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72D83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72D83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72D83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461757"/>
            <a:ext cx="9144000" cy="6817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14527" y="935736"/>
            <a:ext cx="8729472" cy="1097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57200" y="970843"/>
            <a:ext cx="8686800" cy="0"/>
          </a:xfrm>
          <a:custGeom>
            <a:avLst/>
            <a:gdLst/>
            <a:ahLst/>
            <a:cxnLst/>
            <a:rect l="l" t="t" r="r" b="b"/>
            <a:pathLst>
              <a:path w="8686800">
                <a:moveTo>
                  <a:pt x="0" y="0"/>
                </a:moveTo>
                <a:lnTo>
                  <a:pt x="8686800" y="1"/>
                </a:lnTo>
              </a:path>
            </a:pathLst>
          </a:custGeom>
          <a:ln w="254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255523"/>
            <a:ext cx="799782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372D83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0850" y="1193800"/>
            <a:ext cx="8248650" cy="2684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27262" y="979932"/>
            <a:ext cx="3960495" cy="218948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460375" marR="5080" indent="-448309" algn="r">
              <a:lnSpc>
                <a:spcPct val="85900"/>
              </a:lnSpc>
              <a:spcBef>
                <a:spcPts val="640"/>
              </a:spcBef>
            </a:pPr>
            <a:r>
              <a:rPr sz="3200" spc="-5" dirty="0"/>
              <a:t>Alirocumab</a:t>
            </a:r>
            <a:r>
              <a:rPr sz="3200" spc="-30" dirty="0"/>
              <a:t> </a:t>
            </a:r>
            <a:r>
              <a:rPr sz="3200" spc="-5" dirty="0"/>
              <a:t>Efficacy</a:t>
            </a:r>
            <a:r>
              <a:rPr sz="3200" spc="-110" dirty="0"/>
              <a:t> </a:t>
            </a:r>
            <a:r>
              <a:rPr sz="3200" dirty="0"/>
              <a:t>And  Safety </a:t>
            </a:r>
            <a:r>
              <a:rPr sz="3200" spc="-5" dirty="0"/>
              <a:t>In</a:t>
            </a:r>
            <a:r>
              <a:rPr sz="3200" spc="-155" dirty="0"/>
              <a:t> </a:t>
            </a:r>
            <a:r>
              <a:rPr sz="3200" spc="-5" dirty="0"/>
              <a:t>Adults</a:t>
            </a:r>
            <a:r>
              <a:rPr sz="3200" spc="-25" dirty="0"/>
              <a:t> </a:t>
            </a:r>
            <a:r>
              <a:rPr sz="3200" spc="-10" dirty="0"/>
              <a:t>With </a:t>
            </a:r>
            <a:r>
              <a:rPr sz="3200" dirty="0"/>
              <a:t> </a:t>
            </a:r>
            <a:r>
              <a:rPr sz="3200" spc="-5" dirty="0"/>
              <a:t>Homozygous</a:t>
            </a:r>
            <a:r>
              <a:rPr sz="3200" spc="-50" dirty="0"/>
              <a:t> </a:t>
            </a:r>
            <a:r>
              <a:rPr sz="3200" spc="-5" dirty="0"/>
              <a:t>Familial </a:t>
            </a:r>
            <a:r>
              <a:rPr sz="3200" dirty="0"/>
              <a:t> </a:t>
            </a:r>
            <a:r>
              <a:rPr sz="3200" spc="5" dirty="0"/>
              <a:t>H</a:t>
            </a:r>
            <a:r>
              <a:rPr sz="3200" dirty="0"/>
              <a:t>y</a:t>
            </a:r>
            <a:r>
              <a:rPr sz="3200" spc="-5" dirty="0"/>
              <a:t>p</a:t>
            </a:r>
            <a:r>
              <a:rPr sz="3200" dirty="0"/>
              <a:t>erc</a:t>
            </a:r>
            <a:r>
              <a:rPr sz="3200" spc="-5" dirty="0"/>
              <a:t>hol</a:t>
            </a:r>
            <a:r>
              <a:rPr sz="3200" dirty="0"/>
              <a:t>ester</a:t>
            </a:r>
            <a:r>
              <a:rPr sz="3200" spc="-5" dirty="0"/>
              <a:t>ol</a:t>
            </a:r>
            <a:r>
              <a:rPr sz="3200" dirty="0"/>
              <a:t>e</a:t>
            </a:r>
            <a:r>
              <a:rPr sz="3200" spc="5" dirty="0"/>
              <a:t>m</a:t>
            </a:r>
            <a:r>
              <a:rPr sz="3200" spc="-5" dirty="0"/>
              <a:t>i</a:t>
            </a:r>
            <a:r>
              <a:rPr sz="3200" dirty="0"/>
              <a:t>a  </a:t>
            </a:r>
            <a:r>
              <a:rPr sz="3200" spc="-5" dirty="0"/>
              <a:t>(ODYSSEY</a:t>
            </a:r>
            <a:r>
              <a:rPr sz="3200" spc="-125" dirty="0"/>
              <a:t> </a:t>
            </a:r>
            <a:r>
              <a:rPr sz="3200" dirty="0"/>
              <a:t>HoFH)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7296911" y="3468623"/>
            <a:ext cx="1703831" cy="768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10784" y="3773423"/>
            <a:ext cx="3416808" cy="554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60135" y="4178807"/>
            <a:ext cx="1185671" cy="5120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0047" y="4178807"/>
            <a:ext cx="408431" cy="5120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19671" y="4178807"/>
            <a:ext cx="1115568" cy="5120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66431" y="4178807"/>
            <a:ext cx="737616" cy="5120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38288" y="4178807"/>
            <a:ext cx="1304544" cy="5120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06440" y="4331207"/>
            <a:ext cx="1691639" cy="5120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32319" y="4331207"/>
            <a:ext cx="408431" cy="5120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71943" y="4331207"/>
            <a:ext cx="490727" cy="5120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96911" y="4331207"/>
            <a:ext cx="777240" cy="5120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08392" y="4331207"/>
            <a:ext cx="1234440" cy="5120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88279" y="4471415"/>
            <a:ext cx="3654552" cy="51206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02679" y="4623815"/>
            <a:ext cx="1173479" cy="5120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10400" y="4623815"/>
            <a:ext cx="408431" cy="51206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50023" y="4623815"/>
            <a:ext cx="1859279" cy="51206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460053" y="3656584"/>
            <a:ext cx="3280410" cy="1300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9470">
              <a:lnSpc>
                <a:spcPts val="2150"/>
              </a:lnSpc>
              <a:spcBef>
                <a:spcPts val="100"/>
              </a:spcBef>
            </a:pPr>
            <a:r>
              <a:rPr sz="1900" b="1" spc="-5" dirty="0">
                <a:solidFill>
                  <a:srgbClr val="372D83"/>
                </a:solidFill>
                <a:latin typeface="Arial Narrow"/>
                <a:cs typeface="Arial Narrow"/>
              </a:rPr>
              <a:t>Dirk J.</a:t>
            </a:r>
            <a:r>
              <a:rPr sz="1900" b="1" spc="-60" dirty="0">
                <a:solidFill>
                  <a:srgbClr val="372D83"/>
                </a:solidFill>
                <a:latin typeface="Arial Narrow"/>
                <a:cs typeface="Arial Narrow"/>
              </a:rPr>
              <a:t> </a:t>
            </a:r>
            <a:r>
              <a:rPr sz="1900" b="1" spc="-5" dirty="0">
                <a:solidFill>
                  <a:srgbClr val="372D83"/>
                </a:solidFill>
                <a:latin typeface="Arial Narrow"/>
                <a:cs typeface="Arial Narrow"/>
              </a:rPr>
              <a:t>Blom</a:t>
            </a:r>
            <a:endParaRPr sz="1900">
              <a:latin typeface="Arial Narrow"/>
              <a:cs typeface="Arial Narrow"/>
            </a:endParaRPr>
          </a:p>
          <a:p>
            <a:pPr marR="5080" algn="r">
              <a:lnSpc>
                <a:spcPts val="1430"/>
              </a:lnSpc>
            </a:pPr>
            <a:r>
              <a:rPr sz="1300" spc="-5" dirty="0">
                <a:solidFill>
                  <a:srgbClr val="372D83"/>
                </a:solidFill>
                <a:latin typeface="Arial Narrow"/>
                <a:cs typeface="Arial Narrow"/>
              </a:rPr>
              <a:t>University of Cape </a:t>
            </a:r>
            <a:r>
              <a:rPr sz="1300" spc="-25" dirty="0">
                <a:solidFill>
                  <a:srgbClr val="372D83"/>
                </a:solidFill>
                <a:latin typeface="Arial Narrow"/>
                <a:cs typeface="Arial Narrow"/>
              </a:rPr>
              <a:t>Town, </a:t>
            </a:r>
            <a:r>
              <a:rPr sz="1300" spc="-5" dirty="0">
                <a:solidFill>
                  <a:srgbClr val="372D83"/>
                </a:solidFill>
                <a:latin typeface="Arial Narrow"/>
                <a:cs typeface="Arial Narrow"/>
              </a:rPr>
              <a:t>Cape </a:t>
            </a:r>
            <a:r>
              <a:rPr sz="1300" spc="-25" dirty="0">
                <a:solidFill>
                  <a:srgbClr val="372D83"/>
                </a:solidFill>
                <a:latin typeface="Arial Narrow"/>
                <a:cs typeface="Arial Narrow"/>
              </a:rPr>
              <a:t>Town, </a:t>
            </a:r>
            <a:r>
              <a:rPr sz="1300" spc="-5" dirty="0">
                <a:solidFill>
                  <a:srgbClr val="372D83"/>
                </a:solidFill>
                <a:latin typeface="Arial Narrow"/>
                <a:cs typeface="Arial Narrow"/>
              </a:rPr>
              <a:t>South Africa</a:t>
            </a:r>
            <a:endParaRPr sz="13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1550">
              <a:latin typeface="Arial Narrow"/>
              <a:cs typeface="Arial Narrow"/>
            </a:endParaRPr>
          </a:p>
          <a:p>
            <a:pPr marL="528320" marR="6985" indent="-146050" algn="r">
              <a:lnSpc>
                <a:spcPts val="1200"/>
              </a:lnSpc>
            </a:pPr>
            <a:r>
              <a:rPr sz="1200" spc="-5" dirty="0">
                <a:solidFill>
                  <a:srgbClr val="372D83"/>
                </a:solidFill>
                <a:latin typeface="Arial Narrow"/>
                <a:cs typeface="Arial Narrow"/>
              </a:rPr>
              <a:t>Mariko Harada-Shiba, Paolo </a:t>
            </a:r>
            <a:r>
              <a:rPr sz="1200" dirty="0">
                <a:solidFill>
                  <a:srgbClr val="372D83"/>
                </a:solidFill>
                <a:latin typeface="Arial Narrow"/>
                <a:cs typeface="Arial Narrow"/>
              </a:rPr>
              <a:t>Rubba,</a:t>
            </a:r>
            <a:r>
              <a:rPr sz="1200" spc="45" dirty="0">
                <a:solidFill>
                  <a:srgbClr val="372D83"/>
                </a:solidFill>
                <a:latin typeface="Arial Narrow"/>
                <a:cs typeface="Arial Narrow"/>
              </a:rPr>
              <a:t> </a:t>
            </a:r>
            <a:r>
              <a:rPr sz="1200" spc="-5" dirty="0">
                <a:solidFill>
                  <a:srgbClr val="372D83"/>
                </a:solidFill>
                <a:latin typeface="Arial Narrow"/>
                <a:cs typeface="Arial Narrow"/>
              </a:rPr>
              <a:t>Daniel</a:t>
            </a:r>
            <a:r>
              <a:rPr sz="1200" spc="5" dirty="0">
                <a:solidFill>
                  <a:srgbClr val="372D83"/>
                </a:solidFill>
                <a:latin typeface="Arial Narrow"/>
                <a:cs typeface="Arial Narrow"/>
              </a:rPr>
              <a:t> </a:t>
            </a:r>
            <a:r>
              <a:rPr sz="1200" spc="-5" dirty="0">
                <a:solidFill>
                  <a:srgbClr val="372D83"/>
                </a:solidFill>
                <a:latin typeface="Arial Narrow"/>
                <a:cs typeface="Arial Narrow"/>
              </a:rPr>
              <a:t>Gaudet, </a:t>
            </a:r>
            <a:r>
              <a:rPr sz="1200" dirty="0">
                <a:solidFill>
                  <a:srgbClr val="372D83"/>
                </a:solidFill>
                <a:latin typeface="Arial Narrow"/>
                <a:cs typeface="Arial Narrow"/>
              </a:rPr>
              <a:t> </a:t>
            </a:r>
            <a:r>
              <a:rPr sz="1200" spc="-5" dirty="0">
                <a:solidFill>
                  <a:srgbClr val="372D83"/>
                </a:solidFill>
                <a:latin typeface="Arial Narrow"/>
                <a:cs typeface="Arial Narrow"/>
              </a:rPr>
              <a:t>John </a:t>
            </a:r>
            <a:r>
              <a:rPr sz="1200" spc="-35" dirty="0">
                <a:solidFill>
                  <a:srgbClr val="372D83"/>
                </a:solidFill>
                <a:latin typeface="Arial Narrow"/>
                <a:cs typeface="Arial Narrow"/>
              </a:rPr>
              <a:t>J.P. </a:t>
            </a:r>
            <a:r>
              <a:rPr sz="1200" spc="-5" dirty="0">
                <a:solidFill>
                  <a:srgbClr val="372D83"/>
                </a:solidFill>
                <a:latin typeface="Arial Narrow"/>
                <a:cs typeface="Arial Narrow"/>
              </a:rPr>
              <a:t>Kastelein, Min-Ji Charng, Robert</a:t>
            </a:r>
            <a:r>
              <a:rPr sz="1200" spc="85" dirty="0">
                <a:solidFill>
                  <a:srgbClr val="372D83"/>
                </a:solidFill>
                <a:latin typeface="Arial Narrow"/>
                <a:cs typeface="Arial Narrow"/>
              </a:rPr>
              <a:t> </a:t>
            </a:r>
            <a:r>
              <a:rPr sz="1200" spc="-15" dirty="0">
                <a:solidFill>
                  <a:srgbClr val="372D83"/>
                </a:solidFill>
                <a:latin typeface="Arial Narrow"/>
                <a:cs typeface="Arial Narrow"/>
              </a:rPr>
              <a:t>Pordy,</a:t>
            </a:r>
            <a:endParaRPr sz="1200">
              <a:latin typeface="Arial Narrow"/>
              <a:cs typeface="Arial Narrow"/>
            </a:endParaRPr>
          </a:p>
          <a:p>
            <a:pPr marR="7620" algn="r">
              <a:lnSpc>
                <a:spcPts val="960"/>
              </a:lnSpc>
            </a:pPr>
            <a:r>
              <a:rPr sz="1200" dirty="0">
                <a:solidFill>
                  <a:srgbClr val="372D83"/>
                </a:solidFill>
                <a:latin typeface="Arial Narrow"/>
                <a:cs typeface="Arial Narrow"/>
              </a:rPr>
              <a:t>Stephen Donahue, </a:t>
            </a:r>
            <a:r>
              <a:rPr sz="1200" spc="-5" dirty="0">
                <a:solidFill>
                  <a:srgbClr val="372D83"/>
                </a:solidFill>
                <a:latin typeface="Arial Narrow"/>
                <a:cs typeface="Arial Narrow"/>
              </a:rPr>
              <a:t>Shazia Ali, </a:t>
            </a:r>
            <a:r>
              <a:rPr sz="1200" spc="-10" dirty="0">
                <a:solidFill>
                  <a:srgbClr val="372D83"/>
                </a:solidFill>
                <a:latin typeface="Arial Narrow"/>
                <a:cs typeface="Arial Narrow"/>
              </a:rPr>
              <a:t>Yuping </a:t>
            </a:r>
            <a:r>
              <a:rPr sz="1200" dirty="0">
                <a:solidFill>
                  <a:srgbClr val="372D83"/>
                </a:solidFill>
                <a:latin typeface="Arial Narrow"/>
                <a:cs typeface="Arial Narrow"/>
              </a:rPr>
              <a:t>Dong, Nagwa</a:t>
            </a:r>
            <a:r>
              <a:rPr sz="1200" spc="-110" dirty="0">
                <a:solidFill>
                  <a:srgbClr val="372D83"/>
                </a:solidFill>
                <a:latin typeface="Arial Narrow"/>
                <a:cs typeface="Arial Narrow"/>
              </a:rPr>
              <a:t> </a:t>
            </a:r>
            <a:r>
              <a:rPr sz="1200" spc="-5" dirty="0">
                <a:solidFill>
                  <a:srgbClr val="372D83"/>
                </a:solidFill>
                <a:latin typeface="Arial Narrow"/>
                <a:cs typeface="Arial Narrow"/>
              </a:rPr>
              <a:t>Khilla,</a:t>
            </a:r>
            <a:endParaRPr sz="1200">
              <a:latin typeface="Arial Narrow"/>
              <a:cs typeface="Arial Narrow"/>
            </a:endParaRPr>
          </a:p>
          <a:p>
            <a:pPr marR="6985" algn="r">
              <a:lnSpc>
                <a:spcPts val="1320"/>
              </a:lnSpc>
            </a:pPr>
            <a:r>
              <a:rPr sz="1200" spc="-5" dirty="0">
                <a:solidFill>
                  <a:srgbClr val="372D83"/>
                </a:solidFill>
                <a:latin typeface="Arial Narrow"/>
                <a:cs typeface="Arial Narrow"/>
              </a:rPr>
              <a:t>Marie Baccara-Dinet, Robert </a:t>
            </a:r>
            <a:r>
              <a:rPr sz="1200" dirty="0">
                <a:solidFill>
                  <a:srgbClr val="372D83"/>
                </a:solidFill>
                <a:latin typeface="Arial Narrow"/>
                <a:cs typeface="Arial Narrow"/>
              </a:rPr>
              <a:t>S.</a:t>
            </a:r>
            <a:r>
              <a:rPr sz="1200" spc="25" dirty="0">
                <a:solidFill>
                  <a:srgbClr val="372D83"/>
                </a:solidFill>
                <a:latin typeface="Arial Narrow"/>
                <a:cs typeface="Arial Narrow"/>
              </a:rPr>
              <a:t> </a:t>
            </a:r>
            <a:r>
              <a:rPr sz="1200" spc="-5" dirty="0">
                <a:solidFill>
                  <a:srgbClr val="372D83"/>
                </a:solidFill>
                <a:latin typeface="Arial Narrow"/>
                <a:cs typeface="Arial Narrow"/>
              </a:rPr>
              <a:t>Rosenson</a:t>
            </a:r>
            <a:endParaRPr sz="12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540" y="282447"/>
            <a:ext cx="7534909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500" spc="-5" dirty="0"/>
              <a:t>Primary Endpoint: LDL-C </a:t>
            </a:r>
            <a:r>
              <a:rPr sz="2500" dirty="0"/>
              <a:t>% </a:t>
            </a:r>
            <a:r>
              <a:rPr sz="2500" spc="-5" dirty="0"/>
              <a:t>Change vs. Placebo at </a:t>
            </a:r>
            <a:r>
              <a:rPr sz="2500" spc="-15" dirty="0"/>
              <a:t>Week</a:t>
            </a:r>
            <a:r>
              <a:rPr sz="2500" spc="70" dirty="0"/>
              <a:t> </a:t>
            </a:r>
            <a:r>
              <a:rPr sz="2500" spc="-5" dirty="0"/>
              <a:t>12</a:t>
            </a:r>
            <a:r>
              <a:rPr sz="2550" spc="-7" baseline="26143" dirty="0"/>
              <a:t>a</a:t>
            </a:r>
            <a:endParaRPr sz="2550" baseline="26143"/>
          </a:p>
        </p:txBody>
      </p:sp>
      <p:sp>
        <p:nvSpPr>
          <p:cNvPr id="3" name="object 3"/>
          <p:cNvSpPr/>
          <p:nvPr/>
        </p:nvSpPr>
        <p:spPr>
          <a:xfrm>
            <a:off x="1363272" y="1309955"/>
            <a:ext cx="0" cy="2363470"/>
          </a:xfrm>
          <a:custGeom>
            <a:avLst/>
            <a:gdLst/>
            <a:ahLst/>
            <a:cxnLst/>
            <a:rect l="l" t="t" r="r" b="b"/>
            <a:pathLst>
              <a:path h="2363470">
                <a:moveTo>
                  <a:pt x="0" y="2362886"/>
                </a:moveTo>
                <a:lnTo>
                  <a:pt x="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06842" y="3672841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06842" y="3276600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06842" y="2882900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06842" y="2489200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06842" y="2095500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06842" y="1701800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06842" y="1309955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63272" y="3672841"/>
            <a:ext cx="6367780" cy="0"/>
          </a:xfrm>
          <a:custGeom>
            <a:avLst/>
            <a:gdLst/>
            <a:ahLst/>
            <a:cxnLst/>
            <a:rect l="l" t="t" r="r" b="b"/>
            <a:pathLst>
              <a:path w="6367780">
                <a:moveTo>
                  <a:pt x="0" y="0"/>
                </a:moveTo>
                <a:lnTo>
                  <a:pt x="6367603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63272" y="3672841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43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03599" y="3672841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43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35599" y="3672841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43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76171" y="3672841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43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56359" y="2091233"/>
            <a:ext cx="35560" cy="12700"/>
          </a:xfrm>
          <a:custGeom>
            <a:avLst/>
            <a:gdLst/>
            <a:ahLst/>
            <a:cxnLst/>
            <a:rect l="l" t="t" r="r" b="b"/>
            <a:pathLst>
              <a:path w="35559" h="12700">
                <a:moveTo>
                  <a:pt x="0" y="0"/>
                </a:moveTo>
                <a:lnTo>
                  <a:pt x="35487" y="0"/>
                </a:lnTo>
                <a:lnTo>
                  <a:pt x="35487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595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56359" y="2091233"/>
            <a:ext cx="35560" cy="12700"/>
          </a:xfrm>
          <a:custGeom>
            <a:avLst/>
            <a:gdLst/>
            <a:ahLst/>
            <a:cxnLst/>
            <a:rect l="l" t="t" r="r" b="b"/>
            <a:pathLst>
              <a:path w="35559" h="12700">
                <a:moveTo>
                  <a:pt x="0" y="0"/>
                </a:moveTo>
                <a:lnTo>
                  <a:pt x="35487" y="0"/>
                </a:lnTo>
                <a:lnTo>
                  <a:pt x="35487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595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03600" y="3352800"/>
            <a:ext cx="0" cy="170815"/>
          </a:xfrm>
          <a:custGeom>
            <a:avLst/>
            <a:gdLst/>
            <a:ahLst/>
            <a:cxnLst/>
            <a:rect l="l" t="t" r="r" b="b"/>
            <a:pathLst>
              <a:path h="170814">
                <a:moveTo>
                  <a:pt x="0" y="0"/>
                </a:moveTo>
                <a:lnTo>
                  <a:pt x="0" y="170392"/>
                </a:lnTo>
              </a:path>
            </a:pathLst>
          </a:custGeom>
          <a:ln w="12700">
            <a:solidFill>
              <a:srgbClr val="595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03600" y="3184511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168289"/>
                </a:moveTo>
                <a:lnTo>
                  <a:pt x="0" y="0"/>
                </a:lnTo>
              </a:path>
            </a:pathLst>
          </a:custGeom>
          <a:ln w="12700">
            <a:solidFill>
              <a:srgbClr val="595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72331" y="352319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595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72331" y="318451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595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35599" y="3200399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4">
                <a:moveTo>
                  <a:pt x="0" y="0"/>
                </a:moveTo>
                <a:lnTo>
                  <a:pt x="0" y="177080"/>
                </a:lnTo>
              </a:path>
            </a:pathLst>
          </a:custGeom>
          <a:ln w="12700">
            <a:solidFill>
              <a:srgbClr val="595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35599" y="3015170"/>
            <a:ext cx="0" cy="185420"/>
          </a:xfrm>
          <a:custGeom>
            <a:avLst/>
            <a:gdLst/>
            <a:ahLst/>
            <a:cxnLst/>
            <a:rect l="l" t="t" r="r" b="b"/>
            <a:pathLst>
              <a:path h="185419">
                <a:moveTo>
                  <a:pt x="0" y="185229"/>
                </a:moveTo>
                <a:lnTo>
                  <a:pt x="0" y="0"/>
                </a:lnTo>
              </a:path>
            </a:pathLst>
          </a:custGeom>
          <a:ln w="12700">
            <a:solidFill>
              <a:srgbClr val="595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09963" y="337747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595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09963" y="301517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595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80299" y="3162300"/>
            <a:ext cx="0" cy="175895"/>
          </a:xfrm>
          <a:custGeom>
            <a:avLst/>
            <a:gdLst/>
            <a:ahLst/>
            <a:cxnLst/>
            <a:rect l="l" t="t" r="r" b="b"/>
            <a:pathLst>
              <a:path h="175895">
                <a:moveTo>
                  <a:pt x="0" y="0"/>
                </a:moveTo>
                <a:lnTo>
                  <a:pt x="0" y="175799"/>
                </a:lnTo>
              </a:path>
            </a:pathLst>
          </a:custGeom>
          <a:ln w="12700">
            <a:solidFill>
              <a:srgbClr val="595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80299" y="2975790"/>
            <a:ext cx="0" cy="186690"/>
          </a:xfrm>
          <a:custGeom>
            <a:avLst/>
            <a:gdLst/>
            <a:ahLst/>
            <a:cxnLst/>
            <a:rect l="l" t="t" r="r" b="b"/>
            <a:pathLst>
              <a:path h="186689">
                <a:moveTo>
                  <a:pt x="0" y="186510"/>
                </a:moveTo>
                <a:lnTo>
                  <a:pt x="0" y="0"/>
                </a:lnTo>
              </a:path>
            </a:pathLst>
          </a:custGeom>
          <a:ln w="12700">
            <a:solidFill>
              <a:srgbClr val="595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47596" y="333809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595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47596" y="297579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595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36579" y="209758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36579" y="209758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05200" y="2120900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601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05200" y="18928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100"/>
                </a:moveTo>
                <a:lnTo>
                  <a:pt x="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74213" y="235750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74213" y="189280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37199" y="1892300"/>
            <a:ext cx="0" cy="248920"/>
          </a:xfrm>
          <a:custGeom>
            <a:avLst/>
            <a:gdLst/>
            <a:ahLst/>
            <a:cxnLst/>
            <a:rect l="l" t="t" r="r" b="b"/>
            <a:pathLst>
              <a:path h="248919">
                <a:moveTo>
                  <a:pt x="0" y="0"/>
                </a:moveTo>
                <a:lnTo>
                  <a:pt x="0" y="248603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37199" y="1644696"/>
            <a:ext cx="0" cy="247650"/>
          </a:xfrm>
          <a:custGeom>
            <a:avLst/>
            <a:gdLst/>
            <a:ahLst/>
            <a:cxnLst/>
            <a:rect l="l" t="t" r="r" b="b"/>
            <a:pathLst>
              <a:path h="247650">
                <a:moveTo>
                  <a:pt x="0" y="247603"/>
                </a:moveTo>
                <a:lnTo>
                  <a:pt x="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11845" y="214090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11845" y="164469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581900" y="1752599"/>
            <a:ext cx="0" cy="254635"/>
          </a:xfrm>
          <a:custGeom>
            <a:avLst/>
            <a:gdLst/>
            <a:ahLst/>
            <a:cxnLst/>
            <a:rect l="l" t="t" r="r" b="b"/>
            <a:pathLst>
              <a:path h="254635">
                <a:moveTo>
                  <a:pt x="0" y="0"/>
                </a:moveTo>
                <a:lnTo>
                  <a:pt x="0" y="254406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581900" y="1510799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5">
                <a:moveTo>
                  <a:pt x="0" y="241800"/>
                </a:moveTo>
                <a:lnTo>
                  <a:pt x="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549479" y="200700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549479" y="151079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3272" y="2097583"/>
            <a:ext cx="6113145" cy="1256665"/>
          </a:xfrm>
          <a:custGeom>
            <a:avLst/>
            <a:gdLst/>
            <a:ahLst/>
            <a:cxnLst/>
            <a:rect l="l" t="t" r="r" b="b"/>
            <a:pathLst>
              <a:path w="6113145" h="1256664">
                <a:moveTo>
                  <a:pt x="0" y="0"/>
                </a:moveTo>
                <a:lnTo>
                  <a:pt x="2040327" y="1256267"/>
                </a:lnTo>
                <a:lnTo>
                  <a:pt x="4072327" y="1102816"/>
                </a:lnTo>
                <a:lnTo>
                  <a:pt x="6112899" y="1064716"/>
                </a:lnTo>
              </a:path>
            </a:pathLst>
          </a:custGeom>
          <a:ln w="15875">
            <a:solidFill>
              <a:srgbClr val="595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22711" y="2060248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76200" y="76200"/>
                </a:lnTo>
                <a:lnTo>
                  <a:pt x="0" y="76200"/>
                </a:lnTo>
                <a:lnTo>
                  <a:pt x="38100" y="0"/>
                </a:lnTo>
                <a:close/>
              </a:path>
            </a:pathLst>
          </a:custGeom>
          <a:ln w="12700">
            <a:solidFill>
              <a:srgbClr val="595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354711" y="3317548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76200" y="76200"/>
                </a:lnTo>
                <a:lnTo>
                  <a:pt x="0" y="76200"/>
                </a:lnTo>
                <a:lnTo>
                  <a:pt x="38100" y="0"/>
                </a:lnTo>
                <a:close/>
              </a:path>
            </a:pathLst>
          </a:custGeom>
          <a:ln w="12700">
            <a:solidFill>
              <a:srgbClr val="595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399411" y="315244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76200" y="76200"/>
                </a:lnTo>
                <a:lnTo>
                  <a:pt x="0" y="76200"/>
                </a:lnTo>
                <a:lnTo>
                  <a:pt x="38100" y="0"/>
                </a:lnTo>
                <a:close/>
              </a:path>
            </a:pathLst>
          </a:custGeom>
          <a:ln w="12700">
            <a:solidFill>
              <a:srgbClr val="595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431411" y="311434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76200" y="76200"/>
                </a:lnTo>
                <a:lnTo>
                  <a:pt x="0" y="76200"/>
                </a:lnTo>
                <a:lnTo>
                  <a:pt x="38100" y="0"/>
                </a:lnTo>
                <a:close/>
              </a:path>
            </a:pathLst>
          </a:custGeom>
          <a:ln w="12700">
            <a:solidFill>
              <a:srgbClr val="595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65154" y="1758903"/>
            <a:ext cx="6113145" cy="366395"/>
          </a:xfrm>
          <a:custGeom>
            <a:avLst/>
            <a:gdLst/>
            <a:ahLst/>
            <a:cxnLst/>
            <a:rect l="l" t="t" r="r" b="b"/>
            <a:pathLst>
              <a:path w="6113145" h="366394">
                <a:moveTo>
                  <a:pt x="0" y="336597"/>
                </a:moveTo>
                <a:lnTo>
                  <a:pt x="2040045" y="366248"/>
                </a:lnTo>
                <a:lnTo>
                  <a:pt x="4072045" y="133397"/>
                </a:lnTo>
                <a:lnTo>
                  <a:pt x="6112899" y="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05262" y="2041197"/>
            <a:ext cx="88900" cy="8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437261" y="2066597"/>
            <a:ext cx="88900" cy="88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481961" y="1837997"/>
            <a:ext cx="88900" cy="88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513962" y="1698297"/>
            <a:ext cx="88900" cy="88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950987" y="2348483"/>
            <a:ext cx="255270" cy="1418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latin typeface="Calibri"/>
                <a:cs typeface="Calibri"/>
              </a:rPr>
              <a:t>-</a:t>
            </a:r>
            <a:r>
              <a:rPr sz="1400" spc="-15" dirty="0">
                <a:latin typeface="Calibri"/>
                <a:cs typeface="Calibri"/>
              </a:rPr>
              <a:t>1</a:t>
            </a:r>
            <a:r>
              <a:rPr sz="1400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400" spc="-30" dirty="0">
                <a:latin typeface="Calibri"/>
                <a:cs typeface="Calibri"/>
              </a:rPr>
              <a:t>-</a:t>
            </a:r>
            <a:r>
              <a:rPr sz="1400" spc="-15" dirty="0">
                <a:latin typeface="Calibri"/>
                <a:cs typeface="Calibri"/>
              </a:rPr>
              <a:t>2</a:t>
            </a:r>
            <a:r>
              <a:rPr sz="1400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400" spc="-30" dirty="0">
                <a:latin typeface="Calibri"/>
                <a:cs typeface="Calibri"/>
              </a:rPr>
              <a:t>-</a:t>
            </a:r>
            <a:r>
              <a:rPr sz="1400" spc="-15" dirty="0">
                <a:latin typeface="Calibri"/>
                <a:cs typeface="Calibri"/>
              </a:rPr>
              <a:t>3</a:t>
            </a:r>
            <a:r>
              <a:rPr sz="1400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400" spc="-30" dirty="0">
                <a:latin typeface="Calibri"/>
                <a:cs typeface="Calibri"/>
              </a:rPr>
              <a:t>-</a:t>
            </a:r>
            <a:r>
              <a:rPr sz="1400" spc="-15" dirty="0">
                <a:latin typeface="Calibri"/>
                <a:cs typeface="Calibri"/>
              </a:rPr>
              <a:t>4</a:t>
            </a:r>
            <a:r>
              <a:rPr sz="1400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05407" y="1165859"/>
            <a:ext cx="205740" cy="1025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20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400" spc="-10" dirty="0">
                <a:latin typeface="Calibri"/>
                <a:cs typeface="Calibri"/>
              </a:rPr>
              <a:t>10</a:t>
            </a:r>
            <a:endParaRPr sz="1400">
              <a:latin typeface="Calibri"/>
              <a:cs typeface="Calibri"/>
            </a:endParaRPr>
          </a:p>
          <a:p>
            <a:pPr marL="102235">
              <a:lnSpc>
                <a:spcPct val="100000"/>
              </a:lnSpc>
              <a:spcBef>
                <a:spcPts val="1415"/>
              </a:spcBef>
            </a:pPr>
            <a:r>
              <a:rPr sz="1400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380785" y="3759708"/>
            <a:ext cx="1155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373364" y="3759708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12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74609" y="1334328"/>
            <a:ext cx="458470" cy="2491740"/>
          </a:xfrm>
          <a:prstGeom prst="rect">
            <a:avLst/>
          </a:prstGeom>
        </p:spPr>
        <p:txBody>
          <a:bodyPr vert="vert270" wrap="square" lIns="0" tIns="1270" rIns="0" bIns="0" rtlCol="0">
            <a:spAutoFit/>
          </a:bodyPr>
          <a:lstStyle/>
          <a:p>
            <a:pPr marL="494030" marR="5080" indent="-481965">
              <a:lnSpc>
                <a:spcPct val="101200"/>
              </a:lnSpc>
              <a:spcBef>
                <a:spcPts val="10"/>
              </a:spcBef>
            </a:pPr>
            <a:r>
              <a:rPr sz="1400" dirty="0">
                <a:latin typeface="Calibri"/>
                <a:cs typeface="Calibri"/>
              </a:rPr>
              <a:t>LS </a:t>
            </a:r>
            <a:r>
              <a:rPr sz="1400" spc="-5" dirty="0">
                <a:latin typeface="Calibri"/>
                <a:cs typeface="Calibri"/>
              </a:rPr>
              <a:t>mean (SE) </a:t>
            </a:r>
            <a:r>
              <a:rPr sz="1400" spc="-10" dirty="0">
                <a:latin typeface="Calibri"/>
                <a:cs typeface="Calibri"/>
              </a:rPr>
              <a:t>percent </a:t>
            </a:r>
            <a:r>
              <a:rPr sz="1400" spc="-5" dirty="0">
                <a:latin typeface="Calibri"/>
                <a:cs typeface="Calibri"/>
              </a:rPr>
              <a:t>change </a:t>
            </a:r>
            <a:r>
              <a:rPr sz="1400" spc="-10" dirty="0">
                <a:latin typeface="Calibri"/>
                <a:cs typeface="Calibri"/>
              </a:rPr>
              <a:t>from  </a:t>
            </a:r>
            <a:r>
              <a:rPr sz="1400" spc="-5" dirty="0">
                <a:latin typeface="Calibri"/>
                <a:cs typeface="Calibri"/>
              </a:rPr>
              <a:t>baseline in </a:t>
            </a:r>
            <a:r>
              <a:rPr sz="1400" dirty="0">
                <a:latin typeface="Calibri"/>
                <a:cs typeface="Calibri"/>
              </a:rPr>
              <a:t>LDL-C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(%)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055807" y="3973067"/>
            <a:ext cx="98234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Time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(weeks)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92053" y="3759708"/>
            <a:ext cx="3357245" cy="678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6135">
              <a:lnSpc>
                <a:spcPct val="100000"/>
              </a:lnSpc>
              <a:spcBef>
                <a:spcPts val="100"/>
              </a:spcBef>
              <a:tabLst>
                <a:tab pos="2863215" algn="l"/>
              </a:tabLst>
            </a:pPr>
            <a:r>
              <a:rPr sz="1400" dirty="0">
                <a:latin typeface="Calibri"/>
                <a:cs typeface="Calibri"/>
              </a:rPr>
              <a:t>0	4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50">
              <a:latin typeface="Calibri"/>
              <a:cs typeface="Calibri"/>
            </a:endParaRPr>
          </a:p>
          <a:p>
            <a:pPr marL="50800" marR="43180">
              <a:lnSpc>
                <a:spcPts val="790"/>
              </a:lnSpc>
            </a:pPr>
            <a:r>
              <a:rPr sz="750" spc="-15" baseline="22222" dirty="0">
                <a:latin typeface="Arial"/>
                <a:cs typeface="Arial"/>
              </a:rPr>
              <a:t>a</a:t>
            </a:r>
            <a:r>
              <a:rPr sz="700" spc="-10" dirty="0">
                <a:latin typeface="Arial"/>
                <a:cs typeface="Arial"/>
              </a:rPr>
              <a:t>Mixed </a:t>
            </a:r>
            <a:r>
              <a:rPr sz="700" dirty="0">
                <a:latin typeface="Arial"/>
                <a:cs typeface="Arial"/>
              </a:rPr>
              <a:t>effect </a:t>
            </a:r>
            <a:r>
              <a:rPr sz="700" spc="-5" dirty="0">
                <a:latin typeface="Arial"/>
                <a:cs typeface="Arial"/>
              </a:rPr>
              <a:t>model with repeated measures approach (intention-to-treat analysis).  LS, least squares; SE, standard</a:t>
            </a:r>
            <a:r>
              <a:rPr sz="700" spc="5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error.</a:t>
            </a:r>
            <a:endParaRPr sz="7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622641" y="2250948"/>
            <a:ext cx="2928620" cy="455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372D83"/>
                </a:solidFill>
                <a:latin typeface="Calibri"/>
                <a:cs typeface="Calibri"/>
              </a:rPr>
              <a:t>LS mean </a:t>
            </a:r>
            <a:r>
              <a:rPr sz="1400" b="1" spc="-10" dirty="0">
                <a:solidFill>
                  <a:srgbClr val="372D83"/>
                </a:solidFill>
                <a:latin typeface="Calibri"/>
                <a:cs typeface="Calibri"/>
              </a:rPr>
              <a:t>difference </a:t>
            </a:r>
            <a:r>
              <a:rPr sz="1400" b="1" dirty="0">
                <a:solidFill>
                  <a:srgbClr val="372D83"/>
                </a:solidFill>
                <a:latin typeface="Calibri"/>
                <a:cs typeface="Calibri"/>
              </a:rPr>
              <a:t>(SE) </a:t>
            </a:r>
            <a:r>
              <a:rPr sz="1400" b="1" spc="-10" dirty="0">
                <a:solidFill>
                  <a:srgbClr val="372D83"/>
                </a:solidFill>
                <a:latin typeface="Calibri"/>
                <a:cs typeface="Calibri"/>
              </a:rPr>
              <a:t>versus</a:t>
            </a:r>
            <a:r>
              <a:rPr sz="1400" b="1" spc="-55" dirty="0">
                <a:solidFill>
                  <a:srgbClr val="372D83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372D83"/>
                </a:solidFill>
                <a:latin typeface="Calibri"/>
                <a:cs typeface="Calibri"/>
              </a:rPr>
              <a:t>placebo:</a:t>
            </a:r>
            <a:endParaRPr sz="14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20"/>
              </a:spcBef>
            </a:pPr>
            <a:r>
              <a:rPr sz="1400" b="1" dirty="0">
                <a:solidFill>
                  <a:srgbClr val="372D83"/>
                </a:solidFill>
                <a:latin typeface="Calibri"/>
                <a:cs typeface="Calibri"/>
              </a:rPr>
              <a:t>–35.6 (7.8)%,</a:t>
            </a:r>
            <a:r>
              <a:rPr sz="1400" b="1" spc="-110" dirty="0">
                <a:solidFill>
                  <a:srgbClr val="372D83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372D83"/>
                </a:solidFill>
                <a:latin typeface="Calibri"/>
                <a:cs typeface="Calibri"/>
              </a:rPr>
              <a:t>P</a:t>
            </a:r>
            <a:r>
              <a:rPr sz="1400" b="1" dirty="0">
                <a:solidFill>
                  <a:srgbClr val="372D83"/>
                </a:solidFill>
                <a:latin typeface="Calibri"/>
                <a:cs typeface="Calibri"/>
              </a:rPr>
              <a:t>&lt;0.0001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534770" y="2918460"/>
            <a:ext cx="1402715" cy="455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5959FF"/>
                </a:solidFill>
                <a:latin typeface="Calibri"/>
                <a:cs typeface="Calibri"/>
              </a:rPr>
              <a:t>–26.9</a:t>
            </a:r>
            <a:r>
              <a:rPr sz="1400" b="1" spc="-15" dirty="0">
                <a:solidFill>
                  <a:srgbClr val="5959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959FF"/>
                </a:solidFill>
                <a:latin typeface="Calibri"/>
                <a:cs typeface="Calibri"/>
              </a:rPr>
              <a:t>(4.6)%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400" spc="-5" dirty="0">
                <a:solidFill>
                  <a:srgbClr val="7575FF"/>
                </a:solidFill>
                <a:latin typeface="Calibri"/>
                <a:cs typeface="Calibri"/>
              </a:rPr>
              <a:t>−62.8 (14.0)</a:t>
            </a:r>
            <a:r>
              <a:rPr sz="1400" spc="-45" dirty="0">
                <a:solidFill>
                  <a:srgbClr val="7575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7575FF"/>
                </a:solidFill>
                <a:latin typeface="Calibri"/>
                <a:cs typeface="Calibri"/>
              </a:rPr>
              <a:t>mg/dL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641099" y="1549908"/>
            <a:ext cx="1223645" cy="455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8.6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(6.3)%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400" spc="-5" dirty="0">
                <a:solidFill>
                  <a:srgbClr val="7F7F7F"/>
                </a:solidFill>
                <a:latin typeface="Calibri"/>
                <a:cs typeface="Calibri"/>
              </a:rPr>
              <a:t>8.9 (19.0)</a:t>
            </a:r>
            <a:r>
              <a:rPr sz="1400" spc="-5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7F7F7F"/>
                </a:solidFill>
                <a:latin typeface="Calibri"/>
                <a:cs typeface="Calibri"/>
              </a:rPr>
              <a:t>mg/dL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304887" y="1029715"/>
            <a:ext cx="21774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5959FF"/>
                </a:solidFill>
                <a:latin typeface="Calibri"/>
                <a:cs typeface="Calibri"/>
              </a:rPr>
              <a:t>∆ </a:t>
            </a:r>
            <a:r>
              <a:rPr sz="1200" spc="-5" dirty="0">
                <a:solidFill>
                  <a:srgbClr val="595959"/>
                </a:solidFill>
                <a:latin typeface="Calibri"/>
                <a:cs typeface="Calibri"/>
              </a:rPr>
              <a:t>Alirocumab </a:t>
            </a: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150 mg Q2W</a:t>
            </a:r>
            <a:r>
              <a:rPr sz="1200" spc="-6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95959"/>
                </a:solidFill>
                <a:latin typeface="Calibri"/>
                <a:cs typeface="Calibri"/>
              </a:rPr>
              <a:t>(n=45)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717162" y="1026667"/>
            <a:ext cx="1107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370" indent="-15430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Calibri"/>
              <a:buChar char="○"/>
              <a:tabLst>
                <a:tab pos="167005" algn="l"/>
              </a:tabLst>
            </a:pPr>
            <a:r>
              <a:rPr sz="1200" spc="-5" dirty="0">
                <a:solidFill>
                  <a:srgbClr val="595959"/>
                </a:solidFill>
                <a:latin typeface="Calibri"/>
                <a:cs typeface="Calibri"/>
              </a:rPr>
              <a:t>Placebo</a:t>
            </a:r>
            <a:r>
              <a:rPr sz="1200" spc="-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95959"/>
                </a:solidFill>
                <a:latin typeface="Calibri"/>
                <a:cs typeface="Calibri"/>
              </a:rPr>
              <a:t>(n=24)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61556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% </a:t>
            </a:r>
            <a:r>
              <a:rPr sz="2800" spc="-5" dirty="0"/>
              <a:t>Change in LDL-C at </a:t>
            </a:r>
            <a:r>
              <a:rPr sz="2800" spc="-15" dirty="0"/>
              <a:t>Week </a:t>
            </a:r>
            <a:r>
              <a:rPr sz="2800" spc="-5" dirty="0"/>
              <a:t>12 by</a:t>
            </a:r>
            <a:r>
              <a:rPr sz="2800" spc="-35" dirty="0"/>
              <a:t> </a:t>
            </a:r>
            <a:r>
              <a:rPr sz="2800" spc="-5" dirty="0"/>
              <a:t>Genotype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1485055" y="1138687"/>
            <a:ext cx="7391400" cy="3034665"/>
          </a:xfrm>
          <a:custGeom>
            <a:avLst/>
            <a:gdLst/>
            <a:ahLst/>
            <a:cxnLst/>
            <a:rect l="l" t="t" r="r" b="b"/>
            <a:pathLst>
              <a:path w="7391400" h="3034665">
                <a:moveTo>
                  <a:pt x="0" y="0"/>
                </a:moveTo>
                <a:lnTo>
                  <a:pt x="7391057" y="0"/>
                </a:lnTo>
                <a:lnTo>
                  <a:pt x="7391057" y="3034445"/>
                </a:lnTo>
                <a:lnTo>
                  <a:pt x="0" y="303444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0357" y="1700565"/>
            <a:ext cx="76835" cy="786765"/>
          </a:xfrm>
          <a:custGeom>
            <a:avLst/>
            <a:gdLst/>
            <a:ahLst/>
            <a:cxnLst/>
            <a:rect l="l" t="t" r="r" b="b"/>
            <a:pathLst>
              <a:path w="76834" h="786764">
                <a:moveTo>
                  <a:pt x="0" y="0"/>
                </a:moveTo>
                <a:lnTo>
                  <a:pt x="76512" y="0"/>
                </a:lnTo>
                <a:lnTo>
                  <a:pt x="76512" y="786764"/>
                </a:lnTo>
                <a:lnTo>
                  <a:pt x="0" y="786764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4591" y="2075318"/>
            <a:ext cx="76835" cy="412115"/>
          </a:xfrm>
          <a:custGeom>
            <a:avLst/>
            <a:gdLst/>
            <a:ahLst/>
            <a:cxnLst/>
            <a:rect l="l" t="t" r="r" b="b"/>
            <a:pathLst>
              <a:path w="76835" h="412114">
                <a:moveTo>
                  <a:pt x="0" y="0"/>
                </a:moveTo>
                <a:lnTo>
                  <a:pt x="76512" y="0"/>
                </a:lnTo>
                <a:lnTo>
                  <a:pt x="76512" y="412010"/>
                </a:lnTo>
                <a:lnTo>
                  <a:pt x="0" y="41201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28825" y="2134490"/>
            <a:ext cx="76835" cy="353060"/>
          </a:xfrm>
          <a:custGeom>
            <a:avLst/>
            <a:gdLst/>
            <a:ahLst/>
            <a:cxnLst/>
            <a:rect l="l" t="t" r="r" b="b"/>
            <a:pathLst>
              <a:path w="76835" h="353060">
                <a:moveTo>
                  <a:pt x="0" y="0"/>
                </a:moveTo>
                <a:lnTo>
                  <a:pt x="76512" y="0"/>
                </a:lnTo>
                <a:lnTo>
                  <a:pt x="76512" y="352838"/>
                </a:lnTo>
                <a:lnTo>
                  <a:pt x="0" y="352838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50175" y="2210352"/>
            <a:ext cx="76835" cy="277495"/>
          </a:xfrm>
          <a:custGeom>
            <a:avLst/>
            <a:gdLst/>
            <a:ahLst/>
            <a:cxnLst/>
            <a:rect l="l" t="t" r="r" b="b"/>
            <a:pathLst>
              <a:path w="76835" h="277494">
                <a:moveTo>
                  <a:pt x="0" y="0"/>
                </a:moveTo>
                <a:lnTo>
                  <a:pt x="76512" y="0"/>
                </a:lnTo>
                <a:lnTo>
                  <a:pt x="76512" y="276977"/>
                </a:lnTo>
                <a:lnTo>
                  <a:pt x="0" y="276977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64408" y="2297338"/>
            <a:ext cx="76835" cy="190500"/>
          </a:xfrm>
          <a:custGeom>
            <a:avLst/>
            <a:gdLst/>
            <a:ahLst/>
            <a:cxnLst/>
            <a:rect l="l" t="t" r="r" b="b"/>
            <a:pathLst>
              <a:path w="76835" h="190500">
                <a:moveTo>
                  <a:pt x="0" y="0"/>
                </a:moveTo>
                <a:lnTo>
                  <a:pt x="76512" y="0"/>
                </a:lnTo>
                <a:lnTo>
                  <a:pt x="76512" y="189990"/>
                </a:lnTo>
                <a:lnTo>
                  <a:pt x="0" y="18999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09782" y="2356848"/>
            <a:ext cx="0" cy="130810"/>
          </a:xfrm>
          <a:custGeom>
            <a:avLst/>
            <a:gdLst/>
            <a:ahLst/>
            <a:cxnLst/>
            <a:rect l="l" t="t" r="r" b="b"/>
            <a:pathLst>
              <a:path h="130810">
                <a:moveTo>
                  <a:pt x="0" y="0"/>
                </a:moveTo>
                <a:lnTo>
                  <a:pt x="0" y="130480"/>
                </a:lnTo>
              </a:path>
            </a:pathLst>
          </a:custGeom>
          <a:ln w="76512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71526" y="2356848"/>
            <a:ext cx="76835" cy="130810"/>
          </a:xfrm>
          <a:custGeom>
            <a:avLst/>
            <a:gdLst/>
            <a:ahLst/>
            <a:cxnLst/>
            <a:rect l="l" t="t" r="r" b="b"/>
            <a:pathLst>
              <a:path w="76835" h="130810">
                <a:moveTo>
                  <a:pt x="0" y="0"/>
                </a:moveTo>
                <a:lnTo>
                  <a:pt x="76512" y="0"/>
                </a:lnTo>
                <a:lnTo>
                  <a:pt x="76512" y="130481"/>
                </a:lnTo>
                <a:lnTo>
                  <a:pt x="0" y="130481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78643" y="2377583"/>
            <a:ext cx="76835" cy="109855"/>
          </a:xfrm>
          <a:custGeom>
            <a:avLst/>
            <a:gdLst/>
            <a:ahLst/>
            <a:cxnLst/>
            <a:rect l="l" t="t" r="r" b="b"/>
            <a:pathLst>
              <a:path w="76835" h="109855">
                <a:moveTo>
                  <a:pt x="0" y="0"/>
                </a:moveTo>
                <a:lnTo>
                  <a:pt x="76512" y="0"/>
                </a:lnTo>
                <a:lnTo>
                  <a:pt x="76512" y="109746"/>
                </a:lnTo>
                <a:lnTo>
                  <a:pt x="0" y="10974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85760" y="2405567"/>
            <a:ext cx="76835" cy="81915"/>
          </a:xfrm>
          <a:custGeom>
            <a:avLst/>
            <a:gdLst/>
            <a:ahLst/>
            <a:cxnLst/>
            <a:rect l="l" t="t" r="r" b="b"/>
            <a:pathLst>
              <a:path w="76835" h="81914">
                <a:moveTo>
                  <a:pt x="0" y="0"/>
                </a:moveTo>
                <a:lnTo>
                  <a:pt x="76512" y="0"/>
                </a:lnTo>
                <a:lnTo>
                  <a:pt x="76512" y="81761"/>
                </a:lnTo>
                <a:lnTo>
                  <a:pt x="0" y="81761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14226" y="2487329"/>
            <a:ext cx="76835" cy="57150"/>
          </a:xfrm>
          <a:custGeom>
            <a:avLst/>
            <a:gdLst/>
            <a:ahLst/>
            <a:cxnLst/>
            <a:rect l="l" t="t" r="r" b="b"/>
            <a:pathLst>
              <a:path w="76835" h="57150">
                <a:moveTo>
                  <a:pt x="0" y="0"/>
                </a:moveTo>
                <a:lnTo>
                  <a:pt x="76512" y="0"/>
                </a:lnTo>
                <a:lnTo>
                  <a:pt x="76512" y="57149"/>
                </a:lnTo>
                <a:lnTo>
                  <a:pt x="0" y="57149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35577" y="2487329"/>
            <a:ext cx="76835" cy="184785"/>
          </a:xfrm>
          <a:custGeom>
            <a:avLst/>
            <a:gdLst/>
            <a:ahLst/>
            <a:cxnLst/>
            <a:rect l="l" t="t" r="r" b="b"/>
            <a:pathLst>
              <a:path w="76835" h="184785">
                <a:moveTo>
                  <a:pt x="0" y="0"/>
                </a:moveTo>
                <a:lnTo>
                  <a:pt x="76512" y="0"/>
                </a:lnTo>
                <a:lnTo>
                  <a:pt x="76512" y="184427"/>
                </a:lnTo>
                <a:lnTo>
                  <a:pt x="0" y="184427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49811" y="2487329"/>
            <a:ext cx="76835" cy="266065"/>
          </a:xfrm>
          <a:custGeom>
            <a:avLst/>
            <a:gdLst/>
            <a:ahLst/>
            <a:cxnLst/>
            <a:rect l="l" t="t" r="r" b="b"/>
            <a:pathLst>
              <a:path w="76835" h="266064">
                <a:moveTo>
                  <a:pt x="0" y="0"/>
                </a:moveTo>
                <a:lnTo>
                  <a:pt x="76512" y="0"/>
                </a:lnTo>
                <a:lnTo>
                  <a:pt x="76512" y="265851"/>
                </a:lnTo>
                <a:lnTo>
                  <a:pt x="0" y="265851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56926" y="2487329"/>
            <a:ext cx="76835" cy="376555"/>
          </a:xfrm>
          <a:custGeom>
            <a:avLst/>
            <a:gdLst/>
            <a:ahLst/>
            <a:cxnLst/>
            <a:rect l="l" t="t" r="r" b="b"/>
            <a:pathLst>
              <a:path w="76835" h="376555">
                <a:moveTo>
                  <a:pt x="0" y="0"/>
                </a:moveTo>
                <a:lnTo>
                  <a:pt x="76512" y="0"/>
                </a:lnTo>
                <a:lnTo>
                  <a:pt x="76512" y="376440"/>
                </a:lnTo>
                <a:lnTo>
                  <a:pt x="0" y="37644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13861" y="1582558"/>
            <a:ext cx="76835" cy="904875"/>
          </a:xfrm>
          <a:custGeom>
            <a:avLst/>
            <a:gdLst/>
            <a:ahLst/>
            <a:cxnLst/>
            <a:rect l="l" t="t" r="r" b="b"/>
            <a:pathLst>
              <a:path w="76835" h="904875">
                <a:moveTo>
                  <a:pt x="0" y="0"/>
                </a:moveTo>
                <a:lnTo>
                  <a:pt x="76512" y="0"/>
                </a:lnTo>
                <a:lnTo>
                  <a:pt x="76512" y="904770"/>
                </a:lnTo>
                <a:lnTo>
                  <a:pt x="0" y="90477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59234" y="1910953"/>
            <a:ext cx="0" cy="576580"/>
          </a:xfrm>
          <a:custGeom>
            <a:avLst/>
            <a:gdLst/>
            <a:ahLst/>
            <a:cxnLst/>
            <a:rect l="l" t="t" r="r" b="b"/>
            <a:pathLst>
              <a:path h="576580">
                <a:moveTo>
                  <a:pt x="0" y="0"/>
                </a:moveTo>
                <a:lnTo>
                  <a:pt x="0" y="576376"/>
                </a:lnTo>
              </a:path>
            </a:pathLst>
          </a:custGeom>
          <a:ln w="76512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20978" y="1910952"/>
            <a:ext cx="76835" cy="576580"/>
          </a:xfrm>
          <a:custGeom>
            <a:avLst/>
            <a:gdLst/>
            <a:ahLst/>
            <a:cxnLst/>
            <a:rect l="l" t="t" r="r" b="b"/>
            <a:pathLst>
              <a:path w="76835" h="576580">
                <a:moveTo>
                  <a:pt x="0" y="0"/>
                </a:moveTo>
                <a:lnTo>
                  <a:pt x="76512" y="0"/>
                </a:lnTo>
                <a:lnTo>
                  <a:pt x="76512" y="576376"/>
                </a:lnTo>
                <a:lnTo>
                  <a:pt x="0" y="57637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28095" y="2003503"/>
            <a:ext cx="76835" cy="483870"/>
          </a:xfrm>
          <a:custGeom>
            <a:avLst/>
            <a:gdLst/>
            <a:ahLst/>
            <a:cxnLst/>
            <a:rect l="l" t="t" r="r" b="b"/>
            <a:pathLst>
              <a:path w="76835" h="483869">
                <a:moveTo>
                  <a:pt x="0" y="0"/>
                </a:moveTo>
                <a:lnTo>
                  <a:pt x="76512" y="0"/>
                </a:lnTo>
                <a:lnTo>
                  <a:pt x="76512" y="483825"/>
                </a:lnTo>
                <a:lnTo>
                  <a:pt x="0" y="483825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35212" y="2033680"/>
            <a:ext cx="76835" cy="454025"/>
          </a:xfrm>
          <a:custGeom>
            <a:avLst/>
            <a:gdLst/>
            <a:ahLst/>
            <a:cxnLst/>
            <a:rect l="l" t="t" r="r" b="b"/>
            <a:pathLst>
              <a:path w="76835" h="454025">
                <a:moveTo>
                  <a:pt x="0" y="0"/>
                </a:moveTo>
                <a:lnTo>
                  <a:pt x="76512" y="0"/>
                </a:lnTo>
                <a:lnTo>
                  <a:pt x="76512" y="453649"/>
                </a:lnTo>
                <a:lnTo>
                  <a:pt x="0" y="453649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80584" y="2057787"/>
            <a:ext cx="0" cy="429895"/>
          </a:xfrm>
          <a:custGeom>
            <a:avLst/>
            <a:gdLst/>
            <a:ahLst/>
            <a:cxnLst/>
            <a:rect l="l" t="t" r="r" b="b"/>
            <a:pathLst>
              <a:path h="429894">
                <a:moveTo>
                  <a:pt x="0" y="0"/>
                </a:moveTo>
                <a:lnTo>
                  <a:pt x="0" y="429541"/>
                </a:lnTo>
              </a:path>
            </a:pathLst>
          </a:custGeom>
          <a:ln w="7651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42329" y="2057787"/>
            <a:ext cx="76835" cy="429895"/>
          </a:xfrm>
          <a:custGeom>
            <a:avLst/>
            <a:gdLst/>
            <a:ahLst/>
            <a:cxnLst/>
            <a:rect l="l" t="t" r="r" b="b"/>
            <a:pathLst>
              <a:path w="76835" h="429894">
                <a:moveTo>
                  <a:pt x="0" y="0"/>
                </a:moveTo>
                <a:lnTo>
                  <a:pt x="76511" y="0"/>
                </a:lnTo>
                <a:lnTo>
                  <a:pt x="76511" y="429542"/>
                </a:lnTo>
                <a:lnTo>
                  <a:pt x="0" y="42954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49444" y="2215915"/>
            <a:ext cx="76835" cy="271780"/>
          </a:xfrm>
          <a:custGeom>
            <a:avLst/>
            <a:gdLst/>
            <a:ahLst/>
            <a:cxnLst/>
            <a:rect l="l" t="t" r="r" b="b"/>
            <a:pathLst>
              <a:path w="76835" h="271780">
                <a:moveTo>
                  <a:pt x="0" y="0"/>
                </a:moveTo>
                <a:lnTo>
                  <a:pt x="76512" y="0"/>
                </a:lnTo>
                <a:lnTo>
                  <a:pt x="76512" y="271414"/>
                </a:lnTo>
                <a:lnTo>
                  <a:pt x="0" y="271414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94817" y="2274075"/>
            <a:ext cx="0" cy="213360"/>
          </a:xfrm>
          <a:custGeom>
            <a:avLst/>
            <a:gdLst/>
            <a:ahLst/>
            <a:cxnLst/>
            <a:rect l="l" t="t" r="r" b="b"/>
            <a:pathLst>
              <a:path h="213360">
                <a:moveTo>
                  <a:pt x="0" y="0"/>
                </a:moveTo>
                <a:lnTo>
                  <a:pt x="0" y="213253"/>
                </a:lnTo>
              </a:path>
            </a:pathLst>
          </a:custGeom>
          <a:ln w="76512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56561" y="2274074"/>
            <a:ext cx="76835" cy="213360"/>
          </a:xfrm>
          <a:custGeom>
            <a:avLst/>
            <a:gdLst/>
            <a:ahLst/>
            <a:cxnLst/>
            <a:rect l="l" t="t" r="r" b="b"/>
            <a:pathLst>
              <a:path w="76835" h="213360">
                <a:moveTo>
                  <a:pt x="0" y="0"/>
                </a:moveTo>
                <a:lnTo>
                  <a:pt x="76512" y="0"/>
                </a:lnTo>
                <a:lnTo>
                  <a:pt x="76512" y="213254"/>
                </a:lnTo>
                <a:lnTo>
                  <a:pt x="0" y="213254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63678" y="2391069"/>
            <a:ext cx="76835" cy="96520"/>
          </a:xfrm>
          <a:custGeom>
            <a:avLst/>
            <a:gdLst/>
            <a:ahLst/>
            <a:cxnLst/>
            <a:rect l="l" t="t" r="r" b="b"/>
            <a:pathLst>
              <a:path w="76835" h="96519">
                <a:moveTo>
                  <a:pt x="0" y="0"/>
                </a:moveTo>
                <a:lnTo>
                  <a:pt x="76512" y="0"/>
                </a:lnTo>
                <a:lnTo>
                  <a:pt x="76512" y="96259"/>
                </a:lnTo>
                <a:lnTo>
                  <a:pt x="0" y="96259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70795" y="2427819"/>
            <a:ext cx="76835" cy="59690"/>
          </a:xfrm>
          <a:custGeom>
            <a:avLst/>
            <a:gdLst/>
            <a:ahLst/>
            <a:cxnLst/>
            <a:rect l="l" t="t" r="r" b="b"/>
            <a:pathLst>
              <a:path w="76835" h="59689">
                <a:moveTo>
                  <a:pt x="0" y="0"/>
                </a:moveTo>
                <a:lnTo>
                  <a:pt x="76512" y="0"/>
                </a:lnTo>
                <a:lnTo>
                  <a:pt x="76512" y="59509"/>
                </a:lnTo>
                <a:lnTo>
                  <a:pt x="0" y="59509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23285" y="2487329"/>
            <a:ext cx="0" cy="252729"/>
          </a:xfrm>
          <a:custGeom>
            <a:avLst/>
            <a:gdLst/>
            <a:ahLst/>
            <a:cxnLst/>
            <a:rect l="l" t="t" r="r" b="b"/>
            <a:pathLst>
              <a:path h="252730">
                <a:moveTo>
                  <a:pt x="0" y="0"/>
                </a:moveTo>
                <a:lnTo>
                  <a:pt x="0" y="252533"/>
                </a:lnTo>
              </a:path>
            </a:pathLst>
          </a:custGeom>
          <a:ln w="76512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85029" y="2487329"/>
            <a:ext cx="76835" cy="252729"/>
          </a:xfrm>
          <a:custGeom>
            <a:avLst/>
            <a:gdLst/>
            <a:ahLst/>
            <a:cxnLst/>
            <a:rect l="l" t="t" r="r" b="b"/>
            <a:pathLst>
              <a:path w="76835" h="252730">
                <a:moveTo>
                  <a:pt x="0" y="0"/>
                </a:moveTo>
                <a:lnTo>
                  <a:pt x="76512" y="0"/>
                </a:lnTo>
                <a:lnTo>
                  <a:pt x="76512" y="252533"/>
                </a:lnTo>
                <a:lnTo>
                  <a:pt x="0" y="252533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30401" y="2487328"/>
            <a:ext cx="0" cy="320040"/>
          </a:xfrm>
          <a:custGeom>
            <a:avLst/>
            <a:gdLst/>
            <a:ahLst/>
            <a:cxnLst/>
            <a:rect l="l" t="t" r="r" b="b"/>
            <a:pathLst>
              <a:path h="320039">
                <a:moveTo>
                  <a:pt x="0" y="0"/>
                </a:moveTo>
                <a:lnTo>
                  <a:pt x="0" y="319459"/>
                </a:lnTo>
              </a:path>
            </a:pathLst>
          </a:custGeom>
          <a:ln w="76512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92145" y="2487329"/>
            <a:ext cx="76835" cy="320040"/>
          </a:xfrm>
          <a:custGeom>
            <a:avLst/>
            <a:gdLst/>
            <a:ahLst/>
            <a:cxnLst/>
            <a:rect l="l" t="t" r="r" b="b"/>
            <a:pathLst>
              <a:path w="76835" h="320039">
                <a:moveTo>
                  <a:pt x="0" y="0"/>
                </a:moveTo>
                <a:lnTo>
                  <a:pt x="76512" y="0"/>
                </a:lnTo>
                <a:lnTo>
                  <a:pt x="76512" y="319460"/>
                </a:lnTo>
                <a:lnTo>
                  <a:pt x="0" y="31946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37518" y="2487328"/>
            <a:ext cx="0" cy="506095"/>
          </a:xfrm>
          <a:custGeom>
            <a:avLst/>
            <a:gdLst/>
            <a:ahLst/>
            <a:cxnLst/>
            <a:rect l="l" t="t" r="r" b="b"/>
            <a:pathLst>
              <a:path h="506094">
                <a:moveTo>
                  <a:pt x="0" y="0"/>
                </a:moveTo>
                <a:lnTo>
                  <a:pt x="0" y="505740"/>
                </a:lnTo>
              </a:path>
            </a:pathLst>
          </a:custGeom>
          <a:ln w="76512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99262" y="2487329"/>
            <a:ext cx="76835" cy="506095"/>
          </a:xfrm>
          <a:custGeom>
            <a:avLst/>
            <a:gdLst/>
            <a:ahLst/>
            <a:cxnLst/>
            <a:rect l="l" t="t" r="r" b="b"/>
            <a:pathLst>
              <a:path w="76835" h="506094">
                <a:moveTo>
                  <a:pt x="0" y="0"/>
                </a:moveTo>
                <a:lnTo>
                  <a:pt x="76512" y="0"/>
                </a:lnTo>
                <a:lnTo>
                  <a:pt x="76512" y="505741"/>
                </a:lnTo>
                <a:lnTo>
                  <a:pt x="0" y="505741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44634" y="2487328"/>
            <a:ext cx="0" cy="821055"/>
          </a:xfrm>
          <a:custGeom>
            <a:avLst/>
            <a:gdLst/>
            <a:ahLst/>
            <a:cxnLst/>
            <a:rect l="l" t="t" r="r" b="b"/>
            <a:pathLst>
              <a:path h="821054">
                <a:moveTo>
                  <a:pt x="0" y="0"/>
                </a:moveTo>
                <a:lnTo>
                  <a:pt x="0" y="820479"/>
                </a:lnTo>
              </a:path>
            </a:pathLst>
          </a:custGeom>
          <a:ln w="76512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06378" y="2487329"/>
            <a:ext cx="76835" cy="821055"/>
          </a:xfrm>
          <a:custGeom>
            <a:avLst/>
            <a:gdLst/>
            <a:ahLst/>
            <a:cxnLst/>
            <a:rect l="l" t="t" r="r" b="b"/>
            <a:pathLst>
              <a:path w="76835" h="821054">
                <a:moveTo>
                  <a:pt x="0" y="0"/>
                </a:moveTo>
                <a:lnTo>
                  <a:pt x="76512" y="0"/>
                </a:lnTo>
                <a:lnTo>
                  <a:pt x="76512" y="820480"/>
                </a:lnTo>
                <a:lnTo>
                  <a:pt x="0" y="82048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51751" y="2487328"/>
            <a:ext cx="0" cy="965835"/>
          </a:xfrm>
          <a:custGeom>
            <a:avLst/>
            <a:gdLst/>
            <a:ahLst/>
            <a:cxnLst/>
            <a:rect l="l" t="t" r="r" b="b"/>
            <a:pathLst>
              <a:path h="965835">
                <a:moveTo>
                  <a:pt x="0" y="0"/>
                </a:moveTo>
                <a:lnTo>
                  <a:pt x="0" y="965290"/>
                </a:lnTo>
              </a:path>
            </a:pathLst>
          </a:custGeom>
          <a:ln w="76512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13495" y="2487329"/>
            <a:ext cx="76835" cy="965835"/>
          </a:xfrm>
          <a:custGeom>
            <a:avLst/>
            <a:gdLst/>
            <a:ahLst/>
            <a:cxnLst/>
            <a:rect l="l" t="t" r="r" b="b"/>
            <a:pathLst>
              <a:path w="76835" h="965835">
                <a:moveTo>
                  <a:pt x="0" y="0"/>
                </a:moveTo>
                <a:lnTo>
                  <a:pt x="76512" y="0"/>
                </a:lnTo>
                <a:lnTo>
                  <a:pt x="76512" y="965291"/>
                </a:lnTo>
                <a:lnTo>
                  <a:pt x="0" y="965291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58868" y="2487328"/>
            <a:ext cx="0" cy="969644"/>
          </a:xfrm>
          <a:custGeom>
            <a:avLst/>
            <a:gdLst/>
            <a:ahLst/>
            <a:cxnLst/>
            <a:rect l="l" t="t" r="r" b="b"/>
            <a:pathLst>
              <a:path h="969645">
                <a:moveTo>
                  <a:pt x="0" y="0"/>
                </a:moveTo>
                <a:lnTo>
                  <a:pt x="0" y="969337"/>
                </a:lnTo>
              </a:path>
            </a:pathLst>
          </a:custGeom>
          <a:ln w="76512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20612" y="2487329"/>
            <a:ext cx="76835" cy="969644"/>
          </a:xfrm>
          <a:custGeom>
            <a:avLst/>
            <a:gdLst/>
            <a:ahLst/>
            <a:cxnLst/>
            <a:rect l="l" t="t" r="r" b="b"/>
            <a:pathLst>
              <a:path w="76835" h="969645">
                <a:moveTo>
                  <a:pt x="0" y="0"/>
                </a:moveTo>
                <a:lnTo>
                  <a:pt x="76512" y="0"/>
                </a:lnTo>
                <a:lnTo>
                  <a:pt x="76512" y="969337"/>
                </a:lnTo>
                <a:lnTo>
                  <a:pt x="0" y="969337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65985" y="2487328"/>
            <a:ext cx="0" cy="1166495"/>
          </a:xfrm>
          <a:custGeom>
            <a:avLst/>
            <a:gdLst/>
            <a:ahLst/>
            <a:cxnLst/>
            <a:rect l="l" t="t" r="r" b="b"/>
            <a:pathLst>
              <a:path h="1166495">
                <a:moveTo>
                  <a:pt x="0" y="0"/>
                </a:moveTo>
                <a:lnTo>
                  <a:pt x="0" y="1166069"/>
                </a:lnTo>
              </a:path>
            </a:pathLst>
          </a:custGeom>
          <a:ln w="76512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27728" y="2487329"/>
            <a:ext cx="76835" cy="1166495"/>
          </a:xfrm>
          <a:custGeom>
            <a:avLst/>
            <a:gdLst/>
            <a:ahLst/>
            <a:cxnLst/>
            <a:rect l="l" t="t" r="r" b="b"/>
            <a:pathLst>
              <a:path w="76834" h="1166495">
                <a:moveTo>
                  <a:pt x="0" y="0"/>
                </a:moveTo>
                <a:lnTo>
                  <a:pt x="76512" y="0"/>
                </a:lnTo>
                <a:lnTo>
                  <a:pt x="76512" y="1166070"/>
                </a:lnTo>
                <a:lnTo>
                  <a:pt x="0" y="116607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73101" y="2487329"/>
            <a:ext cx="0" cy="1226820"/>
          </a:xfrm>
          <a:custGeom>
            <a:avLst/>
            <a:gdLst/>
            <a:ahLst/>
            <a:cxnLst/>
            <a:rect l="l" t="t" r="r" b="b"/>
            <a:pathLst>
              <a:path h="1226820">
                <a:moveTo>
                  <a:pt x="0" y="0"/>
                </a:moveTo>
                <a:lnTo>
                  <a:pt x="0" y="1226758"/>
                </a:lnTo>
              </a:path>
            </a:pathLst>
          </a:custGeom>
          <a:ln w="76512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534846" y="2487329"/>
            <a:ext cx="76835" cy="1226820"/>
          </a:xfrm>
          <a:custGeom>
            <a:avLst/>
            <a:gdLst/>
            <a:ahLst/>
            <a:cxnLst/>
            <a:rect l="l" t="t" r="r" b="b"/>
            <a:pathLst>
              <a:path w="76834" h="1226820">
                <a:moveTo>
                  <a:pt x="0" y="0"/>
                </a:moveTo>
                <a:lnTo>
                  <a:pt x="76512" y="0"/>
                </a:lnTo>
                <a:lnTo>
                  <a:pt x="76512" y="1226759"/>
                </a:lnTo>
                <a:lnTo>
                  <a:pt x="0" y="1226759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80218" y="2487328"/>
            <a:ext cx="0" cy="734695"/>
          </a:xfrm>
          <a:custGeom>
            <a:avLst/>
            <a:gdLst/>
            <a:ahLst/>
            <a:cxnLst/>
            <a:rect l="l" t="t" r="r" b="b"/>
            <a:pathLst>
              <a:path h="734694">
                <a:moveTo>
                  <a:pt x="0" y="0"/>
                </a:moveTo>
                <a:lnTo>
                  <a:pt x="0" y="734673"/>
                </a:lnTo>
              </a:path>
            </a:pathLst>
          </a:custGeom>
          <a:ln w="76512">
            <a:solidFill>
              <a:srgbClr val="F79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41962" y="2487329"/>
            <a:ext cx="76835" cy="734695"/>
          </a:xfrm>
          <a:custGeom>
            <a:avLst/>
            <a:gdLst/>
            <a:ahLst/>
            <a:cxnLst/>
            <a:rect l="l" t="t" r="r" b="b"/>
            <a:pathLst>
              <a:path w="76834" h="734694">
                <a:moveTo>
                  <a:pt x="0" y="0"/>
                </a:moveTo>
                <a:lnTo>
                  <a:pt x="76512" y="0"/>
                </a:lnTo>
                <a:lnTo>
                  <a:pt x="76512" y="734673"/>
                </a:lnTo>
                <a:lnTo>
                  <a:pt x="0" y="734673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79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87336" y="2487328"/>
            <a:ext cx="0" cy="838835"/>
          </a:xfrm>
          <a:custGeom>
            <a:avLst/>
            <a:gdLst/>
            <a:ahLst/>
            <a:cxnLst/>
            <a:rect l="l" t="t" r="r" b="b"/>
            <a:pathLst>
              <a:path h="838835">
                <a:moveTo>
                  <a:pt x="0" y="0"/>
                </a:moveTo>
                <a:lnTo>
                  <a:pt x="0" y="838686"/>
                </a:lnTo>
              </a:path>
            </a:pathLst>
          </a:custGeom>
          <a:ln w="76512">
            <a:solidFill>
              <a:srgbClr val="F79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49079" y="2487329"/>
            <a:ext cx="76835" cy="838835"/>
          </a:xfrm>
          <a:custGeom>
            <a:avLst/>
            <a:gdLst/>
            <a:ahLst/>
            <a:cxnLst/>
            <a:rect l="l" t="t" r="r" b="b"/>
            <a:pathLst>
              <a:path w="76834" h="838835">
                <a:moveTo>
                  <a:pt x="0" y="0"/>
                </a:moveTo>
                <a:lnTo>
                  <a:pt x="76512" y="0"/>
                </a:lnTo>
                <a:lnTo>
                  <a:pt x="76512" y="838687"/>
                </a:lnTo>
                <a:lnTo>
                  <a:pt x="0" y="838687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79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94452" y="2487328"/>
            <a:ext cx="0" cy="1289685"/>
          </a:xfrm>
          <a:custGeom>
            <a:avLst/>
            <a:gdLst/>
            <a:ahLst/>
            <a:cxnLst/>
            <a:rect l="l" t="t" r="r" b="b"/>
            <a:pathLst>
              <a:path h="1289685">
                <a:moveTo>
                  <a:pt x="0" y="0"/>
                </a:moveTo>
                <a:lnTo>
                  <a:pt x="0" y="1289639"/>
                </a:lnTo>
              </a:path>
            </a:pathLst>
          </a:custGeom>
          <a:ln w="76512">
            <a:solidFill>
              <a:srgbClr val="F79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56196" y="2487329"/>
            <a:ext cx="76835" cy="1289685"/>
          </a:xfrm>
          <a:custGeom>
            <a:avLst/>
            <a:gdLst/>
            <a:ahLst/>
            <a:cxnLst/>
            <a:rect l="l" t="t" r="r" b="b"/>
            <a:pathLst>
              <a:path w="76834" h="1289685">
                <a:moveTo>
                  <a:pt x="0" y="0"/>
                </a:moveTo>
                <a:lnTo>
                  <a:pt x="76512" y="0"/>
                </a:lnTo>
                <a:lnTo>
                  <a:pt x="76512" y="1289639"/>
                </a:lnTo>
                <a:lnTo>
                  <a:pt x="0" y="1289639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79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01569" y="2487329"/>
            <a:ext cx="0" cy="1386205"/>
          </a:xfrm>
          <a:custGeom>
            <a:avLst/>
            <a:gdLst/>
            <a:ahLst/>
            <a:cxnLst/>
            <a:rect l="l" t="t" r="r" b="b"/>
            <a:pathLst>
              <a:path h="1386204">
                <a:moveTo>
                  <a:pt x="0" y="0"/>
                </a:moveTo>
                <a:lnTo>
                  <a:pt x="0" y="1386066"/>
                </a:lnTo>
              </a:path>
            </a:pathLst>
          </a:custGeom>
          <a:ln w="76512">
            <a:solidFill>
              <a:srgbClr val="F79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63313" y="2487329"/>
            <a:ext cx="76835" cy="1386205"/>
          </a:xfrm>
          <a:custGeom>
            <a:avLst/>
            <a:gdLst/>
            <a:ahLst/>
            <a:cxnLst/>
            <a:rect l="l" t="t" r="r" b="b"/>
            <a:pathLst>
              <a:path w="76834" h="1386204">
                <a:moveTo>
                  <a:pt x="0" y="0"/>
                </a:moveTo>
                <a:lnTo>
                  <a:pt x="76512" y="0"/>
                </a:lnTo>
                <a:lnTo>
                  <a:pt x="76512" y="1386067"/>
                </a:lnTo>
                <a:lnTo>
                  <a:pt x="0" y="1386067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79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108685" y="1753836"/>
            <a:ext cx="0" cy="734060"/>
          </a:xfrm>
          <a:custGeom>
            <a:avLst/>
            <a:gdLst/>
            <a:ahLst/>
            <a:cxnLst/>
            <a:rect l="l" t="t" r="r" b="b"/>
            <a:pathLst>
              <a:path h="734060">
                <a:moveTo>
                  <a:pt x="0" y="0"/>
                </a:moveTo>
                <a:lnTo>
                  <a:pt x="0" y="733492"/>
                </a:lnTo>
              </a:path>
            </a:pathLst>
          </a:custGeom>
          <a:ln w="76512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070428" y="1753835"/>
            <a:ext cx="76835" cy="734060"/>
          </a:xfrm>
          <a:custGeom>
            <a:avLst/>
            <a:gdLst/>
            <a:ahLst/>
            <a:cxnLst/>
            <a:rect l="l" t="t" r="r" b="b"/>
            <a:pathLst>
              <a:path w="76834" h="734060">
                <a:moveTo>
                  <a:pt x="0" y="0"/>
                </a:moveTo>
                <a:lnTo>
                  <a:pt x="76512" y="0"/>
                </a:lnTo>
                <a:lnTo>
                  <a:pt x="76512" y="733493"/>
                </a:lnTo>
                <a:lnTo>
                  <a:pt x="0" y="733493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177545" y="2056944"/>
            <a:ext cx="76835" cy="430530"/>
          </a:xfrm>
          <a:custGeom>
            <a:avLst/>
            <a:gdLst/>
            <a:ahLst/>
            <a:cxnLst/>
            <a:rect l="l" t="t" r="r" b="b"/>
            <a:pathLst>
              <a:path w="76834" h="430530">
                <a:moveTo>
                  <a:pt x="0" y="0"/>
                </a:moveTo>
                <a:lnTo>
                  <a:pt x="76512" y="0"/>
                </a:lnTo>
                <a:lnTo>
                  <a:pt x="76512" y="430385"/>
                </a:lnTo>
                <a:lnTo>
                  <a:pt x="0" y="430385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284663" y="2361736"/>
            <a:ext cx="76835" cy="125730"/>
          </a:xfrm>
          <a:custGeom>
            <a:avLst/>
            <a:gdLst/>
            <a:ahLst/>
            <a:cxnLst/>
            <a:rect l="l" t="t" r="r" b="b"/>
            <a:pathLst>
              <a:path w="76834" h="125730">
                <a:moveTo>
                  <a:pt x="0" y="0"/>
                </a:moveTo>
                <a:lnTo>
                  <a:pt x="76512" y="0"/>
                </a:lnTo>
                <a:lnTo>
                  <a:pt x="76512" y="125592"/>
                </a:lnTo>
                <a:lnTo>
                  <a:pt x="0" y="12559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391781" y="2437766"/>
            <a:ext cx="76835" cy="50165"/>
          </a:xfrm>
          <a:custGeom>
            <a:avLst/>
            <a:gdLst/>
            <a:ahLst/>
            <a:cxnLst/>
            <a:rect l="l" t="t" r="r" b="b"/>
            <a:pathLst>
              <a:path w="76834" h="50164">
                <a:moveTo>
                  <a:pt x="0" y="0"/>
                </a:moveTo>
                <a:lnTo>
                  <a:pt x="76512" y="0"/>
                </a:lnTo>
                <a:lnTo>
                  <a:pt x="76512" y="49562"/>
                </a:lnTo>
                <a:lnTo>
                  <a:pt x="0" y="4956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498896" y="2487329"/>
            <a:ext cx="76835" cy="126364"/>
          </a:xfrm>
          <a:custGeom>
            <a:avLst/>
            <a:gdLst/>
            <a:ahLst/>
            <a:cxnLst/>
            <a:rect l="l" t="t" r="r" b="b"/>
            <a:pathLst>
              <a:path w="76834" h="126364">
                <a:moveTo>
                  <a:pt x="0" y="0"/>
                </a:moveTo>
                <a:lnTo>
                  <a:pt x="76512" y="0"/>
                </a:lnTo>
                <a:lnTo>
                  <a:pt x="76512" y="126267"/>
                </a:lnTo>
                <a:lnTo>
                  <a:pt x="0" y="126267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06013" y="2487329"/>
            <a:ext cx="76835" cy="252729"/>
          </a:xfrm>
          <a:custGeom>
            <a:avLst/>
            <a:gdLst/>
            <a:ahLst/>
            <a:cxnLst/>
            <a:rect l="l" t="t" r="r" b="b"/>
            <a:pathLst>
              <a:path w="76834" h="252730">
                <a:moveTo>
                  <a:pt x="0" y="0"/>
                </a:moveTo>
                <a:lnTo>
                  <a:pt x="76512" y="0"/>
                </a:lnTo>
                <a:lnTo>
                  <a:pt x="76512" y="252196"/>
                </a:lnTo>
                <a:lnTo>
                  <a:pt x="0" y="25219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751386" y="2487328"/>
            <a:ext cx="0" cy="525145"/>
          </a:xfrm>
          <a:custGeom>
            <a:avLst/>
            <a:gdLst/>
            <a:ahLst/>
            <a:cxnLst/>
            <a:rect l="l" t="t" r="r" b="b"/>
            <a:pathLst>
              <a:path h="525144">
                <a:moveTo>
                  <a:pt x="0" y="0"/>
                </a:moveTo>
                <a:lnTo>
                  <a:pt x="0" y="524790"/>
                </a:lnTo>
              </a:path>
            </a:pathLst>
          </a:custGeom>
          <a:ln w="76512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13130" y="2487329"/>
            <a:ext cx="76835" cy="525145"/>
          </a:xfrm>
          <a:custGeom>
            <a:avLst/>
            <a:gdLst/>
            <a:ahLst/>
            <a:cxnLst/>
            <a:rect l="l" t="t" r="r" b="b"/>
            <a:pathLst>
              <a:path w="76834" h="525144">
                <a:moveTo>
                  <a:pt x="0" y="0"/>
                </a:moveTo>
                <a:lnTo>
                  <a:pt x="76512" y="0"/>
                </a:lnTo>
                <a:lnTo>
                  <a:pt x="76512" y="524791"/>
                </a:lnTo>
                <a:lnTo>
                  <a:pt x="0" y="524791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58504" y="2487329"/>
            <a:ext cx="0" cy="580390"/>
          </a:xfrm>
          <a:custGeom>
            <a:avLst/>
            <a:gdLst/>
            <a:ahLst/>
            <a:cxnLst/>
            <a:rect l="l" t="t" r="r" b="b"/>
            <a:pathLst>
              <a:path h="580389">
                <a:moveTo>
                  <a:pt x="0" y="0"/>
                </a:moveTo>
                <a:lnTo>
                  <a:pt x="0" y="580253"/>
                </a:lnTo>
              </a:path>
            </a:pathLst>
          </a:custGeom>
          <a:ln w="76512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820248" y="2487329"/>
            <a:ext cx="76835" cy="580390"/>
          </a:xfrm>
          <a:custGeom>
            <a:avLst/>
            <a:gdLst/>
            <a:ahLst/>
            <a:cxnLst/>
            <a:rect l="l" t="t" r="r" b="b"/>
            <a:pathLst>
              <a:path w="76834" h="580389">
                <a:moveTo>
                  <a:pt x="0" y="0"/>
                </a:moveTo>
                <a:lnTo>
                  <a:pt x="76512" y="0"/>
                </a:lnTo>
                <a:lnTo>
                  <a:pt x="76512" y="580254"/>
                </a:lnTo>
                <a:lnTo>
                  <a:pt x="0" y="580254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65619" y="2487328"/>
            <a:ext cx="0" cy="603250"/>
          </a:xfrm>
          <a:custGeom>
            <a:avLst/>
            <a:gdLst/>
            <a:ahLst/>
            <a:cxnLst/>
            <a:rect l="l" t="t" r="r" b="b"/>
            <a:pathLst>
              <a:path h="603250">
                <a:moveTo>
                  <a:pt x="0" y="0"/>
                </a:moveTo>
                <a:lnTo>
                  <a:pt x="0" y="603012"/>
                </a:lnTo>
              </a:path>
            </a:pathLst>
          </a:custGeom>
          <a:ln w="76512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927364" y="2487329"/>
            <a:ext cx="76835" cy="603250"/>
          </a:xfrm>
          <a:custGeom>
            <a:avLst/>
            <a:gdLst/>
            <a:ahLst/>
            <a:cxnLst/>
            <a:rect l="l" t="t" r="r" b="b"/>
            <a:pathLst>
              <a:path w="76834" h="603250">
                <a:moveTo>
                  <a:pt x="0" y="0"/>
                </a:moveTo>
                <a:lnTo>
                  <a:pt x="76512" y="0"/>
                </a:lnTo>
                <a:lnTo>
                  <a:pt x="76512" y="603012"/>
                </a:lnTo>
                <a:lnTo>
                  <a:pt x="0" y="60301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072736" y="2487328"/>
            <a:ext cx="0" cy="843280"/>
          </a:xfrm>
          <a:custGeom>
            <a:avLst/>
            <a:gdLst/>
            <a:ahLst/>
            <a:cxnLst/>
            <a:rect l="l" t="t" r="r" b="b"/>
            <a:pathLst>
              <a:path h="843279">
                <a:moveTo>
                  <a:pt x="0" y="0"/>
                </a:moveTo>
                <a:lnTo>
                  <a:pt x="0" y="842901"/>
                </a:lnTo>
              </a:path>
            </a:pathLst>
          </a:custGeom>
          <a:ln w="76512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034480" y="2487329"/>
            <a:ext cx="76835" cy="843280"/>
          </a:xfrm>
          <a:custGeom>
            <a:avLst/>
            <a:gdLst/>
            <a:ahLst/>
            <a:cxnLst/>
            <a:rect l="l" t="t" r="r" b="b"/>
            <a:pathLst>
              <a:path w="76834" h="843279">
                <a:moveTo>
                  <a:pt x="0" y="0"/>
                </a:moveTo>
                <a:lnTo>
                  <a:pt x="76512" y="0"/>
                </a:lnTo>
                <a:lnTo>
                  <a:pt x="76512" y="842902"/>
                </a:lnTo>
                <a:lnTo>
                  <a:pt x="0" y="84290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179854" y="2487328"/>
            <a:ext cx="0" cy="886460"/>
          </a:xfrm>
          <a:custGeom>
            <a:avLst/>
            <a:gdLst/>
            <a:ahLst/>
            <a:cxnLst/>
            <a:rect l="l" t="t" r="r" b="b"/>
            <a:pathLst>
              <a:path h="886460">
                <a:moveTo>
                  <a:pt x="0" y="0"/>
                </a:moveTo>
                <a:lnTo>
                  <a:pt x="0" y="886057"/>
                </a:lnTo>
              </a:path>
            </a:pathLst>
          </a:custGeom>
          <a:ln w="76512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141597" y="2487329"/>
            <a:ext cx="76835" cy="886460"/>
          </a:xfrm>
          <a:custGeom>
            <a:avLst/>
            <a:gdLst/>
            <a:ahLst/>
            <a:cxnLst/>
            <a:rect l="l" t="t" r="r" b="b"/>
            <a:pathLst>
              <a:path w="76834" h="886460">
                <a:moveTo>
                  <a:pt x="0" y="0"/>
                </a:moveTo>
                <a:lnTo>
                  <a:pt x="76512" y="0"/>
                </a:lnTo>
                <a:lnTo>
                  <a:pt x="76512" y="886058"/>
                </a:lnTo>
                <a:lnTo>
                  <a:pt x="0" y="886058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286970" y="2487328"/>
            <a:ext cx="0" cy="1052830"/>
          </a:xfrm>
          <a:custGeom>
            <a:avLst/>
            <a:gdLst/>
            <a:ahLst/>
            <a:cxnLst/>
            <a:rect l="l" t="t" r="r" b="b"/>
            <a:pathLst>
              <a:path h="1052829">
                <a:moveTo>
                  <a:pt x="0" y="0"/>
                </a:moveTo>
                <a:lnTo>
                  <a:pt x="0" y="1052277"/>
                </a:lnTo>
              </a:path>
            </a:pathLst>
          </a:custGeom>
          <a:ln w="76512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248715" y="2487329"/>
            <a:ext cx="76835" cy="1052830"/>
          </a:xfrm>
          <a:custGeom>
            <a:avLst/>
            <a:gdLst/>
            <a:ahLst/>
            <a:cxnLst/>
            <a:rect l="l" t="t" r="r" b="b"/>
            <a:pathLst>
              <a:path w="76834" h="1052829">
                <a:moveTo>
                  <a:pt x="0" y="0"/>
                </a:moveTo>
                <a:lnTo>
                  <a:pt x="76512" y="0"/>
                </a:lnTo>
                <a:lnTo>
                  <a:pt x="76512" y="1052278"/>
                </a:lnTo>
                <a:lnTo>
                  <a:pt x="0" y="1052278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394087" y="2487329"/>
            <a:ext cx="0" cy="1114425"/>
          </a:xfrm>
          <a:custGeom>
            <a:avLst/>
            <a:gdLst/>
            <a:ahLst/>
            <a:cxnLst/>
            <a:rect l="l" t="t" r="r" b="b"/>
            <a:pathLst>
              <a:path h="1114425">
                <a:moveTo>
                  <a:pt x="0" y="0"/>
                </a:moveTo>
                <a:lnTo>
                  <a:pt x="0" y="1114146"/>
                </a:lnTo>
              </a:path>
            </a:pathLst>
          </a:custGeom>
          <a:ln w="76512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355831" y="2487329"/>
            <a:ext cx="76835" cy="1114425"/>
          </a:xfrm>
          <a:custGeom>
            <a:avLst/>
            <a:gdLst/>
            <a:ahLst/>
            <a:cxnLst/>
            <a:rect l="l" t="t" r="r" b="b"/>
            <a:pathLst>
              <a:path w="76834" h="1114425">
                <a:moveTo>
                  <a:pt x="0" y="0"/>
                </a:moveTo>
                <a:lnTo>
                  <a:pt x="76512" y="0"/>
                </a:lnTo>
                <a:lnTo>
                  <a:pt x="76512" y="1114147"/>
                </a:lnTo>
                <a:lnTo>
                  <a:pt x="0" y="1114147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01204" y="2487329"/>
            <a:ext cx="0" cy="1226820"/>
          </a:xfrm>
          <a:custGeom>
            <a:avLst/>
            <a:gdLst/>
            <a:ahLst/>
            <a:cxnLst/>
            <a:rect l="l" t="t" r="r" b="b"/>
            <a:pathLst>
              <a:path h="1226820">
                <a:moveTo>
                  <a:pt x="0" y="0"/>
                </a:moveTo>
                <a:lnTo>
                  <a:pt x="0" y="1226758"/>
                </a:lnTo>
              </a:path>
            </a:pathLst>
          </a:custGeom>
          <a:ln w="76512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462948" y="2487329"/>
            <a:ext cx="76835" cy="1226820"/>
          </a:xfrm>
          <a:custGeom>
            <a:avLst/>
            <a:gdLst/>
            <a:ahLst/>
            <a:cxnLst/>
            <a:rect l="l" t="t" r="r" b="b"/>
            <a:pathLst>
              <a:path w="76834" h="1226820">
                <a:moveTo>
                  <a:pt x="0" y="0"/>
                </a:moveTo>
                <a:lnTo>
                  <a:pt x="76512" y="0"/>
                </a:lnTo>
                <a:lnTo>
                  <a:pt x="76512" y="1226759"/>
                </a:lnTo>
                <a:lnTo>
                  <a:pt x="0" y="1226759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608321" y="2487329"/>
            <a:ext cx="0" cy="1486535"/>
          </a:xfrm>
          <a:custGeom>
            <a:avLst/>
            <a:gdLst/>
            <a:ahLst/>
            <a:cxnLst/>
            <a:rect l="l" t="t" r="r" b="b"/>
            <a:pathLst>
              <a:path h="1486535">
                <a:moveTo>
                  <a:pt x="0" y="0"/>
                </a:moveTo>
                <a:lnTo>
                  <a:pt x="0" y="1486203"/>
                </a:lnTo>
              </a:path>
            </a:pathLst>
          </a:custGeom>
          <a:ln w="76512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70065" y="2487329"/>
            <a:ext cx="76835" cy="1486535"/>
          </a:xfrm>
          <a:custGeom>
            <a:avLst/>
            <a:gdLst/>
            <a:ahLst/>
            <a:cxnLst/>
            <a:rect l="l" t="t" r="r" b="b"/>
            <a:pathLst>
              <a:path w="76834" h="1486535">
                <a:moveTo>
                  <a:pt x="0" y="0"/>
                </a:moveTo>
                <a:lnTo>
                  <a:pt x="76512" y="0"/>
                </a:lnTo>
                <a:lnTo>
                  <a:pt x="76512" y="1486204"/>
                </a:lnTo>
                <a:lnTo>
                  <a:pt x="0" y="1486204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677181" y="2487329"/>
            <a:ext cx="76835" cy="601345"/>
          </a:xfrm>
          <a:custGeom>
            <a:avLst/>
            <a:gdLst/>
            <a:ahLst/>
            <a:cxnLst/>
            <a:rect l="l" t="t" r="r" b="b"/>
            <a:pathLst>
              <a:path w="76834" h="601344">
                <a:moveTo>
                  <a:pt x="0" y="0"/>
                </a:moveTo>
                <a:lnTo>
                  <a:pt x="76512" y="0"/>
                </a:lnTo>
                <a:lnTo>
                  <a:pt x="76512" y="601157"/>
                </a:lnTo>
                <a:lnTo>
                  <a:pt x="0" y="60115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B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651000" y="19558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762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854200" y="2133600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0"/>
                </a:moveTo>
                <a:lnTo>
                  <a:pt x="0" y="355600"/>
                </a:lnTo>
              </a:path>
            </a:pathLst>
          </a:custGeom>
          <a:ln w="762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070100" y="2159000"/>
            <a:ext cx="0" cy="330200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0"/>
                </a:moveTo>
                <a:lnTo>
                  <a:pt x="0" y="330200"/>
                </a:lnTo>
              </a:path>
            </a:pathLst>
          </a:custGeom>
          <a:ln w="762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184400" y="2197100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0"/>
                </a:moveTo>
                <a:lnTo>
                  <a:pt x="0" y="292100"/>
                </a:lnTo>
              </a:path>
            </a:pathLst>
          </a:custGeom>
          <a:ln w="762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400300" y="22225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0"/>
                </a:moveTo>
                <a:lnTo>
                  <a:pt x="0" y="266700"/>
                </a:lnTo>
              </a:path>
            </a:pathLst>
          </a:custGeom>
          <a:ln w="762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895600" y="2451100"/>
            <a:ext cx="76200" cy="38100"/>
          </a:xfrm>
          <a:custGeom>
            <a:avLst/>
            <a:gdLst/>
            <a:ahLst/>
            <a:cxnLst/>
            <a:rect l="l" t="t" r="r" b="b"/>
            <a:pathLst>
              <a:path w="76200" h="38100">
                <a:moveTo>
                  <a:pt x="76200" y="0"/>
                </a:moveTo>
                <a:lnTo>
                  <a:pt x="0" y="0"/>
                </a:lnTo>
                <a:lnTo>
                  <a:pt x="0" y="38100"/>
                </a:lnTo>
                <a:lnTo>
                  <a:pt x="76200" y="38100"/>
                </a:lnTo>
                <a:lnTo>
                  <a:pt x="7620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997200" y="2476500"/>
            <a:ext cx="76200" cy="12700"/>
          </a:xfrm>
          <a:custGeom>
            <a:avLst/>
            <a:gdLst/>
            <a:ahLst/>
            <a:cxnLst/>
            <a:rect l="l" t="t" r="r" b="b"/>
            <a:pathLst>
              <a:path w="76200" h="12700">
                <a:moveTo>
                  <a:pt x="76200" y="0"/>
                </a:moveTo>
                <a:lnTo>
                  <a:pt x="0" y="0"/>
                </a:lnTo>
                <a:lnTo>
                  <a:pt x="0" y="12700"/>
                </a:lnTo>
                <a:lnTo>
                  <a:pt x="76200" y="12700"/>
                </a:lnTo>
                <a:lnTo>
                  <a:pt x="7620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11500" y="2489200"/>
            <a:ext cx="76200" cy="38100"/>
          </a:xfrm>
          <a:custGeom>
            <a:avLst/>
            <a:gdLst/>
            <a:ahLst/>
            <a:cxnLst/>
            <a:rect l="l" t="t" r="r" b="b"/>
            <a:pathLst>
              <a:path w="76200" h="38100">
                <a:moveTo>
                  <a:pt x="76200" y="0"/>
                </a:moveTo>
                <a:lnTo>
                  <a:pt x="0" y="0"/>
                </a:lnTo>
                <a:lnTo>
                  <a:pt x="0" y="38100"/>
                </a:lnTo>
                <a:lnTo>
                  <a:pt x="76200" y="38100"/>
                </a:lnTo>
                <a:lnTo>
                  <a:pt x="7620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365500" y="2489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762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467100" y="24892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700"/>
                </a:lnTo>
              </a:path>
            </a:pathLst>
          </a:custGeom>
          <a:ln w="762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683000" y="24892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0"/>
                </a:moveTo>
                <a:lnTo>
                  <a:pt x="0" y="215900"/>
                </a:lnTo>
              </a:path>
            </a:pathLst>
          </a:custGeom>
          <a:ln w="762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000500" y="2489200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800"/>
                </a:lnTo>
              </a:path>
            </a:pathLst>
          </a:custGeom>
          <a:ln w="762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114800" y="2489200"/>
            <a:ext cx="0" cy="558800"/>
          </a:xfrm>
          <a:custGeom>
            <a:avLst/>
            <a:gdLst/>
            <a:ahLst/>
            <a:cxnLst/>
            <a:rect l="l" t="t" r="r" b="b"/>
            <a:pathLst>
              <a:path h="558800">
                <a:moveTo>
                  <a:pt x="0" y="0"/>
                </a:moveTo>
                <a:lnTo>
                  <a:pt x="0" y="558800"/>
                </a:lnTo>
              </a:path>
            </a:pathLst>
          </a:custGeom>
          <a:ln w="762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216400" y="2489200"/>
            <a:ext cx="0" cy="558800"/>
          </a:xfrm>
          <a:custGeom>
            <a:avLst/>
            <a:gdLst/>
            <a:ahLst/>
            <a:cxnLst/>
            <a:rect l="l" t="t" r="r" b="b"/>
            <a:pathLst>
              <a:path h="558800">
                <a:moveTo>
                  <a:pt x="0" y="0"/>
                </a:moveTo>
                <a:lnTo>
                  <a:pt x="0" y="558800"/>
                </a:lnTo>
              </a:path>
            </a:pathLst>
          </a:custGeom>
          <a:ln w="762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318000" y="2489200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0"/>
                </a:moveTo>
                <a:lnTo>
                  <a:pt x="0" y="571500"/>
                </a:lnTo>
              </a:path>
            </a:pathLst>
          </a:custGeom>
          <a:ln w="762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432300" y="2489200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762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533900" y="2489200"/>
            <a:ext cx="0" cy="647700"/>
          </a:xfrm>
          <a:custGeom>
            <a:avLst/>
            <a:gdLst/>
            <a:ahLst/>
            <a:cxnLst/>
            <a:rect l="l" t="t" r="r" b="b"/>
            <a:pathLst>
              <a:path h="647700">
                <a:moveTo>
                  <a:pt x="0" y="0"/>
                </a:moveTo>
                <a:lnTo>
                  <a:pt x="0" y="647700"/>
                </a:lnTo>
              </a:path>
            </a:pathLst>
          </a:custGeom>
          <a:ln w="762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648200" y="2489200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762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612899" y="1955800"/>
            <a:ext cx="76200" cy="533400"/>
          </a:xfrm>
          <a:custGeom>
            <a:avLst/>
            <a:gdLst/>
            <a:ahLst/>
            <a:cxnLst/>
            <a:rect l="l" t="t" r="r" b="b"/>
            <a:pathLst>
              <a:path w="76200" h="533400">
                <a:moveTo>
                  <a:pt x="0" y="0"/>
                </a:moveTo>
                <a:lnTo>
                  <a:pt x="76200" y="0"/>
                </a:lnTo>
                <a:lnTo>
                  <a:pt x="762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816099" y="2133600"/>
            <a:ext cx="76200" cy="355600"/>
          </a:xfrm>
          <a:custGeom>
            <a:avLst/>
            <a:gdLst/>
            <a:ahLst/>
            <a:cxnLst/>
            <a:rect l="l" t="t" r="r" b="b"/>
            <a:pathLst>
              <a:path w="76200" h="355600">
                <a:moveTo>
                  <a:pt x="0" y="0"/>
                </a:moveTo>
                <a:lnTo>
                  <a:pt x="76200" y="0"/>
                </a:lnTo>
                <a:lnTo>
                  <a:pt x="76200" y="355600"/>
                </a:lnTo>
                <a:lnTo>
                  <a:pt x="0" y="35560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031999" y="2159000"/>
            <a:ext cx="76200" cy="330200"/>
          </a:xfrm>
          <a:custGeom>
            <a:avLst/>
            <a:gdLst/>
            <a:ahLst/>
            <a:cxnLst/>
            <a:rect l="l" t="t" r="r" b="b"/>
            <a:pathLst>
              <a:path w="76200" h="330200">
                <a:moveTo>
                  <a:pt x="0" y="0"/>
                </a:moveTo>
                <a:lnTo>
                  <a:pt x="76200" y="0"/>
                </a:lnTo>
                <a:lnTo>
                  <a:pt x="76200" y="330200"/>
                </a:lnTo>
                <a:lnTo>
                  <a:pt x="0" y="33020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146299" y="2197100"/>
            <a:ext cx="76200" cy="292100"/>
          </a:xfrm>
          <a:custGeom>
            <a:avLst/>
            <a:gdLst/>
            <a:ahLst/>
            <a:cxnLst/>
            <a:rect l="l" t="t" r="r" b="b"/>
            <a:pathLst>
              <a:path w="76200" h="292100">
                <a:moveTo>
                  <a:pt x="0" y="0"/>
                </a:moveTo>
                <a:lnTo>
                  <a:pt x="76200" y="0"/>
                </a:lnTo>
                <a:lnTo>
                  <a:pt x="76200" y="292100"/>
                </a:lnTo>
                <a:lnTo>
                  <a:pt x="0" y="29210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362199" y="2222500"/>
            <a:ext cx="76200" cy="266700"/>
          </a:xfrm>
          <a:custGeom>
            <a:avLst/>
            <a:gdLst/>
            <a:ahLst/>
            <a:cxnLst/>
            <a:rect l="l" t="t" r="r" b="b"/>
            <a:pathLst>
              <a:path w="76200" h="266700">
                <a:moveTo>
                  <a:pt x="0" y="0"/>
                </a:moveTo>
                <a:lnTo>
                  <a:pt x="76200" y="0"/>
                </a:lnTo>
                <a:lnTo>
                  <a:pt x="76200" y="266700"/>
                </a:lnTo>
                <a:lnTo>
                  <a:pt x="0" y="26670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895599" y="2451100"/>
            <a:ext cx="76200" cy="38100"/>
          </a:xfrm>
          <a:custGeom>
            <a:avLst/>
            <a:gdLst/>
            <a:ahLst/>
            <a:cxnLst/>
            <a:rect l="l" t="t" r="r" b="b"/>
            <a:pathLst>
              <a:path w="76200" h="38100">
                <a:moveTo>
                  <a:pt x="0" y="0"/>
                </a:moveTo>
                <a:lnTo>
                  <a:pt x="76200" y="0"/>
                </a:lnTo>
                <a:lnTo>
                  <a:pt x="762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987674" y="2466975"/>
            <a:ext cx="95250" cy="31750"/>
          </a:xfrm>
          <a:custGeom>
            <a:avLst/>
            <a:gdLst/>
            <a:ahLst/>
            <a:cxnLst/>
            <a:rect l="l" t="t" r="r" b="b"/>
            <a:pathLst>
              <a:path w="95250" h="31750">
                <a:moveTo>
                  <a:pt x="0" y="31750"/>
                </a:moveTo>
                <a:lnTo>
                  <a:pt x="95250" y="31750"/>
                </a:lnTo>
                <a:lnTo>
                  <a:pt x="9525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111499" y="2489200"/>
            <a:ext cx="76200" cy="38100"/>
          </a:xfrm>
          <a:custGeom>
            <a:avLst/>
            <a:gdLst/>
            <a:ahLst/>
            <a:cxnLst/>
            <a:rect l="l" t="t" r="r" b="b"/>
            <a:pathLst>
              <a:path w="76200" h="38100">
                <a:moveTo>
                  <a:pt x="0" y="38100"/>
                </a:moveTo>
                <a:lnTo>
                  <a:pt x="76200" y="38100"/>
                </a:lnTo>
                <a:lnTo>
                  <a:pt x="762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ln w="1905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327399" y="2489200"/>
            <a:ext cx="76200" cy="114300"/>
          </a:xfrm>
          <a:custGeom>
            <a:avLst/>
            <a:gdLst/>
            <a:ahLst/>
            <a:cxnLst/>
            <a:rect l="l" t="t" r="r" b="b"/>
            <a:pathLst>
              <a:path w="76200" h="114300">
                <a:moveTo>
                  <a:pt x="0" y="114300"/>
                </a:moveTo>
                <a:lnTo>
                  <a:pt x="76200" y="114300"/>
                </a:lnTo>
                <a:lnTo>
                  <a:pt x="76200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ln w="1905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428999" y="2489200"/>
            <a:ext cx="76200" cy="139700"/>
          </a:xfrm>
          <a:custGeom>
            <a:avLst/>
            <a:gdLst/>
            <a:ahLst/>
            <a:cxnLst/>
            <a:rect l="l" t="t" r="r" b="b"/>
            <a:pathLst>
              <a:path w="76200" h="139700">
                <a:moveTo>
                  <a:pt x="0" y="139700"/>
                </a:moveTo>
                <a:lnTo>
                  <a:pt x="76200" y="139700"/>
                </a:lnTo>
                <a:lnTo>
                  <a:pt x="76200" y="0"/>
                </a:lnTo>
                <a:lnTo>
                  <a:pt x="0" y="0"/>
                </a:lnTo>
                <a:lnTo>
                  <a:pt x="0" y="139700"/>
                </a:lnTo>
                <a:close/>
              </a:path>
            </a:pathLst>
          </a:custGeom>
          <a:ln w="1905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644899" y="2489200"/>
            <a:ext cx="76200" cy="215900"/>
          </a:xfrm>
          <a:custGeom>
            <a:avLst/>
            <a:gdLst/>
            <a:ahLst/>
            <a:cxnLst/>
            <a:rect l="l" t="t" r="r" b="b"/>
            <a:pathLst>
              <a:path w="76200" h="215900">
                <a:moveTo>
                  <a:pt x="0" y="215900"/>
                </a:moveTo>
                <a:lnTo>
                  <a:pt x="76200" y="215900"/>
                </a:lnTo>
                <a:lnTo>
                  <a:pt x="76200" y="0"/>
                </a:lnTo>
                <a:lnTo>
                  <a:pt x="0" y="0"/>
                </a:lnTo>
                <a:lnTo>
                  <a:pt x="0" y="215900"/>
                </a:lnTo>
                <a:close/>
              </a:path>
            </a:pathLst>
          </a:custGeom>
          <a:ln w="1905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962399" y="2489200"/>
            <a:ext cx="76200" cy="431800"/>
          </a:xfrm>
          <a:custGeom>
            <a:avLst/>
            <a:gdLst/>
            <a:ahLst/>
            <a:cxnLst/>
            <a:rect l="l" t="t" r="r" b="b"/>
            <a:pathLst>
              <a:path w="76200" h="431800">
                <a:moveTo>
                  <a:pt x="0" y="431800"/>
                </a:moveTo>
                <a:lnTo>
                  <a:pt x="76200" y="431800"/>
                </a:lnTo>
                <a:lnTo>
                  <a:pt x="76200" y="0"/>
                </a:lnTo>
                <a:lnTo>
                  <a:pt x="0" y="0"/>
                </a:lnTo>
                <a:lnTo>
                  <a:pt x="0" y="431800"/>
                </a:lnTo>
                <a:close/>
              </a:path>
            </a:pathLst>
          </a:custGeom>
          <a:ln w="1905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076699" y="2489200"/>
            <a:ext cx="76200" cy="558800"/>
          </a:xfrm>
          <a:custGeom>
            <a:avLst/>
            <a:gdLst/>
            <a:ahLst/>
            <a:cxnLst/>
            <a:rect l="l" t="t" r="r" b="b"/>
            <a:pathLst>
              <a:path w="76200" h="558800">
                <a:moveTo>
                  <a:pt x="0" y="558800"/>
                </a:moveTo>
                <a:lnTo>
                  <a:pt x="76200" y="558800"/>
                </a:lnTo>
                <a:lnTo>
                  <a:pt x="76200" y="0"/>
                </a:lnTo>
                <a:lnTo>
                  <a:pt x="0" y="0"/>
                </a:lnTo>
                <a:lnTo>
                  <a:pt x="0" y="558800"/>
                </a:lnTo>
                <a:close/>
              </a:path>
            </a:pathLst>
          </a:custGeom>
          <a:ln w="1905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178299" y="2489200"/>
            <a:ext cx="76200" cy="558800"/>
          </a:xfrm>
          <a:custGeom>
            <a:avLst/>
            <a:gdLst/>
            <a:ahLst/>
            <a:cxnLst/>
            <a:rect l="l" t="t" r="r" b="b"/>
            <a:pathLst>
              <a:path w="76200" h="558800">
                <a:moveTo>
                  <a:pt x="0" y="558800"/>
                </a:moveTo>
                <a:lnTo>
                  <a:pt x="76200" y="558800"/>
                </a:lnTo>
                <a:lnTo>
                  <a:pt x="76200" y="0"/>
                </a:lnTo>
                <a:lnTo>
                  <a:pt x="0" y="0"/>
                </a:lnTo>
                <a:lnTo>
                  <a:pt x="0" y="558800"/>
                </a:lnTo>
                <a:close/>
              </a:path>
            </a:pathLst>
          </a:custGeom>
          <a:ln w="1905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279899" y="2489200"/>
            <a:ext cx="76200" cy="571500"/>
          </a:xfrm>
          <a:custGeom>
            <a:avLst/>
            <a:gdLst/>
            <a:ahLst/>
            <a:cxnLst/>
            <a:rect l="l" t="t" r="r" b="b"/>
            <a:pathLst>
              <a:path w="76200" h="571500">
                <a:moveTo>
                  <a:pt x="0" y="571500"/>
                </a:moveTo>
                <a:lnTo>
                  <a:pt x="76200" y="571500"/>
                </a:lnTo>
                <a:lnTo>
                  <a:pt x="76200" y="0"/>
                </a:lnTo>
                <a:lnTo>
                  <a:pt x="0" y="0"/>
                </a:lnTo>
                <a:lnTo>
                  <a:pt x="0" y="571500"/>
                </a:lnTo>
                <a:close/>
              </a:path>
            </a:pathLst>
          </a:custGeom>
          <a:ln w="1905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394199" y="2489200"/>
            <a:ext cx="76200" cy="609600"/>
          </a:xfrm>
          <a:custGeom>
            <a:avLst/>
            <a:gdLst/>
            <a:ahLst/>
            <a:cxnLst/>
            <a:rect l="l" t="t" r="r" b="b"/>
            <a:pathLst>
              <a:path w="76200" h="609600">
                <a:moveTo>
                  <a:pt x="0" y="609600"/>
                </a:moveTo>
                <a:lnTo>
                  <a:pt x="76200" y="609600"/>
                </a:lnTo>
                <a:lnTo>
                  <a:pt x="762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905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495799" y="2489200"/>
            <a:ext cx="76200" cy="647700"/>
          </a:xfrm>
          <a:custGeom>
            <a:avLst/>
            <a:gdLst/>
            <a:ahLst/>
            <a:cxnLst/>
            <a:rect l="l" t="t" r="r" b="b"/>
            <a:pathLst>
              <a:path w="76200" h="647700">
                <a:moveTo>
                  <a:pt x="0" y="647700"/>
                </a:moveTo>
                <a:lnTo>
                  <a:pt x="76200" y="647700"/>
                </a:lnTo>
                <a:lnTo>
                  <a:pt x="76200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ln w="1905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610099" y="2489200"/>
            <a:ext cx="76200" cy="685800"/>
          </a:xfrm>
          <a:custGeom>
            <a:avLst/>
            <a:gdLst/>
            <a:ahLst/>
            <a:cxnLst/>
            <a:rect l="l" t="t" r="r" b="b"/>
            <a:pathLst>
              <a:path w="76200" h="685800">
                <a:moveTo>
                  <a:pt x="0" y="685800"/>
                </a:moveTo>
                <a:lnTo>
                  <a:pt x="76200" y="685800"/>
                </a:lnTo>
                <a:lnTo>
                  <a:pt x="762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1905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485055" y="1138686"/>
            <a:ext cx="0" cy="3034665"/>
          </a:xfrm>
          <a:custGeom>
            <a:avLst/>
            <a:gdLst/>
            <a:ahLst/>
            <a:cxnLst/>
            <a:rect l="l" t="t" r="r" b="b"/>
            <a:pathLst>
              <a:path h="3034665">
                <a:moveTo>
                  <a:pt x="0" y="3034445"/>
                </a:moveTo>
                <a:lnTo>
                  <a:pt x="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436817" y="4173132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0" y="0"/>
                </a:moveTo>
                <a:lnTo>
                  <a:pt x="4823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436817" y="3835400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0" y="0"/>
                </a:moveTo>
                <a:lnTo>
                  <a:pt x="4823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436817" y="3492500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0" y="0"/>
                </a:moveTo>
                <a:lnTo>
                  <a:pt x="4823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436817" y="3162300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0" y="0"/>
                </a:moveTo>
                <a:lnTo>
                  <a:pt x="4823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436817" y="2819400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0" y="0"/>
                </a:moveTo>
                <a:lnTo>
                  <a:pt x="4823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436817" y="2489200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0" y="0"/>
                </a:moveTo>
                <a:lnTo>
                  <a:pt x="4823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436817" y="2146300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0" y="0"/>
                </a:moveTo>
                <a:lnTo>
                  <a:pt x="4823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436817" y="1816100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0" y="0"/>
                </a:moveTo>
                <a:lnTo>
                  <a:pt x="4823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436817" y="1473200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0" y="0"/>
                </a:moveTo>
                <a:lnTo>
                  <a:pt x="4823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436817" y="1138687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0" y="0"/>
                </a:moveTo>
                <a:lnTo>
                  <a:pt x="4823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/>
          <p:nvPr/>
        </p:nvSpPr>
        <p:spPr>
          <a:xfrm>
            <a:off x="1053719" y="1011427"/>
            <a:ext cx="306705" cy="3241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160" algn="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80</a:t>
            </a:r>
            <a:endParaRPr sz="1200">
              <a:latin typeface="Calibri"/>
              <a:cs typeface="Calibri"/>
            </a:endParaRPr>
          </a:p>
          <a:p>
            <a:pPr marR="10160" algn="r">
              <a:lnSpc>
                <a:spcPct val="100000"/>
              </a:lnSpc>
              <a:spcBef>
                <a:spcPts val="1200"/>
              </a:spcBef>
            </a:pPr>
            <a:r>
              <a:rPr sz="1200" spc="-10" dirty="0">
                <a:latin typeface="Calibri"/>
                <a:cs typeface="Calibri"/>
              </a:rPr>
              <a:t>60</a:t>
            </a:r>
            <a:endParaRPr sz="1200">
              <a:latin typeface="Calibri"/>
              <a:cs typeface="Calibri"/>
            </a:endParaRPr>
          </a:p>
          <a:p>
            <a:pPr marR="10160" algn="r">
              <a:lnSpc>
                <a:spcPct val="100000"/>
              </a:lnSpc>
              <a:spcBef>
                <a:spcPts val="1225"/>
              </a:spcBef>
            </a:pPr>
            <a:r>
              <a:rPr sz="1200" spc="-10" dirty="0">
                <a:latin typeface="Calibri"/>
                <a:cs typeface="Calibri"/>
              </a:rPr>
              <a:t>40</a:t>
            </a:r>
            <a:endParaRPr sz="1200">
              <a:latin typeface="Calibri"/>
              <a:cs typeface="Calibri"/>
            </a:endParaRPr>
          </a:p>
          <a:p>
            <a:pPr marR="10160" algn="r">
              <a:lnSpc>
                <a:spcPct val="100000"/>
              </a:lnSpc>
              <a:spcBef>
                <a:spcPts val="1200"/>
              </a:spcBef>
            </a:pPr>
            <a:r>
              <a:rPr sz="1200" spc="-10" dirty="0"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  <a:p>
            <a:pPr marR="8255" algn="r">
              <a:lnSpc>
                <a:spcPct val="100000"/>
              </a:lnSpc>
              <a:spcBef>
                <a:spcPts val="1220"/>
              </a:spcBef>
            </a:pPr>
            <a:r>
              <a:rPr sz="1200" dirty="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225"/>
              </a:spcBef>
            </a:pPr>
            <a:r>
              <a:rPr sz="1200" spc="30" dirty="0">
                <a:latin typeface="Calibri"/>
                <a:cs typeface="Calibri"/>
              </a:rPr>
              <a:t>-</a:t>
            </a:r>
            <a:r>
              <a:rPr sz="1200" spc="-10" dirty="0">
                <a:latin typeface="Calibri"/>
                <a:cs typeface="Calibri"/>
              </a:rPr>
              <a:t>2</a:t>
            </a:r>
            <a:r>
              <a:rPr sz="1200" dirty="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200"/>
              </a:spcBef>
            </a:pPr>
            <a:r>
              <a:rPr sz="1200" spc="30" dirty="0">
                <a:latin typeface="Calibri"/>
                <a:cs typeface="Calibri"/>
              </a:rPr>
              <a:t>-</a:t>
            </a:r>
            <a:r>
              <a:rPr sz="1200" spc="-10" dirty="0">
                <a:latin typeface="Calibri"/>
                <a:cs typeface="Calibri"/>
              </a:rPr>
              <a:t>4</a:t>
            </a:r>
            <a:r>
              <a:rPr sz="1200" dirty="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225"/>
              </a:spcBef>
            </a:pPr>
            <a:r>
              <a:rPr sz="1200" spc="30" dirty="0">
                <a:latin typeface="Calibri"/>
                <a:cs typeface="Calibri"/>
              </a:rPr>
              <a:t>-</a:t>
            </a:r>
            <a:r>
              <a:rPr sz="1200" spc="-10" dirty="0">
                <a:latin typeface="Calibri"/>
                <a:cs typeface="Calibri"/>
              </a:rPr>
              <a:t>6</a:t>
            </a:r>
            <a:r>
              <a:rPr sz="1200" dirty="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200"/>
              </a:spcBef>
            </a:pPr>
            <a:r>
              <a:rPr sz="1200" spc="30" dirty="0">
                <a:latin typeface="Calibri"/>
                <a:cs typeface="Calibri"/>
              </a:rPr>
              <a:t>-</a:t>
            </a:r>
            <a:r>
              <a:rPr sz="1200" spc="-10" dirty="0">
                <a:latin typeface="Calibri"/>
                <a:cs typeface="Calibri"/>
              </a:rPr>
              <a:t>8</a:t>
            </a:r>
            <a:r>
              <a:rPr sz="1200" dirty="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1225"/>
              </a:spcBef>
            </a:pPr>
            <a:r>
              <a:rPr sz="1200" spc="30" dirty="0">
                <a:latin typeface="Calibri"/>
                <a:cs typeface="Calibri"/>
              </a:rPr>
              <a:t>-</a:t>
            </a:r>
            <a:r>
              <a:rPr sz="1200" spc="-10" dirty="0">
                <a:latin typeface="Calibri"/>
                <a:cs typeface="Calibri"/>
              </a:rPr>
              <a:t>10</a:t>
            </a:r>
            <a:r>
              <a:rPr sz="1200" dirty="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577341" y="1455749"/>
            <a:ext cx="458470" cy="2400935"/>
          </a:xfrm>
          <a:prstGeom prst="rect">
            <a:avLst/>
          </a:prstGeom>
        </p:spPr>
        <p:txBody>
          <a:bodyPr vert="vert270" wrap="square" lIns="0" tIns="1270" rIns="0" bIns="0" rtlCol="0">
            <a:spAutoFit/>
          </a:bodyPr>
          <a:lstStyle/>
          <a:p>
            <a:pPr marL="746760" marR="5080" indent="-734695">
              <a:lnSpc>
                <a:spcPct val="101200"/>
              </a:lnSpc>
              <a:spcBef>
                <a:spcPts val="10"/>
              </a:spcBef>
            </a:pPr>
            <a:r>
              <a:rPr sz="1400" spc="-5" dirty="0">
                <a:latin typeface="Calibri"/>
                <a:cs typeface="Calibri"/>
              </a:rPr>
              <a:t>Change </a:t>
            </a:r>
            <a:r>
              <a:rPr sz="1400" spc="-10" dirty="0">
                <a:latin typeface="Calibri"/>
                <a:cs typeface="Calibri"/>
              </a:rPr>
              <a:t>from </a:t>
            </a:r>
            <a:r>
              <a:rPr sz="1400" spc="-5" dirty="0">
                <a:latin typeface="Calibri"/>
                <a:cs typeface="Calibri"/>
              </a:rPr>
              <a:t>baseline </a:t>
            </a:r>
            <a:r>
              <a:rPr sz="1400" dirty="0">
                <a:latin typeface="Calibri"/>
                <a:cs typeface="Calibri"/>
              </a:rPr>
              <a:t>in LDL-C </a:t>
            </a:r>
            <a:r>
              <a:rPr sz="1400" spc="-10" dirty="0">
                <a:latin typeface="Calibri"/>
                <a:cs typeface="Calibri"/>
              </a:rPr>
              <a:t>at  </a:t>
            </a:r>
            <a:r>
              <a:rPr sz="1400" spc="-20" dirty="0">
                <a:latin typeface="Calibri"/>
                <a:cs typeface="Calibri"/>
              </a:rPr>
              <a:t>Week </a:t>
            </a:r>
            <a:r>
              <a:rPr sz="1400" spc="-5" dirty="0">
                <a:latin typeface="Calibri"/>
                <a:cs typeface="Calibri"/>
              </a:rPr>
              <a:t>12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(%)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5680157" y="2479984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663" y="1"/>
                </a:lnTo>
              </a:path>
            </a:pathLst>
          </a:custGeom>
          <a:ln w="1905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 txBox="1"/>
          <p:nvPr/>
        </p:nvSpPr>
        <p:spPr>
          <a:xfrm>
            <a:off x="2125524" y="2028444"/>
            <a:ext cx="114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*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2869513" y="2278379"/>
            <a:ext cx="114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*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3303008" y="2555748"/>
            <a:ext cx="114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*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3817387" y="2817876"/>
            <a:ext cx="2616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b="1" spc="30" dirty="0">
                <a:latin typeface="Calibri"/>
                <a:cs typeface="Calibri"/>
              </a:rPr>
              <a:t>*</a:t>
            </a:r>
            <a:r>
              <a:rPr sz="2100" b="1" spc="44" baseline="-21825" dirty="0">
                <a:latin typeface="Calibri"/>
                <a:cs typeface="Calibri"/>
              </a:rPr>
              <a:t>*</a:t>
            </a:r>
            <a:endParaRPr sz="2100" baseline="-21825">
              <a:latin typeface="Calibri"/>
              <a:cs typeface="Calibri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1558169" y="3482258"/>
            <a:ext cx="216535" cy="108585"/>
          </a:xfrm>
          <a:custGeom>
            <a:avLst/>
            <a:gdLst/>
            <a:ahLst/>
            <a:cxnLst/>
            <a:rect l="l" t="t" r="r" b="b"/>
            <a:pathLst>
              <a:path w="216535" h="108585">
                <a:moveTo>
                  <a:pt x="0" y="107999"/>
                </a:moveTo>
                <a:lnTo>
                  <a:pt x="215999" y="107999"/>
                </a:lnTo>
                <a:lnTo>
                  <a:pt x="215999" y="0"/>
                </a:lnTo>
                <a:lnTo>
                  <a:pt x="0" y="0"/>
                </a:lnTo>
                <a:lnTo>
                  <a:pt x="0" y="107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558169" y="3482258"/>
            <a:ext cx="216535" cy="108585"/>
          </a:xfrm>
          <a:custGeom>
            <a:avLst/>
            <a:gdLst/>
            <a:ahLst/>
            <a:cxnLst/>
            <a:rect l="l" t="t" r="r" b="b"/>
            <a:pathLst>
              <a:path w="216535" h="108585">
                <a:moveTo>
                  <a:pt x="0" y="0"/>
                </a:moveTo>
                <a:lnTo>
                  <a:pt x="216000" y="0"/>
                </a:lnTo>
                <a:lnTo>
                  <a:pt x="216000" y="108000"/>
                </a:lnTo>
                <a:lnTo>
                  <a:pt x="0" y="108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 txBox="1"/>
          <p:nvPr/>
        </p:nvSpPr>
        <p:spPr>
          <a:xfrm>
            <a:off x="1821649" y="3444747"/>
            <a:ext cx="13449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latin typeface="Calibri"/>
                <a:cs typeface="Calibri"/>
              </a:rPr>
              <a:t>Alirocumab </a:t>
            </a:r>
            <a:r>
              <a:rPr sz="1000" b="1" dirty="0">
                <a:latin typeface="Calibri"/>
                <a:cs typeface="Calibri"/>
              </a:rPr>
              <a:t>150 </a:t>
            </a:r>
            <a:r>
              <a:rPr sz="1000" b="1" spc="-5" dirty="0">
                <a:latin typeface="Calibri"/>
                <a:cs typeface="Calibri"/>
              </a:rPr>
              <a:t>mg</a:t>
            </a:r>
            <a:r>
              <a:rPr sz="1000" b="1" spc="-6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Q2W  </a:t>
            </a:r>
            <a:r>
              <a:rPr sz="1000" b="1" spc="-5" dirty="0">
                <a:latin typeface="Calibri"/>
                <a:cs typeface="Calibri"/>
              </a:rPr>
              <a:t>Placebo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1821649" y="3749547"/>
            <a:ext cx="15271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latin typeface="Calibri"/>
                <a:cs typeface="Calibri"/>
              </a:rPr>
              <a:t>Null/null (LDLR activity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&lt;2%)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821649" y="3901947"/>
            <a:ext cx="12585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Calibri"/>
                <a:cs typeface="Calibri"/>
              </a:rPr>
              <a:t>Single null </a:t>
            </a:r>
            <a:r>
              <a:rPr sz="1000" b="1" spc="-5" dirty="0">
                <a:latin typeface="Calibri"/>
                <a:cs typeface="Calibri"/>
              </a:rPr>
              <a:t>LDLR</a:t>
            </a:r>
            <a:r>
              <a:rPr sz="1000" b="1" spc="-8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variant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1558169" y="3647922"/>
            <a:ext cx="216535" cy="108585"/>
          </a:xfrm>
          <a:custGeom>
            <a:avLst/>
            <a:gdLst/>
            <a:ahLst/>
            <a:cxnLst/>
            <a:rect l="l" t="t" r="r" b="b"/>
            <a:pathLst>
              <a:path w="216535" h="108585">
                <a:moveTo>
                  <a:pt x="0" y="0"/>
                </a:moveTo>
                <a:lnTo>
                  <a:pt x="216000" y="0"/>
                </a:lnTo>
                <a:lnTo>
                  <a:pt x="216000" y="108000"/>
                </a:lnTo>
                <a:lnTo>
                  <a:pt x="0" y="10800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 txBox="1"/>
          <p:nvPr/>
        </p:nvSpPr>
        <p:spPr>
          <a:xfrm>
            <a:off x="1609813" y="3741420"/>
            <a:ext cx="114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*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1610121" y="3884676"/>
            <a:ext cx="114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†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4771866" y="1699259"/>
            <a:ext cx="2813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†</a:t>
            </a:r>
            <a:r>
              <a:rPr sz="1400" b="1" spc="-145" dirty="0">
                <a:latin typeface="Calibri"/>
                <a:cs typeface="Calibri"/>
              </a:rPr>
              <a:t> </a:t>
            </a:r>
            <a:r>
              <a:rPr sz="2100" b="1" baseline="-27777" dirty="0">
                <a:latin typeface="Calibri"/>
                <a:cs typeface="Calibri"/>
              </a:rPr>
              <a:t>†</a:t>
            </a:r>
            <a:endParaRPr sz="2100" baseline="-27777">
              <a:latin typeface="Calibri"/>
              <a:cs typeface="Calibri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5233165" y="2007107"/>
            <a:ext cx="114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†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5659837" y="2269235"/>
            <a:ext cx="114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†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8199400" y="4017264"/>
            <a:ext cx="7639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455" marR="5080" indent="-7239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9BBB59"/>
                </a:solidFill>
                <a:latin typeface="Calibri"/>
                <a:cs typeface="Calibri"/>
              </a:rPr>
              <a:t>No</a:t>
            </a:r>
            <a:r>
              <a:rPr sz="1100" b="1" spc="-65" dirty="0">
                <a:solidFill>
                  <a:srgbClr val="9BBB5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9BBB59"/>
                </a:solidFill>
                <a:latin typeface="Calibri"/>
                <a:cs typeface="Calibri"/>
              </a:rPr>
              <a:t>mutation  identified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6123225" y="4017264"/>
            <a:ext cx="140779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2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F79646"/>
                </a:solidFill>
                <a:latin typeface="Calibri"/>
                <a:cs typeface="Calibri"/>
              </a:rPr>
              <a:t>Double heterozygous  </a:t>
            </a:r>
            <a:r>
              <a:rPr sz="1100" b="1" spc="-10" dirty="0">
                <a:solidFill>
                  <a:srgbClr val="F79646"/>
                </a:solidFill>
                <a:latin typeface="Calibri"/>
                <a:cs typeface="Calibri"/>
              </a:rPr>
              <a:t>(</a:t>
            </a:r>
            <a:r>
              <a:rPr sz="1100" b="1" i="1" spc="-10" dirty="0">
                <a:solidFill>
                  <a:srgbClr val="F79646"/>
                </a:solidFill>
                <a:latin typeface="Calibri"/>
                <a:cs typeface="Calibri"/>
              </a:rPr>
              <a:t>LDLR </a:t>
            </a:r>
            <a:r>
              <a:rPr sz="1100" b="1" dirty="0">
                <a:solidFill>
                  <a:srgbClr val="F79646"/>
                </a:solidFill>
                <a:latin typeface="Calibri"/>
                <a:cs typeface="Calibri"/>
              </a:rPr>
              <a:t>+ </a:t>
            </a:r>
            <a:r>
              <a:rPr sz="1100" b="1" i="1" spc="-5" dirty="0">
                <a:solidFill>
                  <a:srgbClr val="F79646"/>
                </a:solidFill>
                <a:latin typeface="Calibri"/>
                <a:cs typeface="Calibri"/>
              </a:rPr>
              <a:t>APOB </a:t>
            </a:r>
            <a:r>
              <a:rPr sz="1100" b="1" spc="-5" dirty="0">
                <a:solidFill>
                  <a:srgbClr val="F79646"/>
                </a:solidFill>
                <a:latin typeface="Calibri"/>
                <a:cs typeface="Calibri"/>
              </a:rPr>
              <a:t>or</a:t>
            </a:r>
            <a:r>
              <a:rPr sz="1100" b="1" spc="-50" dirty="0">
                <a:solidFill>
                  <a:srgbClr val="F79646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F79646"/>
                </a:solidFill>
                <a:latin typeface="Calibri"/>
                <a:cs typeface="Calibri"/>
              </a:rPr>
              <a:t>PCSK9</a:t>
            </a:r>
            <a:r>
              <a:rPr sz="1100" b="1" dirty="0">
                <a:solidFill>
                  <a:srgbClr val="F79646"/>
                </a:solidFill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4964062" y="1146047"/>
            <a:ext cx="1209040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273050">
              <a:lnSpc>
                <a:spcPts val="1300"/>
              </a:lnSpc>
              <a:spcBef>
                <a:spcPts val="160"/>
              </a:spcBef>
            </a:pPr>
            <a:r>
              <a:rPr sz="1100" b="1" spc="-5" dirty="0">
                <a:solidFill>
                  <a:srgbClr val="C0504D"/>
                </a:solidFill>
                <a:latin typeface="Calibri"/>
                <a:cs typeface="Calibri"/>
              </a:rPr>
              <a:t>Compound  heterozygous</a:t>
            </a:r>
            <a:r>
              <a:rPr sz="1100" b="1" spc="-5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C0504D"/>
                </a:solidFill>
                <a:latin typeface="Calibri"/>
                <a:cs typeface="Calibri"/>
              </a:rPr>
              <a:t>(</a:t>
            </a:r>
            <a:r>
              <a:rPr sz="1100" b="1" i="1" spc="-5" dirty="0">
                <a:solidFill>
                  <a:srgbClr val="C0504D"/>
                </a:solidFill>
                <a:latin typeface="Calibri"/>
                <a:cs typeface="Calibri"/>
              </a:rPr>
              <a:t>LDLR</a:t>
            </a:r>
            <a:r>
              <a:rPr sz="1100" b="1" spc="-5" dirty="0">
                <a:solidFill>
                  <a:srgbClr val="C0504D"/>
                </a:solidFill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7140511" y="1146047"/>
            <a:ext cx="1230630" cy="53467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220345">
              <a:lnSpc>
                <a:spcPts val="1300"/>
              </a:lnSpc>
              <a:spcBef>
                <a:spcPts val="160"/>
              </a:spcBef>
            </a:pPr>
            <a:r>
              <a:rPr sz="1100" b="1" spc="-5" dirty="0">
                <a:solidFill>
                  <a:srgbClr val="7030A0"/>
                </a:solidFill>
                <a:latin typeface="Calibri"/>
                <a:cs typeface="Calibri"/>
              </a:rPr>
              <a:t>Heterozygous  </a:t>
            </a:r>
            <a:r>
              <a:rPr sz="1100" b="1" spc="-10" dirty="0">
                <a:solidFill>
                  <a:srgbClr val="7030A0"/>
                </a:solidFill>
                <a:latin typeface="Calibri"/>
                <a:cs typeface="Calibri"/>
              </a:rPr>
              <a:t>(</a:t>
            </a:r>
            <a:r>
              <a:rPr sz="1100" b="1" i="1" spc="-10" dirty="0">
                <a:solidFill>
                  <a:srgbClr val="7030A0"/>
                </a:solidFill>
                <a:latin typeface="Calibri"/>
                <a:cs typeface="Calibri"/>
              </a:rPr>
              <a:t>LDLR </a:t>
            </a:r>
            <a:r>
              <a:rPr sz="1100" b="1" dirty="0">
                <a:solidFill>
                  <a:srgbClr val="7030A0"/>
                </a:solidFill>
                <a:latin typeface="Calibri"/>
                <a:cs typeface="Calibri"/>
              </a:rPr>
              <a:t>+ </a:t>
            </a:r>
            <a:r>
              <a:rPr sz="1100" b="1" spc="-5" dirty="0">
                <a:solidFill>
                  <a:srgbClr val="7030A0"/>
                </a:solidFill>
                <a:latin typeface="Calibri"/>
                <a:cs typeface="Calibri"/>
              </a:rPr>
              <a:t>other</a:t>
            </a:r>
            <a:r>
              <a:rPr sz="1100" b="1" spc="-4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7030A0"/>
                </a:solidFill>
                <a:latin typeface="Calibri"/>
                <a:cs typeface="Calibri"/>
              </a:rPr>
              <a:t>benign</a:t>
            </a:r>
            <a:endParaRPr sz="1100">
              <a:latin typeface="Calibri"/>
              <a:cs typeface="Calibri"/>
            </a:endParaRPr>
          </a:p>
          <a:p>
            <a:pPr marL="360045">
              <a:lnSpc>
                <a:spcPct val="100000"/>
              </a:lnSpc>
              <a:spcBef>
                <a:spcPts val="25"/>
              </a:spcBef>
            </a:pPr>
            <a:r>
              <a:rPr sz="1100" b="1" spc="-5" dirty="0">
                <a:solidFill>
                  <a:srgbClr val="7030A0"/>
                </a:solidFill>
                <a:latin typeface="Calibri"/>
                <a:cs typeface="Calibri"/>
              </a:rPr>
              <a:t>variants)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2046052" y="1146047"/>
            <a:ext cx="1404620" cy="5257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5080" algn="ctr">
              <a:lnSpc>
                <a:spcPct val="99100"/>
              </a:lnSpc>
              <a:spcBef>
                <a:spcPts val="110"/>
              </a:spcBef>
            </a:pPr>
            <a:r>
              <a:rPr sz="1100" b="1" spc="-5" dirty="0">
                <a:solidFill>
                  <a:srgbClr val="4F81BD"/>
                </a:solidFill>
                <a:latin typeface="Calibri"/>
                <a:cs typeface="Calibri"/>
              </a:rPr>
              <a:t>Homozygous (</a:t>
            </a:r>
            <a:r>
              <a:rPr sz="1100" b="1" i="1" spc="-5" dirty="0">
                <a:solidFill>
                  <a:srgbClr val="4F81BD"/>
                </a:solidFill>
                <a:latin typeface="Calibri"/>
                <a:cs typeface="Calibri"/>
              </a:rPr>
              <a:t>LDLR</a:t>
            </a:r>
            <a:r>
              <a:rPr sz="1100" b="1" spc="-5" dirty="0">
                <a:solidFill>
                  <a:srgbClr val="4F81BD"/>
                </a:solidFill>
                <a:latin typeface="Calibri"/>
                <a:cs typeface="Calibri"/>
              </a:rPr>
              <a:t>)  </a:t>
            </a:r>
            <a:r>
              <a:rPr sz="1100" b="1" spc="-5" dirty="0">
                <a:solidFill>
                  <a:srgbClr val="00B0F0"/>
                </a:solidFill>
                <a:latin typeface="Calibri"/>
                <a:cs typeface="Calibri"/>
              </a:rPr>
              <a:t>Homozygous</a:t>
            </a:r>
            <a:r>
              <a:rPr sz="1100" b="1" spc="-5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B0F0"/>
                </a:solidFill>
                <a:latin typeface="Calibri"/>
                <a:cs typeface="Calibri"/>
              </a:rPr>
              <a:t>(</a:t>
            </a:r>
            <a:r>
              <a:rPr sz="1100" b="1" i="1" spc="-5" dirty="0">
                <a:solidFill>
                  <a:srgbClr val="00B0F0"/>
                </a:solidFill>
                <a:latin typeface="Calibri"/>
                <a:cs typeface="Calibri"/>
              </a:rPr>
              <a:t>LDLRAP1</a:t>
            </a:r>
            <a:r>
              <a:rPr sz="1100" b="1" spc="-5" dirty="0">
                <a:solidFill>
                  <a:srgbClr val="00B0F0"/>
                </a:solidFill>
                <a:latin typeface="Calibri"/>
                <a:cs typeface="Calibri"/>
              </a:rPr>
              <a:t>)  </a:t>
            </a:r>
            <a:r>
              <a:rPr sz="1100" b="1" spc="-5" dirty="0">
                <a:solidFill>
                  <a:srgbClr val="002060"/>
                </a:solidFill>
                <a:latin typeface="Calibri"/>
                <a:cs typeface="Calibri"/>
              </a:rPr>
              <a:t>Homozygous</a:t>
            </a:r>
            <a:r>
              <a:rPr sz="1100" b="1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2060"/>
                </a:solidFill>
                <a:latin typeface="Calibri"/>
                <a:cs typeface="Calibri"/>
              </a:rPr>
              <a:t>(</a:t>
            </a:r>
            <a:r>
              <a:rPr sz="1100" b="1" i="1" spc="-5" dirty="0">
                <a:solidFill>
                  <a:srgbClr val="002060"/>
                </a:solidFill>
                <a:latin typeface="Calibri"/>
                <a:cs typeface="Calibri"/>
              </a:rPr>
              <a:t>PCSK9</a:t>
            </a:r>
            <a:r>
              <a:rPr sz="1100" b="1" spc="-5" dirty="0">
                <a:solidFill>
                  <a:srgbClr val="002060"/>
                </a:solidFill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65798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Change In Other Atherogenic Lipids at </a:t>
            </a:r>
            <a:r>
              <a:rPr sz="2800" spc="-15" dirty="0"/>
              <a:t>Week</a:t>
            </a:r>
            <a:r>
              <a:rPr sz="2800" spc="-140" dirty="0"/>
              <a:t> </a:t>
            </a:r>
            <a:r>
              <a:rPr sz="2800" spc="-5" dirty="0"/>
              <a:t>12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1701800" y="2400300"/>
            <a:ext cx="406400" cy="546100"/>
          </a:xfrm>
          <a:custGeom>
            <a:avLst/>
            <a:gdLst/>
            <a:ahLst/>
            <a:cxnLst/>
            <a:rect l="l" t="t" r="r" b="b"/>
            <a:pathLst>
              <a:path w="406400" h="546100">
                <a:moveTo>
                  <a:pt x="406400" y="0"/>
                </a:moveTo>
                <a:lnTo>
                  <a:pt x="0" y="0"/>
                </a:lnTo>
                <a:lnTo>
                  <a:pt x="0" y="546100"/>
                </a:lnTo>
                <a:lnTo>
                  <a:pt x="406400" y="546100"/>
                </a:lnTo>
                <a:lnTo>
                  <a:pt x="406400" y="0"/>
                </a:lnTo>
                <a:close/>
              </a:path>
            </a:pathLst>
          </a:custGeom>
          <a:solidFill>
            <a:srgbClr val="595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05200" y="2400300"/>
            <a:ext cx="406400" cy="622300"/>
          </a:xfrm>
          <a:custGeom>
            <a:avLst/>
            <a:gdLst/>
            <a:ahLst/>
            <a:cxnLst/>
            <a:rect l="l" t="t" r="r" b="b"/>
            <a:pathLst>
              <a:path w="406400" h="622300">
                <a:moveTo>
                  <a:pt x="406400" y="0"/>
                </a:moveTo>
                <a:lnTo>
                  <a:pt x="0" y="0"/>
                </a:lnTo>
                <a:lnTo>
                  <a:pt x="0" y="622300"/>
                </a:lnTo>
                <a:lnTo>
                  <a:pt x="406400" y="622300"/>
                </a:lnTo>
                <a:lnTo>
                  <a:pt x="406400" y="0"/>
                </a:lnTo>
                <a:close/>
              </a:path>
            </a:pathLst>
          </a:custGeom>
          <a:solidFill>
            <a:srgbClr val="595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08600" y="2400300"/>
            <a:ext cx="393700" cy="685800"/>
          </a:xfrm>
          <a:custGeom>
            <a:avLst/>
            <a:gdLst/>
            <a:ahLst/>
            <a:cxnLst/>
            <a:rect l="l" t="t" r="r" b="b"/>
            <a:pathLst>
              <a:path w="393700" h="685800">
                <a:moveTo>
                  <a:pt x="393700" y="0"/>
                </a:moveTo>
                <a:lnTo>
                  <a:pt x="0" y="0"/>
                </a:lnTo>
                <a:lnTo>
                  <a:pt x="0" y="685800"/>
                </a:lnTo>
                <a:lnTo>
                  <a:pt x="393700" y="685800"/>
                </a:lnTo>
                <a:lnTo>
                  <a:pt x="393700" y="0"/>
                </a:lnTo>
                <a:close/>
              </a:path>
            </a:pathLst>
          </a:custGeom>
          <a:solidFill>
            <a:srgbClr val="595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99300" y="2400300"/>
            <a:ext cx="406400" cy="533400"/>
          </a:xfrm>
          <a:custGeom>
            <a:avLst/>
            <a:gdLst/>
            <a:ahLst/>
            <a:cxnLst/>
            <a:rect l="l" t="t" r="r" b="b"/>
            <a:pathLst>
              <a:path w="406400" h="533400">
                <a:moveTo>
                  <a:pt x="406400" y="0"/>
                </a:moveTo>
                <a:lnTo>
                  <a:pt x="0" y="0"/>
                </a:lnTo>
                <a:lnTo>
                  <a:pt x="0" y="533400"/>
                </a:lnTo>
                <a:lnTo>
                  <a:pt x="406400" y="533400"/>
                </a:lnTo>
                <a:lnTo>
                  <a:pt x="406400" y="0"/>
                </a:lnTo>
                <a:close/>
              </a:path>
            </a:pathLst>
          </a:custGeom>
          <a:solidFill>
            <a:srgbClr val="595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9800" y="2222500"/>
            <a:ext cx="406400" cy="177800"/>
          </a:xfrm>
          <a:custGeom>
            <a:avLst/>
            <a:gdLst/>
            <a:ahLst/>
            <a:cxnLst/>
            <a:rect l="l" t="t" r="r" b="b"/>
            <a:pathLst>
              <a:path w="406400" h="177800">
                <a:moveTo>
                  <a:pt x="406400" y="0"/>
                </a:moveTo>
                <a:lnTo>
                  <a:pt x="0" y="0"/>
                </a:lnTo>
                <a:lnTo>
                  <a:pt x="0" y="177800"/>
                </a:lnTo>
                <a:lnTo>
                  <a:pt x="406400" y="1778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13200" y="2197100"/>
            <a:ext cx="406400" cy="203200"/>
          </a:xfrm>
          <a:custGeom>
            <a:avLst/>
            <a:gdLst/>
            <a:ahLst/>
            <a:cxnLst/>
            <a:rect l="l" t="t" r="r" b="b"/>
            <a:pathLst>
              <a:path w="406400" h="203200">
                <a:moveTo>
                  <a:pt x="406400" y="0"/>
                </a:moveTo>
                <a:lnTo>
                  <a:pt x="0" y="0"/>
                </a:lnTo>
                <a:lnTo>
                  <a:pt x="0" y="203200"/>
                </a:lnTo>
                <a:lnTo>
                  <a:pt x="406400" y="203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16600" y="2184400"/>
            <a:ext cx="406400" cy="215900"/>
          </a:xfrm>
          <a:custGeom>
            <a:avLst/>
            <a:gdLst/>
            <a:ahLst/>
            <a:cxnLst/>
            <a:rect l="l" t="t" r="r" b="b"/>
            <a:pathLst>
              <a:path w="406400" h="215900">
                <a:moveTo>
                  <a:pt x="406400" y="0"/>
                </a:moveTo>
                <a:lnTo>
                  <a:pt x="0" y="0"/>
                </a:lnTo>
                <a:lnTo>
                  <a:pt x="0" y="215900"/>
                </a:lnTo>
                <a:lnTo>
                  <a:pt x="406400" y="2159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00" y="2159000"/>
            <a:ext cx="406400" cy="241300"/>
          </a:xfrm>
          <a:custGeom>
            <a:avLst/>
            <a:gdLst/>
            <a:ahLst/>
            <a:cxnLst/>
            <a:rect l="l" t="t" r="r" b="b"/>
            <a:pathLst>
              <a:path w="406400" h="241300">
                <a:moveTo>
                  <a:pt x="406400" y="0"/>
                </a:moveTo>
                <a:lnTo>
                  <a:pt x="0" y="0"/>
                </a:lnTo>
                <a:lnTo>
                  <a:pt x="0" y="241300"/>
                </a:lnTo>
                <a:lnTo>
                  <a:pt x="406400" y="2413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05000" y="2946400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0"/>
                </a:moveTo>
                <a:lnTo>
                  <a:pt x="0" y="100711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05000" y="2843143"/>
            <a:ext cx="0" cy="103505"/>
          </a:xfrm>
          <a:custGeom>
            <a:avLst/>
            <a:gdLst/>
            <a:ahLst/>
            <a:cxnLst/>
            <a:rect l="l" t="t" r="r" b="b"/>
            <a:pathLst>
              <a:path h="103505">
                <a:moveTo>
                  <a:pt x="0" y="103256"/>
                </a:moveTo>
                <a:lnTo>
                  <a:pt x="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5601" y="304711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75601" y="284314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08399" y="3022599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8932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08399" y="2917564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105035"/>
                </a:moveTo>
                <a:lnTo>
                  <a:pt x="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76412" y="312153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76412" y="291756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11800" y="3086100"/>
            <a:ext cx="0" cy="115570"/>
          </a:xfrm>
          <a:custGeom>
            <a:avLst/>
            <a:gdLst/>
            <a:ahLst/>
            <a:cxnLst/>
            <a:rect l="l" t="t" r="r" b="b"/>
            <a:pathLst>
              <a:path h="115569">
                <a:moveTo>
                  <a:pt x="0" y="0"/>
                </a:moveTo>
                <a:lnTo>
                  <a:pt x="0" y="115365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11800" y="2964422"/>
            <a:ext cx="0" cy="12192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678"/>
                </a:moveTo>
                <a:lnTo>
                  <a:pt x="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77223" y="320146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77223" y="2964422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02499" y="2933700"/>
            <a:ext cx="0" cy="116205"/>
          </a:xfrm>
          <a:custGeom>
            <a:avLst/>
            <a:gdLst/>
            <a:ahLst/>
            <a:cxnLst/>
            <a:rect l="l" t="t" r="r" b="b"/>
            <a:pathLst>
              <a:path h="116205">
                <a:moveTo>
                  <a:pt x="0" y="0"/>
                </a:moveTo>
                <a:lnTo>
                  <a:pt x="0" y="116168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02499" y="2829363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104337"/>
                </a:moveTo>
                <a:lnTo>
                  <a:pt x="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78033" y="304986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78033" y="282936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12999" y="2222500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2777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12999" y="2079645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142855"/>
                </a:moveTo>
                <a:lnTo>
                  <a:pt x="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88388" y="2355277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88388" y="207964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16400" y="2197100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1639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16400" y="2063107"/>
            <a:ext cx="0" cy="134620"/>
          </a:xfrm>
          <a:custGeom>
            <a:avLst/>
            <a:gdLst/>
            <a:ahLst/>
            <a:cxnLst/>
            <a:rect l="l" t="t" r="r" b="b"/>
            <a:pathLst>
              <a:path h="134619">
                <a:moveTo>
                  <a:pt x="0" y="133993"/>
                </a:moveTo>
                <a:lnTo>
                  <a:pt x="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89200" y="233873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89200" y="2063107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19799" y="2184399"/>
            <a:ext cx="0" cy="157480"/>
          </a:xfrm>
          <a:custGeom>
            <a:avLst/>
            <a:gdLst/>
            <a:ahLst/>
            <a:cxnLst/>
            <a:rect l="l" t="t" r="r" b="b"/>
            <a:pathLst>
              <a:path h="157480">
                <a:moveTo>
                  <a:pt x="0" y="0"/>
                </a:moveTo>
                <a:lnTo>
                  <a:pt x="0" y="157095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19799" y="2016249"/>
            <a:ext cx="0" cy="168275"/>
          </a:xfrm>
          <a:custGeom>
            <a:avLst/>
            <a:gdLst/>
            <a:ahLst/>
            <a:cxnLst/>
            <a:rect l="l" t="t" r="r" b="b"/>
            <a:pathLst>
              <a:path h="168275">
                <a:moveTo>
                  <a:pt x="0" y="168150"/>
                </a:moveTo>
                <a:lnTo>
                  <a:pt x="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90009" y="234149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90009" y="201624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23200" y="2158999"/>
            <a:ext cx="0" cy="146685"/>
          </a:xfrm>
          <a:custGeom>
            <a:avLst/>
            <a:gdLst/>
            <a:ahLst/>
            <a:cxnLst/>
            <a:rect l="l" t="t" r="r" b="b"/>
            <a:pathLst>
              <a:path h="146685">
                <a:moveTo>
                  <a:pt x="0" y="0"/>
                </a:moveTo>
                <a:lnTo>
                  <a:pt x="0" y="146663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23200" y="2007980"/>
            <a:ext cx="0" cy="151130"/>
          </a:xfrm>
          <a:custGeom>
            <a:avLst/>
            <a:gdLst/>
            <a:ahLst/>
            <a:cxnLst/>
            <a:rect l="l" t="t" r="r" b="b"/>
            <a:pathLst>
              <a:path h="151130">
                <a:moveTo>
                  <a:pt x="0" y="151019"/>
                </a:moveTo>
                <a:lnTo>
                  <a:pt x="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90821" y="2305662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90821" y="200798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03734" y="3501903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03734" y="3225800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03734" y="2946400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03734" y="2679700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03734" y="2120900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03734" y="1848115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847880" y="1638299"/>
            <a:ext cx="260350" cy="1958339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605"/>
              </a:spcBef>
            </a:pPr>
            <a:r>
              <a:rPr sz="1400" spc="-10" dirty="0">
                <a:latin typeface="Calibri"/>
                <a:cs typeface="Calibri"/>
              </a:rPr>
              <a:t>20</a:t>
            </a:r>
            <a:endParaRPr sz="1400">
              <a:latin typeface="Calibri"/>
              <a:cs typeface="Calibri"/>
            </a:endParaRPr>
          </a:p>
          <a:p>
            <a:pPr marL="66675">
              <a:lnSpc>
                <a:spcPct val="100000"/>
              </a:lnSpc>
              <a:spcBef>
                <a:spcPts val="500"/>
              </a:spcBef>
            </a:pPr>
            <a:r>
              <a:rPr sz="1400" spc="-10" dirty="0">
                <a:latin typeface="Calibri"/>
                <a:cs typeface="Calibri"/>
              </a:rPr>
              <a:t>10</a:t>
            </a:r>
            <a:endParaRPr sz="1400">
              <a:latin typeface="Calibri"/>
              <a:cs typeface="Calibri"/>
            </a:endParaRPr>
          </a:p>
          <a:p>
            <a:pPr marL="156845">
              <a:lnSpc>
                <a:spcPct val="100000"/>
              </a:lnSpc>
              <a:spcBef>
                <a:spcPts val="480"/>
              </a:spcBef>
            </a:pPr>
            <a:r>
              <a:rPr sz="1400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400" spc="-30" dirty="0">
                <a:latin typeface="Calibri"/>
                <a:cs typeface="Calibri"/>
              </a:rPr>
              <a:t>-</a:t>
            </a:r>
            <a:r>
              <a:rPr sz="1400" spc="-15" dirty="0">
                <a:latin typeface="Calibri"/>
                <a:cs typeface="Calibri"/>
              </a:rPr>
              <a:t>1</a:t>
            </a:r>
            <a:r>
              <a:rPr sz="1400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400" spc="-30" dirty="0">
                <a:latin typeface="Calibri"/>
                <a:cs typeface="Calibri"/>
              </a:rPr>
              <a:t>-</a:t>
            </a:r>
            <a:r>
              <a:rPr sz="1400" spc="-15" dirty="0">
                <a:latin typeface="Calibri"/>
                <a:cs typeface="Calibri"/>
              </a:rPr>
              <a:t>2</a:t>
            </a:r>
            <a:r>
              <a:rPr sz="1400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400" spc="-30" dirty="0">
                <a:latin typeface="Calibri"/>
                <a:cs typeface="Calibri"/>
              </a:rPr>
              <a:t>-</a:t>
            </a:r>
            <a:r>
              <a:rPr sz="1400" spc="-15" dirty="0">
                <a:latin typeface="Calibri"/>
                <a:cs typeface="Calibri"/>
              </a:rPr>
              <a:t>3</a:t>
            </a:r>
            <a:r>
              <a:rPr sz="1400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400" spc="-30" dirty="0">
                <a:latin typeface="Calibri"/>
                <a:cs typeface="Calibri"/>
              </a:rPr>
              <a:t>-</a:t>
            </a:r>
            <a:r>
              <a:rPr sz="1400" spc="-15" dirty="0">
                <a:latin typeface="Calibri"/>
                <a:cs typeface="Calibri"/>
              </a:rPr>
              <a:t>4</a:t>
            </a:r>
            <a:r>
              <a:rPr sz="1400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056810" y="1470659"/>
            <a:ext cx="2095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5" dirty="0">
                <a:solidFill>
                  <a:srgbClr val="372D83"/>
                </a:solidFill>
                <a:latin typeface="Calibri"/>
                <a:cs typeface="Calibri"/>
              </a:rPr>
              <a:t>TC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365739" y="1470659"/>
            <a:ext cx="3994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5" dirty="0">
                <a:solidFill>
                  <a:srgbClr val="372D83"/>
                </a:solidFill>
                <a:latin typeface="Calibri"/>
                <a:cs typeface="Calibri"/>
              </a:rPr>
              <a:t>L</a:t>
            </a:r>
            <a:r>
              <a:rPr sz="1400" b="1" spc="-55" dirty="0">
                <a:solidFill>
                  <a:srgbClr val="372D83"/>
                </a:solidFill>
                <a:latin typeface="Calibri"/>
                <a:cs typeface="Calibri"/>
              </a:rPr>
              <a:t>p</a:t>
            </a:r>
            <a:r>
              <a:rPr sz="1400" b="1" spc="60" dirty="0">
                <a:solidFill>
                  <a:srgbClr val="372D83"/>
                </a:solidFill>
                <a:latin typeface="Calibri"/>
                <a:cs typeface="Calibri"/>
              </a:rPr>
              <a:t>(</a:t>
            </a:r>
            <a:r>
              <a:rPr sz="1400" b="1" spc="5" dirty="0">
                <a:solidFill>
                  <a:srgbClr val="372D83"/>
                </a:solidFill>
                <a:latin typeface="Calibri"/>
                <a:cs typeface="Calibri"/>
              </a:rPr>
              <a:t>a)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29479" y="1872200"/>
            <a:ext cx="242570" cy="174053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dirty="0">
                <a:latin typeface="Calibri"/>
                <a:cs typeface="Calibri"/>
              </a:rPr>
              <a:t>% </a:t>
            </a:r>
            <a:r>
              <a:rPr sz="1400" spc="-5" dirty="0">
                <a:latin typeface="Calibri"/>
                <a:cs typeface="Calibri"/>
              </a:rPr>
              <a:t>change </a:t>
            </a:r>
            <a:r>
              <a:rPr sz="1400" spc="-10" dirty="0">
                <a:latin typeface="Calibri"/>
                <a:cs typeface="Calibri"/>
              </a:rPr>
              <a:t>from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baseline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312859" y="1320674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19">
                <a:moveTo>
                  <a:pt x="0" y="83495"/>
                </a:moveTo>
                <a:lnTo>
                  <a:pt x="83495" y="83495"/>
                </a:lnTo>
                <a:lnTo>
                  <a:pt x="83495" y="0"/>
                </a:lnTo>
                <a:lnTo>
                  <a:pt x="0" y="0"/>
                </a:lnTo>
                <a:lnTo>
                  <a:pt x="0" y="83495"/>
                </a:lnTo>
                <a:close/>
              </a:path>
            </a:pathLst>
          </a:custGeom>
          <a:solidFill>
            <a:srgbClr val="595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3420641" y="1187776"/>
            <a:ext cx="1177290" cy="5219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Alirocumab</a:t>
            </a:r>
            <a:r>
              <a:rPr sz="1200" spc="-5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95959"/>
                </a:solidFill>
                <a:latin typeface="Calibri"/>
                <a:cs typeface="Calibri"/>
              </a:rPr>
              <a:t>(n=45)</a:t>
            </a:r>
            <a:endParaRPr sz="1200">
              <a:latin typeface="Calibri"/>
              <a:cs typeface="Calibri"/>
            </a:endParaRPr>
          </a:p>
          <a:p>
            <a:pPr marL="340995">
              <a:lnSpc>
                <a:spcPct val="100000"/>
              </a:lnSpc>
              <a:spcBef>
                <a:spcPts val="425"/>
              </a:spcBef>
            </a:pPr>
            <a:r>
              <a:rPr sz="1400" b="1" spc="10" dirty="0">
                <a:solidFill>
                  <a:srgbClr val="372D83"/>
                </a:solidFill>
                <a:latin typeface="Calibri"/>
                <a:cs typeface="Calibri"/>
              </a:rPr>
              <a:t>ApoB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823330" y="1320674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19">
                <a:moveTo>
                  <a:pt x="0" y="83495"/>
                </a:moveTo>
                <a:lnTo>
                  <a:pt x="83495" y="83495"/>
                </a:lnTo>
                <a:lnTo>
                  <a:pt x="83495" y="0"/>
                </a:lnTo>
                <a:lnTo>
                  <a:pt x="0" y="0"/>
                </a:lnTo>
                <a:lnTo>
                  <a:pt x="0" y="834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6" name="object 56"/>
          <p:cNvGraphicFramePr>
            <a:graphicFrameLocks noGrp="1"/>
          </p:cNvGraphicFramePr>
          <p:nvPr/>
        </p:nvGraphicFramePr>
        <p:xfrm>
          <a:off x="1255402" y="1843352"/>
          <a:ext cx="7218045" cy="1663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9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35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4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1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1263">
                <a:tc>
                  <a:txBody>
                    <a:bodyPr/>
                    <a:lstStyle/>
                    <a:p>
                      <a:pPr marL="10572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6.6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7.2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ts val="112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8.0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ts val="107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8.8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25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47244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5959FF"/>
                          </a:solidFill>
                          <a:latin typeface="Calibri"/>
                          <a:cs typeface="Calibri"/>
                        </a:rPr>
                        <a:t>−19.8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048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200" b="1" dirty="0">
                          <a:solidFill>
                            <a:srgbClr val="5959FF"/>
                          </a:solidFill>
                          <a:latin typeface="Calibri"/>
                          <a:cs typeface="Calibri"/>
                        </a:rPr>
                        <a:t>−22.5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R="115570" algn="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5959FF"/>
                          </a:solidFill>
                          <a:latin typeface="Calibri"/>
                          <a:cs typeface="Calibri"/>
                        </a:rPr>
                        <a:t>−24.8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34480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5959FF"/>
                          </a:solidFill>
                          <a:latin typeface="Calibri"/>
                          <a:cs typeface="Calibri"/>
                        </a:rPr>
                        <a:t>−19.6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7" name="object 57"/>
          <p:cNvSpPr txBox="1"/>
          <p:nvPr/>
        </p:nvSpPr>
        <p:spPr>
          <a:xfrm>
            <a:off x="4931112" y="1187776"/>
            <a:ext cx="1243965" cy="5219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spc="-5" dirty="0">
                <a:solidFill>
                  <a:srgbClr val="595959"/>
                </a:solidFill>
                <a:latin typeface="Calibri"/>
                <a:cs typeface="Calibri"/>
              </a:rPr>
              <a:t>Placebo</a:t>
            </a:r>
            <a:r>
              <a:rPr sz="1200" spc="-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95959"/>
                </a:solidFill>
                <a:latin typeface="Calibri"/>
                <a:cs typeface="Calibri"/>
              </a:rPr>
              <a:t>(n=24)</a:t>
            </a:r>
            <a:endParaRPr sz="1200">
              <a:latin typeface="Calibri"/>
              <a:cs typeface="Calibri"/>
            </a:endParaRPr>
          </a:p>
          <a:p>
            <a:pPr marL="425450">
              <a:lnSpc>
                <a:spcPct val="100000"/>
              </a:lnSpc>
              <a:spcBef>
                <a:spcPts val="425"/>
              </a:spcBef>
            </a:pPr>
            <a:r>
              <a:rPr sz="1400" b="1" spc="-10" dirty="0">
                <a:solidFill>
                  <a:srgbClr val="372D83"/>
                </a:solidFill>
                <a:latin typeface="Calibri"/>
                <a:cs typeface="Calibri"/>
              </a:rPr>
              <a:t>Non-HDL-C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04139" y="3678935"/>
            <a:ext cx="12585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953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Calibri"/>
                <a:cs typeface="Calibri"/>
              </a:rPr>
              <a:t>LS mean</a:t>
            </a:r>
            <a:r>
              <a:rPr sz="1100" b="1" spc="-6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(SE)  difference </a:t>
            </a:r>
            <a:r>
              <a:rPr sz="1100" b="1" dirty="0">
                <a:latin typeface="Calibri"/>
                <a:cs typeface="Calibri"/>
              </a:rPr>
              <a:t>vs</a:t>
            </a:r>
            <a:r>
              <a:rPr sz="1100" b="1" spc="-6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placebo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571163" y="3666235"/>
            <a:ext cx="702945" cy="397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−29.8</a:t>
            </a:r>
            <a:r>
              <a:rPr sz="1200" b="1" spc="-6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(6.3)</a:t>
            </a:r>
            <a:endParaRPr sz="1200">
              <a:latin typeface="Calibri"/>
              <a:cs typeface="Calibri"/>
            </a:endParaRPr>
          </a:p>
          <a:p>
            <a:pPr marL="60325">
              <a:lnSpc>
                <a:spcPct val="100000"/>
              </a:lnSpc>
              <a:spcBef>
                <a:spcPts val="45"/>
              </a:spcBef>
            </a:pPr>
            <a:r>
              <a:rPr sz="1200" i="1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&lt;0.0001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375512" y="3666235"/>
            <a:ext cx="702945" cy="397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−32.9</a:t>
            </a:r>
            <a:r>
              <a:rPr sz="1200" b="1" spc="-6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(7.4)</a:t>
            </a:r>
            <a:endParaRPr sz="1200">
              <a:latin typeface="Calibri"/>
              <a:cs typeface="Calibri"/>
            </a:endParaRPr>
          </a:p>
          <a:p>
            <a:pPr marL="60325">
              <a:lnSpc>
                <a:spcPct val="100000"/>
              </a:lnSpc>
              <a:spcBef>
                <a:spcPts val="45"/>
              </a:spcBef>
            </a:pPr>
            <a:r>
              <a:rPr sz="1200" i="1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&lt;0.0001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201203" y="3666235"/>
            <a:ext cx="805180" cy="397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−28.4</a:t>
            </a:r>
            <a:r>
              <a:rPr sz="1200" b="1" baseline="27777" dirty="0">
                <a:latin typeface="Calibri"/>
                <a:cs typeface="Calibri"/>
              </a:rPr>
              <a:t>a </a:t>
            </a:r>
            <a:r>
              <a:rPr sz="1200" b="1" dirty="0">
                <a:latin typeface="Calibri"/>
                <a:cs typeface="Calibri"/>
              </a:rPr>
              <a:t>(6.7)</a:t>
            </a:r>
            <a:endParaRPr sz="1200">
              <a:latin typeface="Calibri"/>
              <a:cs typeface="Calibri"/>
            </a:endParaRPr>
          </a:p>
          <a:p>
            <a:pPr marL="111125">
              <a:lnSpc>
                <a:spcPct val="100000"/>
              </a:lnSpc>
              <a:spcBef>
                <a:spcPts val="45"/>
              </a:spcBef>
            </a:pPr>
            <a:r>
              <a:rPr sz="1200" i="1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&lt;0.0001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04753" y="4205223"/>
            <a:ext cx="8183880" cy="23304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8100" marR="30480">
              <a:lnSpc>
                <a:spcPts val="790"/>
              </a:lnSpc>
              <a:spcBef>
                <a:spcPts val="165"/>
              </a:spcBef>
            </a:pPr>
            <a:r>
              <a:rPr sz="700" spc="-5" dirty="0">
                <a:latin typeface="Arial"/>
                <a:cs typeface="Arial"/>
              </a:rPr>
              <a:t>LS means, SEs and </a:t>
            </a:r>
            <a:r>
              <a:rPr sz="700" i="1" spc="-5" dirty="0">
                <a:latin typeface="Arial"/>
                <a:cs typeface="Arial"/>
              </a:rPr>
              <a:t>P</a:t>
            </a:r>
            <a:r>
              <a:rPr sz="700" spc="-5" dirty="0">
                <a:latin typeface="Arial"/>
                <a:cs typeface="Arial"/>
              </a:rPr>
              <a:t>-values </a:t>
            </a:r>
            <a:r>
              <a:rPr sz="700" dirty="0">
                <a:latin typeface="Arial"/>
                <a:cs typeface="Arial"/>
              </a:rPr>
              <a:t>for </a:t>
            </a:r>
            <a:r>
              <a:rPr sz="700" spc="-10" dirty="0">
                <a:latin typeface="Arial"/>
                <a:cs typeface="Arial"/>
              </a:rPr>
              <a:t>lipid </a:t>
            </a:r>
            <a:r>
              <a:rPr sz="700" spc="-5" dirty="0">
                <a:latin typeface="Arial"/>
                <a:cs typeface="Arial"/>
              </a:rPr>
              <a:t>parameters were calculated using </a:t>
            </a:r>
            <a:r>
              <a:rPr sz="700" dirty="0">
                <a:latin typeface="Arial"/>
                <a:cs typeface="Arial"/>
              </a:rPr>
              <a:t>a </a:t>
            </a:r>
            <a:r>
              <a:rPr sz="700" spc="-5" dirty="0">
                <a:latin typeface="Arial"/>
                <a:cs typeface="Arial"/>
              </a:rPr>
              <a:t>mixed-effect model with repeated measures approach, except </a:t>
            </a:r>
            <a:r>
              <a:rPr sz="700" dirty="0">
                <a:latin typeface="Arial"/>
                <a:cs typeface="Arial"/>
              </a:rPr>
              <a:t>for </a:t>
            </a:r>
            <a:r>
              <a:rPr sz="700" spc="-5" dirty="0">
                <a:latin typeface="Arial"/>
                <a:cs typeface="Arial"/>
              </a:rPr>
              <a:t>Lp(a), which were calculated using multiple imputation followed by  robust regression analysis (intention-to-treat analysis). </a:t>
            </a:r>
            <a:r>
              <a:rPr sz="750" spc="-15" baseline="22222" dirty="0">
                <a:latin typeface="Arial"/>
                <a:cs typeface="Arial"/>
              </a:rPr>
              <a:t>a</a:t>
            </a:r>
            <a:r>
              <a:rPr sz="700" spc="-10" dirty="0">
                <a:latin typeface="Arial"/>
                <a:cs typeface="Arial"/>
              </a:rPr>
              <a:t>Combined </a:t>
            </a:r>
            <a:r>
              <a:rPr sz="700" spc="-5" dirty="0">
                <a:latin typeface="Arial"/>
                <a:cs typeface="Arial"/>
              </a:rPr>
              <a:t>estimate </a:t>
            </a:r>
            <a:r>
              <a:rPr sz="700" dirty="0">
                <a:latin typeface="Arial"/>
                <a:cs typeface="Arial"/>
              </a:rPr>
              <a:t>for </a:t>
            </a:r>
            <a:r>
              <a:rPr sz="700" spc="-5" dirty="0">
                <a:latin typeface="Arial"/>
                <a:cs typeface="Arial"/>
              </a:rPr>
              <a:t>adjusted mean difference. ApoB, apolipoprotein B; TC, </a:t>
            </a:r>
            <a:r>
              <a:rPr sz="700" dirty="0">
                <a:latin typeface="Arial"/>
                <a:cs typeface="Arial"/>
              </a:rPr>
              <a:t>total</a:t>
            </a:r>
            <a:r>
              <a:rPr sz="700" spc="17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cholesterol.</a:t>
            </a:r>
            <a:endParaRPr sz="7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833824" y="3666235"/>
            <a:ext cx="702945" cy="397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−26.5</a:t>
            </a:r>
            <a:r>
              <a:rPr sz="1200" b="1" spc="-6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(6.2)</a:t>
            </a:r>
            <a:endParaRPr sz="1200">
              <a:latin typeface="Calibri"/>
              <a:cs typeface="Calibri"/>
            </a:endParaRPr>
          </a:p>
          <a:p>
            <a:pPr marL="60325">
              <a:lnSpc>
                <a:spcPct val="100000"/>
              </a:lnSpc>
              <a:spcBef>
                <a:spcPts val="45"/>
              </a:spcBef>
            </a:pPr>
            <a:r>
              <a:rPr sz="1200" i="1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&lt;0.0001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461757"/>
            <a:ext cx="9144000" cy="6817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4527" y="935736"/>
            <a:ext cx="8729472" cy="1097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63615" algn="l"/>
              </a:tabLst>
            </a:pPr>
            <a:r>
              <a:rPr dirty="0"/>
              <a:t>% </a:t>
            </a:r>
            <a:r>
              <a:rPr spc="-5" dirty="0"/>
              <a:t>of Patients </a:t>
            </a:r>
            <a:r>
              <a:rPr dirty="0"/>
              <a:t>Who Achieved </a:t>
            </a:r>
            <a:r>
              <a:rPr spc="-5" dirty="0"/>
              <a:t>LDL-C</a:t>
            </a:r>
            <a:r>
              <a:rPr spc="5" dirty="0"/>
              <a:t> </a:t>
            </a:r>
            <a:r>
              <a:rPr spc="-5" dirty="0"/>
              <a:t>Reductions</a:t>
            </a:r>
            <a:r>
              <a:rPr spc="15" dirty="0"/>
              <a:t> </a:t>
            </a:r>
            <a:r>
              <a:rPr spc="-5" dirty="0"/>
              <a:t>of	</a:t>
            </a:r>
            <a:r>
              <a:rPr dirty="0"/>
              <a:t>≥30% and</a:t>
            </a:r>
            <a:r>
              <a:rPr spc="-95" dirty="0"/>
              <a:t> </a:t>
            </a:r>
            <a:r>
              <a:rPr dirty="0"/>
              <a:t>≥50%</a:t>
            </a:r>
          </a:p>
        </p:txBody>
      </p:sp>
      <p:sp>
        <p:nvSpPr>
          <p:cNvPr id="5" name="object 5"/>
          <p:cNvSpPr/>
          <p:nvPr/>
        </p:nvSpPr>
        <p:spPr>
          <a:xfrm>
            <a:off x="2171700" y="2311400"/>
            <a:ext cx="774700" cy="1089660"/>
          </a:xfrm>
          <a:custGeom>
            <a:avLst/>
            <a:gdLst/>
            <a:ahLst/>
            <a:cxnLst/>
            <a:rect l="l" t="t" r="r" b="b"/>
            <a:pathLst>
              <a:path w="774700" h="1089660">
                <a:moveTo>
                  <a:pt x="774700" y="0"/>
                </a:moveTo>
                <a:lnTo>
                  <a:pt x="0" y="0"/>
                </a:lnTo>
                <a:lnTo>
                  <a:pt x="0" y="1089647"/>
                </a:lnTo>
                <a:lnTo>
                  <a:pt x="774700" y="1089647"/>
                </a:lnTo>
                <a:lnTo>
                  <a:pt x="774700" y="0"/>
                </a:lnTo>
                <a:close/>
              </a:path>
            </a:pathLst>
          </a:custGeom>
          <a:solidFill>
            <a:srgbClr val="595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4500" y="612139"/>
            <a:ext cx="8712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98865" algn="l"/>
              </a:tabLst>
            </a:pPr>
            <a:r>
              <a:rPr sz="2400" b="1" u="heavy" spc="170" dirty="0">
                <a:solidFill>
                  <a:srgbClr val="372D83"/>
                </a:solidFill>
                <a:uFill>
                  <a:solidFill>
                    <a:srgbClr val="372D83"/>
                  </a:solidFill>
                </a:uFill>
                <a:latin typeface="Arial Narrow"/>
                <a:cs typeface="Arial Narrow"/>
              </a:rPr>
              <a:t> </a:t>
            </a:r>
            <a:r>
              <a:rPr sz="2400" b="1" u="heavy" dirty="0">
                <a:solidFill>
                  <a:srgbClr val="372D83"/>
                </a:solidFill>
                <a:uFill>
                  <a:solidFill>
                    <a:srgbClr val="372D83"/>
                  </a:solidFill>
                </a:uFill>
                <a:latin typeface="Arial Narrow"/>
                <a:cs typeface="Arial Narrow"/>
              </a:rPr>
              <a:t>at </a:t>
            </a:r>
            <a:r>
              <a:rPr sz="2400" b="1" u="heavy" spc="-5" dirty="0">
                <a:solidFill>
                  <a:srgbClr val="372D83"/>
                </a:solidFill>
                <a:uFill>
                  <a:solidFill>
                    <a:srgbClr val="372D83"/>
                  </a:solidFill>
                </a:uFill>
                <a:latin typeface="Arial Narrow"/>
                <a:cs typeface="Arial Narrow"/>
              </a:rPr>
              <a:t>Week</a:t>
            </a:r>
            <a:r>
              <a:rPr sz="2400" b="1" u="heavy" spc="-90" dirty="0">
                <a:solidFill>
                  <a:srgbClr val="372D83"/>
                </a:solidFill>
                <a:uFill>
                  <a:solidFill>
                    <a:srgbClr val="372D83"/>
                  </a:solidFill>
                </a:uFill>
                <a:latin typeface="Arial Narrow"/>
                <a:cs typeface="Arial Narrow"/>
              </a:rPr>
              <a:t> </a:t>
            </a:r>
            <a:r>
              <a:rPr sz="2400" b="1" u="heavy" dirty="0">
                <a:solidFill>
                  <a:srgbClr val="372D83"/>
                </a:solidFill>
                <a:uFill>
                  <a:solidFill>
                    <a:srgbClr val="372D83"/>
                  </a:solidFill>
                </a:uFill>
                <a:latin typeface="Arial Narrow"/>
                <a:cs typeface="Arial Narrow"/>
              </a:rPr>
              <a:t>12	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75300" y="2882900"/>
            <a:ext cx="762000" cy="518159"/>
          </a:xfrm>
          <a:custGeom>
            <a:avLst/>
            <a:gdLst/>
            <a:ahLst/>
            <a:cxnLst/>
            <a:rect l="l" t="t" r="r" b="b"/>
            <a:pathLst>
              <a:path w="762000" h="518160">
                <a:moveTo>
                  <a:pt x="762000" y="0"/>
                </a:moveTo>
                <a:lnTo>
                  <a:pt x="0" y="0"/>
                </a:lnTo>
                <a:lnTo>
                  <a:pt x="0" y="518147"/>
                </a:lnTo>
                <a:lnTo>
                  <a:pt x="762000" y="518147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49600" y="3314699"/>
            <a:ext cx="762000" cy="86360"/>
          </a:xfrm>
          <a:custGeom>
            <a:avLst/>
            <a:gdLst/>
            <a:ahLst/>
            <a:cxnLst/>
            <a:rect l="l" t="t" r="r" b="b"/>
            <a:pathLst>
              <a:path w="762000" h="86360">
                <a:moveTo>
                  <a:pt x="0" y="86347"/>
                </a:moveTo>
                <a:lnTo>
                  <a:pt x="762000" y="86347"/>
                </a:lnTo>
                <a:lnTo>
                  <a:pt x="762000" y="0"/>
                </a:lnTo>
                <a:lnTo>
                  <a:pt x="0" y="0"/>
                </a:lnTo>
                <a:lnTo>
                  <a:pt x="0" y="863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42991" y="1483561"/>
            <a:ext cx="0" cy="1917700"/>
          </a:xfrm>
          <a:custGeom>
            <a:avLst/>
            <a:gdLst/>
            <a:ahLst/>
            <a:cxnLst/>
            <a:rect l="l" t="t" r="r" b="b"/>
            <a:pathLst>
              <a:path h="1917700">
                <a:moveTo>
                  <a:pt x="0" y="1917486"/>
                </a:moveTo>
                <a:lnTo>
                  <a:pt x="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86562" y="3401047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86562" y="3022600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86562" y="2628900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86562" y="2247900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86562" y="1866900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86562" y="1483561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42991" y="3401047"/>
            <a:ext cx="6802120" cy="0"/>
          </a:xfrm>
          <a:custGeom>
            <a:avLst/>
            <a:gdLst/>
            <a:ahLst/>
            <a:cxnLst/>
            <a:rect l="l" t="t" r="r" b="b"/>
            <a:pathLst>
              <a:path w="6802120">
                <a:moveTo>
                  <a:pt x="0" y="0"/>
                </a:moveTo>
                <a:lnTo>
                  <a:pt x="6801799" y="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42991" y="3401047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43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49800" y="3401047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43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44791" y="3401047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43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95020" y="1339596"/>
            <a:ext cx="295910" cy="2156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255" algn="r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100</a:t>
            </a:r>
            <a:endParaRPr sz="1400">
              <a:latin typeface="Calibri"/>
              <a:cs typeface="Calibri"/>
            </a:endParaRPr>
          </a:p>
          <a:p>
            <a:pPr marR="6985" algn="r">
              <a:lnSpc>
                <a:spcPct val="100000"/>
              </a:lnSpc>
              <a:spcBef>
                <a:spcPts val="1340"/>
              </a:spcBef>
            </a:pPr>
            <a:r>
              <a:rPr sz="1400" spc="-10" dirty="0">
                <a:latin typeface="Calibri"/>
                <a:cs typeface="Calibri"/>
              </a:rPr>
              <a:t>80</a:t>
            </a:r>
            <a:endParaRPr sz="1400">
              <a:latin typeface="Calibri"/>
              <a:cs typeface="Calibri"/>
            </a:endParaRPr>
          </a:p>
          <a:p>
            <a:pPr marR="6985" algn="r">
              <a:lnSpc>
                <a:spcPct val="100000"/>
              </a:lnSpc>
              <a:spcBef>
                <a:spcPts val="1345"/>
              </a:spcBef>
            </a:pPr>
            <a:r>
              <a:rPr sz="1400" spc="-10" dirty="0">
                <a:latin typeface="Calibri"/>
                <a:cs typeface="Calibri"/>
              </a:rPr>
              <a:t>60</a:t>
            </a:r>
            <a:endParaRPr sz="1400">
              <a:latin typeface="Calibri"/>
              <a:cs typeface="Calibri"/>
            </a:endParaRPr>
          </a:p>
          <a:p>
            <a:pPr marR="6985" algn="r">
              <a:lnSpc>
                <a:spcPct val="100000"/>
              </a:lnSpc>
              <a:spcBef>
                <a:spcPts val="1320"/>
              </a:spcBef>
            </a:pPr>
            <a:r>
              <a:rPr sz="1400" spc="-10" dirty="0">
                <a:latin typeface="Calibri"/>
                <a:cs typeface="Calibri"/>
              </a:rPr>
              <a:t>40</a:t>
            </a:r>
            <a:endParaRPr sz="1400">
              <a:latin typeface="Calibri"/>
              <a:cs typeface="Calibri"/>
            </a:endParaRPr>
          </a:p>
          <a:p>
            <a:pPr marR="6985" algn="r">
              <a:lnSpc>
                <a:spcPct val="100000"/>
              </a:lnSpc>
              <a:spcBef>
                <a:spcPts val="1345"/>
              </a:spcBef>
            </a:pPr>
            <a:r>
              <a:rPr sz="1400" spc="-10" dirty="0">
                <a:latin typeface="Calibri"/>
                <a:cs typeface="Calibri"/>
              </a:rPr>
              <a:t>20</a:t>
            </a:r>
            <a:endParaRPr sz="14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345"/>
              </a:spcBef>
            </a:pPr>
            <a:r>
              <a:rPr sz="1400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3275" y="1958925"/>
            <a:ext cx="242570" cy="96774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dirty="0">
                <a:latin typeface="Calibri"/>
                <a:cs typeface="Calibri"/>
              </a:rPr>
              <a:t>% of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patients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209496" y="1236089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19">
                <a:moveTo>
                  <a:pt x="0" y="83495"/>
                </a:moveTo>
                <a:lnTo>
                  <a:pt x="83495" y="83495"/>
                </a:lnTo>
                <a:lnTo>
                  <a:pt x="83495" y="0"/>
                </a:lnTo>
                <a:lnTo>
                  <a:pt x="0" y="0"/>
                </a:lnTo>
                <a:lnTo>
                  <a:pt x="0" y="83495"/>
                </a:lnTo>
                <a:close/>
              </a:path>
            </a:pathLst>
          </a:custGeom>
          <a:solidFill>
            <a:srgbClr val="595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71229" y="1236089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19">
                <a:moveTo>
                  <a:pt x="0" y="83495"/>
                </a:moveTo>
                <a:lnTo>
                  <a:pt x="83495" y="83495"/>
                </a:lnTo>
                <a:lnTo>
                  <a:pt x="83495" y="0"/>
                </a:lnTo>
                <a:lnTo>
                  <a:pt x="0" y="0"/>
                </a:lnTo>
                <a:lnTo>
                  <a:pt x="0" y="834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04753" y="4205223"/>
            <a:ext cx="38379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50" spc="-15" baseline="22222" dirty="0">
                <a:latin typeface="Arial"/>
                <a:cs typeface="Arial"/>
              </a:rPr>
              <a:t>a</a:t>
            </a:r>
            <a:r>
              <a:rPr sz="700" spc="-10" dirty="0">
                <a:latin typeface="Arial"/>
                <a:cs typeface="Arial"/>
              </a:rPr>
              <a:t>Combined </a:t>
            </a:r>
            <a:r>
              <a:rPr sz="700" spc="-5" dirty="0">
                <a:latin typeface="Arial"/>
                <a:cs typeface="Arial"/>
              </a:rPr>
              <a:t>estimate </a:t>
            </a:r>
            <a:r>
              <a:rPr sz="700" dirty="0">
                <a:latin typeface="Arial"/>
                <a:cs typeface="Arial"/>
              </a:rPr>
              <a:t>for </a:t>
            </a:r>
            <a:r>
              <a:rPr sz="700" spc="-5" dirty="0">
                <a:latin typeface="Arial"/>
                <a:cs typeface="Arial"/>
              </a:rPr>
              <a:t>odds ratio. </a:t>
            </a:r>
            <a:r>
              <a:rPr sz="750" spc="-7" baseline="22222" dirty="0">
                <a:latin typeface="Arial"/>
                <a:cs typeface="Arial"/>
              </a:rPr>
              <a:t>b</a:t>
            </a:r>
            <a:r>
              <a:rPr sz="700" spc="-5" dirty="0">
                <a:latin typeface="Arial"/>
                <a:cs typeface="Arial"/>
              </a:rPr>
              <a:t>Exact odds ratio estimate. CI, confidence interval; </a:t>
            </a:r>
            <a:r>
              <a:rPr sz="700" dirty="0">
                <a:latin typeface="Arial"/>
                <a:cs typeface="Arial"/>
              </a:rPr>
              <a:t>I,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infinity.</a:t>
            </a:r>
            <a:endParaRPr sz="7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2952" y="3648455"/>
            <a:ext cx="1257935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118745">
              <a:lnSpc>
                <a:spcPts val="1300"/>
              </a:lnSpc>
              <a:spcBef>
                <a:spcPts val="160"/>
              </a:spcBef>
            </a:pPr>
            <a:r>
              <a:rPr sz="1100" b="1" spc="-5" dirty="0">
                <a:latin typeface="Calibri"/>
                <a:cs typeface="Calibri"/>
              </a:rPr>
              <a:t>Odds ratio </a:t>
            </a:r>
            <a:r>
              <a:rPr sz="1100" b="1" dirty="0">
                <a:latin typeface="Calibri"/>
                <a:cs typeface="Calibri"/>
              </a:rPr>
              <a:t>(95%</a:t>
            </a:r>
            <a:r>
              <a:rPr sz="1100" b="1" spc="-6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CI)  difference </a:t>
            </a:r>
            <a:r>
              <a:rPr sz="1100" b="1" dirty="0">
                <a:latin typeface="Calibri"/>
                <a:cs typeface="Calibri"/>
              </a:rPr>
              <a:t>vs</a:t>
            </a:r>
            <a:r>
              <a:rPr sz="1100" b="1" spc="-6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placebo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73409" y="3638803"/>
            <a:ext cx="1285875" cy="40957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0"/>
              </a:spcBef>
            </a:pPr>
            <a:r>
              <a:rPr sz="1200" b="1" dirty="0">
                <a:latin typeface="Calibri"/>
                <a:cs typeface="Calibri"/>
              </a:rPr>
              <a:t>36.5</a:t>
            </a:r>
            <a:r>
              <a:rPr sz="1200" b="1" baseline="27777" dirty="0">
                <a:latin typeface="Calibri"/>
                <a:cs typeface="Calibri"/>
              </a:rPr>
              <a:t>a </a:t>
            </a:r>
            <a:r>
              <a:rPr sz="1200" b="1" dirty="0">
                <a:latin typeface="Calibri"/>
                <a:cs typeface="Calibri"/>
              </a:rPr>
              <a:t>(4.3 </a:t>
            </a:r>
            <a:r>
              <a:rPr sz="1200" b="1" spc="-5" dirty="0">
                <a:latin typeface="Calibri"/>
                <a:cs typeface="Calibri"/>
              </a:rPr>
              <a:t>to</a:t>
            </a:r>
            <a:r>
              <a:rPr sz="1200" b="1" spc="-1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308.9)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1200" i="1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=0.0010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77306" y="3638803"/>
            <a:ext cx="965200" cy="40957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0"/>
              </a:spcBef>
            </a:pPr>
            <a:r>
              <a:rPr sz="1200" b="1" dirty="0">
                <a:latin typeface="Calibri"/>
                <a:cs typeface="Calibri"/>
              </a:rPr>
              <a:t>17.7</a:t>
            </a:r>
            <a:r>
              <a:rPr sz="1200" b="1" baseline="27777" dirty="0">
                <a:latin typeface="Calibri"/>
                <a:cs typeface="Calibri"/>
              </a:rPr>
              <a:t>b </a:t>
            </a:r>
            <a:r>
              <a:rPr sz="1200" b="1" dirty="0">
                <a:latin typeface="Calibri"/>
                <a:cs typeface="Calibri"/>
              </a:rPr>
              <a:t>(3.3 </a:t>
            </a:r>
            <a:r>
              <a:rPr sz="1200" b="1" spc="-5" dirty="0">
                <a:latin typeface="Calibri"/>
                <a:cs typeface="Calibri"/>
              </a:rPr>
              <a:t>to</a:t>
            </a:r>
            <a:r>
              <a:rPr sz="1200" b="1" spc="-7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I)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1200" i="1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=0.0017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37148" y="1148588"/>
            <a:ext cx="225742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22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Alirocumab</a:t>
            </a:r>
            <a:r>
              <a:rPr sz="1200" spc="-5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95959"/>
                </a:solidFill>
                <a:latin typeface="Calibri"/>
                <a:cs typeface="Calibri"/>
              </a:rPr>
              <a:t>(n=45)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400" b="1" dirty="0">
                <a:solidFill>
                  <a:srgbClr val="413193"/>
                </a:solidFill>
                <a:latin typeface="Calibri"/>
                <a:cs typeface="Calibri"/>
              </a:rPr>
              <a:t>≥30% </a:t>
            </a:r>
            <a:r>
              <a:rPr sz="1400" b="1" spc="-5" dirty="0">
                <a:solidFill>
                  <a:srgbClr val="413193"/>
                </a:solidFill>
                <a:latin typeface="Calibri"/>
                <a:cs typeface="Calibri"/>
              </a:rPr>
              <a:t>reduction </a:t>
            </a:r>
            <a:r>
              <a:rPr sz="1400" b="1" dirty="0">
                <a:solidFill>
                  <a:srgbClr val="413193"/>
                </a:solidFill>
                <a:latin typeface="Calibri"/>
                <a:cs typeface="Calibri"/>
              </a:rPr>
              <a:t>in</a:t>
            </a:r>
            <a:r>
              <a:rPr sz="1400" b="1" spc="-35" dirty="0">
                <a:solidFill>
                  <a:srgbClr val="413193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413193"/>
                </a:solidFill>
                <a:latin typeface="Calibri"/>
                <a:cs typeface="Calibri"/>
              </a:rPr>
              <a:t>LDL-C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79011" y="1148588"/>
            <a:ext cx="2630170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95959"/>
                </a:solidFill>
                <a:latin typeface="Calibri"/>
                <a:cs typeface="Calibri"/>
              </a:rPr>
              <a:t>Placebo</a:t>
            </a:r>
            <a:r>
              <a:rPr sz="1200" spc="-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95959"/>
                </a:solidFill>
                <a:latin typeface="Calibri"/>
                <a:cs typeface="Calibri"/>
              </a:rPr>
              <a:t>(n=24)</a:t>
            </a:r>
            <a:endParaRPr sz="1200">
              <a:latin typeface="Calibri"/>
              <a:cs typeface="Calibri"/>
            </a:endParaRPr>
          </a:p>
          <a:p>
            <a:pPr marL="835660">
              <a:lnSpc>
                <a:spcPct val="100000"/>
              </a:lnSpc>
              <a:spcBef>
                <a:spcPts val="1095"/>
              </a:spcBef>
            </a:pPr>
            <a:r>
              <a:rPr sz="1400" b="1" dirty="0">
                <a:solidFill>
                  <a:srgbClr val="413193"/>
                </a:solidFill>
                <a:latin typeface="Calibri"/>
                <a:cs typeface="Calibri"/>
              </a:rPr>
              <a:t>≥50% </a:t>
            </a:r>
            <a:r>
              <a:rPr sz="1400" b="1" spc="-5" dirty="0">
                <a:solidFill>
                  <a:srgbClr val="413193"/>
                </a:solidFill>
                <a:latin typeface="Calibri"/>
                <a:cs typeface="Calibri"/>
              </a:rPr>
              <a:t>reduction </a:t>
            </a:r>
            <a:r>
              <a:rPr sz="1400" b="1" dirty="0">
                <a:solidFill>
                  <a:srgbClr val="413193"/>
                </a:solidFill>
                <a:latin typeface="Calibri"/>
                <a:cs typeface="Calibri"/>
              </a:rPr>
              <a:t>in</a:t>
            </a:r>
            <a:r>
              <a:rPr sz="1400" b="1" spc="-80" dirty="0">
                <a:solidFill>
                  <a:srgbClr val="413193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413193"/>
                </a:solidFill>
                <a:latin typeface="Calibri"/>
                <a:cs typeface="Calibri"/>
              </a:rPr>
              <a:t>LDL-C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23061" y="2038604"/>
            <a:ext cx="3003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5959FF"/>
                </a:solidFill>
                <a:latin typeface="Calibri"/>
                <a:cs typeface="Calibri"/>
              </a:rPr>
              <a:t>57.1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14339" y="2623820"/>
            <a:ext cx="3003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5959FF"/>
                </a:solidFill>
                <a:latin typeface="Calibri"/>
                <a:cs typeface="Calibri"/>
              </a:rPr>
              <a:t>26.7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402934" y="3053588"/>
            <a:ext cx="222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4.2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767759" y="3129788"/>
            <a:ext cx="222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0.0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53505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Safety: Double-Blind </a:t>
            </a:r>
            <a:r>
              <a:rPr sz="2800" spc="-20" dirty="0"/>
              <a:t>Treatment</a:t>
            </a:r>
            <a:r>
              <a:rPr sz="2800" spc="-40" dirty="0"/>
              <a:t> </a:t>
            </a:r>
            <a:r>
              <a:rPr sz="2800" spc="-5" dirty="0"/>
              <a:t>Period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0153" y="3780318"/>
            <a:ext cx="7185659" cy="55753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911225">
              <a:lnSpc>
                <a:spcPct val="100000"/>
              </a:lnSpc>
              <a:spcBef>
                <a:spcPts val="950"/>
              </a:spcBef>
            </a:pPr>
            <a:r>
              <a:rPr sz="1800" dirty="0">
                <a:latin typeface="Calibri"/>
                <a:cs typeface="Calibri"/>
              </a:rPr>
              <a:t>No </a:t>
            </a:r>
            <a:r>
              <a:rPr sz="1800" spc="-5" dirty="0">
                <a:latin typeface="Calibri"/>
                <a:cs typeface="Calibri"/>
              </a:rPr>
              <a:t>serious </a:t>
            </a:r>
            <a:r>
              <a:rPr sz="1800" spc="-10" dirty="0">
                <a:latin typeface="Calibri"/>
                <a:cs typeface="Calibri"/>
              </a:rPr>
              <a:t>adverse events, </a:t>
            </a:r>
            <a:r>
              <a:rPr sz="1800" spc="-5" dirty="0">
                <a:latin typeface="Calibri"/>
                <a:cs typeface="Calibri"/>
              </a:rPr>
              <a:t>deaths </a:t>
            </a:r>
            <a:r>
              <a:rPr sz="1800" dirty="0">
                <a:latin typeface="Calibri"/>
                <a:cs typeface="Calibri"/>
              </a:rPr>
              <a:t>or </a:t>
            </a:r>
            <a:r>
              <a:rPr sz="1800" spc="-5" dirty="0">
                <a:latin typeface="Calibri"/>
                <a:cs typeface="Calibri"/>
              </a:rPr>
              <a:t>discontinuations </a:t>
            </a:r>
            <a:r>
              <a:rPr sz="1800" dirty="0">
                <a:latin typeface="Calibri"/>
                <a:cs typeface="Calibri"/>
              </a:rPr>
              <a:t>due </a:t>
            </a:r>
            <a:r>
              <a:rPr sz="1800" spc="-15" dirty="0">
                <a:latin typeface="Calibri"/>
                <a:cs typeface="Calibri"/>
              </a:rPr>
              <a:t>to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TEAEs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700" spc="-5" dirty="0">
                <a:latin typeface="Arial"/>
                <a:cs typeface="Arial"/>
              </a:rPr>
              <a:t>TEAE, treatment-emergent adverse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event.</a:t>
            </a:r>
            <a:endParaRPr sz="7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0850" y="1193800"/>
          <a:ext cx="8248650" cy="2684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94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 (%)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patients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9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13193"/>
                    </a:solidFill>
                  </a:tcPr>
                </a:tc>
                <a:tc>
                  <a:txBody>
                    <a:bodyPr/>
                    <a:lstStyle/>
                    <a:p>
                      <a:pPr marL="645160" marR="450215" indent="-187325">
                        <a:lnSpc>
                          <a:spcPct val="1014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uma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 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(n=45)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13193"/>
                    </a:solidFill>
                  </a:tcPr>
                </a:tc>
                <a:tc>
                  <a:txBody>
                    <a:bodyPr/>
                    <a:lstStyle/>
                    <a:p>
                      <a:pPr marL="593090" marR="585470" algn="ctr">
                        <a:lnSpc>
                          <a:spcPct val="1014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 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(n=24)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13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10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Any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TEAE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(44.4)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(50.0)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10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TEAEs of special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interest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101"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Local injection site reaction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(2.2)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101"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General allergic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events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(2.2)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10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TEAEs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in ≥5%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patients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6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101"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Upper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respiratory tract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infection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(4.4)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(8.3)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101"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Headache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(4.4)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(8.3)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101"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Diarrhea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(6.7)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17735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5" dirty="0"/>
              <a:t>C</a:t>
            </a:r>
            <a:r>
              <a:rPr sz="2800" spc="-5" dirty="0"/>
              <a:t>onclusion</a:t>
            </a:r>
            <a:r>
              <a:rPr sz="2800" dirty="0"/>
              <a:t>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5940" y="1179068"/>
            <a:ext cx="7923530" cy="281749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 Narrow"/>
                <a:cs typeface="Arial Narrow"/>
              </a:rPr>
              <a:t>This is </a:t>
            </a:r>
            <a:r>
              <a:rPr sz="1800" dirty="0">
                <a:latin typeface="Arial Narrow"/>
                <a:cs typeface="Arial Narrow"/>
              </a:rPr>
              <a:t>the </a:t>
            </a:r>
            <a:r>
              <a:rPr sz="1800" spc="-5" dirty="0">
                <a:latin typeface="Arial Narrow"/>
                <a:cs typeface="Arial Narrow"/>
              </a:rPr>
              <a:t>largest randomized controlled interventional trial in HoFH patients </a:t>
            </a:r>
            <a:r>
              <a:rPr sz="1800" dirty="0">
                <a:latin typeface="Arial Narrow"/>
                <a:cs typeface="Arial Narrow"/>
              </a:rPr>
              <a:t>to</a:t>
            </a:r>
            <a:r>
              <a:rPr sz="1800" spc="1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date</a:t>
            </a:r>
            <a:endParaRPr sz="1800">
              <a:latin typeface="Arial Narrow"/>
              <a:cs typeface="Arial Narrow"/>
            </a:endParaRPr>
          </a:p>
          <a:p>
            <a:pPr marL="355600" marR="346075" indent="-342900">
              <a:lnSpc>
                <a:spcPts val="2110"/>
              </a:lnSpc>
              <a:spcBef>
                <a:spcPts val="5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Arial Narrow"/>
                <a:cs typeface="Arial Narrow"/>
              </a:rPr>
              <a:t>Treatment </a:t>
            </a:r>
            <a:r>
              <a:rPr sz="1800" spc="-5" dirty="0">
                <a:latin typeface="Arial Narrow"/>
                <a:cs typeface="Arial Narrow"/>
              </a:rPr>
              <a:t>with alirocumab resulted in </a:t>
            </a:r>
            <a:r>
              <a:rPr sz="1800" dirty="0">
                <a:latin typeface="Arial Narrow"/>
                <a:cs typeface="Arial Narrow"/>
              </a:rPr>
              <a:t>a </a:t>
            </a:r>
            <a:r>
              <a:rPr sz="1800" spc="-5" dirty="0">
                <a:latin typeface="Arial Narrow"/>
                <a:cs typeface="Arial Narrow"/>
              </a:rPr>
              <a:t>statistically significant </a:t>
            </a:r>
            <a:r>
              <a:rPr sz="1800" dirty="0">
                <a:latin typeface="Arial Narrow"/>
                <a:cs typeface="Arial Narrow"/>
              </a:rPr>
              <a:t>and </a:t>
            </a:r>
            <a:r>
              <a:rPr sz="1800" spc="-5" dirty="0">
                <a:latin typeface="Arial Narrow"/>
                <a:cs typeface="Arial Narrow"/>
              </a:rPr>
              <a:t>clinically meaningful  reduction in LDL-C </a:t>
            </a:r>
            <a:r>
              <a:rPr sz="1800" dirty="0">
                <a:latin typeface="Arial Narrow"/>
                <a:cs typeface="Arial Narrow"/>
              </a:rPr>
              <a:t>at </a:t>
            </a:r>
            <a:r>
              <a:rPr sz="1800" spc="-10" dirty="0">
                <a:latin typeface="Arial Narrow"/>
                <a:cs typeface="Arial Narrow"/>
              </a:rPr>
              <a:t>Week </a:t>
            </a:r>
            <a:r>
              <a:rPr sz="1800" dirty="0">
                <a:latin typeface="Arial Narrow"/>
                <a:cs typeface="Arial Narrow"/>
              </a:rPr>
              <a:t>12 </a:t>
            </a:r>
            <a:r>
              <a:rPr sz="1800" spc="-5" dirty="0">
                <a:latin typeface="Arial Narrow"/>
                <a:cs typeface="Arial Narrow"/>
              </a:rPr>
              <a:t>versus</a:t>
            </a:r>
            <a:r>
              <a:rPr sz="1800" spc="35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placebo</a:t>
            </a:r>
            <a:endParaRPr sz="180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2200"/>
              </a:lnSpc>
              <a:spcBef>
                <a:spcPts val="3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 Narrow"/>
                <a:cs typeface="Arial Narrow"/>
              </a:rPr>
              <a:t>Consistent reductions in LDL-C were observed from baseline </a:t>
            </a:r>
            <a:r>
              <a:rPr sz="1800" dirty="0">
                <a:latin typeface="Arial Narrow"/>
                <a:cs typeface="Arial Narrow"/>
              </a:rPr>
              <a:t>to </a:t>
            </a:r>
            <a:r>
              <a:rPr sz="1800" spc="-10" dirty="0">
                <a:latin typeface="Arial Narrow"/>
                <a:cs typeface="Arial Narrow"/>
              </a:rPr>
              <a:t>Week </a:t>
            </a:r>
            <a:r>
              <a:rPr sz="1800" dirty="0">
                <a:latin typeface="Arial Narrow"/>
                <a:cs typeface="Arial Narrow"/>
              </a:rPr>
              <a:t>12 for </a:t>
            </a:r>
            <a:r>
              <a:rPr sz="1800" spc="-5" dirty="0">
                <a:latin typeface="Arial Narrow"/>
                <a:cs typeface="Arial Narrow"/>
              </a:rPr>
              <a:t>all subgroups,  including patients </a:t>
            </a:r>
            <a:r>
              <a:rPr sz="1800" dirty="0">
                <a:latin typeface="Arial Narrow"/>
                <a:cs typeface="Arial Narrow"/>
              </a:rPr>
              <a:t>on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apheresis</a:t>
            </a:r>
            <a:endParaRPr sz="18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 Narrow"/>
                <a:cs typeface="Arial Narrow"/>
              </a:rPr>
              <a:t>Alirocumab also significantly reduced </a:t>
            </a:r>
            <a:r>
              <a:rPr sz="1800" dirty="0">
                <a:latin typeface="Arial Narrow"/>
                <a:cs typeface="Arial Narrow"/>
              </a:rPr>
              <a:t>ApoB, </a:t>
            </a:r>
            <a:r>
              <a:rPr sz="1800" spc="-5" dirty="0">
                <a:latin typeface="Arial Narrow"/>
                <a:cs typeface="Arial Narrow"/>
              </a:rPr>
              <a:t>non-HDL-C, TC </a:t>
            </a:r>
            <a:r>
              <a:rPr sz="1800" dirty="0">
                <a:latin typeface="Arial Narrow"/>
                <a:cs typeface="Arial Narrow"/>
              </a:rPr>
              <a:t>and</a:t>
            </a:r>
            <a:r>
              <a:rPr sz="1800" spc="-60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Lp(a)</a:t>
            </a:r>
            <a:endParaRPr sz="1800">
              <a:latin typeface="Arial Narrow"/>
              <a:cs typeface="Arial Narrow"/>
            </a:endParaRPr>
          </a:p>
          <a:p>
            <a:pPr marL="355600" marR="1338580" indent="-342900">
              <a:lnSpc>
                <a:spcPct val="1022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 Narrow"/>
                <a:cs typeface="Arial Narrow"/>
              </a:rPr>
              <a:t>LDL-C response more variable in patients with HoFH </a:t>
            </a:r>
            <a:r>
              <a:rPr sz="1800" dirty="0">
                <a:latin typeface="Arial Narrow"/>
                <a:cs typeface="Arial Narrow"/>
              </a:rPr>
              <a:t>than </a:t>
            </a:r>
            <a:r>
              <a:rPr sz="1800" spc="-5" dirty="0">
                <a:latin typeface="Arial Narrow"/>
                <a:cs typeface="Arial Narrow"/>
              </a:rPr>
              <a:t>in </a:t>
            </a:r>
            <a:r>
              <a:rPr sz="1800" dirty="0">
                <a:latin typeface="Arial Narrow"/>
                <a:cs typeface="Arial Narrow"/>
              </a:rPr>
              <a:t>other </a:t>
            </a:r>
            <a:r>
              <a:rPr sz="1800" spc="-5" dirty="0">
                <a:latin typeface="Arial Narrow"/>
                <a:cs typeface="Arial Narrow"/>
              </a:rPr>
              <a:t>forms </a:t>
            </a:r>
            <a:r>
              <a:rPr sz="1800" dirty="0">
                <a:latin typeface="Arial Narrow"/>
                <a:cs typeface="Arial Narrow"/>
              </a:rPr>
              <a:t>of  </a:t>
            </a:r>
            <a:r>
              <a:rPr sz="1800" spc="-5" dirty="0">
                <a:latin typeface="Arial Narrow"/>
                <a:cs typeface="Arial Narrow"/>
              </a:rPr>
              <a:t>hypercholesterolemia</a:t>
            </a:r>
            <a:endParaRPr sz="18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 Narrow"/>
                <a:cs typeface="Arial Narrow"/>
              </a:rPr>
              <a:t>Alirocumab was generally well tolerated with </a:t>
            </a:r>
            <a:r>
              <a:rPr sz="1800" dirty="0">
                <a:latin typeface="Arial Narrow"/>
                <a:cs typeface="Arial Narrow"/>
              </a:rPr>
              <a:t>no </a:t>
            </a:r>
            <a:r>
              <a:rPr sz="1800" spc="-5" dirty="0">
                <a:latin typeface="Arial Narrow"/>
                <a:cs typeface="Arial Narrow"/>
              </a:rPr>
              <a:t>distinct safety differences versus</a:t>
            </a:r>
            <a:r>
              <a:rPr sz="1800" spc="160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placebo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27793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Clinical</a:t>
            </a:r>
            <a:r>
              <a:rPr sz="2800" spc="-65" dirty="0"/>
              <a:t> </a:t>
            </a:r>
            <a:r>
              <a:rPr sz="2800" spc="-5" dirty="0"/>
              <a:t>Perspective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5940" y="1233932"/>
            <a:ext cx="8060055" cy="29794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5600" marR="132715" indent="-342900">
              <a:lnSpc>
                <a:spcPct val="99400"/>
              </a:lnSpc>
              <a:spcBef>
                <a:spcPts val="1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 Narrow"/>
                <a:cs typeface="Arial Narrow"/>
              </a:rPr>
              <a:t>The degree </a:t>
            </a:r>
            <a:r>
              <a:rPr sz="1800" dirty="0">
                <a:latin typeface="Arial Narrow"/>
                <a:cs typeface="Arial Narrow"/>
              </a:rPr>
              <a:t>of LDL-C </a:t>
            </a:r>
            <a:r>
              <a:rPr sz="1800" spc="-5" dirty="0">
                <a:latin typeface="Arial Narrow"/>
                <a:cs typeface="Arial Narrow"/>
              </a:rPr>
              <a:t>reduction observed with alirocumab in patients with HoFH was  consistent with </a:t>
            </a:r>
            <a:r>
              <a:rPr sz="1800" dirty="0">
                <a:latin typeface="Arial Narrow"/>
                <a:cs typeface="Arial Narrow"/>
              </a:rPr>
              <a:t>that </a:t>
            </a:r>
            <a:r>
              <a:rPr sz="1800" spc="-5" dirty="0">
                <a:latin typeface="Arial Narrow"/>
                <a:cs typeface="Arial Narrow"/>
              </a:rPr>
              <a:t>observed in previous HoFH studies with high-intensity statins </a:t>
            </a:r>
            <a:r>
              <a:rPr sz="1800" dirty="0">
                <a:latin typeface="Arial Narrow"/>
                <a:cs typeface="Arial Narrow"/>
              </a:rPr>
              <a:t>and other  </a:t>
            </a:r>
            <a:r>
              <a:rPr sz="1800" spc="-5" dirty="0">
                <a:latin typeface="Arial Narrow"/>
                <a:cs typeface="Arial Narrow"/>
              </a:rPr>
              <a:t>PCSK9</a:t>
            </a:r>
            <a:r>
              <a:rPr sz="1800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inhibitors</a:t>
            </a:r>
            <a:endParaRPr sz="18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 Narrow"/>
                <a:cs typeface="Arial Narrow"/>
              </a:rPr>
              <a:t>Substantial </a:t>
            </a:r>
            <a:r>
              <a:rPr sz="1800" dirty="0">
                <a:latin typeface="Arial Narrow"/>
                <a:cs typeface="Arial Narrow"/>
              </a:rPr>
              <a:t>and </a:t>
            </a:r>
            <a:r>
              <a:rPr sz="1800" spc="-5" dirty="0">
                <a:latin typeface="Arial Narrow"/>
                <a:cs typeface="Arial Narrow"/>
              </a:rPr>
              <a:t>significant absolute reductions in </a:t>
            </a:r>
            <a:r>
              <a:rPr sz="1800" spc="-10" dirty="0">
                <a:latin typeface="Arial Narrow"/>
                <a:cs typeface="Arial Narrow"/>
              </a:rPr>
              <a:t>LDL-C </a:t>
            </a:r>
            <a:r>
              <a:rPr sz="1800" spc="-5" dirty="0">
                <a:latin typeface="Arial Narrow"/>
                <a:cs typeface="Arial Narrow"/>
              </a:rPr>
              <a:t>were observed with</a:t>
            </a:r>
            <a:r>
              <a:rPr sz="1800" spc="150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alirocumab</a:t>
            </a:r>
            <a:endParaRPr sz="1800">
              <a:latin typeface="Arial Narrow"/>
              <a:cs typeface="Arial Narrow"/>
            </a:endParaRPr>
          </a:p>
          <a:p>
            <a:pPr marL="355600" marR="5080" indent="-342900">
              <a:lnSpc>
                <a:spcPts val="209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 Narrow"/>
                <a:cs typeface="Arial Narrow"/>
              </a:rPr>
              <a:t>LDL-C </a:t>
            </a:r>
            <a:r>
              <a:rPr sz="1800" dirty="0">
                <a:latin typeface="Arial Narrow"/>
                <a:cs typeface="Arial Narrow"/>
              </a:rPr>
              <a:t>% </a:t>
            </a:r>
            <a:r>
              <a:rPr sz="1800" spc="-5" dirty="0">
                <a:latin typeface="Arial Narrow"/>
                <a:cs typeface="Arial Narrow"/>
              </a:rPr>
              <a:t>reduction with alirocumab is less pronounced in patients with HoFH </a:t>
            </a:r>
            <a:r>
              <a:rPr sz="1800" dirty="0">
                <a:latin typeface="Arial Narrow"/>
                <a:cs typeface="Arial Narrow"/>
              </a:rPr>
              <a:t>than </a:t>
            </a:r>
            <a:r>
              <a:rPr sz="1800" spc="-5" dirty="0">
                <a:latin typeface="Arial Narrow"/>
                <a:cs typeface="Arial Narrow"/>
              </a:rPr>
              <a:t>in </a:t>
            </a:r>
            <a:r>
              <a:rPr sz="1800" dirty="0">
                <a:latin typeface="Arial Narrow"/>
                <a:cs typeface="Arial Narrow"/>
              </a:rPr>
              <a:t>other  </a:t>
            </a:r>
            <a:r>
              <a:rPr sz="1800" spc="-5" dirty="0">
                <a:latin typeface="Arial Narrow"/>
                <a:cs typeface="Arial Narrow"/>
              </a:rPr>
              <a:t>forms </a:t>
            </a:r>
            <a:r>
              <a:rPr sz="1800" dirty="0">
                <a:latin typeface="Arial Narrow"/>
                <a:cs typeface="Arial Narrow"/>
              </a:rPr>
              <a:t>of </a:t>
            </a:r>
            <a:r>
              <a:rPr sz="1800" spc="-5" dirty="0">
                <a:latin typeface="Arial Narrow"/>
                <a:cs typeface="Arial Narrow"/>
              </a:rPr>
              <a:t>hypercholesterolemia </a:t>
            </a:r>
            <a:r>
              <a:rPr sz="1800" dirty="0">
                <a:latin typeface="Arial Narrow"/>
                <a:cs typeface="Arial Narrow"/>
              </a:rPr>
              <a:t>as </a:t>
            </a:r>
            <a:r>
              <a:rPr sz="1800" spc="-5" dirty="0">
                <a:latin typeface="Arial Narrow"/>
                <a:cs typeface="Arial Narrow"/>
              </a:rPr>
              <a:t>HoFH is characterized </a:t>
            </a:r>
            <a:r>
              <a:rPr sz="1800" dirty="0">
                <a:latin typeface="Arial Narrow"/>
                <a:cs typeface="Arial Narrow"/>
              </a:rPr>
              <a:t>by </a:t>
            </a:r>
            <a:r>
              <a:rPr sz="1800" spc="-5" dirty="0">
                <a:latin typeface="Arial Narrow"/>
                <a:cs typeface="Arial Narrow"/>
              </a:rPr>
              <a:t>severely impaired </a:t>
            </a:r>
            <a:r>
              <a:rPr sz="1800" dirty="0">
                <a:latin typeface="Arial Narrow"/>
                <a:cs typeface="Arial Narrow"/>
              </a:rPr>
              <a:t>LDLR</a:t>
            </a:r>
            <a:r>
              <a:rPr sz="1800" spc="125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function</a:t>
            </a:r>
            <a:endParaRPr sz="1800">
              <a:latin typeface="Arial Narrow"/>
              <a:cs typeface="Arial Narrow"/>
            </a:endParaRPr>
          </a:p>
          <a:p>
            <a:pPr marL="355600" marR="381000" indent="-342900">
              <a:lnSpc>
                <a:spcPct val="102200"/>
              </a:lnSpc>
              <a:spcBef>
                <a:spcPts val="3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 Narrow"/>
                <a:cs typeface="Arial Narrow"/>
              </a:rPr>
              <a:t>The addition </a:t>
            </a:r>
            <a:r>
              <a:rPr sz="1800" dirty="0">
                <a:latin typeface="Arial Narrow"/>
                <a:cs typeface="Arial Narrow"/>
              </a:rPr>
              <a:t>of </a:t>
            </a:r>
            <a:r>
              <a:rPr sz="1800" spc="-5" dirty="0">
                <a:latin typeface="Arial Narrow"/>
                <a:cs typeface="Arial Narrow"/>
              </a:rPr>
              <a:t>alirocumab </a:t>
            </a:r>
            <a:r>
              <a:rPr sz="1800" dirty="0">
                <a:latin typeface="Arial Narrow"/>
                <a:cs typeface="Arial Narrow"/>
              </a:rPr>
              <a:t>on top of </a:t>
            </a:r>
            <a:r>
              <a:rPr sz="1800" spc="-5" dirty="0">
                <a:latin typeface="Arial Narrow"/>
                <a:cs typeface="Arial Narrow"/>
              </a:rPr>
              <a:t>maximally tolerated </a:t>
            </a:r>
            <a:r>
              <a:rPr sz="1800" spc="-35" dirty="0">
                <a:latin typeface="Arial Narrow"/>
                <a:cs typeface="Arial Narrow"/>
              </a:rPr>
              <a:t>LLT </a:t>
            </a:r>
            <a:r>
              <a:rPr sz="1800" spc="-5" dirty="0">
                <a:latin typeface="Arial Narrow"/>
                <a:cs typeface="Arial Narrow"/>
              </a:rPr>
              <a:t>helps patients </a:t>
            </a:r>
            <a:r>
              <a:rPr sz="1800" dirty="0">
                <a:latin typeface="Arial Narrow"/>
                <a:cs typeface="Arial Narrow"/>
              </a:rPr>
              <a:t>get </a:t>
            </a:r>
            <a:r>
              <a:rPr sz="1800" spc="-5" dirty="0">
                <a:latin typeface="Arial Narrow"/>
                <a:cs typeface="Arial Narrow"/>
              </a:rPr>
              <a:t>closer </a:t>
            </a:r>
            <a:r>
              <a:rPr sz="1800" dirty="0">
                <a:latin typeface="Arial Narrow"/>
                <a:cs typeface="Arial Narrow"/>
              </a:rPr>
              <a:t>to  </a:t>
            </a:r>
            <a:r>
              <a:rPr sz="1800" spc="-5" dirty="0">
                <a:latin typeface="Arial Narrow"/>
                <a:cs typeface="Arial Narrow"/>
              </a:rPr>
              <a:t>their LDL-C </a:t>
            </a:r>
            <a:r>
              <a:rPr sz="1800" dirty="0">
                <a:latin typeface="Arial Narrow"/>
                <a:cs typeface="Arial Narrow"/>
              </a:rPr>
              <a:t>goal</a:t>
            </a:r>
            <a:endParaRPr sz="1800">
              <a:latin typeface="Arial Narrow"/>
              <a:cs typeface="Arial Narrow"/>
            </a:endParaRPr>
          </a:p>
          <a:p>
            <a:pPr marL="355600" marR="699135" indent="-342900">
              <a:lnSpc>
                <a:spcPts val="2110"/>
              </a:lnSpc>
              <a:spcBef>
                <a:spcPts val="5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 Narrow"/>
                <a:cs typeface="Arial Narrow"/>
              </a:rPr>
              <a:t>LDLR-independent therapies include lomitapide, </a:t>
            </a:r>
            <a:r>
              <a:rPr sz="1800" dirty="0">
                <a:latin typeface="Arial Narrow"/>
                <a:cs typeface="Arial Narrow"/>
              </a:rPr>
              <a:t>and </a:t>
            </a:r>
            <a:r>
              <a:rPr sz="1800" spc="-5" dirty="0">
                <a:latin typeface="Arial Narrow"/>
                <a:cs typeface="Arial Narrow"/>
              </a:rPr>
              <a:t>ANGPTL3 inhibitors are also in  development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0153" y="4205223"/>
            <a:ext cx="27324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latin typeface="Calibri"/>
                <a:cs typeface="Calibri"/>
              </a:rPr>
              <a:t>ANGPTL3, Angiopoietin-like </a:t>
            </a:r>
            <a:r>
              <a:rPr sz="700" dirty="0">
                <a:latin typeface="Calibri"/>
                <a:cs typeface="Calibri"/>
              </a:rPr>
              <a:t>protein </a:t>
            </a:r>
            <a:r>
              <a:rPr sz="700" spc="-5" dirty="0">
                <a:latin typeface="Calibri"/>
                <a:cs typeface="Calibri"/>
              </a:rPr>
              <a:t>3; </a:t>
            </a:r>
            <a:r>
              <a:rPr sz="700" dirty="0">
                <a:latin typeface="Calibri"/>
                <a:cs typeface="Calibri"/>
              </a:rPr>
              <a:t>FH, </a:t>
            </a:r>
            <a:r>
              <a:rPr sz="700" spc="-5" dirty="0">
                <a:latin typeface="Calibri"/>
                <a:cs typeface="Calibri"/>
              </a:rPr>
              <a:t>familial</a:t>
            </a:r>
            <a:r>
              <a:rPr sz="700" spc="9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hypercholetesterolemia.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10788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5" dirty="0"/>
              <a:t>B</a:t>
            </a:r>
            <a:r>
              <a:rPr sz="2800" spc="-5" dirty="0"/>
              <a:t>acku</a:t>
            </a:r>
            <a:r>
              <a:rPr sz="2800" dirty="0"/>
              <a:t>p</a:t>
            </a:r>
            <a:endParaRPr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26650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Patient</a:t>
            </a:r>
            <a:r>
              <a:rPr sz="2800" spc="-50" dirty="0"/>
              <a:t> </a:t>
            </a:r>
            <a:r>
              <a:rPr sz="2800" spc="-5" dirty="0"/>
              <a:t>Disposition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3616759" y="1588937"/>
            <a:ext cx="1916430" cy="340995"/>
          </a:xfrm>
          <a:custGeom>
            <a:avLst/>
            <a:gdLst/>
            <a:ahLst/>
            <a:cxnLst/>
            <a:rect l="l" t="t" r="r" b="b"/>
            <a:pathLst>
              <a:path w="1916429" h="340994">
                <a:moveTo>
                  <a:pt x="0" y="56754"/>
                </a:moveTo>
                <a:lnTo>
                  <a:pt x="4460" y="34663"/>
                </a:lnTo>
                <a:lnTo>
                  <a:pt x="16622" y="16623"/>
                </a:lnTo>
                <a:lnTo>
                  <a:pt x="34662" y="4460"/>
                </a:lnTo>
                <a:lnTo>
                  <a:pt x="56754" y="0"/>
                </a:lnTo>
                <a:lnTo>
                  <a:pt x="1859222" y="0"/>
                </a:lnTo>
                <a:lnTo>
                  <a:pt x="1881313" y="4460"/>
                </a:lnTo>
                <a:lnTo>
                  <a:pt x="1899353" y="16623"/>
                </a:lnTo>
                <a:lnTo>
                  <a:pt x="1911515" y="34663"/>
                </a:lnTo>
                <a:lnTo>
                  <a:pt x="1915976" y="56754"/>
                </a:lnTo>
                <a:lnTo>
                  <a:pt x="1915976" y="283764"/>
                </a:lnTo>
                <a:lnTo>
                  <a:pt x="1911515" y="305855"/>
                </a:lnTo>
                <a:lnTo>
                  <a:pt x="1899353" y="323895"/>
                </a:lnTo>
                <a:lnTo>
                  <a:pt x="1881313" y="336058"/>
                </a:lnTo>
                <a:lnTo>
                  <a:pt x="1859222" y="340519"/>
                </a:lnTo>
                <a:lnTo>
                  <a:pt x="56754" y="340519"/>
                </a:lnTo>
                <a:lnTo>
                  <a:pt x="34662" y="336058"/>
                </a:lnTo>
                <a:lnTo>
                  <a:pt x="16622" y="323895"/>
                </a:lnTo>
                <a:lnTo>
                  <a:pt x="4460" y="305855"/>
                </a:lnTo>
                <a:lnTo>
                  <a:pt x="0" y="283764"/>
                </a:lnTo>
                <a:lnTo>
                  <a:pt x="0" y="5675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89498" y="2229024"/>
            <a:ext cx="1764664" cy="340995"/>
          </a:xfrm>
          <a:custGeom>
            <a:avLst/>
            <a:gdLst/>
            <a:ahLst/>
            <a:cxnLst/>
            <a:rect l="l" t="t" r="r" b="b"/>
            <a:pathLst>
              <a:path w="1764664" h="340994">
                <a:moveTo>
                  <a:pt x="1707676" y="0"/>
                </a:moveTo>
                <a:lnTo>
                  <a:pt x="56753" y="0"/>
                </a:lnTo>
                <a:lnTo>
                  <a:pt x="34662" y="4459"/>
                </a:lnTo>
                <a:lnTo>
                  <a:pt x="16623" y="16622"/>
                </a:lnTo>
                <a:lnTo>
                  <a:pt x="4460" y="34662"/>
                </a:lnTo>
                <a:lnTo>
                  <a:pt x="0" y="56753"/>
                </a:lnTo>
                <a:lnTo>
                  <a:pt x="0" y="283764"/>
                </a:lnTo>
                <a:lnTo>
                  <a:pt x="4460" y="305856"/>
                </a:lnTo>
                <a:lnTo>
                  <a:pt x="16623" y="323896"/>
                </a:lnTo>
                <a:lnTo>
                  <a:pt x="34662" y="336058"/>
                </a:lnTo>
                <a:lnTo>
                  <a:pt x="56753" y="340518"/>
                </a:lnTo>
                <a:lnTo>
                  <a:pt x="1707676" y="340518"/>
                </a:lnTo>
                <a:lnTo>
                  <a:pt x="1729767" y="336058"/>
                </a:lnTo>
                <a:lnTo>
                  <a:pt x="1747807" y="323896"/>
                </a:lnTo>
                <a:lnTo>
                  <a:pt x="1759970" y="305856"/>
                </a:lnTo>
                <a:lnTo>
                  <a:pt x="1764430" y="283764"/>
                </a:lnTo>
                <a:lnTo>
                  <a:pt x="1764430" y="56753"/>
                </a:lnTo>
                <a:lnTo>
                  <a:pt x="1759970" y="34662"/>
                </a:lnTo>
                <a:lnTo>
                  <a:pt x="1747807" y="16622"/>
                </a:lnTo>
                <a:lnTo>
                  <a:pt x="1729767" y="4459"/>
                </a:lnTo>
                <a:lnTo>
                  <a:pt x="1707676" y="0"/>
                </a:lnTo>
                <a:close/>
              </a:path>
            </a:pathLst>
          </a:custGeom>
          <a:solidFill>
            <a:srgbClr val="595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89498" y="2229024"/>
            <a:ext cx="1764664" cy="340995"/>
          </a:xfrm>
          <a:custGeom>
            <a:avLst/>
            <a:gdLst/>
            <a:ahLst/>
            <a:cxnLst/>
            <a:rect l="l" t="t" r="r" b="b"/>
            <a:pathLst>
              <a:path w="1764664" h="340994">
                <a:moveTo>
                  <a:pt x="0" y="56753"/>
                </a:moveTo>
                <a:lnTo>
                  <a:pt x="4459" y="34662"/>
                </a:lnTo>
                <a:lnTo>
                  <a:pt x="16622" y="16622"/>
                </a:lnTo>
                <a:lnTo>
                  <a:pt x="34662" y="4459"/>
                </a:lnTo>
                <a:lnTo>
                  <a:pt x="56753" y="0"/>
                </a:lnTo>
                <a:lnTo>
                  <a:pt x="1707676" y="0"/>
                </a:lnTo>
                <a:lnTo>
                  <a:pt x="1729767" y="4459"/>
                </a:lnTo>
                <a:lnTo>
                  <a:pt x="1747807" y="16622"/>
                </a:lnTo>
                <a:lnTo>
                  <a:pt x="1759970" y="34662"/>
                </a:lnTo>
                <a:lnTo>
                  <a:pt x="1764430" y="56753"/>
                </a:lnTo>
                <a:lnTo>
                  <a:pt x="1764430" y="283765"/>
                </a:lnTo>
                <a:lnTo>
                  <a:pt x="1759970" y="305856"/>
                </a:lnTo>
                <a:lnTo>
                  <a:pt x="1747807" y="323896"/>
                </a:lnTo>
                <a:lnTo>
                  <a:pt x="1729767" y="336059"/>
                </a:lnTo>
                <a:lnTo>
                  <a:pt x="1707676" y="340519"/>
                </a:lnTo>
                <a:lnTo>
                  <a:pt x="56753" y="340519"/>
                </a:lnTo>
                <a:lnTo>
                  <a:pt x="34662" y="336059"/>
                </a:lnTo>
                <a:lnTo>
                  <a:pt x="16622" y="323896"/>
                </a:lnTo>
                <a:lnTo>
                  <a:pt x="4459" y="305856"/>
                </a:lnTo>
                <a:lnTo>
                  <a:pt x="0" y="283765"/>
                </a:lnTo>
                <a:lnTo>
                  <a:pt x="0" y="5675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23396" y="2229024"/>
            <a:ext cx="1764664" cy="340995"/>
          </a:xfrm>
          <a:custGeom>
            <a:avLst/>
            <a:gdLst/>
            <a:ahLst/>
            <a:cxnLst/>
            <a:rect l="l" t="t" r="r" b="b"/>
            <a:pathLst>
              <a:path w="1764665" h="340994">
                <a:moveTo>
                  <a:pt x="1707676" y="0"/>
                </a:moveTo>
                <a:lnTo>
                  <a:pt x="56753" y="0"/>
                </a:lnTo>
                <a:lnTo>
                  <a:pt x="34662" y="4459"/>
                </a:lnTo>
                <a:lnTo>
                  <a:pt x="16623" y="16622"/>
                </a:lnTo>
                <a:lnTo>
                  <a:pt x="4460" y="34662"/>
                </a:lnTo>
                <a:lnTo>
                  <a:pt x="0" y="56753"/>
                </a:lnTo>
                <a:lnTo>
                  <a:pt x="0" y="283764"/>
                </a:lnTo>
                <a:lnTo>
                  <a:pt x="4460" y="305856"/>
                </a:lnTo>
                <a:lnTo>
                  <a:pt x="16623" y="323896"/>
                </a:lnTo>
                <a:lnTo>
                  <a:pt x="34662" y="336058"/>
                </a:lnTo>
                <a:lnTo>
                  <a:pt x="56753" y="340518"/>
                </a:lnTo>
                <a:lnTo>
                  <a:pt x="1707676" y="340518"/>
                </a:lnTo>
                <a:lnTo>
                  <a:pt x="1729767" y="336058"/>
                </a:lnTo>
                <a:lnTo>
                  <a:pt x="1747807" y="323896"/>
                </a:lnTo>
                <a:lnTo>
                  <a:pt x="1759970" y="305856"/>
                </a:lnTo>
                <a:lnTo>
                  <a:pt x="1764430" y="283764"/>
                </a:lnTo>
                <a:lnTo>
                  <a:pt x="1764430" y="56753"/>
                </a:lnTo>
                <a:lnTo>
                  <a:pt x="1759970" y="34662"/>
                </a:lnTo>
                <a:lnTo>
                  <a:pt x="1747807" y="16622"/>
                </a:lnTo>
                <a:lnTo>
                  <a:pt x="1729767" y="4459"/>
                </a:lnTo>
                <a:lnTo>
                  <a:pt x="17076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23396" y="2229024"/>
            <a:ext cx="1764664" cy="340995"/>
          </a:xfrm>
          <a:custGeom>
            <a:avLst/>
            <a:gdLst/>
            <a:ahLst/>
            <a:cxnLst/>
            <a:rect l="l" t="t" r="r" b="b"/>
            <a:pathLst>
              <a:path w="1764665" h="340994">
                <a:moveTo>
                  <a:pt x="0" y="56753"/>
                </a:moveTo>
                <a:lnTo>
                  <a:pt x="4459" y="34662"/>
                </a:lnTo>
                <a:lnTo>
                  <a:pt x="16622" y="16622"/>
                </a:lnTo>
                <a:lnTo>
                  <a:pt x="34662" y="4459"/>
                </a:lnTo>
                <a:lnTo>
                  <a:pt x="56753" y="0"/>
                </a:lnTo>
                <a:lnTo>
                  <a:pt x="1707676" y="0"/>
                </a:lnTo>
                <a:lnTo>
                  <a:pt x="1729767" y="4459"/>
                </a:lnTo>
                <a:lnTo>
                  <a:pt x="1747807" y="16622"/>
                </a:lnTo>
                <a:lnTo>
                  <a:pt x="1759970" y="34662"/>
                </a:lnTo>
                <a:lnTo>
                  <a:pt x="1764430" y="56753"/>
                </a:lnTo>
                <a:lnTo>
                  <a:pt x="1764430" y="283765"/>
                </a:lnTo>
                <a:lnTo>
                  <a:pt x="1759970" y="305856"/>
                </a:lnTo>
                <a:lnTo>
                  <a:pt x="1747807" y="323896"/>
                </a:lnTo>
                <a:lnTo>
                  <a:pt x="1729767" y="336059"/>
                </a:lnTo>
                <a:lnTo>
                  <a:pt x="1707676" y="340519"/>
                </a:lnTo>
                <a:lnTo>
                  <a:pt x="56753" y="340519"/>
                </a:lnTo>
                <a:lnTo>
                  <a:pt x="34662" y="336059"/>
                </a:lnTo>
                <a:lnTo>
                  <a:pt x="16622" y="323896"/>
                </a:lnTo>
                <a:lnTo>
                  <a:pt x="4459" y="305856"/>
                </a:lnTo>
                <a:lnTo>
                  <a:pt x="0" y="283765"/>
                </a:lnTo>
                <a:lnTo>
                  <a:pt x="0" y="5675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57987" y="2046044"/>
            <a:ext cx="95250" cy="17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68519" y="1049426"/>
            <a:ext cx="2808605" cy="288290"/>
          </a:xfrm>
          <a:custGeom>
            <a:avLst/>
            <a:gdLst/>
            <a:ahLst/>
            <a:cxnLst/>
            <a:rect l="l" t="t" r="r" b="b"/>
            <a:pathLst>
              <a:path w="2808604" h="288290">
                <a:moveTo>
                  <a:pt x="0" y="47999"/>
                </a:moveTo>
                <a:lnTo>
                  <a:pt x="3772" y="29315"/>
                </a:lnTo>
                <a:lnTo>
                  <a:pt x="14058" y="14058"/>
                </a:lnTo>
                <a:lnTo>
                  <a:pt x="29315" y="3772"/>
                </a:lnTo>
                <a:lnTo>
                  <a:pt x="47999" y="0"/>
                </a:lnTo>
                <a:lnTo>
                  <a:pt x="2760086" y="0"/>
                </a:lnTo>
                <a:lnTo>
                  <a:pt x="2778769" y="3772"/>
                </a:lnTo>
                <a:lnTo>
                  <a:pt x="2794026" y="14058"/>
                </a:lnTo>
                <a:lnTo>
                  <a:pt x="2804313" y="29315"/>
                </a:lnTo>
                <a:lnTo>
                  <a:pt x="2808085" y="47999"/>
                </a:lnTo>
                <a:lnTo>
                  <a:pt x="2808085" y="240000"/>
                </a:lnTo>
                <a:lnTo>
                  <a:pt x="2804313" y="258684"/>
                </a:lnTo>
                <a:lnTo>
                  <a:pt x="2794026" y="273941"/>
                </a:lnTo>
                <a:lnTo>
                  <a:pt x="2778769" y="284227"/>
                </a:lnTo>
                <a:lnTo>
                  <a:pt x="2760086" y="288000"/>
                </a:lnTo>
                <a:lnTo>
                  <a:pt x="47999" y="288000"/>
                </a:lnTo>
                <a:lnTo>
                  <a:pt x="29315" y="284227"/>
                </a:lnTo>
                <a:lnTo>
                  <a:pt x="14058" y="273941"/>
                </a:lnTo>
                <a:lnTo>
                  <a:pt x="3772" y="258684"/>
                </a:lnTo>
                <a:lnTo>
                  <a:pt x="0" y="240000"/>
                </a:lnTo>
                <a:lnTo>
                  <a:pt x="0" y="479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13482" y="1290894"/>
            <a:ext cx="2061210" cy="340995"/>
          </a:xfrm>
          <a:custGeom>
            <a:avLst/>
            <a:gdLst/>
            <a:ahLst/>
            <a:cxnLst/>
            <a:rect l="l" t="t" r="r" b="b"/>
            <a:pathLst>
              <a:path w="2061209" h="340994">
                <a:moveTo>
                  <a:pt x="0" y="56755"/>
                </a:moveTo>
                <a:lnTo>
                  <a:pt x="4460" y="34663"/>
                </a:lnTo>
                <a:lnTo>
                  <a:pt x="16623" y="16623"/>
                </a:lnTo>
                <a:lnTo>
                  <a:pt x="34663" y="4460"/>
                </a:lnTo>
                <a:lnTo>
                  <a:pt x="56754" y="0"/>
                </a:lnTo>
                <a:lnTo>
                  <a:pt x="2004192" y="0"/>
                </a:lnTo>
                <a:lnTo>
                  <a:pt x="2026283" y="4460"/>
                </a:lnTo>
                <a:lnTo>
                  <a:pt x="2044323" y="16623"/>
                </a:lnTo>
                <a:lnTo>
                  <a:pt x="2056486" y="34663"/>
                </a:lnTo>
                <a:lnTo>
                  <a:pt x="2060947" y="56755"/>
                </a:lnTo>
                <a:lnTo>
                  <a:pt x="2060947" y="283763"/>
                </a:lnTo>
                <a:lnTo>
                  <a:pt x="2056486" y="305855"/>
                </a:lnTo>
                <a:lnTo>
                  <a:pt x="2044323" y="323895"/>
                </a:lnTo>
                <a:lnTo>
                  <a:pt x="2026283" y="336058"/>
                </a:lnTo>
                <a:lnTo>
                  <a:pt x="2004192" y="340519"/>
                </a:lnTo>
                <a:lnTo>
                  <a:pt x="56754" y="340519"/>
                </a:lnTo>
                <a:lnTo>
                  <a:pt x="34663" y="336058"/>
                </a:lnTo>
                <a:lnTo>
                  <a:pt x="16623" y="323895"/>
                </a:lnTo>
                <a:lnTo>
                  <a:pt x="4460" y="305855"/>
                </a:lnTo>
                <a:lnTo>
                  <a:pt x="0" y="283763"/>
                </a:lnTo>
                <a:lnTo>
                  <a:pt x="0" y="5675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68406" y="1337425"/>
            <a:ext cx="0" cy="255904"/>
          </a:xfrm>
          <a:custGeom>
            <a:avLst/>
            <a:gdLst/>
            <a:ahLst/>
            <a:cxnLst/>
            <a:rect l="l" t="t" r="r" b="b"/>
            <a:pathLst>
              <a:path h="255905">
                <a:moveTo>
                  <a:pt x="0" y="0"/>
                </a:moveTo>
                <a:lnTo>
                  <a:pt x="1" y="255851"/>
                </a:lnTo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2000" y="1479321"/>
            <a:ext cx="1548130" cy="0"/>
          </a:xfrm>
          <a:custGeom>
            <a:avLst/>
            <a:gdLst/>
            <a:ahLst/>
            <a:cxnLst/>
            <a:rect l="l" t="t" r="r" b="b"/>
            <a:pathLst>
              <a:path w="1548129">
                <a:moveTo>
                  <a:pt x="1548000" y="1"/>
                </a:moveTo>
                <a:lnTo>
                  <a:pt x="0" y="0"/>
                </a:lnTo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6500" y="3185367"/>
            <a:ext cx="3686175" cy="1056005"/>
          </a:xfrm>
          <a:custGeom>
            <a:avLst/>
            <a:gdLst/>
            <a:ahLst/>
            <a:cxnLst/>
            <a:rect l="l" t="t" r="r" b="b"/>
            <a:pathLst>
              <a:path w="3686175" h="1056004">
                <a:moveTo>
                  <a:pt x="3510234" y="0"/>
                </a:moveTo>
                <a:lnTo>
                  <a:pt x="175939" y="0"/>
                </a:lnTo>
                <a:lnTo>
                  <a:pt x="129168" y="6284"/>
                </a:lnTo>
                <a:lnTo>
                  <a:pt x="87139" y="24020"/>
                </a:lnTo>
                <a:lnTo>
                  <a:pt x="51531" y="51531"/>
                </a:lnTo>
                <a:lnTo>
                  <a:pt x="24020" y="87139"/>
                </a:lnTo>
                <a:lnTo>
                  <a:pt x="6284" y="129167"/>
                </a:lnTo>
                <a:lnTo>
                  <a:pt x="0" y="175939"/>
                </a:lnTo>
                <a:lnTo>
                  <a:pt x="0" y="879667"/>
                </a:lnTo>
                <a:lnTo>
                  <a:pt x="6284" y="926439"/>
                </a:lnTo>
                <a:lnTo>
                  <a:pt x="24020" y="968468"/>
                </a:lnTo>
                <a:lnTo>
                  <a:pt x="51531" y="1004076"/>
                </a:lnTo>
                <a:lnTo>
                  <a:pt x="87139" y="1031586"/>
                </a:lnTo>
                <a:lnTo>
                  <a:pt x="129168" y="1049322"/>
                </a:lnTo>
                <a:lnTo>
                  <a:pt x="175939" y="1055607"/>
                </a:lnTo>
                <a:lnTo>
                  <a:pt x="3510234" y="1055607"/>
                </a:lnTo>
                <a:lnTo>
                  <a:pt x="3557006" y="1049322"/>
                </a:lnTo>
                <a:lnTo>
                  <a:pt x="3599034" y="1031586"/>
                </a:lnTo>
                <a:lnTo>
                  <a:pt x="3634642" y="1004076"/>
                </a:lnTo>
                <a:lnTo>
                  <a:pt x="3662153" y="968468"/>
                </a:lnTo>
                <a:lnTo>
                  <a:pt x="3679889" y="926439"/>
                </a:lnTo>
                <a:lnTo>
                  <a:pt x="3686173" y="879667"/>
                </a:lnTo>
                <a:lnTo>
                  <a:pt x="3686173" y="175939"/>
                </a:lnTo>
                <a:lnTo>
                  <a:pt x="3679889" y="129167"/>
                </a:lnTo>
                <a:lnTo>
                  <a:pt x="3662153" y="87139"/>
                </a:lnTo>
                <a:lnTo>
                  <a:pt x="3634642" y="51531"/>
                </a:lnTo>
                <a:lnTo>
                  <a:pt x="3599034" y="24020"/>
                </a:lnTo>
                <a:lnTo>
                  <a:pt x="3557006" y="6284"/>
                </a:lnTo>
                <a:lnTo>
                  <a:pt x="3510234" y="0"/>
                </a:lnTo>
                <a:close/>
              </a:path>
            </a:pathLst>
          </a:custGeom>
          <a:solidFill>
            <a:srgbClr val="595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6500" y="3185367"/>
            <a:ext cx="3686175" cy="1056005"/>
          </a:xfrm>
          <a:custGeom>
            <a:avLst/>
            <a:gdLst/>
            <a:ahLst/>
            <a:cxnLst/>
            <a:rect l="l" t="t" r="r" b="b"/>
            <a:pathLst>
              <a:path w="3686175" h="1056004">
                <a:moveTo>
                  <a:pt x="0" y="175940"/>
                </a:moveTo>
                <a:lnTo>
                  <a:pt x="6284" y="129168"/>
                </a:lnTo>
                <a:lnTo>
                  <a:pt x="24020" y="87139"/>
                </a:lnTo>
                <a:lnTo>
                  <a:pt x="51531" y="51531"/>
                </a:lnTo>
                <a:lnTo>
                  <a:pt x="87139" y="24020"/>
                </a:lnTo>
                <a:lnTo>
                  <a:pt x="129168" y="6284"/>
                </a:lnTo>
                <a:lnTo>
                  <a:pt x="175939" y="0"/>
                </a:lnTo>
                <a:lnTo>
                  <a:pt x="3510234" y="0"/>
                </a:lnTo>
                <a:lnTo>
                  <a:pt x="3557005" y="6284"/>
                </a:lnTo>
                <a:lnTo>
                  <a:pt x="3599034" y="24020"/>
                </a:lnTo>
                <a:lnTo>
                  <a:pt x="3634642" y="51531"/>
                </a:lnTo>
                <a:lnTo>
                  <a:pt x="3662153" y="87139"/>
                </a:lnTo>
                <a:lnTo>
                  <a:pt x="3679889" y="129168"/>
                </a:lnTo>
                <a:lnTo>
                  <a:pt x="3686174" y="175940"/>
                </a:lnTo>
                <a:lnTo>
                  <a:pt x="3686174" y="879668"/>
                </a:lnTo>
                <a:lnTo>
                  <a:pt x="3679889" y="926439"/>
                </a:lnTo>
                <a:lnTo>
                  <a:pt x="3662153" y="968468"/>
                </a:lnTo>
                <a:lnTo>
                  <a:pt x="3634642" y="1004076"/>
                </a:lnTo>
                <a:lnTo>
                  <a:pt x="3599034" y="1031587"/>
                </a:lnTo>
                <a:lnTo>
                  <a:pt x="3557005" y="1049323"/>
                </a:lnTo>
                <a:lnTo>
                  <a:pt x="3510234" y="1055608"/>
                </a:lnTo>
                <a:lnTo>
                  <a:pt x="175939" y="1055608"/>
                </a:lnTo>
                <a:lnTo>
                  <a:pt x="129168" y="1049323"/>
                </a:lnTo>
                <a:lnTo>
                  <a:pt x="87139" y="1031587"/>
                </a:lnTo>
                <a:lnTo>
                  <a:pt x="51531" y="1004076"/>
                </a:lnTo>
                <a:lnTo>
                  <a:pt x="24020" y="968468"/>
                </a:lnTo>
                <a:lnTo>
                  <a:pt x="6284" y="926439"/>
                </a:lnTo>
                <a:lnTo>
                  <a:pt x="0" y="879668"/>
                </a:lnTo>
                <a:lnTo>
                  <a:pt x="0" y="17594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16771" y="3259835"/>
            <a:ext cx="3336290" cy="888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Open-label alirocumab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(n =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45)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Completed open-label treatment (n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40)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14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Did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complete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due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to adverse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event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(n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= 2) 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Treatment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ongoing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(n =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3)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23396" y="3179161"/>
            <a:ext cx="3282950" cy="817244"/>
          </a:xfrm>
          <a:custGeom>
            <a:avLst/>
            <a:gdLst/>
            <a:ahLst/>
            <a:cxnLst/>
            <a:rect l="l" t="t" r="r" b="b"/>
            <a:pathLst>
              <a:path w="3282950" h="817245">
                <a:moveTo>
                  <a:pt x="3146169" y="0"/>
                </a:moveTo>
                <a:lnTo>
                  <a:pt x="136210" y="0"/>
                </a:lnTo>
                <a:lnTo>
                  <a:pt x="93157" y="6944"/>
                </a:lnTo>
                <a:lnTo>
                  <a:pt x="55766" y="26280"/>
                </a:lnTo>
                <a:lnTo>
                  <a:pt x="26280" y="55765"/>
                </a:lnTo>
                <a:lnTo>
                  <a:pt x="6944" y="93156"/>
                </a:lnTo>
                <a:lnTo>
                  <a:pt x="0" y="136210"/>
                </a:lnTo>
                <a:lnTo>
                  <a:pt x="0" y="681034"/>
                </a:lnTo>
                <a:lnTo>
                  <a:pt x="6944" y="724087"/>
                </a:lnTo>
                <a:lnTo>
                  <a:pt x="26280" y="761478"/>
                </a:lnTo>
                <a:lnTo>
                  <a:pt x="55766" y="790964"/>
                </a:lnTo>
                <a:lnTo>
                  <a:pt x="93157" y="810300"/>
                </a:lnTo>
                <a:lnTo>
                  <a:pt x="136210" y="817245"/>
                </a:lnTo>
                <a:lnTo>
                  <a:pt x="3146169" y="817245"/>
                </a:lnTo>
                <a:lnTo>
                  <a:pt x="3189222" y="810300"/>
                </a:lnTo>
                <a:lnTo>
                  <a:pt x="3226612" y="790964"/>
                </a:lnTo>
                <a:lnTo>
                  <a:pt x="3256098" y="761478"/>
                </a:lnTo>
                <a:lnTo>
                  <a:pt x="3275434" y="724087"/>
                </a:lnTo>
                <a:lnTo>
                  <a:pt x="3282378" y="681034"/>
                </a:lnTo>
                <a:lnTo>
                  <a:pt x="3282378" y="136210"/>
                </a:lnTo>
                <a:lnTo>
                  <a:pt x="3275434" y="93156"/>
                </a:lnTo>
                <a:lnTo>
                  <a:pt x="3256098" y="55765"/>
                </a:lnTo>
                <a:lnTo>
                  <a:pt x="3226612" y="26280"/>
                </a:lnTo>
                <a:lnTo>
                  <a:pt x="3189222" y="6944"/>
                </a:lnTo>
                <a:lnTo>
                  <a:pt x="3146169" y="0"/>
                </a:lnTo>
                <a:close/>
              </a:path>
            </a:pathLst>
          </a:custGeom>
          <a:solidFill>
            <a:srgbClr val="595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23396" y="3179161"/>
            <a:ext cx="3282950" cy="817244"/>
          </a:xfrm>
          <a:custGeom>
            <a:avLst/>
            <a:gdLst/>
            <a:ahLst/>
            <a:cxnLst/>
            <a:rect l="l" t="t" r="r" b="b"/>
            <a:pathLst>
              <a:path w="3282950" h="817245">
                <a:moveTo>
                  <a:pt x="0" y="136209"/>
                </a:moveTo>
                <a:lnTo>
                  <a:pt x="6944" y="93157"/>
                </a:lnTo>
                <a:lnTo>
                  <a:pt x="26280" y="55766"/>
                </a:lnTo>
                <a:lnTo>
                  <a:pt x="55765" y="26280"/>
                </a:lnTo>
                <a:lnTo>
                  <a:pt x="93156" y="6944"/>
                </a:lnTo>
                <a:lnTo>
                  <a:pt x="136209" y="0"/>
                </a:lnTo>
                <a:lnTo>
                  <a:pt x="3146169" y="0"/>
                </a:lnTo>
                <a:lnTo>
                  <a:pt x="3189221" y="6944"/>
                </a:lnTo>
                <a:lnTo>
                  <a:pt x="3226612" y="26280"/>
                </a:lnTo>
                <a:lnTo>
                  <a:pt x="3256097" y="55766"/>
                </a:lnTo>
                <a:lnTo>
                  <a:pt x="3275434" y="93157"/>
                </a:lnTo>
                <a:lnTo>
                  <a:pt x="3282378" y="136209"/>
                </a:lnTo>
                <a:lnTo>
                  <a:pt x="3282378" y="681035"/>
                </a:lnTo>
                <a:lnTo>
                  <a:pt x="3275434" y="724087"/>
                </a:lnTo>
                <a:lnTo>
                  <a:pt x="3256097" y="761478"/>
                </a:lnTo>
                <a:lnTo>
                  <a:pt x="3226612" y="790964"/>
                </a:lnTo>
                <a:lnTo>
                  <a:pt x="3189221" y="810300"/>
                </a:lnTo>
                <a:lnTo>
                  <a:pt x="3146169" y="817245"/>
                </a:lnTo>
                <a:lnTo>
                  <a:pt x="136209" y="817245"/>
                </a:lnTo>
                <a:lnTo>
                  <a:pt x="93156" y="810300"/>
                </a:lnTo>
                <a:lnTo>
                  <a:pt x="55765" y="790964"/>
                </a:lnTo>
                <a:lnTo>
                  <a:pt x="26280" y="761478"/>
                </a:lnTo>
                <a:lnTo>
                  <a:pt x="6944" y="724087"/>
                </a:lnTo>
                <a:lnTo>
                  <a:pt x="0" y="681035"/>
                </a:lnTo>
                <a:lnTo>
                  <a:pt x="0" y="13620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942032" y="3238500"/>
            <a:ext cx="2999740" cy="6718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Open-label alirocumab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(n = 24) 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Completed open-label treatment (n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= 21) 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Treatment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ongoing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(n = 3)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571946" y="1926869"/>
            <a:ext cx="0" cy="144145"/>
          </a:xfrm>
          <a:custGeom>
            <a:avLst/>
            <a:gdLst/>
            <a:ahLst/>
            <a:cxnLst/>
            <a:rect l="l" t="t" r="r" b="b"/>
            <a:pathLst>
              <a:path h="144144">
                <a:moveTo>
                  <a:pt x="0" y="0"/>
                </a:moveTo>
                <a:lnTo>
                  <a:pt x="1" y="144000"/>
                </a:lnTo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69374" y="2059818"/>
            <a:ext cx="2340610" cy="0"/>
          </a:xfrm>
          <a:custGeom>
            <a:avLst/>
            <a:gdLst/>
            <a:ahLst/>
            <a:cxnLst/>
            <a:rect l="l" t="t" r="r" b="b"/>
            <a:pathLst>
              <a:path w="2340610">
                <a:moveTo>
                  <a:pt x="2340000" y="1"/>
                </a:moveTo>
                <a:lnTo>
                  <a:pt x="0" y="0"/>
                </a:lnTo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24088" y="2049586"/>
            <a:ext cx="95250" cy="179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24088" y="2573461"/>
            <a:ext cx="95250" cy="612140"/>
          </a:xfrm>
          <a:custGeom>
            <a:avLst/>
            <a:gdLst/>
            <a:ahLst/>
            <a:cxnLst/>
            <a:rect l="l" t="t" r="r" b="b"/>
            <a:pathLst>
              <a:path w="95250" h="612139">
                <a:moveTo>
                  <a:pt x="31750" y="516750"/>
                </a:moveTo>
                <a:lnTo>
                  <a:pt x="0" y="516750"/>
                </a:lnTo>
                <a:lnTo>
                  <a:pt x="47626" y="612000"/>
                </a:lnTo>
                <a:lnTo>
                  <a:pt x="87312" y="532625"/>
                </a:lnTo>
                <a:lnTo>
                  <a:pt x="31750" y="532625"/>
                </a:lnTo>
                <a:lnTo>
                  <a:pt x="31750" y="516750"/>
                </a:lnTo>
                <a:close/>
              </a:path>
              <a:path w="95250" h="612139">
                <a:moveTo>
                  <a:pt x="63500" y="0"/>
                </a:moveTo>
                <a:lnTo>
                  <a:pt x="31750" y="0"/>
                </a:lnTo>
                <a:lnTo>
                  <a:pt x="31750" y="532625"/>
                </a:lnTo>
                <a:lnTo>
                  <a:pt x="63500" y="532625"/>
                </a:lnTo>
                <a:lnTo>
                  <a:pt x="63500" y="0"/>
                </a:lnTo>
                <a:close/>
              </a:path>
              <a:path w="95250" h="612139">
                <a:moveTo>
                  <a:pt x="95250" y="516750"/>
                </a:moveTo>
                <a:lnTo>
                  <a:pt x="63500" y="516750"/>
                </a:lnTo>
                <a:lnTo>
                  <a:pt x="63500" y="532625"/>
                </a:lnTo>
                <a:lnTo>
                  <a:pt x="87312" y="532625"/>
                </a:lnTo>
                <a:lnTo>
                  <a:pt x="95250" y="516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57987" y="2560394"/>
            <a:ext cx="95250" cy="612140"/>
          </a:xfrm>
          <a:custGeom>
            <a:avLst/>
            <a:gdLst/>
            <a:ahLst/>
            <a:cxnLst/>
            <a:rect l="l" t="t" r="r" b="b"/>
            <a:pathLst>
              <a:path w="95250" h="612139">
                <a:moveTo>
                  <a:pt x="31750" y="516750"/>
                </a:moveTo>
                <a:lnTo>
                  <a:pt x="0" y="516750"/>
                </a:lnTo>
                <a:lnTo>
                  <a:pt x="47625" y="612000"/>
                </a:lnTo>
                <a:lnTo>
                  <a:pt x="87312" y="532625"/>
                </a:lnTo>
                <a:lnTo>
                  <a:pt x="31750" y="532625"/>
                </a:lnTo>
                <a:lnTo>
                  <a:pt x="31750" y="516750"/>
                </a:lnTo>
                <a:close/>
              </a:path>
              <a:path w="95250" h="612139">
                <a:moveTo>
                  <a:pt x="63500" y="0"/>
                </a:moveTo>
                <a:lnTo>
                  <a:pt x="31750" y="0"/>
                </a:lnTo>
                <a:lnTo>
                  <a:pt x="31750" y="532625"/>
                </a:lnTo>
                <a:lnTo>
                  <a:pt x="63500" y="532625"/>
                </a:lnTo>
                <a:lnTo>
                  <a:pt x="63500" y="0"/>
                </a:lnTo>
                <a:close/>
              </a:path>
              <a:path w="95250" h="612139">
                <a:moveTo>
                  <a:pt x="95250" y="516750"/>
                </a:moveTo>
                <a:lnTo>
                  <a:pt x="63500" y="516750"/>
                </a:lnTo>
                <a:lnTo>
                  <a:pt x="63500" y="532625"/>
                </a:lnTo>
                <a:lnTo>
                  <a:pt x="87312" y="532625"/>
                </a:lnTo>
                <a:lnTo>
                  <a:pt x="95250" y="516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22610" y="2669104"/>
            <a:ext cx="6857365" cy="324485"/>
          </a:xfrm>
          <a:custGeom>
            <a:avLst/>
            <a:gdLst/>
            <a:ahLst/>
            <a:cxnLst/>
            <a:rect l="l" t="t" r="r" b="b"/>
            <a:pathLst>
              <a:path w="6857365" h="324485">
                <a:moveTo>
                  <a:pt x="6802781" y="0"/>
                </a:moveTo>
                <a:lnTo>
                  <a:pt x="53997" y="0"/>
                </a:lnTo>
                <a:lnTo>
                  <a:pt x="32979" y="4243"/>
                </a:lnTo>
                <a:lnTo>
                  <a:pt x="15815" y="15816"/>
                </a:lnTo>
                <a:lnTo>
                  <a:pt x="4243" y="32980"/>
                </a:lnTo>
                <a:lnTo>
                  <a:pt x="0" y="53999"/>
                </a:lnTo>
                <a:lnTo>
                  <a:pt x="0" y="270002"/>
                </a:lnTo>
                <a:lnTo>
                  <a:pt x="4243" y="291020"/>
                </a:lnTo>
                <a:lnTo>
                  <a:pt x="15815" y="308184"/>
                </a:lnTo>
                <a:lnTo>
                  <a:pt x="32979" y="319757"/>
                </a:lnTo>
                <a:lnTo>
                  <a:pt x="53997" y="324001"/>
                </a:lnTo>
                <a:lnTo>
                  <a:pt x="6802781" y="324001"/>
                </a:lnTo>
                <a:lnTo>
                  <a:pt x="6823800" y="319757"/>
                </a:lnTo>
                <a:lnTo>
                  <a:pt x="6840964" y="308184"/>
                </a:lnTo>
                <a:lnTo>
                  <a:pt x="6852536" y="291020"/>
                </a:lnTo>
                <a:lnTo>
                  <a:pt x="6856779" y="270002"/>
                </a:lnTo>
                <a:lnTo>
                  <a:pt x="6856779" y="53999"/>
                </a:lnTo>
                <a:lnTo>
                  <a:pt x="6852536" y="32980"/>
                </a:lnTo>
                <a:lnTo>
                  <a:pt x="6840964" y="15816"/>
                </a:lnTo>
                <a:lnTo>
                  <a:pt x="6823800" y="4243"/>
                </a:lnTo>
                <a:lnTo>
                  <a:pt x="6802781" y="0"/>
                </a:lnTo>
                <a:close/>
              </a:path>
            </a:pathLst>
          </a:custGeom>
          <a:solidFill>
            <a:srgbClr val="F9B7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22610" y="2669104"/>
            <a:ext cx="6857365" cy="324485"/>
          </a:xfrm>
          <a:custGeom>
            <a:avLst/>
            <a:gdLst/>
            <a:ahLst/>
            <a:cxnLst/>
            <a:rect l="l" t="t" r="r" b="b"/>
            <a:pathLst>
              <a:path w="6857365" h="324485">
                <a:moveTo>
                  <a:pt x="0" y="53998"/>
                </a:moveTo>
                <a:lnTo>
                  <a:pt x="4243" y="32979"/>
                </a:lnTo>
                <a:lnTo>
                  <a:pt x="15815" y="15815"/>
                </a:lnTo>
                <a:lnTo>
                  <a:pt x="32979" y="4243"/>
                </a:lnTo>
                <a:lnTo>
                  <a:pt x="53997" y="0"/>
                </a:lnTo>
                <a:lnTo>
                  <a:pt x="6802782" y="0"/>
                </a:lnTo>
                <a:lnTo>
                  <a:pt x="6823800" y="4243"/>
                </a:lnTo>
                <a:lnTo>
                  <a:pt x="6840964" y="15815"/>
                </a:lnTo>
                <a:lnTo>
                  <a:pt x="6852536" y="32979"/>
                </a:lnTo>
                <a:lnTo>
                  <a:pt x="6856780" y="53998"/>
                </a:lnTo>
                <a:lnTo>
                  <a:pt x="6856780" y="270001"/>
                </a:lnTo>
                <a:lnTo>
                  <a:pt x="6852536" y="291020"/>
                </a:lnTo>
                <a:lnTo>
                  <a:pt x="6840964" y="308184"/>
                </a:lnTo>
                <a:lnTo>
                  <a:pt x="6823800" y="319756"/>
                </a:lnTo>
                <a:lnTo>
                  <a:pt x="6802782" y="324000"/>
                </a:lnTo>
                <a:lnTo>
                  <a:pt x="53997" y="324000"/>
                </a:lnTo>
                <a:lnTo>
                  <a:pt x="32979" y="319756"/>
                </a:lnTo>
                <a:lnTo>
                  <a:pt x="15815" y="308184"/>
                </a:lnTo>
                <a:lnTo>
                  <a:pt x="4243" y="291020"/>
                </a:lnTo>
                <a:lnTo>
                  <a:pt x="0" y="270001"/>
                </a:lnTo>
                <a:lnTo>
                  <a:pt x="0" y="5399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523320" y="1007363"/>
            <a:ext cx="6130290" cy="193675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R="22225" algn="ctr">
              <a:lnSpc>
                <a:spcPct val="100000"/>
              </a:lnSpc>
              <a:spcBef>
                <a:spcPts val="530"/>
              </a:spcBef>
            </a:pPr>
            <a:r>
              <a:rPr sz="1400" dirty="0">
                <a:latin typeface="Calibri"/>
                <a:cs typeface="Calibri"/>
              </a:rPr>
              <a:t>Assessed </a:t>
            </a:r>
            <a:r>
              <a:rPr sz="1400" spc="-15" dirty="0">
                <a:latin typeface="Calibri"/>
                <a:cs typeface="Calibri"/>
              </a:rPr>
              <a:t>for </a:t>
            </a:r>
            <a:r>
              <a:rPr sz="1400" dirty="0">
                <a:latin typeface="Calibri"/>
                <a:cs typeface="Calibri"/>
              </a:rPr>
              <a:t>eligibility (n =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85)</a:t>
            </a:r>
            <a:endParaRPr sz="1400">
              <a:latin typeface="Calibri"/>
              <a:cs typeface="Calibri"/>
            </a:endParaRPr>
          </a:p>
          <a:p>
            <a:pPr marL="4685030" algn="ctr">
              <a:lnSpc>
                <a:spcPct val="100000"/>
              </a:lnSpc>
              <a:spcBef>
                <a:spcPts val="434"/>
              </a:spcBef>
            </a:pPr>
            <a:r>
              <a:rPr sz="1400" spc="-5" dirty="0">
                <a:latin typeface="Calibri"/>
                <a:cs typeface="Calibri"/>
              </a:rPr>
              <a:t>Not </a:t>
            </a:r>
            <a:r>
              <a:rPr sz="1400" dirty="0">
                <a:latin typeface="Calibri"/>
                <a:cs typeface="Calibri"/>
              </a:rPr>
              <a:t>eligible (n =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16)</a:t>
            </a:r>
            <a:endParaRPr sz="1400">
              <a:latin typeface="Calibri"/>
              <a:cs typeface="Calibri"/>
            </a:endParaRPr>
          </a:p>
          <a:p>
            <a:pPr marR="18415" algn="ctr">
              <a:lnSpc>
                <a:spcPct val="100000"/>
              </a:lnSpc>
              <a:spcBef>
                <a:spcPts val="645"/>
              </a:spcBef>
            </a:pPr>
            <a:r>
              <a:rPr sz="1400" spc="-5" dirty="0">
                <a:latin typeface="Calibri"/>
                <a:cs typeface="Calibri"/>
              </a:rPr>
              <a:t>Randomized </a:t>
            </a:r>
            <a:r>
              <a:rPr sz="1400" dirty="0">
                <a:latin typeface="Calibri"/>
                <a:cs typeface="Calibri"/>
              </a:rPr>
              <a:t>(n =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69)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>
              <a:latin typeface="Calibri"/>
              <a:cs typeface="Calibri"/>
            </a:endParaRPr>
          </a:p>
          <a:p>
            <a:pPr marR="226695" algn="ctr">
              <a:lnSpc>
                <a:spcPct val="100000"/>
              </a:lnSpc>
              <a:spcBef>
                <a:spcPts val="1285"/>
              </a:spcBef>
              <a:tabLst>
                <a:tab pos="2468245" algn="l"/>
              </a:tabLst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Alirocumab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(n = 45)	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Placebo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(n =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24)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Calibri"/>
              <a:cs typeface="Calibri"/>
            </a:endParaRPr>
          </a:p>
          <a:p>
            <a:pPr marR="67310" algn="ctr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All </a:t>
            </a:r>
            <a:r>
              <a:rPr sz="1400" spc="-5" dirty="0">
                <a:latin typeface="Calibri"/>
                <a:cs typeface="Calibri"/>
              </a:rPr>
              <a:t>patients treated, </a:t>
            </a:r>
            <a:r>
              <a:rPr sz="1400" spc="-10" dirty="0">
                <a:latin typeface="Calibri"/>
                <a:cs typeface="Calibri"/>
              </a:rPr>
              <a:t>analyzed </a:t>
            </a:r>
            <a:r>
              <a:rPr sz="1400" spc="-5" dirty="0">
                <a:latin typeface="Calibri"/>
                <a:cs typeface="Calibri"/>
              </a:rPr>
              <a:t>at </a:t>
            </a:r>
            <a:r>
              <a:rPr sz="1400" dirty="0">
                <a:latin typeface="Calibri"/>
                <a:cs typeface="Calibri"/>
              </a:rPr>
              <a:t>12 </a:t>
            </a:r>
            <a:r>
              <a:rPr sz="1400" spc="-10" dirty="0">
                <a:latin typeface="Calibri"/>
                <a:cs typeface="Calibri"/>
              </a:rPr>
              <a:t>weeks </a:t>
            </a:r>
            <a:r>
              <a:rPr sz="1400" dirty="0">
                <a:latin typeface="Calibri"/>
                <a:cs typeface="Calibri"/>
              </a:rPr>
              <a:t>and </a:t>
            </a:r>
            <a:r>
              <a:rPr sz="1400" spc="-10" dirty="0">
                <a:latin typeface="Calibri"/>
                <a:cs typeface="Calibri"/>
              </a:rPr>
              <a:t>entered </a:t>
            </a:r>
            <a:r>
              <a:rPr sz="1400" spc="-5" dirty="0">
                <a:latin typeface="Calibri"/>
                <a:cs typeface="Calibri"/>
              </a:rPr>
              <a:t>open-label treatment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period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9188" y="1671861"/>
            <a:ext cx="0" cy="2230120"/>
          </a:xfrm>
          <a:custGeom>
            <a:avLst/>
            <a:gdLst/>
            <a:ahLst/>
            <a:cxnLst/>
            <a:rect l="l" t="t" r="r" b="b"/>
            <a:pathLst>
              <a:path h="2230120">
                <a:moveTo>
                  <a:pt x="0" y="2229732"/>
                </a:moveTo>
                <a:lnTo>
                  <a:pt x="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62758" y="3901594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62758" y="3530600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62758" y="3162300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2758" y="2781300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62758" y="2413000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2758" y="2044700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62758" y="1671862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43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19188" y="3901594"/>
            <a:ext cx="6412230" cy="0"/>
          </a:xfrm>
          <a:custGeom>
            <a:avLst/>
            <a:gdLst/>
            <a:ahLst/>
            <a:cxnLst/>
            <a:rect l="l" t="t" r="r" b="b"/>
            <a:pathLst>
              <a:path w="6412230">
                <a:moveTo>
                  <a:pt x="0" y="0"/>
                </a:moveTo>
                <a:lnTo>
                  <a:pt x="6412066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9188" y="3901594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43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68599" y="3901594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43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10000" y="3901594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43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64100" y="3901594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43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05500" y="3901594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188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59600" y="3901594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188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00396" y="3901594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43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12976" y="2408755"/>
            <a:ext cx="34925" cy="12700"/>
          </a:xfrm>
          <a:custGeom>
            <a:avLst/>
            <a:gdLst/>
            <a:ahLst/>
            <a:cxnLst/>
            <a:rect l="l" t="t" r="r" b="b"/>
            <a:pathLst>
              <a:path w="34925" h="12700">
                <a:moveTo>
                  <a:pt x="0" y="0"/>
                </a:moveTo>
                <a:lnTo>
                  <a:pt x="34787" y="0"/>
                </a:lnTo>
                <a:lnTo>
                  <a:pt x="34787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3C3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12976" y="2408755"/>
            <a:ext cx="34925" cy="12700"/>
          </a:xfrm>
          <a:custGeom>
            <a:avLst/>
            <a:gdLst/>
            <a:ahLst/>
            <a:cxnLst/>
            <a:rect l="l" t="t" r="r" b="b"/>
            <a:pathLst>
              <a:path w="34925" h="12700">
                <a:moveTo>
                  <a:pt x="0" y="0"/>
                </a:moveTo>
                <a:lnTo>
                  <a:pt x="34787" y="0"/>
                </a:lnTo>
                <a:lnTo>
                  <a:pt x="34787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3C3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68600" y="3594099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5">
                <a:moveTo>
                  <a:pt x="0" y="0"/>
                </a:moveTo>
                <a:lnTo>
                  <a:pt x="0" y="178382"/>
                </a:lnTo>
              </a:path>
            </a:pathLst>
          </a:custGeom>
          <a:ln w="12700">
            <a:solidFill>
              <a:srgbClr val="3C3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68600" y="3406381"/>
            <a:ext cx="0" cy="187960"/>
          </a:xfrm>
          <a:custGeom>
            <a:avLst/>
            <a:gdLst/>
            <a:ahLst/>
            <a:cxnLst/>
            <a:rect l="l" t="t" r="r" b="b"/>
            <a:pathLst>
              <a:path h="187960">
                <a:moveTo>
                  <a:pt x="0" y="187718"/>
                </a:moveTo>
                <a:lnTo>
                  <a:pt x="0" y="0"/>
                </a:lnTo>
              </a:path>
            </a:pathLst>
          </a:custGeom>
          <a:ln w="12700">
            <a:solidFill>
              <a:srgbClr val="3C3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37482" y="377248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3C3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37482" y="340638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3C3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10000" y="3429000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58"/>
                </a:lnTo>
              </a:path>
            </a:pathLst>
          </a:custGeom>
          <a:ln w="12700">
            <a:solidFill>
              <a:srgbClr val="3C3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10000" y="3244443"/>
            <a:ext cx="0" cy="184785"/>
          </a:xfrm>
          <a:custGeom>
            <a:avLst/>
            <a:gdLst/>
            <a:ahLst/>
            <a:cxnLst/>
            <a:rect l="l" t="t" r="r" b="b"/>
            <a:pathLst>
              <a:path h="184785">
                <a:moveTo>
                  <a:pt x="0" y="184557"/>
                </a:moveTo>
                <a:lnTo>
                  <a:pt x="0" y="0"/>
                </a:lnTo>
              </a:path>
            </a:pathLst>
          </a:custGeom>
          <a:ln w="12700">
            <a:solidFill>
              <a:srgbClr val="3C3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84349" y="362225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3C3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84349" y="324444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3C3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64100" y="3390899"/>
            <a:ext cx="0" cy="196215"/>
          </a:xfrm>
          <a:custGeom>
            <a:avLst/>
            <a:gdLst/>
            <a:ahLst/>
            <a:cxnLst/>
            <a:rect l="l" t="t" r="r" b="b"/>
            <a:pathLst>
              <a:path h="196214">
                <a:moveTo>
                  <a:pt x="0" y="0"/>
                </a:moveTo>
                <a:lnTo>
                  <a:pt x="0" y="196073"/>
                </a:lnTo>
              </a:path>
            </a:pathLst>
          </a:custGeom>
          <a:ln w="12700">
            <a:solidFill>
              <a:srgbClr val="3C3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64100" y="3196484"/>
            <a:ext cx="0" cy="194945"/>
          </a:xfrm>
          <a:custGeom>
            <a:avLst/>
            <a:gdLst/>
            <a:ahLst/>
            <a:cxnLst/>
            <a:rect l="l" t="t" r="r" b="b"/>
            <a:pathLst>
              <a:path h="194945">
                <a:moveTo>
                  <a:pt x="0" y="194415"/>
                </a:moveTo>
                <a:lnTo>
                  <a:pt x="0" y="0"/>
                </a:lnTo>
              </a:path>
            </a:pathLst>
          </a:custGeom>
          <a:ln w="12700">
            <a:solidFill>
              <a:srgbClr val="3C3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31218" y="3586972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3C3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31218" y="319648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3C3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26200" y="3505199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5">
                <a:moveTo>
                  <a:pt x="0" y="0"/>
                </a:moveTo>
                <a:lnTo>
                  <a:pt x="0" y="190903"/>
                </a:lnTo>
              </a:path>
            </a:pathLst>
          </a:custGeom>
          <a:ln w="12700">
            <a:solidFill>
              <a:srgbClr val="3C3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26200" y="3318502"/>
            <a:ext cx="0" cy="187325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186697"/>
                </a:moveTo>
                <a:lnTo>
                  <a:pt x="0" y="0"/>
                </a:lnTo>
              </a:path>
            </a:pathLst>
          </a:custGeom>
          <a:ln w="12700">
            <a:solidFill>
              <a:srgbClr val="3C3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01520" y="3696102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3C3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01520" y="3318502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3C3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01000" y="3556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285"/>
                </a:lnTo>
              </a:path>
            </a:pathLst>
          </a:custGeom>
          <a:ln w="12700">
            <a:solidFill>
              <a:srgbClr val="3C3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01000" y="3362713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193287"/>
                </a:moveTo>
                <a:lnTo>
                  <a:pt x="0" y="0"/>
                </a:lnTo>
              </a:path>
            </a:pathLst>
          </a:custGeom>
          <a:ln w="12700">
            <a:solidFill>
              <a:srgbClr val="3C3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971821" y="374628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3C3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971821" y="336271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3C3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42956" y="241510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42956" y="241510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19400" y="2463799"/>
            <a:ext cx="0" cy="176530"/>
          </a:xfrm>
          <a:custGeom>
            <a:avLst/>
            <a:gdLst/>
            <a:ahLst/>
            <a:cxnLst/>
            <a:rect l="l" t="t" r="r" b="b"/>
            <a:pathLst>
              <a:path h="176530">
                <a:moveTo>
                  <a:pt x="0" y="0"/>
                </a:moveTo>
                <a:lnTo>
                  <a:pt x="0" y="175977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19400" y="2287799"/>
            <a:ext cx="0" cy="176530"/>
          </a:xfrm>
          <a:custGeom>
            <a:avLst/>
            <a:gdLst/>
            <a:ahLst/>
            <a:cxnLst/>
            <a:rect l="l" t="t" r="r" b="b"/>
            <a:pathLst>
              <a:path h="176530">
                <a:moveTo>
                  <a:pt x="0" y="176000"/>
                </a:moveTo>
                <a:lnTo>
                  <a:pt x="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789825" y="263977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789825" y="228779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860800" y="2260599"/>
            <a:ext cx="0" cy="182880"/>
          </a:xfrm>
          <a:custGeom>
            <a:avLst/>
            <a:gdLst/>
            <a:ahLst/>
            <a:cxnLst/>
            <a:rect l="l" t="t" r="r" b="b"/>
            <a:pathLst>
              <a:path h="182880">
                <a:moveTo>
                  <a:pt x="0" y="0"/>
                </a:moveTo>
                <a:lnTo>
                  <a:pt x="0" y="182849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860800" y="2065680"/>
            <a:ext cx="0" cy="194945"/>
          </a:xfrm>
          <a:custGeom>
            <a:avLst/>
            <a:gdLst/>
            <a:ahLst/>
            <a:cxnLst/>
            <a:rect l="l" t="t" r="r" b="b"/>
            <a:pathLst>
              <a:path h="194944">
                <a:moveTo>
                  <a:pt x="0" y="194919"/>
                </a:moveTo>
                <a:lnTo>
                  <a:pt x="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36692" y="244344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836692" y="206568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914899" y="2120900"/>
            <a:ext cx="0" cy="156845"/>
          </a:xfrm>
          <a:custGeom>
            <a:avLst/>
            <a:gdLst/>
            <a:ahLst/>
            <a:cxnLst/>
            <a:rect l="l" t="t" r="r" b="b"/>
            <a:pathLst>
              <a:path h="156844">
                <a:moveTo>
                  <a:pt x="0" y="0"/>
                </a:moveTo>
                <a:lnTo>
                  <a:pt x="0" y="156784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914899" y="1960905"/>
            <a:ext cx="0" cy="160020"/>
          </a:xfrm>
          <a:custGeom>
            <a:avLst/>
            <a:gdLst/>
            <a:ahLst/>
            <a:cxnLst/>
            <a:rect l="l" t="t" r="r" b="b"/>
            <a:pathLst>
              <a:path h="160019">
                <a:moveTo>
                  <a:pt x="0" y="159995"/>
                </a:moveTo>
                <a:lnTo>
                  <a:pt x="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883560" y="227768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883560" y="196090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477000" y="3213099"/>
            <a:ext cx="0" cy="281305"/>
          </a:xfrm>
          <a:custGeom>
            <a:avLst/>
            <a:gdLst/>
            <a:ahLst/>
            <a:cxnLst/>
            <a:rect l="l" t="t" r="r" b="b"/>
            <a:pathLst>
              <a:path h="281304">
                <a:moveTo>
                  <a:pt x="0" y="0"/>
                </a:moveTo>
                <a:lnTo>
                  <a:pt x="0" y="281096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477000" y="2933246"/>
            <a:ext cx="0" cy="280035"/>
          </a:xfrm>
          <a:custGeom>
            <a:avLst/>
            <a:gdLst/>
            <a:ahLst/>
            <a:cxnLst/>
            <a:rect l="l" t="t" r="r" b="b"/>
            <a:pathLst>
              <a:path h="280035">
                <a:moveTo>
                  <a:pt x="0" y="279853"/>
                </a:moveTo>
                <a:lnTo>
                  <a:pt x="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453863" y="349419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453863" y="293324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051800" y="3187700"/>
            <a:ext cx="0" cy="320675"/>
          </a:xfrm>
          <a:custGeom>
            <a:avLst/>
            <a:gdLst/>
            <a:ahLst/>
            <a:cxnLst/>
            <a:rect l="l" t="t" r="r" b="b"/>
            <a:pathLst>
              <a:path h="320675">
                <a:moveTo>
                  <a:pt x="0" y="0"/>
                </a:moveTo>
                <a:lnTo>
                  <a:pt x="0" y="320263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051800" y="2854818"/>
            <a:ext cx="0" cy="333375"/>
          </a:xfrm>
          <a:custGeom>
            <a:avLst/>
            <a:gdLst/>
            <a:ahLst/>
            <a:cxnLst/>
            <a:rect l="l" t="t" r="r" b="b"/>
            <a:pathLst>
              <a:path h="333375">
                <a:moveTo>
                  <a:pt x="0" y="332881"/>
                </a:moveTo>
                <a:lnTo>
                  <a:pt x="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024164" y="350796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024164" y="285481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451600" y="3403600"/>
            <a:ext cx="0" cy="159385"/>
          </a:xfrm>
          <a:custGeom>
            <a:avLst/>
            <a:gdLst/>
            <a:ahLst/>
            <a:cxnLst/>
            <a:rect l="l" t="t" r="r" b="b"/>
            <a:pathLst>
              <a:path h="159385">
                <a:moveTo>
                  <a:pt x="0" y="0"/>
                </a:moveTo>
                <a:lnTo>
                  <a:pt x="0" y="159168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451600" y="3249676"/>
            <a:ext cx="0" cy="154305"/>
          </a:xfrm>
          <a:custGeom>
            <a:avLst/>
            <a:gdLst/>
            <a:ahLst/>
            <a:cxnLst/>
            <a:rect l="l" t="t" r="r" b="b"/>
            <a:pathLst>
              <a:path h="154304">
                <a:moveTo>
                  <a:pt x="0" y="153924"/>
                </a:moveTo>
                <a:lnTo>
                  <a:pt x="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427690" y="356276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427690" y="324967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026400" y="3429000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369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026400" y="3259927"/>
            <a:ext cx="0" cy="169545"/>
          </a:xfrm>
          <a:custGeom>
            <a:avLst/>
            <a:gdLst/>
            <a:ahLst/>
            <a:cxnLst/>
            <a:rect l="l" t="t" r="r" b="b"/>
            <a:pathLst>
              <a:path h="169545">
                <a:moveTo>
                  <a:pt x="0" y="169073"/>
                </a:moveTo>
                <a:lnTo>
                  <a:pt x="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997992" y="359636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997992" y="3259927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719188" y="2415105"/>
            <a:ext cx="6281420" cy="1174750"/>
          </a:xfrm>
          <a:custGeom>
            <a:avLst/>
            <a:gdLst/>
            <a:ahLst/>
            <a:cxnLst/>
            <a:rect l="l" t="t" r="r" b="b"/>
            <a:pathLst>
              <a:path w="6281420" h="1174750">
                <a:moveTo>
                  <a:pt x="0" y="0"/>
                </a:moveTo>
                <a:lnTo>
                  <a:pt x="1049411" y="1174326"/>
                </a:lnTo>
                <a:lnTo>
                  <a:pt x="2090811" y="1013894"/>
                </a:lnTo>
                <a:lnTo>
                  <a:pt x="3144911" y="975794"/>
                </a:lnTo>
                <a:lnTo>
                  <a:pt x="4707011" y="1090094"/>
                </a:lnTo>
                <a:lnTo>
                  <a:pt x="6281208" y="1140894"/>
                </a:lnTo>
              </a:path>
            </a:pathLst>
          </a:custGeom>
          <a:ln w="15875">
            <a:solidFill>
              <a:srgbClr val="3C3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85571" y="237882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76200" y="76200"/>
                </a:lnTo>
                <a:lnTo>
                  <a:pt x="0" y="76200"/>
                </a:lnTo>
                <a:lnTo>
                  <a:pt x="38100" y="0"/>
                </a:lnTo>
                <a:close/>
              </a:path>
            </a:pathLst>
          </a:custGeom>
          <a:ln w="12700">
            <a:solidFill>
              <a:srgbClr val="3C3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726971" y="354722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76200" y="76200"/>
                </a:lnTo>
                <a:lnTo>
                  <a:pt x="0" y="76200"/>
                </a:lnTo>
                <a:lnTo>
                  <a:pt x="38100" y="0"/>
                </a:lnTo>
                <a:close/>
              </a:path>
            </a:pathLst>
          </a:custGeom>
          <a:ln w="12700">
            <a:solidFill>
              <a:srgbClr val="3C3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781071" y="339482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76200" y="76200"/>
                </a:lnTo>
                <a:lnTo>
                  <a:pt x="0" y="76200"/>
                </a:lnTo>
                <a:lnTo>
                  <a:pt x="38100" y="0"/>
                </a:lnTo>
                <a:close/>
              </a:path>
            </a:pathLst>
          </a:custGeom>
          <a:ln w="12700">
            <a:solidFill>
              <a:srgbClr val="3C3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822471" y="335672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76200" y="76200"/>
                </a:lnTo>
                <a:lnTo>
                  <a:pt x="0" y="76200"/>
                </a:lnTo>
                <a:lnTo>
                  <a:pt x="38100" y="0"/>
                </a:lnTo>
                <a:close/>
              </a:path>
            </a:pathLst>
          </a:custGeom>
          <a:ln w="12700">
            <a:solidFill>
              <a:srgbClr val="3C3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397271" y="347102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76200" y="76200"/>
                </a:lnTo>
                <a:lnTo>
                  <a:pt x="0" y="76200"/>
                </a:lnTo>
                <a:lnTo>
                  <a:pt x="38100" y="0"/>
                </a:lnTo>
                <a:close/>
              </a:path>
            </a:pathLst>
          </a:custGeom>
          <a:ln w="12700">
            <a:solidFill>
              <a:srgbClr val="3C3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959372" y="350912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76200" y="76200"/>
                </a:lnTo>
                <a:lnTo>
                  <a:pt x="0" y="76200"/>
                </a:lnTo>
                <a:lnTo>
                  <a:pt x="38100" y="0"/>
                </a:lnTo>
                <a:close/>
              </a:path>
            </a:pathLst>
          </a:custGeom>
          <a:ln w="12700">
            <a:solidFill>
              <a:srgbClr val="3C3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903116" y="2110276"/>
            <a:ext cx="1588770" cy="1112520"/>
          </a:xfrm>
          <a:custGeom>
            <a:avLst/>
            <a:gdLst/>
            <a:ahLst/>
            <a:cxnLst/>
            <a:rect l="l" t="t" r="r" b="b"/>
            <a:pathLst>
              <a:path w="1588770" h="1112520">
                <a:moveTo>
                  <a:pt x="9960" y="0"/>
                </a:moveTo>
                <a:lnTo>
                  <a:pt x="5013" y="883"/>
                </a:lnTo>
                <a:lnTo>
                  <a:pt x="0" y="8075"/>
                </a:lnTo>
                <a:lnTo>
                  <a:pt x="883" y="13023"/>
                </a:lnTo>
                <a:lnTo>
                  <a:pt x="47148" y="45267"/>
                </a:lnTo>
                <a:lnTo>
                  <a:pt x="52095" y="44385"/>
                </a:lnTo>
                <a:lnTo>
                  <a:pt x="57109" y="37191"/>
                </a:lnTo>
                <a:lnTo>
                  <a:pt x="56225" y="32244"/>
                </a:lnTo>
                <a:lnTo>
                  <a:pt x="9960" y="0"/>
                </a:lnTo>
                <a:close/>
              </a:path>
              <a:path w="1588770" h="1112520">
                <a:moveTo>
                  <a:pt x="101128" y="63539"/>
                </a:moveTo>
                <a:lnTo>
                  <a:pt x="96180" y="64423"/>
                </a:lnTo>
                <a:lnTo>
                  <a:pt x="91168" y="71615"/>
                </a:lnTo>
                <a:lnTo>
                  <a:pt x="92050" y="76563"/>
                </a:lnTo>
                <a:lnTo>
                  <a:pt x="138315" y="108807"/>
                </a:lnTo>
                <a:lnTo>
                  <a:pt x="143263" y="107924"/>
                </a:lnTo>
                <a:lnTo>
                  <a:pt x="148276" y="100731"/>
                </a:lnTo>
                <a:lnTo>
                  <a:pt x="147393" y="95783"/>
                </a:lnTo>
                <a:lnTo>
                  <a:pt x="101128" y="63539"/>
                </a:lnTo>
                <a:close/>
              </a:path>
              <a:path w="1588770" h="1112520">
                <a:moveTo>
                  <a:pt x="192295" y="127078"/>
                </a:moveTo>
                <a:lnTo>
                  <a:pt x="187347" y="127962"/>
                </a:lnTo>
                <a:lnTo>
                  <a:pt x="182335" y="135155"/>
                </a:lnTo>
                <a:lnTo>
                  <a:pt x="183219" y="140102"/>
                </a:lnTo>
                <a:lnTo>
                  <a:pt x="229483" y="172346"/>
                </a:lnTo>
                <a:lnTo>
                  <a:pt x="234430" y="171463"/>
                </a:lnTo>
                <a:lnTo>
                  <a:pt x="239444" y="164270"/>
                </a:lnTo>
                <a:lnTo>
                  <a:pt x="238560" y="159322"/>
                </a:lnTo>
                <a:lnTo>
                  <a:pt x="192295" y="127078"/>
                </a:lnTo>
                <a:close/>
              </a:path>
              <a:path w="1588770" h="1112520">
                <a:moveTo>
                  <a:pt x="283462" y="190618"/>
                </a:moveTo>
                <a:lnTo>
                  <a:pt x="278516" y="191502"/>
                </a:lnTo>
                <a:lnTo>
                  <a:pt x="273502" y="198695"/>
                </a:lnTo>
                <a:lnTo>
                  <a:pt x="274386" y="203641"/>
                </a:lnTo>
                <a:lnTo>
                  <a:pt x="320650" y="235885"/>
                </a:lnTo>
                <a:lnTo>
                  <a:pt x="325598" y="235003"/>
                </a:lnTo>
                <a:lnTo>
                  <a:pt x="330611" y="227810"/>
                </a:lnTo>
                <a:lnTo>
                  <a:pt x="329727" y="222862"/>
                </a:lnTo>
                <a:lnTo>
                  <a:pt x="283462" y="190618"/>
                </a:lnTo>
                <a:close/>
              </a:path>
              <a:path w="1588770" h="1112520">
                <a:moveTo>
                  <a:pt x="374630" y="254157"/>
                </a:moveTo>
                <a:lnTo>
                  <a:pt x="369683" y="255041"/>
                </a:lnTo>
                <a:lnTo>
                  <a:pt x="364670" y="262234"/>
                </a:lnTo>
                <a:lnTo>
                  <a:pt x="365554" y="267181"/>
                </a:lnTo>
                <a:lnTo>
                  <a:pt x="411817" y="299426"/>
                </a:lnTo>
                <a:lnTo>
                  <a:pt x="416765" y="298542"/>
                </a:lnTo>
                <a:lnTo>
                  <a:pt x="421778" y="291349"/>
                </a:lnTo>
                <a:lnTo>
                  <a:pt x="420895" y="286401"/>
                </a:lnTo>
                <a:lnTo>
                  <a:pt x="374630" y="254157"/>
                </a:lnTo>
                <a:close/>
              </a:path>
              <a:path w="1588770" h="1112520">
                <a:moveTo>
                  <a:pt x="465797" y="317696"/>
                </a:moveTo>
                <a:lnTo>
                  <a:pt x="460851" y="318580"/>
                </a:lnTo>
                <a:lnTo>
                  <a:pt x="455837" y="325774"/>
                </a:lnTo>
                <a:lnTo>
                  <a:pt x="456721" y="330720"/>
                </a:lnTo>
                <a:lnTo>
                  <a:pt x="502986" y="362966"/>
                </a:lnTo>
                <a:lnTo>
                  <a:pt x="507932" y="362082"/>
                </a:lnTo>
                <a:lnTo>
                  <a:pt x="512946" y="354888"/>
                </a:lnTo>
                <a:lnTo>
                  <a:pt x="512062" y="349940"/>
                </a:lnTo>
                <a:lnTo>
                  <a:pt x="465797" y="317696"/>
                </a:lnTo>
                <a:close/>
              </a:path>
              <a:path w="1588770" h="1112520">
                <a:moveTo>
                  <a:pt x="556966" y="381236"/>
                </a:moveTo>
                <a:lnTo>
                  <a:pt x="552018" y="382120"/>
                </a:lnTo>
                <a:lnTo>
                  <a:pt x="547005" y="389313"/>
                </a:lnTo>
                <a:lnTo>
                  <a:pt x="547888" y="394260"/>
                </a:lnTo>
                <a:lnTo>
                  <a:pt x="594152" y="426505"/>
                </a:lnTo>
                <a:lnTo>
                  <a:pt x="599100" y="425621"/>
                </a:lnTo>
                <a:lnTo>
                  <a:pt x="604113" y="418428"/>
                </a:lnTo>
                <a:lnTo>
                  <a:pt x="603230" y="413481"/>
                </a:lnTo>
                <a:lnTo>
                  <a:pt x="556966" y="381236"/>
                </a:lnTo>
                <a:close/>
              </a:path>
              <a:path w="1588770" h="1112520">
                <a:moveTo>
                  <a:pt x="648133" y="444775"/>
                </a:moveTo>
                <a:lnTo>
                  <a:pt x="643185" y="445659"/>
                </a:lnTo>
                <a:lnTo>
                  <a:pt x="638172" y="452852"/>
                </a:lnTo>
                <a:lnTo>
                  <a:pt x="639056" y="457799"/>
                </a:lnTo>
                <a:lnTo>
                  <a:pt x="685321" y="490044"/>
                </a:lnTo>
                <a:lnTo>
                  <a:pt x="690267" y="489160"/>
                </a:lnTo>
                <a:lnTo>
                  <a:pt x="695281" y="481967"/>
                </a:lnTo>
                <a:lnTo>
                  <a:pt x="694397" y="477020"/>
                </a:lnTo>
                <a:lnTo>
                  <a:pt x="648133" y="444775"/>
                </a:lnTo>
                <a:close/>
              </a:path>
              <a:path w="1588770" h="1112520">
                <a:moveTo>
                  <a:pt x="739300" y="508314"/>
                </a:moveTo>
                <a:lnTo>
                  <a:pt x="734353" y="509198"/>
                </a:lnTo>
                <a:lnTo>
                  <a:pt x="729339" y="516392"/>
                </a:lnTo>
                <a:lnTo>
                  <a:pt x="730223" y="521338"/>
                </a:lnTo>
                <a:lnTo>
                  <a:pt x="776488" y="553584"/>
                </a:lnTo>
                <a:lnTo>
                  <a:pt x="781436" y="552700"/>
                </a:lnTo>
                <a:lnTo>
                  <a:pt x="786448" y="545506"/>
                </a:lnTo>
                <a:lnTo>
                  <a:pt x="785564" y="540560"/>
                </a:lnTo>
                <a:lnTo>
                  <a:pt x="739300" y="508314"/>
                </a:lnTo>
                <a:close/>
              </a:path>
              <a:path w="1588770" h="1112520">
                <a:moveTo>
                  <a:pt x="830468" y="571855"/>
                </a:moveTo>
                <a:lnTo>
                  <a:pt x="825520" y="572738"/>
                </a:lnTo>
                <a:lnTo>
                  <a:pt x="820507" y="579931"/>
                </a:lnTo>
                <a:lnTo>
                  <a:pt x="821390" y="584879"/>
                </a:lnTo>
                <a:lnTo>
                  <a:pt x="867655" y="617123"/>
                </a:lnTo>
                <a:lnTo>
                  <a:pt x="872603" y="616239"/>
                </a:lnTo>
                <a:lnTo>
                  <a:pt x="877615" y="609046"/>
                </a:lnTo>
                <a:lnTo>
                  <a:pt x="876733" y="604099"/>
                </a:lnTo>
                <a:lnTo>
                  <a:pt x="830468" y="571855"/>
                </a:lnTo>
                <a:close/>
              </a:path>
              <a:path w="1588770" h="1112520">
                <a:moveTo>
                  <a:pt x="921635" y="635394"/>
                </a:moveTo>
                <a:lnTo>
                  <a:pt x="916688" y="636277"/>
                </a:lnTo>
                <a:lnTo>
                  <a:pt x="911674" y="643470"/>
                </a:lnTo>
                <a:lnTo>
                  <a:pt x="912558" y="648418"/>
                </a:lnTo>
                <a:lnTo>
                  <a:pt x="958823" y="680662"/>
                </a:lnTo>
                <a:lnTo>
                  <a:pt x="963769" y="679778"/>
                </a:lnTo>
                <a:lnTo>
                  <a:pt x="968783" y="672585"/>
                </a:lnTo>
                <a:lnTo>
                  <a:pt x="967900" y="667638"/>
                </a:lnTo>
                <a:lnTo>
                  <a:pt x="921635" y="635394"/>
                </a:lnTo>
                <a:close/>
              </a:path>
              <a:path w="1588770" h="1112520">
                <a:moveTo>
                  <a:pt x="1012803" y="698934"/>
                </a:moveTo>
                <a:lnTo>
                  <a:pt x="1007855" y="699816"/>
                </a:lnTo>
                <a:lnTo>
                  <a:pt x="1002842" y="707010"/>
                </a:lnTo>
                <a:lnTo>
                  <a:pt x="1003725" y="711958"/>
                </a:lnTo>
                <a:lnTo>
                  <a:pt x="1049990" y="744202"/>
                </a:lnTo>
                <a:lnTo>
                  <a:pt x="1054938" y="743318"/>
                </a:lnTo>
                <a:lnTo>
                  <a:pt x="1059950" y="736125"/>
                </a:lnTo>
                <a:lnTo>
                  <a:pt x="1059066" y="731178"/>
                </a:lnTo>
                <a:lnTo>
                  <a:pt x="1012803" y="698934"/>
                </a:lnTo>
                <a:close/>
              </a:path>
              <a:path w="1588770" h="1112520">
                <a:moveTo>
                  <a:pt x="1103970" y="762473"/>
                </a:moveTo>
                <a:lnTo>
                  <a:pt x="1099022" y="763356"/>
                </a:lnTo>
                <a:lnTo>
                  <a:pt x="1094009" y="770549"/>
                </a:lnTo>
                <a:lnTo>
                  <a:pt x="1094893" y="775497"/>
                </a:lnTo>
                <a:lnTo>
                  <a:pt x="1141157" y="807741"/>
                </a:lnTo>
                <a:lnTo>
                  <a:pt x="1146105" y="806857"/>
                </a:lnTo>
                <a:lnTo>
                  <a:pt x="1151117" y="799665"/>
                </a:lnTo>
                <a:lnTo>
                  <a:pt x="1150235" y="794717"/>
                </a:lnTo>
                <a:lnTo>
                  <a:pt x="1103970" y="762473"/>
                </a:lnTo>
                <a:close/>
              </a:path>
              <a:path w="1588770" h="1112520">
                <a:moveTo>
                  <a:pt x="1195137" y="826013"/>
                </a:moveTo>
                <a:lnTo>
                  <a:pt x="1190190" y="826895"/>
                </a:lnTo>
                <a:lnTo>
                  <a:pt x="1185176" y="834089"/>
                </a:lnTo>
                <a:lnTo>
                  <a:pt x="1186060" y="839036"/>
                </a:lnTo>
                <a:lnTo>
                  <a:pt x="1232325" y="871280"/>
                </a:lnTo>
                <a:lnTo>
                  <a:pt x="1237273" y="870397"/>
                </a:lnTo>
                <a:lnTo>
                  <a:pt x="1242286" y="863205"/>
                </a:lnTo>
                <a:lnTo>
                  <a:pt x="1241402" y="858257"/>
                </a:lnTo>
                <a:lnTo>
                  <a:pt x="1195137" y="826013"/>
                </a:lnTo>
                <a:close/>
              </a:path>
              <a:path w="1588770" h="1112520">
                <a:moveTo>
                  <a:pt x="1286305" y="889552"/>
                </a:moveTo>
                <a:lnTo>
                  <a:pt x="1281357" y="890435"/>
                </a:lnTo>
                <a:lnTo>
                  <a:pt x="1276344" y="897628"/>
                </a:lnTo>
                <a:lnTo>
                  <a:pt x="1277227" y="902576"/>
                </a:lnTo>
                <a:lnTo>
                  <a:pt x="1323492" y="934820"/>
                </a:lnTo>
                <a:lnTo>
                  <a:pt x="1328440" y="933936"/>
                </a:lnTo>
                <a:lnTo>
                  <a:pt x="1333453" y="926744"/>
                </a:lnTo>
                <a:lnTo>
                  <a:pt x="1332570" y="921796"/>
                </a:lnTo>
                <a:lnTo>
                  <a:pt x="1286305" y="889552"/>
                </a:lnTo>
                <a:close/>
              </a:path>
              <a:path w="1588770" h="1112520">
                <a:moveTo>
                  <a:pt x="1377472" y="953091"/>
                </a:moveTo>
                <a:lnTo>
                  <a:pt x="1372525" y="953975"/>
                </a:lnTo>
                <a:lnTo>
                  <a:pt x="1367511" y="961167"/>
                </a:lnTo>
                <a:lnTo>
                  <a:pt x="1368395" y="966115"/>
                </a:lnTo>
                <a:lnTo>
                  <a:pt x="1414660" y="998359"/>
                </a:lnTo>
                <a:lnTo>
                  <a:pt x="1419607" y="997475"/>
                </a:lnTo>
                <a:lnTo>
                  <a:pt x="1424621" y="990283"/>
                </a:lnTo>
                <a:lnTo>
                  <a:pt x="1423737" y="985335"/>
                </a:lnTo>
                <a:lnTo>
                  <a:pt x="1377472" y="953091"/>
                </a:lnTo>
                <a:close/>
              </a:path>
              <a:path w="1588770" h="1112520">
                <a:moveTo>
                  <a:pt x="1468640" y="1016631"/>
                </a:moveTo>
                <a:lnTo>
                  <a:pt x="1463692" y="1017515"/>
                </a:lnTo>
                <a:lnTo>
                  <a:pt x="1458680" y="1024707"/>
                </a:lnTo>
                <a:lnTo>
                  <a:pt x="1459562" y="1029655"/>
                </a:lnTo>
                <a:lnTo>
                  <a:pt x="1505827" y="1061899"/>
                </a:lnTo>
                <a:lnTo>
                  <a:pt x="1510775" y="1061016"/>
                </a:lnTo>
                <a:lnTo>
                  <a:pt x="1515788" y="1053823"/>
                </a:lnTo>
                <a:lnTo>
                  <a:pt x="1514904" y="1048875"/>
                </a:lnTo>
                <a:lnTo>
                  <a:pt x="1468640" y="1016631"/>
                </a:lnTo>
                <a:close/>
              </a:path>
              <a:path w="1588770" h="1112520">
                <a:moveTo>
                  <a:pt x="1559807" y="1080170"/>
                </a:moveTo>
                <a:lnTo>
                  <a:pt x="1554859" y="1081054"/>
                </a:lnTo>
                <a:lnTo>
                  <a:pt x="1549847" y="1088246"/>
                </a:lnTo>
                <a:lnTo>
                  <a:pt x="1550730" y="1093194"/>
                </a:lnTo>
                <a:lnTo>
                  <a:pt x="1578378" y="1112464"/>
                </a:lnTo>
                <a:lnTo>
                  <a:pt x="1583326" y="1111580"/>
                </a:lnTo>
                <a:lnTo>
                  <a:pt x="1588339" y="1104388"/>
                </a:lnTo>
                <a:lnTo>
                  <a:pt x="1587455" y="1099440"/>
                </a:lnTo>
                <a:lnTo>
                  <a:pt x="1559807" y="10801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474411" y="3173364"/>
            <a:ext cx="1586865" cy="48895"/>
          </a:xfrm>
          <a:custGeom>
            <a:avLst/>
            <a:gdLst/>
            <a:ahLst/>
            <a:cxnLst/>
            <a:rect l="l" t="t" r="r" b="b"/>
            <a:pathLst>
              <a:path w="1586865" h="48894">
                <a:moveTo>
                  <a:pt x="59860" y="31351"/>
                </a:moveTo>
                <a:lnTo>
                  <a:pt x="3479" y="32512"/>
                </a:lnTo>
                <a:lnTo>
                  <a:pt x="0" y="36137"/>
                </a:lnTo>
                <a:lnTo>
                  <a:pt x="180" y="44903"/>
                </a:lnTo>
                <a:lnTo>
                  <a:pt x="3807" y="48383"/>
                </a:lnTo>
                <a:lnTo>
                  <a:pt x="60187" y="47222"/>
                </a:lnTo>
                <a:lnTo>
                  <a:pt x="63667" y="43596"/>
                </a:lnTo>
                <a:lnTo>
                  <a:pt x="63487" y="34831"/>
                </a:lnTo>
                <a:lnTo>
                  <a:pt x="59860" y="31351"/>
                </a:lnTo>
                <a:close/>
              </a:path>
              <a:path w="1586865" h="48894">
                <a:moveTo>
                  <a:pt x="170962" y="29063"/>
                </a:moveTo>
                <a:lnTo>
                  <a:pt x="114581" y="30224"/>
                </a:lnTo>
                <a:lnTo>
                  <a:pt x="111102" y="33850"/>
                </a:lnTo>
                <a:lnTo>
                  <a:pt x="111282" y="42616"/>
                </a:lnTo>
                <a:lnTo>
                  <a:pt x="114908" y="46095"/>
                </a:lnTo>
                <a:lnTo>
                  <a:pt x="171288" y="44935"/>
                </a:lnTo>
                <a:lnTo>
                  <a:pt x="174768" y="41309"/>
                </a:lnTo>
                <a:lnTo>
                  <a:pt x="174588" y="32543"/>
                </a:lnTo>
                <a:lnTo>
                  <a:pt x="170962" y="29063"/>
                </a:lnTo>
                <a:close/>
              </a:path>
              <a:path w="1586865" h="48894">
                <a:moveTo>
                  <a:pt x="282063" y="26776"/>
                </a:moveTo>
                <a:lnTo>
                  <a:pt x="225682" y="27937"/>
                </a:lnTo>
                <a:lnTo>
                  <a:pt x="222203" y="31563"/>
                </a:lnTo>
                <a:lnTo>
                  <a:pt x="222383" y="40328"/>
                </a:lnTo>
                <a:lnTo>
                  <a:pt x="226009" y="43808"/>
                </a:lnTo>
                <a:lnTo>
                  <a:pt x="282390" y="42647"/>
                </a:lnTo>
                <a:lnTo>
                  <a:pt x="285870" y="39022"/>
                </a:lnTo>
                <a:lnTo>
                  <a:pt x="285690" y="30256"/>
                </a:lnTo>
                <a:lnTo>
                  <a:pt x="282063" y="26776"/>
                </a:lnTo>
                <a:close/>
              </a:path>
              <a:path w="1586865" h="48894">
                <a:moveTo>
                  <a:pt x="393165" y="24489"/>
                </a:moveTo>
                <a:lnTo>
                  <a:pt x="336784" y="25650"/>
                </a:lnTo>
                <a:lnTo>
                  <a:pt x="333305" y="29276"/>
                </a:lnTo>
                <a:lnTo>
                  <a:pt x="333485" y="38041"/>
                </a:lnTo>
                <a:lnTo>
                  <a:pt x="337111" y="41521"/>
                </a:lnTo>
                <a:lnTo>
                  <a:pt x="393491" y="40360"/>
                </a:lnTo>
                <a:lnTo>
                  <a:pt x="396971" y="36734"/>
                </a:lnTo>
                <a:lnTo>
                  <a:pt x="396791" y="27969"/>
                </a:lnTo>
                <a:lnTo>
                  <a:pt x="393165" y="24489"/>
                </a:lnTo>
                <a:close/>
              </a:path>
              <a:path w="1586865" h="48894">
                <a:moveTo>
                  <a:pt x="504266" y="22200"/>
                </a:moveTo>
                <a:lnTo>
                  <a:pt x="447885" y="23361"/>
                </a:lnTo>
                <a:lnTo>
                  <a:pt x="444406" y="26988"/>
                </a:lnTo>
                <a:lnTo>
                  <a:pt x="444586" y="35754"/>
                </a:lnTo>
                <a:lnTo>
                  <a:pt x="448212" y="39234"/>
                </a:lnTo>
                <a:lnTo>
                  <a:pt x="504593" y="38073"/>
                </a:lnTo>
                <a:lnTo>
                  <a:pt x="508073" y="34447"/>
                </a:lnTo>
                <a:lnTo>
                  <a:pt x="507892" y="25680"/>
                </a:lnTo>
                <a:lnTo>
                  <a:pt x="504266" y="22200"/>
                </a:lnTo>
                <a:close/>
              </a:path>
              <a:path w="1586865" h="48894">
                <a:moveTo>
                  <a:pt x="615368" y="19913"/>
                </a:moveTo>
                <a:lnTo>
                  <a:pt x="558987" y="21074"/>
                </a:lnTo>
                <a:lnTo>
                  <a:pt x="555508" y="24701"/>
                </a:lnTo>
                <a:lnTo>
                  <a:pt x="555688" y="33467"/>
                </a:lnTo>
                <a:lnTo>
                  <a:pt x="559314" y="36946"/>
                </a:lnTo>
                <a:lnTo>
                  <a:pt x="615694" y="35786"/>
                </a:lnTo>
                <a:lnTo>
                  <a:pt x="619174" y="32158"/>
                </a:lnTo>
                <a:lnTo>
                  <a:pt x="618994" y="23393"/>
                </a:lnTo>
                <a:lnTo>
                  <a:pt x="615368" y="19913"/>
                </a:lnTo>
                <a:close/>
              </a:path>
              <a:path w="1586865" h="48894">
                <a:moveTo>
                  <a:pt x="726469" y="17626"/>
                </a:moveTo>
                <a:lnTo>
                  <a:pt x="670088" y="18787"/>
                </a:lnTo>
                <a:lnTo>
                  <a:pt x="666609" y="22412"/>
                </a:lnTo>
                <a:lnTo>
                  <a:pt x="666789" y="31178"/>
                </a:lnTo>
                <a:lnTo>
                  <a:pt x="670415" y="34658"/>
                </a:lnTo>
                <a:lnTo>
                  <a:pt x="726796" y="33497"/>
                </a:lnTo>
                <a:lnTo>
                  <a:pt x="730276" y="29871"/>
                </a:lnTo>
                <a:lnTo>
                  <a:pt x="730095" y="21106"/>
                </a:lnTo>
                <a:lnTo>
                  <a:pt x="726469" y="17626"/>
                </a:lnTo>
                <a:close/>
              </a:path>
              <a:path w="1586865" h="48894">
                <a:moveTo>
                  <a:pt x="837571" y="15339"/>
                </a:moveTo>
                <a:lnTo>
                  <a:pt x="781190" y="16499"/>
                </a:lnTo>
                <a:lnTo>
                  <a:pt x="777709" y="20125"/>
                </a:lnTo>
                <a:lnTo>
                  <a:pt x="777891" y="28891"/>
                </a:lnTo>
                <a:lnTo>
                  <a:pt x="781517" y="32371"/>
                </a:lnTo>
                <a:lnTo>
                  <a:pt x="837897" y="31210"/>
                </a:lnTo>
                <a:lnTo>
                  <a:pt x="841377" y="27584"/>
                </a:lnTo>
                <a:lnTo>
                  <a:pt x="841197" y="18818"/>
                </a:lnTo>
                <a:lnTo>
                  <a:pt x="837571" y="15339"/>
                </a:lnTo>
                <a:close/>
              </a:path>
              <a:path w="1586865" h="48894">
                <a:moveTo>
                  <a:pt x="948672" y="13051"/>
                </a:moveTo>
                <a:lnTo>
                  <a:pt x="892291" y="14212"/>
                </a:lnTo>
                <a:lnTo>
                  <a:pt x="888812" y="17838"/>
                </a:lnTo>
                <a:lnTo>
                  <a:pt x="888992" y="26603"/>
                </a:lnTo>
                <a:lnTo>
                  <a:pt x="892618" y="30083"/>
                </a:lnTo>
                <a:lnTo>
                  <a:pt x="948998" y="28922"/>
                </a:lnTo>
                <a:lnTo>
                  <a:pt x="952478" y="25297"/>
                </a:lnTo>
                <a:lnTo>
                  <a:pt x="952298" y="16531"/>
                </a:lnTo>
                <a:lnTo>
                  <a:pt x="948672" y="13051"/>
                </a:lnTo>
                <a:close/>
              </a:path>
              <a:path w="1586865" h="48894">
                <a:moveTo>
                  <a:pt x="1059774" y="10764"/>
                </a:moveTo>
                <a:lnTo>
                  <a:pt x="1003392" y="11925"/>
                </a:lnTo>
                <a:lnTo>
                  <a:pt x="999912" y="15551"/>
                </a:lnTo>
                <a:lnTo>
                  <a:pt x="1000094" y="24316"/>
                </a:lnTo>
                <a:lnTo>
                  <a:pt x="1003720" y="27796"/>
                </a:lnTo>
                <a:lnTo>
                  <a:pt x="1060100" y="26635"/>
                </a:lnTo>
                <a:lnTo>
                  <a:pt x="1063580" y="23009"/>
                </a:lnTo>
                <a:lnTo>
                  <a:pt x="1063400" y="14244"/>
                </a:lnTo>
                <a:lnTo>
                  <a:pt x="1059774" y="10764"/>
                </a:lnTo>
                <a:close/>
              </a:path>
              <a:path w="1586865" h="48894">
                <a:moveTo>
                  <a:pt x="1170875" y="8475"/>
                </a:moveTo>
                <a:lnTo>
                  <a:pt x="1114494" y="9636"/>
                </a:lnTo>
                <a:lnTo>
                  <a:pt x="1111015" y="13263"/>
                </a:lnTo>
                <a:lnTo>
                  <a:pt x="1111195" y="22029"/>
                </a:lnTo>
                <a:lnTo>
                  <a:pt x="1114821" y="25509"/>
                </a:lnTo>
                <a:lnTo>
                  <a:pt x="1171201" y="24348"/>
                </a:lnTo>
                <a:lnTo>
                  <a:pt x="1174681" y="20722"/>
                </a:lnTo>
                <a:lnTo>
                  <a:pt x="1174501" y="11955"/>
                </a:lnTo>
                <a:lnTo>
                  <a:pt x="1170875" y="8475"/>
                </a:lnTo>
                <a:close/>
              </a:path>
              <a:path w="1586865" h="48894">
                <a:moveTo>
                  <a:pt x="1281976" y="6188"/>
                </a:moveTo>
                <a:lnTo>
                  <a:pt x="1225595" y="7349"/>
                </a:lnTo>
                <a:lnTo>
                  <a:pt x="1222115" y="10976"/>
                </a:lnTo>
                <a:lnTo>
                  <a:pt x="1222296" y="19742"/>
                </a:lnTo>
                <a:lnTo>
                  <a:pt x="1225923" y="23221"/>
                </a:lnTo>
                <a:lnTo>
                  <a:pt x="1282303" y="22061"/>
                </a:lnTo>
                <a:lnTo>
                  <a:pt x="1285783" y="18434"/>
                </a:lnTo>
                <a:lnTo>
                  <a:pt x="1285603" y="9668"/>
                </a:lnTo>
                <a:lnTo>
                  <a:pt x="1281976" y="6188"/>
                </a:lnTo>
                <a:close/>
              </a:path>
              <a:path w="1586865" h="48894">
                <a:moveTo>
                  <a:pt x="1393078" y="3901"/>
                </a:moveTo>
                <a:lnTo>
                  <a:pt x="1336697" y="5062"/>
                </a:lnTo>
                <a:lnTo>
                  <a:pt x="1333218" y="8688"/>
                </a:lnTo>
                <a:lnTo>
                  <a:pt x="1333398" y="17453"/>
                </a:lnTo>
                <a:lnTo>
                  <a:pt x="1337024" y="20934"/>
                </a:lnTo>
                <a:lnTo>
                  <a:pt x="1393404" y="19772"/>
                </a:lnTo>
                <a:lnTo>
                  <a:pt x="1396884" y="16146"/>
                </a:lnTo>
                <a:lnTo>
                  <a:pt x="1396704" y="7381"/>
                </a:lnTo>
                <a:lnTo>
                  <a:pt x="1393078" y="3901"/>
                </a:lnTo>
                <a:close/>
              </a:path>
              <a:path w="1586865" h="48894">
                <a:moveTo>
                  <a:pt x="1504179" y="1614"/>
                </a:moveTo>
                <a:lnTo>
                  <a:pt x="1447798" y="2774"/>
                </a:lnTo>
                <a:lnTo>
                  <a:pt x="1444318" y="6400"/>
                </a:lnTo>
                <a:lnTo>
                  <a:pt x="1444499" y="15166"/>
                </a:lnTo>
                <a:lnTo>
                  <a:pt x="1448125" y="18646"/>
                </a:lnTo>
                <a:lnTo>
                  <a:pt x="1504506" y="17485"/>
                </a:lnTo>
                <a:lnTo>
                  <a:pt x="1507986" y="13859"/>
                </a:lnTo>
                <a:lnTo>
                  <a:pt x="1507806" y="5093"/>
                </a:lnTo>
                <a:lnTo>
                  <a:pt x="1504179" y="1614"/>
                </a:lnTo>
                <a:close/>
              </a:path>
              <a:path w="1586865" h="48894">
                <a:moveTo>
                  <a:pt x="1582548" y="0"/>
                </a:moveTo>
                <a:lnTo>
                  <a:pt x="1558900" y="487"/>
                </a:lnTo>
                <a:lnTo>
                  <a:pt x="1555421" y="4113"/>
                </a:lnTo>
                <a:lnTo>
                  <a:pt x="1555601" y="12879"/>
                </a:lnTo>
                <a:lnTo>
                  <a:pt x="1559227" y="16358"/>
                </a:lnTo>
                <a:lnTo>
                  <a:pt x="1582874" y="15872"/>
                </a:lnTo>
                <a:lnTo>
                  <a:pt x="1586354" y="12246"/>
                </a:lnTo>
                <a:lnTo>
                  <a:pt x="1586174" y="3481"/>
                </a:lnTo>
                <a:lnTo>
                  <a:pt x="15825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71531" y="2119294"/>
            <a:ext cx="3143885" cy="344805"/>
          </a:xfrm>
          <a:custGeom>
            <a:avLst/>
            <a:gdLst/>
            <a:ahLst/>
            <a:cxnLst/>
            <a:rect l="l" t="t" r="r" b="b"/>
            <a:pathLst>
              <a:path w="3143885" h="344805">
                <a:moveTo>
                  <a:pt x="0" y="293705"/>
                </a:moveTo>
                <a:lnTo>
                  <a:pt x="1047868" y="344505"/>
                </a:lnTo>
                <a:lnTo>
                  <a:pt x="2089268" y="141305"/>
                </a:lnTo>
                <a:lnTo>
                  <a:pt x="3143368" y="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17321" y="2359779"/>
            <a:ext cx="88900" cy="8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58721" y="2397879"/>
            <a:ext cx="88900" cy="88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812821" y="2194679"/>
            <a:ext cx="88900" cy="88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854221" y="2054979"/>
            <a:ext cx="88900" cy="88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424612" y="3160712"/>
            <a:ext cx="92075" cy="92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999412" y="3122612"/>
            <a:ext cx="92075" cy="92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456265" y="3406221"/>
            <a:ext cx="1570355" cy="22225"/>
          </a:xfrm>
          <a:custGeom>
            <a:avLst/>
            <a:gdLst/>
            <a:ahLst/>
            <a:cxnLst/>
            <a:rect l="l" t="t" r="r" b="b"/>
            <a:pathLst>
              <a:path w="1570354" h="22225">
                <a:moveTo>
                  <a:pt x="0" y="0"/>
                </a:moveTo>
                <a:lnTo>
                  <a:pt x="1570302" y="21926"/>
                </a:lnTo>
              </a:path>
            </a:pathLst>
          </a:custGeom>
          <a:ln w="19050">
            <a:solidFill>
              <a:srgbClr val="F79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416321" y="3363078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88900" y="88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79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416321" y="3363078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88900"/>
                </a:moveTo>
                <a:lnTo>
                  <a:pt x="88900" y="0"/>
                </a:lnTo>
              </a:path>
            </a:pathLst>
          </a:custGeom>
          <a:ln w="12700">
            <a:solidFill>
              <a:srgbClr val="F79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991122" y="337577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88900" y="88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79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991122" y="337577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88900"/>
                </a:moveTo>
                <a:lnTo>
                  <a:pt x="88900" y="0"/>
                </a:lnTo>
              </a:path>
            </a:pathLst>
          </a:custGeom>
          <a:ln w="12700">
            <a:solidFill>
              <a:srgbClr val="F79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1306903" y="1528571"/>
            <a:ext cx="260350" cy="2466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20</a:t>
            </a:r>
            <a:endParaRPr sz="1400">
              <a:latin typeface="Calibri"/>
              <a:cs typeface="Calibri"/>
            </a:endParaRPr>
          </a:p>
          <a:p>
            <a:pPr marL="66675">
              <a:lnSpc>
                <a:spcPct val="100000"/>
              </a:lnSpc>
              <a:spcBef>
                <a:spcPts val="1245"/>
              </a:spcBef>
            </a:pPr>
            <a:r>
              <a:rPr sz="1400" spc="-10" dirty="0">
                <a:latin typeface="Calibri"/>
                <a:cs typeface="Calibri"/>
              </a:rPr>
              <a:t>10</a:t>
            </a:r>
            <a:endParaRPr sz="1400">
              <a:latin typeface="Calibri"/>
              <a:cs typeface="Calibri"/>
            </a:endParaRPr>
          </a:p>
          <a:p>
            <a:pPr marL="156845">
              <a:lnSpc>
                <a:spcPct val="100000"/>
              </a:lnSpc>
              <a:spcBef>
                <a:spcPts val="1250"/>
              </a:spcBef>
            </a:pPr>
            <a:r>
              <a:rPr sz="1400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1400" spc="-30" dirty="0">
                <a:latin typeface="Calibri"/>
                <a:cs typeface="Calibri"/>
              </a:rPr>
              <a:t>-</a:t>
            </a:r>
            <a:r>
              <a:rPr sz="1400" spc="-15" dirty="0">
                <a:latin typeface="Calibri"/>
                <a:cs typeface="Calibri"/>
              </a:rPr>
              <a:t>1</a:t>
            </a:r>
            <a:r>
              <a:rPr sz="1400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1400" spc="-30" dirty="0">
                <a:latin typeface="Calibri"/>
                <a:cs typeface="Calibri"/>
              </a:rPr>
              <a:t>-</a:t>
            </a:r>
            <a:r>
              <a:rPr sz="1400" spc="-15" dirty="0">
                <a:latin typeface="Calibri"/>
                <a:cs typeface="Calibri"/>
              </a:rPr>
              <a:t>2</a:t>
            </a:r>
            <a:r>
              <a:rPr sz="1400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1400" spc="-30" dirty="0">
                <a:latin typeface="Calibri"/>
                <a:cs typeface="Calibri"/>
              </a:rPr>
              <a:t>-</a:t>
            </a:r>
            <a:r>
              <a:rPr sz="1400" spc="-15" dirty="0">
                <a:latin typeface="Calibri"/>
                <a:cs typeface="Calibri"/>
              </a:rPr>
              <a:t>3</a:t>
            </a:r>
            <a:r>
              <a:rPr sz="1400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1400" spc="-30" dirty="0">
                <a:latin typeface="Calibri"/>
                <a:cs typeface="Calibri"/>
              </a:rPr>
              <a:t>-</a:t>
            </a:r>
            <a:r>
              <a:rPr sz="1400" spc="-15" dirty="0">
                <a:latin typeface="Calibri"/>
                <a:cs typeface="Calibri"/>
              </a:rPr>
              <a:t>4</a:t>
            </a:r>
            <a:r>
              <a:rPr sz="1400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661435" y="3988308"/>
            <a:ext cx="1155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708304" y="3988308"/>
            <a:ext cx="1155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755171" y="3988308"/>
            <a:ext cx="1155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816554" y="4009516"/>
            <a:ext cx="1224915" cy="21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14"/>
              </a:lnSpc>
              <a:tabLst>
                <a:tab pos="1046480" algn="l"/>
              </a:tabLst>
            </a:pPr>
            <a:r>
              <a:rPr sz="1400" spc="-10" dirty="0">
                <a:latin typeface="Calibri"/>
                <a:cs typeface="Calibri"/>
              </a:rPr>
              <a:t>1</a:t>
            </a:r>
            <a:r>
              <a:rPr sz="1400" dirty="0">
                <a:latin typeface="Calibri"/>
                <a:cs typeface="Calibri"/>
              </a:rPr>
              <a:t>6	</a:t>
            </a:r>
            <a:r>
              <a:rPr sz="1400" spc="-10" dirty="0">
                <a:latin typeface="Calibri"/>
                <a:cs typeface="Calibri"/>
              </a:rPr>
              <a:t>20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7897590" y="3988308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24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830526" y="1696670"/>
            <a:ext cx="458470" cy="2348865"/>
          </a:xfrm>
          <a:prstGeom prst="rect">
            <a:avLst/>
          </a:prstGeom>
        </p:spPr>
        <p:txBody>
          <a:bodyPr vert="vert270" wrap="square" lIns="0" tIns="1270" rIns="0" bIns="0" rtlCol="0">
            <a:spAutoFit/>
          </a:bodyPr>
          <a:lstStyle/>
          <a:p>
            <a:pPr marL="743585" marR="5080" indent="-731520">
              <a:lnSpc>
                <a:spcPct val="101200"/>
              </a:lnSpc>
              <a:spcBef>
                <a:spcPts val="10"/>
              </a:spcBef>
            </a:pPr>
            <a:r>
              <a:rPr sz="1400" spc="-5" dirty="0">
                <a:latin typeface="Calibri"/>
                <a:cs typeface="Calibri"/>
              </a:rPr>
              <a:t>Mean (SE) change </a:t>
            </a:r>
            <a:r>
              <a:rPr sz="1400" spc="-10" dirty="0">
                <a:latin typeface="Calibri"/>
                <a:cs typeface="Calibri"/>
              </a:rPr>
              <a:t>from </a:t>
            </a:r>
            <a:r>
              <a:rPr sz="1400" spc="-5" dirty="0">
                <a:latin typeface="Calibri"/>
                <a:cs typeface="Calibri"/>
              </a:rPr>
              <a:t>baseline  in LDL-C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(%)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457861" y="3988308"/>
            <a:ext cx="934085" cy="440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4460" algn="ctr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12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300" spc="5" dirty="0">
                <a:latin typeface="Calibri"/>
                <a:cs typeface="Calibri"/>
              </a:rPr>
              <a:t>Time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(weeks)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9" name="object 99"/>
          <p:cNvSpPr txBox="1">
            <a:spLocks noGrp="1"/>
          </p:cNvSpPr>
          <p:nvPr>
            <p:ph type="title"/>
          </p:nvPr>
        </p:nvSpPr>
        <p:spPr>
          <a:xfrm>
            <a:off x="535940" y="185419"/>
            <a:ext cx="7116445" cy="74485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2780"/>
              </a:lnSpc>
              <a:spcBef>
                <a:spcPts val="275"/>
              </a:spcBef>
            </a:pPr>
            <a:r>
              <a:rPr dirty="0"/>
              <a:t>% </a:t>
            </a:r>
            <a:r>
              <a:rPr spc="-5" dirty="0"/>
              <a:t>Change </a:t>
            </a:r>
            <a:r>
              <a:rPr dirty="0"/>
              <a:t>in </a:t>
            </a:r>
            <a:r>
              <a:rPr spc="-5" dirty="0"/>
              <a:t>LDL-C </a:t>
            </a:r>
            <a:r>
              <a:rPr dirty="0"/>
              <a:t>Over </a:t>
            </a:r>
            <a:r>
              <a:rPr spc="-15" dirty="0"/>
              <a:t>Time </a:t>
            </a:r>
            <a:r>
              <a:rPr spc="-5" dirty="0"/>
              <a:t>(Interim </a:t>
            </a:r>
            <a:r>
              <a:rPr dirty="0"/>
              <a:t>Analysis </a:t>
            </a:r>
            <a:r>
              <a:rPr spc="-5" dirty="0"/>
              <a:t>of Ongoing  Open-Label Period)</a:t>
            </a:r>
          </a:p>
        </p:txBody>
      </p:sp>
      <p:sp>
        <p:nvSpPr>
          <p:cNvPr id="100" name="object 100"/>
          <p:cNvSpPr/>
          <p:nvPr/>
        </p:nvSpPr>
        <p:spPr>
          <a:xfrm>
            <a:off x="5837256" y="3923479"/>
            <a:ext cx="1188085" cy="324485"/>
          </a:xfrm>
          <a:custGeom>
            <a:avLst/>
            <a:gdLst/>
            <a:ahLst/>
            <a:cxnLst/>
            <a:rect l="l" t="t" r="r" b="b"/>
            <a:pathLst>
              <a:path w="1188084" h="324485">
                <a:moveTo>
                  <a:pt x="0" y="323999"/>
                </a:moveTo>
                <a:lnTo>
                  <a:pt x="1187999" y="323999"/>
                </a:lnTo>
                <a:lnTo>
                  <a:pt x="1187999" y="0"/>
                </a:lnTo>
                <a:lnTo>
                  <a:pt x="0" y="0"/>
                </a:lnTo>
                <a:lnTo>
                  <a:pt x="0" y="323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837256" y="3923479"/>
            <a:ext cx="1188085" cy="324485"/>
          </a:xfrm>
          <a:custGeom>
            <a:avLst/>
            <a:gdLst/>
            <a:ahLst/>
            <a:cxnLst/>
            <a:rect l="l" t="t" r="r" b="b"/>
            <a:pathLst>
              <a:path w="1188084" h="324485">
                <a:moveTo>
                  <a:pt x="0" y="0"/>
                </a:moveTo>
                <a:lnTo>
                  <a:pt x="1188000" y="0"/>
                </a:lnTo>
                <a:lnTo>
                  <a:pt x="1188000" y="324000"/>
                </a:lnTo>
                <a:lnTo>
                  <a:pt x="0" y="324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6327293" y="3973067"/>
            <a:ext cx="2063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18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6421568" y="3898713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1" y="720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716023" y="1008888"/>
            <a:ext cx="3194304" cy="106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25167" y="1182624"/>
            <a:ext cx="2648711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65005" y="1032628"/>
            <a:ext cx="3096260" cy="972185"/>
          </a:xfrm>
          <a:custGeom>
            <a:avLst/>
            <a:gdLst/>
            <a:ahLst/>
            <a:cxnLst/>
            <a:rect l="l" t="t" r="r" b="b"/>
            <a:pathLst>
              <a:path w="3096260" h="972185">
                <a:moveTo>
                  <a:pt x="953" y="144784"/>
                </a:moveTo>
                <a:lnTo>
                  <a:pt x="2614333" y="140573"/>
                </a:lnTo>
                <a:lnTo>
                  <a:pt x="2610000" y="0"/>
                </a:lnTo>
                <a:lnTo>
                  <a:pt x="3096000" y="486000"/>
                </a:lnTo>
                <a:lnTo>
                  <a:pt x="2610000" y="972000"/>
                </a:lnTo>
                <a:lnTo>
                  <a:pt x="2605544" y="852853"/>
                </a:lnTo>
                <a:lnTo>
                  <a:pt x="0" y="857187"/>
                </a:lnTo>
                <a:lnTo>
                  <a:pt x="68" y="806301"/>
                </a:lnTo>
                <a:lnTo>
                  <a:pt x="136" y="755415"/>
                </a:lnTo>
                <a:lnTo>
                  <a:pt x="204" y="704529"/>
                </a:lnTo>
                <a:lnTo>
                  <a:pt x="272" y="653643"/>
                </a:lnTo>
                <a:lnTo>
                  <a:pt x="340" y="602757"/>
                </a:lnTo>
                <a:lnTo>
                  <a:pt x="408" y="551871"/>
                </a:lnTo>
                <a:lnTo>
                  <a:pt x="476" y="500985"/>
                </a:lnTo>
                <a:lnTo>
                  <a:pt x="544" y="450099"/>
                </a:lnTo>
                <a:lnTo>
                  <a:pt x="612" y="399213"/>
                </a:lnTo>
                <a:lnTo>
                  <a:pt x="680" y="348327"/>
                </a:lnTo>
                <a:lnTo>
                  <a:pt x="748" y="297441"/>
                </a:lnTo>
                <a:lnTo>
                  <a:pt x="816" y="246555"/>
                </a:lnTo>
                <a:lnTo>
                  <a:pt x="884" y="195669"/>
                </a:lnTo>
                <a:lnTo>
                  <a:pt x="953" y="144784"/>
                </a:lnTo>
                <a:close/>
              </a:path>
            </a:pathLst>
          </a:custGeom>
          <a:ln w="127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1843745" y="1218691"/>
            <a:ext cx="2413000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Double-blind </a:t>
            </a:r>
            <a:r>
              <a:rPr sz="1200" b="1" spc="-10" dirty="0">
                <a:latin typeface="Calibri"/>
                <a:cs typeface="Calibri"/>
              </a:rPr>
              <a:t>treatment</a:t>
            </a:r>
            <a:r>
              <a:rPr sz="1200" b="1" spc="-5" dirty="0">
                <a:latin typeface="Calibri"/>
                <a:cs typeface="Calibri"/>
              </a:rPr>
              <a:t> period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15"/>
              </a:lnSpc>
              <a:spcBef>
                <a:spcPts val="70"/>
              </a:spcBef>
            </a:pPr>
            <a:r>
              <a:rPr sz="1200" spc="-10" dirty="0">
                <a:latin typeface="Calibri"/>
                <a:cs typeface="Calibri"/>
              </a:rPr>
              <a:t>Patients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received: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15"/>
              </a:lnSpc>
            </a:pPr>
            <a:r>
              <a:rPr sz="1200" dirty="0">
                <a:solidFill>
                  <a:srgbClr val="3F3FFF"/>
                </a:solidFill>
                <a:latin typeface="Calibri"/>
                <a:cs typeface="Calibri"/>
              </a:rPr>
              <a:t>∆ </a:t>
            </a:r>
            <a:r>
              <a:rPr sz="1200" spc="-5" dirty="0">
                <a:latin typeface="Calibri"/>
                <a:cs typeface="Calibri"/>
              </a:rPr>
              <a:t>Alirocumab (n=45), </a:t>
            </a:r>
            <a:r>
              <a:rPr sz="1200" dirty="0">
                <a:latin typeface="Calibri"/>
                <a:cs typeface="Calibri"/>
              </a:rPr>
              <a:t>○ </a:t>
            </a:r>
            <a:r>
              <a:rPr sz="1200" spc="-5" dirty="0">
                <a:latin typeface="Calibri"/>
                <a:cs typeface="Calibri"/>
              </a:rPr>
              <a:t>Placebo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(n=24)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5017008" y="1008888"/>
            <a:ext cx="3191256" cy="1066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026152" y="1182624"/>
            <a:ext cx="3154679" cy="762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065033" y="1032628"/>
            <a:ext cx="3096260" cy="972185"/>
          </a:xfrm>
          <a:custGeom>
            <a:avLst/>
            <a:gdLst/>
            <a:ahLst/>
            <a:cxnLst/>
            <a:rect l="l" t="t" r="r" b="b"/>
            <a:pathLst>
              <a:path w="3096259" h="972185">
                <a:moveTo>
                  <a:pt x="2729146" y="852853"/>
                </a:moveTo>
                <a:lnTo>
                  <a:pt x="2605543" y="852853"/>
                </a:lnTo>
                <a:lnTo>
                  <a:pt x="2609999" y="971999"/>
                </a:lnTo>
                <a:lnTo>
                  <a:pt x="2729146" y="852853"/>
                </a:lnTo>
                <a:close/>
              </a:path>
              <a:path w="3096259" h="972185">
                <a:moveTo>
                  <a:pt x="2609999" y="0"/>
                </a:moveTo>
                <a:lnTo>
                  <a:pt x="2614333" y="140572"/>
                </a:lnTo>
                <a:lnTo>
                  <a:pt x="952" y="144783"/>
                </a:lnTo>
                <a:lnTo>
                  <a:pt x="0" y="857186"/>
                </a:lnTo>
                <a:lnTo>
                  <a:pt x="2729146" y="852853"/>
                </a:lnTo>
                <a:lnTo>
                  <a:pt x="3095999" y="485999"/>
                </a:lnTo>
                <a:lnTo>
                  <a:pt x="2609999" y="0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065033" y="1032628"/>
            <a:ext cx="3096260" cy="972185"/>
          </a:xfrm>
          <a:custGeom>
            <a:avLst/>
            <a:gdLst/>
            <a:ahLst/>
            <a:cxnLst/>
            <a:rect l="l" t="t" r="r" b="b"/>
            <a:pathLst>
              <a:path w="3096259" h="972185">
                <a:moveTo>
                  <a:pt x="953" y="144784"/>
                </a:moveTo>
                <a:lnTo>
                  <a:pt x="2614333" y="140573"/>
                </a:lnTo>
                <a:lnTo>
                  <a:pt x="2610000" y="0"/>
                </a:lnTo>
                <a:lnTo>
                  <a:pt x="3096000" y="486000"/>
                </a:lnTo>
                <a:lnTo>
                  <a:pt x="2610000" y="972000"/>
                </a:lnTo>
                <a:lnTo>
                  <a:pt x="2605544" y="852853"/>
                </a:lnTo>
                <a:lnTo>
                  <a:pt x="0" y="857187"/>
                </a:lnTo>
                <a:lnTo>
                  <a:pt x="68" y="806301"/>
                </a:lnTo>
                <a:lnTo>
                  <a:pt x="136" y="755415"/>
                </a:lnTo>
                <a:lnTo>
                  <a:pt x="204" y="704529"/>
                </a:lnTo>
                <a:lnTo>
                  <a:pt x="272" y="653643"/>
                </a:lnTo>
                <a:lnTo>
                  <a:pt x="340" y="602757"/>
                </a:lnTo>
                <a:lnTo>
                  <a:pt x="408" y="551871"/>
                </a:lnTo>
                <a:lnTo>
                  <a:pt x="476" y="500985"/>
                </a:lnTo>
                <a:lnTo>
                  <a:pt x="544" y="450099"/>
                </a:lnTo>
                <a:lnTo>
                  <a:pt x="612" y="399213"/>
                </a:lnTo>
                <a:lnTo>
                  <a:pt x="680" y="348327"/>
                </a:lnTo>
                <a:lnTo>
                  <a:pt x="748" y="297441"/>
                </a:lnTo>
                <a:lnTo>
                  <a:pt x="816" y="246555"/>
                </a:lnTo>
                <a:lnTo>
                  <a:pt x="884" y="195669"/>
                </a:lnTo>
                <a:lnTo>
                  <a:pt x="953" y="144784"/>
                </a:lnTo>
                <a:close/>
              </a:path>
            </a:pathLst>
          </a:custGeom>
          <a:ln w="127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5143773" y="1218691"/>
            <a:ext cx="2919730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Open-label </a:t>
            </a:r>
            <a:r>
              <a:rPr sz="1200" b="1" spc="-10" dirty="0">
                <a:latin typeface="Calibri"/>
                <a:cs typeface="Calibri"/>
              </a:rPr>
              <a:t>treatment</a:t>
            </a:r>
            <a:r>
              <a:rPr sz="1200" b="1" dirty="0">
                <a:latin typeface="Calibri"/>
                <a:cs typeface="Calibri"/>
              </a:rPr>
              <a:t> period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15"/>
              </a:lnSpc>
              <a:spcBef>
                <a:spcPts val="70"/>
              </a:spcBef>
            </a:pPr>
            <a:r>
              <a:rPr sz="1200" dirty="0">
                <a:latin typeface="Calibri"/>
                <a:cs typeface="Calibri"/>
              </a:rPr>
              <a:t>All </a:t>
            </a:r>
            <a:r>
              <a:rPr sz="1200" spc="-10" dirty="0">
                <a:latin typeface="Calibri"/>
                <a:cs typeface="Calibri"/>
              </a:rPr>
              <a:t>patients received </a:t>
            </a:r>
            <a:r>
              <a:rPr sz="1200" spc="-5" dirty="0">
                <a:latin typeface="Calibri"/>
                <a:cs typeface="Calibri"/>
              </a:rPr>
              <a:t>alirocumab </a:t>
            </a: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spc="-15" dirty="0">
                <a:latin typeface="Calibri"/>
                <a:cs typeface="Calibri"/>
              </a:rPr>
              <a:t>Week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15"/>
              </a:lnSpc>
            </a:pPr>
            <a:r>
              <a:rPr sz="1200" b="1" dirty="0">
                <a:solidFill>
                  <a:srgbClr val="F79646"/>
                </a:solidFill>
                <a:latin typeface="Calibri"/>
                <a:cs typeface="Calibri"/>
              </a:rPr>
              <a:t>X </a:t>
            </a:r>
            <a:r>
              <a:rPr sz="1200" dirty="0">
                <a:latin typeface="Calibri"/>
                <a:cs typeface="Calibri"/>
              </a:rPr>
              <a:t>All </a:t>
            </a:r>
            <a:r>
              <a:rPr sz="1200" spc="-10" dirty="0">
                <a:latin typeface="Calibri"/>
                <a:cs typeface="Calibri"/>
              </a:rPr>
              <a:t>patients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(n=69)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350392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Disclosures and</a:t>
            </a:r>
            <a:r>
              <a:rPr sz="2800" spc="-80" dirty="0"/>
              <a:t> </a:t>
            </a:r>
            <a:r>
              <a:rPr sz="2800" spc="-5" dirty="0"/>
              <a:t>Funding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5940" y="1221740"/>
            <a:ext cx="8058150" cy="192786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55600" marR="5080" indent="-342900">
              <a:lnSpc>
                <a:spcPct val="100400"/>
              </a:lnSpc>
              <a:spcBef>
                <a:spcPts val="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Dr Blom has received honoraria </a:t>
            </a:r>
            <a:r>
              <a:rPr sz="2400" spc="-5" dirty="0">
                <a:latin typeface="Arial Narrow"/>
                <a:cs typeface="Arial Narrow"/>
              </a:rPr>
              <a:t>from </a:t>
            </a:r>
            <a:r>
              <a:rPr sz="2400" dirty="0">
                <a:latin typeface="Arial Narrow"/>
                <a:cs typeface="Arial Narrow"/>
              </a:rPr>
              <a:t>Aegerion, Amgen,</a:t>
            </a:r>
            <a:r>
              <a:rPr sz="2400" spc="-3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AstraZeneca,  and Sanofi, and consultancy/advisory board fees </a:t>
            </a:r>
            <a:r>
              <a:rPr sz="2400" spc="-5" dirty="0">
                <a:latin typeface="Arial Narrow"/>
                <a:cs typeface="Arial Narrow"/>
              </a:rPr>
              <a:t>from </a:t>
            </a:r>
            <a:r>
              <a:rPr sz="2400" dirty="0">
                <a:latin typeface="Arial Narrow"/>
                <a:cs typeface="Arial Narrow"/>
              </a:rPr>
              <a:t>Akcea,  </a:t>
            </a:r>
            <a:r>
              <a:rPr sz="2400" spc="-5" dirty="0">
                <a:latin typeface="Arial Narrow"/>
                <a:cs typeface="Arial Narrow"/>
              </a:rPr>
              <a:t>Amgen, </a:t>
            </a:r>
            <a:r>
              <a:rPr sz="2400" dirty="0">
                <a:latin typeface="Arial Narrow"/>
                <a:cs typeface="Arial Narrow"/>
              </a:rPr>
              <a:t>Gemphire, and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Sanofi.</a:t>
            </a:r>
            <a:endParaRPr sz="2400">
              <a:latin typeface="Arial Narrow"/>
              <a:cs typeface="Arial Narrow"/>
            </a:endParaRPr>
          </a:p>
          <a:p>
            <a:pPr marL="355600" marR="597535" indent="-342900">
              <a:lnSpc>
                <a:spcPts val="2810"/>
              </a:lnSpc>
              <a:spcBef>
                <a:spcPts val="7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This </a:t>
            </a:r>
            <a:r>
              <a:rPr sz="2400" dirty="0">
                <a:latin typeface="Arial Narrow"/>
                <a:cs typeface="Arial Narrow"/>
              </a:rPr>
              <a:t>study was funded by Regeneron </a:t>
            </a:r>
            <a:r>
              <a:rPr sz="2400" spc="-5" dirty="0">
                <a:latin typeface="Arial Narrow"/>
                <a:cs typeface="Arial Narrow"/>
              </a:rPr>
              <a:t>Pharmaceuticals, </a:t>
            </a:r>
            <a:r>
              <a:rPr sz="2400" dirty="0">
                <a:latin typeface="Arial Narrow"/>
                <a:cs typeface="Arial Narrow"/>
              </a:rPr>
              <a:t>Inc. and  </a:t>
            </a:r>
            <a:r>
              <a:rPr sz="2400" spc="-5" dirty="0">
                <a:latin typeface="Arial Narrow"/>
                <a:cs typeface="Arial Narrow"/>
              </a:rPr>
              <a:t>Sanofi.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79323"/>
            <a:ext cx="7070725" cy="74803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250"/>
              </a:spcBef>
            </a:pPr>
            <a:r>
              <a:rPr spc="-5" dirty="0"/>
              <a:t>Safety: Open-Label </a:t>
            </a:r>
            <a:r>
              <a:rPr spc="-15" dirty="0"/>
              <a:t>Treatment </a:t>
            </a:r>
            <a:r>
              <a:rPr spc="-5" dirty="0"/>
              <a:t>Period (Interim Results From  Ongoing Open-Label</a:t>
            </a:r>
            <a:r>
              <a:rPr dirty="0"/>
              <a:t> </a:t>
            </a:r>
            <a:r>
              <a:rPr spc="-5" dirty="0"/>
              <a:t>Period)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4753" y="3821683"/>
            <a:ext cx="8107680" cy="616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No </a:t>
            </a:r>
            <a:r>
              <a:rPr sz="1800" spc="-5" dirty="0">
                <a:latin typeface="Calibri"/>
                <a:cs typeface="Calibri"/>
              </a:rPr>
              <a:t>deaths </a:t>
            </a:r>
            <a:r>
              <a:rPr sz="1800" dirty="0">
                <a:latin typeface="Calibri"/>
                <a:cs typeface="Calibri"/>
              </a:rPr>
              <a:t>due </a:t>
            </a:r>
            <a:r>
              <a:rPr sz="1800" spc="-15" dirty="0">
                <a:latin typeface="Calibri"/>
                <a:cs typeface="Calibri"/>
              </a:rPr>
              <a:t>to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TEAEs</a:t>
            </a:r>
            <a:endParaRPr sz="1800">
              <a:latin typeface="Calibri"/>
              <a:cs typeface="Calibri"/>
            </a:endParaRPr>
          </a:p>
          <a:p>
            <a:pPr marL="38100" marR="30480">
              <a:lnSpc>
                <a:spcPts val="790"/>
              </a:lnSpc>
              <a:spcBef>
                <a:spcPts val="925"/>
              </a:spcBef>
            </a:pPr>
            <a:r>
              <a:rPr sz="750" spc="-15" baseline="22222" dirty="0">
                <a:latin typeface="Arial"/>
                <a:cs typeface="Arial"/>
              </a:rPr>
              <a:t>a</a:t>
            </a:r>
            <a:r>
              <a:rPr sz="700" spc="-10" dirty="0">
                <a:latin typeface="Arial"/>
                <a:cs typeface="Arial"/>
              </a:rPr>
              <a:t>SAE </a:t>
            </a:r>
            <a:r>
              <a:rPr sz="700" spc="-5" dirty="0">
                <a:latin typeface="Arial"/>
                <a:cs typeface="Arial"/>
              </a:rPr>
              <a:t>of arthralgia, not considered related </a:t>
            </a:r>
            <a:r>
              <a:rPr sz="700" dirty="0">
                <a:latin typeface="Arial"/>
                <a:cs typeface="Arial"/>
              </a:rPr>
              <a:t>to </a:t>
            </a:r>
            <a:r>
              <a:rPr sz="700" spc="-5" dirty="0">
                <a:latin typeface="Arial"/>
                <a:cs typeface="Arial"/>
              </a:rPr>
              <a:t>study treatment (patient received alirocumab during </a:t>
            </a:r>
            <a:r>
              <a:rPr sz="700" dirty="0">
                <a:latin typeface="Arial"/>
                <a:cs typeface="Arial"/>
              </a:rPr>
              <a:t>the </a:t>
            </a:r>
            <a:r>
              <a:rPr sz="700" spc="-10" dirty="0">
                <a:latin typeface="Arial"/>
                <a:cs typeface="Arial"/>
              </a:rPr>
              <a:t>double-blind </a:t>
            </a:r>
            <a:r>
              <a:rPr sz="700" spc="-5" dirty="0">
                <a:latin typeface="Arial"/>
                <a:cs typeface="Arial"/>
              </a:rPr>
              <a:t>treatment period). </a:t>
            </a:r>
            <a:r>
              <a:rPr sz="750" spc="-7" baseline="22222" dirty="0">
                <a:latin typeface="Arial"/>
                <a:cs typeface="Arial"/>
              </a:rPr>
              <a:t>b</a:t>
            </a:r>
            <a:r>
              <a:rPr sz="700" spc="-5" dirty="0">
                <a:latin typeface="Arial"/>
                <a:cs typeface="Arial"/>
              </a:rPr>
              <a:t>Includes one event each of abnormal hepatic function and injection-site  hypersensitivity (both patients received alirocumab during </a:t>
            </a:r>
            <a:r>
              <a:rPr sz="700" dirty="0">
                <a:latin typeface="Arial"/>
                <a:cs typeface="Arial"/>
              </a:rPr>
              <a:t>the </a:t>
            </a:r>
            <a:r>
              <a:rPr sz="700" spc="-10" dirty="0">
                <a:latin typeface="Arial"/>
                <a:cs typeface="Arial"/>
              </a:rPr>
              <a:t>double-blind </a:t>
            </a:r>
            <a:r>
              <a:rPr sz="700" spc="-5" dirty="0">
                <a:latin typeface="Arial"/>
                <a:cs typeface="Arial"/>
              </a:rPr>
              <a:t>treatment period). SAE, serious adverse event; TEAEs, treatment-emergent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adverse event.</a:t>
            </a:r>
            <a:endParaRPr sz="7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0850" y="1193800"/>
          <a:ext cx="7889240" cy="2606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6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7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 (%)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patients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9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13193"/>
                    </a:solidFill>
                  </a:tcPr>
                </a:tc>
                <a:tc>
                  <a:txBody>
                    <a:bodyPr/>
                    <a:lstStyle/>
                    <a:p>
                      <a:pPr marL="1415415" marR="43815" indent="-1363345">
                        <a:lnSpc>
                          <a:spcPct val="1014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All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patients received open-label alirocumab  (n=69)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13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44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Any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TEAE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22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(31.9)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44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Treatment-emergent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SAE</a:t>
                      </a:r>
                      <a:r>
                        <a:rPr sz="1350" spc="-15" baseline="24691" dirty="0">
                          <a:latin typeface="Calibri"/>
                          <a:cs typeface="Calibri"/>
                        </a:rPr>
                        <a:t>a</a:t>
                      </a:r>
                      <a:endParaRPr sz="1350" baseline="24691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(1.4)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44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TEAEs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leading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to treatment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discontinuation</a:t>
                      </a:r>
                      <a:r>
                        <a:rPr sz="1350" spc="-7" baseline="24691" dirty="0">
                          <a:latin typeface="Calibri"/>
                          <a:cs typeface="Calibri"/>
                        </a:rPr>
                        <a:t>b</a:t>
                      </a:r>
                      <a:endParaRPr sz="1350" baseline="24691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(2.9)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44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TEAEs of special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interest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448"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Local injection site reaction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(1.4)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448"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Hepatic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disorders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(1.4)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44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TEAEs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in ≥5%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patients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448"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Nasopharyngitis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(5.8)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17246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5" dirty="0"/>
              <a:t>B</a:t>
            </a:r>
            <a:r>
              <a:rPr sz="2800" spc="-5" dirty="0"/>
              <a:t>ackg</a:t>
            </a:r>
            <a:r>
              <a:rPr sz="2800" spc="-10" dirty="0"/>
              <a:t>r</a:t>
            </a:r>
            <a:r>
              <a:rPr sz="2800" spc="-5" dirty="0"/>
              <a:t>oun</a:t>
            </a:r>
            <a:r>
              <a:rPr sz="2800" dirty="0"/>
              <a:t>d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10540" y="1233423"/>
            <a:ext cx="8100695" cy="22199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381000" marR="224790" indent="-342900">
              <a:lnSpc>
                <a:spcPts val="2210"/>
              </a:lnSpc>
              <a:spcBef>
                <a:spcPts val="229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1900" spc="-5" dirty="0">
                <a:latin typeface="Arial Narrow"/>
                <a:cs typeface="Arial Narrow"/>
              </a:rPr>
              <a:t>HoFH </a:t>
            </a:r>
            <a:r>
              <a:rPr sz="1900" dirty="0">
                <a:latin typeface="Arial Narrow"/>
                <a:cs typeface="Arial Narrow"/>
              </a:rPr>
              <a:t>is </a:t>
            </a:r>
            <a:r>
              <a:rPr sz="1900" spc="-5" dirty="0">
                <a:latin typeface="Arial Narrow"/>
                <a:cs typeface="Arial Narrow"/>
              </a:rPr>
              <a:t>characterized by extremely high </a:t>
            </a:r>
            <a:r>
              <a:rPr sz="1900" spc="-10" dirty="0">
                <a:latin typeface="Arial Narrow"/>
                <a:cs typeface="Arial Narrow"/>
              </a:rPr>
              <a:t>LDL-C </a:t>
            </a:r>
            <a:r>
              <a:rPr sz="1900" spc="-5" dirty="0">
                <a:latin typeface="Arial Narrow"/>
                <a:cs typeface="Arial Narrow"/>
              </a:rPr>
              <a:t>levels and early onset atherosclerotic  cardiovascular disease despite treatment </a:t>
            </a:r>
            <a:r>
              <a:rPr sz="1900" dirty="0">
                <a:latin typeface="Arial Narrow"/>
                <a:cs typeface="Arial Narrow"/>
              </a:rPr>
              <a:t>with </a:t>
            </a:r>
            <a:r>
              <a:rPr sz="1900" spc="-5" dirty="0">
                <a:latin typeface="Arial Narrow"/>
                <a:cs typeface="Arial Narrow"/>
              </a:rPr>
              <a:t>conventional lipid lowering</a:t>
            </a:r>
            <a:r>
              <a:rPr sz="1900" spc="10" dirty="0">
                <a:latin typeface="Arial Narrow"/>
                <a:cs typeface="Arial Narrow"/>
              </a:rPr>
              <a:t> </a:t>
            </a:r>
            <a:r>
              <a:rPr sz="1900" spc="-5" dirty="0">
                <a:latin typeface="Arial Narrow"/>
                <a:cs typeface="Arial Narrow"/>
              </a:rPr>
              <a:t>therapy</a:t>
            </a:r>
            <a:r>
              <a:rPr sz="1950" spc="-7" baseline="25641" dirty="0">
                <a:latin typeface="Arial Narrow"/>
                <a:cs typeface="Arial Narrow"/>
              </a:rPr>
              <a:t>1-3</a:t>
            </a:r>
            <a:endParaRPr sz="1950" baseline="25641">
              <a:latin typeface="Arial Narrow"/>
              <a:cs typeface="Arial Narrow"/>
            </a:endParaRPr>
          </a:p>
          <a:p>
            <a:pPr marL="381000" indent="-342900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1900" spc="-5" dirty="0">
                <a:latin typeface="Arial Narrow"/>
                <a:cs typeface="Arial Narrow"/>
              </a:rPr>
              <a:t>HoFH includes true homozygotes, compound heterozygotes and double</a:t>
            </a:r>
            <a:r>
              <a:rPr sz="1900" spc="70" dirty="0">
                <a:latin typeface="Arial Narrow"/>
                <a:cs typeface="Arial Narrow"/>
              </a:rPr>
              <a:t> </a:t>
            </a:r>
            <a:r>
              <a:rPr sz="1900" spc="-10" dirty="0">
                <a:latin typeface="Arial Narrow"/>
                <a:cs typeface="Arial Narrow"/>
              </a:rPr>
              <a:t>heterozygotes</a:t>
            </a:r>
            <a:r>
              <a:rPr sz="1950" spc="-15" baseline="25641" dirty="0">
                <a:latin typeface="Arial Narrow"/>
                <a:cs typeface="Arial Narrow"/>
              </a:rPr>
              <a:t>1</a:t>
            </a:r>
            <a:endParaRPr sz="1950" baseline="25641">
              <a:latin typeface="Arial Narrow"/>
              <a:cs typeface="Arial Narrow"/>
            </a:endParaRPr>
          </a:p>
          <a:p>
            <a:pPr marL="381000" marR="182880" indent="-342900">
              <a:lnSpc>
                <a:spcPct val="101099"/>
              </a:lnSpc>
              <a:spcBef>
                <a:spcPts val="405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1900" spc="-5" dirty="0">
                <a:latin typeface="Arial Narrow"/>
                <a:cs typeface="Arial Narrow"/>
              </a:rPr>
              <a:t>HoFH results from severely impaired LDLR function, most commonly due </a:t>
            </a:r>
            <a:r>
              <a:rPr sz="1900" dirty="0">
                <a:latin typeface="Arial Narrow"/>
                <a:cs typeface="Arial Narrow"/>
              </a:rPr>
              <a:t>to </a:t>
            </a:r>
            <a:r>
              <a:rPr sz="1900" spc="-5" dirty="0">
                <a:latin typeface="Arial Narrow"/>
                <a:cs typeface="Arial Narrow"/>
              </a:rPr>
              <a:t>mutations  </a:t>
            </a:r>
            <a:r>
              <a:rPr sz="1900" dirty="0">
                <a:latin typeface="Arial Narrow"/>
                <a:cs typeface="Arial Narrow"/>
              </a:rPr>
              <a:t>in </a:t>
            </a:r>
            <a:r>
              <a:rPr sz="1900" spc="-5" dirty="0">
                <a:latin typeface="Arial Narrow"/>
                <a:cs typeface="Arial Narrow"/>
              </a:rPr>
              <a:t>both copies of the </a:t>
            </a:r>
            <a:r>
              <a:rPr sz="1900" i="1" spc="-5" dirty="0">
                <a:latin typeface="Arial Narrow"/>
                <a:cs typeface="Arial Narrow"/>
              </a:rPr>
              <a:t>LDLR</a:t>
            </a:r>
            <a:r>
              <a:rPr sz="1900" i="1" spc="20" dirty="0">
                <a:latin typeface="Arial Narrow"/>
                <a:cs typeface="Arial Narrow"/>
              </a:rPr>
              <a:t> </a:t>
            </a:r>
            <a:r>
              <a:rPr sz="1900" spc="-5" dirty="0">
                <a:latin typeface="Arial Narrow"/>
                <a:cs typeface="Arial Narrow"/>
              </a:rPr>
              <a:t>gene</a:t>
            </a:r>
            <a:r>
              <a:rPr sz="1950" spc="-7" baseline="25641" dirty="0">
                <a:latin typeface="Arial Narrow"/>
                <a:cs typeface="Arial Narrow"/>
              </a:rPr>
              <a:t>1</a:t>
            </a:r>
            <a:endParaRPr sz="1950" baseline="25641">
              <a:latin typeface="Arial Narrow"/>
              <a:cs typeface="Arial Narrow"/>
            </a:endParaRPr>
          </a:p>
          <a:p>
            <a:pPr marL="381000" marR="30480" indent="-342900">
              <a:lnSpc>
                <a:spcPct val="101099"/>
              </a:lnSpc>
              <a:spcBef>
                <a:spcPts val="385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1900" spc="-5" dirty="0">
                <a:latin typeface="Arial Narrow"/>
                <a:cs typeface="Arial Narrow"/>
              </a:rPr>
              <a:t>Mutation </a:t>
            </a:r>
            <a:r>
              <a:rPr sz="1900" dirty="0">
                <a:latin typeface="Arial Narrow"/>
                <a:cs typeface="Arial Narrow"/>
              </a:rPr>
              <a:t>in </a:t>
            </a:r>
            <a:r>
              <a:rPr sz="1900" spc="-5" dirty="0">
                <a:latin typeface="Arial Narrow"/>
                <a:cs typeface="Arial Narrow"/>
              </a:rPr>
              <a:t>other genes of the LDLR pathway (</a:t>
            </a:r>
            <a:r>
              <a:rPr sz="1900" i="1" spc="-5" dirty="0">
                <a:latin typeface="Arial Narrow"/>
                <a:cs typeface="Arial Narrow"/>
              </a:rPr>
              <a:t>APOB</a:t>
            </a:r>
            <a:r>
              <a:rPr sz="1900" spc="-5" dirty="0">
                <a:latin typeface="Arial Narrow"/>
                <a:cs typeface="Arial Narrow"/>
              </a:rPr>
              <a:t>, </a:t>
            </a:r>
            <a:r>
              <a:rPr sz="1900" i="1" spc="-5" dirty="0">
                <a:latin typeface="Arial Narrow"/>
                <a:cs typeface="Arial Narrow"/>
              </a:rPr>
              <a:t>PCSK9</a:t>
            </a:r>
            <a:r>
              <a:rPr sz="1900" spc="-5" dirty="0">
                <a:latin typeface="Arial Narrow"/>
                <a:cs typeface="Arial Narrow"/>
              </a:rPr>
              <a:t>, and </a:t>
            </a:r>
            <a:r>
              <a:rPr sz="1900" i="1" spc="-5" dirty="0">
                <a:latin typeface="Arial Narrow"/>
                <a:cs typeface="Arial Narrow"/>
              </a:rPr>
              <a:t>LDLRAP1</a:t>
            </a:r>
            <a:r>
              <a:rPr sz="1900" spc="-5" dirty="0">
                <a:latin typeface="Arial Narrow"/>
                <a:cs typeface="Arial Narrow"/>
              </a:rPr>
              <a:t>) may also  </a:t>
            </a:r>
            <a:r>
              <a:rPr sz="1900" spc="-10" dirty="0">
                <a:latin typeface="Arial Narrow"/>
                <a:cs typeface="Arial Narrow"/>
              </a:rPr>
              <a:t>affect </a:t>
            </a:r>
            <a:r>
              <a:rPr sz="1900" spc="-5" dirty="0">
                <a:latin typeface="Arial Narrow"/>
                <a:cs typeface="Arial Narrow"/>
              </a:rPr>
              <a:t>LDLR</a:t>
            </a:r>
            <a:r>
              <a:rPr sz="1900" spc="10" dirty="0">
                <a:latin typeface="Arial Narrow"/>
                <a:cs typeface="Arial Narrow"/>
              </a:rPr>
              <a:t> </a:t>
            </a:r>
            <a:r>
              <a:rPr sz="1900" spc="-5" dirty="0">
                <a:latin typeface="Arial Narrow"/>
                <a:cs typeface="Arial Narrow"/>
              </a:rPr>
              <a:t>function</a:t>
            </a:r>
            <a:r>
              <a:rPr sz="1950" spc="-7" baseline="25641" dirty="0">
                <a:latin typeface="Arial Narrow"/>
                <a:cs typeface="Arial Narrow"/>
              </a:rPr>
              <a:t>1</a:t>
            </a:r>
            <a:endParaRPr sz="1950" baseline="25641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0153" y="3994911"/>
            <a:ext cx="8058150" cy="34861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790"/>
              </a:lnSpc>
              <a:spcBef>
                <a:spcPts val="165"/>
              </a:spcBef>
            </a:pPr>
            <a:r>
              <a:rPr sz="700" i="1" spc="-5" dirty="0">
                <a:latin typeface="Arial"/>
                <a:cs typeface="Arial"/>
              </a:rPr>
              <a:t>APOB</a:t>
            </a:r>
            <a:r>
              <a:rPr sz="700" spc="-5" dirty="0">
                <a:latin typeface="Arial"/>
                <a:cs typeface="Arial"/>
              </a:rPr>
              <a:t>, gene encoding apolipoprotein B100; </a:t>
            </a:r>
            <a:r>
              <a:rPr sz="700" spc="-10" dirty="0">
                <a:latin typeface="Arial"/>
                <a:cs typeface="Arial"/>
              </a:rPr>
              <a:t>HoFH, </a:t>
            </a:r>
            <a:r>
              <a:rPr sz="700" spc="-5" dirty="0">
                <a:latin typeface="Arial"/>
                <a:cs typeface="Arial"/>
              </a:rPr>
              <a:t>homozygous familial hypercholesterolemia; LDL-C, low-density lipoprotein cholesterol; </a:t>
            </a:r>
            <a:r>
              <a:rPr sz="700" spc="-10" dirty="0">
                <a:latin typeface="Arial"/>
                <a:cs typeface="Arial"/>
              </a:rPr>
              <a:t>LDLR, </a:t>
            </a:r>
            <a:r>
              <a:rPr sz="700" spc="-5" dirty="0">
                <a:latin typeface="Arial"/>
                <a:cs typeface="Arial"/>
              </a:rPr>
              <a:t>low-density lipoprotein receptor; </a:t>
            </a:r>
            <a:r>
              <a:rPr sz="700" i="1" spc="-10" dirty="0">
                <a:latin typeface="Arial"/>
                <a:cs typeface="Arial"/>
              </a:rPr>
              <a:t>LDLR</a:t>
            </a:r>
            <a:r>
              <a:rPr sz="700" spc="-10" dirty="0">
                <a:latin typeface="Arial"/>
                <a:cs typeface="Arial"/>
              </a:rPr>
              <a:t>, </a:t>
            </a:r>
            <a:r>
              <a:rPr sz="700" spc="-5" dirty="0">
                <a:latin typeface="Arial"/>
                <a:cs typeface="Arial"/>
              </a:rPr>
              <a:t>gene encoding </a:t>
            </a:r>
            <a:r>
              <a:rPr sz="700" spc="-10" dirty="0">
                <a:latin typeface="Arial"/>
                <a:cs typeface="Arial"/>
              </a:rPr>
              <a:t>low- </a:t>
            </a:r>
            <a:r>
              <a:rPr sz="700" spc="17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density lipoprotein receptor; </a:t>
            </a:r>
            <a:r>
              <a:rPr sz="700" i="1" spc="-10" dirty="0">
                <a:latin typeface="Arial"/>
                <a:cs typeface="Arial"/>
              </a:rPr>
              <a:t>LDLRAP</a:t>
            </a:r>
            <a:r>
              <a:rPr sz="700" spc="-10" dirty="0">
                <a:latin typeface="Arial"/>
                <a:cs typeface="Arial"/>
              </a:rPr>
              <a:t>, </a:t>
            </a:r>
            <a:r>
              <a:rPr sz="700" spc="-5" dirty="0">
                <a:latin typeface="Arial"/>
                <a:cs typeface="Arial"/>
              </a:rPr>
              <a:t>gene encoding low-density lipoprotein receptor adaptor protein 1; </a:t>
            </a:r>
            <a:r>
              <a:rPr sz="700" i="1" spc="-5" dirty="0">
                <a:latin typeface="Arial"/>
                <a:cs typeface="Arial"/>
              </a:rPr>
              <a:t>PCSK9</a:t>
            </a:r>
            <a:r>
              <a:rPr sz="700" spc="-5" dirty="0">
                <a:latin typeface="Arial"/>
                <a:cs typeface="Arial"/>
              </a:rPr>
              <a:t>, gene encoding proprotein convertase subtilisin/kexin </a:t>
            </a:r>
            <a:r>
              <a:rPr sz="700" dirty="0">
                <a:latin typeface="Arial"/>
                <a:cs typeface="Arial"/>
              </a:rPr>
              <a:t>type </a:t>
            </a:r>
            <a:r>
              <a:rPr sz="700" spc="-5" dirty="0">
                <a:latin typeface="Arial"/>
                <a:cs typeface="Arial"/>
              </a:rPr>
              <a:t>9.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700" spc="-5" dirty="0">
                <a:latin typeface="Arial"/>
                <a:cs typeface="Arial"/>
              </a:rPr>
              <a:t>1.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Cuchel</a:t>
            </a:r>
            <a:r>
              <a:rPr sz="700" dirty="0">
                <a:latin typeface="Arial"/>
                <a:cs typeface="Arial"/>
              </a:rPr>
              <a:t> M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et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al.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i="1" spc="-5" dirty="0">
                <a:latin typeface="Arial"/>
                <a:cs typeface="Arial"/>
              </a:rPr>
              <a:t>Eur</a:t>
            </a:r>
            <a:r>
              <a:rPr sz="700" i="1" spc="15" dirty="0">
                <a:latin typeface="Arial"/>
                <a:cs typeface="Arial"/>
              </a:rPr>
              <a:t> </a:t>
            </a:r>
            <a:r>
              <a:rPr sz="700" i="1" spc="-5" dirty="0">
                <a:latin typeface="Arial"/>
                <a:cs typeface="Arial"/>
              </a:rPr>
              <a:t>Heart</a:t>
            </a:r>
            <a:r>
              <a:rPr sz="700" i="1" spc="15" dirty="0">
                <a:latin typeface="Arial"/>
                <a:cs typeface="Arial"/>
              </a:rPr>
              <a:t> </a:t>
            </a:r>
            <a:r>
              <a:rPr sz="700" i="1" spc="-5" dirty="0">
                <a:latin typeface="Arial"/>
                <a:cs typeface="Arial"/>
              </a:rPr>
              <a:t>J</a:t>
            </a:r>
            <a:r>
              <a:rPr sz="700" spc="-5" dirty="0">
                <a:latin typeface="Arial"/>
                <a:cs typeface="Arial"/>
              </a:rPr>
              <a:t>.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2014;35:2146-2157.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2.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Hovingh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GK,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Goldberg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AC,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Moriarty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PM.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i="1" dirty="0">
                <a:latin typeface="Arial"/>
                <a:cs typeface="Arial"/>
              </a:rPr>
              <a:t>J</a:t>
            </a:r>
            <a:r>
              <a:rPr sz="700" i="1" spc="10" dirty="0">
                <a:latin typeface="Arial"/>
                <a:cs typeface="Arial"/>
              </a:rPr>
              <a:t> </a:t>
            </a:r>
            <a:r>
              <a:rPr sz="700" i="1" spc="-10" dirty="0">
                <a:latin typeface="Arial"/>
                <a:cs typeface="Arial"/>
              </a:rPr>
              <a:t>Clin</a:t>
            </a:r>
            <a:r>
              <a:rPr sz="700" i="1" spc="5" dirty="0">
                <a:latin typeface="Arial"/>
                <a:cs typeface="Arial"/>
              </a:rPr>
              <a:t> </a:t>
            </a:r>
            <a:r>
              <a:rPr sz="700" i="1" spc="-10" dirty="0">
                <a:latin typeface="Arial"/>
                <a:cs typeface="Arial"/>
              </a:rPr>
              <a:t>Lipidol</a:t>
            </a:r>
            <a:r>
              <a:rPr sz="700" spc="-10" dirty="0">
                <a:latin typeface="Arial"/>
                <a:cs typeface="Arial"/>
              </a:rPr>
              <a:t>.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2017;11:602-616.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3.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Raal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FJ,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Hovingh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GK,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Catapano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AL.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i="1" spc="-5" dirty="0">
                <a:latin typeface="Arial"/>
                <a:cs typeface="Arial"/>
              </a:rPr>
              <a:t>Atherosclerosis</a:t>
            </a:r>
            <a:r>
              <a:rPr sz="700" spc="-5" dirty="0">
                <a:latin typeface="Arial"/>
                <a:cs typeface="Arial"/>
              </a:rPr>
              <a:t>.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2018;277:483-492.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13373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O</a:t>
            </a:r>
            <a:r>
              <a:rPr sz="2800" spc="-5" dirty="0"/>
              <a:t>bjectiv</a:t>
            </a:r>
            <a:r>
              <a:rPr sz="2800" dirty="0"/>
              <a:t>e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5940" y="1221740"/>
            <a:ext cx="7829550" cy="149479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55600" marR="5080" indent="-342900">
              <a:lnSpc>
                <a:spcPct val="100600"/>
              </a:lnSpc>
              <a:spcBef>
                <a:spcPts val="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The objective </a:t>
            </a:r>
            <a:r>
              <a:rPr sz="2400" dirty="0">
                <a:latin typeface="Arial Narrow"/>
                <a:cs typeface="Arial Narrow"/>
              </a:rPr>
              <a:t>of </a:t>
            </a:r>
            <a:r>
              <a:rPr sz="2400" spc="-5" dirty="0">
                <a:latin typeface="Arial Narrow"/>
                <a:cs typeface="Arial Narrow"/>
              </a:rPr>
              <a:t>this randomized, </a:t>
            </a:r>
            <a:r>
              <a:rPr sz="2400" dirty="0">
                <a:latin typeface="Arial Narrow"/>
                <a:cs typeface="Arial Narrow"/>
              </a:rPr>
              <a:t>double-blind, placebo-controlled,  parallel-group, phase 3 study was to evaluate LDL-C reduction with  the PCSK9 inhibitor alirocumab in adult patients with clinically or  genetically diagnosed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HoFH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188848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Study</a:t>
            </a:r>
            <a:r>
              <a:rPr sz="2800" spc="-60" dirty="0"/>
              <a:t> </a:t>
            </a:r>
            <a:r>
              <a:rPr sz="2800" spc="-5" dirty="0"/>
              <a:t>Design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865467" y="2461260"/>
            <a:ext cx="3886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n=45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59906" y="3064764"/>
            <a:ext cx="3886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n=24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92414" y="1958557"/>
            <a:ext cx="828675" cy="103505"/>
          </a:xfrm>
          <a:custGeom>
            <a:avLst/>
            <a:gdLst/>
            <a:ahLst/>
            <a:cxnLst/>
            <a:rect l="l" t="t" r="r" b="b"/>
            <a:pathLst>
              <a:path w="828675" h="103505">
                <a:moveTo>
                  <a:pt x="739427" y="1"/>
                </a:moveTo>
                <a:lnTo>
                  <a:pt x="735538" y="1023"/>
                </a:lnTo>
                <a:lnTo>
                  <a:pt x="732003" y="7082"/>
                </a:lnTo>
                <a:lnTo>
                  <a:pt x="733027" y="10970"/>
                </a:lnTo>
                <a:lnTo>
                  <a:pt x="791968" y="45352"/>
                </a:lnTo>
                <a:lnTo>
                  <a:pt x="815462" y="45352"/>
                </a:lnTo>
                <a:lnTo>
                  <a:pt x="815462" y="58052"/>
                </a:lnTo>
                <a:lnTo>
                  <a:pt x="791967" y="58052"/>
                </a:lnTo>
                <a:lnTo>
                  <a:pt x="733027" y="92434"/>
                </a:lnTo>
                <a:lnTo>
                  <a:pt x="732003" y="96323"/>
                </a:lnTo>
                <a:lnTo>
                  <a:pt x="735538" y="102381"/>
                </a:lnTo>
                <a:lnTo>
                  <a:pt x="739429" y="103403"/>
                </a:lnTo>
                <a:lnTo>
                  <a:pt x="817173" y="58052"/>
                </a:lnTo>
                <a:lnTo>
                  <a:pt x="815462" y="58052"/>
                </a:lnTo>
                <a:lnTo>
                  <a:pt x="817175" y="58051"/>
                </a:lnTo>
                <a:lnTo>
                  <a:pt x="828059" y="51702"/>
                </a:lnTo>
                <a:lnTo>
                  <a:pt x="739427" y="1"/>
                </a:lnTo>
                <a:close/>
              </a:path>
              <a:path w="828675" h="103505">
                <a:moveTo>
                  <a:pt x="88632" y="0"/>
                </a:moveTo>
                <a:lnTo>
                  <a:pt x="0" y="51701"/>
                </a:lnTo>
                <a:lnTo>
                  <a:pt x="88632" y="103403"/>
                </a:lnTo>
                <a:lnTo>
                  <a:pt x="92520" y="102381"/>
                </a:lnTo>
                <a:lnTo>
                  <a:pt x="96054" y="96321"/>
                </a:lnTo>
                <a:lnTo>
                  <a:pt x="95031" y="92434"/>
                </a:lnTo>
                <a:lnTo>
                  <a:pt x="36090" y="58051"/>
                </a:lnTo>
                <a:lnTo>
                  <a:pt x="12602" y="58051"/>
                </a:lnTo>
                <a:lnTo>
                  <a:pt x="12602" y="45351"/>
                </a:lnTo>
                <a:lnTo>
                  <a:pt x="36091" y="45351"/>
                </a:lnTo>
                <a:lnTo>
                  <a:pt x="95031" y="10970"/>
                </a:lnTo>
                <a:lnTo>
                  <a:pt x="96054" y="7081"/>
                </a:lnTo>
                <a:lnTo>
                  <a:pt x="92520" y="1023"/>
                </a:lnTo>
                <a:lnTo>
                  <a:pt x="88632" y="0"/>
                </a:lnTo>
                <a:close/>
              </a:path>
              <a:path w="828675" h="103505">
                <a:moveTo>
                  <a:pt x="802853" y="51702"/>
                </a:moveTo>
                <a:lnTo>
                  <a:pt x="791967" y="58052"/>
                </a:lnTo>
                <a:lnTo>
                  <a:pt x="815462" y="58052"/>
                </a:lnTo>
                <a:lnTo>
                  <a:pt x="815462" y="57188"/>
                </a:lnTo>
                <a:lnTo>
                  <a:pt x="812254" y="57186"/>
                </a:lnTo>
                <a:lnTo>
                  <a:pt x="802853" y="51702"/>
                </a:lnTo>
                <a:close/>
              </a:path>
              <a:path w="828675" h="103505">
                <a:moveTo>
                  <a:pt x="36091" y="45351"/>
                </a:moveTo>
                <a:lnTo>
                  <a:pt x="25205" y="51701"/>
                </a:lnTo>
                <a:lnTo>
                  <a:pt x="36090" y="58051"/>
                </a:lnTo>
                <a:lnTo>
                  <a:pt x="791969" y="58051"/>
                </a:lnTo>
                <a:lnTo>
                  <a:pt x="802853" y="51702"/>
                </a:lnTo>
                <a:lnTo>
                  <a:pt x="791968" y="45352"/>
                </a:lnTo>
                <a:lnTo>
                  <a:pt x="36091" y="45351"/>
                </a:lnTo>
                <a:close/>
              </a:path>
              <a:path w="828675" h="103505">
                <a:moveTo>
                  <a:pt x="12602" y="45351"/>
                </a:moveTo>
                <a:lnTo>
                  <a:pt x="12602" y="58051"/>
                </a:lnTo>
                <a:lnTo>
                  <a:pt x="36090" y="58051"/>
                </a:lnTo>
                <a:lnTo>
                  <a:pt x="34607" y="57186"/>
                </a:lnTo>
                <a:lnTo>
                  <a:pt x="15802" y="57186"/>
                </a:lnTo>
                <a:lnTo>
                  <a:pt x="15802" y="46216"/>
                </a:lnTo>
                <a:lnTo>
                  <a:pt x="34608" y="46216"/>
                </a:lnTo>
                <a:lnTo>
                  <a:pt x="36091" y="45351"/>
                </a:lnTo>
                <a:lnTo>
                  <a:pt x="12602" y="45351"/>
                </a:lnTo>
                <a:close/>
              </a:path>
              <a:path w="828675" h="103505">
                <a:moveTo>
                  <a:pt x="812256" y="46217"/>
                </a:moveTo>
                <a:lnTo>
                  <a:pt x="802853" y="51702"/>
                </a:lnTo>
                <a:lnTo>
                  <a:pt x="812256" y="57188"/>
                </a:lnTo>
                <a:lnTo>
                  <a:pt x="812256" y="46217"/>
                </a:lnTo>
                <a:close/>
              </a:path>
              <a:path w="828675" h="103505">
                <a:moveTo>
                  <a:pt x="815462" y="46217"/>
                </a:moveTo>
                <a:lnTo>
                  <a:pt x="812256" y="46217"/>
                </a:lnTo>
                <a:lnTo>
                  <a:pt x="812256" y="57188"/>
                </a:lnTo>
                <a:lnTo>
                  <a:pt x="815462" y="57188"/>
                </a:lnTo>
                <a:lnTo>
                  <a:pt x="815462" y="46217"/>
                </a:lnTo>
                <a:close/>
              </a:path>
              <a:path w="828675" h="103505">
                <a:moveTo>
                  <a:pt x="15802" y="46216"/>
                </a:moveTo>
                <a:lnTo>
                  <a:pt x="15802" y="57186"/>
                </a:lnTo>
                <a:lnTo>
                  <a:pt x="25205" y="51701"/>
                </a:lnTo>
                <a:lnTo>
                  <a:pt x="15802" y="46216"/>
                </a:lnTo>
                <a:close/>
              </a:path>
              <a:path w="828675" h="103505">
                <a:moveTo>
                  <a:pt x="25205" y="51701"/>
                </a:moveTo>
                <a:lnTo>
                  <a:pt x="15802" y="57186"/>
                </a:lnTo>
                <a:lnTo>
                  <a:pt x="34607" y="57186"/>
                </a:lnTo>
                <a:lnTo>
                  <a:pt x="25205" y="51701"/>
                </a:lnTo>
                <a:close/>
              </a:path>
              <a:path w="828675" h="103505">
                <a:moveTo>
                  <a:pt x="791968" y="45352"/>
                </a:moveTo>
                <a:lnTo>
                  <a:pt x="802855" y="51701"/>
                </a:lnTo>
                <a:lnTo>
                  <a:pt x="812256" y="46217"/>
                </a:lnTo>
                <a:lnTo>
                  <a:pt x="815462" y="46217"/>
                </a:lnTo>
                <a:lnTo>
                  <a:pt x="815462" y="45352"/>
                </a:lnTo>
                <a:lnTo>
                  <a:pt x="791968" y="45352"/>
                </a:lnTo>
                <a:close/>
              </a:path>
              <a:path w="828675" h="103505">
                <a:moveTo>
                  <a:pt x="34608" y="46216"/>
                </a:moveTo>
                <a:lnTo>
                  <a:pt x="15802" y="46216"/>
                </a:lnTo>
                <a:lnTo>
                  <a:pt x="25205" y="51701"/>
                </a:lnTo>
                <a:lnTo>
                  <a:pt x="34608" y="46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18574" y="3064764"/>
            <a:ext cx="1339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heavy" spc="1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33473" y="1958557"/>
            <a:ext cx="504190" cy="103505"/>
          </a:xfrm>
          <a:custGeom>
            <a:avLst/>
            <a:gdLst/>
            <a:ahLst/>
            <a:cxnLst/>
            <a:rect l="l" t="t" r="r" b="b"/>
            <a:pathLst>
              <a:path w="504189" h="103505">
                <a:moveTo>
                  <a:pt x="88632" y="0"/>
                </a:moveTo>
                <a:lnTo>
                  <a:pt x="0" y="51701"/>
                </a:lnTo>
                <a:lnTo>
                  <a:pt x="88632" y="103404"/>
                </a:lnTo>
                <a:lnTo>
                  <a:pt x="92520" y="102381"/>
                </a:lnTo>
                <a:lnTo>
                  <a:pt x="96055" y="96321"/>
                </a:lnTo>
                <a:lnTo>
                  <a:pt x="95031" y="92434"/>
                </a:lnTo>
                <a:lnTo>
                  <a:pt x="36091" y="58051"/>
                </a:lnTo>
                <a:lnTo>
                  <a:pt x="12602" y="58051"/>
                </a:lnTo>
                <a:lnTo>
                  <a:pt x="12602" y="45351"/>
                </a:lnTo>
                <a:lnTo>
                  <a:pt x="36091" y="45351"/>
                </a:lnTo>
                <a:lnTo>
                  <a:pt x="95031" y="10970"/>
                </a:lnTo>
                <a:lnTo>
                  <a:pt x="96055" y="7081"/>
                </a:lnTo>
                <a:lnTo>
                  <a:pt x="92520" y="1023"/>
                </a:lnTo>
                <a:lnTo>
                  <a:pt x="88632" y="0"/>
                </a:lnTo>
                <a:close/>
              </a:path>
              <a:path w="504189" h="103505">
                <a:moveTo>
                  <a:pt x="415427" y="0"/>
                </a:moveTo>
                <a:lnTo>
                  <a:pt x="411538" y="1023"/>
                </a:lnTo>
                <a:lnTo>
                  <a:pt x="408004" y="7082"/>
                </a:lnTo>
                <a:lnTo>
                  <a:pt x="409027" y="10970"/>
                </a:lnTo>
                <a:lnTo>
                  <a:pt x="467968" y="45352"/>
                </a:lnTo>
                <a:lnTo>
                  <a:pt x="491456" y="45352"/>
                </a:lnTo>
                <a:lnTo>
                  <a:pt x="491456" y="58052"/>
                </a:lnTo>
                <a:lnTo>
                  <a:pt x="467967" y="58052"/>
                </a:lnTo>
                <a:lnTo>
                  <a:pt x="409027" y="92434"/>
                </a:lnTo>
                <a:lnTo>
                  <a:pt x="408004" y="96323"/>
                </a:lnTo>
                <a:lnTo>
                  <a:pt x="411538" y="102381"/>
                </a:lnTo>
                <a:lnTo>
                  <a:pt x="415427" y="103404"/>
                </a:lnTo>
                <a:lnTo>
                  <a:pt x="493173" y="58052"/>
                </a:lnTo>
                <a:lnTo>
                  <a:pt x="491456" y="58052"/>
                </a:lnTo>
                <a:lnTo>
                  <a:pt x="493175" y="58051"/>
                </a:lnTo>
                <a:lnTo>
                  <a:pt x="504059" y="51702"/>
                </a:lnTo>
                <a:lnTo>
                  <a:pt x="415427" y="0"/>
                </a:lnTo>
                <a:close/>
              </a:path>
              <a:path w="504189" h="103505">
                <a:moveTo>
                  <a:pt x="478853" y="51702"/>
                </a:moveTo>
                <a:lnTo>
                  <a:pt x="467967" y="58052"/>
                </a:lnTo>
                <a:lnTo>
                  <a:pt x="491456" y="58052"/>
                </a:lnTo>
                <a:lnTo>
                  <a:pt x="491456" y="57188"/>
                </a:lnTo>
                <a:lnTo>
                  <a:pt x="488254" y="57186"/>
                </a:lnTo>
                <a:lnTo>
                  <a:pt x="478853" y="51702"/>
                </a:lnTo>
                <a:close/>
              </a:path>
              <a:path w="504189" h="103505">
                <a:moveTo>
                  <a:pt x="36091" y="45351"/>
                </a:moveTo>
                <a:lnTo>
                  <a:pt x="25205" y="51701"/>
                </a:lnTo>
                <a:lnTo>
                  <a:pt x="36091" y="58051"/>
                </a:lnTo>
                <a:lnTo>
                  <a:pt x="467969" y="58051"/>
                </a:lnTo>
                <a:lnTo>
                  <a:pt x="478853" y="51702"/>
                </a:lnTo>
                <a:lnTo>
                  <a:pt x="467968" y="45352"/>
                </a:lnTo>
                <a:lnTo>
                  <a:pt x="36091" y="45351"/>
                </a:lnTo>
                <a:close/>
              </a:path>
              <a:path w="504189" h="103505">
                <a:moveTo>
                  <a:pt x="12602" y="45351"/>
                </a:moveTo>
                <a:lnTo>
                  <a:pt x="12602" y="58051"/>
                </a:lnTo>
                <a:lnTo>
                  <a:pt x="36091" y="58051"/>
                </a:lnTo>
                <a:lnTo>
                  <a:pt x="34608" y="57186"/>
                </a:lnTo>
                <a:lnTo>
                  <a:pt x="15802" y="57186"/>
                </a:lnTo>
                <a:lnTo>
                  <a:pt x="15802" y="46216"/>
                </a:lnTo>
                <a:lnTo>
                  <a:pt x="34608" y="46216"/>
                </a:lnTo>
                <a:lnTo>
                  <a:pt x="36091" y="45351"/>
                </a:lnTo>
                <a:lnTo>
                  <a:pt x="12602" y="45351"/>
                </a:lnTo>
                <a:close/>
              </a:path>
              <a:path w="504189" h="103505">
                <a:moveTo>
                  <a:pt x="488256" y="46217"/>
                </a:moveTo>
                <a:lnTo>
                  <a:pt x="478853" y="51702"/>
                </a:lnTo>
                <a:lnTo>
                  <a:pt x="488256" y="57188"/>
                </a:lnTo>
                <a:lnTo>
                  <a:pt x="488256" y="46217"/>
                </a:lnTo>
                <a:close/>
              </a:path>
              <a:path w="504189" h="103505">
                <a:moveTo>
                  <a:pt x="491456" y="46217"/>
                </a:moveTo>
                <a:lnTo>
                  <a:pt x="488256" y="46217"/>
                </a:lnTo>
                <a:lnTo>
                  <a:pt x="488256" y="57188"/>
                </a:lnTo>
                <a:lnTo>
                  <a:pt x="491456" y="57188"/>
                </a:lnTo>
                <a:lnTo>
                  <a:pt x="491456" y="46217"/>
                </a:lnTo>
                <a:close/>
              </a:path>
              <a:path w="504189" h="103505">
                <a:moveTo>
                  <a:pt x="15802" y="46216"/>
                </a:moveTo>
                <a:lnTo>
                  <a:pt x="15802" y="57186"/>
                </a:lnTo>
                <a:lnTo>
                  <a:pt x="25205" y="51701"/>
                </a:lnTo>
                <a:lnTo>
                  <a:pt x="15802" y="46216"/>
                </a:lnTo>
                <a:close/>
              </a:path>
              <a:path w="504189" h="103505">
                <a:moveTo>
                  <a:pt x="25205" y="51701"/>
                </a:moveTo>
                <a:lnTo>
                  <a:pt x="15802" y="57186"/>
                </a:lnTo>
                <a:lnTo>
                  <a:pt x="34608" y="57186"/>
                </a:lnTo>
                <a:lnTo>
                  <a:pt x="25205" y="51701"/>
                </a:lnTo>
                <a:close/>
              </a:path>
              <a:path w="504189" h="103505">
                <a:moveTo>
                  <a:pt x="467968" y="45352"/>
                </a:moveTo>
                <a:lnTo>
                  <a:pt x="478855" y="51701"/>
                </a:lnTo>
                <a:lnTo>
                  <a:pt x="488256" y="46217"/>
                </a:lnTo>
                <a:lnTo>
                  <a:pt x="491456" y="46217"/>
                </a:lnTo>
                <a:lnTo>
                  <a:pt x="491456" y="45352"/>
                </a:lnTo>
                <a:lnTo>
                  <a:pt x="467968" y="45352"/>
                </a:lnTo>
                <a:close/>
              </a:path>
              <a:path w="504189" h="103505">
                <a:moveTo>
                  <a:pt x="34608" y="46216"/>
                </a:moveTo>
                <a:lnTo>
                  <a:pt x="15802" y="46216"/>
                </a:lnTo>
                <a:lnTo>
                  <a:pt x="25205" y="51701"/>
                </a:lnTo>
                <a:lnTo>
                  <a:pt x="34608" y="46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39932" y="1958557"/>
            <a:ext cx="2268220" cy="103505"/>
          </a:xfrm>
          <a:custGeom>
            <a:avLst/>
            <a:gdLst/>
            <a:ahLst/>
            <a:cxnLst/>
            <a:rect l="l" t="t" r="r" b="b"/>
            <a:pathLst>
              <a:path w="2268220" h="103505">
                <a:moveTo>
                  <a:pt x="2179426" y="1"/>
                </a:moveTo>
                <a:lnTo>
                  <a:pt x="2175537" y="1023"/>
                </a:lnTo>
                <a:lnTo>
                  <a:pt x="2172003" y="7082"/>
                </a:lnTo>
                <a:lnTo>
                  <a:pt x="2173027" y="10970"/>
                </a:lnTo>
                <a:lnTo>
                  <a:pt x="2231967" y="45352"/>
                </a:lnTo>
                <a:lnTo>
                  <a:pt x="2255446" y="45352"/>
                </a:lnTo>
                <a:lnTo>
                  <a:pt x="2255446" y="58052"/>
                </a:lnTo>
                <a:lnTo>
                  <a:pt x="2231967" y="58052"/>
                </a:lnTo>
                <a:lnTo>
                  <a:pt x="2173027" y="92434"/>
                </a:lnTo>
                <a:lnTo>
                  <a:pt x="2172003" y="96323"/>
                </a:lnTo>
                <a:lnTo>
                  <a:pt x="2175537" y="102381"/>
                </a:lnTo>
                <a:lnTo>
                  <a:pt x="2179428" y="103403"/>
                </a:lnTo>
                <a:lnTo>
                  <a:pt x="2257172" y="58052"/>
                </a:lnTo>
                <a:lnTo>
                  <a:pt x="2255446" y="58052"/>
                </a:lnTo>
                <a:lnTo>
                  <a:pt x="2257175" y="58051"/>
                </a:lnTo>
                <a:lnTo>
                  <a:pt x="2268058" y="51702"/>
                </a:lnTo>
                <a:lnTo>
                  <a:pt x="2179426" y="1"/>
                </a:lnTo>
                <a:close/>
              </a:path>
              <a:path w="2268220" h="103505">
                <a:moveTo>
                  <a:pt x="88632" y="0"/>
                </a:moveTo>
                <a:lnTo>
                  <a:pt x="0" y="51701"/>
                </a:lnTo>
                <a:lnTo>
                  <a:pt x="88632" y="103403"/>
                </a:lnTo>
                <a:lnTo>
                  <a:pt x="92519" y="102381"/>
                </a:lnTo>
                <a:lnTo>
                  <a:pt x="96053" y="96321"/>
                </a:lnTo>
                <a:lnTo>
                  <a:pt x="95030" y="92434"/>
                </a:lnTo>
                <a:lnTo>
                  <a:pt x="36089" y="58051"/>
                </a:lnTo>
                <a:lnTo>
                  <a:pt x="12612" y="58051"/>
                </a:lnTo>
                <a:lnTo>
                  <a:pt x="12612" y="45351"/>
                </a:lnTo>
                <a:lnTo>
                  <a:pt x="36090" y="45351"/>
                </a:lnTo>
                <a:lnTo>
                  <a:pt x="95030" y="10970"/>
                </a:lnTo>
                <a:lnTo>
                  <a:pt x="96053" y="7081"/>
                </a:lnTo>
                <a:lnTo>
                  <a:pt x="92519" y="1023"/>
                </a:lnTo>
                <a:lnTo>
                  <a:pt x="88632" y="0"/>
                </a:lnTo>
                <a:close/>
              </a:path>
              <a:path w="2268220" h="103505">
                <a:moveTo>
                  <a:pt x="2242853" y="51702"/>
                </a:moveTo>
                <a:lnTo>
                  <a:pt x="2231967" y="58052"/>
                </a:lnTo>
                <a:lnTo>
                  <a:pt x="2255446" y="58052"/>
                </a:lnTo>
                <a:lnTo>
                  <a:pt x="2255446" y="57188"/>
                </a:lnTo>
                <a:lnTo>
                  <a:pt x="2252253" y="57186"/>
                </a:lnTo>
                <a:lnTo>
                  <a:pt x="2242853" y="51702"/>
                </a:lnTo>
                <a:close/>
              </a:path>
              <a:path w="2268220" h="103505">
                <a:moveTo>
                  <a:pt x="36090" y="45351"/>
                </a:moveTo>
                <a:lnTo>
                  <a:pt x="25204" y="51701"/>
                </a:lnTo>
                <a:lnTo>
                  <a:pt x="36089" y="58051"/>
                </a:lnTo>
                <a:lnTo>
                  <a:pt x="2231969" y="58051"/>
                </a:lnTo>
                <a:lnTo>
                  <a:pt x="2242852" y="51702"/>
                </a:lnTo>
                <a:lnTo>
                  <a:pt x="2231967" y="45352"/>
                </a:lnTo>
                <a:lnTo>
                  <a:pt x="36090" y="45351"/>
                </a:lnTo>
                <a:close/>
              </a:path>
              <a:path w="2268220" h="103505">
                <a:moveTo>
                  <a:pt x="12612" y="45351"/>
                </a:moveTo>
                <a:lnTo>
                  <a:pt x="12612" y="58051"/>
                </a:lnTo>
                <a:lnTo>
                  <a:pt x="36089" y="58051"/>
                </a:lnTo>
                <a:lnTo>
                  <a:pt x="34607" y="57186"/>
                </a:lnTo>
                <a:lnTo>
                  <a:pt x="15801" y="57186"/>
                </a:lnTo>
                <a:lnTo>
                  <a:pt x="15801" y="46216"/>
                </a:lnTo>
                <a:lnTo>
                  <a:pt x="34607" y="46216"/>
                </a:lnTo>
                <a:lnTo>
                  <a:pt x="36090" y="45351"/>
                </a:lnTo>
                <a:lnTo>
                  <a:pt x="12612" y="45351"/>
                </a:lnTo>
                <a:close/>
              </a:path>
              <a:path w="2268220" h="103505">
                <a:moveTo>
                  <a:pt x="2252256" y="46217"/>
                </a:moveTo>
                <a:lnTo>
                  <a:pt x="2242853" y="51702"/>
                </a:lnTo>
                <a:lnTo>
                  <a:pt x="2252256" y="57188"/>
                </a:lnTo>
                <a:lnTo>
                  <a:pt x="2252256" y="46217"/>
                </a:lnTo>
                <a:close/>
              </a:path>
              <a:path w="2268220" h="103505">
                <a:moveTo>
                  <a:pt x="2255446" y="46217"/>
                </a:moveTo>
                <a:lnTo>
                  <a:pt x="2252256" y="46217"/>
                </a:lnTo>
                <a:lnTo>
                  <a:pt x="2252256" y="57188"/>
                </a:lnTo>
                <a:lnTo>
                  <a:pt x="2255446" y="57188"/>
                </a:lnTo>
                <a:lnTo>
                  <a:pt x="2255446" y="46217"/>
                </a:lnTo>
                <a:close/>
              </a:path>
              <a:path w="2268220" h="103505">
                <a:moveTo>
                  <a:pt x="15801" y="46216"/>
                </a:moveTo>
                <a:lnTo>
                  <a:pt x="15801" y="57186"/>
                </a:lnTo>
                <a:lnTo>
                  <a:pt x="25204" y="51701"/>
                </a:lnTo>
                <a:lnTo>
                  <a:pt x="15801" y="46216"/>
                </a:lnTo>
                <a:close/>
              </a:path>
              <a:path w="2268220" h="103505">
                <a:moveTo>
                  <a:pt x="25204" y="51701"/>
                </a:moveTo>
                <a:lnTo>
                  <a:pt x="15801" y="57186"/>
                </a:lnTo>
                <a:lnTo>
                  <a:pt x="34607" y="57186"/>
                </a:lnTo>
                <a:lnTo>
                  <a:pt x="25204" y="51701"/>
                </a:lnTo>
                <a:close/>
              </a:path>
              <a:path w="2268220" h="103505">
                <a:moveTo>
                  <a:pt x="2231967" y="45352"/>
                </a:moveTo>
                <a:lnTo>
                  <a:pt x="2242855" y="51701"/>
                </a:lnTo>
                <a:lnTo>
                  <a:pt x="2252256" y="46217"/>
                </a:lnTo>
                <a:lnTo>
                  <a:pt x="2255446" y="46217"/>
                </a:lnTo>
                <a:lnTo>
                  <a:pt x="2255446" y="45352"/>
                </a:lnTo>
                <a:lnTo>
                  <a:pt x="2231967" y="45352"/>
                </a:lnTo>
                <a:close/>
              </a:path>
              <a:path w="2268220" h="103505">
                <a:moveTo>
                  <a:pt x="34607" y="46216"/>
                </a:moveTo>
                <a:lnTo>
                  <a:pt x="15801" y="46216"/>
                </a:lnTo>
                <a:lnTo>
                  <a:pt x="25204" y="51701"/>
                </a:lnTo>
                <a:lnTo>
                  <a:pt x="34607" y="46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17816" y="1958557"/>
            <a:ext cx="2268220" cy="103505"/>
          </a:xfrm>
          <a:custGeom>
            <a:avLst/>
            <a:gdLst/>
            <a:ahLst/>
            <a:cxnLst/>
            <a:rect l="l" t="t" r="r" b="b"/>
            <a:pathLst>
              <a:path w="2268220" h="103505">
                <a:moveTo>
                  <a:pt x="2179426" y="1"/>
                </a:moveTo>
                <a:lnTo>
                  <a:pt x="2175537" y="1023"/>
                </a:lnTo>
                <a:lnTo>
                  <a:pt x="2172004" y="7082"/>
                </a:lnTo>
                <a:lnTo>
                  <a:pt x="2173027" y="10970"/>
                </a:lnTo>
                <a:lnTo>
                  <a:pt x="2231968" y="45352"/>
                </a:lnTo>
                <a:lnTo>
                  <a:pt x="2255446" y="45352"/>
                </a:lnTo>
                <a:lnTo>
                  <a:pt x="2255446" y="58052"/>
                </a:lnTo>
                <a:lnTo>
                  <a:pt x="2231968" y="58052"/>
                </a:lnTo>
                <a:lnTo>
                  <a:pt x="2173027" y="92434"/>
                </a:lnTo>
                <a:lnTo>
                  <a:pt x="2172004" y="96323"/>
                </a:lnTo>
                <a:lnTo>
                  <a:pt x="2175537" y="102381"/>
                </a:lnTo>
                <a:lnTo>
                  <a:pt x="2179428" y="103403"/>
                </a:lnTo>
                <a:lnTo>
                  <a:pt x="2257172" y="58052"/>
                </a:lnTo>
                <a:lnTo>
                  <a:pt x="2255446" y="58052"/>
                </a:lnTo>
                <a:lnTo>
                  <a:pt x="2257175" y="58051"/>
                </a:lnTo>
                <a:lnTo>
                  <a:pt x="2268058" y="51702"/>
                </a:lnTo>
                <a:lnTo>
                  <a:pt x="2179426" y="1"/>
                </a:lnTo>
                <a:close/>
              </a:path>
              <a:path w="2268220" h="103505">
                <a:moveTo>
                  <a:pt x="88632" y="0"/>
                </a:moveTo>
                <a:lnTo>
                  <a:pt x="0" y="51701"/>
                </a:lnTo>
                <a:lnTo>
                  <a:pt x="88632" y="103403"/>
                </a:lnTo>
                <a:lnTo>
                  <a:pt x="92520" y="102381"/>
                </a:lnTo>
                <a:lnTo>
                  <a:pt x="96055" y="96321"/>
                </a:lnTo>
                <a:lnTo>
                  <a:pt x="95031" y="92434"/>
                </a:lnTo>
                <a:lnTo>
                  <a:pt x="36091" y="58051"/>
                </a:lnTo>
                <a:lnTo>
                  <a:pt x="12612" y="58051"/>
                </a:lnTo>
                <a:lnTo>
                  <a:pt x="12612" y="45351"/>
                </a:lnTo>
                <a:lnTo>
                  <a:pt x="36091" y="45351"/>
                </a:lnTo>
                <a:lnTo>
                  <a:pt x="95031" y="10970"/>
                </a:lnTo>
                <a:lnTo>
                  <a:pt x="96055" y="7081"/>
                </a:lnTo>
                <a:lnTo>
                  <a:pt x="92520" y="1023"/>
                </a:lnTo>
                <a:lnTo>
                  <a:pt x="88632" y="0"/>
                </a:lnTo>
                <a:close/>
              </a:path>
              <a:path w="2268220" h="103505">
                <a:moveTo>
                  <a:pt x="2242854" y="51702"/>
                </a:moveTo>
                <a:lnTo>
                  <a:pt x="2231968" y="58052"/>
                </a:lnTo>
                <a:lnTo>
                  <a:pt x="2255446" y="58052"/>
                </a:lnTo>
                <a:lnTo>
                  <a:pt x="2255446" y="57188"/>
                </a:lnTo>
                <a:lnTo>
                  <a:pt x="2252255" y="57186"/>
                </a:lnTo>
                <a:lnTo>
                  <a:pt x="2242854" y="51702"/>
                </a:lnTo>
                <a:close/>
              </a:path>
              <a:path w="2268220" h="103505">
                <a:moveTo>
                  <a:pt x="36091" y="45351"/>
                </a:moveTo>
                <a:lnTo>
                  <a:pt x="25205" y="51701"/>
                </a:lnTo>
                <a:lnTo>
                  <a:pt x="36091" y="58051"/>
                </a:lnTo>
                <a:lnTo>
                  <a:pt x="2231970" y="58051"/>
                </a:lnTo>
                <a:lnTo>
                  <a:pt x="2242854" y="51702"/>
                </a:lnTo>
                <a:lnTo>
                  <a:pt x="2231968" y="45352"/>
                </a:lnTo>
                <a:lnTo>
                  <a:pt x="36091" y="45351"/>
                </a:lnTo>
                <a:close/>
              </a:path>
              <a:path w="2268220" h="103505">
                <a:moveTo>
                  <a:pt x="12612" y="45351"/>
                </a:moveTo>
                <a:lnTo>
                  <a:pt x="12612" y="58051"/>
                </a:lnTo>
                <a:lnTo>
                  <a:pt x="36091" y="58051"/>
                </a:lnTo>
                <a:lnTo>
                  <a:pt x="34608" y="57186"/>
                </a:lnTo>
                <a:lnTo>
                  <a:pt x="15802" y="57186"/>
                </a:lnTo>
                <a:lnTo>
                  <a:pt x="15802" y="46216"/>
                </a:lnTo>
                <a:lnTo>
                  <a:pt x="34608" y="46216"/>
                </a:lnTo>
                <a:lnTo>
                  <a:pt x="36091" y="45351"/>
                </a:lnTo>
                <a:lnTo>
                  <a:pt x="12612" y="45351"/>
                </a:lnTo>
                <a:close/>
              </a:path>
              <a:path w="2268220" h="103505">
                <a:moveTo>
                  <a:pt x="2252257" y="46217"/>
                </a:moveTo>
                <a:lnTo>
                  <a:pt x="2242854" y="51702"/>
                </a:lnTo>
                <a:lnTo>
                  <a:pt x="2252257" y="57188"/>
                </a:lnTo>
                <a:lnTo>
                  <a:pt x="2252257" y="46217"/>
                </a:lnTo>
                <a:close/>
              </a:path>
              <a:path w="2268220" h="103505">
                <a:moveTo>
                  <a:pt x="2255446" y="46217"/>
                </a:moveTo>
                <a:lnTo>
                  <a:pt x="2252257" y="46217"/>
                </a:lnTo>
                <a:lnTo>
                  <a:pt x="2252257" y="57188"/>
                </a:lnTo>
                <a:lnTo>
                  <a:pt x="2255446" y="57188"/>
                </a:lnTo>
                <a:lnTo>
                  <a:pt x="2255446" y="46217"/>
                </a:lnTo>
                <a:close/>
              </a:path>
              <a:path w="2268220" h="103505">
                <a:moveTo>
                  <a:pt x="15802" y="46216"/>
                </a:moveTo>
                <a:lnTo>
                  <a:pt x="15802" y="57186"/>
                </a:lnTo>
                <a:lnTo>
                  <a:pt x="25205" y="51701"/>
                </a:lnTo>
                <a:lnTo>
                  <a:pt x="15802" y="46216"/>
                </a:lnTo>
                <a:close/>
              </a:path>
              <a:path w="2268220" h="103505">
                <a:moveTo>
                  <a:pt x="25205" y="51701"/>
                </a:moveTo>
                <a:lnTo>
                  <a:pt x="15802" y="57186"/>
                </a:lnTo>
                <a:lnTo>
                  <a:pt x="34608" y="57186"/>
                </a:lnTo>
                <a:lnTo>
                  <a:pt x="25205" y="51701"/>
                </a:lnTo>
                <a:close/>
              </a:path>
              <a:path w="2268220" h="103505">
                <a:moveTo>
                  <a:pt x="2231968" y="45352"/>
                </a:moveTo>
                <a:lnTo>
                  <a:pt x="2242856" y="51701"/>
                </a:lnTo>
                <a:lnTo>
                  <a:pt x="2252257" y="46217"/>
                </a:lnTo>
                <a:lnTo>
                  <a:pt x="2255446" y="46217"/>
                </a:lnTo>
                <a:lnTo>
                  <a:pt x="2255446" y="45352"/>
                </a:lnTo>
                <a:lnTo>
                  <a:pt x="2231968" y="45352"/>
                </a:lnTo>
                <a:close/>
              </a:path>
              <a:path w="2268220" h="103505">
                <a:moveTo>
                  <a:pt x="34608" y="46216"/>
                </a:moveTo>
                <a:lnTo>
                  <a:pt x="15802" y="46216"/>
                </a:lnTo>
                <a:lnTo>
                  <a:pt x="25205" y="51701"/>
                </a:lnTo>
                <a:lnTo>
                  <a:pt x="34608" y="46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14750" y="1958557"/>
            <a:ext cx="1440180" cy="103505"/>
          </a:xfrm>
          <a:custGeom>
            <a:avLst/>
            <a:gdLst/>
            <a:ahLst/>
            <a:cxnLst/>
            <a:rect l="l" t="t" r="r" b="b"/>
            <a:pathLst>
              <a:path w="1440179" h="103505">
                <a:moveTo>
                  <a:pt x="1351427" y="1"/>
                </a:moveTo>
                <a:lnTo>
                  <a:pt x="1347538" y="1023"/>
                </a:lnTo>
                <a:lnTo>
                  <a:pt x="1344004" y="7082"/>
                </a:lnTo>
                <a:lnTo>
                  <a:pt x="1345027" y="10970"/>
                </a:lnTo>
                <a:lnTo>
                  <a:pt x="1403968" y="45352"/>
                </a:lnTo>
                <a:lnTo>
                  <a:pt x="1427457" y="45352"/>
                </a:lnTo>
                <a:lnTo>
                  <a:pt x="1427457" y="58052"/>
                </a:lnTo>
                <a:lnTo>
                  <a:pt x="1403967" y="58052"/>
                </a:lnTo>
                <a:lnTo>
                  <a:pt x="1345027" y="92434"/>
                </a:lnTo>
                <a:lnTo>
                  <a:pt x="1344004" y="96323"/>
                </a:lnTo>
                <a:lnTo>
                  <a:pt x="1347538" y="102381"/>
                </a:lnTo>
                <a:lnTo>
                  <a:pt x="1351429" y="103403"/>
                </a:lnTo>
                <a:lnTo>
                  <a:pt x="1429173" y="58052"/>
                </a:lnTo>
                <a:lnTo>
                  <a:pt x="1427457" y="58052"/>
                </a:lnTo>
                <a:lnTo>
                  <a:pt x="1429175" y="58051"/>
                </a:lnTo>
                <a:lnTo>
                  <a:pt x="1440059" y="51702"/>
                </a:lnTo>
                <a:lnTo>
                  <a:pt x="1351427" y="1"/>
                </a:lnTo>
                <a:close/>
              </a:path>
              <a:path w="1440179" h="103505">
                <a:moveTo>
                  <a:pt x="88632" y="0"/>
                </a:moveTo>
                <a:lnTo>
                  <a:pt x="0" y="51701"/>
                </a:lnTo>
                <a:lnTo>
                  <a:pt x="88632" y="103403"/>
                </a:lnTo>
                <a:lnTo>
                  <a:pt x="92520" y="102381"/>
                </a:lnTo>
                <a:lnTo>
                  <a:pt x="96055" y="96321"/>
                </a:lnTo>
                <a:lnTo>
                  <a:pt x="95031" y="92434"/>
                </a:lnTo>
                <a:lnTo>
                  <a:pt x="36091" y="58051"/>
                </a:lnTo>
                <a:lnTo>
                  <a:pt x="12602" y="58051"/>
                </a:lnTo>
                <a:lnTo>
                  <a:pt x="12602" y="45351"/>
                </a:lnTo>
                <a:lnTo>
                  <a:pt x="36091" y="45351"/>
                </a:lnTo>
                <a:lnTo>
                  <a:pt x="95031" y="10970"/>
                </a:lnTo>
                <a:lnTo>
                  <a:pt x="96055" y="7081"/>
                </a:lnTo>
                <a:lnTo>
                  <a:pt x="92520" y="1023"/>
                </a:lnTo>
                <a:lnTo>
                  <a:pt x="88632" y="0"/>
                </a:lnTo>
                <a:close/>
              </a:path>
              <a:path w="1440179" h="103505">
                <a:moveTo>
                  <a:pt x="1414853" y="51702"/>
                </a:moveTo>
                <a:lnTo>
                  <a:pt x="1403967" y="58052"/>
                </a:lnTo>
                <a:lnTo>
                  <a:pt x="1427457" y="58052"/>
                </a:lnTo>
                <a:lnTo>
                  <a:pt x="1427457" y="57188"/>
                </a:lnTo>
                <a:lnTo>
                  <a:pt x="1424254" y="57186"/>
                </a:lnTo>
                <a:lnTo>
                  <a:pt x="1414853" y="51702"/>
                </a:lnTo>
                <a:close/>
              </a:path>
              <a:path w="1440179" h="103505">
                <a:moveTo>
                  <a:pt x="36091" y="45351"/>
                </a:moveTo>
                <a:lnTo>
                  <a:pt x="25205" y="51701"/>
                </a:lnTo>
                <a:lnTo>
                  <a:pt x="36091" y="58051"/>
                </a:lnTo>
                <a:lnTo>
                  <a:pt x="1403969" y="58051"/>
                </a:lnTo>
                <a:lnTo>
                  <a:pt x="1414853" y="51702"/>
                </a:lnTo>
                <a:lnTo>
                  <a:pt x="1403968" y="45352"/>
                </a:lnTo>
                <a:lnTo>
                  <a:pt x="36091" y="45351"/>
                </a:lnTo>
                <a:close/>
              </a:path>
              <a:path w="1440179" h="103505">
                <a:moveTo>
                  <a:pt x="12602" y="45351"/>
                </a:moveTo>
                <a:lnTo>
                  <a:pt x="12602" y="58051"/>
                </a:lnTo>
                <a:lnTo>
                  <a:pt x="36091" y="58051"/>
                </a:lnTo>
                <a:lnTo>
                  <a:pt x="34608" y="57186"/>
                </a:lnTo>
                <a:lnTo>
                  <a:pt x="15802" y="57186"/>
                </a:lnTo>
                <a:lnTo>
                  <a:pt x="15802" y="46216"/>
                </a:lnTo>
                <a:lnTo>
                  <a:pt x="34608" y="46216"/>
                </a:lnTo>
                <a:lnTo>
                  <a:pt x="36091" y="45351"/>
                </a:lnTo>
                <a:lnTo>
                  <a:pt x="12602" y="45351"/>
                </a:lnTo>
                <a:close/>
              </a:path>
              <a:path w="1440179" h="103505">
                <a:moveTo>
                  <a:pt x="1424256" y="46217"/>
                </a:moveTo>
                <a:lnTo>
                  <a:pt x="1414853" y="51702"/>
                </a:lnTo>
                <a:lnTo>
                  <a:pt x="1424256" y="57188"/>
                </a:lnTo>
                <a:lnTo>
                  <a:pt x="1424256" y="46217"/>
                </a:lnTo>
                <a:close/>
              </a:path>
              <a:path w="1440179" h="103505">
                <a:moveTo>
                  <a:pt x="1427457" y="46217"/>
                </a:moveTo>
                <a:lnTo>
                  <a:pt x="1424256" y="46217"/>
                </a:lnTo>
                <a:lnTo>
                  <a:pt x="1424256" y="57188"/>
                </a:lnTo>
                <a:lnTo>
                  <a:pt x="1427457" y="57188"/>
                </a:lnTo>
                <a:lnTo>
                  <a:pt x="1427457" y="46217"/>
                </a:lnTo>
                <a:close/>
              </a:path>
              <a:path w="1440179" h="103505">
                <a:moveTo>
                  <a:pt x="15802" y="46216"/>
                </a:moveTo>
                <a:lnTo>
                  <a:pt x="15802" y="57186"/>
                </a:lnTo>
                <a:lnTo>
                  <a:pt x="25205" y="51701"/>
                </a:lnTo>
                <a:lnTo>
                  <a:pt x="15802" y="46216"/>
                </a:lnTo>
                <a:close/>
              </a:path>
              <a:path w="1440179" h="103505">
                <a:moveTo>
                  <a:pt x="25205" y="51701"/>
                </a:moveTo>
                <a:lnTo>
                  <a:pt x="15802" y="57186"/>
                </a:lnTo>
                <a:lnTo>
                  <a:pt x="34608" y="57186"/>
                </a:lnTo>
                <a:lnTo>
                  <a:pt x="25205" y="51701"/>
                </a:lnTo>
                <a:close/>
              </a:path>
              <a:path w="1440179" h="103505">
                <a:moveTo>
                  <a:pt x="1403968" y="45352"/>
                </a:moveTo>
                <a:lnTo>
                  <a:pt x="1414855" y="51701"/>
                </a:lnTo>
                <a:lnTo>
                  <a:pt x="1424256" y="46217"/>
                </a:lnTo>
                <a:lnTo>
                  <a:pt x="1427457" y="46217"/>
                </a:lnTo>
                <a:lnTo>
                  <a:pt x="1427457" y="45352"/>
                </a:lnTo>
                <a:lnTo>
                  <a:pt x="1403968" y="45352"/>
                </a:lnTo>
                <a:close/>
              </a:path>
              <a:path w="1440179" h="103505">
                <a:moveTo>
                  <a:pt x="34608" y="46216"/>
                </a:moveTo>
                <a:lnTo>
                  <a:pt x="15802" y="46216"/>
                </a:lnTo>
                <a:lnTo>
                  <a:pt x="25205" y="51701"/>
                </a:lnTo>
                <a:lnTo>
                  <a:pt x="34608" y="46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16081" y="1383284"/>
            <a:ext cx="619760" cy="57721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 marR="26034" indent="-84455">
              <a:lnSpc>
                <a:spcPct val="105000"/>
              </a:lnSpc>
              <a:spcBef>
                <a:spcPts val="25"/>
              </a:spcBef>
            </a:pPr>
            <a:r>
              <a:rPr sz="1200" b="1" dirty="0">
                <a:solidFill>
                  <a:srgbClr val="372D83"/>
                </a:solidFill>
                <a:latin typeface="Calibri"/>
                <a:cs typeface="Calibri"/>
              </a:rPr>
              <a:t>Op</a:t>
            </a:r>
            <a:r>
              <a:rPr sz="1200" b="1" spc="-5" dirty="0">
                <a:solidFill>
                  <a:srgbClr val="372D83"/>
                </a:solidFill>
                <a:latin typeface="Calibri"/>
                <a:cs typeface="Calibri"/>
              </a:rPr>
              <a:t>t</a:t>
            </a:r>
            <a:r>
              <a:rPr sz="1200" b="1" spc="5" dirty="0">
                <a:solidFill>
                  <a:srgbClr val="372D83"/>
                </a:solidFill>
                <a:latin typeface="Calibri"/>
                <a:cs typeface="Calibri"/>
              </a:rPr>
              <a:t>ion</a:t>
            </a:r>
            <a:r>
              <a:rPr sz="1200" b="1" spc="-10" dirty="0">
                <a:solidFill>
                  <a:srgbClr val="372D83"/>
                </a:solidFill>
                <a:latin typeface="Calibri"/>
                <a:cs typeface="Calibri"/>
              </a:rPr>
              <a:t>a</a:t>
            </a:r>
            <a:r>
              <a:rPr sz="1200" b="1" dirty="0">
                <a:solidFill>
                  <a:srgbClr val="372D83"/>
                </a:solidFill>
                <a:latin typeface="Calibri"/>
                <a:cs typeface="Calibri"/>
              </a:rPr>
              <a:t>l  run-in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90"/>
              </a:lnSpc>
            </a:pPr>
            <a:r>
              <a:rPr sz="1200" spc="-5" dirty="0">
                <a:solidFill>
                  <a:srgbClr val="372D83"/>
                </a:solidFill>
                <a:latin typeface="Calibri"/>
                <a:cs typeface="Calibri"/>
              </a:rPr>
              <a:t>(4</a:t>
            </a:r>
            <a:r>
              <a:rPr sz="1200" spc="-55" dirty="0">
                <a:solidFill>
                  <a:srgbClr val="372D83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72D83"/>
                </a:solidFill>
                <a:latin typeface="Calibri"/>
                <a:cs typeface="Calibri"/>
              </a:rPr>
              <a:t>weeks)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02989" y="1383284"/>
            <a:ext cx="640715" cy="400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72D83"/>
                </a:solidFill>
                <a:latin typeface="Calibri"/>
                <a:cs typeface="Calibri"/>
              </a:rPr>
              <a:t>Sc</a:t>
            </a:r>
            <a:r>
              <a:rPr sz="1200" b="1" spc="-20" dirty="0">
                <a:solidFill>
                  <a:srgbClr val="372D83"/>
                </a:solidFill>
                <a:latin typeface="Calibri"/>
                <a:cs typeface="Calibri"/>
              </a:rPr>
              <a:t>r</a:t>
            </a:r>
            <a:r>
              <a:rPr sz="1200" b="1" spc="-5" dirty="0">
                <a:solidFill>
                  <a:srgbClr val="372D83"/>
                </a:solidFill>
                <a:latin typeface="Calibri"/>
                <a:cs typeface="Calibri"/>
              </a:rPr>
              <a:t>ee</a:t>
            </a:r>
            <a:r>
              <a:rPr sz="1200" b="1" spc="5" dirty="0">
                <a:solidFill>
                  <a:srgbClr val="372D83"/>
                </a:solidFill>
                <a:latin typeface="Calibri"/>
                <a:cs typeface="Calibri"/>
              </a:rPr>
              <a:t>n</a:t>
            </a:r>
            <a:r>
              <a:rPr sz="1200" b="1" dirty="0">
                <a:solidFill>
                  <a:srgbClr val="372D83"/>
                </a:solidFill>
                <a:latin typeface="Calibri"/>
                <a:cs typeface="Calibri"/>
              </a:rPr>
              <a:t>i</a:t>
            </a:r>
            <a:r>
              <a:rPr sz="1200" b="1" spc="5" dirty="0">
                <a:solidFill>
                  <a:srgbClr val="372D83"/>
                </a:solidFill>
                <a:latin typeface="Calibri"/>
                <a:cs typeface="Calibri"/>
              </a:rPr>
              <a:t>n</a:t>
            </a:r>
            <a:r>
              <a:rPr sz="1200" b="1" dirty="0">
                <a:solidFill>
                  <a:srgbClr val="372D83"/>
                </a:solidFill>
                <a:latin typeface="Calibri"/>
                <a:cs typeface="Calibri"/>
              </a:rPr>
              <a:t>g</a:t>
            </a:r>
            <a:endParaRPr sz="1200">
              <a:latin typeface="Calibri"/>
              <a:cs typeface="Calibri"/>
            </a:endParaRPr>
          </a:p>
          <a:p>
            <a:pPr marL="23495">
              <a:lnSpc>
                <a:spcPct val="100000"/>
              </a:lnSpc>
              <a:spcBef>
                <a:spcPts val="70"/>
              </a:spcBef>
            </a:pPr>
            <a:r>
              <a:rPr sz="1200" spc="-5" dirty="0">
                <a:solidFill>
                  <a:srgbClr val="372D83"/>
                </a:solidFill>
                <a:latin typeface="Calibri"/>
                <a:cs typeface="Calibri"/>
              </a:rPr>
              <a:t>(2</a:t>
            </a:r>
            <a:r>
              <a:rPr sz="1200" spc="-75" dirty="0">
                <a:solidFill>
                  <a:srgbClr val="372D83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72D83"/>
                </a:solidFill>
                <a:latin typeface="Calibri"/>
                <a:cs typeface="Calibri"/>
              </a:rPr>
              <a:t>weeks)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02385" y="1383284"/>
            <a:ext cx="1529715" cy="57721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algn="ctr">
              <a:lnSpc>
                <a:spcPct val="105000"/>
              </a:lnSpc>
              <a:spcBef>
                <a:spcPts val="25"/>
              </a:spcBef>
            </a:pPr>
            <a:r>
              <a:rPr sz="1200" b="1" dirty="0">
                <a:solidFill>
                  <a:srgbClr val="372D83"/>
                </a:solidFill>
                <a:latin typeface="Calibri"/>
                <a:cs typeface="Calibri"/>
              </a:rPr>
              <a:t>Double-blind</a:t>
            </a:r>
            <a:r>
              <a:rPr sz="1200" b="1" spc="-50" dirty="0">
                <a:solidFill>
                  <a:srgbClr val="372D83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372D83"/>
                </a:solidFill>
                <a:latin typeface="Calibri"/>
                <a:cs typeface="Calibri"/>
              </a:rPr>
              <a:t>treatment  </a:t>
            </a:r>
            <a:r>
              <a:rPr sz="1200" b="1" spc="-5" dirty="0">
                <a:solidFill>
                  <a:srgbClr val="372D83"/>
                </a:solidFill>
                <a:latin typeface="Calibri"/>
                <a:cs typeface="Calibri"/>
              </a:rPr>
              <a:t>period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390"/>
              </a:lnSpc>
            </a:pPr>
            <a:r>
              <a:rPr sz="1200" spc="-5" dirty="0">
                <a:solidFill>
                  <a:srgbClr val="372D83"/>
                </a:solidFill>
                <a:latin typeface="Calibri"/>
                <a:cs typeface="Calibri"/>
              </a:rPr>
              <a:t>(12 weeks)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18902" y="1383284"/>
            <a:ext cx="1851660" cy="400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72D83"/>
                </a:solidFill>
                <a:latin typeface="Calibri"/>
                <a:cs typeface="Calibri"/>
              </a:rPr>
              <a:t>Open-label </a:t>
            </a:r>
            <a:r>
              <a:rPr sz="1200" b="1" spc="-10" dirty="0">
                <a:solidFill>
                  <a:srgbClr val="372D83"/>
                </a:solidFill>
                <a:latin typeface="Calibri"/>
                <a:cs typeface="Calibri"/>
              </a:rPr>
              <a:t>treatment</a:t>
            </a:r>
            <a:r>
              <a:rPr sz="1200" b="1" spc="-55" dirty="0">
                <a:solidFill>
                  <a:srgbClr val="372D83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72D83"/>
                </a:solidFill>
                <a:latin typeface="Calibri"/>
                <a:cs typeface="Calibri"/>
              </a:rPr>
              <a:t>period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200" spc="-5" dirty="0">
                <a:solidFill>
                  <a:srgbClr val="372D83"/>
                </a:solidFill>
                <a:latin typeface="Calibri"/>
                <a:cs typeface="Calibri"/>
              </a:rPr>
              <a:t>(12</a:t>
            </a:r>
            <a:r>
              <a:rPr sz="1200" dirty="0">
                <a:solidFill>
                  <a:srgbClr val="372D83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72D83"/>
                </a:solidFill>
                <a:latin typeface="Calibri"/>
                <a:cs typeface="Calibri"/>
              </a:rPr>
              <a:t>weeks)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80552" y="1383284"/>
            <a:ext cx="1108075" cy="400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72D83"/>
                </a:solidFill>
                <a:latin typeface="Calibri"/>
                <a:cs typeface="Calibri"/>
              </a:rPr>
              <a:t>Follow-up</a:t>
            </a:r>
            <a:r>
              <a:rPr sz="1200" b="1" spc="-35" dirty="0">
                <a:solidFill>
                  <a:srgbClr val="372D83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372D83"/>
                </a:solidFill>
                <a:latin typeface="Calibri"/>
                <a:cs typeface="Calibri"/>
              </a:rPr>
              <a:t>period</a:t>
            </a:r>
            <a:endParaRPr sz="12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70"/>
              </a:spcBef>
            </a:pPr>
            <a:r>
              <a:rPr sz="1200" spc="-5" dirty="0">
                <a:solidFill>
                  <a:srgbClr val="372D83"/>
                </a:solidFill>
                <a:latin typeface="Calibri"/>
                <a:cs typeface="Calibri"/>
              </a:rPr>
              <a:t>(8 weeks)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48436" y="2687725"/>
            <a:ext cx="432434" cy="433070"/>
          </a:xfrm>
          <a:custGeom>
            <a:avLst/>
            <a:gdLst/>
            <a:ahLst/>
            <a:cxnLst/>
            <a:rect l="l" t="t" r="r" b="b"/>
            <a:pathLst>
              <a:path w="432435" h="433069">
                <a:moveTo>
                  <a:pt x="216000" y="0"/>
                </a:moveTo>
                <a:lnTo>
                  <a:pt x="166473" y="5715"/>
                </a:lnTo>
                <a:lnTo>
                  <a:pt x="121008" y="21994"/>
                </a:lnTo>
                <a:lnTo>
                  <a:pt x="80903" y="47539"/>
                </a:lnTo>
                <a:lnTo>
                  <a:pt x="47452" y="81050"/>
                </a:lnTo>
                <a:lnTo>
                  <a:pt x="21954" y="121230"/>
                </a:lnTo>
                <a:lnTo>
                  <a:pt x="5704" y="166777"/>
                </a:lnTo>
                <a:lnTo>
                  <a:pt x="0" y="216395"/>
                </a:lnTo>
                <a:lnTo>
                  <a:pt x="5704" y="266013"/>
                </a:lnTo>
                <a:lnTo>
                  <a:pt x="21954" y="311561"/>
                </a:lnTo>
                <a:lnTo>
                  <a:pt x="47452" y="351740"/>
                </a:lnTo>
                <a:lnTo>
                  <a:pt x="80903" y="385252"/>
                </a:lnTo>
                <a:lnTo>
                  <a:pt x="121008" y="410797"/>
                </a:lnTo>
                <a:lnTo>
                  <a:pt x="166473" y="427076"/>
                </a:lnTo>
                <a:lnTo>
                  <a:pt x="216000" y="432791"/>
                </a:lnTo>
                <a:lnTo>
                  <a:pt x="265527" y="427076"/>
                </a:lnTo>
                <a:lnTo>
                  <a:pt x="310991" y="410797"/>
                </a:lnTo>
                <a:lnTo>
                  <a:pt x="351096" y="385252"/>
                </a:lnTo>
                <a:lnTo>
                  <a:pt x="384547" y="351740"/>
                </a:lnTo>
                <a:lnTo>
                  <a:pt x="410045" y="311561"/>
                </a:lnTo>
                <a:lnTo>
                  <a:pt x="426294" y="266013"/>
                </a:lnTo>
                <a:lnTo>
                  <a:pt x="431999" y="216395"/>
                </a:lnTo>
                <a:lnTo>
                  <a:pt x="426294" y="166777"/>
                </a:lnTo>
                <a:lnTo>
                  <a:pt x="410045" y="121230"/>
                </a:lnTo>
                <a:lnTo>
                  <a:pt x="384547" y="81050"/>
                </a:lnTo>
                <a:lnTo>
                  <a:pt x="351096" y="47539"/>
                </a:lnTo>
                <a:lnTo>
                  <a:pt x="310991" y="21994"/>
                </a:lnTo>
                <a:lnTo>
                  <a:pt x="265527" y="5715"/>
                </a:lnTo>
                <a:lnTo>
                  <a:pt x="216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48436" y="2687725"/>
            <a:ext cx="432434" cy="433070"/>
          </a:xfrm>
          <a:custGeom>
            <a:avLst/>
            <a:gdLst/>
            <a:ahLst/>
            <a:cxnLst/>
            <a:rect l="l" t="t" r="r" b="b"/>
            <a:pathLst>
              <a:path w="432435" h="433069">
                <a:moveTo>
                  <a:pt x="0" y="216396"/>
                </a:moveTo>
                <a:lnTo>
                  <a:pt x="5704" y="166778"/>
                </a:lnTo>
                <a:lnTo>
                  <a:pt x="21954" y="121230"/>
                </a:lnTo>
                <a:lnTo>
                  <a:pt x="47452" y="81051"/>
                </a:lnTo>
                <a:lnTo>
                  <a:pt x="80903" y="47539"/>
                </a:lnTo>
                <a:lnTo>
                  <a:pt x="121008" y="21994"/>
                </a:lnTo>
                <a:lnTo>
                  <a:pt x="166473" y="5715"/>
                </a:lnTo>
                <a:lnTo>
                  <a:pt x="216000" y="0"/>
                </a:lnTo>
                <a:lnTo>
                  <a:pt x="265526" y="5715"/>
                </a:lnTo>
                <a:lnTo>
                  <a:pt x="310991" y="21994"/>
                </a:lnTo>
                <a:lnTo>
                  <a:pt x="351096" y="47539"/>
                </a:lnTo>
                <a:lnTo>
                  <a:pt x="384547" y="81051"/>
                </a:lnTo>
                <a:lnTo>
                  <a:pt x="410045" y="121230"/>
                </a:lnTo>
                <a:lnTo>
                  <a:pt x="426295" y="166778"/>
                </a:lnTo>
                <a:lnTo>
                  <a:pt x="432000" y="216396"/>
                </a:lnTo>
                <a:lnTo>
                  <a:pt x="426295" y="266013"/>
                </a:lnTo>
                <a:lnTo>
                  <a:pt x="410045" y="311561"/>
                </a:lnTo>
                <a:lnTo>
                  <a:pt x="384547" y="351740"/>
                </a:lnTo>
                <a:lnTo>
                  <a:pt x="351096" y="385252"/>
                </a:lnTo>
                <a:lnTo>
                  <a:pt x="310991" y="410797"/>
                </a:lnTo>
                <a:lnTo>
                  <a:pt x="265526" y="427076"/>
                </a:lnTo>
                <a:lnTo>
                  <a:pt x="216000" y="432792"/>
                </a:lnTo>
                <a:lnTo>
                  <a:pt x="166473" y="427076"/>
                </a:lnTo>
                <a:lnTo>
                  <a:pt x="121008" y="410797"/>
                </a:lnTo>
                <a:lnTo>
                  <a:pt x="80903" y="385252"/>
                </a:lnTo>
                <a:lnTo>
                  <a:pt x="47452" y="351740"/>
                </a:lnTo>
                <a:lnTo>
                  <a:pt x="21954" y="311561"/>
                </a:lnTo>
                <a:lnTo>
                  <a:pt x="5704" y="266013"/>
                </a:lnTo>
                <a:lnTo>
                  <a:pt x="0" y="21639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401729" y="2772155"/>
            <a:ext cx="1257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498434" y="2843794"/>
            <a:ext cx="756285" cy="0"/>
          </a:xfrm>
          <a:custGeom>
            <a:avLst/>
            <a:gdLst/>
            <a:ahLst/>
            <a:cxnLst/>
            <a:rect l="l" t="t" r="r" b="b"/>
            <a:pathLst>
              <a:path w="756285">
                <a:moveTo>
                  <a:pt x="756000" y="1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65028" y="2443972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4">
                <a:moveTo>
                  <a:pt x="0" y="252000"/>
                </a:moveTo>
                <a:lnTo>
                  <a:pt x="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58203" y="3134165"/>
            <a:ext cx="0" cy="179705"/>
          </a:xfrm>
          <a:custGeom>
            <a:avLst/>
            <a:gdLst/>
            <a:ahLst/>
            <a:cxnLst/>
            <a:rect l="l" t="t" r="r" b="b"/>
            <a:pathLst>
              <a:path h="179704">
                <a:moveTo>
                  <a:pt x="1" y="0"/>
                </a:moveTo>
                <a:lnTo>
                  <a:pt x="0" y="17920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65028" y="2443971"/>
            <a:ext cx="180340" cy="0"/>
          </a:xfrm>
          <a:custGeom>
            <a:avLst/>
            <a:gdLst/>
            <a:ahLst/>
            <a:cxnLst/>
            <a:rect l="l" t="t" r="r" b="b"/>
            <a:pathLst>
              <a:path w="180339">
                <a:moveTo>
                  <a:pt x="0" y="0"/>
                </a:moveTo>
                <a:lnTo>
                  <a:pt x="180000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65028" y="3313372"/>
            <a:ext cx="180340" cy="0"/>
          </a:xfrm>
          <a:custGeom>
            <a:avLst/>
            <a:gdLst/>
            <a:ahLst/>
            <a:cxnLst/>
            <a:rect l="l" t="t" r="r" b="b"/>
            <a:pathLst>
              <a:path w="180339">
                <a:moveTo>
                  <a:pt x="0" y="0"/>
                </a:moveTo>
                <a:lnTo>
                  <a:pt x="180000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45630" y="2316754"/>
            <a:ext cx="2088514" cy="324485"/>
          </a:xfrm>
          <a:custGeom>
            <a:avLst/>
            <a:gdLst/>
            <a:ahLst/>
            <a:cxnLst/>
            <a:rect l="l" t="t" r="r" b="b"/>
            <a:pathLst>
              <a:path w="2088514" h="324485">
                <a:moveTo>
                  <a:pt x="0" y="54001"/>
                </a:moveTo>
                <a:lnTo>
                  <a:pt x="4243" y="32981"/>
                </a:lnTo>
                <a:lnTo>
                  <a:pt x="15816" y="15816"/>
                </a:lnTo>
                <a:lnTo>
                  <a:pt x="32981" y="4243"/>
                </a:lnTo>
                <a:lnTo>
                  <a:pt x="54001" y="0"/>
                </a:lnTo>
                <a:lnTo>
                  <a:pt x="2033998" y="0"/>
                </a:lnTo>
                <a:lnTo>
                  <a:pt x="2055018" y="4243"/>
                </a:lnTo>
                <a:lnTo>
                  <a:pt x="2072183" y="15816"/>
                </a:lnTo>
                <a:lnTo>
                  <a:pt x="2083756" y="32981"/>
                </a:lnTo>
                <a:lnTo>
                  <a:pt x="2088000" y="54001"/>
                </a:lnTo>
                <a:lnTo>
                  <a:pt x="2088000" y="269998"/>
                </a:lnTo>
                <a:lnTo>
                  <a:pt x="2083756" y="291018"/>
                </a:lnTo>
                <a:lnTo>
                  <a:pt x="2072183" y="308183"/>
                </a:lnTo>
                <a:lnTo>
                  <a:pt x="2055018" y="319756"/>
                </a:lnTo>
                <a:lnTo>
                  <a:pt x="2033998" y="324000"/>
                </a:lnTo>
                <a:lnTo>
                  <a:pt x="54001" y="324000"/>
                </a:lnTo>
                <a:lnTo>
                  <a:pt x="32981" y="319756"/>
                </a:lnTo>
                <a:lnTo>
                  <a:pt x="15816" y="308183"/>
                </a:lnTo>
                <a:lnTo>
                  <a:pt x="4243" y="291018"/>
                </a:lnTo>
                <a:lnTo>
                  <a:pt x="0" y="269998"/>
                </a:lnTo>
                <a:lnTo>
                  <a:pt x="0" y="5400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754878" y="2351532"/>
            <a:ext cx="18688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5959FF"/>
                </a:solidFill>
                <a:latin typeface="Calibri"/>
                <a:cs typeface="Calibri"/>
              </a:rPr>
              <a:t>Alirocumab </a:t>
            </a:r>
            <a:r>
              <a:rPr sz="1400" b="1" dirty="0">
                <a:solidFill>
                  <a:srgbClr val="5959FF"/>
                </a:solidFill>
                <a:latin typeface="Calibri"/>
                <a:cs typeface="Calibri"/>
              </a:rPr>
              <a:t>150 </a:t>
            </a:r>
            <a:r>
              <a:rPr sz="1400" b="1" spc="-5" dirty="0">
                <a:solidFill>
                  <a:srgbClr val="5959FF"/>
                </a:solidFill>
                <a:latin typeface="Calibri"/>
                <a:cs typeface="Calibri"/>
              </a:rPr>
              <a:t>mg</a:t>
            </a:r>
            <a:r>
              <a:rPr sz="1400" b="1" spc="-80" dirty="0">
                <a:solidFill>
                  <a:srgbClr val="5959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959FF"/>
                </a:solidFill>
                <a:latin typeface="Calibri"/>
                <a:cs typeface="Calibri"/>
              </a:rPr>
              <a:t>Q2W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645630" y="3177165"/>
            <a:ext cx="2088514" cy="340995"/>
          </a:xfrm>
          <a:custGeom>
            <a:avLst/>
            <a:gdLst/>
            <a:ahLst/>
            <a:cxnLst/>
            <a:rect l="l" t="t" r="r" b="b"/>
            <a:pathLst>
              <a:path w="2088514" h="340995">
                <a:moveTo>
                  <a:pt x="0" y="56753"/>
                </a:moveTo>
                <a:lnTo>
                  <a:pt x="4459" y="34662"/>
                </a:lnTo>
                <a:lnTo>
                  <a:pt x="16622" y="16622"/>
                </a:lnTo>
                <a:lnTo>
                  <a:pt x="34662" y="4459"/>
                </a:lnTo>
                <a:lnTo>
                  <a:pt x="56753" y="0"/>
                </a:lnTo>
                <a:lnTo>
                  <a:pt x="2031247" y="0"/>
                </a:lnTo>
                <a:lnTo>
                  <a:pt x="2053337" y="4459"/>
                </a:lnTo>
                <a:lnTo>
                  <a:pt x="2071377" y="16622"/>
                </a:lnTo>
                <a:lnTo>
                  <a:pt x="2083540" y="34662"/>
                </a:lnTo>
                <a:lnTo>
                  <a:pt x="2088000" y="56753"/>
                </a:lnTo>
                <a:lnTo>
                  <a:pt x="2088000" y="283765"/>
                </a:lnTo>
                <a:lnTo>
                  <a:pt x="2083540" y="305856"/>
                </a:lnTo>
                <a:lnTo>
                  <a:pt x="2071377" y="323896"/>
                </a:lnTo>
                <a:lnTo>
                  <a:pt x="2053337" y="336059"/>
                </a:lnTo>
                <a:lnTo>
                  <a:pt x="2031247" y="340519"/>
                </a:lnTo>
                <a:lnTo>
                  <a:pt x="56753" y="340519"/>
                </a:lnTo>
                <a:lnTo>
                  <a:pt x="34662" y="336059"/>
                </a:lnTo>
                <a:lnTo>
                  <a:pt x="16622" y="323896"/>
                </a:lnTo>
                <a:lnTo>
                  <a:pt x="4459" y="305856"/>
                </a:lnTo>
                <a:lnTo>
                  <a:pt x="0" y="283765"/>
                </a:lnTo>
                <a:lnTo>
                  <a:pt x="0" y="5675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179249" y="3214116"/>
            <a:ext cx="10198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Placebo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Q2W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05767" y="2750820"/>
            <a:ext cx="2552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2:1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731274" y="2446654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000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52887" y="2447781"/>
            <a:ext cx="0" cy="869950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1" y="86962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23164" y="2686205"/>
            <a:ext cx="2088514" cy="340995"/>
          </a:xfrm>
          <a:custGeom>
            <a:avLst/>
            <a:gdLst/>
            <a:ahLst/>
            <a:cxnLst/>
            <a:rect l="l" t="t" r="r" b="b"/>
            <a:pathLst>
              <a:path w="2088515" h="340994">
                <a:moveTo>
                  <a:pt x="2031246" y="0"/>
                </a:moveTo>
                <a:lnTo>
                  <a:pt x="56753" y="0"/>
                </a:lnTo>
                <a:lnTo>
                  <a:pt x="34662" y="4459"/>
                </a:lnTo>
                <a:lnTo>
                  <a:pt x="16622" y="16622"/>
                </a:lnTo>
                <a:lnTo>
                  <a:pt x="4459" y="34662"/>
                </a:lnTo>
                <a:lnTo>
                  <a:pt x="0" y="56753"/>
                </a:lnTo>
                <a:lnTo>
                  <a:pt x="0" y="283764"/>
                </a:lnTo>
                <a:lnTo>
                  <a:pt x="4459" y="305856"/>
                </a:lnTo>
                <a:lnTo>
                  <a:pt x="16622" y="323896"/>
                </a:lnTo>
                <a:lnTo>
                  <a:pt x="34662" y="336058"/>
                </a:lnTo>
                <a:lnTo>
                  <a:pt x="56753" y="340518"/>
                </a:lnTo>
                <a:lnTo>
                  <a:pt x="2031246" y="340518"/>
                </a:lnTo>
                <a:lnTo>
                  <a:pt x="2053337" y="336058"/>
                </a:lnTo>
                <a:lnTo>
                  <a:pt x="2071376" y="323896"/>
                </a:lnTo>
                <a:lnTo>
                  <a:pt x="2083539" y="305856"/>
                </a:lnTo>
                <a:lnTo>
                  <a:pt x="2087999" y="283764"/>
                </a:lnTo>
                <a:lnTo>
                  <a:pt x="2087999" y="56753"/>
                </a:lnTo>
                <a:lnTo>
                  <a:pt x="2083539" y="34662"/>
                </a:lnTo>
                <a:lnTo>
                  <a:pt x="2071376" y="16622"/>
                </a:lnTo>
                <a:lnTo>
                  <a:pt x="2053337" y="4459"/>
                </a:lnTo>
                <a:lnTo>
                  <a:pt x="2031246" y="0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23164" y="2686205"/>
            <a:ext cx="2088514" cy="340995"/>
          </a:xfrm>
          <a:custGeom>
            <a:avLst/>
            <a:gdLst/>
            <a:ahLst/>
            <a:cxnLst/>
            <a:rect l="l" t="t" r="r" b="b"/>
            <a:pathLst>
              <a:path w="2088515" h="340994">
                <a:moveTo>
                  <a:pt x="0" y="56753"/>
                </a:moveTo>
                <a:lnTo>
                  <a:pt x="4459" y="34662"/>
                </a:lnTo>
                <a:lnTo>
                  <a:pt x="16622" y="16622"/>
                </a:lnTo>
                <a:lnTo>
                  <a:pt x="34662" y="4459"/>
                </a:lnTo>
                <a:lnTo>
                  <a:pt x="56753" y="0"/>
                </a:lnTo>
                <a:lnTo>
                  <a:pt x="2031247" y="0"/>
                </a:lnTo>
                <a:lnTo>
                  <a:pt x="2053337" y="4459"/>
                </a:lnTo>
                <a:lnTo>
                  <a:pt x="2071377" y="16622"/>
                </a:lnTo>
                <a:lnTo>
                  <a:pt x="2083540" y="34662"/>
                </a:lnTo>
                <a:lnTo>
                  <a:pt x="2088000" y="56753"/>
                </a:lnTo>
                <a:lnTo>
                  <a:pt x="2088000" y="283765"/>
                </a:lnTo>
                <a:lnTo>
                  <a:pt x="2083540" y="305856"/>
                </a:lnTo>
                <a:lnTo>
                  <a:pt x="2071377" y="323896"/>
                </a:lnTo>
                <a:lnTo>
                  <a:pt x="2053337" y="336059"/>
                </a:lnTo>
                <a:lnTo>
                  <a:pt x="2031247" y="340519"/>
                </a:lnTo>
                <a:lnTo>
                  <a:pt x="56753" y="340519"/>
                </a:lnTo>
                <a:lnTo>
                  <a:pt x="34662" y="336059"/>
                </a:lnTo>
                <a:lnTo>
                  <a:pt x="16622" y="323896"/>
                </a:lnTo>
                <a:lnTo>
                  <a:pt x="4459" y="305856"/>
                </a:lnTo>
                <a:lnTo>
                  <a:pt x="0" y="283765"/>
                </a:lnTo>
                <a:lnTo>
                  <a:pt x="0" y="5675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52282" y="2851908"/>
            <a:ext cx="72390" cy="0"/>
          </a:xfrm>
          <a:custGeom>
            <a:avLst/>
            <a:gdLst/>
            <a:ahLst/>
            <a:cxnLst/>
            <a:rect l="l" t="t" r="r" b="b"/>
            <a:pathLst>
              <a:path w="72389">
                <a:moveTo>
                  <a:pt x="0" y="0"/>
                </a:moveTo>
                <a:lnTo>
                  <a:pt x="72000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032412" y="2601468"/>
            <a:ext cx="1868805" cy="69596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5959FF"/>
                </a:solidFill>
                <a:latin typeface="Calibri"/>
                <a:cs typeface="Calibri"/>
              </a:rPr>
              <a:t>Alirocumab </a:t>
            </a:r>
            <a:r>
              <a:rPr sz="1400" b="1" dirty="0">
                <a:solidFill>
                  <a:srgbClr val="5959FF"/>
                </a:solidFill>
                <a:latin typeface="Calibri"/>
                <a:cs typeface="Calibri"/>
              </a:rPr>
              <a:t>150 </a:t>
            </a:r>
            <a:r>
              <a:rPr sz="1400" b="1" spc="-5" dirty="0">
                <a:solidFill>
                  <a:srgbClr val="5959FF"/>
                </a:solidFill>
                <a:latin typeface="Calibri"/>
                <a:cs typeface="Calibri"/>
              </a:rPr>
              <a:t>mg</a:t>
            </a:r>
            <a:r>
              <a:rPr sz="1400" b="1" spc="-80" dirty="0">
                <a:solidFill>
                  <a:srgbClr val="5959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959FF"/>
                </a:solidFill>
                <a:latin typeface="Calibri"/>
                <a:cs typeface="Calibri"/>
              </a:rPr>
              <a:t>Q2W</a:t>
            </a:r>
            <a:endParaRPr sz="1400">
              <a:latin typeface="Calibri"/>
              <a:cs typeface="Calibri"/>
            </a:endParaRPr>
          </a:p>
          <a:p>
            <a:pPr marL="90170" algn="ctr">
              <a:lnSpc>
                <a:spcPct val="100000"/>
              </a:lnSpc>
              <a:spcBef>
                <a:spcPts val="960"/>
              </a:spcBef>
            </a:pPr>
            <a:r>
              <a:rPr sz="1400" dirty="0">
                <a:latin typeface="Calibri"/>
                <a:cs typeface="Calibri"/>
              </a:rPr>
              <a:t>n=69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273583" y="3864355"/>
            <a:ext cx="2596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ClinicalTrials.gov </a:t>
            </a:r>
            <a:r>
              <a:rPr sz="1200" spc="-5" dirty="0">
                <a:latin typeface="Calibri"/>
                <a:cs typeface="Calibri"/>
              </a:rPr>
              <a:t>Identifier: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NCT03156621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30153" y="4208271"/>
            <a:ext cx="268541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latin typeface="Arial"/>
                <a:cs typeface="Arial"/>
              </a:rPr>
              <a:t>LLT, </a:t>
            </a:r>
            <a:r>
              <a:rPr sz="700" spc="-10" dirty="0">
                <a:latin typeface="Arial"/>
                <a:cs typeface="Arial"/>
              </a:rPr>
              <a:t>lipid-lowering </a:t>
            </a:r>
            <a:r>
              <a:rPr sz="700" spc="-5" dirty="0">
                <a:latin typeface="Arial"/>
                <a:cs typeface="Arial"/>
              </a:rPr>
              <a:t>therapy; </a:t>
            </a:r>
            <a:r>
              <a:rPr sz="700" dirty="0">
                <a:latin typeface="Arial"/>
                <a:cs typeface="Arial"/>
              </a:rPr>
              <a:t>Q2W, </a:t>
            </a:r>
            <a:r>
              <a:rPr sz="700" spc="-5" dirty="0">
                <a:latin typeface="Arial"/>
                <a:cs typeface="Arial"/>
              </a:rPr>
              <a:t>every </a:t>
            </a:r>
            <a:r>
              <a:rPr sz="700" dirty="0">
                <a:latin typeface="Arial"/>
                <a:cs typeface="Arial"/>
              </a:rPr>
              <a:t>2 </a:t>
            </a:r>
            <a:r>
              <a:rPr sz="700" spc="-5" dirty="0">
                <a:latin typeface="Arial"/>
                <a:cs typeface="Arial"/>
              </a:rPr>
              <a:t>weeks; R,</a:t>
            </a:r>
            <a:r>
              <a:rPr sz="700" spc="11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randomization.</a:t>
            </a:r>
            <a:endParaRPr sz="7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82917" y="2364739"/>
            <a:ext cx="1115060" cy="5772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200" b="1" spc="-5" dirty="0">
                <a:solidFill>
                  <a:srgbClr val="372D83"/>
                </a:solidFill>
                <a:latin typeface="Calibri"/>
                <a:cs typeface="Calibri"/>
              </a:rPr>
              <a:t>Participants:  </a:t>
            </a:r>
            <a:r>
              <a:rPr sz="1200" spc="-5" dirty="0">
                <a:solidFill>
                  <a:srgbClr val="372D83"/>
                </a:solidFill>
                <a:latin typeface="Calibri"/>
                <a:cs typeface="Calibri"/>
              </a:rPr>
              <a:t>HoFH, </a:t>
            </a:r>
            <a:r>
              <a:rPr sz="1200" dirty="0">
                <a:solidFill>
                  <a:srgbClr val="372D83"/>
                </a:solidFill>
                <a:latin typeface="Calibri"/>
                <a:cs typeface="Calibri"/>
              </a:rPr>
              <a:t>≥ 18 </a:t>
            </a:r>
            <a:r>
              <a:rPr sz="1200" spc="-10" dirty="0">
                <a:solidFill>
                  <a:srgbClr val="372D83"/>
                </a:solidFill>
                <a:latin typeface="Calibri"/>
                <a:cs typeface="Calibri"/>
              </a:rPr>
              <a:t>years,  </a:t>
            </a:r>
            <a:r>
              <a:rPr sz="1200" spc="-5" dirty="0">
                <a:solidFill>
                  <a:srgbClr val="372D83"/>
                </a:solidFill>
                <a:latin typeface="Calibri"/>
                <a:cs typeface="Calibri"/>
              </a:rPr>
              <a:t>LDL-C </a:t>
            </a:r>
            <a:r>
              <a:rPr sz="1200" dirty="0">
                <a:solidFill>
                  <a:srgbClr val="372D83"/>
                </a:solidFill>
                <a:latin typeface="Calibri"/>
                <a:cs typeface="Calibri"/>
              </a:rPr>
              <a:t>≥70</a:t>
            </a:r>
            <a:r>
              <a:rPr sz="1200" spc="-80" dirty="0">
                <a:solidFill>
                  <a:srgbClr val="372D83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372D83"/>
                </a:solidFill>
                <a:latin typeface="Calibri"/>
                <a:cs typeface="Calibri"/>
              </a:rPr>
              <a:t>mg/dL,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82917" y="2910332"/>
            <a:ext cx="1275080" cy="40068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25"/>
              </a:spcBef>
            </a:pPr>
            <a:r>
              <a:rPr sz="1200" dirty="0">
                <a:solidFill>
                  <a:srgbClr val="372D83"/>
                </a:solidFill>
                <a:latin typeface="Calibri"/>
                <a:cs typeface="Calibri"/>
              </a:rPr>
              <a:t>on </a:t>
            </a:r>
            <a:r>
              <a:rPr sz="1200" spc="-10" dirty="0">
                <a:solidFill>
                  <a:srgbClr val="372D83"/>
                </a:solidFill>
                <a:latin typeface="Calibri"/>
                <a:cs typeface="Calibri"/>
              </a:rPr>
              <a:t>stable </a:t>
            </a:r>
            <a:r>
              <a:rPr sz="1200" spc="-35" dirty="0">
                <a:solidFill>
                  <a:srgbClr val="372D83"/>
                </a:solidFill>
                <a:latin typeface="Calibri"/>
                <a:cs typeface="Calibri"/>
              </a:rPr>
              <a:t>LLT </a:t>
            </a:r>
            <a:r>
              <a:rPr sz="1200" spc="-10" dirty="0">
                <a:solidFill>
                  <a:srgbClr val="372D83"/>
                </a:solidFill>
                <a:latin typeface="Calibri"/>
                <a:cs typeface="Calibri"/>
              </a:rPr>
              <a:t>and/or  </a:t>
            </a:r>
            <a:r>
              <a:rPr sz="1200" spc="-5" dirty="0">
                <a:solidFill>
                  <a:srgbClr val="372D83"/>
                </a:solidFill>
                <a:latin typeface="Calibri"/>
                <a:cs typeface="Calibri"/>
              </a:rPr>
              <a:t>apheresis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277182" y="2376932"/>
            <a:ext cx="1496060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72D83"/>
                </a:solidFill>
                <a:latin typeface="Calibri"/>
                <a:cs typeface="Calibri"/>
              </a:rPr>
              <a:t>Primary</a:t>
            </a:r>
            <a:r>
              <a:rPr sz="1200" b="1" spc="-15" dirty="0">
                <a:solidFill>
                  <a:srgbClr val="372D83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72D83"/>
                </a:solidFill>
                <a:latin typeface="Calibri"/>
                <a:cs typeface="Calibri"/>
              </a:rPr>
              <a:t>endpoint: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97500"/>
              </a:lnSpc>
              <a:spcBef>
                <a:spcPts val="80"/>
              </a:spcBef>
            </a:pPr>
            <a:r>
              <a:rPr sz="1200" dirty="0">
                <a:solidFill>
                  <a:srgbClr val="372D83"/>
                </a:solidFill>
                <a:latin typeface="Calibri"/>
                <a:cs typeface="Calibri"/>
              </a:rPr>
              <a:t>% </a:t>
            </a:r>
            <a:r>
              <a:rPr sz="1200" spc="-10" dirty="0">
                <a:solidFill>
                  <a:srgbClr val="372D83"/>
                </a:solidFill>
                <a:latin typeface="Calibri"/>
                <a:cs typeface="Calibri"/>
              </a:rPr>
              <a:t>change from </a:t>
            </a:r>
            <a:r>
              <a:rPr sz="1200" spc="-5" dirty="0">
                <a:solidFill>
                  <a:srgbClr val="372D83"/>
                </a:solidFill>
                <a:latin typeface="Calibri"/>
                <a:cs typeface="Calibri"/>
              </a:rPr>
              <a:t>baseline  in LDL-C </a:t>
            </a:r>
            <a:r>
              <a:rPr sz="1200" spc="-10" dirty="0">
                <a:solidFill>
                  <a:srgbClr val="372D83"/>
                </a:solidFill>
                <a:latin typeface="Calibri"/>
                <a:cs typeface="Calibri"/>
              </a:rPr>
              <a:t>vs </a:t>
            </a:r>
            <a:r>
              <a:rPr sz="1200" spc="-5" dirty="0">
                <a:solidFill>
                  <a:srgbClr val="372D83"/>
                </a:solidFill>
                <a:latin typeface="Calibri"/>
                <a:cs typeface="Calibri"/>
              </a:rPr>
              <a:t>placebo </a:t>
            </a:r>
            <a:r>
              <a:rPr sz="1200" spc="-10" dirty="0">
                <a:solidFill>
                  <a:srgbClr val="372D83"/>
                </a:solidFill>
                <a:latin typeface="Calibri"/>
                <a:cs typeface="Calibri"/>
              </a:rPr>
              <a:t>at  </a:t>
            </a:r>
            <a:r>
              <a:rPr sz="1200" spc="-15" dirty="0">
                <a:solidFill>
                  <a:srgbClr val="372D83"/>
                </a:solidFill>
                <a:latin typeface="Calibri"/>
                <a:cs typeface="Calibri"/>
              </a:rPr>
              <a:t>Week</a:t>
            </a:r>
            <a:r>
              <a:rPr sz="1200" dirty="0">
                <a:solidFill>
                  <a:srgbClr val="372D83"/>
                </a:solidFill>
                <a:latin typeface="Calibri"/>
                <a:cs typeface="Calibri"/>
              </a:rPr>
              <a:t> 12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34099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Baseline</a:t>
            </a:r>
            <a:r>
              <a:rPr sz="2800" spc="-70" dirty="0"/>
              <a:t> </a:t>
            </a:r>
            <a:r>
              <a:rPr sz="2800" spc="-5" dirty="0"/>
              <a:t>Characteristics</a:t>
            </a:r>
            <a:endParaRPr sz="2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193800"/>
          <a:ext cx="8248650" cy="2969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94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13193"/>
                    </a:solidFill>
                  </a:tcPr>
                </a:tc>
                <a:tc>
                  <a:txBody>
                    <a:bodyPr/>
                    <a:lstStyle/>
                    <a:p>
                      <a:pPr marL="645160" marR="450215" indent="-187325">
                        <a:lnSpc>
                          <a:spcPct val="1014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uma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 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(n=45)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13193"/>
                    </a:solidFill>
                  </a:tcPr>
                </a:tc>
                <a:tc>
                  <a:txBody>
                    <a:bodyPr/>
                    <a:lstStyle/>
                    <a:p>
                      <a:pPr marL="593090" marR="585470" algn="ctr">
                        <a:lnSpc>
                          <a:spcPct val="1014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 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(n=24)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13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Age,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years,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mean (SD)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42.3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(14.1)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45.4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(15.8)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Male, n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21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(46.7)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13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(54.2)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Race,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White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(80.0)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18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(75.0)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Black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or African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American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(4.4)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Asian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(15.6)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(20.8)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Body mass index,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kg/m</a:t>
                      </a:r>
                      <a:r>
                        <a:rPr sz="1350" spc="7" baseline="24691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mean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(SD)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25.1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(5.4)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25.1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(5.1)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History of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CHD,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21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(46.7)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(37.5)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30153" y="4208271"/>
            <a:ext cx="21463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latin typeface="Arial"/>
                <a:cs typeface="Arial"/>
              </a:rPr>
              <a:t>CHD, </a:t>
            </a:r>
            <a:r>
              <a:rPr sz="700" spc="-5" dirty="0">
                <a:latin typeface="Arial"/>
                <a:cs typeface="Arial"/>
              </a:rPr>
              <a:t>coronary heart disease; SD, standard</a:t>
            </a:r>
            <a:r>
              <a:rPr sz="700" spc="6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deviation.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27774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Genotyping</a:t>
            </a:r>
            <a:r>
              <a:rPr sz="2800" spc="-70" dirty="0"/>
              <a:t> </a:t>
            </a:r>
            <a:r>
              <a:rPr sz="2800" spc="-5" dirty="0"/>
              <a:t>Results</a:t>
            </a:r>
            <a:endParaRPr sz="2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193800"/>
          <a:ext cx="8248650" cy="2573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94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13193"/>
                    </a:solidFill>
                  </a:tcPr>
                </a:tc>
                <a:tc>
                  <a:txBody>
                    <a:bodyPr/>
                    <a:lstStyle/>
                    <a:p>
                      <a:pPr marL="645160" marR="450215" indent="-187325">
                        <a:lnSpc>
                          <a:spcPct val="1014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uma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 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(n=45)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13193"/>
                    </a:solidFill>
                  </a:tcPr>
                </a:tc>
                <a:tc>
                  <a:txBody>
                    <a:bodyPr/>
                    <a:lstStyle/>
                    <a:p>
                      <a:pPr marL="593090" marR="585470" algn="ctr">
                        <a:lnSpc>
                          <a:spcPct val="1014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 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(n=24)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13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Homozygous 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LDLR</a:t>
                      </a:r>
                      <a:r>
                        <a:rPr sz="1350" spc="-7" baseline="24691" dirty="0">
                          <a:latin typeface="Calibri"/>
                          <a:cs typeface="Calibri"/>
                        </a:rPr>
                        <a:t>a</a:t>
                      </a:r>
                      <a:endParaRPr sz="1350" baseline="24691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18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(40.0)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R="55308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(41.7)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Compound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heterozygous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LDLR</a:t>
                      </a:r>
                      <a:r>
                        <a:rPr sz="1350" spc="-7" baseline="24691" dirty="0">
                          <a:latin typeface="Calibri"/>
                          <a:cs typeface="Calibri"/>
                        </a:rPr>
                        <a:t>b</a:t>
                      </a:r>
                      <a:endParaRPr sz="1350" baseline="24691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11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(24.4)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R="59817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(29.2)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Double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heterozygous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LDLR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+ 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APOB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LDLR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PCSK9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(8.9)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Homozygous 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LDLRAP1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(2.2)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Homozygous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PCSK9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(4.2)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91440" marR="819785">
                        <a:lnSpc>
                          <a:spcPct val="101400"/>
                        </a:lnSpc>
                        <a:spcBef>
                          <a:spcPts val="23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Other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(heterozygous,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undetermined, or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mutation  identified)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11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(24.4)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9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R="598170" algn="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(25.0)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9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04753" y="4208271"/>
            <a:ext cx="33381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50" spc="-7" baseline="22222" dirty="0">
                <a:latin typeface="Arial"/>
                <a:cs typeface="Arial"/>
              </a:rPr>
              <a:t>a</a:t>
            </a:r>
            <a:r>
              <a:rPr sz="700" spc="-5" dirty="0">
                <a:latin typeface="Arial"/>
                <a:cs typeface="Arial"/>
              </a:rPr>
              <a:t>Both </a:t>
            </a:r>
            <a:r>
              <a:rPr sz="700" spc="-10" dirty="0">
                <a:latin typeface="Arial"/>
                <a:cs typeface="Arial"/>
              </a:rPr>
              <a:t>alleles </a:t>
            </a:r>
            <a:r>
              <a:rPr sz="700" spc="-5" dirty="0">
                <a:latin typeface="Arial"/>
                <a:cs typeface="Arial"/>
              </a:rPr>
              <a:t>carrying </a:t>
            </a:r>
            <a:r>
              <a:rPr sz="700" dirty="0">
                <a:latin typeface="Arial"/>
                <a:cs typeface="Arial"/>
              </a:rPr>
              <a:t>the </a:t>
            </a:r>
            <a:r>
              <a:rPr sz="700" spc="-5" dirty="0">
                <a:latin typeface="Arial"/>
                <a:cs typeface="Arial"/>
              </a:rPr>
              <a:t>same mutation. </a:t>
            </a:r>
            <a:r>
              <a:rPr sz="750" spc="-15" baseline="22222" dirty="0">
                <a:latin typeface="Arial"/>
                <a:cs typeface="Arial"/>
              </a:rPr>
              <a:t>b</a:t>
            </a:r>
            <a:r>
              <a:rPr sz="700" spc="-10" dirty="0">
                <a:latin typeface="Arial"/>
                <a:cs typeface="Arial"/>
              </a:rPr>
              <a:t>Each allele </a:t>
            </a:r>
            <a:r>
              <a:rPr sz="700" spc="-5" dirty="0">
                <a:latin typeface="Arial"/>
                <a:cs typeface="Arial"/>
              </a:rPr>
              <a:t>carrying </a:t>
            </a:r>
            <a:r>
              <a:rPr sz="700" dirty="0">
                <a:latin typeface="Arial"/>
                <a:cs typeface="Arial"/>
              </a:rPr>
              <a:t>a </a:t>
            </a:r>
            <a:r>
              <a:rPr sz="700" spc="-5" dirty="0">
                <a:latin typeface="Arial"/>
                <a:cs typeface="Arial"/>
              </a:rPr>
              <a:t>different</a:t>
            </a:r>
            <a:r>
              <a:rPr sz="700" spc="15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mutation.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540" y="396747"/>
            <a:ext cx="53143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Lipid-Lowering Therapy at</a:t>
            </a:r>
            <a:r>
              <a:rPr sz="2800" spc="-55" dirty="0"/>
              <a:t> </a:t>
            </a:r>
            <a:r>
              <a:rPr sz="2800" spc="-5" dirty="0"/>
              <a:t>Screening</a:t>
            </a:r>
            <a:r>
              <a:rPr sz="2850" spc="-7" baseline="23391" dirty="0"/>
              <a:t>a</a:t>
            </a:r>
            <a:endParaRPr sz="2850" baseline="23391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193800"/>
          <a:ext cx="8248650" cy="2359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94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13193"/>
                    </a:solidFill>
                  </a:tcPr>
                </a:tc>
                <a:tc>
                  <a:txBody>
                    <a:bodyPr/>
                    <a:lstStyle/>
                    <a:p>
                      <a:pPr marL="645160" marR="450215" indent="-187325">
                        <a:lnSpc>
                          <a:spcPct val="1014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uma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 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(n=45)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13193"/>
                    </a:solidFill>
                  </a:tcPr>
                </a:tc>
                <a:tc>
                  <a:txBody>
                    <a:bodyPr/>
                    <a:lstStyle/>
                    <a:p>
                      <a:pPr marL="593090" marR="585470" algn="ctr">
                        <a:lnSpc>
                          <a:spcPct val="1014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 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(n=24)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13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Any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statin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44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(97.8)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R="55308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23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(95.8)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High-intensity statin</a:t>
                      </a:r>
                      <a:r>
                        <a:rPr sz="1350" spc="-7" baseline="24691" dirty="0">
                          <a:latin typeface="Calibri"/>
                          <a:cs typeface="Calibri"/>
                        </a:rPr>
                        <a:t>b</a:t>
                      </a:r>
                      <a:endParaRPr sz="1350" baseline="24691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38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(84.4)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R="55308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21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(87.5)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Ezetimibe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31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(68.9)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R="55308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19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(79.2)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Statin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ezetimibe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30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(66.7)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R="55308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19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(79.2)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Lomitapide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(15.6)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R="59817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(12.5)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Apheresis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+ other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LLT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(13.3)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R="59817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(16.7)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04753" y="4214367"/>
            <a:ext cx="57810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50" spc="-15" baseline="22222" dirty="0">
                <a:latin typeface="Arial"/>
                <a:cs typeface="Arial"/>
              </a:rPr>
              <a:t>a</a:t>
            </a:r>
            <a:r>
              <a:rPr sz="700" spc="-10" dirty="0">
                <a:latin typeface="Arial"/>
                <a:cs typeface="Arial"/>
              </a:rPr>
              <a:t>A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patient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can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be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counted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in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several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categories.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50" spc="-7" baseline="22222" dirty="0">
                <a:latin typeface="Arial"/>
                <a:cs typeface="Arial"/>
              </a:rPr>
              <a:t>b</a:t>
            </a:r>
            <a:r>
              <a:rPr sz="700" spc="-5" dirty="0">
                <a:latin typeface="Arial"/>
                <a:cs typeface="Arial"/>
              </a:rPr>
              <a:t>High-intensity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statin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corresponds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to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atorvastatin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40–80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mg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daily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or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rosuvastatin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20–40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mg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daily.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21628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Baseline</a:t>
            </a:r>
            <a:r>
              <a:rPr sz="2800" spc="-75" dirty="0"/>
              <a:t> </a:t>
            </a:r>
            <a:r>
              <a:rPr sz="2800" spc="-5" dirty="0"/>
              <a:t>Lipids</a:t>
            </a:r>
            <a:endParaRPr sz="2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193800"/>
          <a:ext cx="8248650" cy="2359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94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13193"/>
                    </a:solidFill>
                  </a:tcPr>
                </a:tc>
                <a:tc>
                  <a:txBody>
                    <a:bodyPr/>
                    <a:lstStyle/>
                    <a:p>
                      <a:pPr marL="645160" marR="450215" indent="-187325">
                        <a:lnSpc>
                          <a:spcPct val="1014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uma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 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(n=45)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13193"/>
                    </a:solidFill>
                  </a:tcPr>
                </a:tc>
                <a:tc>
                  <a:txBody>
                    <a:bodyPr/>
                    <a:lstStyle/>
                    <a:p>
                      <a:pPr marL="593090" marR="585470" algn="ctr">
                        <a:lnSpc>
                          <a:spcPct val="1014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 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(n=24)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13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LDL-C,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mg/dL,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mean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(SD)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295.0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(154.6)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259.6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(175.8)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Non-HDL-C,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mg/dL,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mean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(SD)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320.5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(160.4)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282.0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(177.4)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Apolipoprotein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B,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mg/dL,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mean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(SD)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193.3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(87.6)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175.0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(95.1)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HDL-C,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mg/dL,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mean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(SD)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43.8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(14.8)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43.2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(12.0)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Triglycerides,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mg/dL,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median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(Q1:Q3)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110.0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(79.0:160.0)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80.5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(61.0:128.5)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Lp(a),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mg/dL,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median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(Q1:Q3)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36.0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(10.0:68.0)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32.5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(12.0:52.5)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30153" y="4205223"/>
            <a:ext cx="29444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latin typeface="Arial"/>
                <a:cs typeface="Arial"/>
              </a:rPr>
              <a:t>Lp(a), lipoprotein (a); non-HDL-C, non-high-density lipoprotein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cholesterol.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1958</Words>
  <Application>Microsoft Office PowerPoint</Application>
  <PresentationFormat>On-screen Show (16:9)</PresentationFormat>
  <Paragraphs>358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Narrow</vt:lpstr>
      <vt:lpstr>Calibri</vt:lpstr>
      <vt:lpstr>Times New Roman</vt:lpstr>
      <vt:lpstr>Office Theme</vt:lpstr>
      <vt:lpstr>Alirocumab Efficacy And  Safety In Adults With  Homozygous Familial  Hypercholesterolemia  (ODYSSEY HoFH)</vt:lpstr>
      <vt:lpstr>Disclosures and Funding</vt:lpstr>
      <vt:lpstr>Background</vt:lpstr>
      <vt:lpstr>Objective</vt:lpstr>
      <vt:lpstr>Study Design</vt:lpstr>
      <vt:lpstr>Baseline Characteristics</vt:lpstr>
      <vt:lpstr>Genotyping Results</vt:lpstr>
      <vt:lpstr>Lipid-Lowering Therapy at Screeninga</vt:lpstr>
      <vt:lpstr>Baseline Lipids</vt:lpstr>
      <vt:lpstr>Primary Endpoint: LDL-C % Change vs. Placebo at Week 12a</vt:lpstr>
      <vt:lpstr>% Change in LDL-C at Week 12 by Genotype</vt:lpstr>
      <vt:lpstr>Change In Other Atherogenic Lipids at Week 12</vt:lpstr>
      <vt:lpstr>% of Patients Who Achieved LDL-C Reductions of ≥30% and ≥50%</vt:lpstr>
      <vt:lpstr>Safety: Double-Blind Treatment Period</vt:lpstr>
      <vt:lpstr>Conclusions</vt:lpstr>
      <vt:lpstr>Clinical Perspective</vt:lpstr>
      <vt:lpstr>Backup</vt:lpstr>
      <vt:lpstr>Patient Disposition</vt:lpstr>
      <vt:lpstr>% Change in LDL-C Over Time (Interim Analysis of Ongoing  Open-Label Period)</vt:lpstr>
      <vt:lpstr>Safety: Open-Label Treatment Period (Interim Results From  Ongoing Open-Label Period)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Alirocumab Efficacy And  Safety In Adults With  Homozygous Familial  Hypercholesterolemia  (ODYSSEY HoFH)</dc:title>
  <cp:lastModifiedBy>Sheikh, Rahab P</cp:lastModifiedBy>
  <cp:revision>1</cp:revision>
  <dcterms:created xsi:type="dcterms:W3CDTF">2020-03-30T18:20:09Z</dcterms:created>
  <dcterms:modified xsi:type="dcterms:W3CDTF">2020-03-30T18:20:15Z</dcterms:modified>
</cp:coreProperties>
</file>