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jpg" ContentType="image/jpg"/>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9144000" cy="5143500"/>
  <p:notesSz cx="9144000" cy="51435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1" i="0">
                <a:solidFill>
                  <a:srgbClr val="AA1F31"/>
                </a:solidFill>
                <a:latin typeface="Arial"/>
                <a:cs typeface="Arial"/>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1" i="0">
                <a:solidFill>
                  <a:srgbClr val="AA1F31"/>
                </a:solidFill>
                <a:latin typeface="Arial"/>
                <a:cs typeface="Arial"/>
              </a:defRPr>
            </a:lvl1pPr>
          </a:lstStyle>
          <a:p/>
        </p:txBody>
      </p:sp>
      <p:sp>
        <p:nvSpPr>
          <p:cNvPr id="3" name="Holder 3"/>
          <p:cNvSpPr>
            <a:spLocks noGrp="1"/>
          </p:cNvSpPr>
          <p:nvPr>
            <p:ph idx="2" sz="half"/>
          </p:nvPr>
        </p:nvSpPr>
        <p:spPr>
          <a:xfrm>
            <a:off x="457200" y="1183005"/>
            <a:ext cx="3977640" cy="3394710"/>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4709160" y="1183005"/>
            <a:ext cx="3977640" cy="3394710"/>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1" i="0">
                <a:solidFill>
                  <a:srgbClr val="AA1F31"/>
                </a:solidFill>
                <a:latin typeface="Arial"/>
                <a:cs typeface="Arial"/>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5143500"/>
          </a:xfrm>
          <a:prstGeom prst="rect">
            <a:avLst/>
          </a:prstGeom>
          <a:blipFill>
            <a:blip r:embed="rId7" cstate="print"/>
            <a:stretch>
              <a:fillRect/>
            </a:stretch>
          </a:blipFill>
        </p:spPr>
        <p:txBody>
          <a:bodyPr wrap="square" lIns="0" tIns="0" rIns="0" bIns="0" rtlCol="0"/>
          <a:lstStyle/>
          <a:p/>
        </p:txBody>
      </p:sp>
      <p:sp>
        <p:nvSpPr>
          <p:cNvPr id="2" name="Holder 2"/>
          <p:cNvSpPr>
            <a:spLocks noGrp="1"/>
          </p:cNvSpPr>
          <p:nvPr>
            <p:ph type="title"/>
          </p:nvPr>
        </p:nvSpPr>
        <p:spPr>
          <a:xfrm>
            <a:off x="2415914" y="211196"/>
            <a:ext cx="4312170" cy="494030"/>
          </a:xfrm>
          <a:prstGeom prst="rect">
            <a:avLst/>
          </a:prstGeom>
        </p:spPr>
        <p:txBody>
          <a:bodyPr wrap="square" lIns="0" tIns="0" rIns="0" bIns="0">
            <a:spAutoFit/>
          </a:bodyPr>
          <a:lstStyle>
            <a:lvl1pPr>
              <a:defRPr sz="3050" b="1" i="0">
                <a:solidFill>
                  <a:srgbClr val="AA1F31"/>
                </a:solidFill>
                <a:latin typeface="Arial"/>
                <a:cs typeface="Arial"/>
              </a:defRPr>
            </a:lvl1pPr>
          </a:lstStyle>
          <a:p/>
        </p:txBody>
      </p:sp>
      <p:sp>
        <p:nvSpPr>
          <p:cNvPr id="3" name="Holder 3"/>
          <p:cNvSpPr>
            <a:spLocks noGrp="1"/>
          </p:cNvSpPr>
          <p:nvPr>
            <p:ph type="body" idx="1"/>
          </p:nvPr>
        </p:nvSpPr>
        <p:spPr>
          <a:xfrm>
            <a:off x="512086" y="989004"/>
            <a:ext cx="8119827" cy="3195320"/>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idx="5" sz="quarter"/>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6.png"/><Relationship Id="rId3"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png"/><Relationship Id="rId3" Type="http://schemas.openxmlformats.org/officeDocument/2006/relationships/image" Target="../media/image1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 Id="rId3" Type="http://schemas.openxmlformats.org/officeDocument/2006/relationships/image" Target="../media/image7.jp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3.png"/><Relationship Id="rId3"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5143500"/>
          </a:xfrm>
          <a:prstGeom prst="rect">
            <a:avLst/>
          </a:prstGeom>
          <a:blipFill>
            <a:blip r:embed="rId2" cstate="print"/>
            <a:stretch>
              <a:fillRect/>
            </a:stretch>
          </a:blipFill>
        </p:spPr>
        <p:txBody>
          <a:bodyPr wrap="square" lIns="0" tIns="0" rIns="0" bIns="0" rtlCol="0"/>
          <a:lstStyle/>
          <a:p/>
        </p:txBody>
      </p:sp>
      <p:sp>
        <p:nvSpPr>
          <p:cNvPr id="3" name="object 3"/>
          <p:cNvSpPr txBox="1">
            <a:spLocks noGrp="1"/>
          </p:cNvSpPr>
          <p:nvPr>
            <p:ph type="title"/>
          </p:nvPr>
        </p:nvSpPr>
        <p:spPr>
          <a:xfrm>
            <a:off x="344190" y="659047"/>
            <a:ext cx="8434070" cy="1732280"/>
          </a:xfrm>
          <a:prstGeom prst="rect"/>
        </p:spPr>
        <p:txBody>
          <a:bodyPr wrap="square" lIns="0" tIns="12700" rIns="0" bIns="0" rtlCol="0" vert="horz">
            <a:spAutoFit/>
          </a:bodyPr>
          <a:lstStyle/>
          <a:p>
            <a:pPr algn="ctr" marL="12065" marR="5080" indent="-4445">
              <a:lnSpc>
                <a:spcPct val="100000"/>
              </a:lnSpc>
              <a:spcBef>
                <a:spcPts val="100"/>
              </a:spcBef>
            </a:pPr>
            <a:r>
              <a:rPr dirty="0" sz="2800" spc="-5">
                <a:solidFill>
                  <a:srgbClr val="000000"/>
                </a:solidFill>
                <a:latin typeface="Calibri"/>
                <a:cs typeface="Calibri"/>
              </a:rPr>
              <a:t>Changing Epidemiology of Lone </a:t>
            </a:r>
            <a:r>
              <a:rPr dirty="0" sz="2800" spc="-10">
                <a:solidFill>
                  <a:srgbClr val="000000"/>
                </a:solidFill>
                <a:latin typeface="Calibri"/>
                <a:cs typeface="Calibri"/>
              </a:rPr>
              <a:t>Atrial Fibrillation </a:t>
            </a:r>
            <a:r>
              <a:rPr dirty="0" sz="2800" spc="-5">
                <a:solidFill>
                  <a:srgbClr val="000000"/>
                </a:solidFill>
                <a:latin typeface="Calibri"/>
                <a:cs typeface="Calibri"/>
              </a:rPr>
              <a:t>and  Oral </a:t>
            </a:r>
            <a:r>
              <a:rPr dirty="0" sz="2800" spc="-10">
                <a:solidFill>
                  <a:srgbClr val="000000"/>
                </a:solidFill>
                <a:latin typeface="Calibri"/>
                <a:cs typeface="Calibri"/>
              </a:rPr>
              <a:t>Anticoagulant </a:t>
            </a:r>
            <a:r>
              <a:rPr dirty="0" sz="2800" spc="-5">
                <a:solidFill>
                  <a:srgbClr val="000000"/>
                </a:solidFill>
                <a:latin typeface="Calibri"/>
                <a:cs typeface="Calibri"/>
              </a:rPr>
              <a:t>Prescriptions over 15 years in Europe:  EORP-AF General Pilot, EORP-AF General Long-Term and  Euro Heart Survey on AF</a:t>
            </a:r>
            <a:r>
              <a:rPr dirty="0" sz="2800" spc="-35">
                <a:solidFill>
                  <a:srgbClr val="000000"/>
                </a:solidFill>
                <a:latin typeface="Calibri"/>
                <a:cs typeface="Calibri"/>
              </a:rPr>
              <a:t> </a:t>
            </a:r>
            <a:r>
              <a:rPr dirty="0" sz="2800" spc="-5">
                <a:solidFill>
                  <a:srgbClr val="000000"/>
                </a:solidFill>
                <a:latin typeface="Calibri"/>
                <a:cs typeface="Calibri"/>
              </a:rPr>
              <a:t>Registries</a:t>
            </a:r>
            <a:endParaRPr sz="2800">
              <a:latin typeface="Calibri"/>
              <a:cs typeface="Calibri"/>
            </a:endParaRPr>
          </a:p>
        </p:txBody>
      </p:sp>
      <p:sp>
        <p:nvSpPr>
          <p:cNvPr id="4" name="object 4"/>
          <p:cNvSpPr txBox="1"/>
          <p:nvPr/>
        </p:nvSpPr>
        <p:spPr>
          <a:xfrm>
            <a:off x="799195" y="2440763"/>
            <a:ext cx="7530465" cy="1332865"/>
          </a:xfrm>
          <a:prstGeom prst="rect">
            <a:avLst/>
          </a:prstGeom>
        </p:spPr>
        <p:txBody>
          <a:bodyPr wrap="square" lIns="0" tIns="88900" rIns="0" bIns="0" rtlCol="0" vert="horz">
            <a:spAutoFit/>
          </a:bodyPr>
          <a:lstStyle/>
          <a:p>
            <a:pPr marL="342900" indent="-33020">
              <a:lnSpc>
                <a:spcPct val="100000"/>
              </a:lnSpc>
              <a:spcBef>
                <a:spcPts val="700"/>
              </a:spcBef>
            </a:pPr>
            <a:r>
              <a:rPr dirty="0" u="heavy" sz="2000" spc="-5" b="1">
                <a:solidFill>
                  <a:srgbClr val="AE1022"/>
                </a:solidFill>
                <a:uFill>
                  <a:solidFill>
                    <a:srgbClr val="AE1022"/>
                  </a:solidFill>
                </a:uFill>
                <a:latin typeface="Calibri"/>
                <a:cs typeface="Calibri"/>
              </a:rPr>
              <a:t>Marco Proietti</a:t>
            </a:r>
            <a:r>
              <a:rPr dirty="0" sz="2000" spc="-5">
                <a:solidFill>
                  <a:srgbClr val="AE1022"/>
                </a:solidFill>
                <a:latin typeface="Calibri"/>
                <a:cs typeface="Calibri"/>
              </a:rPr>
              <a:t>, Cécile Laroche, Robby Nieuwlaat, Harry JGM</a:t>
            </a:r>
            <a:r>
              <a:rPr dirty="0" sz="2000" spc="-40">
                <a:solidFill>
                  <a:srgbClr val="AE1022"/>
                </a:solidFill>
                <a:latin typeface="Calibri"/>
                <a:cs typeface="Calibri"/>
              </a:rPr>
              <a:t> </a:t>
            </a:r>
            <a:r>
              <a:rPr dirty="0" sz="2000" spc="-5">
                <a:solidFill>
                  <a:srgbClr val="AE1022"/>
                </a:solidFill>
                <a:latin typeface="Calibri"/>
                <a:cs typeface="Calibri"/>
              </a:rPr>
              <a:t>Crijns,</a:t>
            </a:r>
            <a:endParaRPr sz="2000">
              <a:latin typeface="Calibri"/>
              <a:cs typeface="Calibri"/>
            </a:endParaRPr>
          </a:p>
          <a:p>
            <a:pPr marL="342900">
              <a:lnSpc>
                <a:spcPct val="100000"/>
              </a:lnSpc>
              <a:spcBef>
                <a:spcPts val="600"/>
              </a:spcBef>
            </a:pPr>
            <a:r>
              <a:rPr dirty="0" sz="2000" spc="-5">
                <a:solidFill>
                  <a:srgbClr val="AE1022"/>
                </a:solidFill>
                <a:latin typeface="Calibri"/>
                <a:cs typeface="Calibri"/>
              </a:rPr>
              <a:t>Aldo </a:t>
            </a:r>
            <a:r>
              <a:rPr dirty="0" sz="2000">
                <a:solidFill>
                  <a:srgbClr val="AE1022"/>
                </a:solidFill>
                <a:latin typeface="Calibri"/>
                <a:cs typeface="Calibri"/>
              </a:rPr>
              <a:t>P </a:t>
            </a:r>
            <a:r>
              <a:rPr dirty="0" sz="2000" spc="-5">
                <a:solidFill>
                  <a:srgbClr val="AE1022"/>
                </a:solidFill>
                <a:latin typeface="Calibri"/>
                <a:cs typeface="Calibri"/>
              </a:rPr>
              <a:t>Maggioni, Deirdre </a:t>
            </a:r>
            <a:r>
              <a:rPr dirty="0" sz="2000">
                <a:solidFill>
                  <a:srgbClr val="AE1022"/>
                </a:solidFill>
                <a:latin typeface="Calibri"/>
                <a:cs typeface="Calibri"/>
              </a:rPr>
              <a:t>A </a:t>
            </a:r>
            <a:r>
              <a:rPr dirty="0" sz="2000" spc="-5">
                <a:solidFill>
                  <a:srgbClr val="AE1022"/>
                </a:solidFill>
                <a:latin typeface="Calibri"/>
                <a:cs typeface="Calibri"/>
              </a:rPr>
              <a:t>Lane, Giuseppe Boriani, Gregory YH</a:t>
            </a:r>
            <a:r>
              <a:rPr dirty="0" sz="2000" spc="-55">
                <a:solidFill>
                  <a:srgbClr val="AE1022"/>
                </a:solidFill>
                <a:latin typeface="Calibri"/>
                <a:cs typeface="Calibri"/>
              </a:rPr>
              <a:t> </a:t>
            </a:r>
            <a:r>
              <a:rPr dirty="0" sz="2000" spc="-5">
                <a:solidFill>
                  <a:srgbClr val="AE1022"/>
                </a:solidFill>
                <a:latin typeface="Calibri"/>
                <a:cs typeface="Calibri"/>
              </a:rPr>
              <a:t>Lip</a:t>
            </a:r>
            <a:endParaRPr sz="2000">
              <a:latin typeface="Calibri"/>
              <a:cs typeface="Calibri"/>
            </a:endParaRPr>
          </a:p>
          <a:p>
            <a:pPr algn="ctr" marL="12065" marR="5080">
              <a:lnSpc>
                <a:spcPct val="125000"/>
              </a:lnSpc>
              <a:spcBef>
                <a:spcPts val="90"/>
              </a:spcBef>
            </a:pPr>
            <a:r>
              <a:rPr dirty="0" sz="1400" spc="-5">
                <a:solidFill>
                  <a:srgbClr val="AE1022"/>
                </a:solidFill>
                <a:latin typeface="Calibri"/>
                <a:cs typeface="Calibri"/>
              </a:rPr>
              <a:t>on behalf of EORP-AF General Pilot, EORP-AF General Long-Term and Euro Heart Survey on AF Registries  Investigators</a:t>
            </a:r>
            <a:endParaRPr sz="140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sp>
        <p:nvSpPr>
          <p:cNvPr id="3" name="object 3"/>
          <p:cNvSpPr/>
          <p:nvPr/>
        </p:nvSpPr>
        <p:spPr>
          <a:xfrm>
            <a:off x="114300" y="1130300"/>
            <a:ext cx="2832563" cy="288000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073400" y="1130300"/>
            <a:ext cx="5949741" cy="2880000"/>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sp>
        <p:nvSpPr>
          <p:cNvPr id="3" name="object 3"/>
          <p:cNvSpPr/>
          <p:nvPr/>
        </p:nvSpPr>
        <p:spPr>
          <a:xfrm>
            <a:off x="114300" y="1130300"/>
            <a:ext cx="2832565" cy="288000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073400" y="1130300"/>
            <a:ext cx="5949740" cy="2880000"/>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graphicFrame>
        <p:nvGraphicFramePr>
          <p:cNvPr id="3" name="object 3"/>
          <p:cNvGraphicFramePr>
            <a:graphicFrameLocks noGrp="1"/>
          </p:cNvGraphicFramePr>
          <p:nvPr/>
        </p:nvGraphicFramePr>
        <p:xfrm>
          <a:off x="1164890" y="730630"/>
          <a:ext cx="3228975" cy="4008754"/>
        </p:xfrm>
        <a:graphic>
          <a:graphicData uri="http://schemas.openxmlformats.org/drawingml/2006/table">
            <a:tbl>
              <a:tblPr firstRow="1" bandRow="1">
                <a:tableStyleId>{2D5ABB26-0587-4C30-8999-92F81FD0307C}</a:tableStyleId>
              </a:tblPr>
              <a:tblGrid>
                <a:gridCol w="1882775"/>
                <a:gridCol w="1327150"/>
              </a:tblGrid>
              <a:tr h="210185">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000000"/>
                      </a:solidFill>
                      <a:prstDash val="solid"/>
                    </a:lnT>
                    <a:lnB w="12700">
                      <a:solidFill>
                        <a:srgbClr val="000000"/>
                      </a:solidFill>
                      <a:prstDash val="solid"/>
                    </a:lnB>
                  </a:tcPr>
                </a:tc>
                <a:tc>
                  <a:txBody>
                    <a:bodyPr/>
                    <a:lstStyle/>
                    <a:p>
                      <a:pPr algn="ctr" marL="7620">
                        <a:lnSpc>
                          <a:spcPct val="100000"/>
                        </a:lnSpc>
                        <a:spcBef>
                          <a:spcPts val="70"/>
                        </a:spcBef>
                      </a:pPr>
                      <a:r>
                        <a:rPr dirty="0" sz="1200" spc="-5" b="1">
                          <a:latin typeface="Calibri"/>
                          <a:cs typeface="Calibri"/>
                        </a:rPr>
                        <a:t>OR (95%</a:t>
                      </a:r>
                      <a:r>
                        <a:rPr dirty="0" sz="1200" spc="-25" b="1">
                          <a:latin typeface="Calibri"/>
                          <a:cs typeface="Calibri"/>
                        </a:rPr>
                        <a:t> </a:t>
                      </a:r>
                      <a:r>
                        <a:rPr dirty="0" sz="1200" spc="-5" b="1">
                          <a:latin typeface="Calibri"/>
                          <a:cs typeface="Calibri"/>
                        </a:rPr>
                        <a:t>CI)</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000000"/>
                      </a:solidFill>
                      <a:prstDash val="solid"/>
                    </a:lnB>
                  </a:tcPr>
                </a:tc>
              </a:tr>
              <a:tr h="210185">
                <a:tc>
                  <a:txBody>
                    <a:bodyPr/>
                    <a:lstStyle/>
                    <a:p>
                      <a:pPr marL="44450">
                        <a:lnSpc>
                          <a:spcPct val="100000"/>
                        </a:lnSpc>
                        <a:spcBef>
                          <a:spcPts val="70"/>
                        </a:spcBef>
                      </a:pPr>
                      <a:r>
                        <a:rPr dirty="0" sz="1200" spc="-5" b="1">
                          <a:latin typeface="Calibri"/>
                          <a:cs typeface="Calibri"/>
                        </a:rPr>
                        <a:t>Age</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1.05</a:t>
                      </a:r>
                      <a:r>
                        <a:rPr dirty="0" sz="1200" spc="-25">
                          <a:latin typeface="Calibri"/>
                          <a:cs typeface="Calibri"/>
                        </a:rPr>
                        <a:t> </a:t>
                      </a:r>
                      <a:r>
                        <a:rPr dirty="0" sz="1200" spc="-5">
                          <a:latin typeface="Calibri"/>
                          <a:cs typeface="Calibri"/>
                        </a:rPr>
                        <a:t>(1.04-1.06)</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Type of</a:t>
                      </a:r>
                      <a:r>
                        <a:rPr dirty="0" sz="1200" spc="-15" b="1">
                          <a:latin typeface="Calibri"/>
                          <a:cs typeface="Calibri"/>
                        </a:rPr>
                        <a:t> </a:t>
                      </a:r>
                      <a:r>
                        <a:rPr dirty="0" sz="1200" spc="-5" b="1">
                          <a:latin typeface="Calibri"/>
                          <a:cs typeface="Calibri"/>
                        </a:rPr>
                        <a:t>AF*</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91820">
                        <a:lnSpc>
                          <a:spcPct val="100000"/>
                        </a:lnSpc>
                        <a:spcBef>
                          <a:spcPts val="70"/>
                        </a:spcBef>
                      </a:pPr>
                      <a:r>
                        <a:rPr dirty="0" sz="1200" spc="-5">
                          <a:latin typeface="Calibri"/>
                          <a:cs typeface="Calibri"/>
                        </a:rPr>
                        <a:t>Paroxysmal</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1.34</a:t>
                      </a:r>
                      <a:r>
                        <a:rPr dirty="0" sz="1200" spc="-25">
                          <a:latin typeface="Calibri"/>
                          <a:cs typeface="Calibri"/>
                        </a:rPr>
                        <a:t> </a:t>
                      </a:r>
                      <a:r>
                        <a:rPr dirty="0" sz="1200" spc="-5">
                          <a:latin typeface="Calibri"/>
                          <a:cs typeface="Calibri"/>
                        </a:rPr>
                        <a:t>(1.01-1.77)</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53085">
                        <a:lnSpc>
                          <a:spcPct val="100000"/>
                        </a:lnSpc>
                        <a:spcBef>
                          <a:spcPts val="70"/>
                        </a:spcBef>
                      </a:pPr>
                      <a:r>
                        <a:rPr dirty="0" sz="1200" spc="-5">
                          <a:latin typeface="Calibri"/>
                          <a:cs typeface="Calibri"/>
                        </a:rPr>
                        <a:t>LS</a:t>
                      </a:r>
                      <a:r>
                        <a:rPr dirty="0" sz="1200" spc="-15">
                          <a:latin typeface="Calibri"/>
                          <a:cs typeface="Calibri"/>
                        </a:rPr>
                        <a:t> </a:t>
                      </a:r>
                      <a:r>
                        <a:rPr dirty="0" sz="1200" spc="-5">
                          <a:latin typeface="Calibri"/>
                          <a:cs typeface="Calibri"/>
                        </a:rPr>
                        <a:t>Persistent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5715">
                        <a:lnSpc>
                          <a:spcPct val="100000"/>
                        </a:lnSpc>
                        <a:spcBef>
                          <a:spcPts val="70"/>
                        </a:spcBef>
                      </a:pPr>
                      <a:r>
                        <a:rPr dirty="0" sz="1200" spc="-5">
                          <a:latin typeface="Calibri"/>
                          <a:cs typeface="Calibri"/>
                        </a:rPr>
                        <a:t>11.60</a:t>
                      </a:r>
                      <a:r>
                        <a:rPr dirty="0" sz="1200" spc="-30">
                          <a:latin typeface="Calibri"/>
                          <a:cs typeface="Calibri"/>
                        </a:rPr>
                        <a:t> </a:t>
                      </a:r>
                      <a:r>
                        <a:rPr dirty="0" sz="1200" spc="-5">
                          <a:latin typeface="Calibri"/>
                          <a:cs typeface="Calibri"/>
                        </a:rPr>
                        <a:t>(3.49-38.56)</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636905">
                        <a:lnSpc>
                          <a:spcPct val="100000"/>
                        </a:lnSpc>
                        <a:spcBef>
                          <a:spcPts val="70"/>
                        </a:spcBef>
                      </a:pPr>
                      <a:r>
                        <a:rPr dirty="0" sz="1200" spc="-5">
                          <a:latin typeface="Calibri"/>
                          <a:cs typeface="Calibri"/>
                        </a:rPr>
                        <a:t>Persistent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350">
                        <a:lnSpc>
                          <a:spcPct val="100000"/>
                        </a:lnSpc>
                        <a:spcBef>
                          <a:spcPts val="70"/>
                        </a:spcBef>
                      </a:pPr>
                      <a:r>
                        <a:rPr dirty="0" sz="1200" spc="-5">
                          <a:latin typeface="Calibri"/>
                          <a:cs typeface="Calibri"/>
                        </a:rPr>
                        <a:t>4.471</a:t>
                      </a:r>
                      <a:r>
                        <a:rPr dirty="0" sz="1200" spc="-25">
                          <a:latin typeface="Calibri"/>
                          <a:cs typeface="Calibri"/>
                        </a:rPr>
                        <a:t> </a:t>
                      </a:r>
                      <a:r>
                        <a:rPr dirty="0" sz="1200" spc="-5">
                          <a:latin typeface="Calibri"/>
                          <a:cs typeface="Calibri"/>
                        </a:rPr>
                        <a:t>(3.12-6.41)</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602615">
                        <a:lnSpc>
                          <a:spcPct val="100000"/>
                        </a:lnSpc>
                        <a:spcBef>
                          <a:spcPts val="70"/>
                        </a:spcBef>
                      </a:pPr>
                      <a:r>
                        <a:rPr dirty="0" sz="1200" spc="-5">
                          <a:latin typeface="Calibri"/>
                          <a:cs typeface="Calibri"/>
                        </a:rPr>
                        <a:t>Permanent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3.13</a:t>
                      </a:r>
                      <a:r>
                        <a:rPr dirty="0" sz="1200" spc="-25">
                          <a:latin typeface="Calibri"/>
                          <a:cs typeface="Calibri"/>
                        </a:rPr>
                        <a:t> </a:t>
                      </a:r>
                      <a:r>
                        <a:rPr dirty="0" sz="1200" spc="-5">
                          <a:latin typeface="Calibri"/>
                          <a:cs typeface="Calibri"/>
                        </a:rPr>
                        <a:t>(1.87-5.25)</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Diabetes</a:t>
                      </a:r>
                      <a:r>
                        <a:rPr dirty="0" sz="1200" spc="-10" b="1">
                          <a:latin typeface="Calibri"/>
                          <a:cs typeface="Calibri"/>
                        </a:rPr>
                        <a:t> </a:t>
                      </a:r>
                      <a:r>
                        <a:rPr dirty="0" sz="1200" spc="-5" b="1">
                          <a:latin typeface="Calibri"/>
                          <a:cs typeface="Calibri"/>
                        </a:rPr>
                        <a:t>Mellitus</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2.40</a:t>
                      </a:r>
                      <a:r>
                        <a:rPr dirty="0" sz="1200" spc="-25">
                          <a:latin typeface="Calibri"/>
                          <a:cs typeface="Calibri"/>
                        </a:rPr>
                        <a:t> </a:t>
                      </a:r>
                      <a:r>
                        <a:rPr dirty="0" sz="1200" spc="-5">
                          <a:latin typeface="Calibri"/>
                          <a:cs typeface="Calibri"/>
                        </a:rPr>
                        <a:t>(1.40-4.10)</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Hyperlipidaemia</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1.58</a:t>
                      </a:r>
                      <a:r>
                        <a:rPr dirty="0" sz="1200" spc="-25">
                          <a:latin typeface="Calibri"/>
                          <a:cs typeface="Calibri"/>
                        </a:rPr>
                        <a:t> </a:t>
                      </a:r>
                      <a:r>
                        <a:rPr dirty="0" sz="1200" spc="-5">
                          <a:latin typeface="Calibri"/>
                          <a:cs typeface="Calibri"/>
                        </a:rPr>
                        <a:t>(1.17-2.14)</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Symptomatic</a:t>
                      </a:r>
                      <a:r>
                        <a:rPr dirty="0" sz="1200" spc="-15" b="1">
                          <a:latin typeface="Calibri"/>
                          <a:cs typeface="Calibri"/>
                        </a:rPr>
                        <a:t> </a:t>
                      </a:r>
                      <a:r>
                        <a:rPr dirty="0" sz="1200" spc="-5" b="1">
                          <a:latin typeface="Calibri"/>
                          <a:cs typeface="Calibri"/>
                        </a:rPr>
                        <a:t>Status†</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algn="r" marR="186055">
                        <a:lnSpc>
                          <a:spcPct val="100000"/>
                        </a:lnSpc>
                        <a:spcBef>
                          <a:spcPts val="70"/>
                        </a:spcBef>
                      </a:pPr>
                      <a:r>
                        <a:rPr dirty="0" sz="1200" spc="-5">
                          <a:latin typeface="Calibri"/>
                          <a:cs typeface="Calibri"/>
                        </a:rPr>
                        <a:t>Previously</a:t>
                      </a:r>
                      <a:r>
                        <a:rPr dirty="0" sz="1200" spc="-100">
                          <a:latin typeface="Calibri"/>
                          <a:cs typeface="Calibri"/>
                        </a:rPr>
                        <a:t> </a:t>
                      </a:r>
                      <a:r>
                        <a:rPr dirty="0" sz="1200" spc="-5">
                          <a:latin typeface="Calibri"/>
                          <a:cs typeface="Calibri"/>
                        </a:rPr>
                        <a:t>Symptomatic</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0.55</a:t>
                      </a:r>
                      <a:r>
                        <a:rPr dirty="0" sz="1200" spc="-25">
                          <a:latin typeface="Calibri"/>
                          <a:cs typeface="Calibri"/>
                        </a:rPr>
                        <a:t> </a:t>
                      </a:r>
                      <a:r>
                        <a:rPr dirty="0" sz="1200" spc="-5">
                          <a:latin typeface="Calibri"/>
                          <a:cs typeface="Calibri"/>
                        </a:rPr>
                        <a:t>(0.37-0.82)</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algn="r" marR="211454">
                        <a:lnSpc>
                          <a:spcPct val="100000"/>
                        </a:lnSpc>
                        <a:spcBef>
                          <a:spcPts val="70"/>
                        </a:spcBef>
                      </a:pPr>
                      <a:r>
                        <a:rPr dirty="0" sz="1200" spc="-5">
                          <a:latin typeface="Calibri"/>
                          <a:cs typeface="Calibri"/>
                        </a:rPr>
                        <a:t>Currently</a:t>
                      </a:r>
                      <a:r>
                        <a:rPr dirty="0" sz="1200" spc="-100">
                          <a:latin typeface="Calibri"/>
                          <a:cs typeface="Calibri"/>
                        </a:rPr>
                        <a:t> </a:t>
                      </a:r>
                      <a:r>
                        <a:rPr dirty="0" sz="1200" spc="-5">
                          <a:latin typeface="Calibri"/>
                          <a:cs typeface="Calibri"/>
                        </a:rPr>
                        <a:t>Symptomatic</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0.77</a:t>
                      </a:r>
                      <a:r>
                        <a:rPr dirty="0" sz="1200" spc="-25">
                          <a:latin typeface="Calibri"/>
                          <a:cs typeface="Calibri"/>
                        </a:rPr>
                        <a:t> </a:t>
                      </a:r>
                      <a:r>
                        <a:rPr dirty="0" sz="1200" spc="-5">
                          <a:latin typeface="Calibri"/>
                          <a:cs typeface="Calibri"/>
                        </a:rPr>
                        <a:t>(0.55-1.08)</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No Physical</a:t>
                      </a:r>
                      <a:r>
                        <a:rPr dirty="0" sz="1200" spc="-15" b="1">
                          <a:latin typeface="Calibri"/>
                          <a:cs typeface="Calibri"/>
                        </a:rPr>
                        <a:t> </a:t>
                      </a:r>
                      <a:r>
                        <a:rPr dirty="0" sz="1200" spc="-5" b="1">
                          <a:latin typeface="Calibri"/>
                          <a:cs typeface="Calibri"/>
                        </a:rPr>
                        <a:t>Activity</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1.35</a:t>
                      </a:r>
                      <a:r>
                        <a:rPr dirty="0" sz="1200" spc="-25">
                          <a:latin typeface="Calibri"/>
                          <a:cs typeface="Calibri"/>
                        </a:rPr>
                        <a:t> </a:t>
                      </a:r>
                      <a:r>
                        <a:rPr dirty="0" sz="1200" spc="-5">
                          <a:latin typeface="Calibri"/>
                          <a:cs typeface="Calibri"/>
                        </a:rPr>
                        <a:t>(1.03-1.75)</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Smoking</a:t>
                      </a:r>
                      <a:r>
                        <a:rPr dirty="0" sz="1200" spc="-10" b="1">
                          <a:latin typeface="Calibri"/>
                          <a:cs typeface="Calibri"/>
                        </a:rPr>
                        <a:t> </a:t>
                      </a:r>
                      <a:r>
                        <a:rPr dirty="0" sz="1200" spc="-5" b="1">
                          <a:latin typeface="Calibri"/>
                          <a:cs typeface="Calibri"/>
                        </a:rPr>
                        <a:t>Habit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0.54</a:t>
                      </a:r>
                      <a:r>
                        <a:rPr dirty="0" sz="1200" spc="-25">
                          <a:latin typeface="Calibri"/>
                          <a:cs typeface="Calibri"/>
                        </a:rPr>
                        <a:t> </a:t>
                      </a:r>
                      <a:r>
                        <a:rPr dirty="0" sz="1200" spc="-5">
                          <a:latin typeface="Calibri"/>
                          <a:cs typeface="Calibri"/>
                        </a:rPr>
                        <a:t>(0.41-0.72)</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Stroke/TIA</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5715">
                        <a:lnSpc>
                          <a:spcPct val="100000"/>
                        </a:lnSpc>
                        <a:spcBef>
                          <a:spcPts val="70"/>
                        </a:spcBef>
                      </a:pPr>
                      <a:r>
                        <a:rPr dirty="0" sz="1200" spc="-5">
                          <a:latin typeface="Calibri"/>
                          <a:cs typeface="Calibri"/>
                        </a:rPr>
                        <a:t>10.06</a:t>
                      </a:r>
                      <a:r>
                        <a:rPr dirty="0" sz="1200" spc="-30">
                          <a:latin typeface="Calibri"/>
                          <a:cs typeface="Calibri"/>
                        </a:rPr>
                        <a:t> </a:t>
                      </a:r>
                      <a:r>
                        <a:rPr dirty="0" sz="1200" spc="-5">
                          <a:latin typeface="Calibri"/>
                          <a:cs typeface="Calibri"/>
                        </a:rPr>
                        <a:t>(2.40-42.18)</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Registry</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633095">
                        <a:lnSpc>
                          <a:spcPct val="100000"/>
                        </a:lnSpc>
                        <a:spcBef>
                          <a:spcPts val="70"/>
                        </a:spcBef>
                      </a:pPr>
                      <a:r>
                        <a:rPr dirty="0" sz="1200" spc="-5">
                          <a:latin typeface="Calibri"/>
                          <a:cs typeface="Calibri"/>
                        </a:rPr>
                        <a:t>EHS on</a:t>
                      </a:r>
                      <a:r>
                        <a:rPr dirty="0" sz="1200" spc="-15">
                          <a:latin typeface="Calibri"/>
                          <a:cs typeface="Calibri"/>
                        </a:rPr>
                        <a:t> </a:t>
                      </a:r>
                      <a:r>
                        <a:rPr dirty="0" sz="1200" spc="-5">
                          <a:latin typeface="Calibri"/>
                          <a:cs typeface="Calibri"/>
                        </a:rPr>
                        <a:t>AF</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12700">
                        <a:lnSpc>
                          <a:spcPct val="100000"/>
                        </a:lnSpc>
                        <a:spcBef>
                          <a:spcPts val="70"/>
                        </a:spcBef>
                      </a:pPr>
                      <a:r>
                        <a:rPr dirty="0" sz="1200">
                          <a:latin typeface="Calibri"/>
                          <a:cs typeface="Calibri"/>
                        </a:rPr>
                        <a: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18159">
                        <a:lnSpc>
                          <a:spcPct val="100000"/>
                        </a:lnSpc>
                        <a:spcBef>
                          <a:spcPts val="70"/>
                        </a:spcBef>
                      </a:pPr>
                      <a:r>
                        <a:rPr dirty="0" sz="1200" spc="-5">
                          <a:latin typeface="Calibri"/>
                          <a:cs typeface="Calibri"/>
                        </a:rPr>
                        <a:t>EORP-AF</a:t>
                      </a:r>
                      <a:r>
                        <a:rPr dirty="0" sz="1200" spc="-15">
                          <a:latin typeface="Calibri"/>
                          <a:cs typeface="Calibri"/>
                        </a:rPr>
                        <a:t> </a:t>
                      </a:r>
                      <a:r>
                        <a:rPr dirty="0" sz="1200" spc="-5">
                          <a:latin typeface="Calibri"/>
                          <a:cs typeface="Calibri"/>
                        </a:rPr>
                        <a:t>Pilot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6985">
                        <a:lnSpc>
                          <a:spcPct val="100000"/>
                        </a:lnSpc>
                        <a:spcBef>
                          <a:spcPts val="70"/>
                        </a:spcBef>
                      </a:pPr>
                      <a:r>
                        <a:rPr dirty="0" sz="1200" spc="-5">
                          <a:latin typeface="Calibri"/>
                          <a:cs typeface="Calibri"/>
                        </a:rPr>
                        <a:t>0.74</a:t>
                      </a:r>
                      <a:r>
                        <a:rPr dirty="0" sz="1200" spc="-25">
                          <a:latin typeface="Calibri"/>
                          <a:cs typeface="Calibri"/>
                        </a:rPr>
                        <a:t> </a:t>
                      </a:r>
                      <a:r>
                        <a:rPr dirty="0" sz="1200" spc="-5">
                          <a:latin typeface="Calibri"/>
                          <a:cs typeface="Calibri"/>
                        </a:rPr>
                        <a:t>(0.49-1.13)</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89280">
                        <a:lnSpc>
                          <a:spcPct val="100000"/>
                        </a:lnSpc>
                        <a:spcBef>
                          <a:spcPts val="70"/>
                        </a:spcBef>
                      </a:pPr>
                      <a:r>
                        <a:rPr dirty="0" sz="1200" spc="-5">
                          <a:latin typeface="Calibri"/>
                          <a:cs typeface="Calibri"/>
                        </a:rPr>
                        <a:t>EORP-AF</a:t>
                      </a:r>
                      <a:r>
                        <a:rPr dirty="0" sz="1200" spc="-15">
                          <a:latin typeface="Calibri"/>
                          <a:cs typeface="Calibri"/>
                        </a:rPr>
                        <a:t> </a:t>
                      </a:r>
                      <a:r>
                        <a:rPr dirty="0" sz="1200" spc="-5">
                          <a:latin typeface="Calibri"/>
                          <a:cs typeface="Calibri"/>
                        </a:rPr>
                        <a:t>LT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000000"/>
                      </a:solidFill>
                      <a:prstDash val="solid"/>
                    </a:lnB>
                  </a:tcPr>
                </a:tc>
                <a:tc>
                  <a:txBody>
                    <a:bodyPr/>
                    <a:lstStyle/>
                    <a:p>
                      <a:pPr algn="ctr" marL="6985">
                        <a:lnSpc>
                          <a:spcPct val="100000"/>
                        </a:lnSpc>
                        <a:spcBef>
                          <a:spcPts val="70"/>
                        </a:spcBef>
                      </a:pPr>
                      <a:r>
                        <a:rPr dirty="0" sz="1200" spc="-5">
                          <a:latin typeface="Calibri"/>
                          <a:cs typeface="Calibri"/>
                        </a:rPr>
                        <a:t>1.69</a:t>
                      </a:r>
                      <a:r>
                        <a:rPr dirty="0" sz="1200" spc="-25">
                          <a:latin typeface="Calibri"/>
                          <a:cs typeface="Calibri"/>
                        </a:rPr>
                        <a:t> </a:t>
                      </a:r>
                      <a:r>
                        <a:rPr dirty="0" sz="1200" spc="-5">
                          <a:latin typeface="Calibri"/>
                          <a:cs typeface="Calibri"/>
                        </a:rPr>
                        <a:t>(1.30-2.20)</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000000"/>
                      </a:solidFill>
                      <a:prstDash val="solid"/>
                    </a:lnB>
                  </a:tcPr>
                </a:tc>
              </a:tr>
            </a:tbl>
          </a:graphicData>
        </a:graphic>
      </p:graphicFrame>
      <p:sp>
        <p:nvSpPr>
          <p:cNvPr id="4" name="object 4"/>
          <p:cNvSpPr txBox="1"/>
          <p:nvPr/>
        </p:nvSpPr>
        <p:spPr>
          <a:xfrm>
            <a:off x="1151161" y="517957"/>
            <a:ext cx="3235325" cy="208279"/>
          </a:xfrm>
          <a:prstGeom prst="rect">
            <a:avLst/>
          </a:prstGeom>
        </p:spPr>
        <p:txBody>
          <a:bodyPr wrap="square" lIns="0" tIns="12700" rIns="0" bIns="0" rtlCol="0" vert="horz">
            <a:spAutoFit/>
          </a:bodyPr>
          <a:lstStyle/>
          <a:p>
            <a:pPr marL="12700">
              <a:lnSpc>
                <a:spcPct val="100000"/>
              </a:lnSpc>
              <a:spcBef>
                <a:spcPts val="100"/>
              </a:spcBef>
            </a:pPr>
            <a:r>
              <a:rPr dirty="0" sz="1200" spc="-5" b="1">
                <a:latin typeface="Calibri"/>
                <a:cs typeface="Calibri"/>
              </a:rPr>
              <a:t>Univariate Logistic Regression for OAC</a:t>
            </a:r>
            <a:r>
              <a:rPr dirty="0" sz="1200" spc="-70" b="1">
                <a:latin typeface="Calibri"/>
                <a:cs typeface="Calibri"/>
              </a:rPr>
              <a:t> </a:t>
            </a:r>
            <a:r>
              <a:rPr dirty="0" sz="1200" spc="-5" b="1">
                <a:latin typeface="Calibri"/>
                <a:cs typeface="Calibri"/>
              </a:rPr>
              <a:t>Prescription</a:t>
            </a:r>
            <a:endParaRPr sz="1200">
              <a:latin typeface="Calibri"/>
              <a:cs typeface="Calibri"/>
            </a:endParaRPr>
          </a:p>
        </p:txBody>
      </p:sp>
      <p:graphicFrame>
        <p:nvGraphicFramePr>
          <p:cNvPr id="5" name="object 5"/>
          <p:cNvGraphicFramePr>
            <a:graphicFrameLocks noGrp="1"/>
          </p:cNvGraphicFramePr>
          <p:nvPr/>
        </p:nvGraphicFramePr>
        <p:xfrm>
          <a:off x="5585568" y="1252769"/>
          <a:ext cx="3081655" cy="1905635"/>
        </p:xfrm>
        <a:graphic>
          <a:graphicData uri="http://schemas.openxmlformats.org/drawingml/2006/table">
            <a:tbl>
              <a:tblPr firstRow="1" bandRow="1">
                <a:tableStyleId>{2D5ABB26-0587-4C30-8999-92F81FD0307C}</a:tableStyleId>
              </a:tblPr>
              <a:tblGrid>
                <a:gridCol w="1677670"/>
                <a:gridCol w="1384300"/>
              </a:tblGrid>
              <a:tr h="210185">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000000"/>
                      </a:solidFill>
                      <a:prstDash val="solid"/>
                    </a:lnT>
                    <a:lnB w="12700">
                      <a:solidFill>
                        <a:srgbClr val="000000"/>
                      </a:solidFill>
                      <a:prstDash val="solid"/>
                    </a:lnB>
                  </a:tcPr>
                </a:tc>
                <a:tc>
                  <a:txBody>
                    <a:bodyPr/>
                    <a:lstStyle/>
                    <a:p>
                      <a:pPr algn="ctr" marL="8255">
                        <a:lnSpc>
                          <a:spcPct val="100000"/>
                        </a:lnSpc>
                        <a:spcBef>
                          <a:spcPts val="70"/>
                        </a:spcBef>
                      </a:pPr>
                      <a:r>
                        <a:rPr dirty="0" sz="1200" spc="-5" b="1">
                          <a:latin typeface="Calibri"/>
                          <a:cs typeface="Calibri"/>
                        </a:rPr>
                        <a:t>OR (95%</a:t>
                      </a:r>
                      <a:r>
                        <a:rPr dirty="0" sz="1200" spc="-25" b="1">
                          <a:latin typeface="Calibri"/>
                          <a:cs typeface="Calibri"/>
                        </a:rPr>
                        <a:t> </a:t>
                      </a:r>
                      <a:r>
                        <a:rPr dirty="0" sz="1200" spc="-5" b="1">
                          <a:latin typeface="Calibri"/>
                          <a:cs typeface="Calibri"/>
                        </a:rPr>
                        <a:t>CI)</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000000"/>
                      </a:solidFill>
                      <a:prstDash val="solid"/>
                    </a:lnB>
                  </a:tcPr>
                </a:tc>
              </a:tr>
              <a:tr h="210185">
                <a:tc>
                  <a:txBody>
                    <a:bodyPr/>
                    <a:lstStyle/>
                    <a:p>
                      <a:pPr marL="44450">
                        <a:lnSpc>
                          <a:spcPct val="100000"/>
                        </a:lnSpc>
                        <a:spcBef>
                          <a:spcPts val="70"/>
                        </a:spcBef>
                      </a:pPr>
                      <a:r>
                        <a:rPr dirty="0" sz="1200" spc="-5" b="1">
                          <a:latin typeface="Calibri"/>
                          <a:cs typeface="Calibri"/>
                        </a:rPr>
                        <a:t>Age</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FFFFFF"/>
                      </a:solidFill>
                      <a:prstDash val="solid"/>
                    </a:lnB>
                  </a:tcPr>
                </a:tc>
                <a:tc>
                  <a:txBody>
                    <a:bodyPr/>
                    <a:lstStyle/>
                    <a:p>
                      <a:pPr algn="ctr" marL="8255">
                        <a:lnSpc>
                          <a:spcPct val="100000"/>
                        </a:lnSpc>
                        <a:spcBef>
                          <a:spcPts val="70"/>
                        </a:spcBef>
                      </a:pPr>
                      <a:r>
                        <a:rPr dirty="0" sz="1200" spc="-5">
                          <a:latin typeface="Calibri"/>
                          <a:cs typeface="Calibri"/>
                        </a:rPr>
                        <a:t>1.04</a:t>
                      </a:r>
                      <a:r>
                        <a:rPr dirty="0" sz="1200" spc="-20">
                          <a:latin typeface="Calibri"/>
                          <a:cs typeface="Calibri"/>
                        </a:rPr>
                        <a:t> </a:t>
                      </a:r>
                      <a:r>
                        <a:rPr dirty="0" sz="1200" spc="-5">
                          <a:latin typeface="Calibri"/>
                          <a:cs typeface="Calibri"/>
                        </a:rPr>
                        <a:t>(1.03-1.05)</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000000"/>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Type of</a:t>
                      </a:r>
                      <a:r>
                        <a:rPr dirty="0" sz="1200" spc="-15" b="1">
                          <a:latin typeface="Calibri"/>
                          <a:cs typeface="Calibri"/>
                        </a:rPr>
                        <a:t> </a:t>
                      </a:r>
                      <a:r>
                        <a:rPr dirty="0" sz="1200" spc="-5" b="1">
                          <a:latin typeface="Calibri"/>
                          <a:cs typeface="Calibri"/>
                        </a:rPr>
                        <a:t>AF*</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nSpc>
                          <a:spcPct val="100000"/>
                        </a:lnSpc>
                      </a:pPr>
                      <a:endParaRPr sz="1200">
                        <a:latin typeface="Times New Roman"/>
                        <a:cs typeface="Times New Roman"/>
                      </a:endParaRPr>
                    </a:p>
                  </a:txBody>
                  <a:tcPr marL="0" marR="0" marB="0" marT="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algn="r" marR="471805">
                        <a:lnSpc>
                          <a:spcPct val="100000"/>
                        </a:lnSpc>
                        <a:spcBef>
                          <a:spcPts val="70"/>
                        </a:spcBef>
                      </a:pPr>
                      <a:r>
                        <a:rPr dirty="0" sz="1200" spc="-5">
                          <a:latin typeface="Calibri"/>
                          <a:cs typeface="Calibri"/>
                        </a:rPr>
                        <a:t>Paroxysmal</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8255">
                        <a:lnSpc>
                          <a:spcPct val="100000"/>
                        </a:lnSpc>
                        <a:spcBef>
                          <a:spcPts val="70"/>
                        </a:spcBef>
                      </a:pPr>
                      <a:r>
                        <a:rPr dirty="0" sz="1200" spc="-5">
                          <a:latin typeface="Calibri"/>
                          <a:cs typeface="Calibri"/>
                        </a:rPr>
                        <a:t>1.28</a:t>
                      </a:r>
                      <a:r>
                        <a:rPr dirty="0" sz="1200" spc="-20">
                          <a:latin typeface="Calibri"/>
                          <a:cs typeface="Calibri"/>
                        </a:rPr>
                        <a:t> </a:t>
                      </a:r>
                      <a:r>
                        <a:rPr dirty="0" sz="1200" spc="-5">
                          <a:latin typeface="Calibri"/>
                          <a:cs typeface="Calibri"/>
                        </a:rPr>
                        <a:t>(0.95-1.74)</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algn="r" marR="431800">
                        <a:lnSpc>
                          <a:spcPct val="100000"/>
                        </a:lnSpc>
                        <a:spcBef>
                          <a:spcPts val="70"/>
                        </a:spcBef>
                      </a:pPr>
                      <a:r>
                        <a:rPr dirty="0" sz="1200" spc="-5">
                          <a:latin typeface="Calibri"/>
                          <a:cs typeface="Calibri"/>
                        </a:rPr>
                        <a:t>LS</a:t>
                      </a:r>
                      <a:r>
                        <a:rPr dirty="0" sz="1200" spc="-100">
                          <a:latin typeface="Calibri"/>
                          <a:cs typeface="Calibri"/>
                        </a:rPr>
                        <a:t> </a:t>
                      </a:r>
                      <a:r>
                        <a:rPr dirty="0" sz="1200" spc="-5">
                          <a:latin typeface="Calibri"/>
                          <a:cs typeface="Calibri"/>
                        </a:rPr>
                        <a:t>Persistent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7620">
                        <a:lnSpc>
                          <a:spcPct val="100000"/>
                        </a:lnSpc>
                        <a:spcBef>
                          <a:spcPts val="70"/>
                        </a:spcBef>
                      </a:pPr>
                      <a:r>
                        <a:rPr dirty="0" sz="1200" spc="-5">
                          <a:latin typeface="Calibri"/>
                          <a:cs typeface="Calibri"/>
                        </a:rPr>
                        <a:t>9.41</a:t>
                      </a:r>
                      <a:r>
                        <a:rPr dirty="0" sz="1200" spc="-25">
                          <a:latin typeface="Calibri"/>
                          <a:cs typeface="Calibri"/>
                        </a:rPr>
                        <a:t> </a:t>
                      </a:r>
                      <a:r>
                        <a:rPr dirty="0" sz="1200" spc="-5">
                          <a:latin typeface="Calibri"/>
                          <a:cs typeface="Calibri"/>
                        </a:rPr>
                        <a:t>(2.79-31.71)</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34670">
                        <a:lnSpc>
                          <a:spcPct val="100000"/>
                        </a:lnSpc>
                        <a:spcBef>
                          <a:spcPts val="70"/>
                        </a:spcBef>
                      </a:pPr>
                      <a:r>
                        <a:rPr dirty="0" sz="1200" spc="-5">
                          <a:latin typeface="Calibri"/>
                          <a:cs typeface="Calibri"/>
                        </a:rPr>
                        <a:t>Persistent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8255">
                        <a:lnSpc>
                          <a:spcPct val="100000"/>
                        </a:lnSpc>
                        <a:spcBef>
                          <a:spcPts val="70"/>
                        </a:spcBef>
                      </a:pPr>
                      <a:r>
                        <a:rPr dirty="0" sz="1200" spc="-5">
                          <a:latin typeface="Calibri"/>
                          <a:cs typeface="Calibri"/>
                        </a:rPr>
                        <a:t>3.94</a:t>
                      </a:r>
                      <a:r>
                        <a:rPr dirty="0" sz="1200" spc="-20">
                          <a:latin typeface="Calibri"/>
                          <a:cs typeface="Calibri"/>
                        </a:rPr>
                        <a:t> </a:t>
                      </a:r>
                      <a:r>
                        <a:rPr dirty="0" sz="1200" spc="-5">
                          <a:latin typeface="Calibri"/>
                          <a:cs typeface="Calibri"/>
                        </a:rPr>
                        <a:t>(2.69-5.79)</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500380">
                        <a:lnSpc>
                          <a:spcPct val="100000"/>
                        </a:lnSpc>
                        <a:spcBef>
                          <a:spcPts val="70"/>
                        </a:spcBef>
                      </a:pPr>
                      <a:r>
                        <a:rPr dirty="0" sz="1200" spc="-5">
                          <a:latin typeface="Calibri"/>
                          <a:cs typeface="Calibri"/>
                        </a:rPr>
                        <a:t>Permanent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8255">
                        <a:lnSpc>
                          <a:spcPct val="100000"/>
                        </a:lnSpc>
                        <a:spcBef>
                          <a:spcPts val="70"/>
                        </a:spcBef>
                      </a:pPr>
                      <a:r>
                        <a:rPr dirty="0" sz="1200" spc="-5">
                          <a:latin typeface="Calibri"/>
                          <a:cs typeface="Calibri"/>
                        </a:rPr>
                        <a:t>2.45</a:t>
                      </a:r>
                      <a:r>
                        <a:rPr dirty="0" sz="1200" spc="-20">
                          <a:latin typeface="Calibri"/>
                          <a:cs typeface="Calibri"/>
                        </a:rPr>
                        <a:t> </a:t>
                      </a:r>
                      <a:r>
                        <a:rPr dirty="0" sz="1200" spc="-5">
                          <a:latin typeface="Calibri"/>
                          <a:cs typeface="Calibri"/>
                        </a:rPr>
                        <a:t>(1.36-4.43)</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Smoking</a:t>
                      </a:r>
                      <a:r>
                        <a:rPr dirty="0" sz="1200" spc="-10" b="1">
                          <a:latin typeface="Calibri"/>
                          <a:cs typeface="Calibri"/>
                        </a:rPr>
                        <a:t> </a:t>
                      </a:r>
                      <a:r>
                        <a:rPr dirty="0" sz="1200" spc="-5" b="1">
                          <a:latin typeface="Calibri"/>
                          <a:cs typeface="Calibri"/>
                        </a:rPr>
                        <a:t>Habit</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gn="ctr" marL="8255">
                        <a:lnSpc>
                          <a:spcPct val="100000"/>
                        </a:lnSpc>
                        <a:spcBef>
                          <a:spcPts val="70"/>
                        </a:spcBef>
                      </a:pPr>
                      <a:r>
                        <a:rPr dirty="0" sz="1200" spc="-5">
                          <a:latin typeface="Calibri"/>
                          <a:cs typeface="Calibri"/>
                        </a:rPr>
                        <a:t>0.70</a:t>
                      </a:r>
                      <a:r>
                        <a:rPr dirty="0" sz="1200" spc="-20">
                          <a:latin typeface="Calibri"/>
                          <a:cs typeface="Calibri"/>
                        </a:rPr>
                        <a:t> </a:t>
                      </a:r>
                      <a:r>
                        <a:rPr dirty="0" sz="1200" spc="-5">
                          <a:latin typeface="Calibri"/>
                          <a:cs typeface="Calibri"/>
                        </a:rPr>
                        <a:t>(0.51-0.95)</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r>
              <a:tr h="210185">
                <a:tc>
                  <a:txBody>
                    <a:bodyPr/>
                    <a:lstStyle/>
                    <a:p>
                      <a:pPr marL="44450">
                        <a:lnSpc>
                          <a:spcPct val="100000"/>
                        </a:lnSpc>
                        <a:spcBef>
                          <a:spcPts val="70"/>
                        </a:spcBef>
                      </a:pPr>
                      <a:r>
                        <a:rPr dirty="0" sz="1200" spc="-5" b="1">
                          <a:latin typeface="Calibri"/>
                          <a:cs typeface="Calibri"/>
                        </a:rPr>
                        <a:t>Stroke/TIA</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000000"/>
                      </a:solidFill>
                      <a:prstDash val="solid"/>
                    </a:lnB>
                  </a:tcPr>
                </a:tc>
                <a:tc>
                  <a:txBody>
                    <a:bodyPr/>
                    <a:lstStyle/>
                    <a:p>
                      <a:pPr algn="ctr" marL="6350">
                        <a:lnSpc>
                          <a:spcPct val="100000"/>
                        </a:lnSpc>
                        <a:spcBef>
                          <a:spcPts val="70"/>
                        </a:spcBef>
                      </a:pPr>
                      <a:r>
                        <a:rPr dirty="0" sz="1200" spc="-5">
                          <a:latin typeface="Calibri"/>
                          <a:cs typeface="Calibri"/>
                        </a:rPr>
                        <a:t>17.20</a:t>
                      </a:r>
                      <a:r>
                        <a:rPr dirty="0" sz="1200" spc="-35">
                          <a:latin typeface="Calibri"/>
                          <a:cs typeface="Calibri"/>
                        </a:rPr>
                        <a:t> </a:t>
                      </a:r>
                      <a:r>
                        <a:rPr dirty="0" sz="1200" spc="-5">
                          <a:latin typeface="Calibri"/>
                          <a:cs typeface="Calibri"/>
                        </a:rPr>
                        <a:t>(2.28-129.73)</a:t>
                      </a:r>
                      <a:endParaRPr sz="1200">
                        <a:latin typeface="Calibri"/>
                        <a:cs typeface="Calibri"/>
                      </a:endParaRPr>
                    </a:p>
                  </a:txBody>
                  <a:tcPr marL="0" marR="0" marB="0" marT="8890">
                    <a:lnL w="12700">
                      <a:solidFill>
                        <a:srgbClr val="FFFFFF"/>
                      </a:solidFill>
                      <a:prstDash val="solid"/>
                    </a:lnL>
                    <a:lnR w="12700">
                      <a:solidFill>
                        <a:srgbClr val="FFFFFF"/>
                      </a:solidFill>
                      <a:prstDash val="solid"/>
                    </a:lnR>
                    <a:lnT w="12700">
                      <a:solidFill>
                        <a:srgbClr val="FFFFFF"/>
                      </a:solidFill>
                      <a:prstDash val="solid"/>
                    </a:lnT>
                    <a:lnB w="12700">
                      <a:solidFill>
                        <a:srgbClr val="000000"/>
                      </a:solidFill>
                      <a:prstDash val="solid"/>
                    </a:lnB>
                  </a:tcPr>
                </a:tc>
              </a:tr>
            </a:tbl>
          </a:graphicData>
        </a:graphic>
      </p:graphicFrame>
      <p:sp>
        <p:nvSpPr>
          <p:cNvPr id="6" name="object 6"/>
          <p:cNvSpPr txBox="1"/>
          <p:nvPr/>
        </p:nvSpPr>
        <p:spPr>
          <a:xfrm>
            <a:off x="5436327" y="902523"/>
            <a:ext cx="3361690" cy="208279"/>
          </a:xfrm>
          <a:prstGeom prst="rect">
            <a:avLst/>
          </a:prstGeom>
        </p:spPr>
        <p:txBody>
          <a:bodyPr wrap="square" lIns="0" tIns="12700" rIns="0" bIns="0" rtlCol="0" vert="horz">
            <a:spAutoFit/>
          </a:bodyPr>
          <a:lstStyle/>
          <a:p>
            <a:pPr marL="12700">
              <a:lnSpc>
                <a:spcPct val="100000"/>
              </a:lnSpc>
              <a:spcBef>
                <a:spcPts val="100"/>
              </a:spcBef>
            </a:pPr>
            <a:r>
              <a:rPr dirty="0" sz="1200" spc="-5" b="1">
                <a:latin typeface="Calibri"/>
                <a:cs typeface="Calibri"/>
              </a:rPr>
              <a:t>Multivariate Logistic Regression for OAC</a:t>
            </a:r>
            <a:r>
              <a:rPr dirty="0" sz="1200" spc="-70" b="1">
                <a:latin typeface="Calibri"/>
                <a:cs typeface="Calibri"/>
              </a:rPr>
              <a:t> </a:t>
            </a:r>
            <a:r>
              <a:rPr dirty="0" sz="1200" spc="-5" b="1">
                <a:latin typeface="Calibri"/>
                <a:cs typeface="Calibri"/>
              </a:rPr>
              <a:t>Prescription</a:t>
            </a:r>
            <a:endParaRPr sz="1200">
              <a:latin typeface="Calibri"/>
              <a:cs typeface="Calibri"/>
            </a:endParaRPr>
          </a:p>
        </p:txBody>
      </p:sp>
      <p:sp>
        <p:nvSpPr>
          <p:cNvPr id="7" name="object 7"/>
          <p:cNvSpPr txBox="1"/>
          <p:nvPr/>
        </p:nvSpPr>
        <p:spPr>
          <a:xfrm>
            <a:off x="6339515" y="4239574"/>
            <a:ext cx="2475865" cy="452120"/>
          </a:xfrm>
          <a:prstGeom prst="rect">
            <a:avLst/>
          </a:prstGeom>
        </p:spPr>
        <p:txBody>
          <a:bodyPr wrap="square" lIns="0" tIns="12700" rIns="0" bIns="0" rtlCol="0" vert="horz">
            <a:spAutoFit/>
          </a:bodyPr>
          <a:lstStyle/>
          <a:p>
            <a:pPr marL="424180">
              <a:lnSpc>
                <a:spcPct val="100000"/>
              </a:lnSpc>
              <a:spcBef>
                <a:spcPts val="100"/>
              </a:spcBef>
            </a:pPr>
            <a:r>
              <a:rPr dirty="0" sz="1400" spc="-5">
                <a:latin typeface="Calibri"/>
                <a:cs typeface="Calibri"/>
              </a:rPr>
              <a:t>*First Detected as</a:t>
            </a:r>
            <a:r>
              <a:rPr dirty="0" sz="1400" spc="-90">
                <a:latin typeface="Calibri"/>
                <a:cs typeface="Calibri"/>
              </a:rPr>
              <a:t> </a:t>
            </a:r>
            <a:r>
              <a:rPr dirty="0" sz="1400" spc="-5">
                <a:latin typeface="Calibri"/>
                <a:cs typeface="Calibri"/>
              </a:rPr>
              <a:t>reference</a:t>
            </a:r>
            <a:endParaRPr sz="1400">
              <a:latin typeface="Calibri"/>
              <a:cs typeface="Calibri"/>
            </a:endParaRPr>
          </a:p>
          <a:p>
            <a:pPr marL="12700">
              <a:lnSpc>
                <a:spcPct val="100000"/>
              </a:lnSpc>
            </a:pPr>
            <a:r>
              <a:rPr dirty="0" sz="1400" spc="-5">
                <a:latin typeface="Calibri"/>
                <a:cs typeface="Calibri"/>
              </a:rPr>
              <a:t>†Never Symptomatic as</a:t>
            </a:r>
            <a:r>
              <a:rPr dirty="0" sz="1400" spc="-90">
                <a:latin typeface="Calibri"/>
                <a:cs typeface="Calibri"/>
              </a:rPr>
              <a:t> </a:t>
            </a:r>
            <a:r>
              <a:rPr dirty="0" sz="1400" spc="-5">
                <a:latin typeface="Calibri"/>
                <a:cs typeface="Calibri"/>
              </a:rPr>
              <a:t>reference</a:t>
            </a:r>
            <a:endParaRPr sz="14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34159" y="250588"/>
            <a:ext cx="2274570" cy="574040"/>
          </a:xfrm>
          <a:prstGeom prst="rect"/>
        </p:spPr>
        <p:txBody>
          <a:bodyPr wrap="square" lIns="0" tIns="12700" rIns="0" bIns="0" rtlCol="0" vert="horz">
            <a:spAutoFit/>
          </a:bodyPr>
          <a:lstStyle/>
          <a:p>
            <a:pPr marL="12700">
              <a:lnSpc>
                <a:spcPct val="100000"/>
              </a:lnSpc>
              <a:spcBef>
                <a:spcPts val="100"/>
              </a:spcBef>
            </a:pPr>
            <a:r>
              <a:rPr dirty="0" sz="3600" spc="-5">
                <a:solidFill>
                  <a:srgbClr val="000000"/>
                </a:solidFill>
                <a:latin typeface="Calibri"/>
                <a:cs typeface="Calibri"/>
              </a:rPr>
              <a:t>Conclusions</a:t>
            </a:r>
            <a:endParaRPr sz="3600">
              <a:latin typeface="Calibri"/>
              <a:cs typeface="Calibri"/>
            </a:endParaRPr>
          </a:p>
        </p:txBody>
      </p:sp>
      <p:sp>
        <p:nvSpPr>
          <p:cNvPr id="3" name="object 3"/>
          <p:cNvSpPr txBox="1"/>
          <p:nvPr/>
        </p:nvSpPr>
        <p:spPr>
          <a:xfrm>
            <a:off x="512086" y="989004"/>
            <a:ext cx="7903845" cy="3195320"/>
          </a:xfrm>
          <a:prstGeom prst="rect">
            <a:avLst/>
          </a:prstGeom>
        </p:spPr>
        <p:txBody>
          <a:bodyPr wrap="square" lIns="0" tIns="12700" rIns="0" bIns="0" rtlCol="0" vert="horz">
            <a:spAutoFit/>
          </a:bodyPr>
          <a:lstStyle/>
          <a:p>
            <a:pPr marL="298450" marR="5080" indent="-285750">
              <a:lnSpc>
                <a:spcPct val="100000"/>
              </a:lnSpc>
              <a:spcBef>
                <a:spcPts val="100"/>
              </a:spcBef>
              <a:buSzPct val="103125"/>
              <a:buChar char="•"/>
              <a:tabLst>
                <a:tab pos="297815" algn="l"/>
                <a:tab pos="298450" algn="l"/>
              </a:tabLst>
            </a:pPr>
            <a:r>
              <a:rPr dirty="0" sz="1600" spc="-5">
                <a:latin typeface="Arial"/>
                <a:cs typeface="Arial"/>
              </a:rPr>
              <a:t>Over the last 15 </a:t>
            </a:r>
            <a:r>
              <a:rPr dirty="0" sz="1600">
                <a:latin typeface="Arial"/>
                <a:cs typeface="Arial"/>
              </a:rPr>
              <a:t>years </a:t>
            </a:r>
            <a:r>
              <a:rPr dirty="0" sz="1600" spc="-5">
                <a:latin typeface="Arial"/>
                <a:cs typeface="Arial"/>
              </a:rPr>
              <a:t>patients with Lone AF increased and were progressively more  burdened with non-cardiac </a:t>
            </a:r>
            <a:r>
              <a:rPr dirty="0" sz="1600">
                <a:latin typeface="Arial"/>
                <a:cs typeface="Arial"/>
              </a:rPr>
              <a:t>stroke </a:t>
            </a:r>
            <a:r>
              <a:rPr dirty="0" sz="1600" spc="-5">
                <a:latin typeface="Arial"/>
                <a:cs typeface="Arial"/>
              </a:rPr>
              <a:t>risk</a:t>
            </a:r>
            <a:r>
              <a:rPr dirty="0" sz="1600" spc="-20">
                <a:latin typeface="Arial"/>
                <a:cs typeface="Arial"/>
              </a:rPr>
              <a:t> </a:t>
            </a:r>
            <a:r>
              <a:rPr dirty="0" sz="1600" spc="-5">
                <a:latin typeface="Arial"/>
                <a:cs typeface="Arial"/>
              </a:rPr>
              <a:t>factors.</a:t>
            </a:r>
            <a:endParaRPr sz="1600">
              <a:latin typeface="Arial"/>
              <a:cs typeface="Arial"/>
            </a:endParaRPr>
          </a:p>
          <a:p>
            <a:pPr>
              <a:lnSpc>
                <a:spcPct val="100000"/>
              </a:lnSpc>
              <a:spcBef>
                <a:spcPts val="20"/>
              </a:spcBef>
              <a:buFont typeface="Arial"/>
              <a:buChar char="•"/>
            </a:pPr>
            <a:endParaRPr sz="1650">
              <a:latin typeface="Times New Roman"/>
              <a:cs typeface="Times New Roman"/>
            </a:endParaRPr>
          </a:p>
          <a:p>
            <a:pPr marL="298450" indent="-285750">
              <a:lnSpc>
                <a:spcPct val="100000"/>
              </a:lnSpc>
              <a:buSzPct val="103125"/>
              <a:buChar char="•"/>
              <a:tabLst>
                <a:tab pos="297815" algn="l"/>
                <a:tab pos="298450" algn="l"/>
              </a:tabLst>
            </a:pPr>
            <a:r>
              <a:rPr dirty="0" sz="1600" spc="-5">
                <a:latin typeface="Arial"/>
                <a:cs typeface="Arial"/>
              </a:rPr>
              <a:t>Baseline thromboembolic risk is progressively</a:t>
            </a:r>
            <a:r>
              <a:rPr dirty="0" sz="1600" spc="-15">
                <a:latin typeface="Arial"/>
                <a:cs typeface="Arial"/>
              </a:rPr>
              <a:t> </a:t>
            </a:r>
            <a:r>
              <a:rPr dirty="0" sz="1600" spc="-5">
                <a:latin typeface="Arial"/>
                <a:cs typeface="Arial"/>
              </a:rPr>
              <a:t>increasing</a:t>
            </a:r>
            <a:endParaRPr sz="1600">
              <a:latin typeface="Arial"/>
              <a:cs typeface="Arial"/>
            </a:endParaRPr>
          </a:p>
          <a:p>
            <a:pPr>
              <a:lnSpc>
                <a:spcPct val="100000"/>
              </a:lnSpc>
              <a:spcBef>
                <a:spcPts val="25"/>
              </a:spcBef>
              <a:buFont typeface="Arial"/>
              <a:buChar char="•"/>
            </a:pPr>
            <a:endParaRPr sz="1650">
              <a:latin typeface="Times New Roman"/>
              <a:cs typeface="Times New Roman"/>
            </a:endParaRPr>
          </a:p>
          <a:p>
            <a:pPr marL="298450" marR="186690" indent="-285750">
              <a:lnSpc>
                <a:spcPct val="100000"/>
              </a:lnSpc>
              <a:buSzPct val="103125"/>
              <a:buChar char="•"/>
              <a:tabLst>
                <a:tab pos="297815" algn="l"/>
                <a:tab pos="298450" algn="l"/>
              </a:tabLst>
            </a:pPr>
            <a:r>
              <a:rPr dirty="0" sz="1600">
                <a:latin typeface="Arial"/>
                <a:cs typeface="Arial"/>
              </a:rPr>
              <a:t>A significant change </a:t>
            </a:r>
            <a:r>
              <a:rPr dirty="0" sz="1600" spc="-5">
                <a:latin typeface="Arial"/>
                <a:cs typeface="Arial"/>
              </a:rPr>
              <a:t>in treatment has been found, with OAC prescription increased  over</a:t>
            </a:r>
            <a:r>
              <a:rPr dirty="0" sz="1600" spc="-10">
                <a:latin typeface="Arial"/>
                <a:cs typeface="Arial"/>
              </a:rPr>
              <a:t> </a:t>
            </a:r>
            <a:r>
              <a:rPr dirty="0" sz="1600" spc="-5">
                <a:latin typeface="Arial"/>
                <a:cs typeface="Arial"/>
              </a:rPr>
              <a:t>time</a:t>
            </a:r>
            <a:endParaRPr sz="1600">
              <a:latin typeface="Arial"/>
              <a:cs typeface="Arial"/>
            </a:endParaRPr>
          </a:p>
          <a:p>
            <a:pPr>
              <a:lnSpc>
                <a:spcPct val="100000"/>
              </a:lnSpc>
              <a:spcBef>
                <a:spcPts val="20"/>
              </a:spcBef>
              <a:buFont typeface="Arial"/>
              <a:buChar char="•"/>
            </a:pPr>
            <a:endParaRPr sz="1650">
              <a:latin typeface="Times New Roman"/>
              <a:cs typeface="Times New Roman"/>
            </a:endParaRPr>
          </a:p>
          <a:p>
            <a:pPr marL="298450" marR="483870" indent="-285750">
              <a:lnSpc>
                <a:spcPct val="100000"/>
              </a:lnSpc>
              <a:buSzPct val="103125"/>
              <a:buChar char="•"/>
              <a:tabLst>
                <a:tab pos="297815" algn="l"/>
                <a:tab pos="298450" algn="l"/>
              </a:tabLst>
            </a:pPr>
            <a:r>
              <a:rPr dirty="0" sz="1600" spc="-5">
                <a:latin typeface="Arial"/>
                <a:cs typeface="Arial"/>
              </a:rPr>
              <a:t>Among other predictors, history of Stroke/TIA is the </a:t>
            </a:r>
            <a:r>
              <a:rPr dirty="0" sz="1600">
                <a:latin typeface="Arial"/>
                <a:cs typeface="Arial"/>
              </a:rPr>
              <a:t>clinical </a:t>
            </a:r>
            <a:r>
              <a:rPr dirty="0" sz="1600" spc="-5">
                <a:latin typeface="Arial"/>
                <a:cs typeface="Arial"/>
              </a:rPr>
              <a:t>factor more </a:t>
            </a:r>
            <a:r>
              <a:rPr dirty="0" sz="1600">
                <a:latin typeface="Arial"/>
                <a:cs typeface="Arial"/>
              </a:rPr>
              <a:t>strongly  </a:t>
            </a:r>
            <a:r>
              <a:rPr dirty="0" sz="1600" spc="-5">
                <a:latin typeface="Arial"/>
                <a:cs typeface="Arial"/>
              </a:rPr>
              <a:t>associated with OAC</a:t>
            </a:r>
            <a:r>
              <a:rPr dirty="0" sz="1600" spc="-10">
                <a:latin typeface="Arial"/>
                <a:cs typeface="Arial"/>
              </a:rPr>
              <a:t> </a:t>
            </a:r>
            <a:r>
              <a:rPr dirty="0" sz="1600" spc="-5">
                <a:latin typeface="Arial"/>
                <a:cs typeface="Arial"/>
              </a:rPr>
              <a:t>prescription</a:t>
            </a:r>
            <a:endParaRPr sz="1600">
              <a:latin typeface="Arial"/>
              <a:cs typeface="Arial"/>
            </a:endParaRPr>
          </a:p>
          <a:p>
            <a:pPr>
              <a:lnSpc>
                <a:spcPct val="100000"/>
              </a:lnSpc>
              <a:spcBef>
                <a:spcPts val="25"/>
              </a:spcBef>
              <a:buFont typeface="Arial"/>
              <a:buChar char="•"/>
            </a:pPr>
            <a:endParaRPr sz="1650">
              <a:latin typeface="Times New Roman"/>
              <a:cs typeface="Times New Roman"/>
            </a:endParaRPr>
          </a:p>
          <a:p>
            <a:pPr marL="298450" marR="459740" indent="-285750">
              <a:lnSpc>
                <a:spcPct val="100000"/>
              </a:lnSpc>
              <a:buSzPct val="103125"/>
              <a:buChar char="•"/>
              <a:tabLst>
                <a:tab pos="297815" algn="l"/>
                <a:tab pos="298450" algn="l"/>
              </a:tabLst>
            </a:pPr>
            <a:r>
              <a:rPr dirty="0" sz="1600" spc="-5">
                <a:latin typeface="Arial"/>
                <a:cs typeface="Arial"/>
              </a:rPr>
              <a:t>Future analysis on major </a:t>
            </a:r>
            <a:r>
              <a:rPr dirty="0" sz="1600">
                <a:latin typeface="Arial"/>
                <a:cs typeface="Arial"/>
              </a:rPr>
              <a:t>clinical </a:t>
            </a:r>
            <a:r>
              <a:rPr dirty="0" sz="1600" spc="-5">
                <a:latin typeface="Arial"/>
                <a:cs typeface="Arial"/>
              </a:rPr>
              <a:t>event risks and role of OAC therapy will further  elucidate the actual risk in Lone AF</a:t>
            </a:r>
            <a:r>
              <a:rPr dirty="0" sz="1600" spc="-15">
                <a:latin typeface="Arial"/>
                <a:cs typeface="Arial"/>
              </a:rPr>
              <a:t> </a:t>
            </a:r>
            <a:r>
              <a:rPr dirty="0" sz="1600" spc="-5">
                <a:latin typeface="Arial"/>
                <a:cs typeface="Arial"/>
              </a:rPr>
              <a:t>patients</a:t>
            </a:r>
            <a:endParaRPr sz="16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p:spPr>
        <p:txBody>
          <a:bodyPr wrap="square" lIns="0" tIns="15240" rIns="0" bIns="0" rtlCol="0" vert="horz">
            <a:spAutoFit/>
          </a:bodyPr>
          <a:lstStyle/>
          <a:p>
            <a:pPr marL="22860">
              <a:lnSpc>
                <a:spcPct val="100000"/>
              </a:lnSpc>
              <a:spcBef>
                <a:spcPts val="120"/>
              </a:spcBef>
            </a:pPr>
            <a:r>
              <a:rPr dirty="0" spc="40"/>
              <a:t>Declaration </a:t>
            </a:r>
            <a:r>
              <a:rPr dirty="0" spc="125"/>
              <a:t>of</a:t>
            </a:r>
            <a:r>
              <a:rPr dirty="0" spc="114"/>
              <a:t> </a:t>
            </a:r>
            <a:r>
              <a:rPr dirty="0" spc="35"/>
              <a:t>interest</a:t>
            </a:r>
          </a:p>
        </p:txBody>
      </p:sp>
      <p:sp>
        <p:nvSpPr>
          <p:cNvPr id="3" name="object 3"/>
          <p:cNvSpPr txBox="1"/>
          <p:nvPr/>
        </p:nvSpPr>
        <p:spPr>
          <a:xfrm>
            <a:off x="802944" y="1481009"/>
            <a:ext cx="8298815" cy="640080"/>
          </a:xfrm>
          <a:prstGeom prst="rect">
            <a:avLst/>
          </a:prstGeom>
        </p:spPr>
        <p:txBody>
          <a:bodyPr wrap="square" lIns="0" tIns="12065" rIns="0" bIns="0" rtlCol="0" vert="horz">
            <a:spAutoFit/>
          </a:bodyPr>
          <a:lstStyle/>
          <a:p>
            <a:pPr marL="14604" marR="5080" indent="-2540">
              <a:lnSpc>
                <a:spcPct val="115100"/>
              </a:lnSpc>
              <a:spcBef>
                <a:spcPts val="95"/>
              </a:spcBef>
            </a:pPr>
            <a:r>
              <a:rPr dirty="0" sz="1750" spc="10">
                <a:solidFill>
                  <a:srgbClr val="4B4B4B"/>
                </a:solidFill>
                <a:latin typeface="Arial"/>
                <a:cs typeface="Arial"/>
              </a:rPr>
              <a:t>- </a:t>
            </a:r>
            <a:r>
              <a:rPr dirty="0" sz="1750" spc="55">
                <a:solidFill>
                  <a:srgbClr val="1C1A1D"/>
                </a:solidFill>
                <a:latin typeface="Arial"/>
                <a:cs typeface="Arial"/>
              </a:rPr>
              <a:t>Consulting/Royalties/Owner/ </a:t>
            </a:r>
            <a:r>
              <a:rPr dirty="0" sz="1750" spc="15">
                <a:solidFill>
                  <a:srgbClr val="1C1A1D"/>
                </a:solidFill>
                <a:latin typeface="Arial"/>
                <a:cs typeface="Arial"/>
              </a:rPr>
              <a:t>Stockholder of </a:t>
            </a:r>
            <a:r>
              <a:rPr dirty="0" sz="1750" spc="-30">
                <a:solidFill>
                  <a:srgbClr val="1C1A1D"/>
                </a:solidFill>
                <a:latin typeface="Arial"/>
                <a:cs typeface="Arial"/>
              </a:rPr>
              <a:t>a </a:t>
            </a:r>
            <a:r>
              <a:rPr dirty="0" sz="1750" spc="25">
                <a:solidFill>
                  <a:srgbClr val="1C1A1D"/>
                </a:solidFill>
                <a:latin typeface="Arial"/>
                <a:cs typeface="Arial"/>
              </a:rPr>
              <a:t>healthcare company </a:t>
            </a:r>
            <a:r>
              <a:rPr dirty="0" sz="1750" spc="-20">
                <a:solidFill>
                  <a:srgbClr val="1C1A1D"/>
                </a:solidFill>
                <a:latin typeface="Arial"/>
                <a:cs typeface="Arial"/>
              </a:rPr>
              <a:t>(Boehringe  </a:t>
            </a:r>
            <a:r>
              <a:rPr dirty="0" sz="1750" spc="25">
                <a:solidFill>
                  <a:srgbClr val="1C1A1D"/>
                </a:solidFill>
                <a:latin typeface="Arial"/>
                <a:cs typeface="Arial"/>
              </a:rPr>
              <a:t>lngelheim)</a:t>
            </a:r>
            <a:endParaRPr sz="1750">
              <a:latin typeface="Arial"/>
              <a:cs typeface="Arial"/>
            </a:endParaRPr>
          </a:p>
        </p:txBody>
      </p:sp>
      <p:sp>
        <p:nvSpPr>
          <p:cNvPr id="4" name="object 4"/>
          <p:cNvSpPr txBox="1"/>
          <p:nvPr/>
        </p:nvSpPr>
        <p:spPr>
          <a:xfrm>
            <a:off x="145429" y="4609159"/>
            <a:ext cx="1428750" cy="462280"/>
          </a:xfrm>
          <a:prstGeom prst="rect">
            <a:avLst/>
          </a:prstGeom>
        </p:spPr>
        <p:txBody>
          <a:bodyPr wrap="square" lIns="0" tIns="13970" rIns="0" bIns="0" rtlCol="0" vert="horz">
            <a:spAutoFit/>
          </a:bodyPr>
          <a:lstStyle/>
          <a:p>
            <a:pPr marL="12700">
              <a:lnSpc>
                <a:spcPts val="1650"/>
              </a:lnSpc>
              <a:spcBef>
                <a:spcPts val="110"/>
              </a:spcBef>
            </a:pPr>
            <a:r>
              <a:rPr dirty="0" sz="1450" spc="50" b="1">
                <a:solidFill>
                  <a:srgbClr val="07070A"/>
                </a:solidFill>
                <a:latin typeface="Arial"/>
                <a:cs typeface="Arial"/>
              </a:rPr>
              <a:t>ESC</a:t>
            </a:r>
            <a:r>
              <a:rPr dirty="0" sz="1450" b="1">
                <a:solidFill>
                  <a:srgbClr val="07070A"/>
                </a:solidFill>
                <a:latin typeface="Arial"/>
                <a:cs typeface="Arial"/>
              </a:rPr>
              <a:t> </a:t>
            </a:r>
            <a:r>
              <a:rPr dirty="0" sz="1450" spc="0" b="1">
                <a:solidFill>
                  <a:srgbClr val="07070A"/>
                </a:solidFill>
                <a:latin typeface="Arial"/>
                <a:cs typeface="Arial"/>
              </a:rPr>
              <a:t>Congress</a:t>
            </a:r>
            <a:endParaRPr sz="1450">
              <a:latin typeface="Arial"/>
              <a:cs typeface="Arial"/>
            </a:endParaRPr>
          </a:p>
          <a:p>
            <a:pPr marL="12700">
              <a:lnSpc>
                <a:spcPts val="1770"/>
              </a:lnSpc>
            </a:pPr>
            <a:r>
              <a:rPr dirty="0" sz="1550" spc="-10" b="1">
                <a:solidFill>
                  <a:srgbClr val="90232F"/>
                </a:solidFill>
                <a:latin typeface="Arial"/>
                <a:cs typeface="Arial"/>
              </a:rPr>
              <a:t>Munich </a:t>
            </a:r>
            <a:r>
              <a:rPr dirty="0" sz="1550" spc="105" b="1">
                <a:solidFill>
                  <a:srgbClr val="90232F"/>
                </a:solidFill>
                <a:latin typeface="Arial"/>
                <a:cs typeface="Arial"/>
              </a:rPr>
              <a:t>2018</a:t>
            </a:r>
            <a:r>
              <a:rPr dirty="0" sz="1550" spc="135" b="1">
                <a:solidFill>
                  <a:srgbClr val="90232F"/>
                </a:solidFill>
                <a:latin typeface="Arial"/>
                <a:cs typeface="Arial"/>
              </a:rPr>
              <a:t> </a:t>
            </a:r>
            <a:r>
              <a:rPr dirty="0" sz="1550" spc="65">
                <a:solidFill>
                  <a:srgbClr val="AA1F31"/>
                </a:solidFill>
                <a:latin typeface="Arial"/>
                <a:cs typeface="Arial"/>
              </a:rPr>
              <a:t>•</a:t>
            </a:r>
            <a:endParaRPr sz="1550">
              <a:latin typeface="Arial"/>
              <a:cs typeface="Arial"/>
            </a:endParaRPr>
          </a:p>
        </p:txBody>
      </p:sp>
      <p:sp>
        <p:nvSpPr>
          <p:cNvPr id="5" name="object 5"/>
          <p:cNvSpPr txBox="1"/>
          <p:nvPr/>
        </p:nvSpPr>
        <p:spPr>
          <a:xfrm>
            <a:off x="8326687" y="4346881"/>
            <a:ext cx="709295" cy="885190"/>
          </a:xfrm>
          <a:prstGeom prst="rect">
            <a:avLst/>
          </a:prstGeom>
        </p:spPr>
        <p:txBody>
          <a:bodyPr wrap="square" lIns="0" tIns="246379" rIns="0" bIns="0" rtlCol="0" vert="horz">
            <a:spAutoFit/>
          </a:bodyPr>
          <a:lstStyle/>
          <a:p>
            <a:pPr marL="12700">
              <a:lnSpc>
                <a:spcPct val="100000"/>
              </a:lnSpc>
              <a:spcBef>
                <a:spcPts val="1939"/>
              </a:spcBef>
            </a:pPr>
            <a:r>
              <a:rPr dirty="0" sz="5650" spc="240">
                <a:solidFill>
                  <a:srgbClr val="D1D1D1"/>
                </a:solidFill>
                <a:latin typeface="Times New Roman"/>
                <a:cs typeface="Times New Roman"/>
              </a:rPr>
              <a:t>•</a:t>
            </a:r>
            <a:r>
              <a:rPr dirty="0" sz="5650" spc="140">
                <a:solidFill>
                  <a:srgbClr val="D1D1D1"/>
                </a:solidFill>
                <a:latin typeface="Times New Roman"/>
                <a:cs typeface="Times New Roman"/>
              </a:rPr>
              <a:t> </a:t>
            </a:r>
            <a:r>
              <a:rPr dirty="0" sz="3800" spc="175">
                <a:solidFill>
                  <a:srgbClr val="878787"/>
                </a:solidFill>
                <a:latin typeface="Arial"/>
                <a:cs typeface="Arial"/>
              </a:rPr>
              <a:t>•</a:t>
            </a:r>
            <a:endParaRPr sz="3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102616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Lone</a:t>
            </a:r>
            <a:r>
              <a:rPr dirty="0" sz="2400" spc="-85">
                <a:solidFill>
                  <a:srgbClr val="000000"/>
                </a:solidFill>
                <a:latin typeface="Calibri"/>
                <a:cs typeface="Calibri"/>
              </a:rPr>
              <a:t> </a:t>
            </a:r>
            <a:r>
              <a:rPr dirty="0" sz="2400" spc="-5">
                <a:solidFill>
                  <a:srgbClr val="000000"/>
                </a:solidFill>
                <a:latin typeface="Calibri"/>
                <a:cs typeface="Calibri"/>
              </a:rPr>
              <a:t>AF</a:t>
            </a:r>
            <a:endParaRPr sz="2400">
              <a:latin typeface="Calibri"/>
              <a:cs typeface="Calibri"/>
            </a:endParaRPr>
          </a:p>
        </p:txBody>
      </p:sp>
      <p:sp>
        <p:nvSpPr>
          <p:cNvPr id="3" name="object 3"/>
          <p:cNvSpPr txBox="1"/>
          <p:nvPr/>
        </p:nvSpPr>
        <p:spPr>
          <a:xfrm>
            <a:off x="146473" y="1296703"/>
            <a:ext cx="4232910" cy="2219960"/>
          </a:xfrm>
          <a:prstGeom prst="rect">
            <a:avLst/>
          </a:prstGeom>
        </p:spPr>
        <p:txBody>
          <a:bodyPr wrap="square" lIns="0" tIns="12700" rIns="0" bIns="0" rtlCol="0" vert="horz">
            <a:spAutoFit/>
          </a:bodyPr>
          <a:lstStyle/>
          <a:p>
            <a:pPr algn="just" marL="12700" marR="5080">
              <a:lnSpc>
                <a:spcPct val="100000"/>
              </a:lnSpc>
              <a:spcBef>
                <a:spcPts val="100"/>
              </a:spcBef>
            </a:pPr>
            <a:r>
              <a:rPr dirty="0" sz="1800" spc="-5">
                <a:latin typeface="Calibri"/>
                <a:cs typeface="Calibri"/>
              </a:rPr>
              <a:t>Lone AF is defined as AF in young patients  (&lt;60 years) or in patients with minimally or  no heart</a:t>
            </a:r>
            <a:r>
              <a:rPr dirty="0" sz="1800" spc="-10">
                <a:latin typeface="Calibri"/>
                <a:cs typeface="Calibri"/>
              </a:rPr>
              <a:t> </a:t>
            </a:r>
            <a:r>
              <a:rPr dirty="0" sz="1800" spc="-5">
                <a:latin typeface="Calibri"/>
                <a:cs typeface="Calibri"/>
              </a:rPr>
              <a:t>disease.</a:t>
            </a:r>
            <a:endParaRPr sz="1800">
              <a:latin typeface="Calibri"/>
              <a:cs typeface="Calibri"/>
            </a:endParaRPr>
          </a:p>
          <a:p>
            <a:pPr>
              <a:lnSpc>
                <a:spcPct val="100000"/>
              </a:lnSpc>
              <a:spcBef>
                <a:spcPts val="30"/>
              </a:spcBef>
            </a:pPr>
            <a:endParaRPr sz="1850">
              <a:latin typeface="Times New Roman"/>
              <a:cs typeface="Times New Roman"/>
            </a:endParaRPr>
          </a:p>
          <a:p>
            <a:pPr algn="just" marL="12700" marR="24130">
              <a:lnSpc>
                <a:spcPct val="100000"/>
              </a:lnSpc>
            </a:pPr>
            <a:r>
              <a:rPr dirty="0" sz="1800" spc="-5">
                <a:latin typeface="Calibri"/>
                <a:cs typeface="Calibri"/>
              </a:rPr>
              <a:t>More precisely it is the absence of clinical  history or echocardiographic evidence of  concomitant cardiovascular or pulmonary  conditions or an acute trigger for</a:t>
            </a:r>
            <a:r>
              <a:rPr dirty="0" sz="1800" spc="-25">
                <a:latin typeface="Calibri"/>
                <a:cs typeface="Calibri"/>
              </a:rPr>
              <a:t> </a:t>
            </a:r>
            <a:r>
              <a:rPr dirty="0" sz="1800" spc="-5">
                <a:latin typeface="Calibri"/>
                <a:cs typeface="Calibri"/>
              </a:rPr>
              <a:t>AF.</a:t>
            </a:r>
            <a:endParaRPr sz="1800">
              <a:latin typeface="Calibri"/>
              <a:cs typeface="Calibri"/>
            </a:endParaRPr>
          </a:p>
        </p:txBody>
      </p:sp>
      <p:sp>
        <p:nvSpPr>
          <p:cNvPr id="4" name="object 4"/>
          <p:cNvSpPr/>
          <p:nvPr/>
        </p:nvSpPr>
        <p:spPr>
          <a:xfrm>
            <a:off x="4660900" y="1396999"/>
            <a:ext cx="4004732" cy="296741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28019" y="549414"/>
            <a:ext cx="3815715" cy="513080"/>
          </a:xfrm>
          <a:prstGeom prst="rect">
            <a:avLst/>
          </a:prstGeom>
        </p:spPr>
        <p:txBody>
          <a:bodyPr wrap="square" lIns="0" tIns="12700" rIns="0" bIns="0" rtlCol="0" vert="horz">
            <a:spAutoFit/>
          </a:bodyPr>
          <a:lstStyle/>
          <a:p>
            <a:pPr marL="12700" marR="5080">
              <a:lnSpc>
                <a:spcPct val="100000"/>
              </a:lnSpc>
              <a:spcBef>
                <a:spcPts val="100"/>
              </a:spcBef>
            </a:pPr>
            <a:r>
              <a:rPr dirty="0" sz="1600" spc="-5">
                <a:latin typeface="Calibri"/>
                <a:cs typeface="Calibri"/>
              </a:rPr>
              <a:t>Large variation exists in definitions among the  available</a:t>
            </a:r>
            <a:r>
              <a:rPr dirty="0" sz="1600" spc="-10">
                <a:latin typeface="Calibri"/>
                <a:cs typeface="Calibri"/>
              </a:rPr>
              <a:t> </a:t>
            </a:r>
            <a:r>
              <a:rPr dirty="0" sz="1600" spc="-5">
                <a:latin typeface="Calibri"/>
                <a:cs typeface="Calibri"/>
              </a:rPr>
              <a:t>evidence</a:t>
            </a:r>
            <a:endParaRPr sz="1600">
              <a:latin typeface="Calibri"/>
              <a:cs typeface="Calibri"/>
            </a:endParaRPr>
          </a:p>
        </p:txBody>
      </p:sp>
      <p:sp>
        <p:nvSpPr>
          <p:cNvPr id="6" name="object 6"/>
          <p:cNvSpPr txBox="1"/>
          <p:nvPr/>
        </p:nvSpPr>
        <p:spPr>
          <a:xfrm>
            <a:off x="5414710" y="4889767"/>
            <a:ext cx="3621404" cy="208279"/>
          </a:xfrm>
          <a:prstGeom prst="rect">
            <a:avLst/>
          </a:prstGeom>
        </p:spPr>
        <p:txBody>
          <a:bodyPr wrap="square" lIns="0" tIns="12700" rIns="0" bIns="0" rtlCol="0" vert="horz">
            <a:spAutoFit/>
          </a:bodyPr>
          <a:lstStyle/>
          <a:p>
            <a:pPr marL="12700">
              <a:lnSpc>
                <a:spcPct val="100000"/>
              </a:lnSpc>
              <a:spcBef>
                <a:spcPts val="100"/>
              </a:spcBef>
            </a:pPr>
            <a:r>
              <a:rPr dirty="0" sz="1200" spc="-5">
                <a:latin typeface="Calibri"/>
                <a:cs typeface="Calibri"/>
              </a:rPr>
              <a:t>Camm AJ </a:t>
            </a:r>
            <a:r>
              <a:rPr dirty="0" sz="1200" spc="-5" b="1">
                <a:latin typeface="Calibri"/>
                <a:cs typeface="Calibri"/>
              </a:rPr>
              <a:t>EHJ </a:t>
            </a:r>
            <a:r>
              <a:rPr dirty="0" sz="1200" spc="-5" i="1">
                <a:latin typeface="Calibri"/>
                <a:cs typeface="Calibri"/>
              </a:rPr>
              <a:t>2010</a:t>
            </a:r>
            <a:r>
              <a:rPr dirty="0" sz="1200" spc="-5">
                <a:latin typeface="Calibri"/>
                <a:cs typeface="Calibri"/>
              </a:rPr>
              <a:t>;31:2369; Wyse DG </a:t>
            </a:r>
            <a:r>
              <a:rPr dirty="0" sz="1200" spc="-5" b="1">
                <a:latin typeface="Calibri"/>
                <a:cs typeface="Calibri"/>
              </a:rPr>
              <a:t>JACC</a:t>
            </a:r>
            <a:r>
              <a:rPr dirty="0" sz="1200" spc="110" b="1">
                <a:latin typeface="Calibri"/>
                <a:cs typeface="Calibri"/>
              </a:rPr>
              <a:t> </a:t>
            </a:r>
            <a:r>
              <a:rPr dirty="0" sz="1200" spc="-5" i="1">
                <a:latin typeface="Calibri"/>
                <a:cs typeface="Calibri"/>
              </a:rPr>
              <a:t>2014</a:t>
            </a:r>
            <a:r>
              <a:rPr dirty="0" sz="1200" spc="-5">
                <a:latin typeface="Calibri"/>
                <a:cs typeface="Calibri"/>
              </a:rPr>
              <a:t>;63:1716</a:t>
            </a:r>
            <a:endParaRPr sz="12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102616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Lone</a:t>
            </a:r>
            <a:r>
              <a:rPr dirty="0" sz="2400" spc="-85">
                <a:solidFill>
                  <a:srgbClr val="000000"/>
                </a:solidFill>
                <a:latin typeface="Calibri"/>
                <a:cs typeface="Calibri"/>
              </a:rPr>
              <a:t> </a:t>
            </a:r>
            <a:r>
              <a:rPr dirty="0" sz="2400" spc="-5">
                <a:solidFill>
                  <a:srgbClr val="000000"/>
                </a:solidFill>
                <a:latin typeface="Calibri"/>
                <a:cs typeface="Calibri"/>
              </a:rPr>
              <a:t>AF</a:t>
            </a:r>
            <a:endParaRPr sz="2400">
              <a:latin typeface="Calibri"/>
              <a:cs typeface="Calibri"/>
            </a:endParaRPr>
          </a:p>
        </p:txBody>
      </p:sp>
      <p:sp>
        <p:nvSpPr>
          <p:cNvPr id="3" name="object 3"/>
          <p:cNvSpPr/>
          <p:nvPr/>
        </p:nvSpPr>
        <p:spPr>
          <a:xfrm>
            <a:off x="2476500" y="228600"/>
            <a:ext cx="6451600" cy="34544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11495" y="1316237"/>
            <a:ext cx="1694814" cy="1732280"/>
          </a:xfrm>
          <a:prstGeom prst="rect">
            <a:avLst/>
          </a:prstGeom>
        </p:spPr>
        <p:txBody>
          <a:bodyPr wrap="square" lIns="0" tIns="12700" rIns="0" bIns="0" rtlCol="0" vert="horz">
            <a:spAutoFit/>
          </a:bodyPr>
          <a:lstStyle/>
          <a:p>
            <a:pPr algn="just" marL="12700" marR="5080">
              <a:lnSpc>
                <a:spcPct val="100000"/>
              </a:lnSpc>
              <a:spcBef>
                <a:spcPts val="100"/>
              </a:spcBef>
            </a:pPr>
            <a:r>
              <a:rPr dirty="0" sz="1600" spc="-5">
                <a:latin typeface="Calibri"/>
                <a:cs typeface="Calibri"/>
              </a:rPr>
              <a:t>Lone AF has been  considered as </a:t>
            </a:r>
            <a:r>
              <a:rPr dirty="0" sz="1600">
                <a:latin typeface="Calibri"/>
                <a:cs typeface="Calibri"/>
              </a:rPr>
              <a:t>a  </a:t>
            </a:r>
            <a:r>
              <a:rPr dirty="0" sz="1600" spc="-5">
                <a:latin typeface="Calibri"/>
                <a:cs typeface="Calibri"/>
              </a:rPr>
              <a:t>condition burdened  by </a:t>
            </a:r>
            <a:r>
              <a:rPr dirty="0" sz="1600">
                <a:latin typeface="Calibri"/>
                <a:cs typeface="Calibri"/>
              </a:rPr>
              <a:t>a </a:t>
            </a:r>
            <a:r>
              <a:rPr dirty="0" sz="1600" spc="-5">
                <a:latin typeface="Calibri"/>
                <a:cs typeface="Calibri"/>
              </a:rPr>
              <a:t>low risk of  adverse events and  not worthy of OAC  treatment.</a:t>
            </a:r>
            <a:endParaRPr sz="1600">
              <a:latin typeface="Calibri"/>
              <a:cs typeface="Calibri"/>
            </a:endParaRPr>
          </a:p>
        </p:txBody>
      </p:sp>
      <p:sp>
        <p:nvSpPr>
          <p:cNvPr id="5" name="object 5"/>
          <p:cNvSpPr txBox="1"/>
          <p:nvPr/>
        </p:nvSpPr>
        <p:spPr>
          <a:xfrm>
            <a:off x="4907597" y="4889767"/>
            <a:ext cx="4152900" cy="208279"/>
          </a:xfrm>
          <a:prstGeom prst="rect">
            <a:avLst/>
          </a:prstGeom>
        </p:spPr>
        <p:txBody>
          <a:bodyPr wrap="square" lIns="0" tIns="12700" rIns="0" bIns="0" rtlCol="0" vert="horz">
            <a:spAutoFit/>
          </a:bodyPr>
          <a:lstStyle/>
          <a:p>
            <a:pPr marL="12700">
              <a:lnSpc>
                <a:spcPct val="100000"/>
              </a:lnSpc>
              <a:spcBef>
                <a:spcPts val="100"/>
              </a:spcBef>
            </a:pPr>
            <a:r>
              <a:rPr dirty="0" sz="1200" spc="-5">
                <a:latin typeface="Calibri"/>
                <a:cs typeface="Calibri"/>
              </a:rPr>
              <a:t>Jahangir </a:t>
            </a:r>
            <a:r>
              <a:rPr dirty="0" sz="1200">
                <a:latin typeface="Calibri"/>
                <a:cs typeface="Calibri"/>
              </a:rPr>
              <a:t>A </a:t>
            </a:r>
            <a:r>
              <a:rPr dirty="0" sz="1200" spc="-5" b="1">
                <a:latin typeface="Calibri"/>
                <a:cs typeface="Calibri"/>
              </a:rPr>
              <a:t>Circulation </a:t>
            </a:r>
            <a:r>
              <a:rPr dirty="0" sz="1200" spc="-5" i="1">
                <a:latin typeface="Calibri"/>
                <a:cs typeface="Calibri"/>
              </a:rPr>
              <a:t>2007</a:t>
            </a:r>
            <a:r>
              <a:rPr dirty="0" sz="1200" spc="-5">
                <a:latin typeface="Calibri"/>
                <a:cs typeface="Calibri"/>
              </a:rPr>
              <a:t>;115:3050; Camm AJ </a:t>
            </a:r>
            <a:r>
              <a:rPr dirty="0" sz="1200" spc="-5" b="1">
                <a:latin typeface="Calibri"/>
                <a:cs typeface="Calibri"/>
              </a:rPr>
              <a:t>EHJ</a:t>
            </a:r>
            <a:r>
              <a:rPr dirty="0" sz="1200" spc="-130" b="1">
                <a:latin typeface="Calibri"/>
                <a:cs typeface="Calibri"/>
              </a:rPr>
              <a:t> </a:t>
            </a:r>
            <a:r>
              <a:rPr dirty="0" sz="1200" spc="-5" i="1">
                <a:latin typeface="Calibri"/>
                <a:cs typeface="Calibri"/>
              </a:rPr>
              <a:t>2010</a:t>
            </a:r>
            <a:r>
              <a:rPr dirty="0" sz="1200" spc="-5">
                <a:latin typeface="Calibri"/>
                <a:cs typeface="Calibri"/>
              </a:rPr>
              <a:t>;31:2369</a:t>
            </a:r>
            <a:endParaRPr sz="1200">
              <a:latin typeface="Calibri"/>
              <a:cs typeface="Calibri"/>
            </a:endParaRPr>
          </a:p>
        </p:txBody>
      </p:sp>
      <p:sp>
        <p:nvSpPr>
          <p:cNvPr id="6" name="object 6"/>
          <p:cNvSpPr/>
          <p:nvPr/>
        </p:nvSpPr>
        <p:spPr>
          <a:xfrm>
            <a:off x="177800" y="3746500"/>
            <a:ext cx="8796213" cy="70346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71304" y="250860"/>
            <a:ext cx="1000125" cy="695960"/>
          </a:xfrm>
          <a:prstGeom prst="rect"/>
        </p:spPr>
        <p:txBody>
          <a:bodyPr wrap="square" lIns="0" tIns="12700" rIns="0" bIns="0" rtlCol="0" vert="horz">
            <a:spAutoFit/>
          </a:bodyPr>
          <a:lstStyle/>
          <a:p>
            <a:pPr marL="12700">
              <a:lnSpc>
                <a:spcPct val="100000"/>
              </a:lnSpc>
              <a:spcBef>
                <a:spcPts val="100"/>
              </a:spcBef>
            </a:pPr>
            <a:r>
              <a:rPr dirty="0" sz="4400" spc="-5">
                <a:solidFill>
                  <a:srgbClr val="000000"/>
                </a:solidFill>
                <a:latin typeface="Calibri"/>
                <a:cs typeface="Calibri"/>
              </a:rPr>
              <a:t>AIM</a:t>
            </a:r>
            <a:endParaRPr sz="4400">
              <a:latin typeface="Calibri"/>
              <a:cs typeface="Calibri"/>
            </a:endParaRPr>
          </a:p>
        </p:txBody>
      </p:sp>
      <p:sp>
        <p:nvSpPr>
          <p:cNvPr id="3" name="object 3"/>
          <p:cNvSpPr txBox="1"/>
          <p:nvPr/>
        </p:nvSpPr>
        <p:spPr>
          <a:xfrm>
            <a:off x="535940" y="1196800"/>
            <a:ext cx="8063865" cy="2971165"/>
          </a:xfrm>
          <a:prstGeom prst="rect">
            <a:avLst/>
          </a:prstGeom>
        </p:spPr>
        <p:txBody>
          <a:bodyPr wrap="square" lIns="0" tIns="12700" rIns="0" bIns="0" rtlCol="0" vert="horz">
            <a:spAutoFit/>
          </a:bodyPr>
          <a:lstStyle/>
          <a:p>
            <a:pPr algn="just" marL="12700" marR="5080">
              <a:lnSpc>
                <a:spcPct val="114999"/>
              </a:lnSpc>
              <a:spcBef>
                <a:spcPts val="100"/>
              </a:spcBef>
            </a:pPr>
            <a:r>
              <a:rPr dirty="0" sz="2400" spc="-5">
                <a:latin typeface="Calibri"/>
                <a:cs typeface="Calibri"/>
              </a:rPr>
              <a:t>Aim of this study is to describe the epidemiology, associated risk  factors and prescription of OAC among Lone AF patients over 15  years across three European Society of Cardiology observational  registries on</a:t>
            </a:r>
            <a:r>
              <a:rPr dirty="0" sz="2400" spc="-10">
                <a:latin typeface="Calibri"/>
                <a:cs typeface="Calibri"/>
              </a:rPr>
              <a:t> </a:t>
            </a:r>
            <a:r>
              <a:rPr dirty="0" sz="2400" spc="-5">
                <a:latin typeface="Calibri"/>
                <a:cs typeface="Calibri"/>
              </a:rPr>
              <a:t>AF:</a:t>
            </a:r>
            <a:endParaRPr sz="2400">
              <a:latin typeface="Calibri"/>
              <a:cs typeface="Calibri"/>
            </a:endParaRPr>
          </a:p>
          <a:p>
            <a:pPr algn="just" marL="584200" indent="-571500">
              <a:lnSpc>
                <a:spcPct val="100000"/>
              </a:lnSpc>
              <a:spcBef>
                <a:spcPts val="380"/>
              </a:spcBef>
              <a:buSzPct val="102083"/>
              <a:buAutoNum type="romanLcParenBoth"/>
              <a:tabLst>
                <a:tab pos="584200" algn="l"/>
              </a:tabLst>
            </a:pPr>
            <a:r>
              <a:rPr dirty="0" sz="2400" spc="-5">
                <a:latin typeface="Calibri"/>
                <a:cs typeface="Calibri"/>
              </a:rPr>
              <a:t>EORP-AF Pilot</a:t>
            </a:r>
            <a:r>
              <a:rPr dirty="0" sz="2400" spc="-10">
                <a:latin typeface="Calibri"/>
                <a:cs typeface="Calibri"/>
              </a:rPr>
              <a:t> </a:t>
            </a:r>
            <a:r>
              <a:rPr dirty="0" sz="2400" spc="-5">
                <a:latin typeface="Calibri"/>
                <a:cs typeface="Calibri"/>
              </a:rPr>
              <a:t>Registry</a:t>
            </a:r>
            <a:endParaRPr sz="2400">
              <a:latin typeface="Calibri"/>
              <a:cs typeface="Calibri"/>
            </a:endParaRPr>
          </a:p>
          <a:p>
            <a:pPr algn="just" marL="584200" indent="-571500">
              <a:lnSpc>
                <a:spcPct val="100000"/>
              </a:lnSpc>
              <a:spcBef>
                <a:spcPts val="370"/>
              </a:spcBef>
              <a:buSzPct val="102083"/>
              <a:buAutoNum type="romanLcParenBoth"/>
              <a:tabLst>
                <a:tab pos="584200" algn="l"/>
              </a:tabLst>
            </a:pPr>
            <a:r>
              <a:rPr dirty="0" sz="2400" spc="-5">
                <a:latin typeface="Calibri"/>
                <a:cs typeface="Calibri"/>
              </a:rPr>
              <a:t>EORP-AF Long-Term</a:t>
            </a:r>
            <a:r>
              <a:rPr dirty="0" sz="2400" spc="-10">
                <a:latin typeface="Calibri"/>
                <a:cs typeface="Calibri"/>
              </a:rPr>
              <a:t> </a:t>
            </a:r>
            <a:r>
              <a:rPr dirty="0" sz="2400" spc="-5">
                <a:latin typeface="Calibri"/>
                <a:cs typeface="Calibri"/>
              </a:rPr>
              <a:t>Registry</a:t>
            </a:r>
            <a:endParaRPr sz="2400">
              <a:latin typeface="Calibri"/>
              <a:cs typeface="Calibri"/>
            </a:endParaRPr>
          </a:p>
          <a:p>
            <a:pPr algn="just" marL="584200" indent="-571500">
              <a:lnSpc>
                <a:spcPct val="100000"/>
              </a:lnSpc>
              <a:spcBef>
                <a:spcPts val="375"/>
              </a:spcBef>
              <a:buSzPct val="102083"/>
              <a:buAutoNum type="romanLcParenBoth"/>
              <a:tabLst>
                <a:tab pos="584200" algn="l"/>
              </a:tabLst>
            </a:pPr>
            <a:r>
              <a:rPr dirty="0" sz="2400" spc="-5">
                <a:latin typeface="Calibri"/>
                <a:cs typeface="Calibri"/>
              </a:rPr>
              <a:t>Euro Heart Survey on AF</a:t>
            </a:r>
            <a:r>
              <a:rPr dirty="0" sz="2400" spc="-15">
                <a:latin typeface="Calibri"/>
                <a:cs typeface="Calibri"/>
              </a:rPr>
              <a:t> </a:t>
            </a:r>
            <a:r>
              <a:rPr dirty="0" sz="2400" spc="-5">
                <a:latin typeface="Calibri"/>
                <a:cs typeface="Calibri"/>
              </a:rPr>
              <a:t>Registry</a:t>
            </a:r>
            <a:endParaRPr sz="24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2" y="81246"/>
            <a:ext cx="1163955"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Methods</a:t>
            </a:r>
            <a:endParaRPr sz="2400">
              <a:latin typeface="Calibri"/>
              <a:cs typeface="Calibri"/>
            </a:endParaRPr>
          </a:p>
        </p:txBody>
      </p:sp>
      <p:sp>
        <p:nvSpPr>
          <p:cNvPr id="3" name="object 3"/>
          <p:cNvSpPr txBox="1"/>
          <p:nvPr/>
        </p:nvSpPr>
        <p:spPr>
          <a:xfrm>
            <a:off x="146471" y="886424"/>
            <a:ext cx="2981325" cy="269240"/>
          </a:xfrm>
          <a:prstGeom prst="rect">
            <a:avLst/>
          </a:prstGeom>
        </p:spPr>
        <p:txBody>
          <a:bodyPr wrap="square" lIns="0" tIns="12700" rIns="0" bIns="0" rtlCol="0" vert="horz">
            <a:spAutoFit/>
          </a:bodyPr>
          <a:lstStyle/>
          <a:p>
            <a:pPr marL="12700">
              <a:lnSpc>
                <a:spcPct val="100000"/>
              </a:lnSpc>
              <a:spcBef>
                <a:spcPts val="100"/>
              </a:spcBef>
            </a:pPr>
            <a:r>
              <a:rPr dirty="0" sz="1600" spc="-5" b="1">
                <a:latin typeface="Arial"/>
                <a:cs typeface="Arial"/>
              </a:rPr>
              <a:t>Lone AF </a:t>
            </a:r>
            <a:r>
              <a:rPr dirty="0" sz="1600" spc="-5">
                <a:latin typeface="Arial"/>
                <a:cs typeface="Arial"/>
              </a:rPr>
              <a:t>was defined as</a:t>
            </a:r>
            <a:r>
              <a:rPr dirty="0" sz="1600" spc="-60">
                <a:latin typeface="Arial"/>
                <a:cs typeface="Arial"/>
              </a:rPr>
              <a:t> </a:t>
            </a:r>
            <a:r>
              <a:rPr dirty="0" sz="1600" spc="-5">
                <a:latin typeface="Arial"/>
                <a:cs typeface="Arial"/>
              </a:rPr>
              <a:t>follows:</a:t>
            </a:r>
            <a:endParaRPr sz="1600">
              <a:latin typeface="Arial"/>
              <a:cs typeface="Arial"/>
            </a:endParaRPr>
          </a:p>
        </p:txBody>
      </p:sp>
      <p:sp>
        <p:nvSpPr>
          <p:cNvPr id="4" name="object 4"/>
          <p:cNvSpPr txBox="1"/>
          <p:nvPr/>
        </p:nvSpPr>
        <p:spPr>
          <a:xfrm>
            <a:off x="146471" y="1374105"/>
            <a:ext cx="4499610" cy="1237615"/>
          </a:xfrm>
          <a:prstGeom prst="rect">
            <a:avLst/>
          </a:prstGeom>
        </p:spPr>
        <p:txBody>
          <a:bodyPr wrap="square" lIns="0" tIns="14604" rIns="0" bIns="0" rtlCol="0" vert="horz">
            <a:spAutoFit/>
          </a:bodyPr>
          <a:lstStyle/>
          <a:p>
            <a:pPr algn="just" marL="12700" marR="5080">
              <a:lnSpc>
                <a:spcPct val="99200"/>
              </a:lnSpc>
              <a:spcBef>
                <a:spcPts val="114"/>
              </a:spcBef>
            </a:pPr>
            <a:r>
              <a:rPr dirty="0" u="heavy" sz="1600" spc="-5">
                <a:uFill>
                  <a:solidFill>
                    <a:srgbClr val="000000"/>
                  </a:solidFill>
                </a:uFill>
                <a:latin typeface="Arial"/>
                <a:cs typeface="Arial"/>
              </a:rPr>
              <a:t>Absence</a:t>
            </a:r>
            <a:r>
              <a:rPr dirty="0" sz="1600" spc="-5">
                <a:latin typeface="Arial"/>
                <a:cs typeface="Arial"/>
              </a:rPr>
              <a:t> </a:t>
            </a:r>
            <a:r>
              <a:rPr dirty="0" u="heavy" sz="1600" spc="-5">
                <a:uFill>
                  <a:solidFill>
                    <a:srgbClr val="000000"/>
                  </a:solidFill>
                </a:uFill>
                <a:latin typeface="Arial"/>
                <a:cs typeface="Arial"/>
              </a:rPr>
              <a:t>of</a:t>
            </a:r>
            <a:r>
              <a:rPr dirty="0" sz="1600" spc="-5">
                <a:latin typeface="Arial"/>
                <a:cs typeface="Arial"/>
              </a:rPr>
              <a:t> </a:t>
            </a:r>
            <a:r>
              <a:rPr dirty="0" u="heavy" sz="1600">
                <a:uFill>
                  <a:solidFill>
                    <a:srgbClr val="000000"/>
                  </a:solidFill>
                </a:uFill>
                <a:latin typeface="Arial"/>
                <a:cs typeface="Arial"/>
              </a:rPr>
              <a:t>clinical</a:t>
            </a:r>
            <a:r>
              <a:rPr dirty="0" sz="1600">
                <a:latin typeface="Arial"/>
                <a:cs typeface="Arial"/>
              </a:rPr>
              <a:t> </a:t>
            </a:r>
            <a:r>
              <a:rPr dirty="0" u="heavy" sz="1600" spc="-5">
                <a:uFill>
                  <a:solidFill>
                    <a:srgbClr val="000000"/>
                  </a:solidFill>
                </a:uFill>
                <a:latin typeface="Arial"/>
                <a:cs typeface="Arial"/>
              </a:rPr>
              <a:t>or</a:t>
            </a:r>
            <a:r>
              <a:rPr dirty="0" sz="1600" spc="-5">
                <a:latin typeface="Arial"/>
                <a:cs typeface="Arial"/>
              </a:rPr>
              <a:t> </a:t>
            </a:r>
            <a:r>
              <a:rPr dirty="0" u="heavy" sz="1600" spc="-5">
                <a:uFill>
                  <a:solidFill>
                    <a:srgbClr val="000000"/>
                  </a:solidFill>
                </a:uFill>
                <a:latin typeface="Arial"/>
                <a:cs typeface="Arial"/>
              </a:rPr>
              <a:t>echocardiographic</a:t>
            </a:r>
            <a:r>
              <a:rPr dirty="0" sz="1600" spc="-5">
                <a:latin typeface="Arial"/>
                <a:cs typeface="Arial"/>
              </a:rPr>
              <a:t> </a:t>
            </a:r>
            <a:r>
              <a:rPr dirty="0" u="heavy" sz="1600" spc="-5">
                <a:uFill>
                  <a:solidFill>
                    <a:srgbClr val="000000"/>
                  </a:solidFill>
                </a:uFill>
                <a:latin typeface="Arial"/>
                <a:cs typeface="Arial"/>
              </a:rPr>
              <a:t>other </a:t>
            </a:r>
            <a:r>
              <a:rPr dirty="0" sz="1600" spc="-5">
                <a:latin typeface="Arial"/>
                <a:cs typeface="Arial"/>
              </a:rPr>
              <a:t> </a:t>
            </a:r>
            <a:r>
              <a:rPr dirty="0" u="heavy" sz="1600">
                <a:uFill>
                  <a:solidFill>
                    <a:srgbClr val="000000"/>
                  </a:solidFill>
                </a:uFill>
                <a:latin typeface="Arial"/>
                <a:cs typeface="Arial"/>
              </a:rPr>
              <a:t>cardiovascular </a:t>
            </a:r>
            <a:r>
              <a:rPr dirty="0" u="heavy" sz="1600" spc="-5">
                <a:uFill>
                  <a:solidFill>
                    <a:srgbClr val="000000"/>
                  </a:solidFill>
                </a:uFill>
                <a:latin typeface="Arial"/>
                <a:cs typeface="Arial"/>
              </a:rPr>
              <a:t>diseases (including hypertension), </a:t>
            </a:r>
            <a:r>
              <a:rPr dirty="0" sz="1600" spc="-5">
                <a:latin typeface="Arial"/>
                <a:cs typeface="Arial"/>
              </a:rPr>
              <a:t> </a:t>
            </a:r>
            <a:r>
              <a:rPr dirty="0" u="heavy" sz="1600" spc="-5">
                <a:uFill>
                  <a:solidFill>
                    <a:srgbClr val="000000"/>
                  </a:solidFill>
                </a:uFill>
                <a:latin typeface="Arial"/>
                <a:cs typeface="Arial"/>
              </a:rPr>
              <a:t>associated</a:t>
            </a:r>
            <a:r>
              <a:rPr dirty="0" sz="1600" spc="-5">
                <a:latin typeface="Arial"/>
                <a:cs typeface="Arial"/>
              </a:rPr>
              <a:t> </a:t>
            </a:r>
            <a:r>
              <a:rPr dirty="0" u="heavy" sz="1600" spc="-5">
                <a:uFill>
                  <a:solidFill>
                    <a:srgbClr val="000000"/>
                  </a:solidFill>
                </a:uFill>
                <a:latin typeface="Arial"/>
                <a:cs typeface="Arial"/>
              </a:rPr>
              <a:t>pulmonary</a:t>
            </a:r>
            <a:r>
              <a:rPr dirty="0" sz="1600" spc="-5">
                <a:latin typeface="Arial"/>
                <a:cs typeface="Arial"/>
              </a:rPr>
              <a:t> </a:t>
            </a:r>
            <a:r>
              <a:rPr dirty="0" u="heavy" sz="1600" spc="-5">
                <a:uFill>
                  <a:solidFill>
                    <a:srgbClr val="000000"/>
                  </a:solidFill>
                </a:uFill>
                <a:latin typeface="Arial"/>
                <a:cs typeface="Arial"/>
              </a:rPr>
              <a:t>disease,</a:t>
            </a:r>
            <a:r>
              <a:rPr dirty="0" sz="1600" spc="-5">
                <a:latin typeface="Arial"/>
                <a:cs typeface="Arial"/>
              </a:rPr>
              <a:t> </a:t>
            </a:r>
            <a:r>
              <a:rPr dirty="0" u="heavy" sz="1600">
                <a:uFill>
                  <a:solidFill>
                    <a:srgbClr val="000000"/>
                  </a:solidFill>
                </a:uFill>
                <a:latin typeface="Arial"/>
                <a:cs typeface="Arial"/>
              </a:rPr>
              <a:t>cardiac </a:t>
            </a:r>
            <a:r>
              <a:rPr dirty="0" sz="1600">
                <a:latin typeface="Arial"/>
                <a:cs typeface="Arial"/>
              </a:rPr>
              <a:t> </a:t>
            </a:r>
            <a:r>
              <a:rPr dirty="0" u="heavy" sz="1600" spc="-5">
                <a:uFill>
                  <a:solidFill>
                    <a:srgbClr val="000000"/>
                  </a:solidFill>
                </a:uFill>
                <a:latin typeface="Arial"/>
                <a:cs typeface="Arial"/>
              </a:rPr>
              <a:t>abnormalities or </a:t>
            </a:r>
            <a:r>
              <a:rPr dirty="0" u="heavy" sz="1600">
                <a:uFill>
                  <a:solidFill>
                    <a:srgbClr val="000000"/>
                  </a:solidFill>
                </a:uFill>
                <a:latin typeface="Arial"/>
                <a:cs typeface="Arial"/>
              </a:rPr>
              <a:t>congenital </a:t>
            </a:r>
            <a:r>
              <a:rPr dirty="0" u="heavy" sz="1600" spc="-5">
                <a:uFill>
                  <a:solidFill>
                    <a:srgbClr val="000000"/>
                  </a:solidFill>
                </a:uFill>
                <a:latin typeface="Arial"/>
                <a:cs typeface="Arial"/>
              </a:rPr>
              <a:t>diseases or age &lt;65 </a:t>
            </a:r>
            <a:r>
              <a:rPr dirty="0" sz="1600" spc="-5">
                <a:latin typeface="Arial"/>
                <a:cs typeface="Arial"/>
              </a:rPr>
              <a:t> </a:t>
            </a:r>
            <a:r>
              <a:rPr dirty="0" u="heavy" sz="1600">
                <a:uFill>
                  <a:solidFill>
                    <a:srgbClr val="000000"/>
                  </a:solidFill>
                </a:uFill>
                <a:latin typeface="Arial"/>
                <a:cs typeface="Arial"/>
              </a:rPr>
              <a:t>years.</a:t>
            </a:r>
            <a:endParaRPr sz="1600">
              <a:latin typeface="Arial"/>
              <a:cs typeface="Arial"/>
            </a:endParaRPr>
          </a:p>
        </p:txBody>
      </p:sp>
      <p:sp>
        <p:nvSpPr>
          <p:cNvPr id="5" name="object 5"/>
          <p:cNvSpPr txBox="1"/>
          <p:nvPr/>
        </p:nvSpPr>
        <p:spPr>
          <a:xfrm>
            <a:off x="209973" y="3022908"/>
            <a:ext cx="4423410" cy="1122680"/>
          </a:xfrm>
          <a:prstGeom prst="rect">
            <a:avLst/>
          </a:prstGeom>
        </p:spPr>
        <p:txBody>
          <a:bodyPr wrap="square" lIns="0" tIns="12700" rIns="0" bIns="0" rtlCol="0" vert="horz">
            <a:spAutoFit/>
          </a:bodyPr>
          <a:lstStyle/>
          <a:p>
            <a:pPr algn="just" marL="12700" marR="5080">
              <a:lnSpc>
                <a:spcPct val="100000"/>
              </a:lnSpc>
              <a:spcBef>
                <a:spcPts val="100"/>
              </a:spcBef>
            </a:pPr>
            <a:r>
              <a:rPr dirty="0" sz="1800" spc="-5">
                <a:latin typeface="Calibri"/>
                <a:cs typeface="Calibri"/>
              </a:rPr>
              <a:t>Prevalence, Clinical Profile, Thromboembolic  Risk and OAC prescription in Lone AF patients  were evaluated overall and across the three  registries.</a:t>
            </a:r>
            <a:endParaRPr sz="1800">
              <a:latin typeface="Calibri"/>
              <a:cs typeface="Calibri"/>
            </a:endParaRPr>
          </a:p>
        </p:txBody>
      </p:sp>
      <p:sp>
        <p:nvSpPr>
          <p:cNvPr id="6" name="object 6"/>
          <p:cNvSpPr/>
          <p:nvPr/>
        </p:nvSpPr>
        <p:spPr>
          <a:xfrm>
            <a:off x="4889500" y="76200"/>
            <a:ext cx="1698108" cy="2269066"/>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981700" y="2578100"/>
            <a:ext cx="1703030" cy="2269066"/>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7226300" y="76200"/>
            <a:ext cx="1702230" cy="2267999"/>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5074354" y="2258739"/>
            <a:ext cx="1330325" cy="269240"/>
          </a:xfrm>
          <a:prstGeom prst="rect">
            <a:avLst/>
          </a:prstGeom>
        </p:spPr>
        <p:txBody>
          <a:bodyPr wrap="square" lIns="0" tIns="12700" rIns="0" bIns="0" rtlCol="0" vert="horz">
            <a:spAutoFit/>
          </a:bodyPr>
          <a:lstStyle/>
          <a:p>
            <a:pPr marL="12700">
              <a:lnSpc>
                <a:spcPct val="100000"/>
              </a:lnSpc>
              <a:spcBef>
                <a:spcPts val="100"/>
              </a:spcBef>
            </a:pPr>
            <a:r>
              <a:rPr dirty="0" sz="1600" spc="-5" b="1">
                <a:latin typeface="Calibri"/>
                <a:cs typeface="Calibri"/>
              </a:rPr>
              <a:t>EHS on AF</a:t>
            </a:r>
            <a:r>
              <a:rPr dirty="0" sz="1600" spc="-85" b="1">
                <a:latin typeface="Calibri"/>
                <a:cs typeface="Calibri"/>
              </a:rPr>
              <a:t> </a:t>
            </a:r>
            <a:r>
              <a:rPr dirty="0" sz="1600" spc="-5" b="1">
                <a:latin typeface="Calibri"/>
                <a:cs typeface="Calibri"/>
              </a:rPr>
              <a:t>2005</a:t>
            </a:r>
            <a:endParaRPr sz="1600">
              <a:latin typeface="Calibri"/>
              <a:cs typeface="Calibri"/>
            </a:endParaRPr>
          </a:p>
        </p:txBody>
      </p:sp>
      <p:sp>
        <p:nvSpPr>
          <p:cNvPr id="10" name="object 10"/>
          <p:cNvSpPr txBox="1"/>
          <p:nvPr/>
        </p:nvSpPr>
        <p:spPr>
          <a:xfrm>
            <a:off x="6006176" y="4727029"/>
            <a:ext cx="1651635" cy="269240"/>
          </a:xfrm>
          <a:prstGeom prst="rect">
            <a:avLst/>
          </a:prstGeom>
        </p:spPr>
        <p:txBody>
          <a:bodyPr wrap="square" lIns="0" tIns="12700" rIns="0" bIns="0" rtlCol="0" vert="horz">
            <a:spAutoFit/>
          </a:bodyPr>
          <a:lstStyle/>
          <a:p>
            <a:pPr marL="12700">
              <a:lnSpc>
                <a:spcPct val="100000"/>
              </a:lnSpc>
              <a:spcBef>
                <a:spcPts val="100"/>
              </a:spcBef>
            </a:pPr>
            <a:r>
              <a:rPr dirty="0" sz="1600" spc="-5" b="1">
                <a:latin typeface="Calibri"/>
                <a:cs typeface="Calibri"/>
              </a:rPr>
              <a:t>EORP-AF Pilot</a:t>
            </a:r>
            <a:r>
              <a:rPr dirty="0" sz="1600" spc="-80" b="1">
                <a:latin typeface="Calibri"/>
                <a:cs typeface="Calibri"/>
              </a:rPr>
              <a:t> </a:t>
            </a:r>
            <a:r>
              <a:rPr dirty="0" sz="1600" spc="-5" b="1">
                <a:latin typeface="Calibri"/>
                <a:cs typeface="Calibri"/>
              </a:rPr>
              <a:t>2014</a:t>
            </a:r>
            <a:endParaRPr sz="1600">
              <a:latin typeface="Calibri"/>
              <a:cs typeface="Calibri"/>
            </a:endParaRPr>
          </a:p>
        </p:txBody>
      </p:sp>
      <p:sp>
        <p:nvSpPr>
          <p:cNvPr id="11" name="object 11"/>
          <p:cNvSpPr txBox="1"/>
          <p:nvPr/>
        </p:nvSpPr>
        <p:spPr>
          <a:xfrm>
            <a:off x="7353663" y="2258738"/>
            <a:ext cx="1450340" cy="269240"/>
          </a:xfrm>
          <a:prstGeom prst="rect">
            <a:avLst/>
          </a:prstGeom>
        </p:spPr>
        <p:txBody>
          <a:bodyPr wrap="square" lIns="0" tIns="12700" rIns="0" bIns="0" rtlCol="0" vert="horz">
            <a:spAutoFit/>
          </a:bodyPr>
          <a:lstStyle/>
          <a:p>
            <a:pPr marL="12700">
              <a:lnSpc>
                <a:spcPct val="100000"/>
              </a:lnSpc>
              <a:spcBef>
                <a:spcPts val="100"/>
              </a:spcBef>
            </a:pPr>
            <a:r>
              <a:rPr dirty="0" sz="1600" spc="-5" b="1">
                <a:latin typeface="Calibri"/>
                <a:cs typeface="Calibri"/>
              </a:rPr>
              <a:t>EORP-AF LT</a:t>
            </a:r>
            <a:r>
              <a:rPr dirty="0" sz="1600" spc="-80" b="1">
                <a:latin typeface="Calibri"/>
                <a:cs typeface="Calibri"/>
              </a:rPr>
              <a:t> </a:t>
            </a:r>
            <a:r>
              <a:rPr dirty="0" sz="1600" spc="-5" b="1">
                <a:latin typeface="Calibri"/>
                <a:cs typeface="Calibri"/>
              </a:rPr>
              <a:t>2017</a:t>
            </a:r>
            <a:endParaRPr sz="16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sp>
        <p:nvSpPr>
          <p:cNvPr id="3" name="object 3"/>
          <p:cNvSpPr/>
          <p:nvPr/>
        </p:nvSpPr>
        <p:spPr>
          <a:xfrm>
            <a:off x="406400" y="927100"/>
            <a:ext cx="3630781" cy="3630781"/>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1345051" y="329887"/>
            <a:ext cx="1758950" cy="574040"/>
          </a:xfrm>
          <a:prstGeom prst="rect">
            <a:avLst/>
          </a:prstGeom>
        </p:spPr>
        <p:txBody>
          <a:bodyPr wrap="square" lIns="0" tIns="12700" rIns="0" bIns="0" rtlCol="0" vert="horz">
            <a:spAutoFit/>
          </a:bodyPr>
          <a:lstStyle/>
          <a:p>
            <a:pPr marL="433705" marR="5080" indent="-421640">
              <a:lnSpc>
                <a:spcPct val="100000"/>
              </a:lnSpc>
              <a:spcBef>
                <a:spcPts val="100"/>
              </a:spcBef>
            </a:pPr>
            <a:r>
              <a:rPr dirty="0" sz="1800" spc="-5">
                <a:latin typeface="Calibri"/>
                <a:cs typeface="Calibri"/>
              </a:rPr>
              <a:t>Overall</a:t>
            </a:r>
            <a:r>
              <a:rPr dirty="0" sz="1800" spc="-85">
                <a:latin typeface="Calibri"/>
                <a:cs typeface="Calibri"/>
              </a:rPr>
              <a:t> </a:t>
            </a:r>
            <a:r>
              <a:rPr dirty="0" sz="1800" spc="-5">
                <a:latin typeface="Calibri"/>
                <a:cs typeface="Calibri"/>
              </a:rPr>
              <a:t>Prevalence  N=</a:t>
            </a:r>
            <a:r>
              <a:rPr dirty="0" sz="1800" spc="-20">
                <a:latin typeface="Calibri"/>
                <a:cs typeface="Calibri"/>
              </a:rPr>
              <a:t> </a:t>
            </a:r>
            <a:r>
              <a:rPr dirty="0" sz="1800" spc="-5">
                <a:latin typeface="Calibri"/>
                <a:cs typeface="Calibri"/>
              </a:rPr>
              <a:t>19548</a:t>
            </a:r>
            <a:endParaRPr sz="1800">
              <a:latin typeface="Calibri"/>
              <a:cs typeface="Calibri"/>
            </a:endParaRPr>
          </a:p>
        </p:txBody>
      </p:sp>
      <p:sp>
        <p:nvSpPr>
          <p:cNvPr id="5" name="object 5"/>
          <p:cNvSpPr/>
          <p:nvPr/>
        </p:nvSpPr>
        <p:spPr>
          <a:xfrm>
            <a:off x="4127500" y="533400"/>
            <a:ext cx="1980000" cy="198000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5740400" y="2603500"/>
            <a:ext cx="1980000" cy="1980000"/>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7061200" y="533400"/>
            <a:ext cx="1980000" cy="1980000"/>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4740620" y="241998"/>
            <a:ext cx="756285" cy="238760"/>
          </a:xfrm>
          <a:prstGeom prst="rect">
            <a:avLst/>
          </a:prstGeom>
        </p:spPr>
        <p:txBody>
          <a:bodyPr wrap="square" lIns="0" tIns="12700" rIns="0" bIns="0" rtlCol="0" vert="horz">
            <a:spAutoFit/>
          </a:bodyPr>
          <a:lstStyle/>
          <a:p>
            <a:pPr marL="12700">
              <a:lnSpc>
                <a:spcPct val="100000"/>
              </a:lnSpc>
              <a:spcBef>
                <a:spcPts val="100"/>
              </a:spcBef>
            </a:pPr>
            <a:r>
              <a:rPr dirty="0" sz="1400" spc="-5">
                <a:latin typeface="Calibri"/>
                <a:cs typeface="Calibri"/>
              </a:rPr>
              <a:t>EHS on</a:t>
            </a:r>
            <a:r>
              <a:rPr dirty="0" sz="1400" spc="-80">
                <a:latin typeface="Calibri"/>
                <a:cs typeface="Calibri"/>
              </a:rPr>
              <a:t> </a:t>
            </a:r>
            <a:r>
              <a:rPr dirty="0" sz="1400" spc="-5">
                <a:latin typeface="Calibri"/>
                <a:cs typeface="Calibri"/>
              </a:rPr>
              <a:t>AF</a:t>
            </a:r>
            <a:endParaRPr sz="1400">
              <a:latin typeface="Calibri"/>
              <a:cs typeface="Calibri"/>
            </a:endParaRPr>
          </a:p>
        </p:txBody>
      </p:sp>
      <p:sp>
        <p:nvSpPr>
          <p:cNvPr id="9" name="object 9"/>
          <p:cNvSpPr txBox="1"/>
          <p:nvPr/>
        </p:nvSpPr>
        <p:spPr>
          <a:xfrm>
            <a:off x="6209582" y="2322126"/>
            <a:ext cx="1023619" cy="238760"/>
          </a:xfrm>
          <a:prstGeom prst="rect">
            <a:avLst/>
          </a:prstGeom>
        </p:spPr>
        <p:txBody>
          <a:bodyPr wrap="square" lIns="0" tIns="12700" rIns="0" bIns="0" rtlCol="0" vert="horz">
            <a:spAutoFit/>
          </a:bodyPr>
          <a:lstStyle/>
          <a:p>
            <a:pPr marL="12700">
              <a:lnSpc>
                <a:spcPct val="100000"/>
              </a:lnSpc>
              <a:spcBef>
                <a:spcPts val="100"/>
              </a:spcBef>
            </a:pPr>
            <a:r>
              <a:rPr dirty="0" sz="1400" spc="-5">
                <a:latin typeface="Calibri"/>
                <a:cs typeface="Calibri"/>
              </a:rPr>
              <a:t>EORP-AF</a:t>
            </a:r>
            <a:r>
              <a:rPr dirty="0" sz="1400" spc="-70">
                <a:latin typeface="Calibri"/>
                <a:cs typeface="Calibri"/>
              </a:rPr>
              <a:t> </a:t>
            </a:r>
            <a:r>
              <a:rPr dirty="0" sz="1400" spc="-5">
                <a:latin typeface="Calibri"/>
                <a:cs typeface="Calibri"/>
              </a:rPr>
              <a:t>Pilot</a:t>
            </a:r>
            <a:endParaRPr sz="1400">
              <a:latin typeface="Calibri"/>
              <a:cs typeface="Calibri"/>
            </a:endParaRPr>
          </a:p>
        </p:txBody>
      </p:sp>
      <p:sp>
        <p:nvSpPr>
          <p:cNvPr id="10" name="object 10"/>
          <p:cNvSpPr txBox="1"/>
          <p:nvPr/>
        </p:nvSpPr>
        <p:spPr>
          <a:xfrm>
            <a:off x="7534116" y="241998"/>
            <a:ext cx="858519" cy="238760"/>
          </a:xfrm>
          <a:prstGeom prst="rect">
            <a:avLst/>
          </a:prstGeom>
        </p:spPr>
        <p:txBody>
          <a:bodyPr wrap="square" lIns="0" tIns="12700" rIns="0" bIns="0" rtlCol="0" vert="horz">
            <a:spAutoFit/>
          </a:bodyPr>
          <a:lstStyle/>
          <a:p>
            <a:pPr marL="12700">
              <a:lnSpc>
                <a:spcPct val="100000"/>
              </a:lnSpc>
              <a:spcBef>
                <a:spcPts val="100"/>
              </a:spcBef>
            </a:pPr>
            <a:r>
              <a:rPr dirty="0" sz="1400" spc="-5">
                <a:latin typeface="Calibri"/>
                <a:cs typeface="Calibri"/>
              </a:rPr>
              <a:t>EORP-AF</a:t>
            </a:r>
            <a:r>
              <a:rPr dirty="0" sz="1400" spc="-75">
                <a:latin typeface="Calibri"/>
                <a:cs typeface="Calibri"/>
              </a:rPr>
              <a:t> </a:t>
            </a:r>
            <a:r>
              <a:rPr dirty="0" sz="1400" spc="-5">
                <a:latin typeface="Calibri"/>
                <a:cs typeface="Calibri"/>
              </a:rPr>
              <a:t>LT</a:t>
            </a:r>
            <a:endParaRPr sz="1400">
              <a:latin typeface="Calibri"/>
              <a:cs typeface="Calibri"/>
            </a:endParaRPr>
          </a:p>
        </p:txBody>
      </p:sp>
      <p:sp>
        <p:nvSpPr>
          <p:cNvPr id="11" name="object 11"/>
          <p:cNvSpPr txBox="1"/>
          <p:nvPr/>
        </p:nvSpPr>
        <p:spPr>
          <a:xfrm>
            <a:off x="8079740" y="3413522"/>
            <a:ext cx="780415" cy="299720"/>
          </a:xfrm>
          <a:prstGeom prst="rect">
            <a:avLst/>
          </a:prstGeom>
        </p:spPr>
        <p:txBody>
          <a:bodyPr wrap="square" lIns="0" tIns="12700" rIns="0" bIns="0" rtlCol="0" vert="horz">
            <a:spAutoFit/>
          </a:bodyPr>
          <a:lstStyle/>
          <a:p>
            <a:pPr marL="12700">
              <a:lnSpc>
                <a:spcPct val="100000"/>
              </a:lnSpc>
              <a:spcBef>
                <a:spcPts val="100"/>
              </a:spcBef>
            </a:pPr>
            <a:r>
              <a:rPr dirty="0" sz="1800" spc="-5">
                <a:latin typeface="Calibri"/>
                <a:cs typeface="Calibri"/>
              </a:rPr>
              <a:t>p&lt;0.001</a:t>
            </a:r>
            <a:endParaRPr sz="18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sp>
        <p:nvSpPr>
          <p:cNvPr id="3" name="object 3"/>
          <p:cNvSpPr/>
          <p:nvPr/>
        </p:nvSpPr>
        <p:spPr>
          <a:xfrm>
            <a:off x="101600" y="774700"/>
            <a:ext cx="3540705" cy="360000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746500" y="774700"/>
            <a:ext cx="5302588" cy="3600000"/>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473" y="81246"/>
            <a:ext cx="935990" cy="391160"/>
          </a:xfrm>
          <a:prstGeom prst="rect"/>
        </p:spPr>
        <p:txBody>
          <a:bodyPr wrap="square" lIns="0" tIns="12700" rIns="0" bIns="0" rtlCol="0" vert="horz">
            <a:spAutoFit/>
          </a:bodyPr>
          <a:lstStyle/>
          <a:p>
            <a:pPr marL="12700">
              <a:lnSpc>
                <a:spcPct val="100000"/>
              </a:lnSpc>
              <a:spcBef>
                <a:spcPts val="100"/>
              </a:spcBef>
            </a:pPr>
            <a:r>
              <a:rPr dirty="0" sz="2400" spc="-5">
                <a:solidFill>
                  <a:srgbClr val="000000"/>
                </a:solidFill>
                <a:latin typeface="Calibri"/>
                <a:cs typeface="Calibri"/>
              </a:rPr>
              <a:t>Results</a:t>
            </a:r>
            <a:endParaRPr sz="2400">
              <a:latin typeface="Calibri"/>
              <a:cs typeface="Calibri"/>
            </a:endParaRPr>
          </a:p>
        </p:txBody>
      </p:sp>
      <p:sp>
        <p:nvSpPr>
          <p:cNvPr id="3" name="object 3"/>
          <p:cNvSpPr/>
          <p:nvPr/>
        </p:nvSpPr>
        <p:spPr>
          <a:xfrm>
            <a:off x="482600" y="596900"/>
            <a:ext cx="8180892" cy="396000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European Society of Cardiology</dc:creator>
  <cp:keywords>ESC Congress 2018, European Society of Cardiology</cp:keywords>
  <dc:subject>EORP-AF General Long-Term and Euro Heart Survey AF Registries - Changing Epidemiology of Lone Atrial Fibrillation and Oral Anticoagulant Prescriptions over 15 years in Europe</dc:subject>
  <dc:title>EORP-AF General Long-Term and Euro Heart Survey AF Registries - Changing Epidemiology of Lone Atrial Fibrillation and Oral Anticoagulant Prescriptions over 15 years in Europe</dc:title>
  <dcterms:created xsi:type="dcterms:W3CDTF">2018-09-05T18:00:22Z</dcterms:created>
  <dcterms:modified xsi:type="dcterms:W3CDTF">2018-09-05T18:00:22Z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2018-08-26T00:00:00Z</vt:filetime>
  </property>
  <property fmtid="{D5CDD505-2E9C-101B-9397-08002B2CF9AE}" pid="3" name="Creator">
    <vt:lpwstr>Aspose Ltd.</vt:lpwstr>
  </property>
  <property fmtid="{D5CDD505-2E9C-101B-9397-08002B2CF9AE}" pid="4" name="LastSaved">
    <vt:filetime>2018-09-05T00:00:00Z</vt:filetime>
  </property>
</Properties>
</file>