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36052" y="216408"/>
            <a:ext cx="3790188" cy="93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036052" y="216408"/>
            <a:ext cx="3790188" cy="937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47242"/>
            <a:ext cx="1081531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572208"/>
            <a:ext cx="10815319" cy="4478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jp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Relationship Id="rId4" Type="http://schemas.openxmlformats.org/officeDocument/2006/relationships/image" Target="../media/image49.jp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jp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jp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9" Type="http://schemas.openxmlformats.org/officeDocument/2006/relationships/image" Target="../media/image64.jpg"/><Relationship Id="rId20" Type="http://schemas.openxmlformats.org/officeDocument/2006/relationships/image" Target="../media/image65.png"/><Relationship Id="rId21" Type="http://schemas.openxmlformats.org/officeDocument/2006/relationships/image" Target="../media/image66.png"/><Relationship Id="rId22" Type="http://schemas.openxmlformats.org/officeDocument/2006/relationships/image" Target="../media/image67.png"/><Relationship Id="rId23" Type="http://schemas.openxmlformats.org/officeDocument/2006/relationships/image" Target="../media/image6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9.jpg"/><Relationship Id="rId3" Type="http://schemas.openxmlformats.org/officeDocument/2006/relationships/image" Target="../media/image70.png"/><Relationship Id="rId4" Type="http://schemas.openxmlformats.org/officeDocument/2006/relationships/image" Target="../media/image71.jp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jpg"/><Relationship Id="rId10" Type="http://schemas.openxmlformats.org/officeDocument/2006/relationships/image" Target="../media/image77.png"/><Relationship Id="rId11" Type="http://schemas.openxmlformats.org/officeDocument/2006/relationships/image" Target="../media/image78.png"/><Relationship Id="rId12" Type="http://schemas.openxmlformats.org/officeDocument/2006/relationships/image" Target="../media/image79.png"/><Relationship Id="rId13" Type="http://schemas.openxmlformats.org/officeDocument/2006/relationships/image" Target="../media/image8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Relationship Id="rId3" Type="http://schemas.openxmlformats.org/officeDocument/2006/relationships/image" Target="../media/image82.png"/><Relationship Id="rId4" Type="http://schemas.openxmlformats.org/officeDocument/2006/relationships/image" Target="../media/image83.jpg"/><Relationship Id="rId5" Type="http://schemas.openxmlformats.org/officeDocument/2006/relationships/image" Target="../media/image84.jpg"/><Relationship Id="rId6" Type="http://schemas.openxmlformats.org/officeDocument/2006/relationships/image" Target="../media/image8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1.jpg"/><Relationship Id="rId3" Type="http://schemas.openxmlformats.org/officeDocument/2006/relationships/image" Target="../media/image92.png"/><Relationship Id="rId4" Type="http://schemas.openxmlformats.org/officeDocument/2006/relationships/image" Target="../media/image93.jpg"/><Relationship Id="rId5" Type="http://schemas.openxmlformats.org/officeDocument/2006/relationships/image" Target="../media/image94.jpg"/><Relationship Id="rId6" Type="http://schemas.openxmlformats.org/officeDocument/2006/relationships/image" Target="../media/image9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g"/><Relationship Id="rId3" Type="http://schemas.openxmlformats.org/officeDocument/2006/relationships/image" Target="../media/image9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jpg"/><Relationship Id="rId6" Type="http://schemas.openxmlformats.org/officeDocument/2006/relationships/image" Target="../media/image2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1523"/>
            <a:ext cx="12190476" cy="1625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1908" y="1481709"/>
            <a:ext cx="10250170" cy="24638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127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Intracoronary </a:t>
            </a:r>
            <a:r>
              <a:rPr dirty="0" sz="4000" spc="-10"/>
              <a:t>ALLogeneic </a:t>
            </a:r>
            <a:r>
              <a:rPr dirty="0" sz="4000" spc="-5"/>
              <a:t>Heart </a:t>
            </a:r>
            <a:r>
              <a:rPr dirty="0" sz="4000" spc="-85"/>
              <a:t>STem </a:t>
            </a:r>
            <a:r>
              <a:rPr dirty="0" sz="4000" spc="-5"/>
              <a:t>Cells  to Achieve Myocardial Regeneration  </a:t>
            </a:r>
            <a:r>
              <a:rPr dirty="0" sz="4000" spc="-40"/>
              <a:t>(ALLSTAR): </a:t>
            </a:r>
            <a:r>
              <a:rPr dirty="0" sz="4000" spc="-155"/>
              <a:t>A </a:t>
            </a:r>
            <a:r>
              <a:rPr dirty="0" sz="4000" spc="-5"/>
              <a:t>Randomized, placebo-  controlled, double-blind</a:t>
            </a:r>
            <a:r>
              <a:rPr dirty="0" sz="4000" spc="10"/>
              <a:t> </a:t>
            </a:r>
            <a:r>
              <a:rPr dirty="0" sz="4000" spc="-5"/>
              <a:t>trial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219301" y="4001261"/>
            <a:ext cx="9749790" cy="150050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algn="ctr" marL="12700" marR="5080" indent="1905">
              <a:lnSpc>
                <a:spcPts val="2110"/>
              </a:lnSpc>
              <a:spcBef>
                <a:spcPts val="605"/>
              </a:spcBef>
            </a:pPr>
            <a:r>
              <a:rPr dirty="0" sz="2200" spc="-15">
                <a:latin typeface="Calibri"/>
                <a:cs typeface="Calibri"/>
              </a:rPr>
              <a:t>Timothy </a:t>
            </a:r>
            <a:r>
              <a:rPr dirty="0" sz="2200" spc="-25">
                <a:latin typeface="Calibri"/>
                <a:cs typeface="Calibri"/>
              </a:rPr>
              <a:t>D. </a:t>
            </a:r>
            <a:r>
              <a:rPr dirty="0" sz="2200" spc="-35">
                <a:latin typeface="Calibri"/>
                <a:cs typeface="Calibri"/>
              </a:rPr>
              <a:t>Henry, </a:t>
            </a:r>
            <a:r>
              <a:rPr dirty="0" sz="2200" spc="-5">
                <a:latin typeface="Calibri"/>
                <a:cs typeface="Calibri"/>
              </a:rPr>
              <a:t>Dean </a:t>
            </a:r>
            <a:r>
              <a:rPr dirty="0" sz="2200" spc="-20">
                <a:latin typeface="Calibri"/>
                <a:cs typeface="Calibri"/>
              </a:rPr>
              <a:t>J. </a:t>
            </a:r>
            <a:r>
              <a:rPr dirty="0" sz="2200" spc="-15">
                <a:latin typeface="Calibri"/>
                <a:cs typeface="Calibri"/>
              </a:rPr>
              <a:t>Kereiakes, </a:t>
            </a:r>
            <a:r>
              <a:rPr dirty="0" sz="2200" spc="-5">
                <a:latin typeface="Calibri"/>
                <a:cs typeface="Calibri"/>
              </a:rPr>
              <a:t>Glenn </a:t>
            </a:r>
            <a:r>
              <a:rPr dirty="0" sz="2200" spc="-10">
                <a:latin typeface="Calibri"/>
                <a:cs typeface="Calibri"/>
              </a:rPr>
              <a:t>Kowalchuk, </a:t>
            </a:r>
            <a:r>
              <a:rPr dirty="0" sz="2200" spc="-15">
                <a:latin typeface="Calibri"/>
                <a:cs typeface="Calibri"/>
              </a:rPr>
              <a:t>Frank </a:t>
            </a:r>
            <a:r>
              <a:rPr dirty="0" sz="2200" spc="-10">
                <a:latin typeface="Calibri"/>
                <a:cs typeface="Calibri"/>
              </a:rPr>
              <a:t>Aguirre, </a:t>
            </a:r>
            <a:r>
              <a:rPr dirty="0" sz="2200" spc="-15">
                <a:latin typeface="Calibri"/>
                <a:cs typeface="Calibri"/>
              </a:rPr>
              <a:t>Konstantinos  </a:t>
            </a:r>
            <a:r>
              <a:rPr dirty="0" sz="2200" spc="-5">
                <a:latin typeface="Calibri"/>
                <a:cs typeface="Calibri"/>
              </a:rPr>
              <a:t>Malliaris, </a:t>
            </a:r>
            <a:r>
              <a:rPr dirty="0" sz="2200" spc="-15">
                <a:latin typeface="Calibri"/>
                <a:cs typeface="Calibri"/>
              </a:rPr>
              <a:t>Anthony </a:t>
            </a:r>
            <a:r>
              <a:rPr dirty="0" sz="2200" spc="-10">
                <a:latin typeface="Calibri"/>
                <a:cs typeface="Calibri"/>
              </a:rPr>
              <a:t>DeMaria, </a:t>
            </a:r>
            <a:r>
              <a:rPr dirty="0" sz="2200" spc="-5">
                <a:latin typeface="Calibri"/>
                <a:cs typeface="Calibri"/>
              </a:rPr>
              <a:t>Gary </a:t>
            </a:r>
            <a:r>
              <a:rPr dirty="0" sz="2200" spc="-15">
                <a:latin typeface="Calibri"/>
                <a:cs typeface="Calibri"/>
              </a:rPr>
              <a:t>Francis, </a:t>
            </a:r>
            <a:r>
              <a:rPr dirty="0" sz="2200" spc="-10">
                <a:latin typeface="Calibri"/>
                <a:cs typeface="Calibri"/>
              </a:rPr>
              <a:t>Thomas </a:t>
            </a:r>
            <a:r>
              <a:rPr dirty="0" sz="2200" spc="-20">
                <a:latin typeface="Calibri"/>
                <a:cs typeface="Calibri"/>
              </a:rPr>
              <a:t>J. </a:t>
            </a:r>
            <a:r>
              <a:rPr dirty="0" sz="2200" spc="-15">
                <a:latin typeface="Calibri"/>
                <a:cs typeface="Calibri"/>
              </a:rPr>
              <a:t>Povsic, </a:t>
            </a:r>
            <a:r>
              <a:rPr dirty="0" sz="2200" spc="-10">
                <a:latin typeface="Calibri"/>
                <a:cs typeface="Calibri"/>
              </a:rPr>
              <a:t>Richard </a:t>
            </a:r>
            <a:r>
              <a:rPr dirty="0" sz="2200" spc="-15">
                <a:latin typeface="Calibri"/>
                <a:cs typeface="Calibri"/>
              </a:rPr>
              <a:t>Schatz, Jay </a:t>
            </a:r>
            <a:r>
              <a:rPr dirty="0" sz="2200" spc="-10">
                <a:latin typeface="Calibri"/>
                <a:cs typeface="Calibri"/>
              </a:rPr>
              <a:t>H.  </a:t>
            </a:r>
            <a:r>
              <a:rPr dirty="0" sz="2200" spc="-35">
                <a:latin typeface="Calibri"/>
                <a:cs typeface="Calibri"/>
              </a:rPr>
              <a:t>Traverse, </a:t>
            </a:r>
            <a:r>
              <a:rPr dirty="0" sz="2200" spc="-40">
                <a:latin typeface="Calibri"/>
                <a:cs typeface="Calibri"/>
              </a:rPr>
              <a:t>Tarun </a:t>
            </a:r>
            <a:r>
              <a:rPr dirty="0" sz="2200" spc="-30">
                <a:latin typeface="Calibri"/>
                <a:cs typeface="Calibri"/>
              </a:rPr>
              <a:t>Chakravarty, </a:t>
            </a:r>
            <a:r>
              <a:rPr dirty="0" sz="2200" spc="-5">
                <a:latin typeface="Calibri"/>
                <a:cs typeface="Calibri"/>
              </a:rPr>
              <a:t>Janice </a:t>
            </a:r>
            <a:r>
              <a:rPr dirty="0" sz="2200" spc="-15">
                <a:latin typeface="Calibri"/>
                <a:cs typeface="Calibri"/>
              </a:rPr>
              <a:t>Pogoda, Paula </a:t>
            </a:r>
            <a:r>
              <a:rPr dirty="0" sz="2200" spc="-5">
                <a:latin typeface="Calibri"/>
                <a:cs typeface="Calibri"/>
              </a:rPr>
              <a:t>Williams, </a:t>
            </a:r>
            <a:r>
              <a:rPr dirty="0" sz="2200" spc="-20">
                <a:latin typeface="Calibri"/>
                <a:cs typeface="Calibri"/>
              </a:rPr>
              <a:t>Jeff </a:t>
            </a:r>
            <a:r>
              <a:rPr dirty="0" sz="2200" spc="-35">
                <a:latin typeface="Calibri"/>
                <a:cs typeface="Calibri"/>
              </a:rPr>
              <a:t>Rudy, </a:t>
            </a:r>
            <a:r>
              <a:rPr dirty="0" sz="2200" spc="-5">
                <a:latin typeface="Calibri"/>
                <a:cs typeface="Calibri"/>
              </a:rPr>
              <a:t>Rachel </a:t>
            </a:r>
            <a:r>
              <a:rPr dirty="0" sz="2200" spc="-25">
                <a:latin typeface="Calibri"/>
                <a:cs typeface="Calibri"/>
              </a:rPr>
              <a:t>D. </a:t>
            </a:r>
            <a:r>
              <a:rPr dirty="0" sz="2200" spc="-10">
                <a:latin typeface="Calibri"/>
                <a:cs typeface="Calibri"/>
              </a:rPr>
              <a:t>Smith,  Linda </a:t>
            </a:r>
            <a:r>
              <a:rPr dirty="0" sz="2200" spc="-5">
                <a:latin typeface="Calibri"/>
                <a:cs typeface="Calibri"/>
              </a:rPr>
              <a:t>Marbán, </a:t>
            </a:r>
            <a:r>
              <a:rPr dirty="0" sz="2200" spc="-15">
                <a:latin typeface="Calibri"/>
                <a:cs typeface="Calibri"/>
              </a:rPr>
              <a:t>Deborah </a:t>
            </a:r>
            <a:r>
              <a:rPr dirty="0" sz="2200" spc="-25">
                <a:latin typeface="Calibri"/>
                <a:cs typeface="Calibri"/>
              </a:rPr>
              <a:t>D. </a:t>
            </a:r>
            <a:r>
              <a:rPr dirty="0" sz="2200" spc="-5">
                <a:latin typeface="Calibri"/>
                <a:cs typeface="Calibri"/>
              </a:rPr>
              <a:t>Ascheim, </a:t>
            </a:r>
            <a:r>
              <a:rPr dirty="0" sz="2200" spc="-15">
                <a:latin typeface="Calibri"/>
                <a:cs typeface="Calibri"/>
              </a:rPr>
              <a:t>Eduardo </a:t>
            </a:r>
            <a:r>
              <a:rPr dirty="0" sz="2200" spc="-5">
                <a:latin typeface="Calibri"/>
                <a:cs typeface="Calibri"/>
              </a:rPr>
              <a:t>Marbán, Raj R.</a:t>
            </a:r>
            <a:r>
              <a:rPr dirty="0" sz="2200" spc="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Makkar</a:t>
            </a:r>
            <a:endParaRPr sz="2200">
              <a:latin typeface="Calibri"/>
              <a:cs typeface="Calibri"/>
            </a:endParaRPr>
          </a:p>
          <a:p>
            <a:pPr algn="ctr" marL="5080">
              <a:lnSpc>
                <a:spcPct val="100000"/>
              </a:lnSpc>
              <a:spcBef>
                <a:spcPts val="25"/>
              </a:spcBef>
            </a:pPr>
            <a:r>
              <a:rPr dirty="0" sz="2200" spc="-15" b="1">
                <a:latin typeface="Calibri"/>
                <a:cs typeface="Calibri"/>
              </a:rPr>
              <a:t>For </a:t>
            </a:r>
            <a:r>
              <a:rPr dirty="0" sz="2200" spc="-5" b="1">
                <a:latin typeface="Calibri"/>
                <a:cs typeface="Calibri"/>
              </a:rPr>
              <a:t>the </a:t>
            </a:r>
            <a:r>
              <a:rPr dirty="0" sz="2200" spc="-35" b="1">
                <a:latin typeface="Calibri"/>
                <a:cs typeface="Calibri"/>
              </a:rPr>
              <a:t>ALLSTAR</a:t>
            </a:r>
            <a:r>
              <a:rPr dirty="0" sz="2200" spc="3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Investigators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11895" y="59435"/>
            <a:ext cx="3790188" cy="937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85074" y="5742237"/>
            <a:ext cx="973003" cy="691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723" y="59435"/>
            <a:ext cx="1135380" cy="729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1632" y="4555235"/>
            <a:ext cx="207645" cy="786765"/>
          </a:xfrm>
          <a:custGeom>
            <a:avLst/>
            <a:gdLst/>
            <a:ahLst/>
            <a:cxnLst/>
            <a:rect l="l" t="t" r="r" b="b"/>
            <a:pathLst>
              <a:path w="207645" h="786764">
                <a:moveTo>
                  <a:pt x="207391" y="0"/>
                </a:moveTo>
                <a:lnTo>
                  <a:pt x="207391" y="36194"/>
                </a:lnTo>
                <a:lnTo>
                  <a:pt x="0" y="36194"/>
                </a:lnTo>
                <a:lnTo>
                  <a:pt x="0" y="78676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56054" y="1634489"/>
            <a:ext cx="1743710" cy="36576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53975" rIns="0" bIns="0" rtlCol="0" vert="horz">
            <a:spAutoFit/>
          </a:bodyPr>
          <a:lstStyle/>
          <a:p>
            <a:pPr marL="193675">
              <a:lnSpc>
                <a:spcPct val="100000"/>
              </a:lnSpc>
              <a:spcBef>
                <a:spcPts val="425"/>
              </a:spcBef>
            </a:pPr>
            <a:r>
              <a:rPr dirty="0" sz="1600" spc="-5">
                <a:latin typeface="Times New Roman"/>
                <a:cs typeface="Times New Roman"/>
              </a:rPr>
              <a:t>245 pts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screened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170" y="3222498"/>
            <a:ext cx="2482850" cy="43942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wrap="square" lIns="0" tIns="73660" rIns="0" bIns="0" rtlCol="0" vert="horz">
            <a:spAutoFit/>
          </a:bodyPr>
          <a:lstStyle/>
          <a:p>
            <a:pPr marL="191770">
              <a:lnSpc>
                <a:spcPct val="100000"/>
              </a:lnSpc>
              <a:spcBef>
                <a:spcPts val="580"/>
              </a:spcBef>
            </a:pPr>
            <a:r>
              <a:rPr dirty="0" sz="1800">
                <a:latin typeface="Times New Roman"/>
                <a:cs typeface="Times New Roman"/>
              </a:rPr>
              <a:t>95 </a:t>
            </a:r>
            <a:r>
              <a:rPr dirty="0" sz="1600" spc="-10">
                <a:latin typeface="Times New Roman"/>
                <a:cs typeface="Times New Roman"/>
              </a:rPr>
              <a:t>randomized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8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CDCs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9509" y="3237738"/>
            <a:ext cx="2329180" cy="407034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58419" rIns="0" bIns="0" rtlCol="0" vert="horz">
            <a:spAutoFit/>
          </a:bodyPr>
          <a:lstStyle/>
          <a:p>
            <a:pPr marL="172085">
              <a:lnSpc>
                <a:spcPct val="100000"/>
              </a:lnSpc>
              <a:spcBef>
                <a:spcPts val="459"/>
              </a:spcBef>
            </a:pPr>
            <a:r>
              <a:rPr dirty="0" sz="1800">
                <a:latin typeface="Times New Roman"/>
                <a:cs typeface="Times New Roman"/>
              </a:rPr>
              <a:t>47 </a:t>
            </a:r>
            <a:r>
              <a:rPr dirty="0" sz="1600" spc="-10">
                <a:latin typeface="Times New Roman"/>
                <a:cs typeface="Times New Roman"/>
              </a:rPr>
              <a:t>randomized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8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PBO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7800" y="2773679"/>
            <a:ext cx="3493135" cy="0"/>
          </a:xfrm>
          <a:custGeom>
            <a:avLst/>
            <a:gdLst/>
            <a:ahLst/>
            <a:cxnLst/>
            <a:rect l="l" t="t" r="r" b="b"/>
            <a:pathLst>
              <a:path w="3493135" h="0">
                <a:moveTo>
                  <a:pt x="0" y="0"/>
                </a:moveTo>
                <a:lnTo>
                  <a:pt x="349262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09700" y="2759964"/>
            <a:ext cx="76200" cy="429259"/>
          </a:xfrm>
          <a:custGeom>
            <a:avLst/>
            <a:gdLst/>
            <a:ahLst/>
            <a:cxnLst/>
            <a:rect l="l" t="t" r="r" b="b"/>
            <a:pathLst>
              <a:path w="76200" h="429260">
                <a:moveTo>
                  <a:pt x="31750" y="352933"/>
                </a:moveTo>
                <a:lnTo>
                  <a:pt x="0" y="352933"/>
                </a:lnTo>
                <a:lnTo>
                  <a:pt x="38100" y="429133"/>
                </a:lnTo>
                <a:lnTo>
                  <a:pt x="69850" y="365633"/>
                </a:lnTo>
                <a:lnTo>
                  <a:pt x="31750" y="365633"/>
                </a:lnTo>
                <a:lnTo>
                  <a:pt x="31750" y="352933"/>
                </a:lnTo>
                <a:close/>
              </a:path>
              <a:path w="76200" h="429260">
                <a:moveTo>
                  <a:pt x="44450" y="0"/>
                </a:moveTo>
                <a:lnTo>
                  <a:pt x="31750" y="0"/>
                </a:lnTo>
                <a:lnTo>
                  <a:pt x="31750" y="365633"/>
                </a:lnTo>
                <a:lnTo>
                  <a:pt x="44450" y="365633"/>
                </a:lnTo>
                <a:lnTo>
                  <a:pt x="44450" y="0"/>
                </a:lnTo>
                <a:close/>
              </a:path>
              <a:path w="76200" h="429260">
                <a:moveTo>
                  <a:pt x="76200" y="352933"/>
                </a:moveTo>
                <a:lnTo>
                  <a:pt x="44450" y="352933"/>
                </a:lnTo>
                <a:lnTo>
                  <a:pt x="44450" y="365633"/>
                </a:lnTo>
                <a:lnTo>
                  <a:pt x="69850" y="365633"/>
                </a:lnTo>
                <a:lnTo>
                  <a:pt x="76200" y="352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02708" y="2773679"/>
            <a:ext cx="76200" cy="461645"/>
          </a:xfrm>
          <a:custGeom>
            <a:avLst/>
            <a:gdLst/>
            <a:ahLst/>
            <a:cxnLst/>
            <a:rect l="l" t="t" r="r" b="b"/>
            <a:pathLst>
              <a:path w="76200" h="461644">
                <a:moveTo>
                  <a:pt x="31750" y="385318"/>
                </a:moveTo>
                <a:lnTo>
                  <a:pt x="0" y="385318"/>
                </a:lnTo>
                <a:lnTo>
                  <a:pt x="38100" y="461518"/>
                </a:lnTo>
                <a:lnTo>
                  <a:pt x="69850" y="398018"/>
                </a:lnTo>
                <a:lnTo>
                  <a:pt x="31750" y="398018"/>
                </a:lnTo>
                <a:lnTo>
                  <a:pt x="31750" y="385318"/>
                </a:lnTo>
                <a:close/>
              </a:path>
              <a:path w="76200" h="461644">
                <a:moveTo>
                  <a:pt x="44450" y="0"/>
                </a:moveTo>
                <a:lnTo>
                  <a:pt x="31750" y="0"/>
                </a:lnTo>
                <a:lnTo>
                  <a:pt x="31750" y="398018"/>
                </a:lnTo>
                <a:lnTo>
                  <a:pt x="44450" y="398018"/>
                </a:lnTo>
                <a:lnTo>
                  <a:pt x="44450" y="0"/>
                </a:lnTo>
                <a:close/>
              </a:path>
              <a:path w="76200" h="461644">
                <a:moveTo>
                  <a:pt x="76200" y="385318"/>
                </a:moveTo>
                <a:lnTo>
                  <a:pt x="44450" y="385318"/>
                </a:lnTo>
                <a:lnTo>
                  <a:pt x="44450" y="398018"/>
                </a:lnTo>
                <a:lnTo>
                  <a:pt x="69850" y="398018"/>
                </a:lnTo>
                <a:lnTo>
                  <a:pt x="76200" y="3853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9530" y="5154929"/>
            <a:ext cx="2796540" cy="460375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885"/>
              </a:lnSpc>
            </a:pPr>
            <a:r>
              <a:rPr dirty="0" sz="1600" spc="-5">
                <a:latin typeface="Times New Roman"/>
                <a:cs typeface="Times New Roman"/>
              </a:rPr>
              <a:t>90 pts followed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matched </a:t>
            </a:r>
            <a:r>
              <a:rPr dirty="0" sz="1400">
                <a:latin typeface="Times New Roman"/>
                <a:cs typeface="Times New Roman"/>
              </a:rPr>
              <a:t>(n=77); </a:t>
            </a:r>
            <a:r>
              <a:rPr dirty="0" sz="1400" spc="-5">
                <a:latin typeface="Times New Roman"/>
                <a:cs typeface="Times New Roman"/>
              </a:rPr>
              <a:t>unmatched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(n=13)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42538" y="5097017"/>
            <a:ext cx="2726690" cy="518159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dirty="0" sz="1600" spc="-5">
                <a:latin typeface="Times New Roman"/>
                <a:cs typeface="Times New Roman"/>
              </a:rPr>
              <a:t>45 pts followed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matched </a:t>
            </a:r>
            <a:r>
              <a:rPr dirty="0" sz="1400">
                <a:latin typeface="Times New Roman"/>
                <a:cs typeface="Times New Roman"/>
              </a:rPr>
              <a:t>(n=45); </a:t>
            </a:r>
            <a:r>
              <a:rPr dirty="0" sz="1400" spc="-5">
                <a:latin typeface="Times New Roman"/>
                <a:cs typeface="Times New Roman"/>
              </a:rPr>
              <a:t>unmatched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(n=0)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26941" y="2201417"/>
            <a:ext cx="1470660" cy="36322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280"/>
              </a:spcBef>
            </a:pPr>
            <a:r>
              <a:rPr dirty="0" sz="1600" spc="-5">
                <a:latin typeface="Times New Roman"/>
                <a:cs typeface="Times New Roman"/>
              </a:rPr>
              <a:t>103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excluded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27020" y="2371344"/>
            <a:ext cx="871855" cy="76200"/>
          </a:xfrm>
          <a:custGeom>
            <a:avLst/>
            <a:gdLst/>
            <a:ahLst/>
            <a:cxnLst/>
            <a:rect l="l" t="t" r="r" b="b"/>
            <a:pathLst>
              <a:path w="871854" h="76200">
                <a:moveTo>
                  <a:pt x="795401" y="0"/>
                </a:moveTo>
                <a:lnTo>
                  <a:pt x="795401" y="76200"/>
                </a:lnTo>
                <a:lnTo>
                  <a:pt x="858901" y="44450"/>
                </a:lnTo>
                <a:lnTo>
                  <a:pt x="808101" y="44450"/>
                </a:lnTo>
                <a:lnTo>
                  <a:pt x="808101" y="31750"/>
                </a:lnTo>
                <a:lnTo>
                  <a:pt x="858901" y="31750"/>
                </a:lnTo>
                <a:lnTo>
                  <a:pt x="795401" y="0"/>
                </a:lnTo>
                <a:close/>
              </a:path>
              <a:path w="871854" h="76200">
                <a:moveTo>
                  <a:pt x="79540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95401" y="44450"/>
                </a:lnTo>
                <a:lnTo>
                  <a:pt x="795401" y="31750"/>
                </a:lnTo>
                <a:close/>
              </a:path>
              <a:path w="871854" h="76200">
                <a:moveTo>
                  <a:pt x="858901" y="31750"/>
                </a:moveTo>
                <a:lnTo>
                  <a:pt x="808101" y="31750"/>
                </a:lnTo>
                <a:lnTo>
                  <a:pt x="808101" y="44450"/>
                </a:lnTo>
                <a:lnTo>
                  <a:pt x="858901" y="44450"/>
                </a:lnTo>
                <a:lnTo>
                  <a:pt x="871601" y="38100"/>
                </a:lnTo>
                <a:lnTo>
                  <a:pt x="858901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5626" y="4312158"/>
            <a:ext cx="1525905" cy="40132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 marL="200025">
              <a:lnSpc>
                <a:spcPct val="100000"/>
              </a:lnSpc>
              <a:spcBef>
                <a:spcPts val="440"/>
              </a:spcBef>
            </a:pPr>
            <a:r>
              <a:rPr dirty="0" sz="1800">
                <a:latin typeface="Times New Roman"/>
                <a:cs typeface="Times New Roman"/>
              </a:rPr>
              <a:t>5 not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infused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6280" y="4021835"/>
            <a:ext cx="1482090" cy="0"/>
          </a:xfrm>
          <a:custGeom>
            <a:avLst/>
            <a:gdLst/>
            <a:ahLst/>
            <a:cxnLst/>
            <a:rect l="l" t="t" r="r" b="b"/>
            <a:pathLst>
              <a:path w="1482089" h="0">
                <a:moveTo>
                  <a:pt x="1481582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4276" y="4021835"/>
            <a:ext cx="76200" cy="258445"/>
          </a:xfrm>
          <a:custGeom>
            <a:avLst/>
            <a:gdLst/>
            <a:ahLst/>
            <a:cxnLst/>
            <a:rect l="l" t="t" r="r" b="b"/>
            <a:pathLst>
              <a:path w="76200" h="258445">
                <a:moveTo>
                  <a:pt x="31750" y="182244"/>
                </a:moveTo>
                <a:lnTo>
                  <a:pt x="0" y="182244"/>
                </a:lnTo>
                <a:lnTo>
                  <a:pt x="38100" y="258444"/>
                </a:lnTo>
                <a:lnTo>
                  <a:pt x="69850" y="194944"/>
                </a:lnTo>
                <a:lnTo>
                  <a:pt x="31750" y="194944"/>
                </a:lnTo>
                <a:lnTo>
                  <a:pt x="31750" y="182244"/>
                </a:lnTo>
                <a:close/>
              </a:path>
              <a:path w="76200" h="258445">
                <a:moveTo>
                  <a:pt x="44450" y="0"/>
                </a:moveTo>
                <a:lnTo>
                  <a:pt x="31750" y="0"/>
                </a:lnTo>
                <a:lnTo>
                  <a:pt x="31750" y="194944"/>
                </a:lnTo>
                <a:lnTo>
                  <a:pt x="44450" y="194944"/>
                </a:lnTo>
                <a:lnTo>
                  <a:pt x="44450" y="0"/>
                </a:lnTo>
                <a:close/>
              </a:path>
              <a:path w="76200" h="258445">
                <a:moveTo>
                  <a:pt x="76200" y="182244"/>
                </a:moveTo>
                <a:lnTo>
                  <a:pt x="44450" y="182244"/>
                </a:lnTo>
                <a:lnTo>
                  <a:pt x="44450" y="194944"/>
                </a:lnTo>
                <a:lnTo>
                  <a:pt x="69850" y="194944"/>
                </a:lnTo>
                <a:lnTo>
                  <a:pt x="76200" y="182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67127" y="4012691"/>
            <a:ext cx="76200" cy="268605"/>
          </a:xfrm>
          <a:custGeom>
            <a:avLst/>
            <a:gdLst/>
            <a:ahLst/>
            <a:cxnLst/>
            <a:rect l="l" t="t" r="r" b="b"/>
            <a:pathLst>
              <a:path w="76200" h="268604">
                <a:moveTo>
                  <a:pt x="31750" y="192150"/>
                </a:moveTo>
                <a:lnTo>
                  <a:pt x="0" y="192150"/>
                </a:lnTo>
                <a:lnTo>
                  <a:pt x="38100" y="268350"/>
                </a:lnTo>
                <a:lnTo>
                  <a:pt x="69850" y="204850"/>
                </a:lnTo>
                <a:lnTo>
                  <a:pt x="31750" y="204850"/>
                </a:lnTo>
                <a:lnTo>
                  <a:pt x="31750" y="192150"/>
                </a:lnTo>
                <a:close/>
              </a:path>
              <a:path w="76200" h="268604">
                <a:moveTo>
                  <a:pt x="44450" y="0"/>
                </a:moveTo>
                <a:lnTo>
                  <a:pt x="31750" y="0"/>
                </a:lnTo>
                <a:lnTo>
                  <a:pt x="31750" y="204850"/>
                </a:lnTo>
                <a:lnTo>
                  <a:pt x="44450" y="204850"/>
                </a:lnTo>
                <a:lnTo>
                  <a:pt x="44450" y="0"/>
                </a:lnTo>
                <a:close/>
              </a:path>
              <a:path w="76200" h="268604">
                <a:moveTo>
                  <a:pt x="76200" y="192150"/>
                </a:moveTo>
                <a:lnTo>
                  <a:pt x="44450" y="192150"/>
                </a:lnTo>
                <a:lnTo>
                  <a:pt x="44450" y="204850"/>
                </a:lnTo>
                <a:lnTo>
                  <a:pt x="69850" y="204850"/>
                </a:lnTo>
                <a:lnTo>
                  <a:pt x="76200" y="192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735073" y="4310634"/>
            <a:ext cx="1164590" cy="40259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wrap="square" lIns="0" tIns="72390" rIns="0" bIns="0" rtlCol="0" vert="horz">
            <a:spAutoFit/>
          </a:bodyPr>
          <a:lstStyle/>
          <a:p>
            <a:pPr marL="153670">
              <a:lnSpc>
                <a:spcPct val="100000"/>
              </a:lnSpc>
              <a:spcBef>
                <a:spcPts val="570"/>
              </a:spcBef>
            </a:pPr>
            <a:r>
              <a:rPr dirty="0" sz="1600" spc="-5">
                <a:latin typeface="Times New Roman"/>
                <a:cs typeface="Times New Roman"/>
              </a:rPr>
              <a:t>90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infused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67127" y="4703064"/>
            <a:ext cx="76200" cy="407670"/>
          </a:xfrm>
          <a:custGeom>
            <a:avLst/>
            <a:gdLst/>
            <a:ahLst/>
            <a:cxnLst/>
            <a:rect l="l" t="t" r="r" b="b"/>
            <a:pathLst>
              <a:path w="76200" h="407670">
                <a:moveTo>
                  <a:pt x="31750" y="331216"/>
                </a:moveTo>
                <a:lnTo>
                  <a:pt x="0" y="331216"/>
                </a:lnTo>
                <a:lnTo>
                  <a:pt x="38100" y="407416"/>
                </a:lnTo>
                <a:lnTo>
                  <a:pt x="69850" y="343916"/>
                </a:lnTo>
                <a:lnTo>
                  <a:pt x="31750" y="343916"/>
                </a:lnTo>
                <a:lnTo>
                  <a:pt x="31750" y="331216"/>
                </a:lnTo>
                <a:close/>
              </a:path>
              <a:path w="76200" h="407670">
                <a:moveTo>
                  <a:pt x="44450" y="0"/>
                </a:moveTo>
                <a:lnTo>
                  <a:pt x="31750" y="0"/>
                </a:lnTo>
                <a:lnTo>
                  <a:pt x="31750" y="343916"/>
                </a:lnTo>
                <a:lnTo>
                  <a:pt x="44450" y="343916"/>
                </a:lnTo>
                <a:lnTo>
                  <a:pt x="44450" y="0"/>
                </a:lnTo>
                <a:close/>
              </a:path>
              <a:path w="76200" h="407670">
                <a:moveTo>
                  <a:pt x="76200" y="331216"/>
                </a:moveTo>
                <a:lnTo>
                  <a:pt x="44450" y="331216"/>
                </a:lnTo>
                <a:lnTo>
                  <a:pt x="44450" y="343916"/>
                </a:lnTo>
                <a:lnTo>
                  <a:pt x="69850" y="343916"/>
                </a:lnTo>
                <a:lnTo>
                  <a:pt x="76200" y="331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69435" y="4035552"/>
            <a:ext cx="76200" cy="327660"/>
          </a:xfrm>
          <a:custGeom>
            <a:avLst/>
            <a:gdLst/>
            <a:ahLst/>
            <a:cxnLst/>
            <a:rect l="l" t="t" r="r" b="b"/>
            <a:pathLst>
              <a:path w="76200" h="327660">
                <a:moveTo>
                  <a:pt x="31750" y="251206"/>
                </a:moveTo>
                <a:lnTo>
                  <a:pt x="0" y="251206"/>
                </a:lnTo>
                <a:lnTo>
                  <a:pt x="38100" y="327406"/>
                </a:lnTo>
                <a:lnTo>
                  <a:pt x="69850" y="263906"/>
                </a:lnTo>
                <a:lnTo>
                  <a:pt x="31750" y="263906"/>
                </a:lnTo>
                <a:lnTo>
                  <a:pt x="31750" y="251206"/>
                </a:lnTo>
                <a:close/>
              </a:path>
              <a:path w="76200" h="327660">
                <a:moveTo>
                  <a:pt x="44450" y="0"/>
                </a:moveTo>
                <a:lnTo>
                  <a:pt x="31750" y="0"/>
                </a:lnTo>
                <a:lnTo>
                  <a:pt x="31750" y="263906"/>
                </a:lnTo>
                <a:lnTo>
                  <a:pt x="44450" y="263906"/>
                </a:lnTo>
                <a:lnTo>
                  <a:pt x="44450" y="0"/>
                </a:lnTo>
                <a:close/>
              </a:path>
              <a:path w="76200" h="327660">
                <a:moveTo>
                  <a:pt x="76200" y="251206"/>
                </a:moveTo>
                <a:lnTo>
                  <a:pt x="44450" y="251206"/>
                </a:lnTo>
                <a:lnTo>
                  <a:pt x="44450" y="263906"/>
                </a:lnTo>
                <a:lnTo>
                  <a:pt x="69850" y="263906"/>
                </a:lnTo>
                <a:lnTo>
                  <a:pt x="76200" y="251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56503" y="4044696"/>
            <a:ext cx="76200" cy="320675"/>
          </a:xfrm>
          <a:custGeom>
            <a:avLst/>
            <a:gdLst/>
            <a:ahLst/>
            <a:cxnLst/>
            <a:rect l="l" t="t" r="r" b="b"/>
            <a:pathLst>
              <a:path w="76200" h="320675">
                <a:moveTo>
                  <a:pt x="31750" y="244474"/>
                </a:moveTo>
                <a:lnTo>
                  <a:pt x="0" y="244474"/>
                </a:lnTo>
                <a:lnTo>
                  <a:pt x="38100" y="320674"/>
                </a:lnTo>
                <a:lnTo>
                  <a:pt x="69850" y="257174"/>
                </a:lnTo>
                <a:lnTo>
                  <a:pt x="31750" y="257174"/>
                </a:lnTo>
                <a:lnTo>
                  <a:pt x="31750" y="244474"/>
                </a:lnTo>
                <a:close/>
              </a:path>
              <a:path w="76200" h="320675">
                <a:moveTo>
                  <a:pt x="44450" y="0"/>
                </a:moveTo>
                <a:lnTo>
                  <a:pt x="31750" y="0"/>
                </a:lnTo>
                <a:lnTo>
                  <a:pt x="31750" y="257174"/>
                </a:lnTo>
                <a:lnTo>
                  <a:pt x="44450" y="257174"/>
                </a:lnTo>
                <a:lnTo>
                  <a:pt x="44450" y="0"/>
                </a:lnTo>
                <a:close/>
              </a:path>
              <a:path w="76200" h="320675">
                <a:moveTo>
                  <a:pt x="76200" y="244474"/>
                </a:moveTo>
                <a:lnTo>
                  <a:pt x="44450" y="244474"/>
                </a:lnTo>
                <a:lnTo>
                  <a:pt x="44450" y="257174"/>
                </a:lnTo>
                <a:lnTo>
                  <a:pt x="69850" y="257174"/>
                </a:lnTo>
                <a:lnTo>
                  <a:pt x="76200" y="244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071109" y="4383785"/>
            <a:ext cx="1209040" cy="37084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marL="175895">
              <a:lnSpc>
                <a:spcPct val="100000"/>
              </a:lnSpc>
              <a:spcBef>
                <a:spcPts val="445"/>
              </a:spcBef>
            </a:pPr>
            <a:r>
              <a:rPr dirty="0" sz="1600" spc="-5">
                <a:latin typeface="Times New Roman"/>
                <a:cs typeface="Times New Roman"/>
              </a:rPr>
              <a:t>44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infused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07535" y="4035552"/>
            <a:ext cx="1687195" cy="6985"/>
          </a:xfrm>
          <a:custGeom>
            <a:avLst/>
            <a:gdLst/>
            <a:ahLst/>
            <a:cxnLst/>
            <a:rect l="l" t="t" r="r" b="b"/>
            <a:pathLst>
              <a:path w="1687195" h="6985">
                <a:moveTo>
                  <a:pt x="0" y="0"/>
                </a:moveTo>
                <a:lnTo>
                  <a:pt x="1686940" y="673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148583" y="5317235"/>
            <a:ext cx="387985" cy="76200"/>
          </a:xfrm>
          <a:custGeom>
            <a:avLst/>
            <a:gdLst/>
            <a:ahLst/>
            <a:cxnLst/>
            <a:rect l="l" t="t" r="r" b="b"/>
            <a:pathLst>
              <a:path w="387985" h="76200">
                <a:moveTo>
                  <a:pt x="311657" y="0"/>
                </a:moveTo>
                <a:lnTo>
                  <a:pt x="311657" y="76200"/>
                </a:lnTo>
                <a:lnTo>
                  <a:pt x="375157" y="44450"/>
                </a:lnTo>
                <a:lnTo>
                  <a:pt x="324357" y="44450"/>
                </a:lnTo>
                <a:lnTo>
                  <a:pt x="324357" y="31750"/>
                </a:lnTo>
                <a:lnTo>
                  <a:pt x="375157" y="31750"/>
                </a:lnTo>
                <a:lnTo>
                  <a:pt x="311657" y="0"/>
                </a:lnTo>
                <a:close/>
              </a:path>
              <a:path w="387985" h="76200">
                <a:moveTo>
                  <a:pt x="31165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11657" y="44450"/>
                </a:lnTo>
                <a:lnTo>
                  <a:pt x="311657" y="31750"/>
                </a:lnTo>
                <a:close/>
              </a:path>
              <a:path w="387985" h="76200">
                <a:moveTo>
                  <a:pt x="375157" y="31750"/>
                </a:moveTo>
                <a:lnTo>
                  <a:pt x="324357" y="31750"/>
                </a:lnTo>
                <a:lnTo>
                  <a:pt x="324357" y="44450"/>
                </a:lnTo>
                <a:lnTo>
                  <a:pt x="375157" y="44450"/>
                </a:lnTo>
                <a:lnTo>
                  <a:pt x="387857" y="38100"/>
                </a:lnTo>
                <a:lnTo>
                  <a:pt x="375157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78879" y="4567428"/>
            <a:ext cx="161290" cy="822325"/>
          </a:xfrm>
          <a:custGeom>
            <a:avLst/>
            <a:gdLst/>
            <a:ahLst/>
            <a:cxnLst/>
            <a:rect l="l" t="t" r="r" b="b"/>
            <a:pathLst>
              <a:path w="161289" h="822325">
                <a:moveTo>
                  <a:pt x="0" y="0"/>
                </a:moveTo>
                <a:lnTo>
                  <a:pt x="161036" y="0"/>
                </a:lnTo>
                <a:lnTo>
                  <a:pt x="161036" y="82181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68211" y="5352288"/>
            <a:ext cx="172085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27020" y="1999488"/>
            <a:ext cx="0" cy="774065"/>
          </a:xfrm>
          <a:custGeom>
            <a:avLst/>
            <a:gdLst/>
            <a:ahLst/>
            <a:cxnLst/>
            <a:rect l="l" t="t" r="r" b="b"/>
            <a:pathLst>
              <a:path w="0" h="774064">
                <a:moveTo>
                  <a:pt x="0" y="0"/>
                </a:moveTo>
                <a:lnTo>
                  <a:pt x="0" y="77381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56944" y="3660647"/>
            <a:ext cx="0" cy="362585"/>
          </a:xfrm>
          <a:custGeom>
            <a:avLst/>
            <a:gdLst/>
            <a:ahLst/>
            <a:cxnLst/>
            <a:rect l="l" t="t" r="r" b="b"/>
            <a:pathLst>
              <a:path w="0" h="362585">
                <a:moveTo>
                  <a:pt x="0" y="0"/>
                </a:moveTo>
                <a:lnTo>
                  <a:pt x="0" y="36207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863084" y="3643884"/>
            <a:ext cx="0" cy="394335"/>
          </a:xfrm>
          <a:custGeom>
            <a:avLst/>
            <a:gdLst/>
            <a:ahLst/>
            <a:cxnLst/>
            <a:rect l="l" t="t" r="r" b="b"/>
            <a:pathLst>
              <a:path w="0" h="394335">
                <a:moveTo>
                  <a:pt x="0" y="0"/>
                </a:moveTo>
                <a:lnTo>
                  <a:pt x="0" y="39433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6548310" y="1757489"/>
          <a:ext cx="5571490" cy="3514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3170"/>
                <a:gridCol w="1552575"/>
                <a:gridCol w="1500504"/>
              </a:tblGrid>
              <a:tr h="643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04495" marR="243840" indent="-1009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CAP-1002 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(N =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90)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064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8300" marR="364490" indent="-18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Placebo  (N =</a:t>
                      </a:r>
                      <a:r>
                        <a:rPr dirty="0" sz="1600" spc="-5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44)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064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 b="1">
                          <a:latin typeface="Helvetica"/>
                          <a:cs typeface="Helvetica"/>
                        </a:rPr>
                        <a:t>Sex, male 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275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84.4%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27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86.4%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275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43116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0" b="1">
                          <a:latin typeface="Helvetica"/>
                          <a:cs typeface="Helvetica"/>
                        </a:rPr>
                        <a:t>Age </a:t>
                      </a:r>
                      <a:r>
                        <a:rPr dirty="0" sz="1600" spc="-5" b="1">
                          <a:latin typeface="Helvetica"/>
                          <a:cs typeface="Helvetica"/>
                        </a:rPr>
                        <a:t>[mean</a:t>
                      </a:r>
                      <a:r>
                        <a:rPr dirty="0" sz="1600" spc="75" b="1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5" b="1">
                          <a:latin typeface="Helvetica"/>
                          <a:cs typeface="Helvetica"/>
                        </a:rPr>
                        <a:t>(SD)]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064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54.8</a:t>
                      </a:r>
                      <a:r>
                        <a:rPr dirty="0" sz="1600" spc="-10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20">
                          <a:latin typeface="Helvetica"/>
                          <a:cs typeface="Helvetica"/>
                        </a:rPr>
                        <a:t>(11.25)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064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53.8</a:t>
                      </a:r>
                      <a:r>
                        <a:rPr dirty="0" sz="1600" spc="-10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5">
                          <a:latin typeface="Helvetica"/>
                          <a:cs typeface="Helvetica"/>
                        </a:rPr>
                        <a:t>(10.23)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064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35" b="1">
                          <a:latin typeface="Helvetica"/>
                          <a:cs typeface="Helvetica"/>
                        </a:rPr>
                        <a:t>LVEF </a:t>
                      </a:r>
                      <a:r>
                        <a:rPr dirty="0" sz="1600" spc="-5" b="1">
                          <a:latin typeface="Helvetica"/>
                          <a:cs typeface="Helvetica"/>
                        </a:rPr>
                        <a:t>[mean</a:t>
                      </a:r>
                      <a:r>
                        <a:rPr dirty="0" sz="1600" spc="30" b="1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5" b="1">
                          <a:latin typeface="Helvetica"/>
                          <a:cs typeface="Helvetica"/>
                        </a:rPr>
                        <a:t>(SD)]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275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39.9%</a:t>
                      </a:r>
                      <a:r>
                        <a:rPr dirty="0" sz="1600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5">
                          <a:latin typeface="Helvetica"/>
                          <a:cs typeface="Helvetica"/>
                        </a:rPr>
                        <a:t>(6.62)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27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38.7%</a:t>
                      </a:r>
                      <a:r>
                        <a:rPr dirty="0" sz="1600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5">
                          <a:latin typeface="Helvetica"/>
                          <a:cs typeface="Helvetica"/>
                        </a:rPr>
                        <a:t>(8.12)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275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65" b="1">
                          <a:latin typeface="Helvetica"/>
                          <a:cs typeface="Helvetica"/>
                        </a:rPr>
                        <a:t>LV </a:t>
                      </a:r>
                      <a:r>
                        <a:rPr dirty="0" sz="1600" spc="-5" b="1">
                          <a:latin typeface="Helvetica"/>
                          <a:cs typeface="Helvetica"/>
                        </a:rPr>
                        <a:t>Scar [mean</a:t>
                      </a:r>
                      <a:r>
                        <a:rPr dirty="0" sz="1600" spc="75" b="1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5" b="1">
                          <a:latin typeface="Helvetica"/>
                          <a:cs typeface="Helvetica"/>
                        </a:rPr>
                        <a:t>(SD)]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275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21.9%</a:t>
                      </a:r>
                      <a:r>
                        <a:rPr dirty="0" sz="1600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5">
                          <a:latin typeface="Helvetica"/>
                          <a:cs typeface="Helvetica"/>
                        </a:rPr>
                        <a:t>(5.15)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27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23.0%</a:t>
                      </a:r>
                      <a:r>
                        <a:rPr dirty="0" sz="1600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5">
                          <a:latin typeface="Helvetica"/>
                          <a:cs typeface="Helvetica"/>
                        </a:rPr>
                        <a:t>(5.19)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275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30" b="1">
                          <a:latin typeface="Helvetica"/>
                          <a:cs typeface="Helvetica"/>
                        </a:rPr>
                        <a:t>LVESV </a:t>
                      </a:r>
                      <a:r>
                        <a:rPr dirty="0" sz="1600" spc="-20" b="1">
                          <a:latin typeface="Helvetica"/>
                          <a:cs typeface="Helvetica"/>
                        </a:rPr>
                        <a:t>[mL</a:t>
                      </a:r>
                      <a:r>
                        <a:rPr dirty="0" sz="1600" spc="25" b="1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5" b="1">
                          <a:latin typeface="Helvetica"/>
                          <a:cs typeface="Helvetica"/>
                        </a:rPr>
                        <a:t>(SD)]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275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129.6 (39.4)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27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140.2 (46.2)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275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600" spc="-30" b="1">
                          <a:latin typeface="Helvetica"/>
                          <a:cs typeface="Helvetica"/>
                        </a:rPr>
                        <a:t>LVEDV </a:t>
                      </a:r>
                      <a:r>
                        <a:rPr dirty="0" sz="1600" spc="-10" b="1">
                          <a:latin typeface="Helvetica"/>
                          <a:cs typeface="Helvetica"/>
                        </a:rPr>
                        <a:t>[mL</a:t>
                      </a:r>
                      <a:r>
                        <a:rPr dirty="0" sz="1600" spc="0" b="1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5" b="1">
                          <a:latin typeface="Helvetica"/>
                          <a:cs typeface="Helvetica"/>
                        </a:rPr>
                        <a:t>(SD)]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213.1 (47.4)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91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225.5 (52.4)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91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 b="1">
                          <a:latin typeface="Helvetica"/>
                          <a:cs typeface="Helvetica"/>
                        </a:rPr>
                        <a:t>NTproBNP [pg/mL</a:t>
                      </a:r>
                      <a:r>
                        <a:rPr dirty="0" sz="1600" spc="-40" b="1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5" b="1">
                          <a:latin typeface="Helvetica"/>
                          <a:cs typeface="Helvetica"/>
                        </a:rPr>
                        <a:t>(SD)]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275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883.8</a:t>
                      </a:r>
                      <a:r>
                        <a:rPr dirty="0" sz="1600" spc="-15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20">
                          <a:latin typeface="Helvetica"/>
                          <a:cs typeface="Helvetica"/>
                        </a:rPr>
                        <a:t>(1122.8)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27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736.2</a:t>
                      </a:r>
                      <a:r>
                        <a:rPr dirty="0" sz="1600" spc="-10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5">
                          <a:latin typeface="Helvetica"/>
                          <a:cs typeface="Helvetica"/>
                        </a:rPr>
                        <a:t>(700.9)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275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600" spc="-5" b="1">
                          <a:latin typeface="Helvetica"/>
                          <a:cs typeface="Helvetica"/>
                        </a:rPr>
                        <a:t>MI other than</a:t>
                      </a:r>
                      <a:r>
                        <a:rPr dirty="0" sz="1600" spc="30" b="1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600" spc="-5" b="1">
                          <a:latin typeface="Helvetica"/>
                          <a:cs typeface="Helvetica"/>
                        </a:rPr>
                        <a:t>index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15.6%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91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15.9%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91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0" name="object 30"/>
          <p:cNvSpPr/>
          <p:nvPr/>
        </p:nvSpPr>
        <p:spPr>
          <a:xfrm>
            <a:off x="8036052" y="216408"/>
            <a:ext cx="3790188" cy="937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71094" y="12268"/>
            <a:ext cx="7079615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ALLSTAR </a:t>
            </a:r>
            <a:r>
              <a:rPr dirty="0"/>
              <a:t>Phase </a:t>
            </a:r>
            <a:r>
              <a:rPr dirty="0" spc="-10"/>
              <a:t>II </a:t>
            </a:r>
            <a:r>
              <a:rPr dirty="0" spc="-5"/>
              <a:t>Enrollment</a:t>
            </a:r>
            <a:r>
              <a:rPr dirty="0" spc="30"/>
              <a:t> </a:t>
            </a:r>
            <a:r>
              <a:rPr dirty="0"/>
              <a:t>&amp;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Baseline </a:t>
            </a:r>
            <a:r>
              <a:rPr dirty="0"/>
              <a:t>Characteristics</a:t>
            </a:r>
          </a:p>
        </p:txBody>
      </p:sp>
      <p:sp>
        <p:nvSpPr>
          <p:cNvPr id="32" name="object 32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25552" y="6053328"/>
            <a:ext cx="5846445" cy="33845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4127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dirty="0" sz="1600" spc="-5" i="1">
                <a:solidFill>
                  <a:srgbClr val="404040"/>
                </a:solidFill>
                <a:latin typeface="Arial"/>
                <a:cs typeface="Arial"/>
              </a:rPr>
              <a:t>12 </a:t>
            </a:r>
            <a:r>
              <a:rPr dirty="0" sz="1600" spc="-10" i="1">
                <a:solidFill>
                  <a:srgbClr val="404040"/>
                </a:solidFill>
                <a:latin typeface="Arial"/>
                <a:cs typeface="Arial"/>
              </a:rPr>
              <a:t>mos </a:t>
            </a:r>
            <a:r>
              <a:rPr dirty="0" sz="1600" spc="-5" i="1">
                <a:solidFill>
                  <a:srgbClr val="404040"/>
                </a:solidFill>
                <a:latin typeface="Arial"/>
                <a:cs typeface="Arial"/>
              </a:rPr>
              <a:t>of on-study observation followed by 4 years of </a:t>
            </a:r>
            <a:r>
              <a:rPr dirty="0" sz="1600" spc="-65" i="1">
                <a:solidFill>
                  <a:srgbClr val="404040"/>
                </a:solidFill>
                <a:latin typeface="Arial"/>
                <a:cs typeface="Arial"/>
              </a:rPr>
              <a:t>LT</a:t>
            </a:r>
            <a:r>
              <a:rPr dirty="0" sz="1600" spc="15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404040"/>
                </a:solidFill>
                <a:latin typeface="Arial"/>
                <a:cs typeface="Arial"/>
              </a:rPr>
              <a:t>F/U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56609" y="4374641"/>
            <a:ext cx="1525905" cy="37338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58419" rIns="0" bIns="0" rtlCol="0" vert="horz">
            <a:spAutoFit/>
          </a:bodyPr>
          <a:lstStyle/>
          <a:p>
            <a:pPr marL="229235">
              <a:lnSpc>
                <a:spcPct val="100000"/>
              </a:lnSpc>
              <a:spcBef>
                <a:spcPts val="459"/>
              </a:spcBef>
            </a:pPr>
            <a:r>
              <a:rPr dirty="0" sz="1600" spc="-5">
                <a:latin typeface="Times New Roman"/>
                <a:cs typeface="Times New Roman"/>
              </a:rPr>
              <a:t>3 not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infused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36052" y="216408"/>
            <a:ext cx="3791711" cy="937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15238"/>
            <a:ext cx="37122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Interim</a:t>
            </a:r>
            <a:r>
              <a:rPr dirty="0" sz="4000" spc="-235"/>
              <a:t> </a:t>
            </a:r>
            <a:r>
              <a:rPr dirty="0"/>
              <a:t>Analysis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688340" y="1593938"/>
            <a:ext cx="10589260" cy="378206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Helvetica"/>
                <a:cs typeface="Helvetica"/>
              </a:rPr>
              <a:t>Pre-specified interim analysis – after all subjects observed ≥</a:t>
            </a:r>
            <a:r>
              <a:rPr dirty="0" sz="2800" spc="160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6</a:t>
            </a:r>
            <a:endParaRPr sz="2800">
              <a:latin typeface="Helvetica"/>
              <a:cs typeface="Helvetica"/>
            </a:endParaRPr>
          </a:p>
          <a:p>
            <a:pPr marL="355600">
              <a:lnSpc>
                <a:spcPct val="100000"/>
              </a:lnSpc>
              <a:spcBef>
                <a:spcPts val="675"/>
              </a:spcBef>
            </a:pPr>
            <a:r>
              <a:rPr dirty="0" sz="2800" spc="-5">
                <a:latin typeface="Helvetica"/>
                <a:cs typeface="Helvetica"/>
              </a:rPr>
              <a:t>months</a:t>
            </a:r>
            <a:endParaRPr sz="2800">
              <a:latin typeface="Helvetica"/>
              <a:cs typeface="Helvetica"/>
            </a:endParaRPr>
          </a:p>
          <a:p>
            <a:pPr algn="ctr" marR="443865">
              <a:lnSpc>
                <a:spcPct val="100000"/>
              </a:lnSpc>
              <a:spcBef>
                <a:spcPts val="1345"/>
              </a:spcBef>
            </a:pPr>
            <a:r>
              <a:rPr dirty="0" sz="2800" spc="-5">
                <a:latin typeface="Arial"/>
                <a:cs typeface="Arial"/>
              </a:rPr>
              <a:t>– </a:t>
            </a:r>
            <a:r>
              <a:rPr dirty="0" sz="2800" spc="-5">
                <a:latin typeface="Helvetica"/>
                <a:cs typeface="Helvetica"/>
              </a:rPr>
              <a:t>All data for 134 treated subjects (Primary Cohort,</a:t>
            </a:r>
            <a:r>
              <a:rPr dirty="0" sz="2800" spc="65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n=121;</a:t>
            </a:r>
            <a:endParaRPr sz="2800">
              <a:latin typeface="Helvetica"/>
              <a:cs typeface="Helvetica"/>
            </a:endParaRPr>
          </a:p>
          <a:p>
            <a:pPr marL="756285">
              <a:lnSpc>
                <a:spcPct val="100000"/>
              </a:lnSpc>
              <a:spcBef>
                <a:spcPts val="670"/>
              </a:spcBef>
            </a:pPr>
            <a:r>
              <a:rPr dirty="0" sz="2800" spc="-5">
                <a:latin typeface="Helvetica"/>
                <a:cs typeface="Helvetica"/>
              </a:rPr>
              <a:t>Exploratory Cohort,</a:t>
            </a:r>
            <a:r>
              <a:rPr dirty="0" sz="2800" spc="15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n=13)</a:t>
            </a:r>
            <a:endParaRPr sz="2800">
              <a:latin typeface="Helvetica"/>
              <a:cs typeface="Helvetica"/>
            </a:endParaRPr>
          </a:p>
          <a:p>
            <a:pPr marL="355600" marR="5080" indent="-342900">
              <a:lnSpc>
                <a:spcPct val="12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Helvetica"/>
                <a:cs typeface="Helvetica"/>
              </a:rPr>
              <a:t>Given low probability that treatment </a:t>
            </a:r>
            <a:r>
              <a:rPr dirty="0" sz="2800" spc="-10">
                <a:latin typeface="Helvetica"/>
                <a:cs typeface="Helvetica"/>
              </a:rPr>
              <a:t>effect </a:t>
            </a:r>
            <a:r>
              <a:rPr dirty="0" sz="2800" spc="-5">
                <a:latin typeface="Helvetica"/>
                <a:cs typeface="Helvetica"/>
              </a:rPr>
              <a:t>would be observed in  primary 12 month </a:t>
            </a:r>
            <a:r>
              <a:rPr dirty="0" sz="2800" spc="-10">
                <a:latin typeface="Helvetica"/>
                <a:cs typeface="Helvetica"/>
              </a:rPr>
              <a:t>efficacy </a:t>
            </a:r>
            <a:r>
              <a:rPr dirty="0" sz="2800" spc="-5">
                <a:latin typeface="Helvetica"/>
                <a:cs typeface="Helvetica"/>
              </a:rPr>
              <a:t>analysis, all subjects were transitioned  to annual</a:t>
            </a:r>
            <a:r>
              <a:rPr dirty="0" sz="2800" spc="5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follow-up</a:t>
            </a:r>
            <a:endParaRPr sz="28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412" y="449706"/>
            <a:ext cx="46882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Change in Scar Size </a:t>
            </a:r>
            <a:r>
              <a:rPr dirty="0" sz="2800" spc="-20"/>
              <a:t>by</a:t>
            </a:r>
            <a:r>
              <a:rPr dirty="0" sz="2800" spc="35"/>
              <a:t> </a:t>
            </a:r>
            <a:r>
              <a:rPr dirty="0" sz="2800" spc="-5"/>
              <a:t>MRI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95711" y="2071378"/>
            <a:ext cx="5347655" cy="365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1408" y="1351534"/>
            <a:ext cx="2429510" cy="545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EB0001"/>
                </a:solidFill>
                <a:latin typeface="Helvetica"/>
                <a:cs typeface="Helvetica"/>
              </a:rPr>
              <a:t>Matched</a:t>
            </a:r>
            <a:endParaRPr sz="18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600" spc="-10" b="1">
                <a:latin typeface="Helvetica"/>
                <a:cs typeface="Helvetica"/>
              </a:rPr>
              <a:t>Primary </a:t>
            </a:r>
            <a:r>
              <a:rPr dirty="0" sz="1600" spc="-5" b="1">
                <a:latin typeface="Helvetica"/>
                <a:cs typeface="Helvetica"/>
              </a:rPr>
              <a:t>mITT</a:t>
            </a:r>
            <a:r>
              <a:rPr dirty="0" sz="1600" spc="50" b="1">
                <a:latin typeface="Helvetica"/>
                <a:cs typeface="Helvetica"/>
              </a:rPr>
              <a:t> </a:t>
            </a:r>
            <a:r>
              <a:rPr dirty="0" sz="1600" spc="-5" b="1">
                <a:latin typeface="Helvetica"/>
                <a:cs typeface="Helvetica"/>
              </a:rPr>
              <a:t>Population</a:t>
            </a:r>
            <a:endParaRPr sz="1600">
              <a:latin typeface="Helvetica"/>
              <a:cs typeface="Helvetic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8397" y="5195189"/>
            <a:ext cx="4152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44"/>
              </a:lnSpc>
            </a:pPr>
            <a:r>
              <a:rPr dirty="0" sz="1000" spc="-5" b="1">
                <a:latin typeface="Calibri"/>
                <a:cs typeface="Calibri"/>
              </a:rPr>
              <a:t>p =</a:t>
            </a:r>
            <a:r>
              <a:rPr dirty="0" sz="1000" spc="-8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0.63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3446" y="5195189"/>
            <a:ext cx="4152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44"/>
              </a:lnSpc>
            </a:pPr>
            <a:r>
              <a:rPr dirty="0" sz="1000" spc="-5" b="1">
                <a:latin typeface="Calibri"/>
                <a:cs typeface="Calibri"/>
              </a:rPr>
              <a:t>p =</a:t>
            </a:r>
            <a:r>
              <a:rPr dirty="0" sz="1000" spc="-8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0.39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79291" y="5093144"/>
            <a:ext cx="2093976" cy="338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53840" y="5062740"/>
            <a:ext cx="941857" cy="454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521964" y="5113020"/>
            <a:ext cx="2013585" cy="2578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7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dirty="0" sz="1400">
                <a:latin typeface="Helvetica"/>
                <a:cs typeface="Helvetica"/>
              </a:rPr>
              <a:t>p =</a:t>
            </a:r>
            <a:r>
              <a:rPr dirty="0" sz="1400" spc="-35">
                <a:latin typeface="Helvetica"/>
                <a:cs typeface="Helvetica"/>
              </a:rPr>
              <a:t> </a:t>
            </a:r>
            <a:r>
              <a:rPr dirty="0" sz="1400">
                <a:latin typeface="Helvetica"/>
                <a:cs typeface="Helvetica"/>
              </a:rPr>
              <a:t>0.39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1352" y="5093144"/>
            <a:ext cx="2093976" cy="338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85900" y="5062740"/>
            <a:ext cx="941857" cy="454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54024" y="5113020"/>
            <a:ext cx="2013585" cy="2578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7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dirty="0" sz="1400">
                <a:latin typeface="Helvetica"/>
                <a:cs typeface="Helvetica"/>
              </a:rPr>
              <a:t>p =</a:t>
            </a:r>
            <a:r>
              <a:rPr dirty="0" sz="1400" spc="-35">
                <a:latin typeface="Helvetica"/>
                <a:cs typeface="Helvetica"/>
              </a:rPr>
              <a:t> </a:t>
            </a:r>
            <a:r>
              <a:rPr dirty="0" sz="1400">
                <a:latin typeface="Helvetica"/>
                <a:cs typeface="Helvetica"/>
              </a:rPr>
              <a:t>0.63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43547" y="1332738"/>
            <a:ext cx="3834129" cy="54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EB0001"/>
                </a:solidFill>
                <a:latin typeface="Helvetica"/>
                <a:cs typeface="Helvetica"/>
              </a:rPr>
              <a:t>Unmatched</a:t>
            </a:r>
            <a:endParaRPr sz="18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0" b="1">
                <a:latin typeface="Helvetica"/>
                <a:cs typeface="Helvetica"/>
              </a:rPr>
              <a:t>Exploratory CAP-1002 </a:t>
            </a:r>
            <a:r>
              <a:rPr dirty="0" sz="1600" spc="-5" b="1">
                <a:latin typeface="Helvetica"/>
                <a:cs typeface="Helvetica"/>
              </a:rPr>
              <a:t>&amp; Placebo</a:t>
            </a:r>
            <a:r>
              <a:rPr dirty="0" sz="1600" spc="125" b="1">
                <a:latin typeface="Helvetica"/>
                <a:cs typeface="Helvetica"/>
              </a:rPr>
              <a:t> </a:t>
            </a:r>
            <a:r>
              <a:rPr dirty="0" sz="1600" spc="-30" b="1">
                <a:latin typeface="Helvetica"/>
                <a:cs typeface="Helvetica"/>
              </a:rPr>
              <a:t>mITTs</a:t>
            </a:r>
            <a:endParaRPr sz="1600">
              <a:latin typeface="Helvetica"/>
              <a:cs typeface="Helvetic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80581" y="2062883"/>
            <a:ext cx="5225716" cy="36914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515100" y="5094668"/>
            <a:ext cx="2093976" cy="338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91171" y="5062740"/>
            <a:ext cx="941857" cy="4541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557771" y="5114544"/>
            <a:ext cx="2013585" cy="2578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latin typeface="Helvetica"/>
                <a:cs typeface="Helvetica"/>
              </a:rPr>
              <a:t>p =</a:t>
            </a:r>
            <a:r>
              <a:rPr dirty="0" sz="1400" spc="-35">
                <a:latin typeface="Helvetica"/>
                <a:cs typeface="Helvetica"/>
              </a:rPr>
              <a:t> </a:t>
            </a:r>
            <a:r>
              <a:rPr dirty="0" sz="1400">
                <a:latin typeface="Helvetica"/>
                <a:cs typeface="Helvetica"/>
              </a:rPr>
              <a:t>0.22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81871" y="5094668"/>
            <a:ext cx="2093976" cy="338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457943" y="5062740"/>
            <a:ext cx="941857" cy="4541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924543" y="5114544"/>
            <a:ext cx="2013585" cy="2578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14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latin typeface="Helvetica"/>
                <a:cs typeface="Helvetica"/>
              </a:rPr>
              <a:t>p =</a:t>
            </a:r>
            <a:r>
              <a:rPr dirty="0" sz="1400" spc="-35">
                <a:latin typeface="Helvetica"/>
                <a:cs typeface="Helvetica"/>
              </a:rPr>
              <a:t> </a:t>
            </a:r>
            <a:r>
              <a:rPr dirty="0" sz="1400">
                <a:latin typeface="Helvetica"/>
                <a:cs typeface="Helvetica"/>
              </a:rPr>
              <a:t>0.01</a:t>
            </a:r>
            <a:endParaRPr sz="14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36052" y="216408"/>
            <a:ext cx="3790188" cy="937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5038" y="208864"/>
            <a:ext cx="31159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65"/>
              <a:t>LV</a:t>
            </a:r>
            <a:r>
              <a:rPr dirty="0" sz="4400" spc="-250"/>
              <a:t> </a:t>
            </a:r>
            <a:r>
              <a:rPr dirty="0" sz="4400" spc="-50"/>
              <a:t>Volumes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296062" y="1187958"/>
            <a:ext cx="1180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0000"/>
                </a:solidFill>
                <a:latin typeface="Helvetica"/>
                <a:cs typeface="Helvetica"/>
              </a:rPr>
              <a:t>“Matched”</a:t>
            </a:r>
            <a:endParaRPr sz="1800">
              <a:latin typeface="Helvetica"/>
              <a:cs typeface="Helvetic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7050" y="1195196"/>
            <a:ext cx="758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0000"/>
                </a:solidFill>
                <a:latin typeface="Helvetica"/>
                <a:cs typeface="Helvetica"/>
              </a:rPr>
              <a:t>LVESV</a:t>
            </a:r>
            <a:endParaRPr sz="1800">
              <a:latin typeface="Helvetica"/>
              <a:cs typeface="Helvetic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0894" y="1234821"/>
            <a:ext cx="771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0000"/>
                </a:solidFill>
                <a:latin typeface="Helvetica"/>
                <a:cs typeface="Helvetica"/>
              </a:rPr>
              <a:t>LVEDV</a:t>
            </a:r>
            <a:endParaRPr sz="1800">
              <a:latin typeface="Helvetica"/>
              <a:cs typeface="Helvetic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2524" y="1478280"/>
            <a:ext cx="493776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81455" y="3282670"/>
            <a:ext cx="2100072" cy="3322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66672" y="3249180"/>
            <a:ext cx="928116" cy="454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24127" y="3302508"/>
            <a:ext cx="2019300" cy="2514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400">
                <a:latin typeface="Helvetica"/>
                <a:cs typeface="Helvetica"/>
              </a:rPr>
              <a:t>p =</a:t>
            </a:r>
            <a:r>
              <a:rPr dirty="0" sz="1400" spc="-30">
                <a:latin typeface="Helvetica"/>
                <a:cs typeface="Helvetica"/>
              </a:rPr>
              <a:t> 0.11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84220" y="3288791"/>
            <a:ext cx="1790700" cy="333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07891" y="3255276"/>
            <a:ext cx="941857" cy="454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326891" y="3308603"/>
            <a:ext cx="1710055" cy="2533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4605" rIns="0" bIns="0" rtlCol="0" vert="horz">
            <a:spAutoFit/>
          </a:bodyPr>
          <a:lstStyle/>
          <a:p>
            <a:pPr marL="530225">
              <a:lnSpc>
                <a:spcPct val="100000"/>
              </a:lnSpc>
              <a:spcBef>
                <a:spcPts val="115"/>
              </a:spcBef>
            </a:pPr>
            <a:r>
              <a:rPr dirty="0" sz="1400">
                <a:latin typeface="Helvetica"/>
                <a:cs typeface="Helvetica"/>
              </a:rPr>
              <a:t>p =</a:t>
            </a:r>
            <a:r>
              <a:rPr dirty="0" sz="1400" spc="-35">
                <a:latin typeface="Helvetica"/>
                <a:cs typeface="Helvetica"/>
              </a:rPr>
              <a:t> </a:t>
            </a:r>
            <a:r>
              <a:rPr dirty="0" sz="1400">
                <a:latin typeface="Helvetica"/>
                <a:cs typeface="Helvetica"/>
              </a:rPr>
              <a:t>0.52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16167" y="1478280"/>
            <a:ext cx="4937760" cy="228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69379" y="3314662"/>
            <a:ext cx="1754124" cy="3124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76288" y="3270516"/>
            <a:ext cx="1283207" cy="454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512052" y="3334511"/>
            <a:ext cx="1673860" cy="2317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" rIns="0" bIns="0" rtlCol="0" vert="horz">
            <a:spAutoFit/>
          </a:bodyPr>
          <a:lstStyle/>
          <a:p>
            <a:pPr marL="513715">
              <a:lnSpc>
                <a:spcPct val="100000"/>
              </a:lnSpc>
              <a:spcBef>
                <a:spcPts val="35"/>
              </a:spcBef>
            </a:pPr>
            <a:r>
              <a:rPr dirty="0" sz="1400">
                <a:latin typeface="Helvetica"/>
                <a:cs typeface="Helvetica"/>
              </a:rPr>
              <a:t>p =</a:t>
            </a:r>
            <a:r>
              <a:rPr dirty="0" sz="1400" spc="-35">
                <a:latin typeface="Helvetica"/>
                <a:cs typeface="Helvetica"/>
              </a:rPr>
              <a:t> </a:t>
            </a:r>
            <a:r>
              <a:rPr dirty="0" sz="1400">
                <a:latin typeface="Helvetica"/>
                <a:cs typeface="Helvetica"/>
              </a:rPr>
              <a:t>0.30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20556" y="3311702"/>
            <a:ext cx="1507236" cy="3093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304019" y="3265944"/>
            <a:ext cx="941857" cy="4541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063228" y="3331464"/>
            <a:ext cx="1426845" cy="2286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540" rIns="0" bIns="0" rtlCol="0" vert="horz">
            <a:spAutoFit/>
          </a:bodyPr>
          <a:lstStyle/>
          <a:p>
            <a:pPr marL="390525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latin typeface="Helvetica"/>
                <a:cs typeface="Helvetica"/>
              </a:rPr>
              <a:t>p =</a:t>
            </a:r>
            <a:r>
              <a:rPr dirty="0" sz="1400" spc="-40">
                <a:latin typeface="Helvetica"/>
                <a:cs typeface="Helvetica"/>
              </a:rPr>
              <a:t> </a:t>
            </a:r>
            <a:r>
              <a:rPr dirty="0" sz="1400">
                <a:latin typeface="Helvetica"/>
                <a:cs typeface="Helvetica"/>
              </a:rPr>
              <a:t>0.86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6062" y="3906469"/>
            <a:ext cx="14986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0000"/>
                </a:solidFill>
                <a:latin typeface="Helvetica"/>
                <a:cs typeface="Helvetica"/>
              </a:rPr>
              <a:t>“Unmatched”</a:t>
            </a:r>
            <a:endParaRPr sz="1800">
              <a:latin typeface="Helvetica"/>
              <a:cs typeface="Helvetic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2161" y="4259579"/>
            <a:ext cx="4763862" cy="2286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81455" y="6070091"/>
            <a:ext cx="2093976" cy="3383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07236" y="6038088"/>
            <a:ext cx="1040879" cy="4541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024127" y="6089903"/>
            <a:ext cx="2013585" cy="2578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145" rIns="0" bIns="0" rtlCol="0" vert="horz">
            <a:spAutoFit/>
          </a:bodyPr>
          <a:lstStyle/>
          <a:p>
            <a:pPr marL="633095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latin typeface="Helvetica"/>
                <a:cs typeface="Helvetica"/>
              </a:rPr>
              <a:t>p =</a:t>
            </a:r>
            <a:r>
              <a:rPr dirty="0" sz="1400" spc="-35">
                <a:latin typeface="Helvetica"/>
                <a:cs typeface="Helvetica"/>
              </a:rPr>
              <a:t> </a:t>
            </a:r>
            <a:r>
              <a:rPr dirty="0" sz="1400">
                <a:latin typeface="Helvetica"/>
                <a:cs typeface="Helvetica"/>
              </a:rPr>
              <a:t>0.004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73552" y="6070091"/>
            <a:ext cx="1786127" cy="3383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95700" y="6038088"/>
            <a:ext cx="941857" cy="4541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316223" y="6089903"/>
            <a:ext cx="1705610" cy="2578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145" rIns="0" bIns="0" rtlCol="0" vert="horz">
            <a:spAutoFit/>
          </a:bodyPr>
          <a:lstStyle/>
          <a:p>
            <a:pPr marL="52959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latin typeface="Helvetica"/>
                <a:cs typeface="Helvetica"/>
              </a:rPr>
              <a:t>p =</a:t>
            </a:r>
            <a:r>
              <a:rPr dirty="0" sz="1400" spc="-35">
                <a:latin typeface="Helvetica"/>
                <a:cs typeface="Helvetica"/>
              </a:rPr>
              <a:t> </a:t>
            </a:r>
            <a:r>
              <a:rPr dirty="0" sz="1400">
                <a:latin typeface="Helvetica"/>
                <a:cs typeface="Helvetica"/>
              </a:rPr>
              <a:t>0.10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89387" y="4229100"/>
            <a:ext cx="4795896" cy="22677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370320" y="6062471"/>
            <a:ext cx="1292352" cy="3063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446520" y="6015228"/>
            <a:ext cx="1139952" cy="4541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6412991" y="6082284"/>
            <a:ext cx="1211580" cy="2260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905" rIns="0" bIns="0" rtlCol="0" vert="horz">
            <a:spAutoFit/>
          </a:bodyPr>
          <a:lstStyle/>
          <a:p>
            <a:pPr marL="183515">
              <a:lnSpc>
                <a:spcPct val="100000"/>
              </a:lnSpc>
              <a:spcBef>
                <a:spcPts val="15"/>
              </a:spcBef>
            </a:pPr>
            <a:r>
              <a:rPr dirty="0" sz="1400">
                <a:latin typeface="Helvetica"/>
                <a:cs typeface="Helvetica"/>
              </a:rPr>
              <a:t>p =</a:t>
            </a:r>
            <a:r>
              <a:rPr dirty="0" sz="1400" spc="-50">
                <a:latin typeface="Helvetica"/>
                <a:cs typeface="Helvetica"/>
              </a:rPr>
              <a:t> </a:t>
            </a:r>
            <a:r>
              <a:rPr dirty="0" sz="1400">
                <a:latin typeface="Helvetica"/>
                <a:cs typeface="Helvetica"/>
              </a:rPr>
              <a:t>0.0005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881871" y="6036564"/>
            <a:ext cx="1786127" cy="3383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253728" y="6006084"/>
            <a:ext cx="1040879" cy="4541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8924543" y="6056376"/>
            <a:ext cx="1705610" cy="2578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780" rIns="0" bIns="0" rtlCol="0" vert="horz">
            <a:spAutoFit/>
          </a:bodyPr>
          <a:lstStyle/>
          <a:p>
            <a:pPr marL="478790">
              <a:lnSpc>
                <a:spcPct val="100000"/>
              </a:lnSpc>
              <a:spcBef>
                <a:spcPts val="140"/>
              </a:spcBef>
            </a:pPr>
            <a:r>
              <a:rPr dirty="0" sz="1400">
                <a:latin typeface="Helvetica"/>
                <a:cs typeface="Helvetica"/>
              </a:rPr>
              <a:t>p =</a:t>
            </a:r>
            <a:r>
              <a:rPr dirty="0" sz="1400" spc="-35">
                <a:latin typeface="Helvetica"/>
                <a:cs typeface="Helvetica"/>
              </a:rPr>
              <a:t> </a:t>
            </a:r>
            <a:r>
              <a:rPr dirty="0" sz="1400">
                <a:latin typeface="Helvetica"/>
                <a:cs typeface="Helvetica"/>
              </a:rPr>
              <a:t>0.009</a:t>
            </a:r>
            <a:endParaRPr sz="14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36052" y="216408"/>
            <a:ext cx="3790188" cy="937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2030" y="447802"/>
            <a:ext cx="27298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5"/>
              <a:t>NT-proBNP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802030" y="1324736"/>
            <a:ext cx="1181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0000"/>
                </a:solidFill>
                <a:latin typeface="Helvetica"/>
                <a:cs typeface="Helvetica"/>
              </a:rPr>
              <a:t>“Matched”</a:t>
            </a:r>
            <a:endParaRPr sz="1800">
              <a:latin typeface="Helvetica"/>
              <a:cs typeface="Helvetic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7508" y="1878358"/>
            <a:ext cx="4958822" cy="39303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6675" y="5038280"/>
            <a:ext cx="2564892" cy="338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98675" y="5006352"/>
            <a:ext cx="1040879" cy="454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79347" y="5058155"/>
            <a:ext cx="2484120" cy="257810"/>
          </a:xfrm>
          <a:custGeom>
            <a:avLst/>
            <a:gdLst/>
            <a:ahLst/>
            <a:cxnLst/>
            <a:rect l="l" t="t" r="r" b="b"/>
            <a:pathLst>
              <a:path w="2484120" h="257810">
                <a:moveTo>
                  <a:pt x="0" y="257556"/>
                </a:moveTo>
                <a:lnTo>
                  <a:pt x="2484119" y="257556"/>
                </a:lnTo>
                <a:lnTo>
                  <a:pt x="2484119" y="0"/>
                </a:lnTo>
                <a:lnTo>
                  <a:pt x="0" y="0"/>
                </a:lnTo>
                <a:lnTo>
                  <a:pt x="0" y="257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735073" y="5061661"/>
            <a:ext cx="77279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Helvetica"/>
                <a:cs typeface="Helvetica"/>
              </a:rPr>
              <a:t>p =</a:t>
            </a:r>
            <a:r>
              <a:rPr dirty="0" sz="1400" spc="-95">
                <a:latin typeface="Helvetica"/>
                <a:cs typeface="Helvetica"/>
              </a:rPr>
              <a:t> </a:t>
            </a:r>
            <a:r>
              <a:rPr dirty="0" sz="1400">
                <a:latin typeface="Helvetica"/>
                <a:cs typeface="Helvetica"/>
              </a:rPr>
              <a:t>0.053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98064" y="5051996"/>
            <a:ext cx="2564891" cy="338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08832" y="5021592"/>
            <a:ext cx="941857" cy="454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40735" y="5071871"/>
            <a:ext cx="2484120" cy="257810"/>
          </a:xfrm>
          <a:custGeom>
            <a:avLst/>
            <a:gdLst/>
            <a:ahLst/>
            <a:cxnLst/>
            <a:rect l="l" t="t" r="r" b="b"/>
            <a:pathLst>
              <a:path w="2484120" h="257810">
                <a:moveTo>
                  <a:pt x="0" y="257555"/>
                </a:moveTo>
                <a:lnTo>
                  <a:pt x="2484119" y="257555"/>
                </a:lnTo>
                <a:lnTo>
                  <a:pt x="2484119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746753" y="5076190"/>
            <a:ext cx="6737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Helvetica"/>
                <a:cs typeface="Helvetica"/>
              </a:rPr>
              <a:t>p =</a:t>
            </a:r>
            <a:r>
              <a:rPr dirty="0" sz="1400" spc="-100">
                <a:latin typeface="Helvetica"/>
                <a:cs typeface="Helvetica"/>
              </a:rPr>
              <a:t> </a:t>
            </a:r>
            <a:r>
              <a:rPr dirty="0" sz="1400">
                <a:latin typeface="Helvetica"/>
                <a:cs typeface="Helvetica"/>
              </a:rPr>
              <a:t>0.16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00468" y="1380566"/>
            <a:ext cx="14986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0000"/>
                </a:solidFill>
                <a:latin typeface="Helvetica"/>
                <a:cs typeface="Helvetica"/>
              </a:rPr>
              <a:t>“Unmatched”</a:t>
            </a:r>
            <a:endParaRPr sz="1800">
              <a:latin typeface="Helvetica"/>
              <a:cs typeface="Helvetic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57296" y="1852771"/>
            <a:ext cx="4957352" cy="40066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33259" y="5216626"/>
            <a:ext cx="2625852" cy="3414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74507" y="5187696"/>
            <a:ext cx="941857" cy="454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075931" y="5236464"/>
            <a:ext cx="2153920" cy="260985"/>
          </a:xfrm>
          <a:custGeom>
            <a:avLst/>
            <a:gdLst/>
            <a:ahLst/>
            <a:cxnLst/>
            <a:rect l="l" t="t" r="r" b="b"/>
            <a:pathLst>
              <a:path w="2153920" h="260985">
                <a:moveTo>
                  <a:pt x="0" y="260604"/>
                </a:moveTo>
                <a:lnTo>
                  <a:pt x="2153412" y="260604"/>
                </a:lnTo>
                <a:lnTo>
                  <a:pt x="2153412" y="0"/>
                </a:lnTo>
                <a:lnTo>
                  <a:pt x="0" y="0"/>
                </a:lnTo>
                <a:lnTo>
                  <a:pt x="0" y="260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012683" y="5242686"/>
            <a:ext cx="6737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Helvetica"/>
                <a:cs typeface="Helvetica"/>
              </a:rPr>
              <a:t>p =</a:t>
            </a:r>
            <a:r>
              <a:rPr dirty="0" sz="1400" spc="-100">
                <a:latin typeface="Helvetica"/>
                <a:cs typeface="Helvetica"/>
              </a:rPr>
              <a:t> </a:t>
            </a:r>
            <a:r>
              <a:rPr dirty="0" sz="1400">
                <a:latin typeface="Helvetica"/>
                <a:cs typeface="Helvetica"/>
              </a:rPr>
              <a:t>0.47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86671" y="5216626"/>
            <a:ext cx="2116835" cy="3414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774935" y="5187696"/>
            <a:ext cx="941857" cy="4541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229343" y="5236464"/>
            <a:ext cx="2036445" cy="260985"/>
          </a:xfrm>
          <a:custGeom>
            <a:avLst/>
            <a:gdLst/>
            <a:ahLst/>
            <a:cxnLst/>
            <a:rect l="l" t="t" r="r" b="b"/>
            <a:pathLst>
              <a:path w="2036445" h="260985">
                <a:moveTo>
                  <a:pt x="0" y="260604"/>
                </a:moveTo>
                <a:lnTo>
                  <a:pt x="2036063" y="260604"/>
                </a:lnTo>
                <a:lnTo>
                  <a:pt x="2036063" y="0"/>
                </a:lnTo>
                <a:lnTo>
                  <a:pt x="0" y="0"/>
                </a:lnTo>
                <a:lnTo>
                  <a:pt x="0" y="260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912222" y="5242686"/>
            <a:ext cx="6737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Helvetica"/>
                <a:cs typeface="Helvetica"/>
              </a:rPr>
              <a:t>p =</a:t>
            </a:r>
            <a:r>
              <a:rPr dirty="0" sz="1400" spc="-100">
                <a:latin typeface="Helvetica"/>
                <a:cs typeface="Helvetica"/>
              </a:rPr>
              <a:t> </a:t>
            </a:r>
            <a:r>
              <a:rPr dirty="0" sz="1400">
                <a:latin typeface="Helvetica"/>
                <a:cs typeface="Helvetica"/>
              </a:rPr>
              <a:t>0.06</a:t>
            </a:r>
            <a:endParaRPr sz="14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36052" y="216408"/>
            <a:ext cx="3790188" cy="937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9402" y="292734"/>
            <a:ext cx="6790690" cy="11093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265"/>
              </a:lnSpc>
              <a:spcBef>
                <a:spcPts val="100"/>
              </a:spcBef>
            </a:pPr>
            <a:r>
              <a:rPr dirty="0"/>
              <a:t>Overall</a:t>
            </a:r>
            <a:r>
              <a:rPr dirty="0" spc="-5"/>
              <a:t> Outcomes</a:t>
            </a:r>
          </a:p>
          <a:p>
            <a:pPr marL="12700">
              <a:lnSpc>
                <a:spcPts val="4265"/>
              </a:lnSpc>
            </a:pPr>
            <a:r>
              <a:rPr dirty="0" spc="-5">
                <a:latin typeface="Calibri"/>
                <a:cs typeface="Calibri"/>
              </a:rPr>
              <a:t>(all </a:t>
            </a:r>
            <a:r>
              <a:rPr dirty="0">
                <a:latin typeface="Calibri"/>
                <a:cs typeface="Calibri"/>
              </a:rPr>
              <a:t>CAP-1002 </a:t>
            </a:r>
            <a:r>
              <a:rPr dirty="0" spc="-10">
                <a:latin typeface="Calibri"/>
                <a:cs typeface="Calibri"/>
              </a:rPr>
              <a:t>vs placebo, </a:t>
            </a:r>
            <a:r>
              <a:rPr dirty="0">
                <a:latin typeface="Calibri"/>
                <a:cs typeface="Calibri"/>
              </a:rPr>
              <a:t>6</a:t>
            </a:r>
            <a:r>
              <a:rPr dirty="0" spc="-3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months)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81529" y="5312791"/>
            <a:ext cx="7606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Deltas from </a:t>
            </a:r>
            <a:r>
              <a:rPr dirty="0" sz="1800" spc="-5">
                <a:latin typeface="Calibri"/>
                <a:cs typeface="Calibri"/>
              </a:rPr>
              <a:t>Baseline </a:t>
            </a: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>
                <a:latin typeface="Calibri"/>
                <a:cs typeface="Calibri"/>
              </a:rPr>
              <a:t>6 </a:t>
            </a:r>
            <a:r>
              <a:rPr dirty="0" sz="1800" spc="-5">
                <a:latin typeface="Calibri"/>
                <a:cs typeface="Calibri"/>
              </a:rPr>
              <a:t>months. </a:t>
            </a:r>
            <a:r>
              <a:rPr dirty="0" sz="1800" spc="-20">
                <a:latin typeface="Calibri"/>
                <a:cs typeface="Calibri"/>
              </a:rPr>
              <a:t>Post </a:t>
            </a:r>
            <a:r>
              <a:rPr dirty="0" sz="1800" spc="-5">
                <a:latin typeface="Calibri"/>
                <a:cs typeface="Calibri"/>
              </a:rPr>
              <a:t>hoc analysis, Mann-Whitney </a:t>
            </a:r>
            <a:r>
              <a:rPr dirty="0" sz="1800" spc="-10">
                <a:latin typeface="Calibri"/>
                <a:cs typeface="Calibri"/>
              </a:rPr>
              <a:t>tests,</a:t>
            </a:r>
            <a:r>
              <a:rPr dirty="0" sz="1800" spc="1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2-tailed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1342" y="1661236"/>
            <a:ext cx="8121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Δ</a:t>
            </a:r>
            <a:r>
              <a:rPr dirty="0" sz="18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40" b="1">
                <a:solidFill>
                  <a:srgbClr val="FF0000"/>
                </a:solidFill>
                <a:latin typeface="Calibri"/>
                <a:cs typeface="Calibri"/>
              </a:rPr>
              <a:t>LVEDV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3580" y="1962911"/>
            <a:ext cx="4093347" cy="3003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945885" y="1704847"/>
            <a:ext cx="773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Δ</a:t>
            </a:r>
            <a:r>
              <a:rPr dirty="0" sz="18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40" b="1">
                <a:solidFill>
                  <a:srgbClr val="FF0000"/>
                </a:solidFill>
                <a:latin typeface="Calibri"/>
                <a:cs typeface="Calibri"/>
              </a:rPr>
              <a:t>LVESV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08120" y="1970532"/>
            <a:ext cx="4189476" cy="3131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641840" y="1643888"/>
            <a:ext cx="12687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Δ</a:t>
            </a:r>
            <a:r>
              <a:rPr dirty="0" sz="18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NT-proBNP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4131" y="2072639"/>
            <a:ext cx="4184904" cy="2878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50135" y="1917192"/>
            <a:ext cx="1402080" cy="368935"/>
          </a:xfrm>
          <a:custGeom>
            <a:avLst/>
            <a:gdLst/>
            <a:ahLst/>
            <a:cxnLst/>
            <a:rect l="l" t="t" r="r" b="b"/>
            <a:pathLst>
              <a:path w="1402079" h="368935">
                <a:moveTo>
                  <a:pt x="0" y="368808"/>
                </a:moveTo>
                <a:lnTo>
                  <a:pt x="1402080" y="368808"/>
                </a:lnTo>
                <a:lnTo>
                  <a:pt x="140208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928876" y="1934971"/>
            <a:ext cx="1002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p =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0.0206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0615" y="1956816"/>
            <a:ext cx="1402080" cy="3708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11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dirty="0" sz="1800">
                <a:latin typeface="Calibri"/>
                <a:cs typeface="Calibri"/>
              </a:rPr>
              <a:t>p =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0.0259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681971" y="1917192"/>
            <a:ext cx="1402080" cy="368935"/>
          </a:xfrm>
          <a:custGeom>
            <a:avLst/>
            <a:gdLst/>
            <a:ahLst/>
            <a:cxnLst/>
            <a:rect l="l" t="t" r="r" b="b"/>
            <a:pathLst>
              <a:path w="1402079" h="368935">
                <a:moveTo>
                  <a:pt x="0" y="368808"/>
                </a:moveTo>
                <a:lnTo>
                  <a:pt x="1402079" y="368808"/>
                </a:lnTo>
                <a:lnTo>
                  <a:pt x="1402079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761601" y="1934971"/>
            <a:ext cx="1002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p =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0.0115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6052" y="216408"/>
            <a:ext cx="3790188" cy="93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353694"/>
            <a:ext cx="63461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Safety </a:t>
            </a:r>
            <a:r>
              <a:rPr dirty="0" sz="4000" spc="-10"/>
              <a:t>and </a:t>
            </a:r>
            <a:r>
              <a:rPr dirty="0" sz="4000" spc="-5"/>
              <a:t>Clinical</a:t>
            </a:r>
            <a:r>
              <a:rPr dirty="0" sz="4000" spc="15"/>
              <a:t> </a:t>
            </a:r>
            <a:r>
              <a:rPr dirty="0" sz="4000" spc="-5"/>
              <a:t>Events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688340" y="1163892"/>
            <a:ext cx="9334500" cy="214820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2400" spc="-5" b="1">
                <a:solidFill>
                  <a:srgbClr val="FF0000"/>
                </a:solidFill>
                <a:latin typeface="Helvetica"/>
                <a:cs typeface="Helvetica"/>
              </a:rPr>
              <a:t>Safety</a:t>
            </a:r>
            <a:endParaRPr sz="24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Helvetica"/>
                <a:cs typeface="Helvetica"/>
              </a:rPr>
              <a:t>No primary </a:t>
            </a:r>
            <a:r>
              <a:rPr dirty="0" sz="2400">
                <a:latin typeface="Helvetica"/>
                <a:cs typeface="Helvetica"/>
              </a:rPr>
              <a:t>safety </a:t>
            </a:r>
            <a:r>
              <a:rPr dirty="0" sz="2400" spc="-5">
                <a:latin typeface="Helvetica"/>
                <a:cs typeface="Helvetica"/>
              </a:rPr>
              <a:t>endpoint events were observed during </a:t>
            </a:r>
            <a:r>
              <a:rPr dirty="0" sz="2400">
                <a:latin typeface="Helvetica"/>
                <a:cs typeface="Helvetica"/>
              </a:rPr>
              <a:t>the</a:t>
            </a:r>
            <a:r>
              <a:rPr dirty="0" sz="2400" spc="155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study</a:t>
            </a:r>
            <a:endParaRPr sz="24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Helvetica"/>
                <a:cs typeface="Helvetica"/>
              </a:rPr>
              <a:t>No significant treatment group </a:t>
            </a:r>
            <a:r>
              <a:rPr dirty="0" sz="2400" spc="-10">
                <a:latin typeface="Helvetica"/>
                <a:cs typeface="Helvetica"/>
              </a:rPr>
              <a:t>difference </a:t>
            </a:r>
            <a:r>
              <a:rPr dirty="0" sz="2400" spc="-5">
                <a:latin typeface="Helvetica"/>
                <a:cs typeface="Helvetica"/>
              </a:rPr>
              <a:t>in </a:t>
            </a:r>
            <a:r>
              <a:rPr dirty="0" sz="2400">
                <a:latin typeface="Helvetica"/>
                <a:cs typeface="Helvetica"/>
              </a:rPr>
              <a:t>SAE</a:t>
            </a:r>
            <a:r>
              <a:rPr dirty="0" sz="2400" spc="50">
                <a:latin typeface="Helvetica"/>
                <a:cs typeface="Helvetica"/>
              </a:rPr>
              <a:t> </a:t>
            </a:r>
            <a:r>
              <a:rPr dirty="0" sz="2400">
                <a:latin typeface="Helvetica"/>
                <a:cs typeface="Helvetica"/>
              </a:rPr>
              <a:t>rates</a:t>
            </a:r>
            <a:endParaRPr sz="24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0000"/>
                </a:solidFill>
                <a:latin typeface="Helvetica"/>
                <a:cs typeface="Helvetica"/>
              </a:rPr>
              <a:t>Clinical </a:t>
            </a:r>
            <a:r>
              <a:rPr dirty="0" sz="2400" spc="-5" b="1">
                <a:solidFill>
                  <a:srgbClr val="FF0000"/>
                </a:solidFill>
                <a:latin typeface="Helvetica"/>
                <a:cs typeface="Helvetica"/>
              </a:rPr>
              <a:t>Events</a:t>
            </a:r>
            <a:r>
              <a:rPr dirty="0" sz="2400" spc="-25" b="1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dirty="0" sz="2400" b="1">
                <a:solidFill>
                  <a:srgbClr val="FF0000"/>
                </a:solidFill>
                <a:latin typeface="Helvetica"/>
                <a:cs typeface="Helvetica"/>
              </a:rPr>
              <a:t>(adjudicated)</a:t>
            </a:r>
            <a:endParaRPr sz="2400">
              <a:latin typeface="Helvetica"/>
              <a:cs typeface="Helvetic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64957" y="3497643"/>
          <a:ext cx="7298055" cy="2548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7695"/>
                <a:gridCol w="1748789"/>
                <a:gridCol w="1740535"/>
                <a:gridCol w="1915794"/>
              </a:tblGrid>
              <a:tr h="683895">
                <a:tc>
                  <a:txBody>
                    <a:bodyPr/>
                    <a:lstStyle/>
                    <a:p>
                      <a:pPr marL="95885" marR="429259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Clinical</a:t>
                      </a:r>
                      <a:r>
                        <a:rPr dirty="0" sz="1800" spc="-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Events 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[n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(%)]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493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30225" marR="379730" indent="-844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P-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1002 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 =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493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98145" marR="587375" indent="-190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cebo  (N =</a:t>
                      </a:r>
                      <a:r>
                        <a:rPr dirty="0" sz="1800" spc="-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493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p-value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Death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651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0.0)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879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0(0.0)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--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Non-fatal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MI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397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8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(3.3)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885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(9.1)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0.22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HF</a:t>
                      </a:r>
                      <a:r>
                        <a:rPr dirty="0" sz="18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Hosp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39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8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(4.4)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885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(6.8)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0.68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Stroke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39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8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(0.0)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885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(2.3)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0.33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MACE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39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8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(7.8)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879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(11.4)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0.49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6052" y="216408"/>
            <a:ext cx="3790188" cy="93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9863" y="515238"/>
            <a:ext cx="30689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Conclusions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688340" y="1572208"/>
            <a:ext cx="10272395" cy="44780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ts val="365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Helvetica"/>
                <a:cs typeface="Helvetica"/>
              </a:rPr>
              <a:t>No </a:t>
            </a:r>
            <a:r>
              <a:rPr dirty="0" sz="3200" spc="-5">
                <a:latin typeface="Helvetica"/>
                <a:cs typeface="Helvetica"/>
              </a:rPr>
              <a:t>significant </a:t>
            </a:r>
            <a:r>
              <a:rPr dirty="0" sz="3200" spc="-10">
                <a:latin typeface="Helvetica"/>
                <a:cs typeface="Helvetica"/>
              </a:rPr>
              <a:t>difference </a:t>
            </a:r>
            <a:r>
              <a:rPr dirty="0" sz="3200">
                <a:latin typeface="Helvetica"/>
                <a:cs typeface="Helvetica"/>
              </a:rPr>
              <a:t>in scar size based on 6 </a:t>
            </a:r>
            <a:r>
              <a:rPr dirty="0" sz="3200" spc="-5">
                <a:latin typeface="Helvetica"/>
                <a:cs typeface="Helvetica"/>
              </a:rPr>
              <a:t>or</a:t>
            </a:r>
            <a:r>
              <a:rPr dirty="0" sz="3200" spc="-135">
                <a:latin typeface="Helvetica"/>
                <a:cs typeface="Helvetica"/>
              </a:rPr>
              <a:t> </a:t>
            </a:r>
            <a:r>
              <a:rPr dirty="0" sz="3200">
                <a:latin typeface="Helvetica"/>
                <a:cs typeface="Helvetica"/>
              </a:rPr>
              <a:t>12</a:t>
            </a:r>
            <a:endParaRPr sz="3200">
              <a:latin typeface="Helvetica"/>
              <a:cs typeface="Helvetica"/>
            </a:endParaRPr>
          </a:p>
          <a:p>
            <a:pPr marL="355600">
              <a:lnSpc>
                <a:spcPts val="3650"/>
              </a:lnSpc>
            </a:pPr>
            <a:r>
              <a:rPr dirty="0" sz="3200" spc="-5">
                <a:latin typeface="Helvetica"/>
                <a:cs typeface="Helvetica"/>
              </a:rPr>
              <a:t>month</a:t>
            </a:r>
            <a:r>
              <a:rPr dirty="0" sz="3200" spc="-15">
                <a:latin typeface="Helvetica"/>
                <a:cs typeface="Helvetica"/>
              </a:rPr>
              <a:t> </a:t>
            </a:r>
            <a:r>
              <a:rPr dirty="0" sz="3200">
                <a:latin typeface="Helvetica"/>
                <a:cs typeface="Helvetica"/>
              </a:rPr>
              <a:t>MRI</a:t>
            </a:r>
            <a:endParaRPr sz="32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Helvetica"/>
                <a:cs typeface="Helvetica"/>
              </a:rPr>
              <a:t>Signs </a:t>
            </a:r>
            <a:r>
              <a:rPr dirty="0" sz="3200">
                <a:latin typeface="Helvetica"/>
                <a:cs typeface="Helvetica"/>
              </a:rPr>
              <a:t>of </a:t>
            </a:r>
            <a:r>
              <a:rPr dirty="0" sz="3200" spc="-5">
                <a:latin typeface="Helvetica"/>
                <a:cs typeface="Helvetica"/>
              </a:rPr>
              <a:t>improvement </a:t>
            </a:r>
            <a:r>
              <a:rPr dirty="0" sz="3200">
                <a:latin typeface="Helvetica"/>
                <a:cs typeface="Helvetica"/>
              </a:rPr>
              <a:t>in </a:t>
            </a:r>
            <a:r>
              <a:rPr dirty="0" sz="3200" spc="-125">
                <a:latin typeface="Helvetica"/>
                <a:cs typeface="Helvetica"/>
              </a:rPr>
              <a:t>LV </a:t>
            </a:r>
            <a:r>
              <a:rPr dirty="0" sz="3200" spc="-5">
                <a:latin typeface="Helvetica"/>
                <a:cs typeface="Helvetica"/>
              </a:rPr>
              <a:t>volumes and</a:t>
            </a:r>
            <a:r>
              <a:rPr dirty="0" sz="3200" spc="60">
                <a:latin typeface="Helvetica"/>
                <a:cs typeface="Helvetica"/>
              </a:rPr>
              <a:t> </a:t>
            </a:r>
            <a:r>
              <a:rPr dirty="0" sz="3200">
                <a:latin typeface="Helvetica"/>
                <a:cs typeface="Helvetica"/>
              </a:rPr>
              <a:t>BNP</a:t>
            </a:r>
            <a:endParaRPr sz="32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45">
                <a:latin typeface="Helvetica"/>
                <a:cs typeface="Helvetica"/>
              </a:rPr>
              <a:t>Very </a:t>
            </a:r>
            <a:r>
              <a:rPr dirty="0" sz="3200">
                <a:latin typeface="Helvetica"/>
                <a:cs typeface="Helvetica"/>
              </a:rPr>
              <a:t>low </a:t>
            </a:r>
            <a:r>
              <a:rPr dirty="0" sz="3200" spc="-5">
                <a:latin typeface="Helvetica"/>
                <a:cs typeface="Helvetica"/>
              </a:rPr>
              <a:t>clinical events </a:t>
            </a:r>
            <a:r>
              <a:rPr dirty="0" sz="3200">
                <a:latin typeface="Wingdings"/>
                <a:cs typeface="Wingdings"/>
              </a:rPr>
              <a:t></a:t>
            </a:r>
            <a:r>
              <a:rPr dirty="0" sz="3200">
                <a:latin typeface="Times New Roman"/>
                <a:cs typeface="Times New Roman"/>
              </a:rPr>
              <a:t> </a:t>
            </a:r>
            <a:r>
              <a:rPr dirty="0" sz="3200">
                <a:latin typeface="Helvetica"/>
                <a:cs typeface="Helvetica"/>
              </a:rPr>
              <a:t>favoring the </a:t>
            </a:r>
            <a:r>
              <a:rPr dirty="0" sz="3200" spc="-5">
                <a:latin typeface="Helvetica"/>
                <a:cs typeface="Helvetica"/>
              </a:rPr>
              <a:t>treatment</a:t>
            </a:r>
            <a:r>
              <a:rPr dirty="0" sz="3200" spc="50">
                <a:latin typeface="Helvetica"/>
                <a:cs typeface="Helvetica"/>
              </a:rPr>
              <a:t> </a:t>
            </a:r>
            <a:r>
              <a:rPr dirty="0" sz="3200" spc="-5">
                <a:latin typeface="Helvetica"/>
                <a:cs typeface="Helvetica"/>
              </a:rPr>
              <a:t>group</a:t>
            </a:r>
            <a:endParaRPr sz="32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Helvetica"/>
                <a:cs typeface="Helvetica"/>
              </a:rPr>
              <a:t>Challenges</a:t>
            </a:r>
            <a:endParaRPr sz="3200">
              <a:latin typeface="Helvetica"/>
              <a:cs typeface="Helvetica"/>
            </a:endParaRPr>
          </a:p>
          <a:p>
            <a:pPr lvl="1" marL="756285" indent="-286385">
              <a:lnSpc>
                <a:spcPct val="100000"/>
              </a:lnSpc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>
                <a:latin typeface="Helvetica"/>
                <a:cs typeface="Helvetica"/>
              </a:rPr>
              <a:t>Recruitment of patients with large anterior</a:t>
            </a:r>
            <a:r>
              <a:rPr dirty="0" sz="2800" spc="75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MI</a:t>
            </a:r>
            <a:endParaRPr sz="2800">
              <a:latin typeface="Helvetica"/>
              <a:cs typeface="Helvetica"/>
            </a:endParaRPr>
          </a:p>
          <a:p>
            <a:pPr lvl="1" marL="756285" indent="-286385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>
                <a:latin typeface="Helvetica"/>
                <a:cs typeface="Helvetica"/>
              </a:rPr>
              <a:t>MRI endpoint dropout and</a:t>
            </a:r>
            <a:r>
              <a:rPr dirty="0" sz="2800" spc="35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variability</a:t>
            </a:r>
            <a:endParaRPr sz="2800">
              <a:latin typeface="Helvetica"/>
              <a:cs typeface="Helvetica"/>
            </a:endParaRPr>
          </a:p>
          <a:p>
            <a:pPr marL="355600" indent="-342900">
              <a:lnSpc>
                <a:spcPts val="3650"/>
              </a:lnSpc>
              <a:spcBef>
                <a:spcPts val="3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85">
                <a:latin typeface="Helvetica"/>
                <a:cs typeface="Helvetica"/>
              </a:rPr>
              <a:t>To </a:t>
            </a:r>
            <a:r>
              <a:rPr dirty="0" sz="3200" spc="-10">
                <a:latin typeface="Helvetica"/>
                <a:cs typeface="Helvetica"/>
              </a:rPr>
              <a:t>be </a:t>
            </a:r>
            <a:r>
              <a:rPr dirty="0" sz="3200" spc="-5">
                <a:latin typeface="Helvetica"/>
                <a:cs typeface="Helvetica"/>
              </a:rPr>
              <a:t>investigated: Influence </a:t>
            </a:r>
            <a:r>
              <a:rPr dirty="0" sz="3200" spc="-10">
                <a:latin typeface="Helvetica"/>
                <a:cs typeface="Helvetica"/>
              </a:rPr>
              <a:t>of </a:t>
            </a:r>
            <a:r>
              <a:rPr dirty="0" sz="3200">
                <a:latin typeface="Helvetica"/>
                <a:cs typeface="Helvetica"/>
              </a:rPr>
              <a:t>matched vs</a:t>
            </a:r>
            <a:r>
              <a:rPr dirty="0" sz="3200" spc="185">
                <a:latin typeface="Helvetica"/>
                <a:cs typeface="Helvetica"/>
              </a:rPr>
              <a:t> </a:t>
            </a:r>
            <a:r>
              <a:rPr dirty="0" sz="3200" spc="-5">
                <a:latin typeface="Helvetica"/>
                <a:cs typeface="Helvetica"/>
              </a:rPr>
              <a:t>unmatched</a:t>
            </a:r>
            <a:endParaRPr sz="3200">
              <a:latin typeface="Helvetica"/>
              <a:cs typeface="Helvetica"/>
            </a:endParaRPr>
          </a:p>
          <a:p>
            <a:pPr marL="355600">
              <a:lnSpc>
                <a:spcPts val="3650"/>
              </a:lnSpc>
            </a:pPr>
            <a:r>
              <a:rPr dirty="0" sz="3200">
                <a:latin typeface="Helvetica"/>
                <a:cs typeface="Helvetica"/>
              </a:rPr>
              <a:t>cells</a:t>
            </a:r>
            <a:endParaRPr sz="32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901" y="339039"/>
            <a:ext cx="45046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Acknowledgments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04901" y="1312291"/>
            <a:ext cx="5360035" cy="5146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24701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5">
                <a:latin typeface="Helvetica"/>
                <a:cs typeface="Helvetica"/>
              </a:rPr>
              <a:t>Cedars-Sinai Medical Center – R. Makkar &amp; </a:t>
            </a:r>
            <a:r>
              <a:rPr dirty="0" sz="1600" spc="-95">
                <a:latin typeface="Helvetica"/>
                <a:cs typeface="Helvetica"/>
              </a:rPr>
              <a:t>T. </a:t>
            </a:r>
            <a:r>
              <a:rPr dirty="0" sz="1600" spc="-5">
                <a:latin typeface="Helvetica"/>
                <a:cs typeface="Helvetica"/>
              </a:rPr>
              <a:t>Henry  (17)*</a:t>
            </a:r>
            <a:endParaRPr sz="1600">
              <a:latin typeface="Helvetica"/>
              <a:cs typeface="Helvetica"/>
            </a:endParaRPr>
          </a:p>
          <a:p>
            <a:pPr marL="355600" marR="508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5">
                <a:latin typeface="Helvetica"/>
                <a:cs typeface="Helvetica"/>
              </a:rPr>
              <a:t>Linder Center for Research &amp; Education – D. Kereiakes  </a:t>
            </a:r>
            <a:r>
              <a:rPr dirty="0" sz="1600" spc="-35">
                <a:latin typeface="Helvetica"/>
                <a:cs typeface="Helvetica"/>
              </a:rPr>
              <a:t>(11)</a:t>
            </a:r>
            <a:endParaRPr sz="1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5">
                <a:latin typeface="Helvetica"/>
                <a:cs typeface="Helvetica"/>
              </a:rPr>
              <a:t>Prairie Education and Research – </a:t>
            </a:r>
            <a:r>
              <a:rPr dirty="0" sz="1600" spc="-95">
                <a:latin typeface="Helvetica"/>
                <a:cs typeface="Helvetica"/>
              </a:rPr>
              <a:t>F. </a:t>
            </a:r>
            <a:r>
              <a:rPr dirty="0" sz="1600" spc="-5">
                <a:latin typeface="Helvetica"/>
                <a:cs typeface="Helvetica"/>
              </a:rPr>
              <a:t>Aguirre</a:t>
            </a:r>
            <a:r>
              <a:rPr dirty="0" sz="1600" spc="50">
                <a:latin typeface="Helvetica"/>
                <a:cs typeface="Helvetica"/>
              </a:rPr>
              <a:t> </a:t>
            </a:r>
            <a:r>
              <a:rPr dirty="0" sz="1600" spc="-35">
                <a:latin typeface="Helvetica"/>
                <a:cs typeface="Helvetica"/>
              </a:rPr>
              <a:t>(11)</a:t>
            </a:r>
            <a:endParaRPr sz="1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5">
                <a:latin typeface="Helvetica"/>
                <a:cs typeface="Helvetica"/>
              </a:rPr>
              <a:t>Sanger Heart &amp; </a:t>
            </a:r>
            <a:r>
              <a:rPr dirty="0" sz="1600" spc="-20">
                <a:latin typeface="Helvetica"/>
                <a:cs typeface="Helvetica"/>
              </a:rPr>
              <a:t>Vascular </a:t>
            </a:r>
            <a:r>
              <a:rPr dirty="0" sz="1600" spc="-5">
                <a:latin typeface="Helvetica"/>
                <a:cs typeface="Helvetica"/>
              </a:rPr>
              <a:t>Institute – </a:t>
            </a:r>
            <a:r>
              <a:rPr dirty="0" sz="1600" spc="-10">
                <a:latin typeface="Helvetica"/>
                <a:cs typeface="Helvetica"/>
              </a:rPr>
              <a:t>G. </a:t>
            </a:r>
            <a:r>
              <a:rPr dirty="0" sz="1600" spc="-5">
                <a:latin typeface="Helvetica"/>
                <a:cs typeface="Helvetica"/>
              </a:rPr>
              <a:t>Kowalchuk</a:t>
            </a:r>
            <a:r>
              <a:rPr dirty="0" sz="1600" spc="125">
                <a:latin typeface="Helvetica"/>
                <a:cs typeface="Helvetica"/>
              </a:rPr>
              <a:t> </a:t>
            </a:r>
            <a:r>
              <a:rPr dirty="0" sz="1600" spc="-5">
                <a:latin typeface="Helvetica"/>
                <a:cs typeface="Helvetica"/>
              </a:rPr>
              <a:t>(10)</a:t>
            </a:r>
            <a:endParaRPr sz="1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5">
                <a:latin typeface="Helvetica"/>
                <a:cs typeface="Helvetica"/>
              </a:rPr>
              <a:t>Scripps Green Hospital – R. Schatz</a:t>
            </a:r>
            <a:r>
              <a:rPr dirty="0" sz="1600" spc="40">
                <a:latin typeface="Helvetica"/>
                <a:cs typeface="Helvetica"/>
              </a:rPr>
              <a:t> </a:t>
            </a:r>
            <a:r>
              <a:rPr dirty="0" sz="1600" spc="-5">
                <a:latin typeface="Helvetica"/>
                <a:cs typeface="Helvetica"/>
              </a:rPr>
              <a:t>(9)*</a:t>
            </a:r>
            <a:endParaRPr sz="1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5">
                <a:latin typeface="Helvetica"/>
                <a:cs typeface="Helvetica"/>
              </a:rPr>
              <a:t>Minneapolis Heart Institute– J. </a:t>
            </a:r>
            <a:r>
              <a:rPr dirty="0" sz="1600" spc="-15">
                <a:latin typeface="Helvetica"/>
                <a:cs typeface="Helvetica"/>
              </a:rPr>
              <a:t>Traverse</a:t>
            </a:r>
            <a:r>
              <a:rPr dirty="0" sz="1600" spc="60">
                <a:latin typeface="Helvetica"/>
                <a:cs typeface="Helvetica"/>
              </a:rPr>
              <a:t> </a:t>
            </a:r>
            <a:r>
              <a:rPr dirty="0" sz="1600" spc="-5">
                <a:latin typeface="Helvetica"/>
                <a:cs typeface="Helvetica"/>
              </a:rPr>
              <a:t>(6)*</a:t>
            </a:r>
            <a:endParaRPr sz="1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35">
                <a:latin typeface="Helvetica"/>
                <a:cs typeface="Helvetica"/>
              </a:rPr>
              <a:t>Unv. </a:t>
            </a:r>
            <a:r>
              <a:rPr dirty="0" sz="1600" spc="-5">
                <a:latin typeface="Helvetica"/>
                <a:cs typeface="Helvetica"/>
              </a:rPr>
              <a:t>Massachusetts Memorial – J. Rade</a:t>
            </a:r>
            <a:r>
              <a:rPr dirty="0" sz="1600" spc="100">
                <a:latin typeface="Helvetica"/>
                <a:cs typeface="Helvetica"/>
              </a:rPr>
              <a:t> </a:t>
            </a:r>
            <a:r>
              <a:rPr dirty="0" sz="1600" spc="-5">
                <a:latin typeface="Helvetica"/>
                <a:cs typeface="Helvetica"/>
              </a:rPr>
              <a:t>(6)</a:t>
            </a:r>
            <a:endParaRPr sz="1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35">
                <a:latin typeface="Helvetica"/>
                <a:cs typeface="Helvetica"/>
              </a:rPr>
              <a:t>Unv. </a:t>
            </a:r>
            <a:r>
              <a:rPr dirty="0" sz="1600" spc="-5">
                <a:latin typeface="Helvetica"/>
                <a:cs typeface="Helvetica"/>
              </a:rPr>
              <a:t>Pittsburgh Medical Center – C. </a:t>
            </a:r>
            <a:r>
              <a:rPr dirty="0" sz="1600" spc="-50">
                <a:latin typeface="Helvetica"/>
                <a:cs typeface="Helvetica"/>
              </a:rPr>
              <a:t>Toma</a:t>
            </a:r>
            <a:r>
              <a:rPr dirty="0" sz="1600" spc="80">
                <a:latin typeface="Helvetica"/>
                <a:cs typeface="Helvetica"/>
              </a:rPr>
              <a:t> </a:t>
            </a:r>
            <a:r>
              <a:rPr dirty="0" sz="1600" spc="-5">
                <a:latin typeface="Helvetica"/>
                <a:cs typeface="Helvetica"/>
              </a:rPr>
              <a:t>(6)</a:t>
            </a:r>
            <a:endParaRPr sz="1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35">
                <a:latin typeface="Helvetica"/>
                <a:cs typeface="Helvetica"/>
              </a:rPr>
              <a:t>Unv. </a:t>
            </a:r>
            <a:r>
              <a:rPr dirty="0" sz="1600" spc="-5">
                <a:latin typeface="Helvetica"/>
                <a:cs typeface="Helvetica"/>
              </a:rPr>
              <a:t>Utah – C. Selzman</a:t>
            </a:r>
            <a:r>
              <a:rPr dirty="0" sz="1600" spc="60">
                <a:latin typeface="Helvetica"/>
                <a:cs typeface="Helvetica"/>
              </a:rPr>
              <a:t> </a:t>
            </a:r>
            <a:r>
              <a:rPr dirty="0" sz="1600" spc="-5">
                <a:latin typeface="Helvetica"/>
                <a:cs typeface="Helvetica"/>
              </a:rPr>
              <a:t>(6)</a:t>
            </a:r>
            <a:endParaRPr sz="1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35">
                <a:latin typeface="Helvetica"/>
                <a:cs typeface="Helvetica"/>
              </a:rPr>
              <a:t>Unv. </a:t>
            </a:r>
            <a:r>
              <a:rPr dirty="0" sz="1600" spc="-5">
                <a:latin typeface="Helvetica"/>
                <a:cs typeface="Helvetica"/>
              </a:rPr>
              <a:t>Kentucky – A. Abdel-Latif</a:t>
            </a:r>
            <a:r>
              <a:rPr dirty="0" sz="1600" spc="-125">
                <a:latin typeface="Helvetica"/>
                <a:cs typeface="Helvetica"/>
              </a:rPr>
              <a:t> </a:t>
            </a:r>
            <a:r>
              <a:rPr dirty="0" sz="1600" spc="-5">
                <a:latin typeface="Helvetica"/>
                <a:cs typeface="Helvetica"/>
              </a:rPr>
              <a:t>(5)</a:t>
            </a:r>
            <a:endParaRPr sz="1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5">
                <a:latin typeface="Helvetica"/>
                <a:cs typeface="Helvetica"/>
              </a:rPr>
              <a:t>Austin Heart – R. Gammon</a:t>
            </a:r>
            <a:r>
              <a:rPr dirty="0" sz="1600" spc="50">
                <a:latin typeface="Helvetica"/>
                <a:cs typeface="Helvetica"/>
              </a:rPr>
              <a:t> </a:t>
            </a:r>
            <a:r>
              <a:rPr dirty="0" sz="1600" spc="-5">
                <a:latin typeface="Helvetica"/>
                <a:cs typeface="Helvetica"/>
              </a:rPr>
              <a:t>(4)</a:t>
            </a:r>
            <a:endParaRPr sz="1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5">
                <a:latin typeface="Helvetica"/>
                <a:cs typeface="Helvetica"/>
              </a:rPr>
              <a:t>Ohio Health Research Institute – C. Sanchez</a:t>
            </a:r>
            <a:r>
              <a:rPr dirty="0" sz="1600" spc="65">
                <a:latin typeface="Helvetica"/>
                <a:cs typeface="Helvetica"/>
              </a:rPr>
              <a:t> </a:t>
            </a:r>
            <a:r>
              <a:rPr dirty="0" sz="1600" spc="-5">
                <a:latin typeface="Helvetica"/>
                <a:cs typeface="Helvetica"/>
              </a:rPr>
              <a:t>(4)</a:t>
            </a:r>
            <a:endParaRPr sz="1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5">
                <a:latin typeface="Helvetica"/>
                <a:cs typeface="Helvetica"/>
              </a:rPr>
              <a:t>SUNY Buffalo – </a:t>
            </a:r>
            <a:r>
              <a:rPr dirty="0" sz="1600" spc="-75">
                <a:latin typeface="Helvetica"/>
                <a:cs typeface="Helvetica"/>
              </a:rPr>
              <a:t>V. </a:t>
            </a:r>
            <a:r>
              <a:rPr dirty="0" sz="1600" spc="-10">
                <a:latin typeface="Helvetica"/>
                <a:cs typeface="Helvetica"/>
              </a:rPr>
              <a:t>Iyer</a:t>
            </a:r>
            <a:r>
              <a:rPr dirty="0" sz="1600" spc="75">
                <a:latin typeface="Helvetica"/>
                <a:cs typeface="Helvetica"/>
              </a:rPr>
              <a:t> </a:t>
            </a:r>
            <a:r>
              <a:rPr dirty="0" sz="1600" spc="-5">
                <a:latin typeface="Helvetica"/>
                <a:cs typeface="Helvetica"/>
              </a:rPr>
              <a:t>(4)</a:t>
            </a:r>
            <a:endParaRPr sz="1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5">
                <a:latin typeface="Helvetica"/>
                <a:cs typeface="Helvetica"/>
              </a:rPr>
              <a:t>Rush University Medical Center – </a:t>
            </a:r>
            <a:r>
              <a:rPr dirty="0" sz="1600" spc="-10">
                <a:latin typeface="Helvetica"/>
                <a:cs typeface="Helvetica"/>
              </a:rPr>
              <a:t>G. </a:t>
            </a:r>
            <a:r>
              <a:rPr dirty="0" sz="1600" spc="-5">
                <a:latin typeface="Helvetica"/>
                <a:cs typeface="Helvetica"/>
              </a:rPr>
              <a:t>Schaer</a:t>
            </a:r>
            <a:r>
              <a:rPr dirty="0" sz="1600" spc="60">
                <a:latin typeface="Helvetica"/>
                <a:cs typeface="Helvetica"/>
              </a:rPr>
              <a:t> </a:t>
            </a:r>
            <a:r>
              <a:rPr dirty="0" sz="1600" spc="-5">
                <a:latin typeface="Helvetica"/>
                <a:cs typeface="Helvetica"/>
              </a:rPr>
              <a:t>(3)</a:t>
            </a:r>
            <a:endParaRPr sz="1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5">
                <a:latin typeface="Helvetica"/>
                <a:cs typeface="Helvetica"/>
              </a:rPr>
              <a:t>Duke University Hospital – </a:t>
            </a:r>
            <a:r>
              <a:rPr dirty="0" sz="1600" spc="-95">
                <a:latin typeface="Helvetica"/>
                <a:cs typeface="Helvetica"/>
              </a:rPr>
              <a:t>T. </a:t>
            </a:r>
            <a:r>
              <a:rPr dirty="0" sz="1600" spc="-5">
                <a:latin typeface="Helvetica"/>
                <a:cs typeface="Helvetica"/>
              </a:rPr>
              <a:t>Povsic</a:t>
            </a:r>
            <a:r>
              <a:rPr dirty="0" sz="1600" spc="-280">
                <a:latin typeface="Helvetica"/>
                <a:cs typeface="Helvetica"/>
              </a:rPr>
              <a:t> </a:t>
            </a:r>
            <a:r>
              <a:rPr dirty="0" sz="1600" spc="-5">
                <a:latin typeface="Helvetica"/>
                <a:cs typeface="Helvetica"/>
              </a:rPr>
              <a:t>(3)</a:t>
            </a:r>
            <a:endParaRPr sz="1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5">
                <a:latin typeface="Helvetica"/>
                <a:cs typeface="Helvetica"/>
              </a:rPr>
              <a:t>MHVI - J. Chambers</a:t>
            </a:r>
            <a:r>
              <a:rPr dirty="0" sz="1600" spc="50">
                <a:latin typeface="Helvetica"/>
                <a:cs typeface="Helvetica"/>
              </a:rPr>
              <a:t> </a:t>
            </a:r>
            <a:r>
              <a:rPr dirty="0" sz="1600" spc="-5">
                <a:latin typeface="Helvetica"/>
                <a:cs typeface="Helvetica"/>
              </a:rPr>
              <a:t>(3)</a:t>
            </a:r>
            <a:endParaRPr sz="1600">
              <a:latin typeface="Helvetica"/>
              <a:cs typeface="Helvetic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0038" y="1310132"/>
            <a:ext cx="5235575" cy="534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4495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 spc="-5">
                <a:latin typeface="Helvetica"/>
                <a:cs typeface="Helvetica"/>
              </a:rPr>
              <a:t>Swedish </a:t>
            </a:r>
            <a:r>
              <a:rPr dirty="0" sz="1700">
                <a:latin typeface="Helvetica"/>
                <a:cs typeface="Helvetica"/>
              </a:rPr>
              <a:t>Medical Center/ H &amp; V Research – </a:t>
            </a:r>
            <a:r>
              <a:rPr dirty="0" sz="1700" spc="-110">
                <a:latin typeface="Helvetica"/>
                <a:cs typeface="Helvetica"/>
              </a:rPr>
              <a:t>P.  </a:t>
            </a:r>
            <a:r>
              <a:rPr dirty="0" sz="1700">
                <a:latin typeface="Helvetica"/>
                <a:cs typeface="Helvetica"/>
              </a:rPr>
              <a:t>Huang</a:t>
            </a:r>
            <a:r>
              <a:rPr dirty="0" sz="1700" spc="-5">
                <a:latin typeface="Helvetica"/>
                <a:cs typeface="Helvetica"/>
              </a:rPr>
              <a:t> (3)</a:t>
            </a:r>
            <a:endParaRPr sz="17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Helvetica"/>
                <a:cs typeface="Helvetica"/>
              </a:rPr>
              <a:t>The Ohio </a:t>
            </a:r>
            <a:r>
              <a:rPr dirty="0" sz="1700" spc="-5">
                <a:latin typeface="Helvetica"/>
                <a:cs typeface="Helvetica"/>
              </a:rPr>
              <a:t>State </a:t>
            </a:r>
            <a:r>
              <a:rPr dirty="0" sz="1700">
                <a:latin typeface="Helvetica"/>
                <a:cs typeface="Helvetica"/>
              </a:rPr>
              <a:t>University – K. Boudoulas</a:t>
            </a:r>
            <a:r>
              <a:rPr dirty="0" sz="1700" spc="-15">
                <a:latin typeface="Helvetica"/>
                <a:cs typeface="Helvetica"/>
              </a:rPr>
              <a:t> </a:t>
            </a:r>
            <a:r>
              <a:rPr dirty="0" sz="1700">
                <a:latin typeface="Helvetica"/>
                <a:cs typeface="Helvetica"/>
              </a:rPr>
              <a:t>(3)</a:t>
            </a:r>
            <a:endParaRPr sz="17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Helvetica"/>
                <a:cs typeface="Helvetica"/>
              </a:rPr>
              <a:t>UVMC – M. </a:t>
            </a:r>
            <a:r>
              <a:rPr dirty="0" sz="1700" spc="-10">
                <a:latin typeface="Helvetica"/>
                <a:cs typeface="Helvetica"/>
              </a:rPr>
              <a:t>Watkins</a:t>
            </a:r>
            <a:r>
              <a:rPr dirty="0" sz="1700" spc="-50">
                <a:latin typeface="Helvetica"/>
                <a:cs typeface="Helvetica"/>
              </a:rPr>
              <a:t> </a:t>
            </a:r>
            <a:r>
              <a:rPr dirty="0" sz="1700">
                <a:latin typeface="Helvetica"/>
                <a:cs typeface="Helvetica"/>
              </a:rPr>
              <a:t>(3)</a:t>
            </a:r>
            <a:endParaRPr sz="17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Helvetica"/>
                <a:cs typeface="Helvetica"/>
              </a:rPr>
              <a:t>Aurora Healthcare – </a:t>
            </a:r>
            <a:r>
              <a:rPr dirty="0" sz="1700" spc="-90">
                <a:latin typeface="Helvetica"/>
                <a:cs typeface="Helvetica"/>
              </a:rPr>
              <a:t>T.</a:t>
            </a:r>
            <a:r>
              <a:rPr dirty="0" sz="1700" spc="-50">
                <a:latin typeface="Helvetica"/>
                <a:cs typeface="Helvetica"/>
              </a:rPr>
              <a:t> </a:t>
            </a:r>
            <a:r>
              <a:rPr dirty="0" sz="1700" spc="-5">
                <a:latin typeface="Helvetica"/>
                <a:cs typeface="Helvetica"/>
              </a:rPr>
              <a:t>Bajwa(2)</a:t>
            </a:r>
            <a:endParaRPr sz="17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Helvetica"/>
                <a:cs typeface="Helvetica"/>
              </a:rPr>
              <a:t>Cardiology PC – </a:t>
            </a:r>
            <a:r>
              <a:rPr dirty="0" sz="1700" spc="-95">
                <a:latin typeface="Helvetica"/>
                <a:cs typeface="Helvetica"/>
              </a:rPr>
              <a:t>F. </a:t>
            </a:r>
            <a:r>
              <a:rPr dirty="0" sz="1700">
                <a:latin typeface="Helvetica"/>
                <a:cs typeface="Helvetica"/>
              </a:rPr>
              <a:t>Mendelsohn</a:t>
            </a:r>
            <a:r>
              <a:rPr dirty="0" sz="1700" spc="50">
                <a:latin typeface="Helvetica"/>
                <a:cs typeface="Helvetica"/>
              </a:rPr>
              <a:t> </a:t>
            </a:r>
            <a:r>
              <a:rPr dirty="0" sz="1700">
                <a:latin typeface="Helvetica"/>
                <a:cs typeface="Helvetica"/>
              </a:rPr>
              <a:t>(2)</a:t>
            </a:r>
            <a:endParaRPr sz="17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Helvetica"/>
                <a:cs typeface="Helvetica"/>
              </a:rPr>
              <a:t>Heart Center Research/Huntsville – A. </a:t>
            </a:r>
            <a:r>
              <a:rPr dirty="0" sz="1700" spc="-15">
                <a:latin typeface="Helvetica"/>
                <a:cs typeface="Helvetica"/>
              </a:rPr>
              <a:t>Vasquez</a:t>
            </a:r>
            <a:r>
              <a:rPr dirty="0" sz="1700" spc="-150">
                <a:latin typeface="Helvetica"/>
                <a:cs typeface="Helvetica"/>
              </a:rPr>
              <a:t> </a:t>
            </a:r>
            <a:r>
              <a:rPr dirty="0" sz="1700" spc="-5">
                <a:latin typeface="Helvetica"/>
                <a:cs typeface="Helvetica"/>
              </a:rPr>
              <a:t>(2)</a:t>
            </a:r>
            <a:endParaRPr sz="17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Helvetica"/>
                <a:cs typeface="Helvetica"/>
              </a:rPr>
              <a:t>Michigan CV </a:t>
            </a:r>
            <a:r>
              <a:rPr dirty="0" sz="1700" spc="-5">
                <a:latin typeface="Helvetica"/>
                <a:cs typeface="Helvetica"/>
              </a:rPr>
              <a:t>Institute </a:t>
            </a:r>
            <a:r>
              <a:rPr dirty="0" sz="1700">
                <a:latin typeface="Helvetica"/>
                <a:cs typeface="Helvetica"/>
              </a:rPr>
              <a:t>– S. Kassas</a:t>
            </a:r>
            <a:r>
              <a:rPr dirty="0" sz="1700" spc="5">
                <a:latin typeface="Helvetica"/>
                <a:cs typeface="Helvetica"/>
              </a:rPr>
              <a:t> </a:t>
            </a:r>
            <a:r>
              <a:rPr dirty="0" sz="1700" spc="-5">
                <a:latin typeface="Helvetica"/>
                <a:cs typeface="Helvetica"/>
              </a:rPr>
              <a:t>(2)</a:t>
            </a:r>
            <a:endParaRPr sz="17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 spc="-5">
                <a:latin typeface="Helvetica"/>
                <a:cs typeface="Helvetica"/>
              </a:rPr>
              <a:t>Ottawa </a:t>
            </a:r>
            <a:r>
              <a:rPr dirty="0" sz="1700">
                <a:latin typeface="Helvetica"/>
                <a:cs typeface="Helvetica"/>
              </a:rPr>
              <a:t>Heart </a:t>
            </a:r>
            <a:r>
              <a:rPr dirty="0" sz="1700" spc="-5">
                <a:latin typeface="Helvetica"/>
                <a:cs typeface="Helvetica"/>
              </a:rPr>
              <a:t>Institute </a:t>
            </a:r>
            <a:r>
              <a:rPr dirty="0" sz="1700">
                <a:latin typeface="Helvetica"/>
                <a:cs typeface="Helvetica"/>
              </a:rPr>
              <a:t>– M. Le May</a:t>
            </a:r>
            <a:r>
              <a:rPr dirty="0" sz="1700" spc="35">
                <a:latin typeface="Helvetica"/>
                <a:cs typeface="Helvetica"/>
              </a:rPr>
              <a:t> </a:t>
            </a:r>
            <a:r>
              <a:rPr dirty="0" sz="1700">
                <a:latin typeface="Helvetica"/>
                <a:cs typeface="Helvetica"/>
              </a:rPr>
              <a:t>(2)</a:t>
            </a:r>
            <a:endParaRPr sz="1700">
              <a:latin typeface="Helvetica"/>
              <a:cs typeface="Helvetica"/>
            </a:endParaRPr>
          </a:p>
          <a:p>
            <a:pPr marL="355600" marR="207010" indent="-3429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 spc="-30">
                <a:latin typeface="Helvetica"/>
                <a:cs typeface="Helvetica"/>
              </a:rPr>
              <a:t>Unv. </a:t>
            </a:r>
            <a:r>
              <a:rPr dirty="0" sz="1700">
                <a:latin typeface="Helvetica"/>
                <a:cs typeface="Helvetica"/>
              </a:rPr>
              <a:t>Florida Health Shands Hospital – C. Pepine  (2)</a:t>
            </a:r>
            <a:endParaRPr sz="17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Helvetica"/>
                <a:cs typeface="Helvetica"/>
              </a:rPr>
              <a:t>Lenox Hill Hospital – </a:t>
            </a:r>
            <a:r>
              <a:rPr dirty="0" sz="1700" spc="-80">
                <a:latin typeface="Helvetica"/>
                <a:cs typeface="Helvetica"/>
              </a:rPr>
              <a:t>V. </a:t>
            </a:r>
            <a:r>
              <a:rPr dirty="0" sz="1700">
                <a:latin typeface="Helvetica"/>
                <a:cs typeface="Helvetica"/>
              </a:rPr>
              <a:t>Singh</a:t>
            </a:r>
            <a:r>
              <a:rPr dirty="0" sz="1700" spc="40">
                <a:latin typeface="Helvetica"/>
                <a:cs typeface="Helvetica"/>
              </a:rPr>
              <a:t> </a:t>
            </a:r>
            <a:r>
              <a:rPr dirty="0" sz="1700" spc="-5">
                <a:latin typeface="Helvetica"/>
                <a:cs typeface="Helvetica"/>
              </a:rPr>
              <a:t>(1)</a:t>
            </a:r>
            <a:endParaRPr sz="17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Helvetica"/>
                <a:cs typeface="Helvetica"/>
              </a:rPr>
              <a:t>NC Heart – J. Zidar</a:t>
            </a:r>
            <a:r>
              <a:rPr dirty="0" sz="1700" spc="-45">
                <a:latin typeface="Helvetica"/>
                <a:cs typeface="Helvetica"/>
              </a:rPr>
              <a:t> </a:t>
            </a:r>
            <a:r>
              <a:rPr dirty="0" sz="1700">
                <a:latin typeface="Helvetica"/>
                <a:cs typeface="Helvetica"/>
              </a:rPr>
              <a:t>(1)</a:t>
            </a:r>
            <a:endParaRPr sz="17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 spc="-30">
                <a:latin typeface="Helvetica"/>
                <a:cs typeface="Helvetica"/>
              </a:rPr>
              <a:t>Unv. </a:t>
            </a:r>
            <a:r>
              <a:rPr dirty="0" sz="1700" spc="-5">
                <a:latin typeface="Helvetica"/>
                <a:cs typeface="Helvetica"/>
              </a:rPr>
              <a:t>Pennsylvania </a:t>
            </a:r>
            <a:r>
              <a:rPr dirty="0" sz="1700">
                <a:latin typeface="Helvetica"/>
                <a:cs typeface="Helvetica"/>
              </a:rPr>
              <a:t>– S. Khandhar</a:t>
            </a:r>
            <a:r>
              <a:rPr dirty="0" sz="1700" spc="50">
                <a:latin typeface="Helvetica"/>
                <a:cs typeface="Helvetica"/>
              </a:rPr>
              <a:t> </a:t>
            </a:r>
            <a:r>
              <a:rPr dirty="0" sz="1700">
                <a:latin typeface="Helvetica"/>
                <a:cs typeface="Helvetica"/>
              </a:rPr>
              <a:t>(1)</a:t>
            </a:r>
            <a:endParaRPr sz="17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 spc="-30">
                <a:latin typeface="Helvetica"/>
                <a:cs typeface="Helvetica"/>
              </a:rPr>
              <a:t>Unv. </a:t>
            </a:r>
            <a:r>
              <a:rPr dirty="0" sz="1700" spc="-20">
                <a:latin typeface="Helvetica"/>
                <a:cs typeface="Helvetica"/>
              </a:rPr>
              <a:t>Texas/Mem </a:t>
            </a:r>
            <a:r>
              <a:rPr dirty="0" sz="1700">
                <a:latin typeface="Helvetica"/>
                <a:cs typeface="Helvetica"/>
              </a:rPr>
              <a:t>Hermann – </a:t>
            </a:r>
            <a:r>
              <a:rPr dirty="0" sz="1700" spc="-40">
                <a:latin typeface="Helvetica"/>
                <a:cs typeface="Helvetica"/>
              </a:rPr>
              <a:t>H.V. </a:t>
            </a:r>
            <a:r>
              <a:rPr dirty="0" sz="1700">
                <a:latin typeface="Helvetica"/>
                <a:cs typeface="Helvetica"/>
              </a:rPr>
              <a:t>Anderson</a:t>
            </a:r>
            <a:r>
              <a:rPr dirty="0" sz="1700" spc="-95">
                <a:latin typeface="Helvetica"/>
                <a:cs typeface="Helvetica"/>
              </a:rPr>
              <a:t> </a:t>
            </a:r>
            <a:r>
              <a:rPr dirty="0" sz="1700">
                <a:latin typeface="Helvetica"/>
                <a:cs typeface="Helvetica"/>
              </a:rPr>
              <a:t>(1)</a:t>
            </a:r>
            <a:endParaRPr sz="17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 spc="-30">
                <a:latin typeface="Helvetica"/>
                <a:cs typeface="Helvetica"/>
              </a:rPr>
              <a:t>Unv. </a:t>
            </a:r>
            <a:r>
              <a:rPr dirty="0" sz="1700" spc="-5">
                <a:latin typeface="Helvetica"/>
                <a:cs typeface="Helvetica"/>
              </a:rPr>
              <a:t>Washington </a:t>
            </a:r>
            <a:r>
              <a:rPr dirty="0" sz="1700">
                <a:latin typeface="Helvetica"/>
                <a:cs typeface="Helvetica"/>
              </a:rPr>
              <a:t>– C. Don </a:t>
            </a:r>
            <a:r>
              <a:rPr dirty="0" sz="1700" spc="-5">
                <a:latin typeface="Helvetica"/>
                <a:cs typeface="Helvetica"/>
              </a:rPr>
              <a:t>(1)</a:t>
            </a:r>
            <a:endParaRPr sz="17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877060">
              <a:lnSpc>
                <a:spcPct val="100000"/>
              </a:lnSpc>
            </a:pPr>
            <a:r>
              <a:rPr dirty="0" sz="1800" spc="-5">
                <a:latin typeface="Helvetica"/>
                <a:cs typeface="Helvetica"/>
              </a:rPr>
              <a:t>*Participated in Phase</a:t>
            </a:r>
            <a:r>
              <a:rPr dirty="0" sz="1800" spc="10">
                <a:latin typeface="Helvetica"/>
                <a:cs typeface="Helvetica"/>
              </a:rPr>
              <a:t> </a:t>
            </a:r>
            <a:r>
              <a:rPr dirty="0" sz="1800">
                <a:latin typeface="Helvetica"/>
                <a:cs typeface="Helvetica"/>
              </a:rPr>
              <a:t>I</a:t>
            </a:r>
            <a:endParaRPr sz="18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908" y="4409059"/>
            <a:ext cx="457327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5" b="1">
                <a:latin typeface="Calibri"/>
                <a:cs typeface="Calibri"/>
              </a:rPr>
              <a:t>BACKGROUND</a:t>
            </a:r>
            <a:r>
              <a:rPr dirty="0" sz="4000" spc="-70" b="1">
                <a:latin typeface="Calibri"/>
                <a:cs typeface="Calibri"/>
              </a:rPr>
              <a:t> </a:t>
            </a:r>
            <a:r>
              <a:rPr dirty="0" sz="4000" spc="-10" b="1">
                <a:latin typeface="Calibri"/>
                <a:cs typeface="Calibri"/>
              </a:rPr>
              <a:t>SLIDES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2138" y="841375"/>
            <a:ext cx="31965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Disclosures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76783" y="1562861"/>
            <a:ext cx="11037570" cy="4941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5" b="1">
                <a:latin typeface="Helvetica"/>
                <a:cs typeface="Helvetica"/>
              </a:rPr>
              <a:t>Trial </a:t>
            </a:r>
            <a:r>
              <a:rPr dirty="0" sz="2800" spc="-5" b="1">
                <a:latin typeface="Helvetica"/>
                <a:cs typeface="Helvetica"/>
              </a:rPr>
              <a:t>Sponsors</a:t>
            </a:r>
            <a:r>
              <a:rPr dirty="0" sz="2800" spc="-5">
                <a:latin typeface="Helvetica"/>
                <a:cs typeface="Helvetica"/>
              </a:rPr>
              <a:t>: </a:t>
            </a:r>
            <a:r>
              <a:rPr dirty="0" sz="2800" spc="-20">
                <a:latin typeface="Helvetica"/>
                <a:cs typeface="Helvetica"/>
              </a:rPr>
              <a:t>Capricor, </a:t>
            </a:r>
            <a:r>
              <a:rPr dirty="0" sz="2800" spc="-5">
                <a:latin typeface="Helvetica"/>
                <a:cs typeface="Helvetica"/>
              </a:rPr>
              <a:t>Inc.; NIH/NHLBI (Phase I -</a:t>
            </a:r>
            <a:r>
              <a:rPr dirty="0" sz="2800" spc="200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1RC3HL103356</a:t>
            </a:r>
            <a:endParaRPr sz="28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latin typeface="Helvetica"/>
                <a:cs typeface="Helvetica"/>
              </a:rPr>
              <a:t>ARRA</a:t>
            </a:r>
            <a:r>
              <a:rPr dirty="0" sz="2800" spc="-155">
                <a:latin typeface="Helvetica"/>
                <a:cs typeface="Helvetica"/>
              </a:rPr>
              <a:t> </a:t>
            </a:r>
            <a:r>
              <a:rPr dirty="0" sz="2800">
                <a:latin typeface="Helvetica"/>
                <a:cs typeface="Helvetica"/>
              </a:rPr>
              <a:t>grant)</a:t>
            </a:r>
            <a:endParaRPr sz="28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2320"/>
              </a:spcBef>
            </a:pPr>
            <a:r>
              <a:rPr dirty="0" sz="2400" spc="-5">
                <a:latin typeface="Helvetica"/>
                <a:cs typeface="Helvetica"/>
              </a:rPr>
              <a:t>Funded in </a:t>
            </a:r>
            <a:r>
              <a:rPr dirty="0" sz="2400">
                <a:latin typeface="Helvetica"/>
                <a:cs typeface="Helvetica"/>
              </a:rPr>
              <a:t>part </a:t>
            </a:r>
            <a:r>
              <a:rPr dirty="0" sz="2400" spc="-5">
                <a:latin typeface="Helvetica"/>
                <a:cs typeface="Helvetica"/>
              </a:rPr>
              <a:t>by California </a:t>
            </a:r>
            <a:r>
              <a:rPr dirty="0" sz="2400">
                <a:latin typeface="Helvetica"/>
                <a:cs typeface="Helvetica"/>
              </a:rPr>
              <a:t>Institute </a:t>
            </a:r>
            <a:r>
              <a:rPr dirty="0" sz="2400" spc="-5">
                <a:latin typeface="Helvetica"/>
                <a:cs typeface="Helvetica"/>
              </a:rPr>
              <a:t>for Regenerative Medicine </a:t>
            </a:r>
            <a:r>
              <a:rPr dirty="0" sz="2400">
                <a:latin typeface="Helvetica"/>
                <a:cs typeface="Helvetica"/>
              </a:rPr>
              <a:t>(CIRM; </a:t>
            </a:r>
            <a:r>
              <a:rPr dirty="0" sz="2400" spc="-5">
                <a:latin typeface="Helvetica"/>
                <a:cs typeface="Helvetica"/>
              </a:rPr>
              <a:t>Phase</a:t>
            </a:r>
            <a:r>
              <a:rPr dirty="0" sz="2400" spc="15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2)</a:t>
            </a:r>
            <a:endParaRPr sz="24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dirty="0" sz="2400" spc="-5" b="1">
                <a:latin typeface="Helvetica"/>
                <a:cs typeface="Helvetica"/>
              </a:rPr>
              <a:t>Co-PIs </a:t>
            </a:r>
            <a:r>
              <a:rPr dirty="0" sz="2400" spc="-15">
                <a:latin typeface="Helvetica"/>
                <a:cs typeface="Helvetica"/>
              </a:rPr>
              <a:t>Timothy </a:t>
            </a:r>
            <a:r>
              <a:rPr dirty="0" sz="2400">
                <a:latin typeface="Helvetica"/>
                <a:cs typeface="Helvetica"/>
              </a:rPr>
              <a:t>D. </a:t>
            </a:r>
            <a:r>
              <a:rPr dirty="0" sz="2400" spc="-5">
                <a:latin typeface="Helvetica"/>
                <a:cs typeface="Helvetica"/>
              </a:rPr>
              <a:t>Henry </a:t>
            </a:r>
            <a:r>
              <a:rPr dirty="0" sz="2400">
                <a:latin typeface="Helvetica"/>
                <a:cs typeface="Helvetica"/>
              </a:rPr>
              <a:t>&amp; </a:t>
            </a:r>
            <a:r>
              <a:rPr dirty="0" sz="2400" spc="-5">
                <a:latin typeface="Helvetica"/>
                <a:cs typeface="Helvetica"/>
              </a:rPr>
              <a:t>Raj</a:t>
            </a:r>
            <a:r>
              <a:rPr dirty="0" sz="2400" spc="0">
                <a:latin typeface="Helvetica"/>
                <a:cs typeface="Helvetica"/>
              </a:rPr>
              <a:t> </a:t>
            </a:r>
            <a:r>
              <a:rPr dirty="0" sz="2400">
                <a:latin typeface="Helvetica"/>
                <a:cs typeface="Helvetica"/>
              </a:rPr>
              <a:t>Makkar</a:t>
            </a:r>
            <a:endParaRPr sz="24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dirty="0" sz="2400" b="1">
                <a:latin typeface="Helvetica"/>
                <a:cs typeface="Helvetica"/>
              </a:rPr>
              <a:t>Steering</a:t>
            </a:r>
            <a:r>
              <a:rPr dirty="0" sz="2400" spc="-15" b="1">
                <a:latin typeface="Helvetica"/>
                <a:cs typeface="Helvetica"/>
              </a:rPr>
              <a:t> </a:t>
            </a:r>
            <a:r>
              <a:rPr dirty="0" sz="2400" spc="-5" b="1">
                <a:latin typeface="Helvetica"/>
                <a:cs typeface="Helvetica"/>
              </a:rPr>
              <a:t>Committee</a:t>
            </a:r>
            <a:endParaRPr sz="2400">
              <a:latin typeface="Helvetica"/>
              <a:cs typeface="Helvetica"/>
            </a:endParaRPr>
          </a:p>
          <a:p>
            <a:pPr marL="469900">
              <a:lnSpc>
                <a:spcPct val="100000"/>
              </a:lnSpc>
            </a:pPr>
            <a:r>
              <a:rPr dirty="0" sz="2400" spc="-5">
                <a:latin typeface="Helvetica"/>
                <a:cs typeface="Helvetica"/>
              </a:rPr>
              <a:t>Anthony DeMaria, MD </a:t>
            </a:r>
            <a:r>
              <a:rPr dirty="0" sz="2400">
                <a:latin typeface="Helvetica"/>
                <a:cs typeface="Helvetica"/>
              </a:rPr>
              <a:t>–</a:t>
            </a:r>
            <a:r>
              <a:rPr dirty="0" sz="2400" spc="3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Chair</a:t>
            </a:r>
            <a:endParaRPr sz="2400">
              <a:latin typeface="Helvetica"/>
              <a:cs typeface="Helvetica"/>
            </a:endParaRPr>
          </a:p>
          <a:p>
            <a:pPr marL="469900" marR="7072630">
              <a:lnSpc>
                <a:spcPct val="100000"/>
              </a:lnSpc>
            </a:pPr>
            <a:r>
              <a:rPr dirty="0" sz="2400">
                <a:latin typeface="Helvetica"/>
                <a:cs typeface="Helvetica"/>
              </a:rPr>
              <a:t>Gary </a:t>
            </a:r>
            <a:r>
              <a:rPr dirty="0" sz="2400" spc="-10">
                <a:latin typeface="Helvetica"/>
                <a:cs typeface="Helvetica"/>
              </a:rPr>
              <a:t>S. </a:t>
            </a:r>
            <a:r>
              <a:rPr dirty="0" sz="2400" spc="-5">
                <a:latin typeface="Helvetica"/>
                <a:cs typeface="Helvetica"/>
              </a:rPr>
              <a:t>Francis, </a:t>
            </a:r>
            <a:r>
              <a:rPr dirty="0" sz="2400">
                <a:latin typeface="Helvetica"/>
                <a:cs typeface="Helvetica"/>
              </a:rPr>
              <a:t>MD  </a:t>
            </a:r>
            <a:r>
              <a:rPr dirty="0" sz="2400" spc="-5">
                <a:latin typeface="Helvetica"/>
                <a:cs typeface="Helvetica"/>
              </a:rPr>
              <a:t>Frank Aguirre, MD  Thomas Povsic, MD,</a:t>
            </a:r>
            <a:r>
              <a:rPr dirty="0" sz="2400" spc="-3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PhD  Richard Schatz,</a:t>
            </a:r>
            <a:r>
              <a:rPr dirty="0" sz="2400" spc="15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MD</a:t>
            </a:r>
            <a:endParaRPr sz="2400">
              <a:latin typeface="Helvetica"/>
              <a:cs typeface="Helvetica"/>
            </a:endParaRPr>
          </a:p>
          <a:p>
            <a:pPr marL="469900">
              <a:lnSpc>
                <a:spcPct val="100000"/>
              </a:lnSpc>
            </a:pPr>
            <a:r>
              <a:rPr dirty="0" sz="2400" spc="-5">
                <a:latin typeface="Helvetica"/>
                <a:cs typeface="Helvetica"/>
              </a:rPr>
              <a:t>Eduardo Marbán, </a:t>
            </a:r>
            <a:r>
              <a:rPr dirty="0" sz="2400">
                <a:latin typeface="Helvetica"/>
                <a:cs typeface="Helvetica"/>
              </a:rPr>
              <a:t>MD –</a:t>
            </a:r>
            <a:r>
              <a:rPr dirty="0" sz="2400" spc="-12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Advisor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36052" y="216408"/>
            <a:ext cx="3790188" cy="93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23" y="0"/>
            <a:ext cx="21336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011379" y="5979810"/>
            <a:ext cx="762098" cy="5398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61036"/>
            <a:ext cx="7073265" cy="10026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5" b="1">
                <a:solidFill>
                  <a:srgbClr val="FF0000"/>
                </a:solidFill>
                <a:latin typeface="Calibri"/>
                <a:cs typeface="Calibri"/>
              </a:rPr>
              <a:t>ALLSTAR </a:t>
            </a:r>
            <a:r>
              <a:rPr dirty="0" sz="3200" spc="-5" b="1">
                <a:solidFill>
                  <a:srgbClr val="FF0000"/>
                </a:solidFill>
                <a:latin typeface="Calibri"/>
                <a:cs typeface="Calibri"/>
              </a:rPr>
              <a:t>Phase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II </a:t>
            </a:r>
            <a:r>
              <a:rPr dirty="0" sz="3200" spc="-10" b="1">
                <a:solidFill>
                  <a:srgbClr val="FF0000"/>
                </a:solidFill>
                <a:latin typeface="Calibri"/>
                <a:cs typeface="Calibri"/>
              </a:rPr>
              <a:t>Demographic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dirty="0" sz="32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Baseline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200" spc="-10" b="1">
                <a:solidFill>
                  <a:srgbClr val="FF0000"/>
                </a:solidFill>
                <a:latin typeface="Calibri"/>
                <a:cs typeface="Calibri"/>
              </a:rPr>
              <a:t>Characteristics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3170" y="1348168"/>
          <a:ext cx="10249535" cy="5195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7395"/>
                <a:gridCol w="3211829"/>
                <a:gridCol w="3736340"/>
              </a:tblGrid>
              <a:tr h="471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56005" marR="15347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-1002  (N =</a:t>
                      </a:r>
                      <a:r>
                        <a:rPr dirty="0" sz="12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08455" marR="1621790" indent="-6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Placebo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 =</a:t>
                      </a:r>
                      <a:r>
                        <a:rPr dirty="0" sz="1200" spc="-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Sex,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male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688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84.4%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86.4%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Age (years)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[mean</a:t>
                      </a:r>
                      <a:r>
                        <a:rPr dirty="0" sz="12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(SD)]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8005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54.8 (11.25)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53.8 (10.23)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Race, white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688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87.8%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81.8%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30" b="1">
                          <a:latin typeface="Calibri"/>
                          <a:cs typeface="Calibri"/>
                        </a:rPr>
                        <a:t>LVEF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[mean</a:t>
                      </a:r>
                      <a:r>
                        <a:rPr dirty="0" sz="120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(SD)]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75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39.9%</a:t>
                      </a:r>
                      <a:r>
                        <a:rPr dirty="0" sz="12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(6.62)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38.7%</a:t>
                      </a:r>
                      <a:r>
                        <a:rPr dirty="0" sz="12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(8.12)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0" b="1">
                          <a:latin typeface="Calibri"/>
                          <a:cs typeface="Calibri"/>
                        </a:rPr>
                        <a:t>LV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Scar Size [mean</a:t>
                      </a:r>
                      <a:r>
                        <a:rPr dirty="0" sz="120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(SD)]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75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21.9%</a:t>
                      </a:r>
                      <a:r>
                        <a:rPr dirty="0" sz="12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(5.15)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23.0%</a:t>
                      </a:r>
                      <a:r>
                        <a:rPr dirty="0" sz="12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(5.19)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MI other than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index</a:t>
                      </a:r>
                      <a:r>
                        <a:rPr dirty="0" sz="12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event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688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15.6%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15.9%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Angioplasty other than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index</a:t>
                      </a:r>
                      <a:r>
                        <a:rPr dirty="0" sz="12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event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688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23.3%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25.%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Hypertension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688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58.9%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63.6%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Diabetes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688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21.1%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31.8%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ACE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ARB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688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87.8%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86.4%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ACE/neprilisyn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inhibitors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81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1.1%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2.3%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Beta blockers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688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97.8%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100%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Diuretics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688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14.4%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29.5%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Aldesterone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antagonists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688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31.1%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22.7%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Antithrombotic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agents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75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100%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100%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Lipid lowering</a:t>
                      </a:r>
                      <a:r>
                        <a:rPr dirty="0" sz="12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agents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688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96.7%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95.5%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Aspirin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688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96.7%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100%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36052" y="216408"/>
            <a:ext cx="3790188" cy="937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9402" y="262890"/>
            <a:ext cx="72186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Overall </a:t>
            </a:r>
            <a:r>
              <a:rPr dirty="0" spc="-5"/>
              <a:t>Outcomes </a:t>
            </a:r>
            <a:r>
              <a:rPr dirty="0"/>
              <a:t>(All</a:t>
            </a:r>
            <a:r>
              <a:rPr dirty="0" spc="-30"/>
              <a:t> </a:t>
            </a:r>
            <a:r>
              <a:rPr dirty="0"/>
              <a:t>CAP-1002)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4560" y="986790"/>
            <a:ext cx="6273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0" b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1800" spc="-20" b="1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2269" y="1327431"/>
            <a:ext cx="4906359" cy="2458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14932" y="3274313"/>
            <a:ext cx="6038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p =</a:t>
            </a:r>
            <a:r>
              <a:rPr dirty="0" sz="1400" spc="-9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0.04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97528" y="3274313"/>
            <a:ext cx="6038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p =</a:t>
            </a:r>
            <a:r>
              <a:rPr dirty="0" sz="1400" spc="-9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0.36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82459" y="2152903"/>
            <a:ext cx="10845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-p</a:t>
            </a:r>
            <a:r>
              <a:rPr dirty="0" sz="1800" spc="-30" b="1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oBNP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59147" y="2500883"/>
            <a:ext cx="5005214" cy="2485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255764" y="4448555"/>
            <a:ext cx="1473835" cy="3079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4925" rIns="0" bIns="0" rtlCol="0" vert="horz">
            <a:spAutoFit/>
          </a:bodyPr>
          <a:lstStyle/>
          <a:p>
            <a:pPr marL="448309">
              <a:lnSpc>
                <a:spcPct val="100000"/>
              </a:lnSpc>
              <a:spcBef>
                <a:spcPts val="275"/>
              </a:spcBef>
            </a:pPr>
            <a:r>
              <a:rPr dirty="0" sz="1400">
                <a:latin typeface="Calibri"/>
                <a:cs typeface="Calibri"/>
              </a:rPr>
              <a:t>p =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0.07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57459" y="4448555"/>
            <a:ext cx="871855" cy="3079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492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75"/>
              </a:spcBef>
            </a:pPr>
            <a:r>
              <a:rPr dirty="0" sz="1400">
                <a:latin typeface="Calibri"/>
                <a:cs typeface="Calibri"/>
              </a:rPr>
              <a:t>p =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0.08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6233" y="3822319"/>
            <a:ext cx="588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0" b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z="1800" spc="-15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-25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6339" y="4151376"/>
            <a:ext cx="4947604" cy="2487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591436" y="6168339"/>
            <a:ext cx="6934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p =</a:t>
            </a:r>
            <a:r>
              <a:rPr dirty="0" sz="1400" spc="-8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0.096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1355" y="6146291"/>
            <a:ext cx="833755" cy="3079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492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dirty="0" sz="1400">
                <a:latin typeface="Calibri"/>
                <a:cs typeface="Calibri"/>
              </a:rPr>
              <a:t>p =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0.58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36052" y="216408"/>
            <a:ext cx="3791711" cy="937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47242"/>
            <a:ext cx="35394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Interim</a:t>
            </a:r>
            <a:r>
              <a:rPr dirty="0" spc="-175"/>
              <a:t> </a:t>
            </a:r>
            <a:r>
              <a:rPr dirty="0"/>
              <a:t>Analysis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1232817"/>
            <a:ext cx="10600690" cy="510032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Helvetica"/>
                <a:cs typeface="Helvetica"/>
              </a:rPr>
              <a:t>Pre-specified interim analysis – </a:t>
            </a:r>
            <a:r>
              <a:rPr dirty="0" sz="2600" spc="-5">
                <a:latin typeface="Helvetica"/>
                <a:cs typeface="Helvetica"/>
              </a:rPr>
              <a:t>after all </a:t>
            </a:r>
            <a:r>
              <a:rPr dirty="0" sz="2600">
                <a:latin typeface="Helvetica"/>
                <a:cs typeface="Helvetica"/>
              </a:rPr>
              <a:t>subjects </a:t>
            </a:r>
            <a:r>
              <a:rPr dirty="0" sz="2600" spc="-5">
                <a:latin typeface="Helvetica"/>
                <a:cs typeface="Helvetica"/>
              </a:rPr>
              <a:t>observed </a:t>
            </a:r>
            <a:r>
              <a:rPr dirty="0" sz="2600">
                <a:latin typeface="Helvetica"/>
                <a:cs typeface="Helvetica"/>
              </a:rPr>
              <a:t>≥ 6</a:t>
            </a:r>
            <a:r>
              <a:rPr dirty="0" sz="2600" spc="-10">
                <a:latin typeface="Helvetica"/>
                <a:cs typeface="Helvetica"/>
              </a:rPr>
              <a:t> </a:t>
            </a:r>
            <a:r>
              <a:rPr dirty="0" sz="2600" spc="-5">
                <a:latin typeface="Helvetica"/>
                <a:cs typeface="Helvetica"/>
              </a:rPr>
              <a:t>months</a:t>
            </a:r>
            <a:endParaRPr sz="2600">
              <a:latin typeface="Helvetica"/>
              <a:cs typeface="Helvetica"/>
            </a:endParaRPr>
          </a:p>
          <a:p>
            <a:pPr lvl="1" marL="756285" marR="580390" indent="-286385">
              <a:lnSpc>
                <a:spcPct val="10000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Helvetica"/>
                <a:cs typeface="Helvetica"/>
              </a:rPr>
              <a:t>All data </a:t>
            </a:r>
            <a:r>
              <a:rPr dirty="0" sz="2400">
                <a:latin typeface="Helvetica"/>
                <a:cs typeface="Helvetica"/>
              </a:rPr>
              <a:t>for </a:t>
            </a:r>
            <a:r>
              <a:rPr dirty="0" sz="2400" spc="-5">
                <a:latin typeface="Helvetica"/>
                <a:cs typeface="Helvetica"/>
              </a:rPr>
              <a:t>134 treated subjects (Primary Cohort, n=121; Exploratory  Cohort,</a:t>
            </a:r>
            <a:r>
              <a:rPr dirty="0" sz="240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n=13)</a:t>
            </a:r>
            <a:endParaRPr sz="24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Helvetica"/>
                <a:cs typeface="Helvetica"/>
              </a:rPr>
              <a:t>Results of the analysis</a:t>
            </a:r>
            <a:r>
              <a:rPr dirty="0" sz="2600" spc="-50">
                <a:latin typeface="Helvetica"/>
                <a:cs typeface="Helvetica"/>
              </a:rPr>
              <a:t> </a:t>
            </a:r>
            <a:r>
              <a:rPr dirty="0" sz="2600">
                <a:latin typeface="Helvetica"/>
                <a:cs typeface="Helvetica"/>
              </a:rPr>
              <a:t>demonstrated:</a:t>
            </a:r>
            <a:endParaRPr sz="2600">
              <a:latin typeface="Helvetica"/>
              <a:cs typeface="Helvetica"/>
            </a:endParaRPr>
          </a:p>
          <a:p>
            <a:pPr lvl="1" marL="756285" marR="146050" indent="-286385">
              <a:lnSpc>
                <a:spcPct val="10000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Helvetica"/>
                <a:cs typeface="Helvetica"/>
              </a:rPr>
              <a:t>No </a:t>
            </a:r>
            <a:r>
              <a:rPr dirty="0" sz="2400" spc="-10">
                <a:latin typeface="Helvetica"/>
                <a:cs typeface="Helvetica"/>
              </a:rPr>
              <a:t>difference </a:t>
            </a:r>
            <a:r>
              <a:rPr dirty="0" sz="2400" spc="-5">
                <a:latin typeface="Helvetica"/>
                <a:cs typeface="Helvetica"/>
              </a:rPr>
              <a:t>in primary endpoint (% change </a:t>
            </a:r>
            <a:r>
              <a:rPr dirty="0" sz="2400">
                <a:latin typeface="Helvetica"/>
                <a:cs typeface="Helvetica"/>
              </a:rPr>
              <a:t>from </a:t>
            </a:r>
            <a:r>
              <a:rPr dirty="0" sz="2400" spc="-5">
                <a:latin typeface="Helvetica"/>
                <a:cs typeface="Helvetica"/>
              </a:rPr>
              <a:t>baseline in </a:t>
            </a:r>
            <a:r>
              <a:rPr dirty="0" sz="2400">
                <a:latin typeface="Helvetica"/>
                <a:cs typeface="Helvetica"/>
              </a:rPr>
              <a:t>scar </a:t>
            </a:r>
            <a:r>
              <a:rPr dirty="0" sz="2400" spc="-5">
                <a:latin typeface="Helvetica"/>
                <a:cs typeface="Helvetica"/>
              </a:rPr>
              <a:t>as %  </a:t>
            </a:r>
            <a:r>
              <a:rPr dirty="0" sz="2400" spc="-95">
                <a:latin typeface="Helvetica"/>
                <a:cs typeface="Helvetica"/>
              </a:rPr>
              <a:t>LV</a:t>
            </a:r>
            <a:r>
              <a:rPr dirty="0" sz="2400" spc="-5">
                <a:latin typeface="Helvetica"/>
                <a:cs typeface="Helvetica"/>
              </a:rPr>
              <a:t> </a:t>
            </a:r>
            <a:r>
              <a:rPr dirty="0" sz="2400">
                <a:latin typeface="Helvetica"/>
                <a:cs typeface="Helvetica"/>
              </a:rPr>
              <a:t>mass)</a:t>
            </a:r>
            <a:endParaRPr sz="2400">
              <a:latin typeface="Helvetica"/>
              <a:cs typeface="Helvetica"/>
            </a:endParaRPr>
          </a:p>
          <a:p>
            <a:pPr lvl="1" marL="756285" marR="236220" indent="-28638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latin typeface="Helvetica"/>
                <a:cs typeface="Helvetica"/>
              </a:rPr>
              <a:t>Reduction (p </a:t>
            </a:r>
            <a:r>
              <a:rPr dirty="0" sz="2400">
                <a:latin typeface="Helvetica"/>
                <a:cs typeface="Helvetica"/>
              </a:rPr>
              <a:t>= </a:t>
            </a:r>
            <a:r>
              <a:rPr dirty="0" sz="2400" spc="-5">
                <a:latin typeface="Helvetica"/>
                <a:cs typeface="Helvetica"/>
              </a:rPr>
              <a:t>0.054) </a:t>
            </a:r>
            <a:r>
              <a:rPr dirty="0" sz="2400" spc="-10">
                <a:latin typeface="Helvetica"/>
                <a:cs typeface="Helvetica"/>
              </a:rPr>
              <a:t>in </a:t>
            </a:r>
            <a:r>
              <a:rPr dirty="0" sz="2400" spc="-75">
                <a:latin typeface="Helvetica"/>
                <a:cs typeface="Helvetica"/>
              </a:rPr>
              <a:t>LVEDV, </a:t>
            </a:r>
            <a:r>
              <a:rPr dirty="0" sz="2400" spc="-5">
                <a:latin typeface="Helvetica"/>
                <a:cs typeface="Helvetica"/>
              </a:rPr>
              <a:t>trend in reduction </a:t>
            </a:r>
            <a:r>
              <a:rPr dirty="0" sz="2400">
                <a:latin typeface="Helvetica"/>
                <a:cs typeface="Helvetica"/>
              </a:rPr>
              <a:t>of </a:t>
            </a:r>
            <a:r>
              <a:rPr dirty="0" sz="2400" spc="-45">
                <a:latin typeface="Helvetica"/>
                <a:cs typeface="Helvetica"/>
              </a:rPr>
              <a:t>LVESV </a:t>
            </a:r>
            <a:r>
              <a:rPr dirty="0" sz="2400" spc="-5">
                <a:latin typeface="Helvetica"/>
                <a:cs typeface="Helvetica"/>
              </a:rPr>
              <a:t>(p </a:t>
            </a:r>
            <a:r>
              <a:rPr dirty="0" sz="2400">
                <a:latin typeface="Helvetica"/>
                <a:cs typeface="Helvetica"/>
              </a:rPr>
              <a:t>= </a:t>
            </a:r>
            <a:r>
              <a:rPr dirty="0" sz="2400" spc="-5">
                <a:latin typeface="Helvetica"/>
                <a:cs typeface="Helvetica"/>
              </a:rPr>
              <a:t>0.09)  and </a:t>
            </a:r>
            <a:r>
              <a:rPr dirty="0" sz="2400" spc="-20">
                <a:latin typeface="Helvetica"/>
                <a:cs typeface="Helvetica"/>
              </a:rPr>
              <a:t>NT-proBNP </a:t>
            </a:r>
            <a:r>
              <a:rPr dirty="0" sz="2400" spc="-5">
                <a:latin typeface="Helvetica"/>
                <a:cs typeface="Helvetica"/>
              </a:rPr>
              <a:t>(p </a:t>
            </a:r>
            <a:r>
              <a:rPr dirty="0" sz="2400">
                <a:latin typeface="Helvetica"/>
                <a:cs typeface="Helvetica"/>
              </a:rPr>
              <a:t>=</a:t>
            </a:r>
            <a:r>
              <a:rPr dirty="0" sz="2400" spc="0">
                <a:latin typeface="Helvetica"/>
                <a:cs typeface="Helvetica"/>
              </a:rPr>
              <a:t> </a:t>
            </a:r>
            <a:r>
              <a:rPr dirty="0" sz="2400" spc="-40">
                <a:latin typeface="Helvetica"/>
                <a:cs typeface="Helvetica"/>
              </a:rPr>
              <a:t>0.11)</a:t>
            </a:r>
            <a:endParaRPr sz="2400">
              <a:latin typeface="Helvetica"/>
              <a:cs typeface="Helvetica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latin typeface="Helvetica"/>
                <a:cs typeface="Helvetica"/>
              </a:rPr>
              <a:t>No Safety </a:t>
            </a:r>
            <a:r>
              <a:rPr dirty="0" sz="2400" spc="-5">
                <a:latin typeface="Helvetica"/>
                <a:cs typeface="Helvetica"/>
              </a:rPr>
              <a:t>signals </a:t>
            </a:r>
            <a:r>
              <a:rPr dirty="0" sz="2400">
                <a:latin typeface="Helvetica"/>
                <a:cs typeface="Helvetica"/>
              </a:rPr>
              <a:t>in </a:t>
            </a:r>
            <a:r>
              <a:rPr dirty="0" sz="2400" spc="-5">
                <a:latin typeface="Helvetica"/>
                <a:cs typeface="Helvetica"/>
              </a:rPr>
              <a:t>CAP-1002</a:t>
            </a:r>
            <a:r>
              <a:rPr dirty="0" sz="2400" spc="15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cohort</a:t>
            </a:r>
            <a:endParaRPr sz="2400">
              <a:latin typeface="Helvetica"/>
              <a:cs typeface="Helvetica"/>
            </a:endParaRPr>
          </a:p>
          <a:p>
            <a:pPr marL="355600" marR="37973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Helvetica"/>
                <a:cs typeface="Helvetica"/>
              </a:rPr>
              <a:t>Given low probability that treatment </a:t>
            </a:r>
            <a:r>
              <a:rPr dirty="0" sz="2600" spc="-10">
                <a:latin typeface="Helvetica"/>
                <a:cs typeface="Helvetica"/>
              </a:rPr>
              <a:t>effect </a:t>
            </a:r>
            <a:r>
              <a:rPr dirty="0" sz="2600">
                <a:latin typeface="Helvetica"/>
                <a:cs typeface="Helvetica"/>
              </a:rPr>
              <a:t>would be observed in  primary 12 month </a:t>
            </a:r>
            <a:r>
              <a:rPr dirty="0" sz="2600" spc="-10">
                <a:latin typeface="Helvetica"/>
                <a:cs typeface="Helvetica"/>
              </a:rPr>
              <a:t>efficacy </a:t>
            </a:r>
            <a:r>
              <a:rPr dirty="0" sz="2600">
                <a:latin typeface="Helvetica"/>
                <a:cs typeface="Helvetica"/>
              </a:rPr>
              <a:t>analysis, all subjects were transitioned to  annual</a:t>
            </a:r>
            <a:r>
              <a:rPr dirty="0" sz="2600" spc="-20">
                <a:latin typeface="Helvetica"/>
                <a:cs typeface="Helvetica"/>
              </a:rPr>
              <a:t> </a:t>
            </a:r>
            <a:r>
              <a:rPr dirty="0" sz="2600">
                <a:latin typeface="Helvetica"/>
                <a:cs typeface="Helvetica"/>
              </a:rPr>
              <a:t>follow-up</a:t>
            </a:r>
            <a:endParaRPr sz="26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142" y="338785"/>
            <a:ext cx="32867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Introduction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036052" y="216408"/>
            <a:ext cx="3791711" cy="93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217345" y="6132996"/>
            <a:ext cx="628974" cy="445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1990" y="1304036"/>
            <a:ext cx="10469245" cy="4764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32893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Helvetica"/>
                <a:cs typeface="Helvetica"/>
              </a:rPr>
              <a:t>Previous trials have demonstrated potential benefit of stem cell  therapy in patients with recent</a:t>
            </a:r>
            <a:r>
              <a:rPr dirty="0" sz="2800" spc="30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MI</a:t>
            </a:r>
            <a:endParaRPr sz="2800">
              <a:latin typeface="Helvetica"/>
              <a:cs typeface="Helvetica"/>
            </a:endParaRPr>
          </a:p>
          <a:p>
            <a:pPr marL="241300" indent="-228600">
              <a:lnSpc>
                <a:spcPct val="100000"/>
              </a:lnSpc>
              <a:spcBef>
                <a:spcPts val="15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Helvetica"/>
                <a:cs typeface="Helvetica"/>
              </a:rPr>
              <a:t>Phase 1 data with autologous cardiosphere-derived cells</a:t>
            </a:r>
            <a:r>
              <a:rPr dirty="0" sz="2800" spc="250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(CDCs)</a:t>
            </a:r>
            <a:endParaRPr sz="2800">
              <a:latin typeface="Helvetica"/>
              <a:cs typeface="Helvetica"/>
            </a:endParaRPr>
          </a:p>
          <a:p>
            <a:pPr marL="241300">
              <a:lnSpc>
                <a:spcPct val="100000"/>
              </a:lnSpc>
            </a:pPr>
            <a:r>
              <a:rPr dirty="0" sz="2800" spc="-5">
                <a:latin typeface="Helvetica"/>
                <a:cs typeface="Helvetica"/>
              </a:rPr>
              <a:t>demonstrated scar size reduction</a:t>
            </a:r>
            <a:r>
              <a:rPr dirty="0" sz="2800" spc="35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and</a:t>
            </a:r>
            <a:endParaRPr sz="2800">
              <a:latin typeface="Helvetica"/>
              <a:cs typeface="Helvetic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sz="2800" spc="-5">
                <a:latin typeface="Helvetica"/>
                <a:cs typeface="Helvetica"/>
              </a:rPr>
              <a:t>evidence for myocardial</a:t>
            </a:r>
            <a:r>
              <a:rPr dirty="0" sz="2800" spc="5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regeneration</a:t>
            </a:r>
            <a:endParaRPr sz="2800">
              <a:latin typeface="Helvetica"/>
              <a:cs typeface="Helvetica"/>
            </a:endParaRPr>
          </a:p>
          <a:p>
            <a:pPr marL="241300" marR="493649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Helvetica"/>
                <a:cs typeface="Helvetica"/>
              </a:rPr>
              <a:t>Allogenic CDCs (CAP-1002) are  equivalent to autologous CDCs in  preclinical studies</a:t>
            </a:r>
            <a:endParaRPr sz="2800">
              <a:latin typeface="Helvetica"/>
              <a:cs typeface="Helvetica"/>
            </a:endParaRPr>
          </a:p>
          <a:p>
            <a:pPr marL="241300" indent="-228600">
              <a:lnSpc>
                <a:spcPct val="100000"/>
              </a:lnSpc>
              <a:spcBef>
                <a:spcPts val="15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Helvetica"/>
                <a:cs typeface="Helvetica"/>
              </a:rPr>
              <a:t>Over 100 peer reviewed</a:t>
            </a:r>
            <a:r>
              <a:rPr dirty="0" sz="2800" spc="40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papers</a:t>
            </a:r>
            <a:endParaRPr sz="2800">
              <a:latin typeface="Helvetica"/>
              <a:cs typeface="Helvetic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sz="2800" spc="-5">
                <a:latin typeface="Helvetica"/>
                <a:cs typeface="Helvetica"/>
              </a:rPr>
              <a:t>regarding CAP-1002 since</a:t>
            </a:r>
            <a:r>
              <a:rPr dirty="0" sz="2800" spc="50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2007</a:t>
            </a:r>
            <a:endParaRPr sz="2800">
              <a:latin typeface="Helvetica"/>
              <a:cs typeface="Helvetic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5892" y="2798064"/>
            <a:ext cx="4624080" cy="3334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060" y="137236"/>
            <a:ext cx="7075170" cy="10623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5"/>
              <a:t>Rationale for Using </a:t>
            </a:r>
            <a:r>
              <a:rPr dirty="0" sz="3400" spc="-10"/>
              <a:t>CDCs </a:t>
            </a:r>
            <a:r>
              <a:rPr dirty="0" sz="3400" spc="-5"/>
              <a:t>to</a:t>
            </a:r>
            <a:r>
              <a:rPr dirty="0" sz="3400" spc="40"/>
              <a:t> </a:t>
            </a:r>
            <a:r>
              <a:rPr dirty="0" sz="3400" spc="-45"/>
              <a:t>Treat </a:t>
            </a:r>
            <a:endParaRPr sz="3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400" spc="-5"/>
              <a:t>Post MI</a:t>
            </a:r>
            <a:r>
              <a:rPr dirty="0" sz="3400" spc="25"/>
              <a:t> </a:t>
            </a:r>
            <a:r>
              <a:rPr dirty="0" sz="3400" spc="-5"/>
              <a:t>Cardiomyopathy</a:t>
            </a:r>
            <a:endParaRPr sz="3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39976" y="2543048"/>
          <a:ext cx="7353300" cy="3019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0875"/>
                <a:gridCol w="1203960"/>
                <a:gridCol w="2939415"/>
              </a:tblGrid>
              <a:tr h="505459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900" spc="-5" b="1">
                          <a:latin typeface="Helvetica"/>
                          <a:cs typeface="Helvetica"/>
                        </a:rPr>
                        <a:t>Pathophysiology</a:t>
                      </a:r>
                      <a:endParaRPr sz="1900">
                        <a:latin typeface="Helvetica"/>
                        <a:cs typeface="Helvetica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900" spc="-10" b="1">
                          <a:solidFill>
                            <a:srgbClr val="C00000"/>
                          </a:solidFill>
                          <a:latin typeface="Helvetica"/>
                          <a:cs typeface="Helvetica"/>
                        </a:rPr>
                        <a:t>CDCs</a:t>
                      </a:r>
                      <a:endParaRPr sz="1900">
                        <a:latin typeface="Helvetica"/>
                        <a:cs typeface="Helvetica"/>
                      </a:endParaRPr>
                    </a:p>
                  </a:txBody>
                  <a:tcPr marL="0" marR="0" marB="0" marT="14795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2445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900" spc="-5">
                          <a:latin typeface="Helvetica"/>
                          <a:cs typeface="Helvetica"/>
                        </a:rPr>
                        <a:t>Oxidative/nitrosative</a:t>
                      </a:r>
                      <a:r>
                        <a:rPr dirty="0" sz="1900" spc="55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900" spc="-5">
                          <a:latin typeface="Helvetica"/>
                          <a:cs typeface="Helvetica"/>
                        </a:rPr>
                        <a:t>stress</a:t>
                      </a:r>
                      <a:endParaRPr sz="1900">
                        <a:latin typeface="Helvetica"/>
                        <a:cs typeface="Helvetica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900" spc="-5">
                          <a:solidFill>
                            <a:srgbClr val="C00000"/>
                          </a:solidFill>
                          <a:latin typeface="Helvetica"/>
                          <a:cs typeface="Helvetica"/>
                        </a:rPr>
                        <a:t>Anti-oxidative</a:t>
                      </a:r>
                      <a:endParaRPr sz="1900">
                        <a:latin typeface="Helvetica"/>
                        <a:cs typeface="Helvetica"/>
                      </a:endParaRPr>
                    </a:p>
                  </a:txBody>
                  <a:tcPr marL="0" marR="0" marB="0" marT="10223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900" spc="-5">
                          <a:latin typeface="Helvetica"/>
                          <a:cs typeface="Helvetica"/>
                        </a:rPr>
                        <a:t>Inflammation</a:t>
                      </a:r>
                      <a:endParaRPr sz="1900">
                        <a:latin typeface="Helvetica"/>
                        <a:cs typeface="Helvetica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900" spc="-5">
                          <a:solidFill>
                            <a:srgbClr val="C00000"/>
                          </a:solidFill>
                          <a:latin typeface="Helvetica"/>
                          <a:cs typeface="Helvetica"/>
                        </a:rPr>
                        <a:t>Anti-inflammatory</a:t>
                      </a:r>
                      <a:endParaRPr sz="1900">
                        <a:latin typeface="Helvetica"/>
                        <a:cs typeface="Helvetica"/>
                      </a:endParaRPr>
                    </a:p>
                  </a:txBody>
                  <a:tcPr marL="0" marR="0" marB="0" marT="9525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900" spc="-5">
                          <a:latin typeface="Helvetica"/>
                          <a:cs typeface="Helvetica"/>
                        </a:rPr>
                        <a:t>Apoptosis</a:t>
                      </a:r>
                      <a:endParaRPr sz="1900">
                        <a:latin typeface="Helvetica"/>
                        <a:cs typeface="Helvetica"/>
                      </a:endParaRPr>
                    </a:p>
                  </a:txBody>
                  <a:tcPr marL="0" marR="0" marB="0" marT="9461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900" spc="-5">
                          <a:solidFill>
                            <a:srgbClr val="C00000"/>
                          </a:solidFill>
                          <a:latin typeface="Helvetica"/>
                          <a:cs typeface="Helvetica"/>
                        </a:rPr>
                        <a:t>Anti-apoptotic</a:t>
                      </a:r>
                      <a:endParaRPr sz="1900">
                        <a:latin typeface="Helvetica"/>
                        <a:cs typeface="Helvetica"/>
                      </a:endParaRPr>
                    </a:p>
                  </a:txBody>
                  <a:tcPr marL="0" marR="0" marB="0" marT="94615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900" spc="-5">
                          <a:latin typeface="Helvetica"/>
                          <a:cs typeface="Helvetica"/>
                        </a:rPr>
                        <a:t>Remodeling</a:t>
                      </a:r>
                      <a:endParaRPr sz="1900">
                        <a:latin typeface="Helvetica"/>
                        <a:cs typeface="Helvetica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900" spc="-5">
                          <a:solidFill>
                            <a:srgbClr val="C00000"/>
                          </a:solidFill>
                          <a:latin typeface="Helvetica"/>
                          <a:cs typeface="Helvetica"/>
                        </a:rPr>
                        <a:t>Anti-remodeling</a:t>
                      </a:r>
                      <a:endParaRPr sz="1900">
                        <a:latin typeface="Helvetica"/>
                        <a:cs typeface="Helvetica"/>
                      </a:endParaRPr>
                    </a:p>
                  </a:txBody>
                  <a:tcPr marL="0" marR="0" marB="0" marT="9525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476884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900" spc="-5">
                          <a:latin typeface="Helvetica"/>
                          <a:cs typeface="Helvetica"/>
                        </a:rPr>
                        <a:t>Loss of</a:t>
                      </a:r>
                      <a:r>
                        <a:rPr dirty="0" sz="1900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900" spc="-5">
                          <a:latin typeface="Helvetica"/>
                          <a:cs typeface="Helvetica"/>
                        </a:rPr>
                        <a:t>cardiomyocytes</a:t>
                      </a:r>
                      <a:endParaRPr sz="1900">
                        <a:latin typeface="Helvetica"/>
                        <a:cs typeface="Helvetica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900" spc="-5">
                          <a:solidFill>
                            <a:srgbClr val="C00000"/>
                          </a:solidFill>
                          <a:latin typeface="Helvetica"/>
                          <a:cs typeface="Helvetica"/>
                        </a:rPr>
                        <a:t>Regenerative</a:t>
                      </a:r>
                      <a:endParaRPr sz="1900">
                        <a:latin typeface="Helvetica"/>
                        <a:cs typeface="Helvetica"/>
                      </a:endParaRPr>
                    </a:p>
                  </a:txBody>
                  <a:tcPr marL="0" marR="0" marB="0" marT="8763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513832" y="3268979"/>
            <a:ext cx="321945" cy="152400"/>
          </a:xfrm>
          <a:custGeom>
            <a:avLst/>
            <a:gdLst/>
            <a:ahLst/>
            <a:cxnLst/>
            <a:rect l="l" t="t" r="r" b="b"/>
            <a:pathLst>
              <a:path w="321945" h="152400">
                <a:moveTo>
                  <a:pt x="76200" y="0"/>
                </a:moveTo>
                <a:lnTo>
                  <a:pt x="0" y="76200"/>
                </a:lnTo>
                <a:lnTo>
                  <a:pt x="76200" y="152400"/>
                </a:lnTo>
                <a:lnTo>
                  <a:pt x="76200" y="114300"/>
                </a:lnTo>
                <a:lnTo>
                  <a:pt x="321563" y="114300"/>
                </a:lnTo>
                <a:lnTo>
                  <a:pt x="321563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C00000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13832" y="3768852"/>
            <a:ext cx="321945" cy="152400"/>
          </a:xfrm>
          <a:custGeom>
            <a:avLst/>
            <a:gdLst/>
            <a:ahLst/>
            <a:cxnLst/>
            <a:rect l="l" t="t" r="r" b="b"/>
            <a:pathLst>
              <a:path w="321945" h="152400">
                <a:moveTo>
                  <a:pt x="76200" y="0"/>
                </a:moveTo>
                <a:lnTo>
                  <a:pt x="0" y="76200"/>
                </a:lnTo>
                <a:lnTo>
                  <a:pt x="76200" y="152400"/>
                </a:lnTo>
                <a:lnTo>
                  <a:pt x="76200" y="114300"/>
                </a:lnTo>
                <a:lnTo>
                  <a:pt x="321563" y="114300"/>
                </a:lnTo>
                <a:lnTo>
                  <a:pt x="321563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C00000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13832" y="4270247"/>
            <a:ext cx="321945" cy="152400"/>
          </a:xfrm>
          <a:custGeom>
            <a:avLst/>
            <a:gdLst/>
            <a:ahLst/>
            <a:cxnLst/>
            <a:rect l="l" t="t" r="r" b="b"/>
            <a:pathLst>
              <a:path w="321945" h="152400">
                <a:moveTo>
                  <a:pt x="76200" y="0"/>
                </a:moveTo>
                <a:lnTo>
                  <a:pt x="0" y="76200"/>
                </a:lnTo>
                <a:lnTo>
                  <a:pt x="76200" y="152400"/>
                </a:lnTo>
                <a:lnTo>
                  <a:pt x="76200" y="114300"/>
                </a:lnTo>
                <a:lnTo>
                  <a:pt x="321563" y="114300"/>
                </a:lnTo>
                <a:lnTo>
                  <a:pt x="321563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C00000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13832" y="4771644"/>
            <a:ext cx="321945" cy="152400"/>
          </a:xfrm>
          <a:custGeom>
            <a:avLst/>
            <a:gdLst/>
            <a:ahLst/>
            <a:cxnLst/>
            <a:rect l="l" t="t" r="r" b="b"/>
            <a:pathLst>
              <a:path w="321945" h="152400">
                <a:moveTo>
                  <a:pt x="76200" y="0"/>
                </a:moveTo>
                <a:lnTo>
                  <a:pt x="0" y="76199"/>
                </a:lnTo>
                <a:lnTo>
                  <a:pt x="76200" y="152399"/>
                </a:lnTo>
                <a:lnTo>
                  <a:pt x="76200" y="114299"/>
                </a:lnTo>
                <a:lnTo>
                  <a:pt x="321563" y="114299"/>
                </a:lnTo>
                <a:lnTo>
                  <a:pt x="321563" y="38099"/>
                </a:lnTo>
                <a:lnTo>
                  <a:pt x="76200" y="38099"/>
                </a:lnTo>
                <a:lnTo>
                  <a:pt x="76200" y="0"/>
                </a:lnTo>
                <a:close/>
              </a:path>
            </a:pathLst>
          </a:custGeom>
          <a:solidFill>
            <a:srgbClr val="C00000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13832" y="5273040"/>
            <a:ext cx="321945" cy="152400"/>
          </a:xfrm>
          <a:custGeom>
            <a:avLst/>
            <a:gdLst/>
            <a:ahLst/>
            <a:cxnLst/>
            <a:rect l="l" t="t" r="r" b="b"/>
            <a:pathLst>
              <a:path w="321945" h="152400">
                <a:moveTo>
                  <a:pt x="76200" y="0"/>
                </a:moveTo>
                <a:lnTo>
                  <a:pt x="0" y="76200"/>
                </a:lnTo>
                <a:lnTo>
                  <a:pt x="76200" y="152400"/>
                </a:lnTo>
                <a:lnTo>
                  <a:pt x="76200" y="114300"/>
                </a:lnTo>
                <a:lnTo>
                  <a:pt x="321563" y="114300"/>
                </a:lnTo>
                <a:lnTo>
                  <a:pt x="321563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C00000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2780" y="1465921"/>
            <a:ext cx="10300970" cy="829944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Helvetica"/>
                <a:cs typeface="Helvetica"/>
              </a:rPr>
              <a:t>Diverse </a:t>
            </a:r>
            <a:r>
              <a:rPr dirty="0" sz="2400" spc="-10">
                <a:latin typeface="Helvetica"/>
                <a:cs typeface="Helvetica"/>
              </a:rPr>
              <a:t>effects </a:t>
            </a:r>
            <a:r>
              <a:rPr dirty="0" sz="2400">
                <a:latin typeface="Helvetica"/>
                <a:cs typeface="Helvetica"/>
              </a:rPr>
              <a:t>of </a:t>
            </a:r>
            <a:r>
              <a:rPr dirty="0" sz="2400" spc="-5">
                <a:latin typeface="Helvetica"/>
                <a:cs typeface="Helvetica"/>
              </a:rPr>
              <a:t>CDCs support their potential </a:t>
            </a:r>
            <a:r>
              <a:rPr dirty="0" sz="2400">
                <a:latin typeface="Helvetica"/>
                <a:cs typeface="Helvetica"/>
              </a:rPr>
              <a:t>to </a:t>
            </a:r>
            <a:r>
              <a:rPr dirty="0" sz="2400" spc="-5">
                <a:latin typeface="Helvetica"/>
                <a:cs typeface="Helvetica"/>
              </a:rPr>
              <a:t>retard or reverse</a:t>
            </a:r>
            <a:r>
              <a:rPr dirty="0" sz="2400" spc="110">
                <a:latin typeface="Helvetica"/>
                <a:cs typeface="Helvetica"/>
              </a:rPr>
              <a:t> </a:t>
            </a:r>
            <a:r>
              <a:rPr dirty="0" sz="2400">
                <a:latin typeface="Helvetica"/>
                <a:cs typeface="Helvetica"/>
              </a:rPr>
              <a:t>the</a:t>
            </a:r>
            <a:endParaRPr sz="2400">
              <a:latin typeface="Helvetica"/>
              <a:cs typeface="Helvetica"/>
            </a:endParaRPr>
          </a:p>
          <a:p>
            <a:pPr marL="355600">
              <a:lnSpc>
                <a:spcPct val="100000"/>
              </a:lnSpc>
              <a:spcBef>
                <a:spcPts val="285"/>
              </a:spcBef>
            </a:pPr>
            <a:r>
              <a:rPr dirty="0" sz="2400" spc="-5">
                <a:latin typeface="Helvetica"/>
                <a:cs typeface="Helvetica"/>
              </a:rPr>
              <a:t>multiple pathological processes </a:t>
            </a:r>
            <a:r>
              <a:rPr dirty="0" sz="2400">
                <a:latin typeface="Helvetica"/>
                <a:cs typeface="Helvetica"/>
              </a:rPr>
              <a:t>that </a:t>
            </a:r>
            <a:r>
              <a:rPr dirty="0" sz="2400" spc="-5">
                <a:latin typeface="Helvetica"/>
                <a:cs typeface="Helvetica"/>
              </a:rPr>
              <a:t>contribute </a:t>
            </a:r>
            <a:r>
              <a:rPr dirty="0" sz="2400">
                <a:latin typeface="Helvetica"/>
                <a:cs typeface="Helvetica"/>
              </a:rPr>
              <a:t>to post-MI</a:t>
            </a:r>
            <a:r>
              <a:rPr dirty="0" sz="2400" spc="16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cardiomyopathy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36052" y="216408"/>
            <a:ext cx="3791711" cy="93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412" y="416178"/>
            <a:ext cx="75692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CADUCEUS: </a:t>
            </a:r>
            <a:r>
              <a:rPr dirty="0" sz="3200" spc="-5"/>
              <a:t>Phase </a:t>
            </a:r>
            <a:r>
              <a:rPr dirty="0" sz="3200"/>
              <a:t>I </a:t>
            </a:r>
            <a:r>
              <a:rPr dirty="0" sz="3200" spc="-5"/>
              <a:t>Autologous</a:t>
            </a:r>
            <a:r>
              <a:rPr dirty="0" sz="3200" spc="-200"/>
              <a:t> </a:t>
            </a:r>
            <a:r>
              <a:rPr dirty="0" sz="3200"/>
              <a:t>CDCs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56412" y="1931035"/>
            <a:ext cx="4570095" cy="339153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Helvetica"/>
                <a:cs typeface="Helvetica"/>
              </a:rPr>
              <a:t>Cedars-Sinai </a:t>
            </a:r>
            <a:r>
              <a:rPr dirty="0" sz="2400">
                <a:latin typeface="Helvetica"/>
                <a:cs typeface="Helvetica"/>
              </a:rPr>
              <a:t>&amp; </a:t>
            </a:r>
            <a:r>
              <a:rPr dirty="0" sz="2400" spc="-5">
                <a:latin typeface="Helvetica"/>
                <a:cs typeface="Helvetica"/>
              </a:rPr>
              <a:t>Johns</a:t>
            </a:r>
            <a:r>
              <a:rPr dirty="0" sz="2400" spc="1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Hopkins</a:t>
            </a:r>
            <a:endParaRPr sz="24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Helvetica"/>
                <a:cs typeface="Helvetica"/>
              </a:rPr>
              <a:t>Recent</a:t>
            </a:r>
            <a:r>
              <a:rPr dirty="0" sz="2400" spc="0">
                <a:latin typeface="Helvetica"/>
                <a:cs typeface="Helvetica"/>
              </a:rPr>
              <a:t> </a:t>
            </a:r>
            <a:r>
              <a:rPr dirty="0" sz="2400">
                <a:latin typeface="Helvetica"/>
                <a:cs typeface="Helvetica"/>
              </a:rPr>
              <a:t>MI</a:t>
            </a:r>
            <a:endParaRPr sz="24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0">
                <a:latin typeface="Helvetica"/>
                <a:cs typeface="Helvetica"/>
              </a:rPr>
              <a:t>LVEF </a:t>
            </a:r>
            <a:r>
              <a:rPr dirty="0" sz="2400" spc="-5">
                <a:latin typeface="Helvetica"/>
                <a:cs typeface="Helvetica"/>
              </a:rPr>
              <a:t>25-45%</a:t>
            </a:r>
            <a:r>
              <a:rPr dirty="0" sz="2400" spc="5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following</a:t>
            </a:r>
            <a:endParaRPr sz="2400">
              <a:latin typeface="Helvetica"/>
              <a:cs typeface="Helvetic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Helvetica"/>
                <a:cs typeface="Helvetica"/>
              </a:rPr>
              <a:t>successful</a:t>
            </a:r>
            <a:r>
              <a:rPr dirty="0" sz="240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PCI</a:t>
            </a:r>
            <a:endParaRPr sz="2400">
              <a:latin typeface="Helvetica"/>
              <a:cs typeface="Helvetica"/>
            </a:endParaRPr>
          </a:p>
          <a:p>
            <a:pPr marL="355600" marR="49657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Helvetica"/>
                <a:cs typeface="Helvetica"/>
              </a:rPr>
              <a:t>2:1 </a:t>
            </a:r>
            <a:r>
              <a:rPr dirty="0" sz="2400" spc="-5">
                <a:latin typeface="Helvetica"/>
                <a:cs typeface="Helvetica"/>
              </a:rPr>
              <a:t>allocation </a:t>
            </a:r>
            <a:r>
              <a:rPr dirty="0" sz="2400">
                <a:latin typeface="Helvetica"/>
                <a:cs typeface="Helvetica"/>
              </a:rPr>
              <a:t>to</a:t>
            </a:r>
            <a:r>
              <a:rPr dirty="0" sz="2400" spc="-2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autologous  CDCs or routine</a:t>
            </a:r>
            <a:r>
              <a:rPr dirty="0" sz="2400" spc="25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care</a:t>
            </a:r>
            <a:endParaRPr sz="24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Helvetica"/>
                <a:cs typeface="Helvetica"/>
              </a:rPr>
              <a:t>Dose escalation</a:t>
            </a:r>
            <a:r>
              <a:rPr dirty="0" sz="2400" spc="15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12.5-25M</a:t>
            </a:r>
            <a:endParaRPr sz="24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Helvetica"/>
                <a:cs typeface="Helvetica"/>
              </a:rPr>
              <a:t>cMRI at </a:t>
            </a:r>
            <a:r>
              <a:rPr dirty="0" sz="2400" spc="-5">
                <a:latin typeface="Helvetica"/>
                <a:cs typeface="Helvetica"/>
              </a:rPr>
              <a:t>baseline, </a:t>
            </a:r>
            <a:r>
              <a:rPr dirty="0" sz="2400">
                <a:latin typeface="Helvetica"/>
                <a:cs typeface="Helvetica"/>
              </a:rPr>
              <a:t>6, </a:t>
            </a:r>
            <a:r>
              <a:rPr dirty="0" sz="2400" spc="-10">
                <a:latin typeface="Helvetica"/>
                <a:cs typeface="Helvetica"/>
              </a:rPr>
              <a:t>12</a:t>
            </a:r>
            <a:r>
              <a:rPr dirty="0" sz="2400" spc="-2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months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9814" y="1637474"/>
            <a:ext cx="5712160" cy="4589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90842" y="1459738"/>
            <a:ext cx="1266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Scar Mass</a:t>
            </a:r>
            <a:r>
              <a:rPr dirty="0" sz="1800" spc="-8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(g)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84283" y="1459738"/>
            <a:ext cx="1466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Viable Mass</a:t>
            </a:r>
            <a:r>
              <a:rPr dirty="0" sz="1800" spc="-9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(g)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44200" y="5791199"/>
            <a:ext cx="1446276" cy="1066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501132" y="6160109"/>
            <a:ext cx="384047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Makkar </a:t>
            </a:r>
            <a:r>
              <a:rPr dirty="0" sz="1800" spc="-5">
                <a:latin typeface="Calibri"/>
                <a:cs typeface="Calibri"/>
              </a:rPr>
              <a:t>RR, et al., Lancet.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2012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Malliaras </a:t>
            </a:r>
            <a:r>
              <a:rPr dirty="0" sz="1800">
                <a:latin typeface="Calibri"/>
                <a:cs typeface="Calibri"/>
              </a:rPr>
              <a:t>K, </a:t>
            </a:r>
            <a:r>
              <a:rPr dirty="0" sz="1800" spc="-5">
                <a:latin typeface="Calibri"/>
                <a:cs typeface="Calibri"/>
              </a:rPr>
              <a:t>et al., </a:t>
            </a:r>
            <a:r>
              <a:rPr dirty="0" sz="1800">
                <a:latin typeface="Calibri"/>
                <a:cs typeface="Calibri"/>
              </a:rPr>
              <a:t>J Am </a:t>
            </a:r>
            <a:r>
              <a:rPr dirty="0" sz="1800" spc="-5">
                <a:latin typeface="Calibri"/>
                <a:cs typeface="Calibri"/>
              </a:rPr>
              <a:t>Coll </a:t>
            </a:r>
            <a:r>
              <a:rPr dirty="0" sz="1800" spc="-10">
                <a:latin typeface="Calibri"/>
                <a:cs typeface="Calibri"/>
              </a:rPr>
              <a:t>Cardiol.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2014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5991" y="2388107"/>
            <a:ext cx="69977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35293" y="6100064"/>
            <a:ext cx="1871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Helvetica"/>
                <a:cs typeface="Helvetica"/>
              </a:rPr>
              <a:t>* </a:t>
            </a:r>
            <a:r>
              <a:rPr dirty="0" sz="1800" spc="-5">
                <a:latin typeface="Helvetica"/>
                <a:cs typeface="Helvetica"/>
              </a:rPr>
              <a:t>Funded by</a:t>
            </a:r>
            <a:r>
              <a:rPr dirty="0" sz="1800" spc="-70">
                <a:latin typeface="Helvetica"/>
                <a:cs typeface="Helvetica"/>
              </a:rPr>
              <a:t> </a:t>
            </a:r>
            <a:r>
              <a:rPr dirty="0" sz="1800">
                <a:latin typeface="Helvetica"/>
                <a:cs typeface="Helvetica"/>
              </a:rPr>
              <a:t>CIRM</a:t>
            </a:r>
            <a:endParaRPr sz="1800">
              <a:latin typeface="Helvetica"/>
              <a:cs typeface="Helvetic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36052" y="216408"/>
            <a:ext cx="3790188" cy="93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6412" y="371983"/>
            <a:ext cx="44208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ALLSTAR </a:t>
            </a:r>
            <a:r>
              <a:rPr dirty="0" spc="-40">
                <a:latin typeface="Calibri"/>
                <a:cs typeface="Calibri"/>
              </a:rPr>
              <a:t>Trial</a:t>
            </a:r>
            <a:r>
              <a:rPr dirty="0" spc="-210">
                <a:latin typeface="Calibri"/>
                <a:cs typeface="Calibri"/>
              </a:rPr>
              <a:t> </a:t>
            </a:r>
            <a:r>
              <a:rPr dirty="0" spc="-5">
                <a:latin typeface="Calibri"/>
                <a:cs typeface="Calibri"/>
              </a:rPr>
              <a:t>Design</a:t>
            </a:r>
          </a:p>
        </p:txBody>
      </p:sp>
      <p:sp>
        <p:nvSpPr>
          <p:cNvPr id="7" name="object 7"/>
          <p:cNvSpPr/>
          <p:nvPr/>
        </p:nvSpPr>
        <p:spPr>
          <a:xfrm>
            <a:off x="426212" y="2507995"/>
            <a:ext cx="3048000" cy="254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20369" y="6097930"/>
            <a:ext cx="29324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Helvetica"/>
                <a:cs typeface="Helvetica"/>
              </a:rPr>
              <a:t>* </a:t>
            </a:r>
            <a:r>
              <a:rPr dirty="0" sz="1800" spc="-10">
                <a:latin typeface="Helvetica"/>
                <a:cs typeface="Helvetica"/>
              </a:rPr>
              <a:t>Funded </a:t>
            </a:r>
            <a:r>
              <a:rPr dirty="0" sz="1800" spc="-5">
                <a:latin typeface="Helvetica"/>
                <a:cs typeface="Helvetica"/>
              </a:rPr>
              <a:t>by </a:t>
            </a:r>
            <a:r>
              <a:rPr dirty="0" sz="1800">
                <a:latin typeface="Helvetica"/>
                <a:cs typeface="Helvetica"/>
              </a:rPr>
              <a:t>NIH </a:t>
            </a:r>
            <a:r>
              <a:rPr dirty="0" sz="1800" spc="-5">
                <a:latin typeface="Helvetica"/>
                <a:cs typeface="Helvetica"/>
              </a:rPr>
              <a:t>ARRA</a:t>
            </a:r>
            <a:r>
              <a:rPr dirty="0" sz="1800" spc="-40">
                <a:latin typeface="Helvetica"/>
                <a:cs typeface="Helvetica"/>
              </a:rPr>
              <a:t> </a:t>
            </a:r>
            <a:r>
              <a:rPr dirty="0" sz="1800" spc="-5">
                <a:latin typeface="Helvetica"/>
                <a:cs typeface="Helvetica"/>
              </a:rPr>
              <a:t>RC3</a:t>
            </a:r>
            <a:endParaRPr sz="1800">
              <a:latin typeface="Helvetica"/>
              <a:cs typeface="Helvetic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35177" y="1486916"/>
          <a:ext cx="10221595" cy="591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6010"/>
                <a:gridCol w="859155"/>
                <a:gridCol w="6976109"/>
              </a:tblGrid>
              <a:tr h="579120">
                <a:tc>
                  <a:txBody>
                    <a:bodyPr/>
                    <a:lstStyle/>
                    <a:p>
                      <a:pPr marL="6299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400" spc="-5">
                          <a:latin typeface="Helvetica"/>
                          <a:cs typeface="Helvetica"/>
                        </a:rPr>
                        <a:t>Phase</a:t>
                      </a:r>
                      <a:r>
                        <a:rPr dirty="0" sz="2400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2400" spc="-5">
                          <a:latin typeface="Helvetica"/>
                          <a:cs typeface="Helvetica"/>
                        </a:rPr>
                        <a:t>1</a:t>
                      </a:r>
                      <a:endParaRPr sz="2400">
                        <a:latin typeface="Helvetica"/>
                        <a:cs typeface="Helvetica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DSMB</a:t>
                      </a:r>
                      <a:endParaRPr sz="1600">
                        <a:latin typeface="Helvetica"/>
                        <a:cs typeface="Helvetica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Helvetica"/>
                          <a:cs typeface="Helvetica"/>
                        </a:rPr>
                        <a:t>Review</a:t>
                      </a:r>
                      <a:endParaRPr sz="1600">
                        <a:latin typeface="Helvetica"/>
                        <a:cs typeface="Helvetic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400" spc="-5">
                          <a:latin typeface="Helvetica"/>
                          <a:cs typeface="Helvetica"/>
                        </a:rPr>
                        <a:t>Phase</a:t>
                      </a:r>
                      <a:r>
                        <a:rPr dirty="0" sz="2400" spc="0"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2400" spc="-5">
                          <a:latin typeface="Helvetica"/>
                          <a:cs typeface="Helvetica"/>
                        </a:rPr>
                        <a:t>2</a:t>
                      </a:r>
                      <a:endParaRPr sz="2400">
                        <a:latin typeface="Helvetica"/>
                        <a:cs typeface="Helvetica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7421880" y="2397251"/>
            <a:ext cx="3322447" cy="215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937242" y="2789046"/>
            <a:ext cx="495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Helvetica"/>
                <a:cs typeface="Helvetica"/>
              </a:rPr>
              <a:t>(2:</a:t>
            </a:r>
            <a:r>
              <a:rPr dirty="0" sz="1800" spc="-15">
                <a:latin typeface="Helvetica"/>
                <a:cs typeface="Helvetica"/>
              </a:rPr>
              <a:t>1</a:t>
            </a:r>
            <a:r>
              <a:rPr dirty="0" sz="1800" spc="-5">
                <a:latin typeface="Helvetica"/>
                <a:cs typeface="Helvetica"/>
              </a:rPr>
              <a:t>)</a:t>
            </a:r>
            <a:endParaRPr sz="18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384" y="459689"/>
            <a:ext cx="696087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 </a:t>
            </a:r>
            <a:r>
              <a:rPr dirty="0" spc="-40"/>
              <a:t>ALLSTAR </a:t>
            </a:r>
            <a:r>
              <a:rPr dirty="0" spc="-5"/>
              <a:t>Eligibility</a:t>
            </a:r>
            <a:r>
              <a:rPr dirty="0" spc="-110"/>
              <a:t> </a:t>
            </a:r>
            <a:r>
              <a:rPr dirty="0"/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9584" y="1106956"/>
            <a:ext cx="4885690" cy="5193665"/>
          </a:xfrm>
          <a:prstGeom prst="rect">
            <a:avLst/>
          </a:prstGeom>
        </p:spPr>
        <p:txBody>
          <a:bodyPr wrap="square" lIns="0" tIns="201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2800" spc="-5" b="1">
                <a:latin typeface="Helvetica"/>
                <a:cs typeface="Helvetica"/>
              </a:rPr>
              <a:t>Inclusion</a:t>
            </a:r>
            <a:r>
              <a:rPr dirty="0" sz="2800" spc="15" b="1">
                <a:latin typeface="Helvetica"/>
                <a:cs typeface="Helvetica"/>
              </a:rPr>
              <a:t> </a:t>
            </a:r>
            <a:r>
              <a:rPr dirty="0" sz="2800" spc="-5" b="1">
                <a:latin typeface="Helvetica"/>
                <a:cs typeface="Helvetica"/>
              </a:rPr>
              <a:t>Criteria</a:t>
            </a:r>
            <a:endParaRPr sz="2800">
              <a:latin typeface="Helvetica"/>
              <a:cs typeface="Helvetica"/>
            </a:endParaRPr>
          </a:p>
          <a:p>
            <a:pPr marL="355600" marR="5080" indent="-342900">
              <a:lnSpc>
                <a:spcPct val="100000"/>
              </a:lnSpc>
              <a:spcBef>
                <a:spcPts val="12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Helvetica"/>
                <a:cs typeface="Helvetica"/>
              </a:rPr>
              <a:t>History </a:t>
            </a:r>
            <a:r>
              <a:rPr dirty="0" sz="2400">
                <a:latin typeface="Helvetica"/>
                <a:cs typeface="Helvetica"/>
              </a:rPr>
              <a:t>of </a:t>
            </a:r>
            <a:r>
              <a:rPr dirty="0" sz="2400" spc="-5">
                <a:latin typeface="Helvetica"/>
                <a:cs typeface="Helvetica"/>
              </a:rPr>
              <a:t>STEMI or NSTEMI w/in  12 mo</a:t>
            </a:r>
            <a:endParaRPr sz="24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Helvetica"/>
                <a:cs typeface="Helvetica"/>
              </a:rPr>
              <a:t>Successful PCI </a:t>
            </a:r>
            <a:r>
              <a:rPr dirty="0" sz="2400">
                <a:latin typeface="Helvetica"/>
                <a:cs typeface="Helvetica"/>
              </a:rPr>
              <a:t>(TIMI flow = </a:t>
            </a:r>
            <a:r>
              <a:rPr dirty="0" sz="2400" spc="-5">
                <a:latin typeface="Helvetica"/>
                <a:cs typeface="Helvetica"/>
              </a:rPr>
              <a:t>3)</a:t>
            </a:r>
            <a:r>
              <a:rPr dirty="0" sz="2400" spc="-5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in</a:t>
            </a:r>
            <a:endParaRPr sz="2400">
              <a:latin typeface="Helvetica"/>
              <a:cs typeface="Helvetica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Helvetica"/>
                <a:cs typeface="Helvetica"/>
              </a:rPr>
              <a:t>infarct related</a:t>
            </a:r>
            <a:r>
              <a:rPr dirty="0" sz="2400" spc="0">
                <a:latin typeface="Helvetica"/>
                <a:cs typeface="Helvetica"/>
              </a:rPr>
              <a:t> </a:t>
            </a:r>
            <a:r>
              <a:rPr dirty="0" sz="2400">
                <a:latin typeface="Helvetica"/>
                <a:cs typeface="Helvetica"/>
              </a:rPr>
              <a:t>artery</a:t>
            </a:r>
            <a:endParaRPr sz="24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0">
                <a:latin typeface="Helvetica"/>
                <a:cs typeface="Helvetica"/>
              </a:rPr>
              <a:t>LVEF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Helvetica"/>
                <a:cs typeface="Helvetica"/>
              </a:rPr>
              <a:t>&lt;</a:t>
            </a:r>
            <a:r>
              <a:rPr dirty="0" sz="2400" spc="35">
                <a:latin typeface="Helvetica"/>
                <a:cs typeface="Helvetica"/>
              </a:rPr>
              <a:t> </a:t>
            </a:r>
            <a:r>
              <a:rPr dirty="0" sz="2400" spc="-10">
                <a:latin typeface="Helvetica"/>
                <a:cs typeface="Helvetica"/>
              </a:rPr>
              <a:t>45%</a:t>
            </a:r>
            <a:endParaRPr sz="2400">
              <a:latin typeface="Helvetica"/>
              <a:cs typeface="Helvetica"/>
            </a:endParaRPr>
          </a:p>
          <a:p>
            <a:pPr algn="just" marL="355600" marR="2794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95">
                <a:latin typeface="Helvetica"/>
                <a:cs typeface="Helvetica"/>
              </a:rPr>
              <a:t>LV </a:t>
            </a:r>
            <a:r>
              <a:rPr dirty="0" sz="2400" spc="-5">
                <a:latin typeface="Helvetica"/>
                <a:cs typeface="Helvetica"/>
              </a:rPr>
              <a:t>infarct size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Helvetica"/>
                <a:cs typeface="Helvetica"/>
              </a:rPr>
              <a:t>&gt;</a:t>
            </a:r>
            <a:r>
              <a:rPr dirty="0" sz="240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15% </a:t>
            </a:r>
            <a:r>
              <a:rPr dirty="0" sz="2400">
                <a:latin typeface="Helvetica"/>
                <a:cs typeface="Helvetica"/>
              </a:rPr>
              <a:t>of </a:t>
            </a:r>
            <a:r>
              <a:rPr dirty="0" sz="2400" spc="-95">
                <a:latin typeface="Helvetica"/>
                <a:cs typeface="Helvetica"/>
              </a:rPr>
              <a:t>LV </a:t>
            </a:r>
            <a:r>
              <a:rPr dirty="0" sz="2400">
                <a:latin typeface="Helvetica"/>
                <a:cs typeface="Helvetica"/>
              </a:rPr>
              <a:t>mass  </a:t>
            </a:r>
            <a:r>
              <a:rPr dirty="0" sz="2400" spc="-5">
                <a:latin typeface="Helvetica"/>
                <a:cs typeface="Helvetica"/>
              </a:rPr>
              <a:t>in qualifying infarct-related region  (by </a:t>
            </a:r>
            <a:r>
              <a:rPr dirty="0" sz="2400">
                <a:latin typeface="Helvetica"/>
                <a:cs typeface="Helvetica"/>
              </a:rPr>
              <a:t>MRI </a:t>
            </a:r>
            <a:r>
              <a:rPr dirty="0" sz="2400" spc="-5">
                <a:latin typeface="Helvetica"/>
                <a:cs typeface="Helvetica"/>
              </a:rPr>
              <a:t>core lab)</a:t>
            </a:r>
            <a:endParaRPr sz="24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Helvetica"/>
                <a:cs typeface="Helvetica"/>
              </a:rPr>
              <a:t>No further</a:t>
            </a:r>
            <a:r>
              <a:rPr dirty="0" sz="240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revascularization</a:t>
            </a:r>
            <a:endParaRPr sz="2400">
              <a:latin typeface="Helvetica"/>
              <a:cs typeface="Helvetica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Helvetica"/>
                <a:cs typeface="Helvetica"/>
              </a:rPr>
              <a:t>needed</a:t>
            </a:r>
            <a:endParaRPr sz="24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Helvetica"/>
                <a:cs typeface="Helvetica"/>
              </a:rPr>
              <a:t>Age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Helvetica"/>
                <a:cs typeface="Helvetica"/>
              </a:rPr>
              <a:t>&gt;</a:t>
            </a:r>
            <a:r>
              <a:rPr dirty="0" sz="240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18</a:t>
            </a:r>
            <a:r>
              <a:rPr dirty="0" sz="2400" spc="-1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years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237859" y="1130642"/>
            <a:ext cx="4836160" cy="5493385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2800" spc="-5" b="1">
                <a:latin typeface="Helvetica"/>
                <a:cs typeface="Helvetica"/>
              </a:rPr>
              <a:t>Exclusion</a:t>
            </a:r>
            <a:r>
              <a:rPr dirty="0" sz="2800" spc="5" b="1">
                <a:latin typeface="Helvetica"/>
                <a:cs typeface="Helvetica"/>
              </a:rPr>
              <a:t> </a:t>
            </a:r>
            <a:r>
              <a:rPr dirty="0" sz="2800" spc="-5" b="1">
                <a:latin typeface="Helvetica"/>
                <a:cs typeface="Helvetica"/>
              </a:rPr>
              <a:t>Criteria</a:t>
            </a:r>
            <a:endParaRPr sz="28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Helvetica"/>
                <a:cs typeface="Helvetica"/>
              </a:rPr>
              <a:t>Prior</a:t>
            </a:r>
            <a:r>
              <a:rPr dirty="0" sz="2600" spc="-5">
                <a:latin typeface="Helvetica"/>
                <a:cs typeface="Helvetica"/>
              </a:rPr>
              <a:t> </a:t>
            </a:r>
            <a:r>
              <a:rPr dirty="0" sz="2600">
                <a:latin typeface="Helvetica"/>
                <a:cs typeface="Helvetica"/>
              </a:rPr>
              <a:t>CABG</a:t>
            </a:r>
            <a:endParaRPr sz="2600">
              <a:latin typeface="Helvetica"/>
              <a:cs typeface="Helvetica"/>
            </a:endParaRPr>
          </a:p>
          <a:p>
            <a:pPr marL="355600" marR="3225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Helvetica"/>
                <a:cs typeface="Helvetica"/>
              </a:rPr>
              <a:t>Hx ACS within 4 wks prior</a:t>
            </a:r>
            <a:r>
              <a:rPr dirty="0" sz="2600" spc="-229">
                <a:latin typeface="Helvetica"/>
                <a:cs typeface="Helvetica"/>
              </a:rPr>
              <a:t> </a:t>
            </a:r>
            <a:r>
              <a:rPr dirty="0" sz="2600" spc="-10">
                <a:latin typeface="Helvetica"/>
                <a:cs typeface="Helvetica"/>
              </a:rPr>
              <a:t>to  </a:t>
            </a:r>
            <a:r>
              <a:rPr dirty="0" sz="2600">
                <a:latin typeface="Helvetica"/>
                <a:cs typeface="Helvetica"/>
              </a:rPr>
              <a:t>infusion</a:t>
            </a:r>
            <a:endParaRPr sz="2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Helvetica"/>
                <a:cs typeface="Helvetica"/>
              </a:rPr>
              <a:t>Hx previous stem cell</a:t>
            </a:r>
            <a:r>
              <a:rPr dirty="0" sz="2600" spc="-65">
                <a:latin typeface="Helvetica"/>
                <a:cs typeface="Helvetica"/>
              </a:rPr>
              <a:t> </a:t>
            </a:r>
            <a:r>
              <a:rPr dirty="0" sz="2600">
                <a:latin typeface="Helvetica"/>
                <a:cs typeface="Helvetica"/>
              </a:rPr>
              <a:t>therapy</a:t>
            </a:r>
            <a:endParaRPr sz="2600">
              <a:latin typeface="Helvetica"/>
              <a:cs typeface="Helvetica"/>
            </a:endParaRPr>
          </a:p>
          <a:p>
            <a:pPr marL="355600" marR="2794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Helvetica"/>
                <a:cs typeface="Helvetica"/>
              </a:rPr>
              <a:t>Prior </a:t>
            </a:r>
            <a:r>
              <a:rPr dirty="0" sz="2600" spc="-5">
                <a:latin typeface="Helvetica"/>
                <a:cs typeface="Helvetica"/>
              </a:rPr>
              <a:t>ICD </a:t>
            </a:r>
            <a:r>
              <a:rPr dirty="0" sz="2600">
                <a:latin typeface="Helvetica"/>
                <a:cs typeface="Helvetica"/>
              </a:rPr>
              <a:t>or pacemaker at</a:t>
            </a:r>
            <a:r>
              <a:rPr dirty="0" sz="2600" spc="-75">
                <a:latin typeface="Helvetica"/>
                <a:cs typeface="Helvetica"/>
              </a:rPr>
              <a:t> </a:t>
            </a:r>
            <a:r>
              <a:rPr dirty="0" sz="2600">
                <a:latin typeface="Helvetica"/>
                <a:cs typeface="Helvetica"/>
              </a:rPr>
              <a:t>site  not </a:t>
            </a:r>
            <a:r>
              <a:rPr dirty="0" sz="2600" spc="-5">
                <a:latin typeface="Helvetica"/>
                <a:cs typeface="Helvetica"/>
              </a:rPr>
              <a:t>certified </a:t>
            </a:r>
            <a:r>
              <a:rPr dirty="0" sz="2600">
                <a:latin typeface="Helvetica"/>
                <a:cs typeface="Helvetica"/>
              </a:rPr>
              <a:t>to conduct cMRI  with</a:t>
            </a:r>
            <a:r>
              <a:rPr dirty="0" sz="2600" spc="-5">
                <a:latin typeface="Helvetica"/>
                <a:cs typeface="Helvetica"/>
              </a:rPr>
              <a:t> </a:t>
            </a:r>
            <a:r>
              <a:rPr dirty="0" sz="2600">
                <a:latin typeface="Helvetica"/>
                <a:cs typeface="Helvetica"/>
              </a:rPr>
              <a:t>device</a:t>
            </a:r>
            <a:endParaRPr sz="2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Helvetica"/>
                <a:cs typeface="Helvetica"/>
              </a:rPr>
              <a:t>Estimated GFR &lt; 30</a:t>
            </a:r>
            <a:r>
              <a:rPr dirty="0" sz="2600" spc="-60">
                <a:latin typeface="Helvetica"/>
                <a:cs typeface="Helvetica"/>
              </a:rPr>
              <a:t> </a:t>
            </a:r>
            <a:r>
              <a:rPr dirty="0" sz="2600">
                <a:latin typeface="Helvetica"/>
                <a:cs typeface="Helvetica"/>
              </a:rPr>
              <a:t>mL/min</a:t>
            </a:r>
            <a:endParaRPr sz="2600">
              <a:latin typeface="Helvetica"/>
              <a:cs typeface="Helvetica"/>
            </a:endParaRPr>
          </a:p>
          <a:p>
            <a:pPr marL="355600" marR="508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Helvetica"/>
                <a:cs typeface="Helvetica"/>
              </a:rPr>
              <a:t>Participation in another</a:t>
            </a:r>
            <a:r>
              <a:rPr dirty="0" sz="2600" spc="-60">
                <a:latin typeface="Helvetica"/>
                <a:cs typeface="Helvetica"/>
              </a:rPr>
              <a:t> </a:t>
            </a:r>
            <a:r>
              <a:rPr dirty="0" sz="2600">
                <a:latin typeface="Helvetica"/>
                <a:cs typeface="Helvetica"/>
              </a:rPr>
              <a:t>clinical  </a:t>
            </a:r>
            <a:r>
              <a:rPr dirty="0" sz="2600" spc="-5">
                <a:latin typeface="Helvetica"/>
                <a:cs typeface="Helvetica"/>
              </a:rPr>
              <a:t>trial </a:t>
            </a:r>
            <a:r>
              <a:rPr dirty="0" sz="2600">
                <a:latin typeface="Helvetica"/>
                <a:cs typeface="Helvetica"/>
              </a:rPr>
              <a:t>w/in the last 30</a:t>
            </a:r>
            <a:r>
              <a:rPr dirty="0" sz="2600" spc="-15">
                <a:latin typeface="Helvetica"/>
                <a:cs typeface="Helvetica"/>
              </a:rPr>
              <a:t> </a:t>
            </a:r>
            <a:r>
              <a:rPr dirty="0" sz="2600">
                <a:latin typeface="Helvetica"/>
                <a:cs typeface="Helvetica"/>
              </a:rPr>
              <a:t>days</a:t>
            </a:r>
            <a:endParaRPr sz="260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Helvetica"/>
                <a:cs typeface="Helvetica"/>
              </a:rPr>
              <a:t>Current alcohol or drug</a:t>
            </a:r>
            <a:r>
              <a:rPr dirty="0" sz="2600" spc="-65">
                <a:latin typeface="Helvetica"/>
                <a:cs typeface="Helvetica"/>
              </a:rPr>
              <a:t> </a:t>
            </a:r>
            <a:r>
              <a:rPr dirty="0" sz="2600">
                <a:latin typeface="Helvetica"/>
                <a:cs typeface="Helvetica"/>
              </a:rPr>
              <a:t>abuse</a:t>
            </a:r>
            <a:endParaRPr sz="26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36052" y="216408"/>
            <a:ext cx="3790188" cy="937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416178"/>
            <a:ext cx="74168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5"/>
              <a:t>ALLSTAR </a:t>
            </a:r>
            <a:r>
              <a:rPr dirty="0" sz="3200"/>
              <a:t>Open </a:t>
            </a:r>
            <a:r>
              <a:rPr dirty="0" sz="3200" spc="-5"/>
              <a:t>Label Phase </a:t>
            </a:r>
            <a:r>
              <a:rPr dirty="0" sz="3200"/>
              <a:t>I</a:t>
            </a:r>
            <a:r>
              <a:rPr dirty="0" sz="3200" spc="-50"/>
              <a:t> </a:t>
            </a:r>
            <a:r>
              <a:rPr dirty="0" sz="3200" spc="-5"/>
              <a:t>Efficacy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820927" y="2173985"/>
            <a:ext cx="2837815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 indent="541020">
              <a:lnSpc>
                <a:spcPts val="2590"/>
              </a:lnSpc>
              <a:spcBef>
                <a:spcPts val="425"/>
              </a:spcBef>
            </a:pPr>
            <a:r>
              <a:rPr dirty="0" sz="2400" spc="-5">
                <a:latin typeface="Helvetica"/>
                <a:cs typeface="Helvetica"/>
              </a:rPr>
              <a:t>15% reduction</a:t>
            </a:r>
            <a:r>
              <a:rPr dirty="0" sz="2400" spc="-3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in  scar size </a:t>
            </a:r>
            <a:r>
              <a:rPr dirty="0" sz="2400">
                <a:latin typeface="Helvetica"/>
                <a:cs typeface="Helvetica"/>
              </a:rPr>
              <a:t>at </a:t>
            </a:r>
            <a:r>
              <a:rPr dirty="0" sz="2400" spc="-5">
                <a:latin typeface="Helvetica"/>
                <a:cs typeface="Helvetica"/>
              </a:rPr>
              <a:t>one</a:t>
            </a:r>
            <a:r>
              <a:rPr dirty="0" sz="2400" spc="-30">
                <a:latin typeface="Helvetica"/>
                <a:cs typeface="Helvetica"/>
              </a:rPr>
              <a:t> </a:t>
            </a:r>
            <a:r>
              <a:rPr dirty="0" sz="2400" spc="-5">
                <a:latin typeface="Helvetica"/>
                <a:cs typeface="Helvetica"/>
              </a:rPr>
              <a:t>year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99505" y="1560575"/>
            <a:ext cx="6283606" cy="4454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82574" y="4704969"/>
            <a:ext cx="307340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7075" marR="5080" indent="-71501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Helvetica"/>
                <a:cs typeface="Helvetica"/>
              </a:rPr>
              <a:t>4% improvement in  EF at one</a:t>
            </a:r>
            <a:r>
              <a:rPr dirty="0" sz="2800" spc="-45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year</a:t>
            </a:r>
            <a:endParaRPr sz="2800">
              <a:latin typeface="Helvetica"/>
              <a:cs typeface="Helvetic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04844" y="2249398"/>
            <a:ext cx="1069873" cy="5867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52088" y="2279904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736091" y="0"/>
                </a:moveTo>
                <a:lnTo>
                  <a:pt x="736091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736091" y="363474"/>
                </a:lnTo>
                <a:lnTo>
                  <a:pt x="736091" y="484632"/>
                </a:lnTo>
                <a:lnTo>
                  <a:pt x="978408" y="242316"/>
                </a:lnTo>
                <a:lnTo>
                  <a:pt x="7360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52088" y="2279904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0" y="121158"/>
                </a:moveTo>
                <a:lnTo>
                  <a:pt x="736091" y="121158"/>
                </a:lnTo>
                <a:lnTo>
                  <a:pt x="736091" y="0"/>
                </a:lnTo>
                <a:lnTo>
                  <a:pt x="978408" y="242316"/>
                </a:lnTo>
                <a:lnTo>
                  <a:pt x="736091" y="484632"/>
                </a:lnTo>
                <a:lnTo>
                  <a:pt x="736091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04844" y="4780762"/>
            <a:ext cx="1069873" cy="5867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52088" y="4811267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736091" y="0"/>
                </a:moveTo>
                <a:lnTo>
                  <a:pt x="736091" y="121157"/>
                </a:lnTo>
                <a:lnTo>
                  <a:pt x="0" y="121157"/>
                </a:lnTo>
                <a:lnTo>
                  <a:pt x="0" y="363473"/>
                </a:lnTo>
                <a:lnTo>
                  <a:pt x="736091" y="363473"/>
                </a:lnTo>
                <a:lnTo>
                  <a:pt x="736091" y="484631"/>
                </a:lnTo>
                <a:lnTo>
                  <a:pt x="978408" y="242315"/>
                </a:lnTo>
                <a:lnTo>
                  <a:pt x="7360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52088" y="4811267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0" y="121157"/>
                </a:moveTo>
                <a:lnTo>
                  <a:pt x="736091" y="121157"/>
                </a:lnTo>
                <a:lnTo>
                  <a:pt x="736091" y="0"/>
                </a:lnTo>
                <a:lnTo>
                  <a:pt x="978408" y="242315"/>
                </a:lnTo>
                <a:lnTo>
                  <a:pt x="736091" y="484631"/>
                </a:lnTo>
                <a:lnTo>
                  <a:pt x="736091" y="363473"/>
                </a:lnTo>
                <a:lnTo>
                  <a:pt x="0" y="363473"/>
                </a:lnTo>
                <a:lnTo>
                  <a:pt x="0" y="121157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6052" y="216408"/>
            <a:ext cx="3790188" cy="93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092377" y="6039447"/>
            <a:ext cx="709746" cy="503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272922"/>
            <a:ext cx="598741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ALLSTAR </a:t>
            </a:r>
            <a:r>
              <a:rPr dirty="0"/>
              <a:t>Phase II Efficacy  </a:t>
            </a:r>
            <a:r>
              <a:rPr dirty="0" spc="-5"/>
              <a:t>Endpoints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1624024"/>
            <a:ext cx="10748010" cy="2757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>
                <a:latin typeface="Helvetica"/>
                <a:cs typeface="Helvetica"/>
              </a:rPr>
              <a:t>Primary </a:t>
            </a:r>
            <a:r>
              <a:rPr dirty="0" sz="2800" spc="-5" b="1">
                <a:latin typeface="Helvetica"/>
                <a:cs typeface="Helvetica"/>
              </a:rPr>
              <a:t>efficacy endpoint</a:t>
            </a:r>
            <a:r>
              <a:rPr dirty="0" sz="2800" spc="-5">
                <a:latin typeface="Helvetica"/>
                <a:cs typeface="Helvetica"/>
              </a:rPr>
              <a:t>: % change from baseline in</a:t>
            </a:r>
            <a:r>
              <a:rPr dirty="0" sz="2800" spc="190">
                <a:latin typeface="Helvetica"/>
                <a:cs typeface="Helvetica"/>
              </a:rPr>
              <a:t> </a:t>
            </a:r>
            <a:r>
              <a:rPr dirty="0" sz="2800">
                <a:latin typeface="Helvetica"/>
                <a:cs typeface="Helvetica"/>
              </a:rPr>
              <a:t>infarct</a:t>
            </a:r>
            <a:endParaRPr sz="2800">
              <a:latin typeface="Helvetica"/>
              <a:cs typeface="Helvetic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800" spc="-5">
                <a:latin typeface="Helvetica"/>
                <a:cs typeface="Helvetica"/>
              </a:rPr>
              <a:t>size (cMRI as a % of </a:t>
            </a:r>
            <a:r>
              <a:rPr dirty="0" sz="2800" spc="-105">
                <a:latin typeface="Helvetica"/>
                <a:cs typeface="Helvetica"/>
              </a:rPr>
              <a:t>LV </a:t>
            </a:r>
            <a:r>
              <a:rPr dirty="0" sz="2800" spc="-5">
                <a:latin typeface="Helvetica"/>
                <a:cs typeface="Helvetica"/>
              </a:rPr>
              <a:t>mass) </a:t>
            </a:r>
            <a:r>
              <a:rPr dirty="0" sz="2800">
                <a:latin typeface="Helvetica"/>
                <a:cs typeface="Helvetica"/>
              </a:rPr>
              <a:t>at </a:t>
            </a:r>
            <a:r>
              <a:rPr dirty="0" sz="2800" spc="-5">
                <a:latin typeface="Helvetica"/>
                <a:cs typeface="Helvetica"/>
              </a:rPr>
              <a:t>12</a:t>
            </a:r>
            <a:r>
              <a:rPr dirty="0" sz="2800" spc="114">
                <a:latin typeface="Helvetica"/>
                <a:cs typeface="Helvetica"/>
              </a:rPr>
              <a:t> </a:t>
            </a:r>
            <a:r>
              <a:rPr dirty="0" sz="2800" spc="-5">
                <a:latin typeface="Helvetica"/>
                <a:cs typeface="Helvetica"/>
              </a:rPr>
              <a:t>months</a:t>
            </a:r>
            <a:endParaRPr sz="28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>
                <a:latin typeface="Helvetica"/>
                <a:cs typeface="Helvetica"/>
              </a:rPr>
              <a:t>Secondary efficacy </a:t>
            </a:r>
            <a:r>
              <a:rPr dirty="0" sz="2800" spc="-5" b="1">
                <a:latin typeface="Helvetica"/>
                <a:cs typeface="Helvetica"/>
              </a:rPr>
              <a:t>endpoint</a:t>
            </a:r>
            <a:r>
              <a:rPr dirty="0" sz="2800" spc="-5">
                <a:latin typeface="Helvetica"/>
                <a:cs typeface="Helvetica"/>
              </a:rPr>
              <a:t>: absolute and % change from  baseline in </a:t>
            </a:r>
            <a:r>
              <a:rPr dirty="0" sz="2800" spc="-105">
                <a:latin typeface="Helvetica"/>
                <a:cs typeface="Helvetica"/>
              </a:rPr>
              <a:t>LV </a:t>
            </a:r>
            <a:r>
              <a:rPr dirty="0" sz="2800" spc="-5">
                <a:latin typeface="Helvetica"/>
                <a:cs typeface="Helvetica"/>
              </a:rPr>
              <a:t>structure and function, clinical function, and cardiac  biomarkers at 6 and 12 months</a:t>
            </a:r>
            <a:r>
              <a:rPr dirty="0" sz="2800" spc="65">
                <a:latin typeface="Helvetica"/>
                <a:cs typeface="Helvetica"/>
              </a:rPr>
              <a:t> </a:t>
            </a:r>
            <a:r>
              <a:rPr dirty="0" sz="2800">
                <a:latin typeface="Helvetica"/>
                <a:cs typeface="Helvetica"/>
              </a:rPr>
              <a:t>post-infusion</a:t>
            </a:r>
            <a:endParaRPr sz="28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Ryon Elliott</dc:creator>
  <dc:title>Title Goes Here</dc:title>
  <dcterms:created xsi:type="dcterms:W3CDTF">2017-11-16T15:37:37Z</dcterms:created>
  <dcterms:modified xsi:type="dcterms:W3CDTF">2017-11-16T15:37:37Z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2017-11-16T00:00:00Z</vt:filetime>
  </property>
</Properties>
</file>