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2414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050" y="116789"/>
            <a:ext cx="8073898" cy="849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97686" y="2096367"/>
            <a:ext cx="6948627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Relationship Id="rId10" Type="http://schemas.openxmlformats.org/officeDocument/2006/relationships/image" Target="../media/image25.png"/><Relationship Id="rId11" Type="http://schemas.openxmlformats.org/officeDocument/2006/relationships/image" Target="../media/image26.png"/><Relationship Id="rId12" Type="http://schemas.openxmlformats.org/officeDocument/2006/relationships/image" Target="../media/image27.png"/><Relationship Id="rId13" Type="http://schemas.openxmlformats.org/officeDocument/2006/relationships/image" Target="../media/image28.png"/><Relationship Id="rId14" Type="http://schemas.openxmlformats.org/officeDocument/2006/relationships/image" Target="../media/image29.png"/><Relationship Id="rId15" Type="http://schemas.openxmlformats.org/officeDocument/2006/relationships/image" Target="../media/image30.png"/><Relationship Id="rId16" Type="http://schemas.openxmlformats.org/officeDocument/2006/relationships/image" Target="../media/image31.png"/><Relationship Id="rId17" Type="http://schemas.openxmlformats.org/officeDocument/2006/relationships/image" Target="../media/image32.png"/><Relationship Id="rId18" Type="http://schemas.openxmlformats.org/officeDocument/2006/relationships/image" Target="../media/image33.png"/><Relationship Id="rId19" Type="http://schemas.openxmlformats.org/officeDocument/2006/relationships/image" Target="../media/image3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45.png"/><Relationship Id="rId12" Type="http://schemas.openxmlformats.org/officeDocument/2006/relationships/image" Target="../media/image46.png"/><Relationship Id="rId13" Type="http://schemas.openxmlformats.org/officeDocument/2006/relationships/image" Target="../media/image47.png"/><Relationship Id="rId14" Type="http://schemas.openxmlformats.org/officeDocument/2006/relationships/image" Target="../media/image48.png"/><Relationship Id="rId15" Type="http://schemas.openxmlformats.org/officeDocument/2006/relationships/image" Target="../media/image49.png"/><Relationship Id="rId16" Type="http://schemas.openxmlformats.org/officeDocument/2006/relationships/image" Target="../media/image50.png"/><Relationship Id="rId17" Type="http://schemas.openxmlformats.org/officeDocument/2006/relationships/image" Target="../media/image5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 marL="10795" marR="5080" indent="3810">
              <a:lnSpc>
                <a:spcPct val="150100"/>
              </a:lnSpc>
              <a:spcBef>
                <a:spcPts val="90"/>
              </a:spcBef>
            </a:pPr>
            <a:r>
              <a:rPr dirty="0" spc="-5"/>
              <a:t>Final results from the </a:t>
            </a:r>
            <a:r>
              <a:rPr dirty="0" spc="-20"/>
              <a:t>CENTURY </a:t>
            </a:r>
            <a:r>
              <a:rPr dirty="0"/>
              <a:t>II </a:t>
            </a:r>
            <a:r>
              <a:rPr dirty="0" spc="-5"/>
              <a:t>trial: 5-year  </a:t>
            </a:r>
            <a:r>
              <a:rPr dirty="0"/>
              <a:t>clinical </a:t>
            </a:r>
            <a:r>
              <a:rPr dirty="0" spc="-5"/>
              <a:t>outcomes </a:t>
            </a:r>
            <a:r>
              <a:rPr dirty="0"/>
              <a:t>after </a:t>
            </a:r>
            <a:r>
              <a:rPr dirty="0" spc="-5"/>
              <a:t>bioresorbable versus  durable </a:t>
            </a:r>
            <a:r>
              <a:rPr dirty="0" spc="-10"/>
              <a:t>polymer </a:t>
            </a:r>
            <a:r>
              <a:rPr dirty="0"/>
              <a:t>drug eluting </a:t>
            </a:r>
            <a:r>
              <a:rPr dirty="0" spc="-5"/>
              <a:t>stent</a:t>
            </a:r>
            <a:r>
              <a:rPr dirty="0" spc="35"/>
              <a:t> </a:t>
            </a:r>
            <a:r>
              <a:rPr dirty="0" spc="-5"/>
              <a:t>implantation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81888" y="4624832"/>
            <a:ext cx="7380605" cy="68389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Shigeru Saito</a:t>
            </a:r>
            <a:r>
              <a:rPr dirty="0" baseline="25462" sz="1800" spc="-7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, William Wijns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behalf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1800" spc="-15" b="1">
                <a:solidFill>
                  <a:srgbClr val="FFFFFF"/>
                </a:solidFill>
                <a:latin typeface="Arial"/>
                <a:cs typeface="Arial"/>
              </a:rPr>
              <a:t>CENTURY</a:t>
            </a:r>
            <a:r>
              <a:rPr dirty="0" sz="18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II-investigators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baseline="25462" sz="1800" spc="-7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Shonan Kamakura General Hospital,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Kanagawa,</a:t>
            </a:r>
            <a:r>
              <a:rPr dirty="0" sz="1800" spc="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Japan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0099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What </a:t>
            </a:r>
            <a:r>
              <a:rPr dirty="0"/>
              <a:t>are </a:t>
            </a:r>
            <a:r>
              <a:rPr dirty="0" spc="-5"/>
              <a:t>the essential</a:t>
            </a:r>
            <a:r>
              <a:rPr dirty="0" spc="-25"/>
              <a:t> </a:t>
            </a:r>
            <a:r>
              <a:rPr dirty="0"/>
              <a:t>results?</a:t>
            </a:r>
          </a:p>
          <a:p>
            <a:pPr marL="407924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5-year </a:t>
            </a:r>
            <a:r>
              <a:rPr dirty="0" spc="-5"/>
              <a:t>clinical</a:t>
            </a:r>
            <a:r>
              <a:rPr dirty="0" spc="0"/>
              <a:t> </a:t>
            </a:r>
            <a:r>
              <a:rPr dirty="0" spc="-5"/>
              <a:t>outcomes</a:t>
            </a:r>
          </a:p>
        </p:txBody>
      </p:sp>
      <p:sp>
        <p:nvSpPr>
          <p:cNvPr id="3" name="object 3"/>
          <p:cNvSpPr/>
          <p:nvPr/>
        </p:nvSpPr>
        <p:spPr>
          <a:xfrm>
            <a:off x="935736" y="3826764"/>
            <a:ext cx="7133081" cy="16710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29511" y="3826764"/>
            <a:ext cx="7131558" cy="16710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3044" y="2208276"/>
            <a:ext cx="0" cy="3289300"/>
          </a:xfrm>
          <a:custGeom>
            <a:avLst/>
            <a:gdLst/>
            <a:ahLst/>
            <a:cxnLst/>
            <a:rect l="l" t="t" r="r" b="b"/>
            <a:pathLst>
              <a:path w="0" h="3289300">
                <a:moveTo>
                  <a:pt x="0" y="3288792"/>
                </a:moveTo>
                <a:lnTo>
                  <a:pt x="0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69036" y="549706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69036" y="4401311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69036" y="3304032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9036" y="2208276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3044" y="5497067"/>
            <a:ext cx="8033384" cy="0"/>
          </a:xfrm>
          <a:custGeom>
            <a:avLst/>
            <a:gdLst/>
            <a:ahLst/>
            <a:cxnLst/>
            <a:rect l="l" t="t" r="r" b="b"/>
            <a:pathLst>
              <a:path w="8033384" h="0">
                <a:moveTo>
                  <a:pt x="0" y="0"/>
                </a:moveTo>
                <a:lnTo>
                  <a:pt x="8033004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337942" y="4538548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2,9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76903" y="4451350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3,3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6246" y="4780279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1,8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55207" y="3749421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6,5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8626" y="3508375"/>
            <a:ext cx="8070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4825" algn="l"/>
              </a:tabLst>
            </a:pPr>
            <a:r>
              <a:rPr dirty="0" sz="1600" spc="-5" b="1">
                <a:latin typeface="Segoe UI"/>
                <a:cs typeface="Segoe UI"/>
              </a:rPr>
              <a:t>7,6</a:t>
            </a:r>
            <a:r>
              <a:rPr dirty="0" sz="1600" spc="-5" b="1">
                <a:latin typeface="Segoe UI"/>
                <a:cs typeface="Segoe UI"/>
              </a:rPr>
              <a:t>	</a:t>
            </a:r>
            <a:r>
              <a:rPr dirty="0" sz="1600" spc="-5" b="1">
                <a:latin typeface="Segoe UI"/>
                <a:cs typeface="Segoe UI"/>
              </a:rPr>
              <a:t>7,6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30195" y="4407534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3,5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69409" y="4341622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3,8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08497" y="4648580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2,4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47713" y="3815334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6,2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94168" y="4889703"/>
            <a:ext cx="8318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9590" algn="l"/>
              </a:tabLst>
            </a:pPr>
            <a:r>
              <a:rPr dirty="0" sz="1600" spc="-5" b="1">
                <a:latin typeface="Segoe UI"/>
                <a:cs typeface="Segoe UI"/>
              </a:rPr>
              <a:t>1,3</a:t>
            </a:r>
            <a:r>
              <a:rPr dirty="0" sz="1600" spc="-5" b="1">
                <a:latin typeface="Segoe UI"/>
                <a:cs typeface="Segoe UI"/>
              </a:rPr>
              <a:t>	</a:t>
            </a:r>
            <a:r>
              <a:rPr dirty="0" baseline="3472" sz="2400" spc="-7" b="1">
                <a:latin typeface="Segoe UI"/>
                <a:cs typeface="Segoe UI"/>
              </a:rPr>
              <a:t>1,3</a:t>
            </a:r>
            <a:endParaRPr baseline="3472" sz="2400">
              <a:latin typeface="Segoe UI"/>
              <a:cs typeface="Segoe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8955" y="5341365"/>
            <a:ext cx="1282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8955" y="4244721"/>
            <a:ext cx="1282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5932" y="3148329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10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5932" y="2051685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15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11123" y="5589523"/>
            <a:ext cx="782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Any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death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12594" y="5589523"/>
            <a:ext cx="1057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Cardiac</a:t>
            </a:r>
            <a:r>
              <a:rPr dirty="0" sz="1400" spc="-6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Death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03141" y="5589523"/>
            <a:ext cx="556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Any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96739" y="5589523"/>
            <a:ext cx="10464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TV-related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36233" y="5589523"/>
            <a:ext cx="6464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TLR</a:t>
            </a:r>
            <a:r>
              <a:rPr dirty="0" sz="1400" spc="-6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(CD)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99603" y="5589523"/>
            <a:ext cx="1974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ST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366515" y="2433827"/>
            <a:ext cx="131825" cy="133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541903" y="2325751"/>
            <a:ext cx="10058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Ultimaster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835652" y="2433827"/>
            <a:ext cx="131825" cy="133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011039" y="2325751"/>
            <a:ext cx="6407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Xience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1282" y="6391147"/>
            <a:ext cx="820229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Calibri"/>
                <a:cs typeface="Calibri"/>
              </a:rPr>
              <a:t>TV-related </a:t>
            </a:r>
            <a:r>
              <a:rPr dirty="0" sz="1100" b="1">
                <a:latin typeface="Calibri"/>
                <a:cs typeface="Calibri"/>
              </a:rPr>
              <a:t>MI</a:t>
            </a:r>
            <a:r>
              <a:rPr dirty="0" sz="1100">
                <a:latin typeface="Calibri"/>
                <a:cs typeface="Calibri"/>
              </a:rPr>
              <a:t>: target vessel-related myocardial </a:t>
            </a:r>
            <a:r>
              <a:rPr dirty="0" sz="1100" spc="-5">
                <a:latin typeface="Calibri"/>
                <a:cs typeface="Calibri"/>
              </a:rPr>
              <a:t>infarction; </a:t>
            </a:r>
            <a:r>
              <a:rPr dirty="0" sz="1100" b="1">
                <a:latin typeface="Calibri"/>
                <a:cs typeface="Calibri"/>
              </a:rPr>
              <a:t>CD</a:t>
            </a:r>
            <a:r>
              <a:rPr dirty="0" sz="1100">
                <a:latin typeface="Calibri"/>
                <a:cs typeface="Calibri"/>
              </a:rPr>
              <a:t>: </a:t>
            </a:r>
            <a:r>
              <a:rPr dirty="0" sz="1100" spc="-5">
                <a:latin typeface="Calibri"/>
                <a:cs typeface="Calibri"/>
              </a:rPr>
              <a:t>clinically </a:t>
            </a:r>
            <a:r>
              <a:rPr dirty="0" sz="1100">
                <a:latin typeface="Calibri"/>
                <a:cs typeface="Calibri"/>
              </a:rPr>
              <a:t>driven; </a:t>
            </a:r>
            <a:r>
              <a:rPr dirty="0" sz="1100" b="1">
                <a:latin typeface="Calibri"/>
                <a:cs typeface="Calibri"/>
              </a:rPr>
              <a:t>TLR</a:t>
            </a:r>
            <a:r>
              <a:rPr dirty="0" sz="1100">
                <a:latin typeface="Calibri"/>
                <a:cs typeface="Calibri"/>
              </a:rPr>
              <a:t>: target lesion </a:t>
            </a:r>
            <a:r>
              <a:rPr dirty="0" sz="1100" spc="-5">
                <a:latin typeface="Calibri"/>
                <a:cs typeface="Calibri"/>
              </a:rPr>
              <a:t>revascularization; </a:t>
            </a:r>
            <a:r>
              <a:rPr dirty="0" sz="1100" spc="-5" b="1">
                <a:latin typeface="Calibri"/>
                <a:cs typeface="Calibri"/>
              </a:rPr>
              <a:t>ST</a:t>
            </a:r>
            <a:r>
              <a:rPr dirty="0" sz="1100" spc="-5">
                <a:latin typeface="Calibri"/>
                <a:cs typeface="Calibri"/>
              </a:rPr>
              <a:t>: </a:t>
            </a:r>
            <a:r>
              <a:rPr dirty="0" sz="1100">
                <a:latin typeface="Calibri"/>
                <a:cs typeface="Calibri"/>
              </a:rPr>
              <a:t>definite + </a:t>
            </a:r>
            <a:r>
              <a:rPr dirty="0" sz="1100" spc="-5">
                <a:latin typeface="Calibri"/>
                <a:cs typeface="Calibri"/>
              </a:rPr>
              <a:t>probable stent  thrombosis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1775" y="3497326"/>
            <a:ext cx="1530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18387" y="1708531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.99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193291" y="1976627"/>
            <a:ext cx="551815" cy="108585"/>
          </a:xfrm>
          <a:custGeom>
            <a:avLst/>
            <a:gdLst/>
            <a:ahLst/>
            <a:cxnLst/>
            <a:rect l="l" t="t" r="r" b="b"/>
            <a:pathLst>
              <a:path w="551814" h="108585">
                <a:moveTo>
                  <a:pt x="0" y="108204"/>
                </a:moveTo>
                <a:lnTo>
                  <a:pt x="708" y="87159"/>
                </a:lnTo>
                <a:lnTo>
                  <a:pt x="2641" y="69961"/>
                </a:lnTo>
                <a:lnTo>
                  <a:pt x="5507" y="58358"/>
                </a:lnTo>
                <a:lnTo>
                  <a:pt x="9017" y="54101"/>
                </a:lnTo>
                <a:lnTo>
                  <a:pt x="266827" y="54101"/>
                </a:lnTo>
                <a:lnTo>
                  <a:pt x="270325" y="49845"/>
                </a:lnTo>
                <a:lnTo>
                  <a:pt x="273192" y="38242"/>
                </a:lnTo>
                <a:lnTo>
                  <a:pt x="275131" y="21044"/>
                </a:lnTo>
                <a:lnTo>
                  <a:pt x="275844" y="0"/>
                </a:lnTo>
                <a:lnTo>
                  <a:pt x="276556" y="21044"/>
                </a:lnTo>
                <a:lnTo>
                  <a:pt x="278495" y="38242"/>
                </a:lnTo>
                <a:lnTo>
                  <a:pt x="281362" y="49845"/>
                </a:lnTo>
                <a:lnTo>
                  <a:pt x="284861" y="54101"/>
                </a:lnTo>
                <a:lnTo>
                  <a:pt x="542671" y="54101"/>
                </a:lnTo>
                <a:lnTo>
                  <a:pt x="546169" y="58358"/>
                </a:lnTo>
                <a:lnTo>
                  <a:pt x="549036" y="69961"/>
                </a:lnTo>
                <a:lnTo>
                  <a:pt x="550975" y="87159"/>
                </a:lnTo>
                <a:lnTo>
                  <a:pt x="551688" y="10820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25344" y="1704848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.60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599944" y="1973579"/>
            <a:ext cx="551815" cy="108585"/>
          </a:xfrm>
          <a:custGeom>
            <a:avLst/>
            <a:gdLst/>
            <a:ahLst/>
            <a:cxnLst/>
            <a:rect l="l" t="t" r="r" b="b"/>
            <a:pathLst>
              <a:path w="551814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7" y="54102"/>
                </a:lnTo>
                <a:lnTo>
                  <a:pt x="266826" y="54102"/>
                </a:lnTo>
                <a:lnTo>
                  <a:pt x="270325" y="49845"/>
                </a:lnTo>
                <a:lnTo>
                  <a:pt x="273192" y="38242"/>
                </a:lnTo>
                <a:lnTo>
                  <a:pt x="275131" y="21044"/>
                </a:lnTo>
                <a:lnTo>
                  <a:pt x="275844" y="0"/>
                </a:lnTo>
                <a:lnTo>
                  <a:pt x="276556" y="21044"/>
                </a:lnTo>
                <a:lnTo>
                  <a:pt x="278495" y="38242"/>
                </a:lnTo>
                <a:lnTo>
                  <a:pt x="281362" y="49845"/>
                </a:lnTo>
                <a:lnTo>
                  <a:pt x="284861" y="54102"/>
                </a:lnTo>
                <a:lnTo>
                  <a:pt x="542670" y="54102"/>
                </a:lnTo>
                <a:lnTo>
                  <a:pt x="546169" y="58358"/>
                </a:lnTo>
                <a:lnTo>
                  <a:pt x="549036" y="69961"/>
                </a:lnTo>
                <a:lnTo>
                  <a:pt x="550975" y="87159"/>
                </a:lnTo>
                <a:lnTo>
                  <a:pt x="551688" y="10820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664579" y="1708531"/>
            <a:ext cx="522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0.81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638543" y="1976627"/>
            <a:ext cx="551815" cy="108585"/>
          </a:xfrm>
          <a:custGeom>
            <a:avLst/>
            <a:gdLst/>
            <a:ahLst/>
            <a:cxnLst/>
            <a:rect l="l" t="t" r="r" b="b"/>
            <a:pathLst>
              <a:path w="551815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1"/>
                </a:lnTo>
                <a:lnTo>
                  <a:pt x="266826" y="54101"/>
                </a:lnTo>
                <a:lnTo>
                  <a:pt x="270325" y="49845"/>
                </a:lnTo>
                <a:lnTo>
                  <a:pt x="273192" y="38242"/>
                </a:lnTo>
                <a:lnTo>
                  <a:pt x="275131" y="21044"/>
                </a:lnTo>
                <a:lnTo>
                  <a:pt x="275844" y="0"/>
                </a:lnTo>
                <a:lnTo>
                  <a:pt x="276556" y="21044"/>
                </a:lnTo>
                <a:lnTo>
                  <a:pt x="278495" y="38242"/>
                </a:lnTo>
                <a:lnTo>
                  <a:pt x="281362" y="49845"/>
                </a:lnTo>
                <a:lnTo>
                  <a:pt x="284860" y="54101"/>
                </a:lnTo>
                <a:lnTo>
                  <a:pt x="542671" y="54101"/>
                </a:lnTo>
                <a:lnTo>
                  <a:pt x="546169" y="58358"/>
                </a:lnTo>
                <a:lnTo>
                  <a:pt x="549036" y="69961"/>
                </a:lnTo>
                <a:lnTo>
                  <a:pt x="550975" y="87159"/>
                </a:lnTo>
                <a:lnTo>
                  <a:pt x="551687" y="10820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8030971" y="1704848"/>
            <a:ext cx="522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0.99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04047" y="1973579"/>
            <a:ext cx="553720" cy="108585"/>
          </a:xfrm>
          <a:custGeom>
            <a:avLst/>
            <a:gdLst/>
            <a:ahLst/>
            <a:cxnLst/>
            <a:rect l="l" t="t" r="r" b="b"/>
            <a:pathLst>
              <a:path w="553720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7" y="54102"/>
                </a:lnTo>
                <a:lnTo>
                  <a:pt x="267588" y="54102"/>
                </a:lnTo>
                <a:lnTo>
                  <a:pt x="271087" y="49845"/>
                </a:lnTo>
                <a:lnTo>
                  <a:pt x="273954" y="38242"/>
                </a:lnTo>
                <a:lnTo>
                  <a:pt x="275893" y="21044"/>
                </a:lnTo>
                <a:lnTo>
                  <a:pt x="276605" y="0"/>
                </a:lnTo>
                <a:lnTo>
                  <a:pt x="277318" y="21044"/>
                </a:lnTo>
                <a:lnTo>
                  <a:pt x="279257" y="38242"/>
                </a:lnTo>
                <a:lnTo>
                  <a:pt x="282124" y="49845"/>
                </a:lnTo>
                <a:lnTo>
                  <a:pt x="285623" y="54102"/>
                </a:lnTo>
                <a:lnTo>
                  <a:pt x="544195" y="54102"/>
                </a:lnTo>
                <a:lnTo>
                  <a:pt x="547693" y="58358"/>
                </a:lnTo>
                <a:lnTo>
                  <a:pt x="550560" y="69961"/>
                </a:lnTo>
                <a:lnTo>
                  <a:pt x="552499" y="87159"/>
                </a:lnTo>
                <a:lnTo>
                  <a:pt x="553211" y="10820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938142" y="1704848"/>
            <a:ext cx="522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0.62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912108" y="1973579"/>
            <a:ext cx="553720" cy="108585"/>
          </a:xfrm>
          <a:custGeom>
            <a:avLst/>
            <a:gdLst/>
            <a:ahLst/>
            <a:cxnLst/>
            <a:rect l="l" t="t" r="r" b="b"/>
            <a:pathLst>
              <a:path w="553720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2"/>
                </a:lnTo>
                <a:lnTo>
                  <a:pt x="267588" y="54102"/>
                </a:lnTo>
                <a:lnTo>
                  <a:pt x="271087" y="49845"/>
                </a:lnTo>
                <a:lnTo>
                  <a:pt x="273954" y="38242"/>
                </a:lnTo>
                <a:lnTo>
                  <a:pt x="275893" y="21044"/>
                </a:lnTo>
                <a:lnTo>
                  <a:pt x="276605" y="0"/>
                </a:lnTo>
                <a:lnTo>
                  <a:pt x="277318" y="21044"/>
                </a:lnTo>
                <a:lnTo>
                  <a:pt x="279257" y="38242"/>
                </a:lnTo>
                <a:lnTo>
                  <a:pt x="282124" y="49845"/>
                </a:lnTo>
                <a:lnTo>
                  <a:pt x="285622" y="54102"/>
                </a:lnTo>
                <a:lnTo>
                  <a:pt x="544194" y="54102"/>
                </a:lnTo>
                <a:lnTo>
                  <a:pt x="547693" y="58358"/>
                </a:lnTo>
                <a:lnTo>
                  <a:pt x="550560" y="69961"/>
                </a:lnTo>
                <a:lnTo>
                  <a:pt x="552499" y="87159"/>
                </a:lnTo>
                <a:lnTo>
                  <a:pt x="553212" y="10820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267959" y="1708531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.52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242559" y="1976627"/>
            <a:ext cx="551815" cy="108585"/>
          </a:xfrm>
          <a:custGeom>
            <a:avLst/>
            <a:gdLst/>
            <a:ahLst/>
            <a:cxnLst/>
            <a:rect l="l" t="t" r="r" b="b"/>
            <a:pathLst>
              <a:path w="551814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1"/>
                </a:lnTo>
                <a:lnTo>
                  <a:pt x="266826" y="54101"/>
                </a:lnTo>
                <a:lnTo>
                  <a:pt x="270325" y="49845"/>
                </a:lnTo>
                <a:lnTo>
                  <a:pt x="273192" y="38242"/>
                </a:lnTo>
                <a:lnTo>
                  <a:pt x="275131" y="21044"/>
                </a:lnTo>
                <a:lnTo>
                  <a:pt x="275843" y="0"/>
                </a:lnTo>
                <a:lnTo>
                  <a:pt x="276556" y="21044"/>
                </a:lnTo>
                <a:lnTo>
                  <a:pt x="278495" y="38242"/>
                </a:lnTo>
                <a:lnTo>
                  <a:pt x="281362" y="49845"/>
                </a:lnTo>
                <a:lnTo>
                  <a:pt x="284861" y="54101"/>
                </a:lnTo>
                <a:lnTo>
                  <a:pt x="542670" y="54101"/>
                </a:lnTo>
                <a:lnTo>
                  <a:pt x="546169" y="58358"/>
                </a:lnTo>
                <a:lnTo>
                  <a:pt x="549036" y="69961"/>
                </a:lnTo>
                <a:lnTo>
                  <a:pt x="550975" y="87159"/>
                </a:lnTo>
                <a:lnTo>
                  <a:pt x="551688" y="10820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0099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What </a:t>
            </a:r>
            <a:r>
              <a:rPr dirty="0"/>
              <a:t>are </a:t>
            </a:r>
            <a:r>
              <a:rPr dirty="0" spc="-5"/>
              <a:t>the essential</a:t>
            </a:r>
            <a:r>
              <a:rPr dirty="0" spc="-25"/>
              <a:t> </a:t>
            </a:r>
            <a:r>
              <a:rPr dirty="0"/>
              <a:t>results?</a:t>
            </a:r>
          </a:p>
          <a:p>
            <a:pPr marL="407924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5-year </a:t>
            </a:r>
            <a:r>
              <a:rPr dirty="0" spc="-5"/>
              <a:t>clinical</a:t>
            </a:r>
            <a:r>
              <a:rPr dirty="0" spc="0"/>
              <a:t> </a:t>
            </a:r>
            <a:r>
              <a:rPr dirty="0" spc="-5"/>
              <a:t>outcomes</a:t>
            </a:r>
          </a:p>
        </p:txBody>
      </p:sp>
      <p:sp>
        <p:nvSpPr>
          <p:cNvPr id="3" name="object 3"/>
          <p:cNvSpPr/>
          <p:nvPr/>
        </p:nvSpPr>
        <p:spPr>
          <a:xfrm>
            <a:off x="1144524" y="2851404"/>
            <a:ext cx="6224778" cy="2646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29027" y="2688335"/>
            <a:ext cx="6224778" cy="28094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3044" y="2208276"/>
            <a:ext cx="0" cy="3289300"/>
          </a:xfrm>
          <a:custGeom>
            <a:avLst/>
            <a:gdLst/>
            <a:ahLst/>
            <a:cxnLst/>
            <a:rect l="l" t="t" r="r" b="b"/>
            <a:pathLst>
              <a:path w="0" h="3289300">
                <a:moveTo>
                  <a:pt x="0" y="3288792"/>
                </a:moveTo>
                <a:lnTo>
                  <a:pt x="0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69036" y="549706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69036" y="4948428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69036" y="4401311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9036" y="3852671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69036" y="3304032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69036" y="2756916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9036" y="2208276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33044" y="5497067"/>
            <a:ext cx="8033384" cy="0"/>
          </a:xfrm>
          <a:custGeom>
            <a:avLst/>
            <a:gdLst/>
            <a:ahLst/>
            <a:cxnLst/>
            <a:rect l="l" t="t" r="r" b="b"/>
            <a:pathLst>
              <a:path w="8033384" h="0">
                <a:moveTo>
                  <a:pt x="0" y="0"/>
                </a:moveTo>
                <a:lnTo>
                  <a:pt x="8033004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62583" y="4056634"/>
            <a:ext cx="4318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10,2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00321" y="4538548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5,8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19061" y="2532379"/>
            <a:ext cx="4318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24,1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47722" y="3957954"/>
            <a:ext cx="4318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11,1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85079" y="4396485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7,1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703946" y="2367483"/>
            <a:ext cx="4318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25,6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8955" y="4793107"/>
            <a:ext cx="128270" cy="81724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5932" y="4244721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10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5932" y="2600070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5932" y="2051685"/>
            <a:ext cx="233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30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55496" y="5589523"/>
            <a:ext cx="10350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Death </a:t>
            </a:r>
            <a:r>
              <a:rPr dirty="0" sz="1400" b="1">
                <a:latin typeface="Calibri"/>
                <a:cs typeface="Calibri"/>
              </a:rPr>
              <a:t>and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48429" y="5589523"/>
            <a:ext cx="1602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Cardiac death </a:t>
            </a:r>
            <a:r>
              <a:rPr dirty="0" sz="1400" b="1">
                <a:latin typeface="Calibri"/>
                <a:cs typeface="Calibri"/>
              </a:rPr>
              <a:t>and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18044" y="5589523"/>
            <a:ext cx="422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POCE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66515" y="2433827"/>
            <a:ext cx="131825" cy="133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541903" y="2325751"/>
            <a:ext cx="10058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Ultimaster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835652" y="2433827"/>
            <a:ext cx="131825" cy="133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011039" y="2325751"/>
            <a:ext cx="6407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Xience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1282" y="6560616"/>
            <a:ext cx="51847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Calibri"/>
                <a:cs typeface="Calibri"/>
              </a:rPr>
              <a:t>POCE</a:t>
            </a:r>
            <a:r>
              <a:rPr dirty="0" sz="1100" spc="-5">
                <a:latin typeface="Calibri"/>
                <a:cs typeface="Calibri"/>
              </a:rPr>
              <a:t>: patient-oriented composite endpoint </a:t>
            </a:r>
            <a:r>
              <a:rPr dirty="0" sz="1100">
                <a:latin typeface="Calibri"/>
                <a:cs typeface="Calibri"/>
              </a:rPr>
              <a:t>of any death, any MI and any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revascularization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1775" y="3028100"/>
            <a:ext cx="427355" cy="937260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206375">
              <a:lnSpc>
                <a:spcPct val="100000"/>
              </a:lnSpc>
              <a:spcBef>
                <a:spcPts val="1040"/>
              </a:spcBef>
            </a:pPr>
            <a:r>
              <a:rPr dirty="0" sz="1600" b="1">
                <a:latin typeface="Calibri"/>
                <a:cs typeface="Calibri"/>
              </a:rPr>
              <a:t>20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620"/>
              </a:lnSpc>
              <a:spcBef>
                <a:spcPts val="835"/>
              </a:spcBef>
            </a:pPr>
            <a:r>
              <a:rPr dirty="0" sz="1400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 marL="206375">
              <a:lnSpc>
                <a:spcPts val="1860"/>
              </a:lnSpc>
            </a:pPr>
            <a:r>
              <a:rPr dirty="0" sz="1600" b="1">
                <a:latin typeface="Calibri"/>
                <a:cs typeface="Calibri"/>
              </a:rPr>
              <a:t>15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25573" y="1699387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.62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900427" y="1967483"/>
            <a:ext cx="551815" cy="108585"/>
          </a:xfrm>
          <a:custGeom>
            <a:avLst/>
            <a:gdLst/>
            <a:ahLst/>
            <a:cxnLst/>
            <a:rect l="l" t="t" r="r" b="b"/>
            <a:pathLst>
              <a:path w="551814" h="108585">
                <a:moveTo>
                  <a:pt x="0" y="108203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7" y="54101"/>
                </a:lnTo>
                <a:lnTo>
                  <a:pt x="266827" y="54101"/>
                </a:lnTo>
                <a:lnTo>
                  <a:pt x="270325" y="49845"/>
                </a:lnTo>
                <a:lnTo>
                  <a:pt x="273192" y="38242"/>
                </a:lnTo>
                <a:lnTo>
                  <a:pt x="275131" y="21044"/>
                </a:lnTo>
                <a:lnTo>
                  <a:pt x="275844" y="0"/>
                </a:lnTo>
                <a:lnTo>
                  <a:pt x="276556" y="21044"/>
                </a:lnTo>
                <a:lnTo>
                  <a:pt x="278495" y="38242"/>
                </a:lnTo>
                <a:lnTo>
                  <a:pt x="281362" y="49845"/>
                </a:lnTo>
                <a:lnTo>
                  <a:pt x="284861" y="54101"/>
                </a:lnTo>
                <a:lnTo>
                  <a:pt x="542671" y="54101"/>
                </a:lnTo>
                <a:lnTo>
                  <a:pt x="546169" y="58358"/>
                </a:lnTo>
                <a:lnTo>
                  <a:pt x="549036" y="69961"/>
                </a:lnTo>
                <a:lnTo>
                  <a:pt x="550975" y="87159"/>
                </a:lnTo>
                <a:lnTo>
                  <a:pt x="551688" y="10820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507484" y="1699387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.39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482084" y="1967483"/>
            <a:ext cx="551815" cy="108585"/>
          </a:xfrm>
          <a:custGeom>
            <a:avLst/>
            <a:gdLst/>
            <a:ahLst/>
            <a:cxnLst/>
            <a:rect l="l" t="t" r="r" b="b"/>
            <a:pathLst>
              <a:path w="551814" h="108585">
                <a:moveTo>
                  <a:pt x="0" y="108203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1"/>
                </a:lnTo>
                <a:lnTo>
                  <a:pt x="266826" y="54101"/>
                </a:lnTo>
                <a:lnTo>
                  <a:pt x="270325" y="49845"/>
                </a:lnTo>
                <a:lnTo>
                  <a:pt x="273192" y="38242"/>
                </a:lnTo>
                <a:lnTo>
                  <a:pt x="275131" y="21044"/>
                </a:lnTo>
                <a:lnTo>
                  <a:pt x="275843" y="0"/>
                </a:lnTo>
                <a:lnTo>
                  <a:pt x="276556" y="21044"/>
                </a:lnTo>
                <a:lnTo>
                  <a:pt x="278495" y="38242"/>
                </a:lnTo>
                <a:lnTo>
                  <a:pt x="281362" y="49845"/>
                </a:lnTo>
                <a:lnTo>
                  <a:pt x="284861" y="54101"/>
                </a:lnTo>
                <a:lnTo>
                  <a:pt x="542670" y="54101"/>
                </a:lnTo>
                <a:lnTo>
                  <a:pt x="546169" y="58358"/>
                </a:lnTo>
                <a:lnTo>
                  <a:pt x="549036" y="69961"/>
                </a:lnTo>
                <a:lnTo>
                  <a:pt x="550975" y="87159"/>
                </a:lnTo>
                <a:lnTo>
                  <a:pt x="551688" y="10820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7204329" y="1699387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.57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178040" y="1967483"/>
            <a:ext cx="551815" cy="108585"/>
          </a:xfrm>
          <a:custGeom>
            <a:avLst/>
            <a:gdLst/>
            <a:ahLst/>
            <a:cxnLst/>
            <a:rect l="l" t="t" r="r" b="b"/>
            <a:pathLst>
              <a:path w="551815" h="108585">
                <a:moveTo>
                  <a:pt x="0" y="108203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1"/>
                </a:lnTo>
                <a:lnTo>
                  <a:pt x="266826" y="54101"/>
                </a:lnTo>
                <a:lnTo>
                  <a:pt x="270325" y="49845"/>
                </a:lnTo>
                <a:lnTo>
                  <a:pt x="273192" y="38242"/>
                </a:lnTo>
                <a:lnTo>
                  <a:pt x="275131" y="21044"/>
                </a:lnTo>
                <a:lnTo>
                  <a:pt x="275843" y="0"/>
                </a:lnTo>
                <a:lnTo>
                  <a:pt x="276556" y="21044"/>
                </a:lnTo>
                <a:lnTo>
                  <a:pt x="278495" y="38242"/>
                </a:lnTo>
                <a:lnTo>
                  <a:pt x="281362" y="49845"/>
                </a:lnTo>
                <a:lnTo>
                  <a:pt x="284860" y="54101"/>
                </a:lnTo>
                <a:lnTo>
                  <a:pt x="542670" y="54101"/>
                </a:lnTo>
                <a:lnTo>
                  <a:pt x="546169" y="58358"/>
                </a:lnTo>
                <a:lnTo>
                  <a:pt x="549036" y="69961"/>
                </a:lnTo>
                <a:lnTo>
                  <a:pt x="550975" y="87159"/>
                </a:lnTo>
                <a:lnTo>
                  <a:pt x="551687" y="10820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80101" y="116789"/>
            <a:ext cx="3227705" cy="8496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8778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</a:t>
            </a:r>
            <a:r>
              <a:rPr dirty="0" spc="-105"/>
              <a:t> </a:t>
            </a:r>
            <a:r>
              <a:rPr dirty="0"/>
              <a:t>II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5-year </a:t>
            </a:r>
            <a:r>
              <a:rPr dirty="0" spc="-5"/>
              <a:t>TLF-free</a:t>
            </a:r>
            <a:r>
              <a:rPr dirty="0" spc="0"/>
              <a:t> </a:t>
            </a:r>
            <a:r>
              <a:rPr dirty="0" spc="-5"/>
              <a:t>rate</a:t>
            </a:r>
          </a:p>
        </p:txBody>
      </p:sp>
      <p:sp>
        <p:nvSpPr>
          <p:cNvPr id="3" name="object 3"/>
          <p:cNvSpPr/>
          <p:nvPr/>
        </p:nvSpPr>
        <p:spPr>
          <a:xfrm>
            <a:off x="110911" y="1445603"/>
            <a:ext cx="7490136" cy="4883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81900" y="1264919"/>
            <a:ext cx="1306195" cy="607060"/>
          </a:xfrm>
          <a:custGeom>
            <a:avLst/>
            <a:gdLst/>
            <a:ahLst/>
            <a:cxnLst/>
            <a:rect l="l" t="t" r="r" b="b"/>
            <a:pathLst>
              <a:path w="1306195" h="607060">
                <a:moveTo>
                  <a:pt x="1306068" y="0"/>
                </a:moveTo>
                <a:lnTo>
                  <a:pt x="197993" y="0"/>
                </a:lnTo>
                <a:lnTo>
                  <a:pt x="152595" y="5229"/>
                </a:lnTo>
                <a:lnTo>
                  <a:pt x="110921" y="20124"/>
                </a:lnTo>
                <a:lnTo>
                  <a:pt x="74159" y="43497"/>
                </a:lnTo>
                <a:lnTo>
                  <a:pt x="43497" y="74159"/>
                </a:lnTo>
                <a:lnTo>
                  <a:pt x="20124" y="110921"/>
                </a:lnTo>
                <a:lnTo>
                  <a:pt x="5229" y="152595"/>
                </a:lnTo>
                <a:lnTo>
                  <a:pt x="0" y="197992"/>
                </a:lnTo>
                <a:lnTo>
                  <a:pt x="0" y="606551"/>
                </a:lnTo>
                <a:lnTo>
                  <a:pt x="1108075" y="606551"/>
                </a:lnTo>
                <a:lnTo>
                  <a:pt x="1153472" y="601322"/>
                </a:lnTo>
                <a:lnTo>
                  <a:pt x="1195146" y="586427"/>
                </a:lnTo>
                <a:lnTo>
                  <a:pt x="1231908" y="563054"/>
                </a:lnTo>
                <a:lnTo>
                  <a:pt x="1262570" y="532392"/>
                </a:lnTo>
                <a:lnTo>
                  <a:pt x="1285943" y="495630"/>
                </a:lnTo>
                <a:lnTo>
                  <a:pt x="1300838" y="453956"/>
                </a:lnTo>
                <a:lnTo>
                  <a:pt x="1306068" y="408558"/>
                </a:lnTo>
                <a:lnTo>
                  <a:pt x="1306068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81900" y="1991867"/>
            <a:ext cx="1306195" cy="607060"/>
          </a:xfrm>
          <a:custGeom>
            <a:avLst/>
            <a:gdLst/>
            <a:ahLst/>
            <a:cxnLst/>
            <a:rect l="l" t="t" r="r" b="b"/>
            <a:pathLst>
              <a:path w="1306195" h="607060">
                <a:moveTo>
                  <a:pt x="1306068" y="0"/>
                </a:moveTo>
                <a:lnTo>
                  <a:pt x="197993" y="0"/>
                </a:lnTo>
                <a:lnTo>
                  <a:pt x="152595" y="5229"/>
                </a:lnTo>
                <a:lnTo>
                  <a:pt x="110921" y="20124"/>
                </a:lnTo>
                <a:lnTo>
                  <a:pt x="74159" y="43497"/>
                </a:lnTo>
                <a:lnTo>
                  <a:pt x="43497" y="74159"/>
                </a:lnTo>
                <a:lnTo>
                  <a:pt x="20124" y="110921"/>
                </a:lnTo>
                <a:lnTo>
                  <a:pt x="5229" y="152595"/>
                </a:lnTo>
                <a:lnTo>
                  <a:pt x="0" y="197993"/>
                </a:lnTo>
                <a:lnTo>
                  <a:pt x="0" y="606552"/>
                </a:lnTo>
                <a:lnTo>
                  <a:pt x="1108075" y="606552"/>
                </a:lnTo>
                <a:lnTo>
                  <a:pt x="1153472" y="601322"/>
                </a:lnTo>
                <a:lnTo>
                  <a:pt x="1195146" y="586427"/>
                </a:lnTo>
                <a:lnTo>
                  <a:pt x="1231908" y="563054"/>
                </a:lnTo>
                <a:lnTo>
                  <a:pt x="1262570" y="532392"/>
                </a:lnTo>
                <a:lnTo>
                  <a:pt x="1285943" y="495630"/>
                </a:lnTo>
                <a:lnTo>
                  <a:pt x="1300838" y="453956"/>
                </a:lnTo>
                <a:lnTo>
                  <a:pt x="1306068" y="408559"/>
                </a:lnTo>
                <a:lnTo>
                  <a:pt x="1306068" y="0"/>
                </a:lnTo>
                <a:close/>
              </a:path>
            </a:pathLst>
          </a:custGeom>
          <a:solidFill>
            <a:srgbClr val="008D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777988" y="1297940"/>
            <a:ext cx="914400" cy="1240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77165" marR="16891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Xience 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91.1%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Ultimaster</a:t>
            </a:r>
            <a:endParaRPr sz="16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90.0%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7190" y="6575247"/>
            <a:ext cx="7391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TLF</a:t>
            </a:r>
            <a:r>
              <a:rPr dirty="0" sz="1200" spc="-5">
                <a:latin typeface="Calibri"/>
                <a:cs typeface="Calibri"/>
              </a:rPr>
              <a:t>: </a:t>
            </a:r>
            <a:r>
              <a:rPr dirty="0" sz="1200" spc="-10">
                <a:latin typeface="Calibri"/>
                <a:cs typeface="Calibri"/>
              </a:rPr>
              <a:t>target </a:t>
            </a:r>
            <a:r>
              <a:rPr dirty="0" sz="1200">
                <a:latin typeface="Calibri"/>
                <a:cs typeface="Calibri"/>
              </a:rPr>
              <a:t>lesion </a:t>
            </a:r>
            <a:r>
              <a:rPr dirty="0" sz="1200" spc="-5">
                <a:latin typeface="Calibri"/>
                <a:cs typeface="Calibri"/>
              </a:rPr>
              <a:t>failure defined </a:t>
            </a:r>
            <a:r>
              <a:rPr dirty="0" sz="1200">
                <a:latin typeface="Calibri"/>
                <a:cs typeface="Calibri"/>
              </a:rPr>
              <a:t>as </a:t>
            </a:r>
            <a:r>
              <a:rPr dirty="0" sz="1200" spc="-5">
                <a:latin typeface="Calibri"/>
                <a:cs typeface="Calibri"/>
              </a:rPr>
              <a:t>cardiac death, </a:t>
            </a:r>
            <a:r>
              <a:rPr dirty="0" sz="1200" spc="-10">
                <a:latin typeface="Calibri"/>
                <a:cs typeface="Calibri"/>
              </a:rPr>
              <a:t>target </a:t>
            </a:r>
            <a:r>
              <a:rPr dirty="0" sz="1200" spc="-5">
                <a:latin typeface="Calibri"/>
                <a:cs typeface="Calibri"/>
              </a:rPr>
              <a:t>vessel </a:t>
            </a:r>
            <a:r>
              <a:rPr dirty="0" sz="1200" spc="-10">
                <a:latin typeface="Calibri"/>
                <a:cs typeface="Calibri"/>
              </a:rPr>
              <a:t>myocardial </a:t>
            </a:r>
            <a:r>
              <a:rPr dirty="0" sz="1200" spc="-5">
                <a:latin typeface="Calibri"/>
                <a:cs typeface="Calibri"/>
              </a:rPr>
              <a:t>infarction </a:t>
            </a:r>
            <a:r>
              <a:rPr dirty="0" sz="1200">
                <a:latin typeface="Calibri"/>
                <a:cs typeface="Calibri"/>
              </a:rPr>
              <a:t>and </a:t>
            </a:r>
            <a:r>
              <a:rPr dirty="0" sz="1200" spc="-10">
                <a:latin typeface="Calibri"/>
                <a:cs typeface="Calibri"/>
              </a:rPr>
              <a:t>target </a:t>
            </a:r>
            <a:r>
              <a:rPr dirty="0" sz="1200">
                <a:latin typeface="Calibri"/>
                <a:cs typeface="Calibri"/>
              </a:rPr>
              <a:t>lesion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revascularization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9071" y="4716907"/>
            <a:ext cx="11734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Log </a:t>
            </a:r>
            <a:r>
              <a:rPr dirty="0" sz="1400" spc="-10">
                <a:latin typeface="Calibri"/>
                <a:cs typeface="Calibri"/>
              </a:rPr>
              <a:t>rank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p=0.56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36903" y="4591811"/>
            <a:ext cx="1442085" cy="428625"/>
          </a:xfrm>
          <a:custGeom>
            <a:avLst/>
            <a:gdLst/>
            <a:ahLst/>
            <a:cxnLst/>
            <a:rect l="l" t="t" r="r" b="b"/>
            <a:pathLst>
              <a:path w="1442085" h="428625">
                <a:moveTo>
                  <a:pt x="0" y="428244"/>
                </a:moveTo>
                <a:lnTo>
                  <a:pt x="1441704" y="428244"/>
                </a:lnTo>
                <a:lnTo>
                  <a:pt x="1441704" y="0"/>
                </a:lnTo>
                <a:lnTo>
                  <a:pt x="0" y="0"/>
                </a:lnTo>
                <a:lnTo>
                  <a:pt x="0" y="42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78482" y="4380103"/>
            <a:ext cx="894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Ul</a:t>
            </a:r>
            <a:r>
              <a:rPr dirty="0" sz="1600">
                <a:latin typeface="Calibri"/>
                <a:cs typeface="Calibri"/>
              </a:rPr>
              <a:t>t</a:t>
            </a:r>
            <a:r>
              <a:rPr dirty="0" sz="1600" spc="-5">
                <a:latin typeface="Calibri"/>
                <a:cs typeface="Calibri"/>
              </a:rPr>
              <a:t>ima</a:t>
            </a:r>
            <a:r>
              <a:rPr dirty="0" sz="1600" spc="-20">
                <a:latin typeface="Calibri"/>
                <a:cs typeface="Calibri"/>
              </a:rPr>
              <a:t>s</a:t>
            </a:r>
            <a:r>
              <a:rPr dirty="0" sz="1600" spc="-15">
                <a:latin typeface="Calibri"/>
                <a:cs typeface="Calibri"/>
              </a:rPr>
              <a:t>t</a:t>
            </a:r>
            <a:r>
              <a:rPr dirty="0" sz="1600" spc="-5">
                <a:latin typeface="Calibri"/>
                <a:cs typeface="Calibri"/>
              </a:rPr>
              <a:t>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00045" y="4623942"/>
            <a:ext cx="5715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Xience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12163" y="4567364"/>
            <a:ext cx="574522" cy="106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55597" y="4603241"/>
            <a:ext cx="481330" cy="0"/>
          </a:xfrm>
          <a:custGeom>
            <a:avLst/>
            <a:gdLst/>
            <a:ahLst/>
            <a:cxnLst/>
            <a:rect l="l" t="t" r="r" b="b"/>
            <a:pathLst>
              <a:path w="481330" h="0">
                <a:moveTo>
                  <a:pt x="0" y="0"/>
                </a:moveTo>
                <a:lnTo>
                  <a:pt x="480822" y="0"/>
                </a:lnTo>
              </a:path>
            </a:pathLst>
          </a:custGeom>
          <a:ln w="25908">
            <a:solidFill>
              <a:srgbClr val="008D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12163" y="4852352"/>
            <a:ext cx="574522" cy="1066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55597" y="4888229"/>
            <a:ext cx="481330" cy="0"/>
          </a:xfrm>
          <a:custGeom>
            <a:avLst/>
            <a:gdLst/>
            <a:ahLst/>
            <a:cxnLst/>
            <a:rect l="l" t="t" r="r" b="b"/>
            <a:pathLst>
              <a:path w="481330" h="0">
                <a:moveTo>
                  <a:pt x="0" y="0"/>
                </a:moveTo>
                <a:lnTo>
                  <a:pt x="480822" y="0"/>
                </a:lnTo>
              </a:path>
            </a:pathLst>
          </a:custGeom>
          <a:ln w="25908">
            <a:solidFill>
              <a:srgbClr val="006FC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L="1722755" marR="508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</a:t>
            </a:r>
            <a:r>
              <a:rPr dirty="0" spc="-105"/>
              <a:t> </a:t>
            </a:r>
            <a:r>
              <a:rPr dirty="0"/>
              <a:t>II</a:t>
            </a:r>
          </a:p>
          <a:p>
            <a:pPr algn="r" marL="1722755" marR="508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Stent thrombosis rate during</a:t>
            </a:r>
            <a:r>
              <a:rPr dirty="0" spc="50"/>
              <a:t> </a:t>
            </a:r>
            <a:r>
              <a:rPr dirty="0" spc="-5"/>
              <a:t>follow-up</a:t>
            </a:r>
          </a:p>
        </p:txBody>
      </p:sp>
      <p:sp>
        <p:nvSpPr>
          <p:cNvPr id="3" name="object 3"/>
          <p:cNvSpPr/>
          <p:nvPr/>
        </p:nvSpPr>
        <p:spPr>
          <a:xfrm>
            <a:off x="3049523" y="4669535"/>
            <a:ext cx="4670298" cy="828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87140" y="4669535"/>
            <a:ext cx="4670298" cy="8282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3044" y="2208276"/>
            <a:ext cx="0" cy="3289300"/>
          </a:xfrm>
          <a:custGeom>
            <a:avLst/>
            <a:gdLst/>
            <a:ahLst/>
            <a:cxnLst/>
            <a:rect l="l" t="t" r="r" b="b"/>
            <a:pathLst>
              <a:path w="0" h="3289300">
                <a:moveTo>
                  <a:pt x="0" y="3288792"/>
                </a:moveTo>
                <a:lnTo>
                  <a:pt x="0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69036" y="549706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69036" y="4674108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69036" y="3852671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9036" y="3031235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69036" y="2208276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33044" y="5497067"/>
            <a:ext cx="8033384" cy="0"/>
          </a:xfrm>
          <a:custGeom>
            <a:avLst/>
            <a:gdLst/>
            <a:ahLst/>
            <a:cxnLst/>
            <a:rect l="l" t="t" r="r" b="b"/>
            <a:pathLst>
              <a:path w="8033384" h="0">
                <a:moveTo>
                  <a:pt x="0" y="0"/>
                </a:moveTo>
                <a:lnTo>
                  <a:pt x="8033004" y="0"/>
                </a:lnTo>
              </a:path>
            </a:pathLst>
          </a:custGeom>
          <a:ln w="9144">
            <a:solidFill>
              <a:srgbClr val="350E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10462" y="5174996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0,0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19069" y="4352671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0,5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27701" y="4352671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0,5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36332" y="4846065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0,2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48942" y="5174996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0,0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57573" y="4352671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0,5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66205" y="4352671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0,5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75218" y="4846065"/>
            <a:ext cx="314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Segoe UI"/>
                <a:cs typeface="Segoe UI"/>
              </a:rPr>
              <a:t>0,2</a:t>
            </a:r>
            <a:endParaRPr sz="1600">
              <a:latin typeface="Segoe UI"/>
              <a:cs typeface="Segoe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3507" y="5341365"/>
            <a:ext cx="283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0</a:t>
            </a:r>
            <a:r>
              <a:rPr dirty="0" sz="1600" spc="-5" b="1">
                <a:latin typeface="Calibri"/>
                <a:cs typeface="Calibri"/>
              </a:rPr>
              <a:t>,0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3507" y="4519040"/>
            <a:ext cx="283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0</a:t>
            </a:r>
            <a:r>
              <a:rPr dirty="0" sz="1600" spc="-5" b="1">
                <a:latin typeface="Calibri"/>
                <a:cs typeface="Calibri"/>
              </a:rPr>
              <a:t>,5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3507" y="2874010"/>
            <a:ext cx="283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1</a:t>
            </a:r>
            <a:r>
              <a:rPr dirty="0" sz="1600" spc="-5" b="1">
                <a:latin typeface="Calibri"/>
                <a:cs typeface="Calibri"/>
              </a:rPr>
              <a:t>,5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3507" y="2051685"/>
            <a:ext cx="283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Calibri"/>
                <a:cs typeface="Calibri"/>
              </a:rPr>
              <a:t>2</a:t>
            </a:r>
            <a:r>
              <a:rPr dirty="0" sz="1600" spc="-5" b="1">
                <a:latin typeface="Calibri"/>
                <a:cs typeface="Calibri"/>
              </a:rPr>
              <a:t>,0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10411" y="5589523"/>
            <a:ext cx="455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Ac</a:t>
            </a:r>
            <a:r>
              <a:rPr dirty="0" sz="1400" spc="-10" b="1">
                <a:latin typeface="Calibri"/>
                <a:cs typeface="Calibri"/>
              </a:rPr>
              <a:t>u</a:t>
            </a:r>
            <a:r>
              <a:rPr dirty="0" sz="1400" b="1">
                <a:latin typeface="Calibri"/>
                <a:cs typeface="Calibri"/>
              </a:rPr>
              <a:t>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91661" y="5589523"/>
            <a:ext cx="709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Subacute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84952" y="5589523"/>
            <a:ext cx="3397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a</a:t>
            </a:r>
            <a:r>
              <a:rPr dirty="0" sz="1400" spc="-5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18323" y="5589523"/>
            <a:ext cx="690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Very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66515" y="2269235"/>
            <a:ext cx="131825" cy="131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541903" y="2160219"/>
            <a:ext cx="100584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Ultimaster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835652" y="2269235"/>
            <a:ext cx="131825" cy="1318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011039" y="2160219"/>
            <a:ext cx="64135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X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>
                <a:latin typeface="Calibri"/>
                <a:cs typeface="Calibri"/>
              </a:rPr>
              <a:t>ence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1775" y="3497326"/>
            <a:ext cx="426084" cy="467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2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 marL="154305">
              <a:lnSpc>
                <a:spcPts val="1860"/>
              </a:lnSpc>
            </a:pPr>
            <a:r>
              <a:rPr dirty="0" sz="1600" b="1">
                <a:latin typeface="Calibri"/>
                <a:cs typeface="Calibri"/>
              </a:rPr>
              <a:t>1</a:t>
            </a:r>
            <a:r>
              <a:rPr dirty="0" sz="1600" spc="-5" b="1">
                <a:latin typeface="Calibri"/>
                <a:cs typeface="Calibri"/>
              </a:rPr>
              <a:t>,0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42461" y="3637915"/>
            <a:ext cx="52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.99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16808" y="3906011"/>
            <a:ext cx="553720" cy="108585"/>
          </a:xfrm>
          <a:custGeom>
            <a:avLst/>
            <a:gdLst/>
            <a:ahLst/>
            <a:cxnLst/>
            <a:rect l="l" t="t" r="r" b="b"/>
            <a:pathLst>
              <a:path w="553720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1"/>
                </a:lnTo>
                <a:lnTo>
                  <a:pt x="267588" y="54101"/>
                </a:lnTo>
                <a:lnTo>
                  <a:pt x="271087" y="49845"/>
                </a:lnTo>
                <a:lnTo>
                  <a:pt x="273954" y="38242"/>
                </a:lnTo>
                <a:lnTo>
                  <a:pt x="275893" y="21044"/>
                </a:lnTo>
                <a:lnTo>
                  <a:pt x="276605" y="0"/>
                </a:lnTo>
                <a:lnTo>
                  <a:pt x="277318" y="21044"/>
                </a:lnTo>
                <a:lnTo>
                  <a:pt x="279257" y="38242"/>
                </a:lnTo>
                <a:lnTo>
                  <a:pt x="282124" y="49845"/>
                </a:lnTo>
                <a:lnTo>
                  <a:pt x="285622" y="54101"/>
                </a:lnTo>
                <a:lnTo>
                  <a:pt x="544194" y="54101"/>
                </a:lnTo>
                <a:lnTo>
                  <a:pt x="547693" y="58358"/>
                </a:lnTo>
                <a:lnTo>
                  <a:pt x="550560" y="69961"/>
                </a:lnTo>
                <a:lnTo>
                  <a:pt x="552499" y="87159"/>
                </a:lnTo>
                <a:lnTo>
                  <a:pt x="553212" y="10820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576442" y="3637915"/>
            <a:ext cx="5226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0.99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550408" y="3906011"/>
            <a:ext cx="553720" cy="108585"/>
          </a:xfrm>
          <a:custGeom>
            <a:avLst/>
            <a:gdLst/>
            <a:ahLst/>
            <a:cxnLst/>
            <a:rect l="l" t="t" r="r" b="b"/>
            <a:pathLst>
              <a:path w="553720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1"/>
                </a:lnTo>
                <a:lnTo>
                  <a:pt x="267588" y="54101"/>
                </a:lnTo>
                <a:lnTo>
                  <a:pt x="271087" y="49845"/>
                </a:lnTo>
                <a:lnTo>
                  <a:pt x="273954" y="38242"/>
                </a:lnTo>
                <a:lnTo>
                  <a:pt x="275893" y="21044"/>
                </a:lnTo>
                <a:lnTo>
                  <a:pt x="276605" y="0"/>
                </a:lnTo>
                <a:lnTo>
                  <a:pt x="277318" y="21044"/>
                </a:lnTo>
                <a:lnTo>
                  <a:pt x="279257" y="38242"/>
                </a:lnTo>
                <a:lnTo>
                  <a:pt x="282124" y="49845"/>
                </a:lnTo>
                <a:lnTo>
                  <a:pt x="285622" y="54101"/>
                </a:lnTo>
                <a:lnTo>
                  <a:pt x="544194" y="54101"/>
                </a:lnTo>
                <a:lnTo>
                  <a:pt x="547693" y="58358"/>
                </a:lnTo>
                <a:lnTo>
                  <a:pt x="550560" y="69961"/>
                </a:lnTo>
                <a:lnTo>
                  <a:pt x="552499" y="87159"/>
                </a:lnTo>
                <a:lnTo>
                  <a:pt x="553212" y="10820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7466456" y="3637915"/>
            <a:ext cx="5226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0.99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440168" y="3906011"/>
            <a:ext cx="553720" cy="108585"/>
          </a:xfrm>
          <a:custGeom>
            <a:avLst/>
            <a:gdLst/>
            <a:ahLst/>
            <a:cxnLst/>
            <a:rect l="l" t="t" r="r" b="b"/>
            <a:pathLst>
              <a:path w="553720" h="108585">
                <a:moveTo>
                  <a:pt x="0" y="108204"/>
                </a:moveTo>
                <a:lnTo>
                  <a:pt x="712" y="87159"/>
                </a:lnTo>
                <a:lnTo>
                  <a:pt x="2651" y="69961"/>
                </a:lnTo>
                <a:lnTo>
                  <a:pt x="5518" y="58358"/>
                </a:lnTo>
                <a:lnTo>
                  <a:pt x="9016" y="54101"/>
                </a:lnTo>
                <a:lnTo>
                  <a:pt x="267588" y="54101"/>
                </a:lnTo>
                <a:lnTo>
                  <a:pt x="271087" y="49845"/>
                </a:lnTo>
                <a:lnTo>
                  <a:pt x="273954" y="38242"/>
                </a:lnTo>
                <a:lnTo>
                  <a:pt x="275893" y="21044"/>
                </a:lnTo>
                <a:lnTo>
                  <a:pt x="276605" y="0"/>
                </a:lnTo>
                <a:lnTo>
                  <a:pt x="277318" y="21044"/>
                </a:lnTo>
                <a:lnTo>
                  <a:pt x="279257" y="38242"/>
                </a:lnTo>
                <a:lnTo>
                  <a:pt x="282124" y="49845"/>
                </a:lnTo>
                <a:lnTo>
                  <a:pt x="285623" y="54101"/>
                </a:lnTo>
                <a:lnTo>
                  <a:pt x="544195" y="54101"/>
                </a:lnTo>
                <a:lnTo>
                  <a:pt x="547693" y="58358"/>
                </a:lnTo>
                <a:lnTo>
                  <a:pt x="550560" y="69961"/>
                </a:lnTo>
                <a:lnTo>
                  <a:pt x="552499" y="87159"/>
                </a:lnTo>
                <a:lnTo>
                  <a:pt x="553211" y="10820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3066" y="453897"/>
            <a:ext cx="4135754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Why </a:t>
            </a:r>
            <a:r>
              <a:rPr dirty="0" sz="3000" spc="-10"/>
              <a:t>is </a:t>
            </a:r>
            <a:r>
              <a:rPr dirty="0" sz="3000"/>
              <a:t>this</a:t>
            </a:r>
            <a:r>
              <a:rPr dirty="0" sz="3000" spc="-35"/>
              <a:t> </a:t>
            </a:r>
            <a:r>
              <a:rPr dirty="0" sz="3000"/>
              <a:t>important?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219456" y="1296924"/>
            <a:ext cx="8709660" cy="5244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3652" y="1321308"/>
            <a:ext cx="8625840" cy="5160645"/>
          </a:xfrm>
          <a:custGeom>
            <a:avLst/>
            <a:gdLst/>
            <a:ahLst/>
            <a:cxnLst/>
            <a:rect l="l" t="t" r="r" b="b"/>
            <a:pathLst>
              <a:path w="8625840" h="5160645">
                <a:moveTo>
                  <a:pt x="8625840" y="0"/>
                </a:moveTo>
                <a:lnTo>
                  <a:pt x="528510" y="0"/>
                </a:lnTo>
                <a:lnTo>
                  <a:pt x="480405" y="2159"/>
                </a:lnTo>
                <a:lnTo>
                  <a:pt x="433511" y="8514"/>
                </a:lnTo>
                <a:lnTo>
                  <a:pt x="388012" y="18877"/>
                </a:lnTo>
                <a:lnTo>
                  <a:pt x="344097" y="33063"/>
                </a:lnTo>
                <a:lnTo>
                  <a:pt x="301952" y="50884"/>
                </a:lnTo>
                <a:lnTo>
                  <a:pt x="261762" y="72154"/>
                </a:lnTo>
                <a:lnTo>
                  <a:pt x="223716" y="96688"/>
                </a:lnTo>
                <a:lnTo>
                  <a:pt x="187999" y="124297"/>
                </a:lnTo>
                <a:lnTo>
                  <a:pt x="154798" y="154797"/>
                </a:lnTo>
                <a:lnTo>
                  <a:pt x="124300" y="188000"/>
                </a:lnTo>
                <a:lnTo>
                  <a:pt x="96691" y="223720"/>
                </a:lnTo>
                <a:lnTo>
                  <a:pt x="72158" y="261770"/>
                </a:lnTo>
                <a:lnTo>
                  <a:pt x="50887" y="301965"/>
                </a:lnTo>
                <a:lnTo>
                  <a:pt x="33065" y="344117"/>
                </a:lnTo>
                <a:lnTo>
                  <a:pt x="18879" y="388040"/>
                </a:lnTo>
                <a:lnTo>
                  <a:pt x="8515" y="433549"/>
                </a:lnTo>
                <a:lnTo>
                  <a:pt x="2159" y="480455"/>
                </a:lnTo>
                <a:lnTo>
                  <a:pt x="0" y="528574"/>
                </a:lnTo>
                <a:lnTo>
                  <a:pt x="0" y="5160264"/>
                </a:lnTo>
                <a:lnTo>
                  <a:pt x="8097266" y="5160264"/>
                </a:lnTo>
                <a:lnTo>
                  <a:pt x="8145384" y="5158104"/>
                </a:lnTo>
                <a:lnTo>
                  <a:pt x="8192290" y="5151748"/>
                </a:lnTo>
                <a:lnTo>
                  <a:pt x="8237799" y="5141384"/>
                </a:lnTo>
                <a:lnTo>
                  <a:pt x="8281722" y="5127198"/>
                </a:lnTo>
                <a:lnTo>
                  <a:pt x="8323874" y="5109376"/>
                </a:lnTo>
                <a:lnTo>
                  <a:pt x="8364069" y="5088105"/>
                </a:lnTo>
                <a:lnTo>
                  <a:pt x="8402119" y="5063572"/>
                </a:lnTo>
                <a:lnTo>
                  <a:pt x="8437839" y="5035963"/>
                </a:lnTo>
                <a:lnTo>
                  <a:pt x="8471042" y="5005465"/>
                </a:lnTo>
                <a:lnTo>
                  <a:pt x="8501542" y="4972264"/>
                </a:lnTo>
                <a:lnTo>
                  <a:pt x="8529151" y="4936547"/>
                </a:lnTo>
                <a:lnTo>
                  <a:pt x="8553685" y="4898501"/>
                </a:lnTo>
                <a:lnTo>
                  <a:pt x="8574955" y="4858311"/>
                </a:lnTo>
                <a:lnTo>
                  <a:pt x="8592776" y="4816166"/>
                </a:lnTo>
                <a:lnTo>
                  <a:pt x="8606962" y="4772251"/>
                </a:lnTo>
                <a:lnTo>
                  <a:pt x="8617325" y="4726752"/>
                </a:lnTo>
                <a:lnTo>
                  <a:pt x="8623680" y="4679858"/>
                </a:lnTo>
                <a:lnTo>
                  <a:pt x="8625840" y="4631753"/>
                </a:lnTo>
                <a:lnTo>
                  <a:pt x="862584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3652" y="1321308"/>
            <a:ext cx="8625840" cy="5160645"/>
          </a:xfrm>
          <a:custGeom>
            <a:avLst/>
            <a:gdLst/>
            <a:ahLst/>
            <a:cxnLst/>
            <a:rect l="l" t="t" r="r" b="b"/>
            <a:pathLst>
              <a:path w="8625840" h="5160645">
                <a:moveTo>
                  <a:pt x="528510" y="0"/>
                </a:moveTo>
                <a:lnTo>
                  <a:pt x="8625840" y="0"/>
                </a:lnTo>
                <a:lnTo>
                  <a:pt x="8625840" y="4631753"/>
                </a:lnTo>
                <a:lnTo>
                  <a:pt x="8623680" y="4679858"/>
                </a:lnTo>
                <a:lnTo>
                  <a:pt x="8617325" y="4726752"/>
                </a:lnTo>
                <a:lnTo>
                  <a:pt x="8606962" y="4772251"/>
                </a:lnTo>
                <a:lnTo>
                  <a:pt x="8592776" y="4816166"/>
                </a:lnTo>
                <a:lnTo>
                  <a:pt x="8574955" y="4858311"/>
                </a:lnTo>
                <a:lnTo>
                  <a:pt x="8553685" y="4898501"/>
                </a:lnTo>
                <a:lnTo>
                  <a:pt x="8529151" y="4936547"/>
                </a:lnTo>
                <a:lnTo>
                  <a:pt x="8501542" y="4972264"/>
                </a:lnTo>
                <a:lnTo>
                  <a:pt x="8471042" y="5005465"/>
                </a:lnTo>
                <a:lnTo>
                  <a:pt x="8437839" y="5035963"/>
                </a:lnTo>
                <a:lnTo>
                  <a:pt x="8402119" y="5063572"/>
                </a:lnTo>
                <a:lnTo>
                  <a:pt x="8364069" y="5088105"/>
                </a:lnTo>
                <a:lnTo>
                  <a:pt x="8323874" y="5109376"/>
                </a:lnTo>
                <a:lnTo>
                  <a:pt x="8281722" y="5127198"/>
                </a:lnTo>
                <a:lnTo>
                  <a:pt x="8237799" y="5141384"/>
                </a:lnTo>
                <a:lnTo>
                  <a:pt x="8192290" y="5151748"/>
                </a:lnTo>
                <a:lnTo>
                  <a:pt x="8145384" y="5158104"/>
                </a:lnTo>
                <a:lnTo>
                  <a:pt x="8097266" y="5160264"/>
                </a:lnTo>
                <a:lnTo>
                  <a:pt x="0" y="5160264"/>
                </a:lnTo>
                <a:lnTo>
                  <a:pt x="0" y="528574"/>
                </a:lnTo>
                <a:lnTo>
                  <a:pt x="2159" y="480455"/>
                </a:lnTo>
                <a:lnTo>
                  <a:pt x="8515" y="433549"/>
                </a:lnTo>
                <a:lnTo>
                  <a:pt x="18879" y="388040"/>
                </a:lnTo>
                <a:lnTo>
                  <a:pt x="33065" y="344117"/>
                </a:lnTo>
                <a:lnTo>
                  <a:pt x="50887" y="301965"/>
                </a:lnTo>
                <a:lnTo>
                  <a:pt x="72158" y="261770"/>
                </a:lnTo>
                <a:lnTo>
                  <a:pt x="96691" y="223720"/>
                </a:lnTo>
                <a:lnTo>
                  <a:pt x="124300" y="188000"/>
                </a:lnTo>
                <a:lnTo>
                  <a:pt x="154798" y="154797"/>
                </a:lnTo>
                <a:lnTo>
                  <a:pt x="187999" y="124297"/>
                </a:lnTo>
                <a:lnTo>
                  <a:pt x="223716" y="96688"/>
                </a:lnTo>
                <a:lnTo>
                  <a:pt x="261762" y="72154"/>
                </a:lnTo>
                <a:lnTo>
                  <a:pt x="301952" y="50884"/>
                </a:lnTo>
                <a:lnTo>
                  <a:pt x="344097" y="33063"/>
                </a:lnTo>
                <a:lnTo>
                  <a:pt x="388012" y="18877"/>
                </a:lnTo>
                <a:lnTo>
                  <a:pt x="433511" y="8514"/>
                </a:lnTo>
                <a:lnTo>
                  <a:pt x="480405" y="2159"/>
                </a:lnTo>
                <a:lnTo>
                  <a:pt x="528510" y="0"/>
                </a:lnTo>
                <a:close/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97840" y="2063877"/>
            <a:ext cx="8075930" cy="3639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Comparable </a:t>
            </a:r>
            <a:r>
              <a:rPr dirty="0" sz="2400" spc="-5">
                <a:latin typeface="Calibri"/>
                <a:cs typeface="Calibri"/>
              </a:rPr>
              <a:t>clinical </a:t>
            </a:r>
            <a:r>
              <a:rPr dirty="0" sz="2400" spc="-10">
                <a:latin typeface="Calibri"/>
                <a:cs typeface="Calibri"/>
              </a:rPr>
              <a:t>outcomes </a:t>
            </a:r>
            <a:r>
              <a:rPr dirty="0" sz="2400" spc="-5">
                <a:latin typeface="Calibri"/>
                <a:cs typeface="Calibri"/>
              </a:rPr>
              <a:t>of sirolimus-eluting (Ultimaster)  </a:t>
            </a:r>
            <a:r>
              <a:rPr dirty="0" sz="2400" spc="-15">
                <a:latin typeface="Calibri"/>
                <a:cs typeface="Calibri"/>
              </a:rPr>
              <a:t>stent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-10">
                <a:latin typeface="Calibri"/>
                <a:cs typeface="Calibri"/>
              </a:rPr>
              <a:t>bioresorable </a:t>
            </a:r>
            <a:r>
              <a:rPr dirty="0" sz="2400" spc="-5">
                <a:latin typeface="Calibri"/>
                <a:cs typeface="Calibri"/>
              </a:rPr>
              <a:t>polymer </a:t>
            </a:r>
            <a:r>
              <a:rPr dirty="0" sz="2400" spc="-10">
                <a:latin typeface="Calibri"/>
                <a:cs typeface="Calibri"/>
              </a:rPr>
              <a:t>coating </a:t>
            </a:r>
            <a:r>
              <a:rPr dirty="0" sz="2400" spc="-15">
                <a:latin typeface="Calibri"/>
                <a:cs typeface="Calibri"/>
              </a:rPr>
              <a:t>versus </a:t>
            </a:r>
            <a:r>
              <a:rPr dirty="0" sz="2400" spc="-10">
                <a:latin typeface="Calibri"/>
                <a:cs typeface="Calibri"/>
              </a:rPr>
              <a:t>everolimus-  </a:t>
            </a:r>
            <a:r>
              <a:rPr dirty="0" sz="2400">
                <a:latin typeface="Calibri"/>
                <a:cs typeface="Calibri"/>
              </a:rPr>
              <a:t>eluting </a:t>
            </a:r>
            <a:r>
              <a:rPr dirty="0" sz="2400" spc="-5">
                <a:latin typeface="Calibri"/>
                <a:cs typeface="Calibri"/>
              </a:rPr>
              <a:t>(Xience) </a:t>
            </a:r>
            <a:r>
              <a:rPr dirty="0" sz="2400" spc="-15">
                <a:latin typeface="Calibri"/>
                <a:cs typeface="Calibri"/>
              </a:rPr>
              <a:t>stent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-10">
                <a:latin typeface="Calibri"/>
                <a:cs typeface="Calibri"/>
              </a:rPr>
              <a:t>durable </a:t>
            </a:r>
            <a:r>
              <a:rPr dirty="0" sz="2400" spc="-5">
                <a:latin typeface="Calibri"/>
                <a:cs typeface="Calibri"/>
              </a:rPr>
              <a:t>polymer </a:t>
            </a:r>
            <a:r>
              <a:rPr dirty="0" sz="2400" spc="-10">
                <a:latin typeface="Calibri"/>
                <a:cs typeface="Calibri"/>
              </a:rPr>
              <a:t>coating are  maintained </a:t>
            </a:r>
            <a:r>
              <a:rPr dirty="0" sz="2400" spc="-5">
                <a:latin typeface="Calibri"/>
                <a:cs typeface="Calibri"/>
              </a:rPr>
              <a:t>up </a:t>
            </a:r>
            <a:r>
              <a:rPr dirty="0" sz="2400" spc="-15">
                <a:latin typeface="Calibri"/>
                <a:cs typeface="Calibri"/>
              </a:rPr>
              <a:t>to </a:t>
            </a:r>
            <a:r>
              <a:rPr dirty="0" sz="2400" spc="-10">
                <a:latin typeface="Calibri"/>
                <a:cs typeface="Calibri"/>
              </a:rPr>
              <a:t>five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years.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marR="58039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Particularly remarkable was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0">
                <a:latin typeface="Calibri"/>
                <a:cs typeface="Calibri"/>
              </a:rPr>
              <a:t>low </a:t>
            </a:r>
            <a:r>
              <a:rPr dirty="0" sz="2400" spc="-25">
                <a:latin typeface="Calibri"/>
                <a:cs typeface="Calibri"/>
              </a:rPr>
              <a:t>rate </a:t>
            </a:r>
            <a:r>
              <a:rPr dirty="0" sz="2400" spc="-5">
                <a:latin typeface="Calibri"/>
                <a:cs typeface="Calibri"/>
              </a:rPr>
              <a:t>of very </a:t>
            </a:r>
            <a:r>
              <a:rPr dirty="0" sz="2400" spc="-15">
                <a:latin typeface="Calibri"/>
                <a:cs typeface="Calibri"/>
              </a:rPr>
              <a:t>late stent  </a:t>
            </a:r>
            <a:r>
              <a:rPr dirty="0" sz="2400" spc="-10">
                <a:latin typeface="Calibri"/>
                <a:cs typeface="Calibri"/>
              </a:rPr>
              <a:t>thrombosis </a:t>
            </a:r>
            <a:r>
              <a:rPr dirty="0" sz="2400" spc="-5">
                <a:latin typeface="Calibri"/>
                <a:cs typeface="Calibri"/>
              </a:rPr>
              <a:t>(0.2%)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5">
                <a:latin typeface="Calibri"/>
                <a:cs typeface="Calibri"/>
              </a:rPr>
              <a:t>both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arms.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300">
                <a:latin typeface="Calibri"/>
                <a:cs typeface="Calibri"/>
              </a:rPr>
              <a:t>These </a:t>
            </a:r>
            <a:r>
              <a:rPr dirty="0" sz="2300" spc="-15">
                <a:latin typeface="Calibri"/>
                <a:cs typeface="Calibri"/>
              </a:rPr>
              <a:t>data </a:t>
            </a:r>
            <a:r>
              <a:rPr dirty="0" sz="2300" spc="-5">
                <a:latin typeface="Calibri"/>
                <a:cs typeface="Calibri"/>
              </a:rPr>
              <a:t>supports </a:t>
            </a:r>
            <a:r>
              <a:rPr dirty="0" sz="2300">
                <a:latin typeface="Calibri"/>
                <a:cs typeface="Calibri"/>
              </a:rPr>
              <a:t>the long </a:t>
            </a:r>
            <a:r>
              <a:rPr dirty="0" sz="2300" spc="-5">
                <a:latin typeface="Calibri"/>
                <a:cs typeface="Calibri"/>
              </a:rPr>
              <a:t>term </a:t>
            </a:r>
            <a:r>
              <a:rPr dirty="0" sz="2300" spc="-10" b="1">
                <a:latin typeface="Calibri"/>
                <a:cs typeface="Calibri"/>
              </a:rPr>
              <a:t>safe </a:t>
            </a:r>
            <a:r>
              <a:rPr dirty="0" sz="2300" b="1">
                <a:latin typeface="Calibri"/>
                <a:cs typeface="Calibri"/>
              </a:rPr>
              <a:t>use and</a:t>
            </a:r>
            <a:r>
              <a:rPr dirty="0" sz="2300" spc="15" b="1">
                <a:latin typeface="Calibri"/>
                <a:cs typeface="Calibri"/>
              </a:rPr>
              <a:t> </a:t>
            </a:r>
            <a:r>
              <a:rPr dirty="0" sz="2300" spc="-10" b="1">
                <a:latin typeface="Calibri"/>
                <a:cs typeface="Calibri"/>
              </a:rPr>
              <a:t>good</a:t>
            </a:r>
            <a:endParaRPr sz="23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dirty="0" sz="2300" spc="-5" b="1">
                <a:latin typeface="Calibri"/>
                <a:cs typeface="Calibri"/>
              </a:rPr>
              <a:t>performance </a:t>
            </a:r>
            <a:r>
              <a:rPr dirty="0" sz="2300" spc="-5">
                <a:latin typeface="Calibri"/>
                <a:cs typeface="Calibri"/>
              </a:rPr>
              <a:t>of </a:t>
            </a:r>
            <a:r>
              <a:rPr dirty="0" sz="2300">
                <a:latin typeface="Calibri"/>
                <a:cs typeface="Calibri"/>
              </a:rPr>
              <a:t>the </a:t>
            </a:r>
            <a:r>
              <a:rPr dirty="0" sz="2300" spc="-10">
                <a:latin typeface="Calibri"/>
                <a:cs typeface="Calibri"/>
              </a:rPr>
              <a:t>Ultimaster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DES.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3427" y="453897"/>
            <a:ext cx="50666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The essentials </a:t>
            </a:r>
            <a:r>
              <a:rPr dirty="0" sz="3000"/>
              <a:t>to</a:t>
            </a:r>
            <a:r>
              <a:rPr dirty="0" sz="3000" spc="0"/>
              <a:t> </a:t>
            </a:r>
            <a:r>
              <a:rPr dirty="0" sz="3000" spc="-5"/>
              <a:t>remember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21691" y="1498473"/>
            <a:ext cx="8629650" cy="5295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3B3B3A"/>
                </a:solidFill>
                <a:latin typeface="Calibri"/>
                <a:cs typeface="Calibri"/>
              </a:rPr>
              <a:t>Why?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Establish long-term </a:t>
            </a:r>
            <a:r>
              <a:rPr dirty="0" sz="1600" spc="-15">
                <a:latin typeface="Calibri"/>
                <a:cs typeface="Calibri"/>
              </a:rPr>
              <a:t>safety </a:t>
            </a:r>
            <a:r>
              <a:rPr dirty="0" sz="1600" spc="-10">
                <a:latin typeface="Calibri"/>
                <a:cs typeface="Calibri"/>
              </a:rPr>
              <a:t>and efficacy </a:t>
            </a:r>
            <a:r>
              <a:rPr dirty="0" sz="1600" spc="-5">
                <a:latin typeface="Calibri"/>
                <a:cs typeface="Calibri"/>
              </a:rPr>
              <a:t>of a sirolimus-eluting </a:t>
            </a:r>
            <a:r>
              <a:rPr dirty="0" sz="1600" spc="-10">
                <a:latin typeface="Calibri"/>
                <a:cs typeface="Calibri"/>
              </a:rPr>
              <a:t>stent </a:t>
            </a:r>
            <a:r>
              <a:rPr dirty="0" sz="1600" spc="-5">
                <a:latin typeface="Calibri"/>
                <a:cs typeface="Calibri"/>
              </a:rPr>
              <a:t>with </a:t>
            </a:r>
            <a:r>
              <a:rPr dirty="0" sz="1600" spc="-10">
                <a:latin typeface="Calibri"/>
                <a:cs typeface="Calibri"/>
              </a:rPr>
              <a:t>bioresorbable</a:t>
            </a:r>
            <a:r>
              <a:rPr dirty="0" sz="1600" spc="10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polymer.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1600" spc="-10" b="1">
                <a:solidFill>
                  <a:srgbClr val="3B3B3A"/>
                </a:solidFill>
                <a:latin typeface="Calibri"/>
                <a:cs typeface="Calibri"/>
              </a:rPr>
              <a:t>What?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Ultimaster </a:t>
            </a:r>
            <a:r>
              <a:rPr dirty="0" sz="1600" spc="-10">
                <a:latin typeface="Calibri"/>
                <a:cs typeface="Calibri"/>
              </a:rPr>
              <a:t>DES </a:t>
            </a:r>
            <a:r>
              <a:rPr dirty="0" sz="1600" spc="-5">
                <a:latin typeface="Calibri"/>
                <a:cs typeface="Calibri"/>
              </a:rPr>
              <a:t>with </a:t>
            </a:r>
            <a:r>
              <a:rPr dirty="0" sz="1600" spc="-10">
                <a:latin typeface="Calibri"/>
                <a:cs typeface="Calibri"/>
              </a:rPr>
              <a:t>bioresorable polymer coating was </a:t>
            </a:r>
            <a:r>
              <a:rPr dirty="0" sz="1600" spc="-15">
                <a:latin typeface="Calibri"/>
                <a:cs typeface="Calibri"/>
              </a:rPr>
              <a:t>compared </a:t>
            </a:r>
            <a:r>
              <a:rPr dirty="0" sz="1600" spc="-5">
                <a:latin typeface="Calibri"/>
                <a:cs typeface="Calibri"/>
              </a:rPr>
              <a:t>with Xience </a:t>
            </a:r>
            <a:r>
              <a:rPr dirty="0" sz="1600" spc="-10">
                <a:latin typeface="Calibri"/>
                <a:cs typeface="Calibri"/>
              </a:rPr>
              <a:t>DES </a:t>
            </a:r>
            <a:r>
              <a:rPr dirty="0" sz="1600" spc="-5">
                <a:latin typeface="Calibri"/>
                <a:cs typeface="Calibri"/>
              </a:rPr>
              <a:t>with</a:t>
            </a:r>
            <a:r>
              <a:rPr dirty="0" sz="1600" spc="28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permanent,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latin typeface="Calibri"/>
                <a:cs typeface="Calibri"/>
              </a:rPr>
              <a:t>biocompatible </a:t>
            </a:r>
            <a:r>
              <a:rPr dirty="0" sz="1600" spc="-5">
                <a:latin typeface="Calibri"/>
                <a:cs typeface="Calibri"/>
              </a:rPr>
              <a:t>polymer</a:t>
            </a:r>
            <a:r>
              <a:rPr dirty="0" sz="1600" spc="-10">
                <a:latin typeface="Calibri"/>
                <a:cs typeface="Calibri"/>
              </a:rPr>
              <a:t> coating.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1600" spc="-5" b="1">
                <a:solidFill>
                  <a:srgbClr val="3B3B3A"/>
                </a:solidFill>
                <a:latin typeface="Calibri"/>
                <a:cs typeface="Calibri"/>
              </a:rPr>
              <a:t>How?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CENTURY </a:t>
            </a:r>
            <a:r>
              <a:rPr dirty="0" sz="1600" spc="-5">
                <a:latin typeface="Calibri"/>
                <a:cs typeface="Calibri"/>
              </a:rPr>
              <a:t>II is a </a:t>
            </a:r>
            <a:r>
              <a:rPr dirty="0" sz="1600" spc="-10">
                <a:latin typeface="Calibri"/>
                <a:cs typeface="Calibri"/>
              </a:rPr>
              <a:t>large </a:t>
            </a:r>
            <a:r>
              <a:rPr dirty="0" sz="1600" spc="-5">
                <a:latin typeface="Calibri"/>
                <a:cs typeface="Calibri"/>
              </a:rPr>
              <a:t>scale, </a:t>
            </a:r>
            <a:r>
              <a:rPr dirty="0" sz="1600" spc="-10">
                <a:latin typeface="Calibri"/>
                <a:cs typeface="Calibri"/>
              </a:rPr>
              <a:t>prospective, </a:t>
            </a:r>
            <a:r>
              <a:rPr dirty="0" sz="1600" spc="-5">
                <a:latin typeface="Calibri"/>
                <a:cs typeface="Calibri"/>
              </a:rPr>
              <a:t>multicentre, </a:t>
            </a:r>
            <a:r>
              <a:rPr dirty="0" sz="1600" spc="-10">
                <a:latin typeface="Calibri"/>
                <a:cs typeface="Calibri"/>
              </a:rPr>
              <a:t>randomized, </a:t>
            </a:r>
            <a:r>
              <a:rPr dirty="0" sz="1600" spc="-5">
                <a:latin typeface="Calibri"/>
                <a:cs typeface="Calibri"/>
              </a:rPr>
              <a:t>single blind, </a:t>
            </a:r>
            <a:r>
              <a:rPr dirty="0" sz="1600" spc="-10">
                <a:latin typeface="Calibri"/>
                <a:cs typeface="Calibri"/>
              </a:rPr>
              <a:t>controlled,</a:t>
            </a:r>
            <a:r>
              <a:rPr dirty="0" sz="1600" spc="140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non-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inferiority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trial.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1600" spc="-10" b="1">
                <a:solidFill>
                  <a:srgbClr val="3B3B3A"/>
                </a:solidFill>
                <a:latin typeface="Calibri"/>
                <a:cs typeface="Calibri"/>
              </a:rPr>
              <a:t>What are the</a:t>
            </a:r>
            <a:r>
              <a:rPr dirty="0" sz="1600" spc="10" b="1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3B3B3A"/>
                </a:solidFill>
                <a:latin typeface="Calibri"/>
                <a:cs typeface="Calibri"/>
              </a:rPr>
              <a:t>results?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Comparable </a:t>
            </a:r>
            <a:r>
              <a:rPr dirty="0" sz="1600" spc="-5">
                <a:latin typeface="Calibri"/>
                <a:cs typeface="Calibri"/>
              </a:rPr>
              <a:t>clinical </a:t>
            </a:r>
            <a:r>
              <a:rPr dirty="0" sz="1600" spc="-10">
                <a:latin typeface="Calibri"/>
                <a:cs typeface="Calibri"/>
              </a:rPr>
              <a:t>outcomes </a:t>
            </a:r>
            <a:r>
              <a:rPr dirty="0" sz="1600" spc="-5">
                <a:latin typeface="Calibri"/>
                <a:cs typeface="Calibri"/>
              </a:rPr>
              <a:t>of Ultimaster </a:t>
            </a:r>
            <a:r>
              <a:rPr dirty="0" sz="1600" spc="-10">
                <a:latin typeface="Calibri"/>
                <a:cs typeface="Calibri"/>
              </a:rPr>
              <a:t>DES </a:t>
            </a:r>
            <a:r>
              <a:rPr dirty="0" sz="1600" spc="-15">
                <a:latin typeface="Calibri"/>
                <a:cs typeface="Calibri"/>
              </a:rPr>
              <a:t>versus </a:t>
            </a:r>
            <a:r>
              <a:rPr dirty="0" sz="1600" spc="-10">
                <a:latin typeface="Calibri"/>
                <a:cs typeface="Calibri"/>
              </a:rPr>
              <a:t>Xience DES </a:t>
            </a:r>
            <a:r>
              <a:rPr dirty="0" sz="1600" spc="-15">
                <a:latin typeface="Calibri"/>
                <a:cs typeface="Calibri"/>
              </a:rPr>
              <a:t>are </a:t>
            </a:r>
            <a:r>
              <a:rPr dirty="0" sz="1600" spc="-10">
                <a:latin typeface="Calibri"/>
                <a:cs typeface="Calibri"/>
              </a:rPr>
              <a:t>maintained </a:t>
            </a:r>
            <a:r>
              <a:rPr dirty="0" sz="1600" spc="-5">
                <a:latin typeface="Calibri"/>
                <a:cs typeface="Calibri"/>
              </a:rPr>
              <a:t>up to </a:t>
            </a:r>
            <a:r>
              <a:rPr dirty="0" sz="1600" spc="-10">
                <a:latin typeface="Calibri"/>
                <a:cs typeface="Calibri"/>
              </a:rPr>
              <a:t>five</a:t>
            </a:r>
            <a:r>
              <a:rPr dirty="0" sz="1600" spc="2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years,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with particularly low </a:t>
            </a:r>
            <a:r>
              <a:rPr dirty="0" sz="1600" spc="-15">
                <a:latin typeface="Calibri"/>
                <a:cs typeface="Calibri"/>
              </a:rPr>
              <a:t>rates </a:t>
            </a:r>
            <a:r>
              <a:rPr dirty="0" sz="1600" spc="-5">
                <a:latin typeface="Calibri"/>
                <a:cs typeface="Calibri"/>
              </a:rPr>
              <a:t>of very late </a:t>
            </a:r>
            <a:r>
              <a:rPr dirty="0" sz="1600" spc="-10">
                <a:latin typeface="Calibri"/>
                <a:cs typeface="Calibri"/>
              </a:rPr>
              <a:t>stent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thrombosis.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600" spc="-15" b="1">
                <a:solidFill>
                  <a:srgbClr val="3B3B3A"/>
                </a:solidFill>
                <a:latin typeface="Calibri"/>
                <a:cs typeface="Calibri"/>
              </a:rPr>
              <a:t>Why </a:t>
            </a:r>
            <a:r>
              <a:rPr dirty="0" sz="1600" spc="-5" b="1">
                <a:solidFill>
                  <a:srgbClr val="3B3B3A"/>
                </a:solidFill>
                <a:latin typeface="Calibri"/>
                <a:cs typeface="Calibri"/>
              </a:rPr>
              <a:t>is this</a:t>
            </a:r>
            <a:r>
              <a:rPr dirty="0" sz="1600" spc="15" b="1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3B3B3A"/>
                </a:solidFill>
                <a:latin typeface="Calibri"/>
                <a:cs typeface="Calibri"/>
              </a:rPr>
              <a:t>important?</a:t>
            </a:r>
            <a:endParaRPr sz="1600">
              <a:latin typeface="Calibri"/>
              <a:cs typeface="Calibri"/>
            </a:endParaRPr>
          </a:p>
          <a:p>
            <a:pPr marL="469900" marR="467995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Longest available </a:t>
            </a:r>
            <a:r>
              <a:rPr dirty="0" sz="1600" spc="-5">
                <a:latin typeface="Calibri"/>
                <a:cs typeface="Calibri"/>
              </a:rPr>
              <a:t>clinical </a:t>
            </a:r>
            <a:r>
              <a:rPr dirty="0" sz="1600" spc="-10">
                <a:latin typeface="Calibri"/>
                <a:cs typeface="Calibri"/>
              </a:rPr>
              <a:t>data </a:t>
            </a:r>
            <a:r>
              <a:rPr dirty="0" sz="1600" spc="-15">
                <a:latin typeface="Calibri"/>
                <a:cs typeface="Calibri"/>
              </a:rPr>
              <a:t>regarding </a:t>
            </a:r>
            <a:r>
              <a:rPr dirty="0" sz="1600" spc="-10">
                <a:latin typeface="Calibri"/>
                <a:cs typeface="Calibri"/>
              </a:rPr>
              <a:t>efficacy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5">
                <a:latin typeface="Calibri"/>
                <a:cs typeface="Calibri"/>
              </a:rPr>
              <a:t>safety </a:t>
            </a:r>
            <a:r>
              <a:rPr dirty="0" sz="1600" spc="-10">
                <a:latin typeface="Calibri"/>
                <a:cs typeface="Calibri"/>
              </a:rPr>
              <a:t>following </a:t>
            </a:r>
            <a:r>
              <a:rPr dirty="0" sz="1600" spc="-5">
                <a:latin typeface="Calibri"/>
                <a:cs typeface="Calibri"/>
              </a:rPr>
              <a:t>Ultimaster </a:t>
            </a:r>
            <a:r>
              <a:rPr dirty="0" sz="1600" spc="-10">
                <a:latin typeface="Calibri"/>
                <a:cs typeface="Calibri"/>
              </a:rPr>
              <a:t>implantation,  </a:t>
            </a:r>
            <a:r>
              <a:rPr dirty="0" sz="1600" spc="-5">
                <a:latin typeface="Calibri"/>
                <a:cs typeface="Calibri"/>
              </a:rPr>
              <a:t>supporting its </a:t>
            </a:r>
            <a:r>
              <a:rPr dirty="0" sz="1600" spc="-15">
                <a:latin typeface="Calibri"/>
                <a:cs typeface="Calibri"/>
              </a:rPr>
              <a:t>safe </a:t>
            </a:r>
            <a:r>
              <a:rPr dirty="0" sz="1600" spc="-10">
                <a:latin typeface="Calibri"/>
                <a:cs typeface="Calibri"/>
              </a:rPr>
              <a:t>use </a:t>
            </a:r>
            <a:r>
              <a:rPr dirty="0" sz="1600" spc="-5">
                <a:latin typeface="Calibri"/>
                <a:cs typeface="Calibri"/>
              </a:rPr>
              <a:t>in </a:t>
            </a:r>
            <a:r>
              <a:rPr dirty="0" sz="1600" spc="-10">
                <a:latin typeface="Calibri"/>
                <a:cs typeface="Calibri"/>
              </a:rPr>
              <a:t>routine </a:t>
            </a:r>
            <a:r>
              <a:rPr dirty="0" sz="1600" spc="-5">
                <a:latin typeface="Calibri"/>
                <a:cs typeface="Calibri"/>
              </a:rPr>
              <a:t>clinical PCI </a:t>
            </a:r>
            <a:r>
              <a:rPr dirty="0" sz="1600" spc="-10">
                <a:latin typeface="Calibri"/>
                <a:cs typeface="Calibri"/>
              </a:rPr>
              <a:t>practice.</a:t>
            </a:r>
            <a:endParaRPr sz="1600">
              <a:latin typeface="Calibri"/>
              <a:cs typeface="Calibri"/>
            </a:endParaRPr>
          </a:p>
          <a:p>
            <a:pPr algn="ctr" marL="27940">
              <a:lnSpc>
                <a:spcPct val="100000"/>
              </a:lnSpc>
              <a:spcBef>
                <a:spcPts val="450"/>
              </a:spcBef>
            </a:pPr>
            <a:r>
              <a:rPr dirty="0" sz="1800" spc="-5">
                <a:solidFill>
                  <a:srgbClr val="601F79"/>
                </a:solidFill>
                <a:latin typeface="Arial"/>
                <a:cs typeface="Arial"/>
              </a:rPr>
              <a:t>Final summary</a:t>
            </a:r>
            <a:r>
              <a:rPr dirty="0" sz="1800" spc="10">
                <a:solidFill>
                  <a:srgbClr val="601F79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601F79"/>
                </a:solidFill>
                <a:latin typeface="Arial"/>
                <a:cs typeface="Arial"/>
              </a:rPr>
              <a:t>slide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5276" y="491997"/>
            <a:ext cx="52571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Potential conflicts </a:t>
            </a:r>
            <a:r>
              <a:rPr dirty="0" sz="3000"/>
              <a:t>of</a:t>
            </a:r>
            <a:r>
              <a:rPr dirty="0" sz="3000" spc="40"/>
              <a:t> </a:t>
            </a:r>
            <a:r>
              <a:rPr dirty="0" sz="3000" spc="-5"/>
              <a:t>interest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20700" y="1485138"/>
            <a:ext cx="6539230" cy="13385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 b="1">
                <a:latin typeface="Arial"/>
                <a:cs typeface="Arial"/>
              </a:rPr>
              <a:t>Saito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S: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05"/>
              </a:spcBef>
              <a:buFont typeface="Wingdings"/>
              <a:buChar char=""/>
              <a:tabLst>
                <a:tab pos="355600" algn="l"/>
              </a:tabLst>
            </a:pPr>
            <a:r>
              <a:rPr dirty="0" sz="2000" b="1">
                <a:solidFill>
                  <a:srgbClr val="2A0946"/>
                </a:solidFill>
                <a:latin typeface="Calibri"/>
                <a:cs typeface="Calibri"/>
              </a:rPr>
              <a:t>I </a:t>
            </a:r>
            <a:r>
              <a:rPr dirty="0" sz="2000" spc="-15" b="1">
                <a:solidFill>
                  <a:srgbClr val="2A0946"/>
                </a:solidFill>
                <a:latin typeface="Calibri"/>
                <a:cs typeface="Calibri"/>
              </a:rPr>
              <a:t>have </a:t>
            </a:r>
            <a:r>
              <a:rPr dirty="0" sz="2000" b="1">
                <a:solidFill>
                  <a:srgbClr val="2A0946"/>
                </a:solidFill>
                <a:latin typeface="Calibri"/>
                <a:cs typeface="Calibri"/>
              </a:rPr>
              <a:t>the </a:t>
            </a:r>
            <a:r>
              <a:rPr dirty="0" sz="2000" spc="-5" b="1">
                <a:solidFill>
                  <a:srgbClr val="2A0946"/>
                </a:solidFill>
                <a:latin typeface="Calibri"/>
                <a:cs typeface="Calibri"/>
              </a:rPr>
              <a:t>following potential conflicts </a:t>
            </a:r>
            <a:r>
              <a:rPr dirty="0" sz="2000" b="1">
                <a:solidFill>
                  <a:srgbClr val="2A0946"/>
                </a:solidFill>
                <a:latin typeface="Calibri"/>
                <a:cs typeface="Calibri"/>
              </a:rPr>
              <a:t>of </a:t>
            </a:r>
            <a:r>
              <a:rPr dirty="0" sz="2000" spc="-15" b="1">
                <a:solidFill>
                  <a:srgbClr val="2A0946"/>
                </a:solidFill>
                <a:latin typeface="Calibri"/>
                <a:cs typeface="Calibri"/>
              </a:rPr>
              <a:t>interest to</a:t>
            </a:r>
            <a:r>
              <a:rPr dirty="0" sz="2000" spc="-90" b="1">
                <a:solidFill>
                  <a:srgbClr val="2A0946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2A0946"/>
                </a:solidFill>
                <a:latin typeface="Calibri"/>
                <a:cs typeface="Calibri"/>
              </a:rPr>
              <a:t>report</a:t>
            </a:r>
            <a:endParaRPr sz="2000">
              <a:latin typeface="Calibri"/>
              <a:cs typeface="Calibri"/>
            </a:endParaRPr>
          </a:p>
          <a:p>
            <a:pPr lvl="1" marL="462280" indent="-342900">
              <a:lnSpc>
                <a:spcPct val="100000"/>
              </a:lnSpc>
              <a:spcBef>
                <a:spcPts val="1525"/>
              </a:spcBef>
              <a:buClr>
                <a:srgbClr val="7C1779"/>
              </a:buClr>
              <a:buFont typeface="Arial"/>
              <a:buChar char="•"/>
              <a:tabLst>
                <a:tab pos="461645" algn="l"/>
                <a:tab pos="462280" algn="l"/>
              </a:tabLst>
            </a:pPr>
            <a:r>
              <a:rPr dirty="0" sz="2000" spc="-10">
                <a:solidFill>
                  <a:srgbClr val="2A0946"/>
                </a:solidFill>
                <a:latin typeface="Calibri"/>
                <a:cs typeface="Calibri"/>
              </a:rPr>
              <a:t>Consultant:</a:t>
            </a:r>
            <a:r>
              <a:rPr dirty="0" sz="2000" spc="-15">
                <a:solidFill>
                  <a:srgbClr val="2A0946"/>
                </a:solidFill>
                <a:latin typeface="Calibri"/>
                <a:cs typeface="Calibri"/>
              </a:rPr>
              <a:t> </a:t>
            </a:r>
            <a:r>
              <a:rPr dirty="0" sz="2000" spc="-35">
                <a:solidFill>
                  <a:srgbClr val="2A0946"/>
                </a:solidFill>
                <a:latin typeface="Calibri"/>
                <a:cs typeface="Calibri"/>
              </a:rPr>
              <a:t>Terumo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13283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</a:t>
            </a:r>
            <a:r>
              <a:rPr dirty="0" spc="-100"/>
              <a:t> </a:t>
            </a:r>
            <a:r>
              <a:rPr dirty="0"/>
              <a:t>II</a:t>
            </a:r>
          </a:p>
          <a:p>
            <a:pPr marL="5416550">
              <a:lnSpc>
                <a:spcPct val="100000"/>
              </a:lnSpc>
            </a:pPr>
            <a:r>
              <a:rPr dirty="0" spc="-10"/>
              <a:t>Why </a:t>
            </a:r>
            <a:r>
              <a:rPr dirty="0"/>
              <a:t>this</a:t>
            </a:r>
            <a:r>
              <a:rPr dirty="0" spc="-55"/>
              <a:t> </a:t>
            </a:r>
            <a:r>
              <a:rPr dirty="0" spc="-10"/>
              <a:t>study?</a:t>
            </a:r>
          </a:p>
        </p:txBody>
      </p:sp>
      <p:sp>
        <p:nvSpPr>
          <p:cNvPr id="3" name="object 3"/>
          <p:cNvSpPr/>
          <p:nvPr/>
        </p:nvSpPr>
        <p:spPr>
          <a:xfrm>
            <a:off x="259079" y="1261872"/>
            <a:ext cx="8629650" cy="28293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26212" y="1763649"/>
            <a:ext cx="8282305" cy="1885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u="sng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aim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the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CENTURY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II </a:t>
            </a:r>
            <a:r>
              <a:rPr dirty="0" u="sng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trial</a:t>
            </a:r>
            <a:r>
              <a:rPr dirty="0" sz="2000" spc="-5" b="1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was </a:t>
            </a:r>
            <a:r>
              <a:rPr dirty="0" sz="2000" spc="-15">
                <a:latin typeface="Calibri"/>
                <a:cs typeface="Calibri"/>
              </a:rPr>
              <a:t>to </a:t>
            </a:r>
            <a:r>
              <a:rPr dirty="0" sz="2000" spc="-10">
                <a:latin typeface="Calibri"/>
                <a:cs typeface="Calibri"/>
              </a:rPr>
              <a:t>establish </a:t>
            </a:r>
            <a:r>
              <a:rPr dirty="0" sz="2000" spc="-5">
                <a:latin typeface="Calibri"/>
                <a:cs typeface="Calibri"/>
              </a:rPr>
              <a:t>long-term </a:t>
            </a:r>
            <a:r>
              <a:rPr dirty="0" sz="2000" spc="-15">
                <a:latin typeface="Calibri"/>
                <a:cs typeface="Calibri"/>
              </a:rPr>
              <a:t>safety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efficacy</a:t>
            </a:r>
            <a:r>
              <a:rPr dirty="0" sz="2000" spc="1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10">
                <a:latin typeface="Calibri"/>
                <a:cs typeface="Calibri"/>
              </a:rPr>
              <a:t>sirolimus-eluting </a:t>
            </a:r>
            <a:r>
              <a:rPr dirty="0" sz="2000" spc="-15">
                <a:latin typeface="Calibri"/>
                <a:cs typeface="Calibri"/>
              </a:rPr>
              <a:t>stent </a:t>
            </a:r>
            <a:r>
              <a:rPr dirty="0" sz="2000" spc="-5">
                <a:latin typeface="Calibri"/>
                <a:cs typeface="Calibri"/>
              </a:rPr>
              <a:t>with </a:t>
            </a:r>
            <a:r>
              <a:rPr dirty="0" sz="2000" spc="-5" b="1">
                <a:latin typeface="Calibri"/>
                <a:cs typeface="Calibri"/>
              </a:rPr>
              <a:t>bioresorbable </a:t>
            </a:r>
            <a:r>
              <a:rPr dirty="0" sz="2000" b="1">
                <a:latin typeface="Calibri"/>
                <a:cs typeface="Calibri"/>
              </a:rPr>
              <a:t>polymer </a:t>
            </a:r>
            <a:r>
              <a:rPr dirty="0" sz="2000" spc="-5" b="1">
                <a:latin typeface="Calibri"/>
                <a:cs typeface="Calibri"/>
              </a:rPr>
              <a:t>coating, Ultimaster</a:t>
            </a:r>
            <a:r>
              <a:rPr dirty="0" sz="2000" spc="6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(BP-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dirty="0" sz="2000" spc="-5" b="1">
                <a:latin typeface="Calibri"/>
                <a:cs typeface="Calibri"/>
              </a:rPr>
              <a:t>SES), </a:t>
            </a:r>
            <a:r>
              <a:rPr dirty="0" sz="2000" spc="-5">
                <a:latin typeface="Calibri"/>
                <a:cs typeface="Calibri"/>
              </a:rPr>
              <a:t>by comparing </a:t>
            </a:r>
            <a:r>
              <a:rPr dirty="0" sz="2000">
                <a:latin typeface="Calibri"/>
                <a:cs typeface="Calibri"/>
              </a:rPr>
              <a:t>it with </a:t>
            </a:r>
            <a:r>
              <a:rPr dirty="0" sz="2000" b="1">
                <a:latin typeface="Calibri"/>
                <a:cs typeface="Calibri"/>
              </a:rPr>
              <a:t>permanent, </a:t>
            </a:r>
            <a:r>
              <a:rPr dirty="0" sz="2000" spc="-5" b="1">
                <a:latin typeface="Calibri"/>
                <a:cs typeface="Calibri"/>
              </a:rPr>
              <a:t>biocompatible, polymer-coated,</a:t>
            </a:r>
            <a:r>
              <a:rPr dirty="0" sz="2000" spc="-10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Xience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dirty="0" sz="2000" spc="-10">
                <a:latin typeface="Calibri"/>
                <a:cs typeface="Calibri"/>
              </a:rPr>
              <a:t>everolimus-eluting </a:t>
            </a:r>
            <a:r>
              <a:rPr dirty="0" sz="2000" spc="-15">
                <a:latin typeface="Calibri"/>
                <a:cs typeface="Calibri"/>
              </a:rPr>
              <a:t>stent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</a:t>
            </a:r>
            <a:r>
              <a:rPr dirty="0" sz="2000" spc="-5" b="1">
                <a:latin typeface="Calibri"/>
                <a:cs typeface="Calibri"/>
              </a:rPr>
              <a:t>PP-EES</a:t>
            </a:r>
            <a:r>
              <a:rPr dirty="0" sz="2000" spc="-5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6199" y="4183507"/>
            <a:ext cx="14255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Inclusion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criteria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2231" y="4768596"/>
            <a:ext cx="2962656" cy="1758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6427" y="4792979"/>
            <a:ext cx="2879090" cy="1675130"/>
          </a:xfrm>
          <a:custGeom>
            <a:avLst/>
            <a:gdLst/>
            <a:ahLst/>
            <a:cxnLst/>
            <a:rect l="l" t="t" r="r" b="b"/>
            <a:pathLst>
              <a:path w="2879090" h="1675129">
                <a:moveTo>
                  <a:pt x="2878836" y="0"/>
                </a:moveTo>
                <a:lnTo>
                  <a:pt x="171538" y="0"/>
                </a:lnTo>
                <a:lnTo>
                  <a:pt x="125935" y="6130"/>
                </a:lnTo>
                <a:lnTo>
                  <a:pt x="84958" y="23429"/>
                </a:lnTo>
                <a:lnTo>
                  <a:pt x="50241" y="50260"/>
                </a:lnTo>
                <a:lnTo>
                  <a:pt x="23419" y="84986"/>
                </a:lnTo>
                <a:lnTo>
                  <a:pt x="6127" y="125971"/>
                </a:lnTo>
                <a:lnTo>
                  <a:pt x="0" y="171577"/>
                </a:lnTo>
                <a:lnTo>
                  <a:pt x="0" y="1674876"/>
                </a:lnTo>
                <a:lnTo>
                  <a:pt x="2707259" y="1674876"/>
                </a:lnTo>
                <a:lnTo>
                  <a:pt x="2752864" y="1668748"/>
                </a:lnTo>
                <a:lnTo>
                  <a:pt x="2793849" y="1651456"/>
                </a:lnTo>
                <a:lnTo>
                  <a:pt x="2828575" y="1624634"/>
                </a:lnTo>
                <a:lnTo>
                  <a:pt x="2855406" y="1589917"/>
                </a:lnTo>
                <a:lnTo>
                  <a:pt x="2872705" y="1548940"/>
                </a:lnTo>
                <a:lnTo>
                  <a:pt x="2878836" y="1503337"/>
                </a:lnTo>
                <a:lnTo>
                  <a:pt x="287883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6427" y="4792979"/>
            <a:ext cx="2879090" cy="1675130"/>
          </a:xfrm>
          <a:custGeom>
            <a:avLst/>
            <a:gdLst/>
            <a:ahLst/>
            <a:cxnLst/>
            <a:rect l="l" t="t" r="r" b="b"/>
            <a:pathLst>
              <a:path w="2879090" h="1675129">
                <a:moveTo>
                  <a:pt x="171538" y="0"/>
                </a:moveTo>
                <a:lnTo>
                  <a:pt x="2878836" y="0"/>
                </a:lnTo>
                <a:lnTo>
                  <a:pt x="2878836" y="1503337"/>
                </a:lnTo>
                <a:lnTo>
                  <a:pt x="2872705" y="1548940"/>
                </a:lnTo>
                <a:lnTo>
                  <a:pt x="2855406" y="1589917"/>
                </a:lnTo>
                <a:lnTo>
                  <a:pt x="2828575" y="1624634"/>
                </a:lnTo>
                <a:lnTo>
                  <a:pt x="2793849" y="1651456"/>
                </a:lnTo>
                <a:lnTo>
                  <a:pt x="2752864" y="1668748"/>
                </a:lnTo>
                <a:lnTo>
                  <a:pt x="2707259" y="1674876"/>
                </a:lnTo>
                <a:lnTo>
                  <a:pt x="0" y="1674876"/>
                </a:lnTo>
                <a:lnTo>
                  <a:pt x="0" y="171577"/>
                </a:lnTo>
                <a:lnTo>
                  <a:pt x="6127" y="125971"/>
                </a:lnTo>
                <a:lnTo>
                  <a:pt x="23419" y="84986"/>
                </a:lnTo>
                <a:lnTo>
                  <a:pt x="50241" y="50260"/>
                </a:lnTo>
                <a:lnTo>
                  <a:pt x="84958" y="23429"/>
                </a:lnTo>
                <a:lnTo>
                  <a:pt x="125935" y="6130"/>
                </a:lnTo>
                <a:lnTo>
                  <a:pt x="171538" y="0"/>
                </a:lnTo>
                <a:close/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05459" y="4968768"/>
            <a:ext cx="2334260" cy="123063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Age </a:t>
            </a:r>
            <a:r>
              <a:rPr dirty="0" sz="1200">
                <a:solidFill>
                  <a:srgbClr val="252525"/>
                </a:solidFill>
                <a:latin typeface="Calibri"/>
                <a:cs typeface="Calibri"/>
              </a:rPr>
              <a:t>≥ 18 </a:t>
            </a:r>
            <a:r>
              <a:rPr dirty="0" sz="1200" spc="-10">
                <a:solidFill>
                  <a:srgbClr val="252525"/>
                </a:solidFill>
                <a:latin typeface="Calibri"/>
                <a:cs typeface="Calibri"/>
              </a:rPr>
              <a:t>years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(≥20 </a:t>
            </a:r>
            <a:r>
              <a:rPr dirty="0" sz="1200" spc="-10">
                <a:solidFill>
                  <a:srgbClr val="252525"/>
                </a:solidFill>
                <a:latin typeface="Calibri"/>
                <a:cs typeface="Calibri"/>
              </a:rPr>
              <a:t>years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52525"/>
                </a:solidFill>
                <a:latin typeface="Calibri"/>
                <a:cs typeface="Calibri"/>
              </a:rPr>
              <a:t>Japan)</a:t>
            </a:r>
            <a:endParaRPr sz="12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Suitable </a:t>
            </a:r>
            <a:r>
              <a:rPr dirty="0" sz="1200" spc="-10">
                <a:solidFill>
                  <a:srgbClr val="252525"/>
                </a:solidFill>
                <a:latin typeface="Calibri"/>
                <a:cs typeface="Calibri"/>
              </a:rPr>
              <a:t>for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treatment with</a:t>
            </a:r>
            <a:r>
              <a:rPr dirty="0" sz="1200" spc="-8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DES</a:t>
            </a:r>
            <a:endParaRPr sz="12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10">
                <a:solidFill>
                  <a:srgbClr val="252525"/>
                </a:solidFill>
                <a:latin typeface="Calibri"/>
                <a:cs typeface="Calibri"/>
              </a:rPr>
              <a:t>RVD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matching stents </a:t>
            </a:r>
            <a:r>
              <a:rPr dirty="0" sz="1200">
                <a:solidFill>
                  <a:srgbClr val="252525"/>
                </a:solidFill>
                <a:latin typeface="Calibri"/>
                <a:cs typeface="Calibri"/>
              </a:rPr>
              <a:t>2.5-4.0</a:t>
            </a:r>
            <a:r>
              <a:rPr dirty="0" sz="1200" spc="-9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52525"/>
                </a:solidFill>
                <a:latin typeface="Calibri"/>
                <a:cs typeface="Calibri"/>
              </a:rPr>
              <a:t>mm</a:t>
            </a:r>
            <a:endParaRPr sz="12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Diameter stenosis</a:t>
            </a:r>
            <a:r>
              <a:rPr dirty="0" sz="1200" spc="-25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&gt;50%</a:t>
            </a:r>
            <a:endParaRPr sz="12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Eligible </a:t>
            </a:r>
            <a:r>
              <a:rPr dirty="0" sz="1200" spc="-10">
                <a:solidFill>
                  <a:srgbClr val="252525"/>
                </a:solidFill>
                <a:latin typeface="Calibri"/>
                <a:cs typeface="Calibri"/>
              </a:rPr>
              <a:t>for</a:t>
            </a:r>
            <a:r>
              <a:rPr dirty="0" sz="1200" spc="-25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DAPT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85413" y="4183507"/>
            <a:ext cx="156019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Exclusion criteria </a:t>
            </a:r>
            <a:r>
              <a:rPr dirty="0" sz="1600" spc="-5" b="1">
                <a:latin typeface="Calibri"/>
                <a:cs typeface="Calibri"/>
              </a:rPr>
              <a:t>-  </a:t>
            </a:r>
            <a:r>
              <a:rPr dirty="0" sz="1600" spc="-15" b="1">
                <a:latin typeface="Calibri"/>
                <a:cs typeface="Calibri"/>
              </a:rPr>
              <a:t>general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33215" y="4768596"/>
            <a:ext cx="2043684" cy="17586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77411" y="4792979"/>
            <a:ext cx="1960245" cy="1675130"/>
          </a:xfrm>
          <a:custGeom>
            <a:avLst/>
            <a:gdLst/>
            <a:ahLst/>
            <a:cxnLst/>
            <a:rect l="l" t="t" r="r" b="b"/>
            <a:pathLst>
              <a:path w="1960245" h="1675129">
                <a:moveTo>
                  <a:pt x="1959864" y="0"/>
                </a:moveTo>
                <a:lnTo>
                  <a:pt x="171576" y="0"/>
                </a:lnTo>
                <a:lnTo>
                  <a:pt x="125971" y="6130"/>
                </a:lnTo>
                <a:lnTo>
                  <a:pt x="84986" y="23429"/>
                </a:lnTo>
                <a:lnTo>
                  <a:pt x="50260" y="50260"/>
                </a:lnTo>
                <a:lnTo>
                  <a:pt x="23429" y="84986"/>
                </a:lnTo>
                <a:lnTo>
                  <a:pt x="6130" y="125971"/>
                </a:lnTo>
                <a:lnTo>
                  <a:pt x="0" y="171577"/>
                </a:lnTo>
                <a:lnTo>
                  <a:pt x="0" y="1674876"/>
                </a:lnTo>
                <a:lnTo>
                  <a:pt x="1788287" y="1674876"/>
                </a:lnTo>
                <a:lnTo>
                  <a:pt x="1833892" y="1668748"/>
                </a:lnTo>
                <a:lnTo>
                  <a:pt x="1874877" y="1651456"/>
                </a:lnTo>
                <a:lnTo>
                  <a:pt x="1909603" y="1624634"/>
                </a:lnTo>
                <a:lnTo>
                  <a:pt x="1936434" y="1589917"/>
                </a:lnTo>
                <a:lnTo>
                  <a:pt x="1953733" y="1548940"/>
                </a:lnTo>
                <a:lnTo>
                  <a:pt x="1959864" y="1503337"/>
                </a:lnTo>
                <a:lnTo>
                  <a:pt x="195986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77411" y="4792979"/>
            <a:ext cx="1960245" cy="1675130"/>
          </a:xfrm>
          <a:custGeom>
            <a:avLst/>
            <a:gdLst/>
            <a:ahLst/>
            <a:cxnLst/>
            <a:rect l="l" t="t" r="r" b="b"/>
            <a:pathLst>
              <a:path w="1960245" h="1675129">
                <a:moveTo>
                  <a:pt x="171576" y="0"/>
                </a:moveTo>
                <a:lnTo>
                  <a:pt x="1959864" y="0"/>
                </a:lnTo>
                <a:lnTo>
                  <a:pt x="1959864" y="1503337"/>
                </a:lnTo>
                <a:lnTo>
                  <a:pt x="1953733" y="1548940"/>
                </a:lnTo>
                <a:lnTo>
                  <a:pt x="1936434" y="1589917"/>
                </a:lnTo>
                <a:lnTo>
                  <a:pt x="1909603" y="1624634"/>
                </a:lnTo>
                <a:lnTo>
                  <a:pt x="1874877" y="1651456"/>
                </a:lnTo>
                <a:lnTo>
                  <a:pt x="1833892" y="1668748"/>
                </a:lnTo>
                <a:lnTo>
                  <a:pt x="1788287" y="1674876"/>
                </a:lnTo>
                <a:lnTo>
                  <a:pt x="0" y="1674876"/>
                </a:lnTo>
                <a:lnTo>
                  <a:pt x="0" y="171577"/>
                </a:lnTo>
                <a:lnTo>
                  <a:pt x="6130" y="125971"/>
                </a:lnTo>
                <a:lnTo>
                  <a:pt x="23429" y="84986"/>
                </a:lnTo>
                <a:lnTo>
                  <a:pt x="50260" y="50260"/>
                </a:lnTo>
                <a:lnTo>
                  <a:pt x="84986" y="23429"/>
                </a:lnTo>
                <a:lnTo>
                  <a:pt x="125971" y="6130"/>
                </a:lnTo>
                <a:lnTo>
                  <a:pt x="171576" y="0"/>
                </a:lnTo>
                <a:close/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807714" y="5007228"/>
            <a:ext cx="1426845" cy="115443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55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EF&lt;25%</a:t>
            </a:r>
            <a:endParaRPr sz="12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10">
                <a:solidFill>
                  <a:srgbClr val="252525"/>
                </a:solidFill>
                <a:latin typeface="Calibri"/>
                <a:cs typeface="Calibri"/>
              </a:rPr>
              <a:t>Renal</a:t>
            </a:r>
            <a:r>
              <a:rPr dirty="0" sz="1200" spc="-2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failure</a:t>
            </a:r>
            <a:endParaRPr sz="12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Cardiogenic</a:t>
            </a:r>
            <a:r>
              <a:rPr dirty="0" sz="1200" spc="-65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alibri"/>
                <a:cs typeface="Calibri"/>
              </a:rPr>
              <a:t>shock</a:t>
            </a:r>
            <a:endParaRPr sz="1200">
              <a:latin typeface="Calibri"/>
              <a:cs typeface="Calibri"/>
            </a:endParaRPr>
          </a:p>
          <a:p>
            <a:pPr marL="299085" marR="175895" indent="-286385">
              <a:lnSpc>
                <a:spcPts val="1300"/>
              </a:lnSpc>
              <a:spcBef>
                <a:spcPts val="62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>
                <a:solidFill>
                  <a:srgbClr val="252525"/>
                </a:solidFill>
                <a:latin typeface="Calibri"/>
                <a:cs typeface="Calibri"/>
              </a:rPr>
              <a:t>Planned</a:t>
            </a:r>
            <a:r>
              <a:rPr dirty="0" sz="1200" spc="-95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alibri"/>
                <a:cs typeface="Calibri"/>
              </a:rPr>
              <a:t>staged  procedure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998464" y="4768596"/>
            <a:ext cx="2718816" cy="17586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63996" y="4754892"/>
            <a:ext cx="2426207" cy="1812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42659" y="4792979"/>
            <a:ext cx="2635250" cy="1675130"/>
          </a:xfrm>
          <a:custGeom>
            <a:avLst/>
            <a:gdLst/>
            <a:ahLst/>
            <a:cxnLst/>
            <a:rect l="l" t="t" r="r" b="b"/>
            <a:pathLst>
              <a:path w="2635250" h="1675129">
                <a:moveTo>
                  <a:pt x="2634995" y="0"/>
                </a:moveTo>
                <a:lnTo>
                  <a:pt x="171576" y="0"/>
                </a:lnTo>
                <a:lnTo>
                  <a:pt x="125971" y="6130"/>
                </a:lnTo>
                <a:lnTo>
                  <a:pt x="84986" y="23429"/>
                </a:lnTo>
                <a:lnTo>
                  <a:pt x="50260" y="50260"/>
                </a:lnTo>
                <a:lnTo>
                  <a:pt x="23429" y="84986"/>
                </a:lnTo>
                <a:lnTo>
                  <a:pt x="6130" y="125971"/>
                </a:lnTo>
                <a:lnTo>
                  <a:pt x="0" y="171577"/>
                </a:lnTo>
                <a:lnTo>
                  <a:pt x="0" y="1674876"/>
                </a:lnTo>
                <a:lnTo>
                  <a:pt x="2463418" y="1674876"/>
                </a:lnTo>
                <a:lnTo>
                  <a:pt x="2509024" y="1668748"/>
                </a:lnTo>
                <a:lnTo>
                  <a:pt x="2550009" y="1651456"/>
                </a:lnTo>
                <a:lnTo>
                  <a:pt x="2584735" y="1624634"/>
                </a:lnTo>
                <a:lnTo>
                  <a:pt x="2611566" y="1589917"/>
                </a:lnTo>
                <a:lnTo>
                  <a:pt x="2628865" y="1548940"/>
                </a:lnTo>
                <a:lnTo>
                  <a:pt x="2634995" y="1503337"/>
                </a:lnTo>
                <a:lnTo>
                  <a:pt x="2634995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42659" y="4792979"/>
            <a:ext cx="2635250" cy="1675130"/>
          </a:xfrm>
          <a:custGeom>
            <a:avLst/>
            <a:gdLst/>
            <a:ahLst/>
            <a:cxnLst/>
            <a:rect l="l" t="t" r="r" b="b"/>
            <a:pathLst>
              <a:path w="2635250" h="1675129">
                <a:moveTo>
                  <a:pt x="171576" y="0"/>
                </a:moveTo>
                <a:lnTo>
                  <a:pt x="2634995" y="0"/>
                </a:lnTo>
                <a:lnTo>
                  <a:pt x="2634995" y="1503337"/>
                </a:lnTo>
                <a:lnTo>
                  <a:pt x="2628865" y="1548940"/>
                </a:lnTo>
                <a:lnTo>
                  <a:pt x="2611566" y="1589917"/>
                </a:lnTo>
                <a:lnTo>
                  <a:pt x="2584735" y="1624634"/>
                </a:lnTo>
                <a:lnTo>
                  <a:pt x="2550009" y="1651456"/>
                </a:lnTo>
                <a:lnTo>
                  <a:pt x="2509024" y="1668748"/>
                </a:lnTo>
                <a:lnTo>
                  <a:pt x="2463418" y="1674876"/>
                </a:lnTo>
                <a:lnTo>
                  <a:pt x="0" y="1674876"/>
                </a:lnTo>
                <a:lnTo>
                  <a:pt x="0" y="171577"/>
                </a:lnTo>
                <a:lnTo>
                  <a:pt x="6130" y="125971"/>
                </a:lnTo>
                <a:lnTo>
                  <a:pt x="23429" y="84986"/>
                </a:lnTo>
                <a:lnTo>
                  <a:pt x="50260" y="50260"/>
                </a:lnTo>
                <a:lnTo>
                  <a:pt x="84986" y="23429"/>
                </a:lnTo>
                <a:lnTo>
                  <a:pt x="125971" y="6130"/>
                </a:lnTo>
                <a:lnTo>
                  <a:pt x="171576" y="0"/>
                </a:lnTo>
                <a:close/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172580" y="4739995"/>
            <a:ext cx="2181860" cy="169037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56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AMI &lt;</a:t>
            </a:r>
            <a:r>
              <a:rPr dirty="0" sz="1100" spc="-15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48h</a:t>
            </a:r>
            <a:endParaRPr sz="1100">
              <a:latin typeface="Calibri"/>
              <a:cs typeface="Calibri"/>
            </a:endParaRPr>
          </a:p>
          <a:p>
            <a:pPr marL="299085" marR="5080" indent="-286385">
              <a:lnSpc>
                <a:spcPts val="1190"/>
              </a:lnSpc>
              <a:spcBef>
                <a:spcPts val="61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 spc="-5">
                <a:solidFill>
                  <a:srgbClr val="252525"/>
                </a:solidFill>
                <a:latin typeface="Calibri"/>
                <a:cs typeface="Calibri"/>
              </a:rPr>
              <a:t>Target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lesion located in</a:t>
            </a:r>
            <a:r>
              <a:rPr dirty="0" sz="1100" spc="-14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left-main  </a:t>
            </a:r>
            <a:r>
              <a:rPr dirty="0" sz="1100" spc="-5">
                <a:solidFill>
                  <a:srgbClr val="252525"/>
                </a:solidFill>
                <a:latin typeface="Calibri"/>
                <a:cs typeface="Calibri"/>
              </a:rPr>
              <a:t>trunk</a:t>
            </a:r>
            <a:endParaRPr sz="1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 spc="-5">
                <a:solidFill>
                  <a:srgbClr val="252525"/>
                </a:solidFill>
                <a:latin typeface="Calibri"/>
                <a:cs typeface="Calibri"/>
              </a:rPr>
              <a:t>Ostial</a:t>
            </a:r>
            <a:r>
              <a:rPr dirty="0" sz="1100" spc="-4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lesions</a:t>
            </a:r>
            <a:endParaRPr sz="1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Lesion in venous or arterial</a:t>
            </a:r>
            <a:r>
              <a:rPr dirty="0" sz="1100" spc="-14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graft</a:t>
            </a:r>
            <a:endParaRPr sz="1100">
              <a:latin typeface="Calibri"/>
              <a:cs typeface="Calibri"/>
            </a:endParaRPr>
          </a:p>
          <a:p>
            <a:pPr marL="299085" marR="256540" indent="-286385">
              <a:lnSpc>
                <a:spcPts val="1190"/>
              </a:lnSpc>
              <a:spcBef>
                <a:spcPts val="61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Previous </a:t>
            </a:r>
            <a:r>
              <a:rPr dirty="0" sz="1100" spc="-5">
                <a:solidFill>
                  <a:srgbClr val="252525"/>
                </a:solidFill>
                <a:latin typeface="Calibri"/>
                <a:cs typeface="Calibri"/>
              </a:rPr>
              <a:t>(&lt;1month)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PCI</a:t>
            </a:r>
            <a:r>
              <a:rPr dirty="0" sz="1100" spc="-12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with  </a:t>
            </a:r>
            <a:r>
              <a:rPr dirty="0" sz="1100" spc="-5">
                <a:solidFill>
                  <a:srgbClr val="252525"/>
                </a:solidFill>
                <a:latin typeface="Calibri"/>
                <a:cs typeface="Calibri"/>
              </a:rPr>
              <a:t>stenting</a:t>
            </a:r>
            <a:endParaRPr sz="1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45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Previous </a:t>
            </a:r>
            <a:r>
              <a:rPr dirty="0" sz="1100" spc="-5">
                <a:solidFill>
                  <a:srgbClr val="252525"/>
                </a:solidFill>
                <a:latin typeface="Calibri"/>
                <a:cs typeface="Calibri"/>
              </a:rPr>
              <a:t>stenting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in </a:t>
            </a:r>
            <a:r>
              <a:rPr dirty="0" sz="1100" spc="-5">
                <a:solidFill>
                  <a:srgbClr val="252525"/>
                </a:solidFill>
                <a:latin typeface="Calibri"/>
                <a:cs typeface="Calibri"/>
              </a:rPr>
              <a:t>target</a:t>
            </a:r>
            <a:r>
              <a:rPr dirty="0" sz="1100" spc="-12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52525"/>
                </a:solidFill>
                <a:latin typeface="Calibri"/>
                <a:cs typeface="Calibri"/>
              </a:rPr>
              <a:t>lesion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22289" y="4183507"/>
            <a:ext cx="248539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Additional </a:t>
            </a:r>
            <a:r>
              <a:rPr dirty="0" sz="1600" spc="-10" b="1">
                <a:latin typeface="Calibri"/>
                <a:cs typeface="Calibri"/>
              </a:rPr>
              <a:t>exclusion criteria </a:t>
            </a:r>
            <a:r>
              <a:rPr dirty="0" sz="1600" spc="-5" b="1">
                <a:latin typeface="Calibri"/>
                <a:cs typeface="Calibri"/>
              </a:rPr>
              <a:t>-  </a:t>
            </a:r>
            <a:r>
              <a:rPr dirty="0" sz="1600" spc="-10" b="1">
                <a:latin typeface="Calibri"/>
                <a:cs typeface="Calibri"/>
              </a:rPr>
              <a:t>Japan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45050" marR="5080" indent="-13081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CENTURYII </a:t>
            </a:r>
            <a:r>
              <a:rPr dirty="0"/>
              <a:t>– </a:t>
            </a:r>
            <a:r>
              <a:rPr dirty="0" spc="-5"/>
              <a:t>Study devices  What </a:t>
            </a:r>
            <a:r>
              <a:rPr dirty="0"/>
              <a:t>did </a:t>
            </a:r>
            <a:r>
              <a:rPr dirty="0" spc="-5"/>
              <a:t>we</a:t>
            </a:r>
            <a:r>
              <a:rPr dirty="0" spc="-65"/>
              <a:t> </a:t>
            </a:r>
            <a:r>
              <a:rPr dirty="0" spc="-10"/>
              <a:t>study?</a:t>
            </a:r>
          </a:p>
        </p:txBody>
      </p:sp>
      <p:sp>
        <p:nvSpPr>
          <p:cNvPr id="3" name="object 3"/>
          <p:cNvSpPr/>
          <p:nvPr/>
        </p:nvSpPr>
        <p:spPr>
          <a:xfrm>
            <a:off x="492251" y="2865120"/>
            <a:ext cx="8205470" cy="3712845"/>
          </a:xfrm>
          <a:custGeom>
            <a:avLst/>
            <a:gdLst/>
            <a:ahLst/>
            <a:cxnLst/>
            <a:rect l="l" t="t" r="r" b="b"/>
            <a:pathLst>
              <a:path w="8205470" h="3712845">
                <a:moveTo>
                  <a:pt x="8205216" y="0"/>
                </a:moveTo>
                <a:lnTo>
                  <a:pt x="380225" y="0"/>
                </a:lnTo>
                <a:lnTo>
                  <a:pt x="332530" y="2961"/>
                </a:lnTo>
                <a:lnTo>
                  <a:pt x="286603" y="11609"/>
                </a:lnTo>
                <a:lnTo>
                  <a:pt x="242800" y="25587"/>
                </a:lnTo>
                <a:lnTo>
                  <a:pt x="201478" y="44539"/>
                </a:lnTo>
                <a:lnTo>
                  <a:pt x="162993" y="68110"/>
                </a:lnTo>
                <a:lnTo>
                  <a:pt x="127701" y="95943"/>
                </a:lnTo>
                <a:lnTo>
                  <a:pt x="95959" y="127683"/>
                </a:lnTo>
                <a:lnTo>
                  <a:pt x="68123" y="162974"/>
                </a:lnTo>
                <a:lnTo>
                  <a:pt x="44548" y="201460"/>
                </a:lnTo>
                <a:lnTo>
                  <a:pt x="25593" y="242785"/>
                </a:lnTo>
                <a:lnTo>
                  <a:pt x="11612" y="286594"/>
                </a:lnTo>
                <a:lnTo>
                  <a:pt x="2962" y="332530"/>
                </a:lnTo>
                <a:lnTo>
                  <a:pt x="0" y="380238"/>
                </a:lnTo>
                <a:lnTo>
                  <a:pt x="0" y="3712464"/>
                </a:lnTo>
                <a:lnTo>
                  <a:pt x="7824978" y="3712464"/>
                </a:lnTo>
                <a:lnTo>
                  <a:pt x="7872685" y="3709501"/>
                </a:lnTo>
                <a:lnTo>
                  <a:pt x="7918621" y="3700851"/>
                </a:lnTo>
                <a:lnTo>
                  <a:pt x="7962430" y="3686870"/>
                </a:lnTo>
                <a:lnTo>
                  <a:pt x="8003755" y="3667915"/>
                </a:lnTo>
                <a:lnTo>
                  <a:pt x="8042241" y="3644340"/>
                </a:lnTo>
                <a:lnTo>
                  <a:pt x="8077532" y="3616504"/>
                </a:lnTo>
                <a:lnTo>
                  <a:pt x="8109272" y="3584762"/>
                </a:lnTo>
                <a:lnTo>
                  <a:pt x="8137105" y="3549470"/>
                </a:lnTo>
                <a:lnTo>
                  <a:pt x="8160676" y="3510985"/>
                </a:lnTo>
                <a:lnTo>
                  <a:pt x="8179628" y="3469663"/>
                </a:lnTo>
                <a:lnTo>
                  <a:pt x="8193606" y="3425860"/>
                </a:lnTo>
                <a:lnTo>
                  <a:pt x="8202254" y="3379933"/>
                </a:lnTo>
                <a:lnTo>
                  <a:pt x="8205216" y="3332238"/>
                </a:lnTo>
                <a:lnTo>
                  <a:pt x="8205216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2251" y="2865120"/>
            <a:ext cx="8205470" cy="3712845"/>
          </a:xfrm>
          <a:custGeom>
            <a:avLst/>
            <a:gdLst/>
            <a:ahLst/>
            <a:cxnLst/>
            <a:rect l="l" t="t" r="r" b="b"/>
            <a:pathLst>
              <a:path w="8205470" h="3712845">
                <a:moveTo>
                  <a:pt x="380225" y="0"/>
                </a:moveTo>
                <a:lnTo>
                  <a:pt x="8205216" y="0"/>
                </a:lnTo>
                <a:lnTo>
                  <a:pt x="8205216" y="3332238"/>
                </a:lnTo>
                <a:lnTo>
                  <a:pt x="8202254" y="3379933"/>
                </a:lnTo>
                <a:lnTo>
                  <a:pt x="8193606" y="3425860"/>
                </a:lnTo>
                <a:lnTo>
                  <a:pt x="8179628" y="3469663"/>
                </a:lnTo>
                <a:lnTo>
                  <a:pt x="8160676" y="3510985"/>
                </a:lnTo>
                <a:lnTo>
                  <a:pt x="8137105" y="3549470"/>
                </a:lnTo>
                <a:lnTo>
                  <a:pt x="8109272" y="3584762"/>
                </a:lnTo>
                <a:lnTo>
                  <a:pt x="8077532" y="3616504"/>
                </a:lnTo>
                <a:lnTo>
                  <a:pt x="8042241" y="3644340"/>
                </a:lnTo>
                <a:lnTo>
                  <a:pt x="8003755" y="3667915"/>
                </a:lnTo>
                <a:lnTo>
                  <a:pt x="7962430" y="3686870"/>
                </a:lnTo>
                <a:lnTo>
                  <a:pt x="7918621" y="3700851"/>
                </a:lnTo>
                <a:lnTo>
                  <a:pt x="7872685" y="3709501"/>
                </a:lnTo>
                <a:lnTo>
                  <a:pt x="7824978" y="3712464"/>
                </a:lnTo>
                <a:lnTo>
                  <a:pt x="0" y="3712464"/>
                </a:lnTo>
                <a:lnTo>
                  <a:pt x="0" y="380238"/>
                </a:lnTo>
                <a:lnTo>
                  <a:pt x="2962" y="332530"/>
                </a:lnTo>
                <a:lnTo>
                  <a:pt x="11612" y="286594"/>
                </a:lnTo>
                <a:lnTo>
                  <a:pt x="25593" y="242785"/>
                </a:lnTo>
                <a:lnTo>
                  <a:pt x="44548" y="201460"/>
                </a:lnTo>
                <a:lnTo>
                  <a:pt x="68123" y="162974"/>
                </a:lnTo>
                <a:lnTo>
                  <a:pt x="95959" y="127683"/>
                </a:lnTo>
                <a:lnTo>
                  <a:pt x="127701" y="95943"/>
                </a:lnTo>
                <a:lnTo>
                  <a:pt x="162993" y="68110"/>
                </a:lnTo>
                <a:lnTo>
                  <a:pt x="201478" y="44539"/>
                </a:lnTo>
                <a:lnTo>
                  <a:pt x="242800" y="25587"/>
                </a:lnTo>
                <a:lnTo>
                  <a:pt x="286603" y="11609"/>
                </a:lnTo>
                <a:lnTo>
                  <a:pt x="332530" y="2961"/>
                </a:lnTo>
                <a:lnTo>
                  <a:pt x="380225" y="0"/>
                </a:lnTo>
                <a:close/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21839" y="4978082"/>
            <a:ext cx="3263265" cy="695325"/>
          </a:xfrm>
          <a:custGeom>
            <a:avLst/>
            <a:gdLst/>
            <a:ahLst/>
            <a:cxnLst/>
            <a:rect l="l" t="t" r="r" b="b"/>
            <a:pathLst>
              <a:path w="3263265" h="695325">
                <a:moveTo>
                  <a:pt x="0" y="695324"/>
                </a:moveTo>
                <a:lnTo>
                  <a:pt x="3263138" y="695324"/>
                </a:lnTo>
                <a:lnTo>
                  <a:pt x="3263138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284978" y="4978082"/>
            <a:ext cx="3265170" cy="695325"/>
          </a:xfrm>
          <a:custGeom>
            <a:avLst/>
            <a:gdLst/>
            <a:ahLst/>
            <a:cxnLst/>
            <a:rect l="l" t="t" r="r" b="b"/>
            <a:pathLst>
              <a:path w="3265170" h="695325">
                <a:moveTo>
                  <a:pt x="0" y="695324"/>
                </a:moveTo>
                <a:lnTo>
                  <a:pt x="3264662" y="695324"/>
                </a:lnTo>
                <a:lnTo>
                  <a:pt x="3264662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496" y="2960370"/>
          <a:ext cx="7915275" cy="34372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4140"/>
                <a:gridCol w="3262629"/>
                <a:gridCol w="3263899"/>
              </a:tblGrid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96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5" b="1">
                          <a:latin typeface="Calibri"/>
                          <a:cs typeface="Calibri"/>
                        </a:rPr>
                        <a:t>Ultimaster</a:t>
                      </a:r>
                      <a:r>
                        <a:rPr dirty="0" sz="20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BP-SES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008D6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Xience</a:t>
                      </a:r>
                      <a:r>
                        <a:rPr dirty="0" sz="2000" spc="-10" b="1">
                          <a:latin typeface="Calibri"/>
                          <a:cs typeface="Calibri"/>
                        </a:rPr>
                        <a:t> PP-EES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</a:tr>
              <a:tr h="694690"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1545"/>
                        </a:spcBef>
                      </a:pPr>
                      <a:r>
                        <a:rPr dirty="0" sz="1800" spc="-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Pl</a:t>
                      </a:r>
                      <a:r>
                        <a:rPr dirty="0" sz="1800" spc="-1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80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800" spc="-3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80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orm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6215">
                    <a:lnR w="1270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Thin-strut (80µm)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Co-Cr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Open cell</a:t>
                      </a:r>
                      <a:r>
                        <a:rPr dirty="0" sz="18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design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Thin-strut (81µm)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Co-Cr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18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r" marR="81915">
                        <a:lnSpc>
                          <a:spcPct val="100000"/>
                        </a:lnSpc>
                      </a:pPr>
                      <a:r>
                        <a:rPr dirty="0" sz="1800" spc="-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Drug</a:t>
                      </a:r>
                      <a:r>
                        <a:rPr dirty="0" sz="1800" spc="-7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Carrier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R w="1270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37185" marR="328930" indent="278765">
                        <a:lnSpc>
                          <a:spcPct val="120000"/>
                        </a:lnSpc>
                        <a:spcBef>
                          <a:spcPts val="7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PDLLA-PCL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copolymer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resorbed within 3-4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months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88900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97535" marR="503555" indent="-83820">
                        <a:lnSpc>
                          <a:spcPct val="100000"/>
                        </a:lnSpc>
                        <a:spcBef>
                          <a:spcPts val="13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PVDF-HFP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non-erodable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fluorinated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copolymer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70815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94690">
                <a:tc>
                  <a:txBody>
                    <a:bodyPr/>
                    <a:lstStyle/>
                    <a:p>
                      <a:pPr algn="r" marR="84455">
                        <a:lnSpc>
                          <a:spcPct val="100000"/>
                        </a:lnSpc>
                        <a:spcBef>
                          <a:spcPts val="1545"/>
                        </a:spcBef>
                      </a:pPr>
                      <a:r>
                        <a:rPr dirty="0" sz="1800" spc="-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Co</a:t>
                      </a:r>
                      <a:r>
                        <a:rPr dirty="0" sz="1800" spc="-1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80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ting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6215">
                    <a:lnR w="1270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473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Abluminal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gradient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7505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coating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technology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Circumferential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5461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coating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8445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800" spc="-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rug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R w="1270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9985" marR="1141095" indent="-1905">
                        <a:lnSpc>
                          <a:spcPts val="2590"/>
                        </a:lnSpc>
                        <a:spcBef>
                          <a:spcPts val="5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sirolimus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70</a:t>
                      </a:r>
                      <a:r>
                        <a:rPr dirty="0" sz="1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µg/cm²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94105" marR="1082040" indent="-2540">
                        <a:lnSpc>
                          <a:spcPts val="2590"/>
                        </a:lnSpc>
                        <a:spcBef>
                          <a:spcPts val="5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everolimus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100</a:t>
                      </a:r>
                      <a:r>
                        <a:rPr dirty="0" sz="1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µg/cm²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7E7E7E"/>
                      </a:solidFill>
                      <a:prstDash val="solid"/>
                    </a:lnR>
                    <a:lnT w="12700">
                      <a:solidFill>
                        <a:srgbClr val="7E7E7E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4610100" y="5148046"/>
            <a:ext cx="665962" cy="2773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57344" y="5175503"/>
            <a:ext cx="576580" cy="187960"/>
          </a:xfrm>
          <a:custGeom>
            <a:avLst/>
            <a:gdLst/>
            <a:ahLst/>
            <a:cxnLst/>
            <a:rect l="l" t="t" r="r" b="b"/>
            <a:pathLst>
              <a:path w="576579" h="187960">
                <a:moveTo>
                  <a:pt x="525144" y="0"/>
                </a:moveTo>
                <a:lnTo>
                  <a:pt x="50926" y="0"/>
                </a:lnTo>
                <a:lnTo>
                  <a:pt x="31128" y="4010"/>
                </a:lnTo>
                <a:lnTo>
                  <a:pt x="14938" y="14938"/>
                </a:lnTo>
                <a:lnTo>
                  <a:pt x="4010" y="31128"/>
                </a:lnTo>
                <a:lnTo>
                  <a:pt x="0" y="50927"/>
                </a:lnTo>
                <a:lnTo>
                  <a:pt x="0" y="136525"/>
                </a:lnTo>
                <a:lnTo>
                  <a:pt x="4010" y="156323"/>
                </a:lnTo>
                <a:lnTo>
                  <a:pt x="14938" y="172513"/>
                </a:lnTo>
                <a:lnTo>
                  <a:pt x="31128" y="183441"/>
                </a:lnTo>
                <a:lnTo>
                  <a:pt x="50926" y="187452"/>
                </a:lnTo>
                <a:lnTo>
                  <a:pt x="525144" y="187452"/>
                </a:lnTo>
                <a:lnTo>
                  <a:pt x="544943" y="183441"/>
                </a:lnTo>
                <a:lnTo>
                  <a:pt x="561133" y="172513"/>
                </a:lnTo>
                <a:lnTo>
                  <a:pt x="572061" y="156323"/>
                </a:lnTo>
                <a:lnTo>
                  <a:pt x="576071" y="136525"/>
                </a:lnTo>
                <a:lnTo>
                  <a:pt x="576071" y="50927"/>
                </a:lnTo>
                <a:lnTo>
                  <a:pt x="572061" y="31128"/>
                </a:lnTo>
                <a:lnTo>
                  <a:pt x="561133" y="14938"/>
                </a:lnTo>
                <a:lnTo>
                  <a:pt x="544943" y="4010"/>
                </a:lnTo>
                <a:lnTo>
                  <a:pt x="525144" y="0"/>
                </a:lnTo>
                <a:close/>
              </a:path>
            </a:pathLst>
          </a:custGeom>
          <a:solidFill>
            <a:srgbClr val="008D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57344" y="5175503"/>
            <a:ext cx="576580" cy="187960"/>
          </a:xfrm>
          <a:custGeom>
            <a:avLst/>
            <a:gdLst/>
            <a:ahLst/>
            <a:cxnLst/>
            <a:rect l="l" t="t" r="r" b="b"/>
            <a:pathLst>
              <a:path w="576579" h="187960">
                <a:moveTo>
                  <a:pt x="0" y="50927"/>
                </a:moveTo>
                <a:lnTo>
                  <a:pt x="4010" y="31128"/>
                </a:lnTo>
                <a:lnTo>
                  <a:pt x="14938" y="14938"/>
                </a:lnTo>
                <a:lnTo>
                  <a:pt x="31128" y="4010"/>
                </a:lnTo>
                <a:lnTo>
                  <a:pt x="50926" y="0"/>
                </a:lnTo>
                <a:lnTo>
                  <a:pt x="525144" y="0"/>
                </a:lnTo>
                <a:lnTo>
                  <a:pt x="544943" y="4010"/>
                </a:lnTo>
                <a:lnTo>
                  <a:pt x="561133" y="14938"/>
                </a:lnTo>
                <a:lnTo>
                  <a:pt x="572061" y="31128"/>
                </a:lnTo>
                <a:lnTo>
                  <a:pt x="576071" y="50927"/>
                </a:lnTo>
                <a:lnTo>
                  <a:pt x="576071" y="136525"/>
                </a:lnTo>
                <a:lnTo>
                  <a:pt x="572061" y="156323"/>
                </a:lnTo>
                <a:lnTo>
                  <a:pt x="561133" y="172513"/>
                </a:lnTo>
                <a:lnTo>
                  <a:pt x="544943" y="183441"/>
                </a:lnTo>
                <a:lnTo>
                  <a:pt x="525144" y="187452"/>
                </a:lnTo>
                <a:lnTo>
                  <a:pt x="50926" y="187452"/>
                </a:lnTo>
                <a:lnTo>
                  <a:pt x="31128" y="183441"/>
                </a:lnTo>
                <a:lnTo>
                  <a:pt x="14938" y="172513"/>
                </a:lnTo>
                <a:lnTo>
                  <a:pt x="4010" y="156323"/>
                </a:lnTo>
                <a:lnTo>
                  <a:pt x="0" y="136525"/>
                </a:lnTo>
                <a:lnTo>
                  <a:pt x="0" y="50927"/>
                </a:lnTo>
                <a:close/>
              </a:path>
            </a:pathLst>
          </a:custGeom>
          <a:ln w="9144">
            <a:solidFill>
              <a:srgbClr val="008D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75632" y="5221223"/>
            <a:ext cx="539495" cy="359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28204" y="5148071"/>
            <a:ext cx="701027" cy="4953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775447" y="5175503"/>
            <a:ext cx="611505" cy="405765"/>
          </a:xfrm>
          <a:custGeom>
            <a:avLst/>
            <a:gdLst/>
            <a:ahLst/>
            <a:cxnLst/>
            <a:rect l="l" t="t" r="r" b="b"/>
            <a:pathLst>
              <a:path w="611504" h="405764">
                <a:moveTo>
                  <a:pt x="543559" y="0"/>
                </a:moveTo>
                <a:lnTo>
                  <a:pt x="67563" y="0"/>
                </a:lnTo>
                <a:lnTo>
                  <a:pt x="41255" y="5306"/>
                </a:lnTo>
                <a:lnTo>
                  <a:pt x="19780" y="19780"/>
                </a:lnTo>
                <a:lnTo>
                  <a:pt x="5306" y="41255"/>
                </a:lnTo>
                <a:lnTo>
                  <a:pt x="0" y="67564"/>
                </a:lnTo>
                <a:lnTo>
                  <a:pt x="0" y="337820"/>
                </a:lnTo>
                <a:lnTo>
                  <a:pt x="5306" y="364128"/>
                </a:lnTo>
                <a:lnTo>
                  <a:pt x="19780" y="385603"/>
                </a:lnTo>
                <a:lnTo>
                  <a:pt x="41255" y="400077"/>
                </a:lnTo>
                <a:lnTo>
                  <a:pt x="67563" y="405384"/>
                </a:lnTo>
                <a:lnTo>
                  <a:pt x="543559" y="405384"/>
                </a:lnTo>
                <a:lnTo>
                  <a:pt x="569868" y="400077"/>
                </a:lnTo>
                <a:lnTo>
                  <a:pt x="591343" y="385603"/>
                </a:lnTo>
                <a:lnTo>
                  <a:pt x="605817" y="364128"/>
                </a:lnTo>
                <a:lnTo>
                  <a:pt x="611124" y="337820"/>
                </a:lnTo>
                <a:lnTo>
                  <a:pt x="611124" y="67564"/>
                </a:lnTo>
                <a:lnTo>
                  <a:pt x="605817" y="41255"/>
                </a:lnTo>
                <a:lnTo>
                  <a:pt x="591343" y="19780"/>
                </a:lnTo>
                <a:lnTo>
                  <a:pt x="569868" y="5306"/>
                </a:lnTo>
                <a:lnTo>
                  <a:pt x="54355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775447" y="5175503"/>
            <a:ext cx="611505" cy="405765"/>
          </a:xfrm>
          <a:custGeom>
            <a:avLst/>
            <a:gdLst/>
            <a:ahLst/>
            <a:cxnLst/>
            <a:rect l="l" t="t" r="r" b="b"/>
            <a:pathLst>
              <a:path w="611504" h="405764">
                <a:moveTo>
                  <a:pt x="0" y="67564"/>
                </a:moveTo>
                <a:lnTo>
                  <a:pt x="5306" y="41255"/>
                </a:lnTo>
                <a:lnTo>
                  <a:pt x="19780" y="19780"/>
                </a:lnTo>
                <a:lnTo>
                  <a:pt x="41255" y="5306"/>
                </a:lnTo>
                <a:lnTo>
                  <a:pt x="67563" y="0"/>
                </a:lnTo>
                <a:lnTo>
                  <a:pt x="543559" y="0"/>
                </a:lnTo>
                <a:lnTo>
                  <a:pt x="569868" y="5306"/>
                </a:lnTo>
                <a:lnTo>
                  <a:pt x="591343" y="19780"/>
                </a:lnTo>
                <a:lnTo>
                  <a:pt x="605817" y="41255"/>
                </a:lnTo>
                <a:lnTo>
                  <a:pt x="611124" y="67564"/>
                </a:lnTo>
                <a:lnTo>
                  <a:pt x="611124" y="337820"/>
                </a:lnTo>
                <a:lnTo>
                  <a:pt x="605817" y="364128"/>
                </a:lnTo>
                <a:lnTo>
                  <a:pt x="591343" y="385603"/>
                </a:lnTo>
                <a:lnTo>
                  <a:pt x="569868" y="400077"/>
                </a:lnTo>
                <a:lnTo>
                  <a:pt x="543559" y="405384"/>
                </a:lnTo>
                <a:lnTo>
                  <a:pt x="67563" y="405384"/>
                </a:lnTo>
                <a:lnTo>
                  <a:pt x="41255" y="400077"/>
                </a:lnTo>
                <a:lnTo>
                  <a:pt x="19780" y="385603"/>
                </a:lnTo>
                <a:lnTo>
                  <a:pt x="5306" y="364128"/>
                </a:lnTo>
                <a:lnTo>
                  <a:pt x="0" y="337820"/>
                </a:lnTo>
                <a:lnTo>
                  <a:pt x="0" y="67564"/>
                </a:lnTo>
                <a:close/>
              </a:path>
            </a:pathLst>
          </a:custGeom>
          <a:ln w="9144">
            <a:solidFill>
              <a:srgbClr val="FDC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812023" y="5204459"/>
            <a:ext cx="539496" cy="3596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506211" y="1272539"/>
            <a:ext cx="2694432" cy="15422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577840" y="1321308"/>
            <a:ext cx="2555875" cy="1403985"/>
          </a:xfrm>
          <a:custGeom>
            <a:avLst/>
            <a:gdLst/>
            <a:ahLst/>
            <a:cxnLst/>
            <a:rect l="l" t="t" r="r" b="b"/>
            <a:pathLst>
              <a:path w="2555875" h="1403985">
                <a:moveTo>
                  <a:pt x="2555748" y="0"/>
                </a:moveTo>
                <a:lnTo>
                  <a:pt x="233934" y="0"/>
                </a:lnTo>
                <a:lnTo>
                  <a:pt x="186799" y="4754"/>
                </a:lnTo>
                <a:lnTo>
                  <a:pt x="142892" y="18389"/>
                </a:lnTo>
                <a:lnTo>
                  <a:pt x="103156" y="39962"/>
                </a:lnTo>
                <a:lnTo>
                  <a:pt x="68532" y="68532"/>
                </a:lnTo>
                <a:lnTo>
                  <a:pt x="39962" y="103156"/>
                </a:lnTo>
                <a:lnTo>
                  <a:pt x="18389" y="142892"/>
                </a:lnTo>
                <a:lnTo>
                  <a:pt x="4754" y="186799"/>
                </a:lnTo>
                <a:lnTo>
                  <a:pt x="0" y="233933"/>
                </a:lnTo>
                <a:lnTo>
                  <a:pt x="0" y="1403603"/>
                </a:lnTo>
                <a:lnTo>
                  <a:pt x="2321814" y="1403603"/>
                </a:lnTo>
                <a:lnTo>
                  <a:pt x="2368948" y="1398849"/>
                </a:lnTo>
                <a:lnTo>
                  <a:pt x="2412855" y="1385214"/>
                </a:lnTo>
                <a:lnTo>
                  <a:pt x="2452591" y="1363641"/>
                </a:lnTo>
                <a:lnTo>
                  <a:pt x="2487215" y="1335071"/>
                </a:lnTo>
                <a:lnTo>
                  <a:pt x="2515785" y="1300447"/>
                </a:lnTo>
                <a:lnTo>
                  <a:pt x="2537358" y="1260711"/>
                </a:lnTo>
                <a:lnTo>
                  <a:pt x="2550993" y="1216804"/>
                </a:lnTo>
                <a:lnTo>
                  <a:pt x="2555748" y="1169669"/>
                </a:lnTo>
                <a:lnTo>
                  <a:pt x="2555748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77840" y="1321308"/>
            <a:ext cx="2555875" cy="1403985"/>
          </a:xfrm>
          <a:custGeom>
            <a:avLst/>
            <a:gdLst/>
            <a:ahLst/>
            <a:cxnLst/>
            <a:rect l="l" t="t" r="r" b="b"/>
            <a:pathLst>
              <a:path w="2555875" h="1403985">
                <a:moveTo>
                  <a:pt x="233934" y="0"/>
                </a:moveTo>
                <a:lnTo>
                  <a:pt x="2555748" y="0"/>
                </a:lnTo>
                <a:lnTo>
                  <a:pt x="2555748" y="1169669"/>
                </a:lnTo>
                <a:lnTo>
                  <a:pt x="2550993" y="1216804"/>
                </a:lnTo>
                <a:lnTo>
                  <a:pt x="2537358" y="1260711"/>
                </a:lnTo>
                <a:lnTo>
                  <a:pt x="2515785" y="1300447"/>
                </a:lnTo>
                <a:lnTo>
                  <a:pt x="2487215" y="1335071"/>
                </a:lnTo>
                <a:lnTo>
                  <a:pt x="2452591" y="1363641"/>
                </a:lnTo>
                <a:lnTo>
                  <a:pt x="2412855" y="1385214"/>
                </a:lnTo>
                <a:lnTo>
                  <a:pt x="2368948" y="1398849"/>
                </a:lnTo>
                <a:lnTo>
                  <a:pt x="2321814" y="1403603"/>
                </a:lnTo>
                <a:lnTo>
                  <a:pt x="0" y="1403603"/>
                </a:lnTo>
                <a:lnTo>
                  <a:pt x="0" y="233933"/>
                </a:lnTo>
                <a:lnTo>
                  <a:pt x="4754" y="186799"/>
                </a:lnTo>
                <a:lnTo>
                  <a:pt x="18389" y="142892"/>
                </a:lnTo>
                <a:lnTo>
                  <a:pt x="39962" y="103156"/>
                </a:lnTo>
                <a:lnTo>
                  <a:pt x="68532" y="68532"/>
                </a:lnTo>
                <a:lnTo>
                  <a:pt x="103156" y="39962"/>
                </a:lnTo>
                <a:lnTo>
                  <a:pt x="142892" y="18389"/>
                </a:lnTo>
                <a:lnTo>
                  <a:pt x="186799" y="4754"/>
                </a:lnTo>
                <a:lnTo>
                  <a:pt x="233934" y="0"/>
                </a:lnTo>
                <a:close/>
              </a:path>
            </a:pathLst>
          </a:custGeom>
          <a:ln w="57912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41847" y="1408175"/>
            <a:ext cx="2421635" cy="12237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37276" y="1403603"/>
            <a:ext cx="2431415" cy="1233170"/>
          </a:xfrm>
          <a:custGeom>
            <a:avLst/>
            <a:gdLst/>
            <a:ahLst/>
            <a:cxnLst/>
            <a:rect l="l" t="t" r="r" b="b"/>
            <a:pathLst>
              <a:path w="2431415" h="1233170">
                <a:moveTo>
                  <a:pt x="208407" y="0"/>
                </a:moveTo>
                <a:lnTo>
                  <a:pt x="2430906" y="0"/>
                </a:lnTo>
                <a:lnTo>
                  <a:pt x="2430906" y="1024763"/>
                </a:lnTo>
                <a:lnTo>
                  <a:pt x="2426843" y="1066673"/>
                </a:lnTo>
                <a:lnTo>
                  <a:pt x="2414651" y="1105662"/>
                </a:lnTo>
                <a:lnTo>
                  <a:pt x="2395220" y="1140968"/>
                </a:lnTo>
                <a:lnTo>
                  <a:pt x="2370074" y="1172210"/>
                </a:lnTo>
                <a:lnTo>
                  <a:pt x="2338831" y="1197483"/>
                </a:lnTo>
                <a:lnTo>
                  <a:pt x="2303526" y="1216914"/>
                </a:lnTo>
                <a:lnTo>
                  <a:pt x="2264537" y="1229106"/>
                </a:lnTo>
                <a:lnTo>
                  <a:pt x="2222500" y="1233043"/>
                </a:lnTo>
                <a:lnTo>
                  <a:pt x="0" y="1233043"/>
                </a:lnTo>
                <a:lnTo>
                  <a:pt x="0" y="208407"/>
                </a:lnTo>
                <a:lnTo>
                  <a:pt x="4063" y="166750"/>
                </a:lnTo>
                <a:lnTo>
                  <a:pt x="16637" y="127381"/>
                </a:lnTo>
                <a:lnTo>
                  <a:pt x="35687" y="92075"/>
                </a:lnTo>
                <a:lnTo>
                  <a:pt x="61213" y="61213"/>
                </a:lnTo>
                <a:lnTo>
                  <a:pt x="92075" y="35687"/>
                </a:lnTo>
                <a:lnTo>
                  <a:pt x="127381" y="16637"/>
                </a:lnTo>
                <a:lnTo>
                  <a:pt x="166750" y="4063"/>
                </a:lnTo>
                <a:lnTo>
                  <a:pt x="208407" y="0"/>
                </a:lnTo>
                <a:close/>
              </a:path>
            </a:pathLst>
          </a:custGeom>
          <a:ln w="9144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64664" y="1272539"/>
            <a:ext cx="2694432" cy="15422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336292" y="1321308"/>
            <a:ext cx="2555875" cy="1403985"/>
          </a:xfrm>
          <a:custGeom>
            <a:avLst/>
            <a:gdLst/>
            <a:ahLst/>
            <a:cxnLst/>
            <a:rect l="l" t="t" r="r" b="b"/>
            <a:pathLst>
              <a:path w="2555875" h="1403985">
                <a:moveTo>
                  <a:pt x="2555747" y="0"/>
                </a:moveTo>
                <a:lnTo>
                  <a:pt x="233933" y="0"/>
                </a:lnTo>
                <a:lnTo>
                  <a:pt x="186799" y="4754"/>
                </a:lnTo>
                <a:lnTo>
                  <a:pt x="142892" y="18389"/>
                </a:lnTo>
                <a:lnTo>
                  <a:pt x="103156" y="39962"/>
                </a:lnTo>
                <a:lnTo>
                  <a:pt x="68532" y="68532"/>
                </a:lnTo>
                <a:lnTo>
                  <a:pt x="39962" y="103156"/>
                </a:lnTo>
                <a:lnTo>
                  <a:pt x="18389" y="142892"/>
                </a:lnTo>
                <a:lnTo>
                  <a:pt x="4754" y="186799"/>
                </a:lnTo>
                <a:lnTo>
                  <a:pt x="0" y="233933"/>
                </a:lnTo>
                <a:lnTo>
                  <a:pt x="0" y="1403603"/>
                </a:lnTo>
                <a:lnTo>
                  <a:pt x="2321813" y="1403603"/>
                </a:lnTo>
                <a:lnTo>
                  <a:pt x="2368948" y="1398849"/>
                </a:lnTo>
                <a:lnTo>
                  <a:pt x="2412855" y="1385214"/>
                </a:lnTo>
                <a:lnTo>
                  <a:pt x="2452591" y="1363641"/>
                </a:lnTo>
                <a:lnTo>
                  <a:pt x="2487215" y="1335071"/>
                </a:lnTo>
                <a:lnTo>
                  <a:pt x="2515785" y="1300447"/>
                </a:lnTo>
                <a:lnTo>
                  <a:pt x="2537358" y="1260711"/>
                </a:lnTo>
                <a:lnTo>
                  <a:pt x="2550993" y="1216804"/>
                </a:lnTo>
                <a:lnTo>
                  <a:pt x="2555747" y="1169669"/>
                </a:lnTo>
                <a:lnTo>
                  <a:pt x="2555747" y="0"/>
                </a:lnTo>
                <a:close/>
              </a:path>
            </a:pathLst>
          </a:custGeom>
          <a:solidFill>
            <a:srgbClr val="008D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36292" y="1321308"/>
            <a:ext cx="2555875" cy="1403985"/>
          </a:xfrm>
          <a:custGeom>
            <a:avLst/>
            <a:gdLst/>
            <a:ahLst/>
            <a:cxnLst/>
            <a:rect l="l" t="t" r="r" b="b"/>
            <a:pathLst>
              <a:path w="2555875" h="1403985">
                <a:moveTo>
                  <a:pt x="233933" y="0"/>
                </a:moveTo>
                <a:lnTo>
                  <a:pt x="2555747" y="0"/>
                </a:lnTo>
                <a:lnTo>
                  <a:pt x="2555747" y="1169669"/>
                </a:lnTo>
                <a:lnTo>
                  <a:pt x="2550993" y="1216804"/>
                </a:lnTo>
                <a:lnTo>
                  <a:pt x="2537358" y="1260711"/>
                </a:lnTo>
                <a:lnTo>
                  <a:pt x="2515785" y="1300447"/>
                </a:lnTo>
                <a:lnTo>
                  <a:pt x="2487215" y="1335071"/>
                </a:lnTo>
                <a:lnTo>
                  <a:pt x="2452591" y="1363641"/>
                </a:lnTo>
                <a:lnTo>
                  <a:pt x="2412855" y="1385214"/>
                </a:lnTo>
                <a:lnTo>
                  <a:pt x="2368948" y="1398849"/>
                </a:lnTo>
                <a:lnTo>
                  <a:pt x="2321813" y="1403603"/>
                </a:lnTo>
                <a:lnTo>
                  <a:pt x="0" y="1403603"/>
                </a:lnTo>
                <a:lnTo>
                  <a:pt x="0" y="233933"/>
                </a:lnTo>
                <a:lnTo>
                  <a:pt x="4754" y="186799"/>
                </a:lnTo>
                <a:lnTo>
                  <a:pt x="18389" y="142892"/>
                </a:lnTo>
                <a:lnTo>
                  <a:pt x="39962" y="103156"/>
                </a:lnTo>
                <a:lnTo>
                  <a:pt x="68532" y="68532"/>
                </a:lnTo>
                <a:lnTo>
                  <a:pt x="103156" y="39962"/>
                </a:lnTo>
                <a:lnTo>
                  <a:pt x="142892" y="18389"/>
                </a:lnTo>
                <a:lnTo>
                  <a:pt x="186799" y="4754"/>
                </a:lnTo>
                <a:lnTo>
                  <a:pt x="233933" y="0"/>
                </a:lnTo>
                <a:close/>
              </a:path>
            </a:pathLst>
          </a:custGeom>
          <a:ln w="57912">
            <a:solidFill>
              <a:srgbClr val="008D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60676" y="1388363"/>
            <a:ext cx="2502407" cy="13091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03348" y="1408175"/>
            <a:ext cx="2421636" cy="12283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6495" y="174116"/>
            <a:ext cx="490156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4191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 </a:t>
            </a:r>
            <a:r>
              <a:rPr dirty="0"/>
              <a:t>II – </a:t>
            </a:r>
            <a:r>
              <a:rPr dirty="0" spc="-5"/>
              <a:t>Study</a:t>
            </a:r>
            <a:r>
              <a:rPr dirty="0" spc="-80"/>
              <a:t> </a:t>
            </a:r>
            <a:r>
              <a:rPr dirty="0" spc="-5"/>
              <a:t>design  </a:t>
            </a:r>
            <a:r>
              <a:rPr dirty="0" spc="-10"/>
              <a:t>How </a:t>
            </a:r>
            <a:r>
              <a:rPr dirty="0" spc="-5"/>
              <a:t>was the study</a:t>
            </a:r>
            <a:r>
              <a:rPr dirty="0" spc="10"/>
              <a:t> </a:t>
            </a:r>
            <a:r>
              <a:rPr dirty="0" spc="-5"/>
              <a:t>executed?</a:t>
            </a:r>
          </a:p>
        </p:txBody>
      </p:sp>
      <p:sp>
        <p:nvSpPr>
          <p:cNvPr id="3" name="object 3"/>
          <p:cNvSpPr/>
          <p:nvPr/>
        </p:nvSpPr>
        <p:spPr>
          <a:xfrm>
            <a:off x="1018032" y="4463796"/>
            <a:ext cx="6783705" cy="236220"/>
          </a:xfrm>
          <a:custGeom>
            <a:avLst/>
            <a:gdLst/>
            <a:ahLst/>
            <a:cxnLst/>
            <a:rect l="l" t="t" r="r" b="b"/>
            <a:pathLst>
              <a:path w="6783705" h="236220">
                <a:moveTo>
                  <a:pt x="6665214" y="0"/>
                </a:moveTo>
                <a:lnTo>
                  <a:pt x="6665214" y="103123"/>
                </a:lnTo>
                <a:lnTo>
                  <a:pt x="0" y="103123"/>
                </a:lnTo>
                <a:lnTo>
                  <a:pt x="0" y="133095"/>
                </a:lnTo>
                <a:lnTo>
                  <a:pt x="6665214" y="133095"/>
                </a:lnTo>
                <a:lnTo>
                  <a:pt x="6665214" y="236219"/>
                </a:lnTo>
                <a:lnTo>
                  <a:pt x="6783324" y="118109"/>
                </a:lnTo>
                <a:lnTo>
                  <a:pt x="66652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34923" y="2866631"/>
            <a:ext cx="2017776" cy="944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94004" y="2918460"/>
            <a:ext cx="1499615" cy="9189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79119" y="2891027"/>
            <a:ext cx="1934210" cy="861060"/>
          </a:xfrm>
          <a:custGeom>
            <a:avLst/>
            <a:gdLst/>
            <a:ahLst/>
            <a:cxnLst/>
            <a:rect l="l" t="t" r="r" b="b"/>
            <a:pathLst>
              <a:path w="1934210" h="861060">
                <a:moveTo>
                  <a:pt x="1933956" y="0"/>
                </a:moveTo>
                <a:lnTo>
                  <a:pt x="143509" y="0"/>
                </a:lnTo>
                <a:lnTo>
                  <a:pt x="98148" y="7317"/>
                </a:lnTo>
                <a:lnTo>
                  <a:pt x="58753" y="27692"/>
                </a:lnTo>
                <a:lnTo>
                  <a:pt x="27688" y="58759"/>
                </a:lnTo>
                <a:lnTo>
                  <a:pt x="7316" y="98153"/>
                </a:lnTo>
                <a:lnTo>
                  <a:pt x="0" y="143510"/>
                </a:lnTo>
                <a:lnTo>
                  <a:pt x="0" y="861060"/>
                </a:lnTo>
                <a:lnTo>
                  <a:pt x="1790446" y="861060"/>
                </a:lnTo>
                <a:lnTo>
                  <a:pt x="1835802" y="853742"/>
                </a:lnTo>
                <a:lnTo>
                  <a:pt x="1875196" y="833367"/>
                </a:lnTo>
                <a:lnTo>
                  <a:pt x="1906263" y="802300"/>
                </a:lnTo>
                <a:lnTo>
                  <a:pt x="1926638" y="762906"/>
                </a:lnTo>
                <a:lnTo>
                  <a:pt x="1933956" y="717550"/>
                </a:lnTo>
                <a:lnTo>
                  <a:pt x="1933956" y="0"/>
                </a:lnTo>
                <a:close/>
              </a:path>
            </a:pathLst>
          </a:custGeom>
          <a:solidFill>
            <a:srgbClr val="008D60">
              <a:alpha val="9882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9119" y="2891027"/>
            <a:ext cx="1934210" cy="861060"/>
          </a:xfrm>
          <a:custGeom>
            <a:avLst/>
            <a:gdLst/>
            <a:ahLst/>
            <a:cxnLst/>
            <a:rect l="l" t="t" r="r" b="b"/>
            <a:pathLst>
              <a:path w="1934210" h="861060">
                <a:moveTo>
                  <a:pt x="143509" y="0"/>
                </a:moveTo>
                <a:lnTo>
                  <a:pt x="1933956" y="0"/>
                </a:lnTo>
                <a:lnTo>
                  <a:pt x="1933956" y="717550"/>
                </a:lnTo>
                <a:lnTo>
                  <a:pt x="1926638" y="762906"/>
                </a:lnTo>
                <a:lnTo>
                  <a:pt x="1906263" y="802300"/>
                </a:lnTo>
                <a:lnTo>
                  <a:pt x="1875196" y="833367"/>
                </a:lnTo>
                <a:lnTo>
                  <a:pt x="1835802" y="853742"/>
                </a:lnTo>
                <a:lnTo>
                  <a:pt x="1790446" y="861060"/>
                </a:lnTo>
                <a:lnTo>
                  <a:pt x="0" y="861060"/>
                </a:lnTo>
                <a:lnTo>
                  <a:pt x="0" y="143510"/>
                </a:lnTo>
                <a:lnTo>
                  <a:pt x="7316" y="98153"/>
                </a:lnTo>
                <a:lnTo>
                  <a:pt x="27688" y="58759"/>
                </a:lnTo>
                <a:lnTo>
                  <a:pt x="58753" y="27692"/>
                </a:lnTo>
                <a:lnTo>
                  <a:pt x="98148" y="7317"/>
                </a:lnTo>
                <a:lnTo>
                  <a:pt x="143509" y="0"/>
                </a:lnTo>
                <a:close/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76680" y="2988310"/>
            <a:ext cx="1140460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Ultima</a:t>
            </a:r>
            <a:r>
              <a:rPr dirty="0" sz="2000" spc="-25" b="1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N=551</a:t>
            </a:r>
            <a:r>
              <a:rPr dirty="0" sz="20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pts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45580" y="2866631"/>
            <a:ext cx="2016252" cy="9448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829043" y="2918460"/>
            <a:ext cx="1905000" cy="918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589776" y="2891027"/>
            <a:ext cx="1932939" cy="861060"/>
          </a:xfrm>
          <a:custGeom>
            <a:avLst/>
            <a:gdLst/>
            <a:ahLst/>
            <a:cxnLst/>
            <a:rect l="l" t="t" r="r" b="b"/>
            <a:pathLst>
              <a:path w="1932940" h="861060">
                <a:moveTo>
                  <a:pt x="1932431" y="0"/>
                </a:moveTo>
                <a:lnTo>
                  <a:pt x="143509" y="0"/>
                </a:lnTo>
                <a:lnTo>
                  <a:pt x="98153" y="7317"/>
                </a:lnTo>
                <a:lnTo>
                  <a:pt x="58759" y="27692"/>
                </a:lnTo>
                <a:lnTo>
                  <a:pt x="27692" y="58759"/>
                </a:lnTo>
                <a:lnTo>
                  <a:pt x="7317" y="98153"/>
                </a:lnTo>
                <a:lnTo>
                  <a:pt x="0" y="143510"/>
                </a:lnTo>
                <a:lnTo>
                  <a:pt x="0" y="861060"/>
                </a:lnTo>
                <a:lnTo>
                  <a:pt x="1788922" y="861060"/>
                </a:lnTo>
                <a:lnTo>
                  <a:pt x="1834278" y="853742"/>
                </a:lnTo>
                <a:lnTo>
                  <a:pt x="1873672" y="833367"/>
                </a:lnTo>
                <a:lnTo>
                  <a:pt x="1904739" y="802300"/>
                </a:lnTo>
                <a:lnTo>
                  <a:pt x="1925114" y="762906"/>
                </a:lnTo>
                <a:lnTo>
                  <a:pt x="1932431" y="717550"/>
                </a:lnTo>
                <a:lnTo>
                  <a:pt x="1932431" y="0"/>
                </a:lnTo>
                <a:close/>
              </a:path>
            </a:pathLst>
          </a:custGeom>
          <a:solidFill>
            <a:srgbClr val="006FC0">
              <a:alpha val="9882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589776" y="2891027"/>
            <a:ext cx="1932939" cy="861060"/>
          </a:xfrm>
          <a:custGeom>
            <a:avLst/>
            <a:gdLst/>
            <a:ahLst/>
            <a:cxnLst/>
            <a:rect l="l" t="t" r="r" b="b"/>
            <a:pathLst>
              <a:path w="1932940" h="861060">
                <a:moveTo>
                  <a:pt x="143509" y="0"/>
                </a:moveTo>
                <a:lnTo>
                  <a:pt x="1932431" y="0"/>
                </a:lnTo>
                <a:lnTo>
                  <a:pt x="1932431" y="717550"/>
                </a:lnTo>
                <a:lnTo>
                  <a:pt x="1925114" y="762906"/>
                </a:lnTo>
                <a:lnTo>
                  <a:pt x="1904739" y="802300"/>
                </a:lnTo>
                <a:lnTo>
                  <a:pt x="1873672" y="833367"/>
                </a:lnTo>
                <a:lnTo>
                  <a:pt x="1834278" y="853742"/>
                </a:lnTo>
                <a:lnTo>
                  <a:pt x="1788922" y="861060"/>
                </a:lnTo>
                <a:lnTo>
                  <a:pt x="0" y="861060"/>
                </a:lnTo>
                <a:lnTo>
                  <a:pt x="0" y="143510"/>
                </a:lnTo>
                <a:lnTo>
                  <a:pt x="7317" y="98153"/>
                </a:lnTo>
                <a:lnTo>
                  <a:pt x="27692" y="58759"/>
                </a:lnTo>
                <a:lnTo>
                  <a:pt x="58759" y="27692"/>
                </a:lnTo>
                <a:lnTo>
                  <a:pt x="98153" y="7317"/>
                </a:lnTo>
                <a:lnTo>
                  <a:pt x="143509" y="0"/>
                </a:lnTo>
                <a:close/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012685" y="2988310"/>
            <a:ext cx="1088390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Xience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N=550</a:t>
            </a:r>
            <a:r>
              <a:rPr dirty="0" sz="2000" spc="-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pts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04032" y="2488692"/>
            <a:ext cx="2520950" cy="931544"/>
          </a:xfrm>
          <a:custGeom>
            <a:avLst/>
            <a:gdLst/>
            <a:ahLst/>
            <a:cxnLst/>
            <a:rect l="l" t="t" r="r" b="b"/>
            <a:pathLst>
              <a:path w="2520950" h="931545">
                <a:moveTo>
                  <a:pt x="0" y="931163"/>
                </a:moveTo>
                <a:lnTo>
                  <a:pt x="2520695" y="931163"/>
                </a:lnTo>
                <a:lnTo>
                  <a:pt x="2520695" y="0"/>
                </a:lnTo>
                <a:lnTo>
                  <a:pt x="0" y="0"/>
                </a:lnTo>
                <a:lnTo>
                  <a:pt x="0" y="93116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888740" y="2514345"/>
            <a:ext cx="1351915" cy="864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41020" marR="227965" indent="-3048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Ra</a:t>
            </a:r>
            <a:r>
              <a:rPr dirty="0" sz="1100" spc="-10" b="1">
                <a:latin typeface="Calibri"/>
                <a:cs typeface="Calibri"/>
              </a:rPr>
              <a:t>n</a:t>
            </a:r>
            <a:r>
              <a:rPr dirty="0" sz="1100" spc="-5" b="1">
                <a:latin typeface="Calibri"/>
                <a:cs typeface="Calibri"/>
              </a:rPr>
              <a:t>d</a:t>
            </a:r>
            <a:r>
              <a:rPr dirty="0" sz="1100" spc="-10" b="1">
                <a:latin typeface="Calibri"/>
                <a:cs typeface="Calibri"/>
              </a:rPr>
              <a:t>o</a:t>
            </a:r>
            <a:r>
              <a:rPr dirty="0" sz="1100" spc="-5" b="1">
                <a:latin typeface="Calibri"/>
                <a:cs typeface="Calibri"/>
              </a:rPr>
              <a:t>m</a:t>
            </a:r>
            <a:r>
              <a:rPr dirty="0" sz="1100" spc="0" b="1">
                <a:latin typeface="Calibri"/>
                <a:cs typeface="Calibri"/>
              </a:rPr>
              <a:t>i</a:t>
            </a:r>
            <a:r>
              <a:rPr dirty="0" sz="1100" b="1">
                <a:latin typeface="Calibri"/>
                <a:cs typeface="Calibri"/>
              </a:rPr>
              <a:t>z</a:t>
            </a:r>
            <a:r>
              <a:rPr dirty="0" sz="1100" spc="-10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ti</a:t>
            </a:r>
            <a:r>
              <a:rPr dirty="0" sz="1100" spc="-10" b="1">
                <a:latin typeface="Calibri"/>
                <a:cs typeface="Calibri"/>
              </a:rPr>
              <a:t>o</a:t>
            </a:r>
            <a:r>
              <a:rPr dirty="0" sz="1100" b="1">
                <a:latin typeface="Calibri"/>
                <a:cs typeface="Calibri"/>
              </a:rPr>
              <a:t>n  </a:t>
            </a:r>
            <a:r>
              <a:rPr dirty="0" sz="1100" b="1">
                <a:latin typeface="Calibri"/>
                <a:cs typeface="Calibri"/>
              </a:rPr>
              <a:t>(1:1)</a:t>
            </a:r>
            <a:endParaRPr sz="1100">
              <a:latin typeface="Calibri"/>
              <a:cs typeface="Calibri"/>
            </a:endParaRPr>
          </a:p>
          <a:p>
            <a:pPr marL="269875" marR="5080" indent="-257810">
              <a:lnSpc>
                <a:spcPct val="100000"/>
              </a:lnSpc>
            </a:pPr>
            <a:r>
              <a:rPr dirty="0" sz="1100" spc="-5" b="1">
                <a:latin typeface="Calibri"/>
                <a:cs typeface="Calibri"/>
              </a:rPr>
              <a:t>Principal investigators:  William Wijns  Shigeru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Saito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45435" y="4425696"/>
            <a:ext cx="361315" cy="353695"/>
          </a:xfrm>
          <a:custGeom>
            <a:avLst/>
            <a:gdLst/>
            <a:ahLst/>
            <a:cxnLst/>
            <a:rect l="l" t="t" r="r" b="b"/>
            <a:pathLst>
              <a:path w="361314" h="353695">
                <a:moveTo>
                  <a:pt x="180594" y="0"/>
                </a:moveTo>
                <a:lnTo>
                  <a:pt x="132600" y="6312"/>
                </a:lnTo>
                <a:lnTo>
                  <a:pt x="89464" y="24129"/>
                </a:lnTo>
                <a:lnTo>
                  <a:pt x="52911" y="51768"/>
                </a:lnTo>
                <a:lnTo>
                  <a:pt x="24666" y="87545"/>
                </a:lnTo>
                <a:lnTo>
                  <a:pt x="6454" y="129778"/>
                </a:lnTo>
                <a:lnTo>
                  <a:pt x="0" y="176783"/>
                </a:lnTo>
                <a:lnTo>
                  <a:pt x="6454" y="223789"/>
                </a:lnTo>
                <a:lnTo>
                  <a:pt x="24666" y="266022"/>
                </a:lnTo>
                <a:lnTo>
                  <a:pt x="52911" y="301799"/>
                </a:lnTo>
                <a:lnTo>
                  <a:pt x="89464" y="329437"/>
                </a:lnTo>
                <a:lnTo>
                  <a:pt x="132600" y="347255"/>
                </a:lnTo>
                <a:lnTo>
                  <a:pt x="180594" y="353567"/>
                </a:lnTo>
                <a:lnTo>
                  <a:pt x="228587" y="347255"/>
                </a:lnTo>
                <a:lnTo>
                  <a:pt x="271723" y="329437"/>
                </a:lnTo>
                <a:lnTo>
                  <a:pt x="308276" y="301799"/>
                </a:lnTo>
                <a:lnTo>
                  <a:pt x="336521" y="266022"/>
                </a:lnTo>
                <a:lnTo>
                  <a:pt x="354733" y="223789"/>
                </a:lnTo>
                <a:lnTo>
                  <a:pt x="361188" y="176783"/>
                </a:lnTo>
                <a:lnTo>
                  <a:pt x="354733" y="129778"/>
                </a:lnTo>
                <a:lnTo>
                  <a:pt x="336521" y="87545"/>
                </a:lnTo>
                <a:lnTo>
                  <a:pt x="308276" y="51768"/>
                </a:lnTo>
                <a:lnTo>
                  <a:pt x="271723" y="24129"/>
                </a:lnTo>
                <a:lnTo>
                  <a:pt x="228587" y="6312"/>
                </a:lnTo>
                <a:lnTo>
                  <a:pt x="180594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01823" y="4500371"/>
            <a:ext cx="250190" cy="161925"/>
          </a:xfrm>
          <a:custGeom>
            <a:avLst/>
            <a:gdLst/>
            <a:ahLst/>
            <a:cxnLst/>
            <a:rect l="l" t="t" r="r" b="b"/>
            <a:pathLst>
              <a:path w="250189" h="161925">
                <a:moveTo>
                  <a:pt x="0" y="161544"/>
                </a:moveTo>
                <a:lnTo>
                  <a:pt x="249936" y="161544"/>
                </a:lnTo>
                <a:lnTo>
                  <a:pt x="249936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389123" y="4480052"/>
            <a:ext cx="27749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0" b="1">
                <a:solidFill>
                  <a:srgbClr val="FFFFFF"/>
                </a:solidFill>
                <a:latin typeface="Calibri"/>
                <a:cs typeface="Calibri"/>
              </a:rPr>
              <a:t>4mo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64563" y="4425696"/>
            <a:ext cx="361315" cy="353695"/>
          </a:xfrm>
          <a:custGeom>
            <a:avLst/>
            <a:gdLst/>
            <a:ahLst/>
            <a:cxnLst/>
            <a:rect l="l" t="t" r="r" b="b"/>
            <a:pathLst>
              <a:path w="361314" h="353695">
                <a:moveTo>
                  <a:pt x="180594" y="0"/>
                </a:moveTo>
                <a:lnTo>
                  <a:pt x="132600" y="6312"/>
                </a:lnTo>
                <a:lnTo>
                  <a:pt x="89464" y="24129"/>
                </a:lnTo>
                <a:lnTo>
                  <a:pt x="52911" y="51768"/>
                </a:lnTo>
                <a:lnTo>
                  <a:pt x="24666" y="87545"/>
                </a:lnTo>
                <a:lnTo>
                  <a:pt x="6454" y="129778"/>
                </a:lnTo>
                <a:lnTo>
                  <a:pt x="0" y="176783"/>
                </a:lnTo>
                <a:lnTo>
                  <a:pt x="6454" y="223789"/>
                </a:lnTo>
                <a:lnTo>
                  <a:pt x="24666" y="266022"/>
                </a:lnTo>
                <a:lnTo>
                  <a:pt x="52911" y="301799"/>
                </a:lnTo>
                <a:lnTo>
                  <a:pt x="89464" y="329437"/>
                </a:lnTo>
                <a:lnTo>
                  <a:pt x="132600" y="347255"/>
                </a:lnTo>
                <a:lnTo>
                  <a:pt x="180594" y="353567"/>
                </a:lnTo>
                <a:lnTo>
                  <a:pt x="228587" y="347255"/>
                </a:lnTo>
                <a:lnTo>
                  <a:pt x="271723" y="329437"/>
                </a:lnTo>
                <a:lnTo>
                  <a:pt x="308276" y="301799"/>
                </a:lnTo>
                <a:lnTo>
                  <a:pt x="336521" y="266022"/>
                </a:lnTo>
                <a:lnTo>
                  <a:pt x="354733" y="223789"/>
                </a:lnTo>
                <a:lnTo>
                  <a:pt x="361188" y="176783"/>
                </a:lnTo>
                <a:lnTo>
                  <a:pt x="354733" y="129778"/>
                </a:lnTo>
                <a:lnTo>
                  <a:pt x="336521" y="87545"/>
                </a:lnTo>
                <a:lnTo>
                  <a:pt x="308276" y="51768"/>
                </a:lnTo>
                <a:lnTo>
                  <a:pt x="271723" y="24129"/>
                </a:lnTo>
                <a:lnTo>
                  <a:pt x="228587" y="6312"/>
                </a:lnTo>
                <a:lnTo>
                  <a:pt x="180594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40763" y="4500371"/>
            <a:ext cx="208915" cy="161925"/>
          </a:xfrm>
          <a:custGeom>
            <a:avLst/>
            <a:gdLst/>
            <a:ahLst/>
            <a:cxnLst/>
            <a:rect l="l" t="t" r="r" b="b"/>
            <a:pathLst>
              <a:path w="208914" h="161925">
                <a:moveTo>
                  <a:pt x="0" y="161544"/>
                </a:moveTo>
                <a:lnTo>
                  <a:pt x="208787" y="161544"/>
                </a:lnTo>
                <a:lnTo>
                  <a:pt x="208787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97280" y="4425696"/>
            <a:ext cx="363220" cy="353695"/>
          </a:xfrm>
          <a:custGeom>
            <a:avLst/>
            <a:gdLst/>
            <a:ahLst/>
            <a:cxnLst/>
            <a:rect l="l" t="t" r="r" b="b"/>
            <a:pathLst>
              <a:path w="363219" h="353695">
                <a:moveTo>
                  <a:pt x="181356" y="0"/>
                </a:moveTo>
                <a:lnTo>
                  <a:pt x="133142" y="6312"/>
                </a:lnTo>
                <a:lnTo>
                  <a:pt x="89820" y="24129"/>
                </a:lnTo>
                <a:lnTo>
                  <a:pt x="53116" y="51768"/>
                </a:lnTo>
                <a:lnTo>
                  <a:pt x="24759" y="87545"/>
                </a:lnTo>
                <a:lnTo>
                  <a:pt x="6477" y="129778"/>
                </a:lnTo>
                <a:lnTo>
                  <a:pt x="0" y="176783"/>
                </a:lnTo>
                <a:lnTo>
                  <a:pt x="6477" y="223789"/>
                </a:lnTo>
                <a:lnTo>
                  <a:pt x="24759" y="266022"/>
                </a:lnTo>
                <a:lnTo>
                  <a:pt x="53116" y="301799"/>
                </a:lnTo>
                <a:lnTo>
                  <a:pt x="89820" y="329437"/>
                </a:lnTo>
                <a:lnTo>
                  <a:pt x="133142" y="347255"/>
                </a:lnTo>
                <a:lnTo>
                  <a:pt x="181356" y="353567"/>
                </a:lnTo>
                <a:lnTo>
                  <a:pt x="229582" y="347255"/>
                </a:lnTo>
                <a:lnTo>
                  <a:pt x="272908" y="329437"/>
                </a:lnTo>
                <a:lnTo>
                  <a:pt x="309610" y="301799"/>
                </a:lnTo>
                <a:lnTo>
                  <a:pt x="337961" y="266022"/>
                </a:lnTo>
                <a:lnTo>
                  <a:pt x="356236" y="223789"/>
                </a:lnTo>
                <a:lnTo>
                  <a:pt x="362711" y="176783"/>
                </a:lnTo>
                <a:lnTo>
                  <a:pt x="356236" y="129778"/>
                </a:lnTo>
                <a:lnTo>
                  <a:pt x="337961" y="87545"/>
                </a:lnTo>
                <a:lnTo>
                  <a:pt x="309610" y="51768"/>
                </a:lnTo>
                <a:lnTo>
                  <a:pt x="272908" y="24129"/>
                </a:lnTo>
                <a:lnTo>
                  <a:pt x="229582" y="6312"/>
                </a:lnTo>
                <a:lnTo>
                  <a:pt x="181356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08532" y="4500371"/>
            <a:ext cx="140335" cy="161925"/>
          </a:xfrm>
          <a:custGeom>
            <a:avLst/>
            <a:gdLst/>
            <a:ahLst/>
            <a:cxnLst/>
            <a:rect l="l" t="t" r="r" b="b"/>
            <a:pathLst>
              <a:path w="140334" h="161925">
                <a:moveTo>
                  <a:pt x="0" y="161544"/>
                </a:moveTo>
                <a:lnTo>
                  <a:pt x="140207" y="161544"/>
                </a:lnTo>
                <a:lnTo>
                  <a:pt x="140207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96136" y="4480052"/>
            <a:ext cx="56705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4170" algn="l"/>
              </a:tabLst>
            </a:pPr>
            <a:r>
              <a:rPr dirty="0" sz="1050" spc="0" b="1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30d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32276" y="4425696"/>
            <a:ext cx="363220" cy="353695"/>
          </a:xfrm>
          <a:custGeom>
            <a:avLst/>
            <a:gdLst/>
            <a:ahLst/>
            <a:cxnLst/>
            <a:rect l="l" t="t" r="r" b="b"/>
            <a:pathLst>
              <a:path w="363220" h="353695">
                <a:moveTo>
                  <a:pt x="181356" y="0"/>
                </a:moveTo>
                <a:lnTo>
                  <a:pt x="133129" y="6312"/>
                </a:lnTo>
                <a:lnTo>
                  <a:pt x="89803" y="24129"/>
                </a:lnTo>
                <a:lnTo>
                  <a:pt x="53101" y="51768"/>
                </a:lnTo>
                <a:lnTo>
                  <a:pt x="24750" y="87545"/>
                </a:lnTo>
                <a:lnTo>
                  <a:pt x="6475" y="129778"/>
                </a:lnTo>
                <a:lnTo>
                  <a:pt x="0" y="176783"/>
                </a:lnTo>
                <a:lnTo>
                  <a:pt x="6475" y="223789"/>
                </a:lnTo>
                <a:lnTo>
                  <a:pt x="24750" y="266022"/>
                </a:lnTo>
                <a:lnTo>
                  <a:pt x="53101" y="301799"/>
                </a:lnTo>
                <a:lnTo>
                  <a:pt x="89803" y="329437"/>
                </a:lnTo>
                <a:lnTo>
                  <a:pt x="133129" y="347255"/>
                </a:lnTo>
                <a:lnTo>
                  <a:pt x="181356" y="353567"/>
                </a:lnTo>
                <a:lnTo>
                  <a:pt x="229582" y="347255"/>
                </a:lnTo>
                <a:lnTo>
                  <a:pt x="272908" y="329437"/>
                </a:lnTo>
                <a:lnTo>
                  <a:pt x="309610" y="301799"/>
                </a:lnTo>
                <a:lnTo>
                  <a:pt x="337961" y="266022"/>
                </a:lnTo>
                <a:lnTo>
                  <a:pt x="356236" y="223789"/>
                </a:lnTo>
                <a:lnTo>
                  <a:pt x="362712" y="176783"/>
                </a:lnTo>
                <a:lnTo>
                  <a:pt x="356236" y="129778"/>
                </a:lnTo>
                <a:lnTo>
                  <a:pt x="337961" y="87545"/>
                </a:lnTo>
                <a:lnTo>
                  <a:pt x="309610" y="51768"/>
                </a:lnTo>
                <a:lnTo>
                  <a:pt x="272908" y="24129"/>
                </a:lnTo>
                <a:lnTo>
                  <a:pt x="229582" y="6312"/>
                </a:lnTo>
                <a:lnTo>
                  <a:pt x="181356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88664" y="4500371"/>
            <a:ext cx="250190" cy="161925"/>
          </a:xfrm>
          <a:custGeom>
            <a:avLst/>
            <a:gdLst/>
            <a:ahLst/>
            <a:cxnLst/>
            <a:rect l="l" t="t" r="r" b="b"/>
            <a:pathLst>
              <a:path w="250189" h="161925">
                <a:moveTo>
                  <a:pt x="0" y="161544"/>
                </a:moveTo>
                <a:lnTo>
                  <a:pt x="249936" y="161544"/>
                </a:lnTo>
                <a:lnTo>
                  <a:pt x="249936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777234" y="4480052"/>
            <a:ext cx="27686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9mo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914900" y="4425696"/>
            <a:ext cx="363220" cy="353695"/>
          </a:xfrm>
          <a:custGeom>
            <a:avLst/>
            <a:gdLst/>
            <a:ahLst/>
            <a:cxnLst/>
            <a:rect l="l" t="t" r="r" b="b"/>
            <a:pathLst>
              <a:path w="363220" h="353695">
                <a:moveTo>
                  <a:pt x="181355" y="0"/>
                </a:moveTo>
                <a:lnTo>
                  <a:pt x="133129" y="6312"/>
                </a:lnTo>
                <a:lnTo>
                  <a:pt x="89803" y="24129"/>
                </a:lnTo>
                <a:lnTo>
                  <a:pt x="53101" y="51768"/>
                </a:lnTo>
                <a:lnTo>
                  <a:pt x="24750" y="87545"/>
                </a:lnTo>
                <a:lnTo>
                  <a:pt x="6475" y="129778"/>
                </a:lnTo>
                <a:lnTo>
                  <a:pt x="0" y="176783"/>
                </a:lnTo>
                <a:lnTo>
                  <a:pt x="6475" y="223789"/>
                </a:lnTo>
                <a:lnTo>
                  <a:pt x="24750" y="266022"/>
                </a:lnTo>
                <a:lnTo>
                  <a:pt x="53101" y="301799"/>
                </a:lnTo>
                <a:lnTo>
                  <a:pt x="89803" y="329437"/>
                </a:lnTo>
                <a:lnTo>
                  <a:pt x="133129" y="347255"/>
                </a:lnTo>
                <a:lnTo>
                  <a:pt x="181355" y="353567"/>
                </a:lnTo>
                <a:lnTo>
                  <a:pt x="229582" y="347255"/>
                </a:lnTo>
                <a:lnTo>
                  <a:pt x="272908" y="329437"/>
                </a:lnTo>
                <a:lnTo>
                  <a:pt x="309610" y="301799"/>
                </a:lnTo>
                <a:lnTo>
                  <a:pt x="337961" y="266022"/>
                </a:lnTo>
                <a:lnTo>
                  <a:pt x="356236" y="223789"/>
                </a:lnTo>
                <a:lnTo>
                  <a:pt x="362712" y="176783"/>
                </a:lnTo>
                <a:lnTo>
                  <a:pt x="356236" y="129778"/>
                </a:lnTo>
                <a:lnTo>
                  <a:pt x="337961" y="87545"/>
                </a:lnTo>
                <a:lnTo>
                  <a:pt x="309610" y="51768"/>
                </a:lnTo>
                <a:lnTo>
                  <a:pt x="272908" y="24129"/>
                </a:lnTo>
                <a:lnTo>
                  <a:pt x="229582" y="6312"/>
                </a:lnTo>
                <a:lnTo>
                  <a:pt x="181355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36235" y="4500371"/>
            <a:ext cx="320040" cy="161925"/>
          </a:xfrm>
          <a:custGeom>
            <a:avLst/>
            <a:gdLst/>
            <a:ahLst/>
            <a:cxnLst/>
            <a:rect l="l" t="t" r="r" b="b"/>
            <a:pathLst>
              <a:path w="320039" h="161925">
                <a:moveTo>
                  <a:pt x="0" y="161544"/>
                </a:moveTo>
                <a:lnTo>
                  <a:pt x="320039" y="161544"/>
                </a:lnTo>
                <a:lnTo>
                  <a:pt x="320039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925948" y="4480052"/>
            <a:ext cx="3454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12mo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36564" y="4384560"/>
            <a:ext cx="481571" cy="4724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98285" y="4426458"/>
            <a:ext cx="363220" cy="353695"/>
          </a:xfrm>
          <a:custGeom>
            <a:avLst/>
            <a:gdLst/>
            <a:ahLst/>
            <a:cxnLst/>
            <a:rect l="l" t="t" r="r" b="b"/>
            <a:pathLst>
              <a:path w="363220" h="353695">
                <a:moveTo>
                  <a:pt x="181355" y="0"/>
                </a:moveTo>
                <a:lnTo>
                  <a:pt x="133129" y="6312"/>
                </a:lnTo>
                <a:lnTo>
                  <a:pt x="89803" y="24130"/>
                </a:lnTo>
                <a:lnTo>
                  <a:pt x="53101" y="51768"/>
                </a:lnTo>
                <a:lnTo>
                  <a:pt x="24750" y="87545"/>
                </a:lnTo>
                <a:lnTo>
                  <a:pt x="6475" y="129778"/>
                </a:lnTo>
                <a:lnTo>
                  <a:pt x="0" y="176784"/>
                </a:lnTo>
                <a:lnTo>
                  <a:pt x="6475" y="223789"/>
                </a:lnTo>
                <a:lnTo>
                  <a:pt x="24750" y="266022"/>
                </a:lnTo>
                <a:lnTo>
                  <a:pt x="53101" y="301799"/>
                </a:lnTo>
                <a:lnTo>
                  <a:pt x="89803" y="329438"/>
                </a:lnTo>
                <a:lnTo>
                  <a:pt x="133129" y="347255"/>
                </a:lnTo>
                <a:lnTo>
                  <a:pt x="181355" y="353568"/>
                </a:lnTo>
                <a:lnTo>
                  <a:pt x="229582" y="347255"/>
                </a:lnTo>
                <a:lnTo>
                  <a:pt x="272908" y="329438"/>
                </a:lnTo>
                <a:lnTo>
                  <a:pt x="309610" y="301799"/>
                </a:lnTo>
                <a:lnTo>
                  <a:pt x="337961" y="266022"/>
                </a:lnTo>
                <a:lnTo>
                  <a:pt x="356236" y="223789"/>
                </a:lnTo>
                <a:lnTo>
                  <a:pt x="362712" y="176784"/>
                </a:lnTo>
                <a:lnTo>
                  <a:pt x="356236" y="129778"/>
                </a:lnTo>
                <a:lnTo>
                  <a:pt x="337961" y="87545"/>
                </a:lnTo>
                <a:lnTo>
                  <a:pt x="309610" y="51768"/>
                </a:lnTo>
                <a:lnTo>
                  <a:pt x="272908" y="24130"/>
                </a:lnTo>
                <a:lnTo>
                  <a:pt x="229582" y="6312"/>
                </a:lnTo>
                <a:lnTo>
                  <a:pt x="181355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098285" y="4426458"/>
            <a:ext cx="363220" cy="353695"/>
          </a:xfrm>
          <a:custGeom>
            <a:avLst/>
            <a:gdLst/>
            <a:ahLst/>
            <a:cxnLst/>
            <a:rect l="l" t="t" r="r" b="b"/>
            <a:pathLst>
              <a:path w="363220" h="353695">
                <a:moveTo>
                  <a:pt x="0" y="176784"/>
                </a:moveTo>
                <a:lnTo>
                  <a:pt x="6475" y="129778"/>
                </a:lnTo>
                <a:lnTo>
                  <a:pt x="24750" y="87545"/>
                </a:lnTo>
                <a:lnTo>
                  <a:pt x="53101" y="51768"/>
                </a:lnTo>
                <a:lnTo>
                  <a:pt x="89803" y="24130"/>
                </a:lnTo>
                <a:lnTo>
                  <a:pt x="133129" y="6312"/>
                </a:lnTo>
                <a:lnTo>
                  <a:pt x="181355" y="0"/>
                </a:lnTo>
                <a:lnTo>
                  <a:pt x="229582" y="6312"/>
                </a:lnTo>
                <a:lnTo>
                  <a:pt x="272908" y="24130"/>
                </a:lnTo>
                <a:lnTo>
                  <a:pt x="309610" y="51768"/>
                </a:lnTo>
                <a:lnTo>
                  <a:pt x="337961" y="87545"/>
                </a:lnTo>
                <a:lnTo>
                  <a:pt x="356236" y="129778"/>
                </a:lnTo>
                <a:lnTo>
                  <a:pt x="362712" y="176784"/>
                </a:lnTo>
                <a:lnTo>
                  <a:pt x="356236" y="223789"/>
                </a:lnTo>
                <a:lnTo>
                  <a:pt x="337961" y="266022"/>
                </a:lnTo>
                <a:lnTo>
                  <a:pt x="309610" y="301799"/>
                </a:lnTo>
                <a:lnTo>
                  <a:pt x="272908" y="329438"/>
                </a:lnTo>
                <a:lnTo>
                  <a:pt x="229582" y="347255"/>
                </a:lnTo>
                <a:lnTo>
                  <a:pt x="181355" y="353568"/>
                </a:lnTo>
                <a:lnTo>
                  <a:pt x="133129" y="347255"/>
                </a:lnTo>
                <a:lnTo>
                  <a:pt x="89803" y="329438"/>
                </a:lnTo>
                <a:lnTo>
                  <a:pt x="53101" y="301799"/>
                </a:lnTo>
                <a:lnTo>
                  <a:pt x="24750" y="266022"/>
                </a:lnTo>
                <a:lnTo>
                  <a:pt x="6475" y="223789"/>
                </a:lnTo>
                <a:lnTo>
                  <a:pt x="0" y="176784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189726" y="4501134"/>
            <a:ext cx="180340" cy="161925"/>
          </a:xfrm>
          <a:custGeom>
            <a:avLst/>
            <a:gdLst/>
            <a:ahLst/>
            <a:cxnLst/>
            <a:rect l="l" t="t" r="r" b="b"/>
            <a:pathLst>
              <a:path w="180339" h="161925">
                <a:moveTo>
                  <a:pt x="0" y="161544"/>
                </a:moveTo>
                <a:lnTo>
                  <a:pt x="179832" y="161544"/>
                </a:lnTo>
                <a:lnTo>
                  <a:pt x="179832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189726" y="4501134"/>
            <a:ext cx="180340" cy="161925"/>
          </a:xfrm>
          <a:custGeom>
            <a:avLst/>
            <a:gdLst/>
            <a:ahLst/>
            <a:cxnLst/>
            <a:rect l="l" t="t" r="r" b="b"/>
            <a:pathLst>
              <a:path w="180339" h="161925">
                <a:moveTo>
                  <a:pt x="0" y="161544"/>
                </a:moveTo>
                <a:lnTo>
                  <a:pt x="179832" y="161544"/>
                </a:lnTo>
                <a:lnTo>
                  <a:pt x="179832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176898" y="4480052"/>
            <a:ext cx="2057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3yr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545835" y="4425696"/>
            <a:ext cx="363220" cy="353695"/>
          </a:xfrm>
          <a:custGeom>
            <a:avLst/>
            <a:gdLst/>
            <a:ahLst/>
            <a:cxnLst/>
            <a:rect l="l" t="t" r="r" b="b"/>
            <a:pathLst>
              <a:path w="363220" h="353695">
                <a:moveTo>
                  <a:pt x="181355" y="0"/>
                </a:moveTo>
                <a:lnTo>
                  <a:pt x="133129" y="6312"/>
                </a:lnTo>
                <a:lnTo>
                  <a:pt x="89803" y="24129"/>
                </a:lnTo>
                <a:lnTo>
                  <a:pt x="53101" y="51768"/>
                </a:lnTo>
                <a:lnTo>
                  <a:pt x="24750" y="87545"/>
                </a:lnTo>
                <a:lnTo>
                  <a:pt x="6475" y="129778"/>
                </a:lnTo>
                <a:lnTo>
                  <a:pt x="0" y="176783"/>
                </a:lnTo>
                <a:lnTo>
                  <a:pt x="6475" y="223789"/>
                </a:lnTo>
                <a:lnTo>
                  <a:pt x="24750" y="266022"/>
                </a:lnTo>
                <a:lnTo>
                  <a:pt x="53101" y="301799"/>
                </a:lnTo>
                <a:lnTo>
                  <a:pt x="89803" y="329437"/>
                </a:lnTo>
                <a:lnTo>
                  <a:pt x="133129" y="347255"/>
                </a:lnTo>
                <a:lnTo>
                  <a:pt x="181355" y="353567"/>
                </a:lnTo>
                <a:lnTo>
                  <a:pt x="229582" y="347255"/>
                </a:lnTo>
                <a:lnTo>
                  <a:pt x="272908" y="329437"/>
                </a:lnTo>
                <a:lnTo>
                  <a:pt x="309610" y="301799"/>
                </a:lnTo>
                <a:lnTo>
                  <a:pt x="337961" y="266022"/>
                </a:lnTo>
                <a:lnTo>
                  <a:pt x="356236" y="223789"/>
                </a:lnTo>
                <a:lnTo>
                  <a:pt x="362712" y="176783"/>
                </a:lnTo>
                <a:lnTo>
                  <a:pt x="356236" y="129778"/>
                </a:lnTo>
                <a:lnTo>
                  <a:pt x="337961" y="87545"/>
                </a:lnTo>
                <a:lnTo>
                  <a:pt x="309610" y="51768"/>
                </a:lnTo>
                <a:lnTo>
                  <a:pt x="272908" y="24129"/>
                </a:lnTo>
                <a:lnTo>
                  <a:pt x="229582" y="6312"/>
                </a:lnTo>
                <a:lnTo>
                  <a:pt x="181355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49467" y="4488179"/>
            <a:ext cx="181610" cy="161925"/>
          </a:xfrm>
          <a:custGeom>
            <a:avLst/>
            <a:gdLst/>
            <a:ahLst/>
            <a:cxnLst/>
            <a:rect l="l" t="t" r="r" b="b"/>
            <a:pathLst>
              <a:path w="181610" h="161925">
                <a:moveTo>
                  <a:pt x="0" y="161544"/>
                </a:moveTo>
                <a:lnTo>
                  <a:pt x="181355" y="161544"/>
                </a:lnTo>
                <a:lnTo>
                  <a:pt x="181355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638038" y="4467605"/>
            <a:ext cx="2057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2yr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656831" y="4425696"/>
            <a:ext cx="361315" cy="353695"/>
          </a:xfrm>
          <a:custGeom>
            <a:avLst/>
            <a:gdLst/>
            <a:ahLst/>
            <a:cxnLst/>
            <a:rect l="l" t="t" r="r" b="b"/>
            <a:pathLst>
              <a:path w="361315" h="353695">
                <a:moveTo>
                  <a:pt x="180594" y="0"/>
                </a:moveTo>
                <a:lnTo>
                  <a:pt x="132600" y="6312"/>
                </a:lnTo>
                <a:lnTo>
                  <a:pt x="89464" y="24129"/>
                </a:lnTo>
                <a:lnTo>
                  <a:pt x="52911" y="51768"/>
                </a:lnTo>
                <a:lnTo>
                  <a:pt x="24666" y="87545"/>
                </a:lnTo>
                <a:lnTo>
                  <a:pt x="6454" y="129778"/>
                </a:lnTo>
                <a:lnTo>
                  <a:pt x="0" y="176783"/>
                </a:lnTo>
                <a:lnTo>
                  <a:pt x="6454" y="223789"/>
                </a:lnTo>
                <a:lnTo>
                  <a:pt x="24666" y="266022"/>
                </a:lnTo>
                <a:lnTo>
                  <a:pt x="52911" y="301799"/>
                </a:lnTo>
                <a:lnTo>
                  <a:pt x="89464" y="329437"/>
                </a:lnTo>
                <a:lnTo>
                  <a:pt x="132600" y="347255"/>
                </a:lnTo>
                <a:lnTo>
                  <a:pt x="180594" y="353567"/>
                </a:lnTo>
                <a:lnTo>
                  <a:pt x="228587" y="347255"/>
                </a:lnTo>
                <a:lnTo>
                  <a:pt x="271723" y="329437"/>
                </a:lnTo>
                <a:lnTo>
                  <a:pt x="308276" y="301799"/>
                </a:lnTo>
                <a:lnTo>
                  <a:pt x="336521" y="266022"/>
                </a:lnTo>
                <a:lnTo>
                  <a:pt x="354733" y="223789"/>
                </a:lnTo>
                <a:lnTo>
                  <a:pt x="361188" y="176783"/>
                </a:lnTo>
                <a:lnTo>
                  <a:pt x="354733" y="129778"/>
                </a:lnTo>
                <a:lnTo>
                  <a:pt x="336521" y="87545"/>
                </a:lnTo>
                <a:lnTo>
                  <a:pt x="308276" y="51768"/>
                </a:lnTo>
                <a:lnTo>
                  <a:pt x="271723" y="24129"/>
                </a:lnTo>
                <a:lnTo>
                  <a:pt x="228587" y="6312"/>
                </a:lnTo>
                <a:lnTo>
                  <a:pt x="180594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46747" y="4500371"/>
            <a:ext cx="181610" cy="161925"/>
          </a:xfrm>
          <a:custGeom>
            <a:avLst/>
            <a:gdLst/>
            <a:ahLst/>
            <a:cxnLst/>
            <a:rect l="l" t="t" r="r" b="b"/>
            <a:pathLst>
              <a:path w="181609" h="161925">
                <a:moveTo>
                  <a:pt x="0" y="161544"/>
                </a:moveTo>
                <a:lnTo>
                  <a:pt x="181355" y="161544"/>
                </a:lnTo>
                <a:lnTo>
                  <a:pt x="181355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734936" y="4480052"/>
            <a:ext cx="2057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4yr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06296" y="4175759"/>
            <a:ext cx="76199" cy="2404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232904" y="4425696"/>
            <a:ext cx="363220" cy="353695"/>
          </a:xfrm>
          <a:custGeom>
            <a:avLst/>
            <a:gdLst/>
            <a:ahLst/>
            <a:cxnLst/>
            <a:rect l="l" t="t" r="r" b="b"/>
            <a:pathLst>
              <a:path w="363220" h="353695">
                <a:moveTo>
                  <a:pt x="181355" y="0"/>
                </a:moveTo>
                <a:lnTo>
                  <a:pt x="133129" y="6312"/>
                </a:lnTo>
                <a:lnTo>
                  <a:pt x="89803" y="24129"/>
                </a:lnTo>
                <a:lnTo>
                  <a:pt x="53101" y="51768"/>
                </a:lnTo>
                <a:lnTo>
                  <a:pt x="24750" y="87545"/>
                </a:lnTo>
                <a:lnTo>
                  <a:pt x="6475" y="129778"/>
                </a:lnTo>
                <a:lnTo>
                  <a:pt x="0" y="176783"/>
                </a:lnTo>
                <a:lnTo>
                  <a:pt x="6475" y="223789"/>
                </a:lnTo>
                <a:lnTo>
                  <a:pt x="24750" y="266022"/>
                </a:lnTo>
                <a:lnTo>
                  <a:pt x="53101" y="301799"/>
                </a:lnTo>
                <a:lnTo>
                  <a:pt x="89803" y="329437"/>
                </a:lnTo>
                <a:lnTo>
                  <a:pt x="133129" y="347255"/>
                </a:lnTo>
                <a:lnTo>
                  <a:pt x="181355" y="353567"/>
                </a:lnTo>
                <a:lnTo>
                  <a:pt x="229582" y="347255"/>
                </a:lnTo>
                <a:lnTo>
                  <a:pt x="272908" y="329437"/>
                </a:lnTo>
                <a:lnTo>
                  <a:pt x="309610" y="301799"/>
                </a:lnTo>
                <a:lnTo>
                  <a:pt x="337961" y="266022"/>
                </a:lnTo>
                <a:lnTo>
                  <a:pt x="356236" y="223789"/>
                </a:lnTo>
                <a:lnTo>
                  <a:pt x="362712" y="176783"/>
                </a:lnTo>
                <a:lnTo>
                  <a:pt x="356236" y="129778"/>
                </a:lnTo>
                <a:lnTo>
                  <a:pt x="337961" y="87545"/>
                </a:lnTo>
                <a:lnTo>
                  <a:pt x="309610" y="51768"/>
                </a:lnTo>
                <a:lnTo>
                  <a:pt x="272908" y="24129"/>
                </a:lnTo>
                <a:lnTo>
                  <a:pt x="229582" y="6312"/>
                </a:lnTo>
                <a:lnTo>
                  <a:pt x="181355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274052" y="4495800"/>
            <a:ext cx="279400" cy="161925"/>
          </a:xfrm>
          <a:custGeom>
            <a:avLst/>
            <a:gdLst/>
            <a:ahLst/>
            <a:cxnLst/>
            <a:rect l="l" t="t" r="r" b="b"/>
            <a:pathLst>
              <a:path w="279400" h="161925">
                <a:moveTo>
                  <a:pt x="0" y="161544"/>
                </a:moveTo>
                <a:lnTo>
                  <a:pt x="278892" y="161544"/>
                </a:lnTo>
                <a:lnTo>
                  <a:pt x="278892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7311390" y="4475226"/>
            <a:ext cx="2057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5yr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496311" y="4175759"/>
            <a:ext cx="76200" cy="2404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870959" y="4175759"/>
            <a:ext cx="76200" cy="24041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058155" y="4175759"/>
            <a:ext cx="76200" cy="24041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676900" y="4175759"/>
            <a:ext cx="76200" cy="24041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239255" y="4175759"/>
            <a:ext cx="76200" cy="24041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798564" y="4175759"/>
            <a:ext cx="76200" cy="24041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376159" y="4175759"/>
            <a:ext cx="76200" cy="24041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872484" y="4760976"/>
            <a:ext cx="76200" cy="409575"/>
          </a:xfrm>
          <a:custGeom>
            <a:avLst/>
            <a:gdLst/>
            <a:ahLst/>
            <a:cxnLst/>
            <a:rect l="l" t="t" r="r" b="b"/>
            <a:pathLst>
              <a:path w="76200" h="409575">
                <a:moveTo>
                  <a:pt x="31448" y="74862"/>
                </a:moveTo>
                <a:lnTo>
                  <a:pt x="28701" y="409194"/>
                </a:lnTo>
                <a:lnTo>
                  <a:pt x="41401" y="409321"/>
                </a:lnTo>
                <a:lnTo>
                  <a:pt x="44137" y="76200"/>
                </a:lnTo>
                <a:lnTo>
                  <a:pt x="37845" y="76200"/>
                </a:lnTo>
                <a:lnTo>
                  <a:pt x="31448" y="74862"/>
                </a:lnTo>
                <a:close/>
              </a:path>
              <a:path w="76200" h="409575">
                <a:moveTo>
                  <a:pt x="44450" y="38100"/>
                </a:moveTo>
                <a:lnTo>
                  <a:pt x="31750" y="38100"/>
                </a:lnTo>
                <a:lnTo>
                  <a:pt x="31448" y="74862"/>
                </a:lnTo>
                <a:lnTo>
                  <a:pt x="37845" y="76200"/>
                </a:lnTo>
                <a:lnTo>
                  <a:pt x="44147" y="74968"/>
                </a:lnTo>
                <a:lnTo>
                  <a:pt x="44450" y="38100"/>
                </a:lnTo>
                <a:close/>
              </a:path>
              <a:path w="76200" h="409575">
                <a:moveTo>
                  <a:pt x="44147" y="74968"/>
                </a:moveTo>
                <a:lnTo>
                  <a:pt x="37845" y="76200"/>
                </a:lnTo>
                <a:lnTo>
                  <a:pt x="44137" y="76200"/>
                </a:lnTo>
                <a:lnTo>
                  <a:pt x="44147" y="74968"/>
                </a:lnTo>
                <a:close/>
              </a:path>
              <a:path w="76200" h="409575">
                <a:moveTo>
                  <a:pt x="76150" y="38100"/>
                </a:moveTo>
                <a:lnTo>
                  <a:pt x="44450" y="38100"/>
                </a:lnTo>
                <a:lnTo>
                  <a:pt x="44147" y="74968"/>
                </a:lnTo>
                <a:lnTo>
                  <a:pt x="52661" y="73304"/>
                </a:lnTo>
                <a:lnTo>
                  <a:pt x="64833" y="65230"/>
                </a:lnTo>
                <a:lnTo>
                  <a:pt x="73100" y="53179"/>
                </a:lnTo>
                <a:lnTo>
                  <a:pt x="76200" y="38354"/>
                </a:lnTo>
                <a:lnTo>
                  <a:pt x="76150" y="38100"/>
                </a:lnTo>
                <a:close/>
              </a:path>
              <a:path w="76200" h="409575">
                <a:moveTo>
                  <a:pt x="38353" y="0"/>
                </a:moveTo>
                <a:lnTo>
                  <a:pt x="23538" y="2895"/>
                </a:lnTo>
                <a:lnTo>
                  <a:pt x="11366" y="10969"/>
                </a:lnTo>
                <a:lnTo>
                  <a:pt x="3099" y="23020"/>
                </a:lnTo>
                <a:lnTo>
                  <a:pt x="0" y="37846"/>
                </a:lnTo>
                <a:lnTo>
                  <a:pt x="2895" y="52661"/>
                </a:lnTo>
                <a:lnTo>
                  <a:pt x="10969" y="64833"/>
                </a:lnTo>
                <a:lnTo>
                  <a:pt x="23020" y="73100"/>
                </a:lnTo>
                <a:lnTo>
                  <a:pt x="31448" y="74862"/>
                </a:lnTo>
                <a:lnTo>
                  <a:pt x="31750" y="38100"/>
                </a:lnTo>
                <a:lnTo>
                  <a:pt x="76150" y="38100"/>
                </a:lnTo>
                <a:lnTo>
                  <a:pt x="73304" y="23538"/>
                </a:lnTo>
                <a:lnTo>
                  <a:pt x="65230" y="11366"/>
                </a:lnTo>
                <a:lnTo>
                  <a:pt x="53179" y="3099"/>
                </a:lnTo>
                <a:lnTo>
                  <a:pt x="38353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03148" y="4940808"/>
            <a:ext cx="3901440" cy="582295"/>
          </a:xfrm>
          <a:custGeom>
            <a:avLst/>
            <a:gdLst/>
            <a:ahLst/>
            <a:cxnLst/>
            <a:rect l="l" t="t" r="r" b="b"/>
            <a:pathLst>
              <a:path w="3901440" h="582295">
                <a:moveTo>
                  <a:pt x="3901440" y="0"/>
                </a:moveTo>
                <a:lnTo>
                  <a:pt x="97027" y="0"/>
                </a:lnTo>
                <a:lnTo>
                  <a:pt x="59262" y="7623"/>
                </a:lnTo>
                <a:lnTo>
                  <a:pt x="28421" y="28416"/>
                </a:lnTo>
                <a:lnTo>
                  <a:pt x="7625" y="59257"/>
                </a:lnTo>
                <a:lnTo>
                  <a:pt x="0" y="97028"/>
                </a:lnTo>
                <a:lnTo>
                  <a:pt x="0" y="582168"/>
                </a:lnTo>
                <a:lnTo>
                  <a:pt x="3804412" y="582168"/>
                </a:lnTo>
                <a:lnTo>
                  <a:pt x="3842182" y="574544"/>
                </a:lnTo>
                <a:lnTo>
                  <a:pt x="3873023" y="553751"/>
                </a:lnTo>
                <a:lnTo>
                  <a:pt x="3893816" y="522910"/>
                </a:lnTo>
                <a:lnTo>
                  <a:pt x="3901440" y="485140"/>
                </a:lnTo>
                <a:lnTo>
                  <a:pt x="3901440" y="0"/>
                </a:lnTo>
                <a:close/>
              </a:path>
            </a:pathLst>
          </a:custGeom>
          <a:solidFill>
            <a:srgbClr val="92CDDD">
              <a:alpha val="9882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960119" y="3936491"/>
            <a:ext cx="6819138" cy="27660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506217" y="2289048"/>
            <a:ext cx="2052320" cy="1102360"/>
          </a:xfrm>
          <a:custGeom>
            <a:avLst/>
            <a:gdLst/>
            <a:ahLst/>
            <a:cxnLst/>
            <a:rect l="l" t="t" r="r" b="b"/>
            <a:pathLst>
              <a:path w="2052320" h="1102360">
                <a:moveTo>
                  <a:pt x="86868" y="1014984"/>
                </a:moveTo>
                <a:lnTo>
                  <a:pt x="0" y="1058417"/>
                </a:lnTo>
                <a:lnTo>
                  <a:pt x="86868" y="1101852"/>
                </a:lnTo>
                <a:lnTo>
                  <a:pt x="86868" y="1072896"/>
                </a:lnTo>
                <a:lnTo>
                  <a:pt x="72389" y="1072896"/>
                </a:lnTo>
                <a:lnTo>
                  <a:pt x="72389" y="1043939"/>
                </a:lnTo>
                <a:lnTo>
                  <a:pt x="86868" y="1043939"/>
                </a:lnTo>
                <a:lnTo>
                  <a:pt x="86868" y="1014984"/>
                </a:lnTo>
                <a:close/>
              </a:path>
              <a:path w="2052320" h="1102360">
                <a:moveTo>
                  <a:pt x="86868" y="1043939"/>
                </a:moveTo>
                <a:lnTo>
                  <a:pt x="72389" y="1043939"/>
                </a:lnTo>
                <a:lnTo>
                  <a:pt x="72389" y="1072896"/>
                </a:lnTo>
                <a:lnTo>
                  <a:pt x="86868" y="1072896"/>
                </a:lnTo>
                <a:lnTo>
                  <a:pt x="86868" y="1043939"/>
                </a:lnTo>
                <a:close/>
              </a:path>
              <a:path w="2052320" h="1102360">
                <a:moveTo>
                  <a:pt x="1011555" y="1043939"/>
                </a:moveTo>
                <a:lnTo>
                  <a:pt x="86868" y="1043939"/>
                </a:lnTo>
                <a:lnTo>
                  <a:pt x="86868" y="1072896"/>
                </a:lnTo>
                <a:lnTo>
                  <a:pt x="1034033" y="1072896"/>
                </a:lnTo>
                <a:lnTo>
                  <a:pt x="1040510" y="1066418"/>
                </a:lnTo>
                <a:lnTo>
                  <a:pt x="1040510" y="1058417"/>
                </a:lnTo>
                <a:lnTo>
                  <a:pt x="1011555" y="1058417"/>
                </a:lnTo>
                <a:lnTo>
                  <a:pt x="1011555" y="1043939"/>
                </a:lnTo>
                <a:close/>
              </a:path>
              <a:path w="2052320" h="1102360">
                <a:moveTo>
                  <a:pt x="2051939" y="0"/>
                </a:moveTo>
                <a:lnTo>
                  <a:pt x="1018032" y="0"/>
                </a:lnTo>
                <a:lnTo>
                  <a:pt x="1011555" y="6476"/>
                </a:lnTo>
                <a:lnTo>
                  <a:pt x="1011555" y="1058417"/>
                </a:lnTo>
                <a:lnTo>
                  <a:pt x="1026032" y="1043939"/>
                </a:lnTo>
                <a:lnTo>
                  <a:pt x="1040510" y="1043939"/>
                </a:lnTo>
                <a:lnTo>
                  <a:pt x="1040510" y="28955"/>
                </a:lnTo>
                <a:lnTo>
                  <a:pt x="1026032" y="28955"/>
                </a:lnTo>
                <a:lnTo>
                  <a:pt x="1040510" y="14477"/>
                </a:lnTo>
                <a:lnTo>
                  <a:pt x="2051939" y="14477"/>
                </a:lnTo>
                <a:lnTo>
                  <a:pt x="2051939" y="0"/>
                </a:lnTo>
                <a:close/>
              </a:path>
              <a:path w="2052320" h="1102360">
                <a:moveTo>
                  <a:pt x="1040510" y="1043939"/>
                </a:moveTo>
                <a:lnTo>
                  <a:pt x="1026032" y="1043939"/>
                </a:lnTo>
                <a:lnTo>
                  <a:pt x="1011555" y="1058417"/>
                </a:lnTo>
                <a:lnTo>
                  <a:pt x="1040510" y="1058417"/>
                </a:lnTo>
                <a:lnTo>
                  <a:pt x="1040510" y="1043939"/>
                </a:lnTo>
                <a:close/>
              </a:path>
              <a:path w="2052320" h="1102360">
                <a:moveTo>
                  <a:pt x="1040510" y="14477"/>
                </a:moveTo>
                <a:lnTo>
                  <a:pt x="1026032" y="28955"/>
                </a:lnTo>
                <a:lnTo>
                  <a:pt x="1040510" y="28955"/>
                </a:lnTo>
                <a:lnTo>
                  <a:pt x="1040510" y="14477"/>
                </a:lnTo>
                <a:close/>
              </a:path>
              <a:path w="2052320" h="1102360">
                <a:moveTo>
                  <a:pt x="2051939" y="14477"/>
                </a:moveTo>
                <a:lnTo>
                  <a:pt x="1040510" y="14477"/>
                </a:lnTo>
                <a:lnTo>
                  <a:pt x="1040510" y="28955"/>
                </a:lnTo>
                <a:lnTo>
                  <a:pt x="2051939" y="28955"/>
                </a:lnTo>
                <a:lnTo>
                  <a:pt x="2051939" y="14477"/>
                </a:lnTo>
                <a:close/>
              </a:path>
            </a:pathLst>
          </a:custGeom>
          <a:solidFill>
            <a:srgbClr val="008D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559046" y="2289048"/>
            <a:ext cx="2052320" cy="1102360"/>
          </a:xfrm>
          <a:custGeom>
            <a:avLst/>
            <a:gdLst/>
            <a:ahLst/>
            <a:cxnLst/>
            <a:rect l="l" t="t" r="r" b="b"/>
            <a:pathLst>
              <a:path w="2052320" h="1102360">
                <a:moveTo>
                  <a:pt x="1965071" y="1014984"/>
                </a:moveTo>
                <a:lnTo>
                  <a:pt x="1965071" y="1101852"/>
                </a:lnTo>
                <a:lnTo>
                  <a:pt x="2022982" y="1072896"/>
                </a:lnTo>
                <a:lnTo>
                  <a:pt x="1979549" y="1072896"/>
                </a:lnTo>
                <a:lnTo>
                  <a:pt x="1979549" y="1043939"/>
                </a:lnTo>
                <a:lnTo>
                  <a:pt x="2022982" y="1043939"/>
                </a:lnTo>
                <a:lnTo>
                  <a:pt x="1965071" y="1014984"/>
                </a:lnTo>
                <a:close/>
              </a:path>
              <a:path w="2052320" h="1102360">
                <a:moveTo>
                  <a:pt x="1011554" y="14477"/>
                </a:moveTo>
                <a:lnTo>
                  <a:pt x="1011554" y="1066418"/>
                </a:lnTo>
                <a:lnTo>
                  <a:pt x="1018031" y="1072896"/>
                </a:lnTo>
                <a:lnTo>
                  <a:pt x="1965071" y="1072896"/>
                </a:lnTo>
                <a:lnTo>
                  <a:pt x="1965071" y="1058417"/>
                </a:lnTo>
                <a:lnTo>
                  <a:pt x="1040511" y="1058417"/>
                </a:lnTo>
                <a:lnTo>
                  <a:pt x="1026032" y="1043939"/>
                </a:lnTo>
                <a:lnTo>
                  <a:pt x="1040511" y="1043939"/>
                </a:lnTo>
                <a:lnTo>
                  <a:pt x="1040511" y="28955"/>
                </a:lnTo>
                <a:lnTo>
                  <a:pt x="1026032" y="28955"/>
                </a:lnTo>
                <a:lnTo>
                  <a:pt x="1011554" y="14477"/>
                </a:lnTo>
                <a:close/>
              </a:path>
              <a:path w="2052320" h="1102360">
                <a:moveTo>
                  <a:pt x="2022982" y="1043939"/>
                </a:moveTo>
                <a:lnTo>
                  <a:pt x="1979549" y="1043939"/>
                </a:lnTo>
                <a:lnTo>
                  <a:pt x="1979549" y="1072896"/>
                </a:lnTo>
                <a:lnTo>
                  <a:pt x="2022982" y="1072896"/>
                </a:lnTo>
                <a:lnTo>
                  <a:pt x="2051938" y="1058417"/>
                </a:lnTo>
                <a:lnTo>
                  <a:pt x="2022982" y="1043939"/>
                </a:lnTo>
                <a:close/>
              </a:path>
              <a:path w="2052320" h="1102360">
                <a:moveTo>
                  <a:pt x="1040511" y="1043939"/>
                </a:moveTo>
                <a:lnTo>
                  <a:pt x="1026032" y="1043939"/>
                </a:lnTo>
                <a:lnTo>
                  <a:pt x="1040511" y="1058417"/>
                </a:lnTo>
                <a:lnTo>
                  <a:pt x="1040511" y="1043939"/>
                </a:lnTo>
                <a:close/>
              </a:path>
              <a:path w="2052320" h="1102360">
                <a:moveTo>
                  <a:pt x="1965071" y="1043939"/>
                </a:moveTo>
                <a:lnTo>
                  <a:pt x="1040511" y="1043939"/>
                </a:lnTo>
                <a:lnTo>
                  <a:pt x="1040511" y="1058417"/>
                </a:lnTo>
                <a:lnTo>
                  <a:pt x="1965071" y="1058417"/>
                </a:lnTo>
                <a:lnTo>
                  <a:pt x="1965071" y="1043939"/>
                </a:lnTo>
                <a:close/>
              </a:path>
              <a:path w="2052320" h="1102360">
                <a:moveTo>
                  <a:pt x="1034033" y="0"/>
                </a:moveTo>
                <a:lnTo>
                  <a:pt x="0" y="0"/>
                </a:lnTo>
                <a:lnTo>
                  <a:pt x="0" y="28955"/>
                </a:lnTo>
                <a:lnTo>
                  <a:pt x="1011554" y="28955"/>
                </a:lnTo>
                <a:lnTo>
                  <a:pt x="1011554" y="14477"/>
                </a:lnTo>
                <a:lnTo>
                  <a:pt x="1040511" y="14477"/>
                </a:lnTo>
                <a:lnTo>
                  <a:pt x="1040511" y="6476"/>
                </a:lnTo>
                <a:lnTo>
                  <a:pt x="1034033" y="0"/>
                </a:lnTo>
                <a:close/>
              </a:path>
              <a:path w="2052320" h="1102360">
                <a:moveTo>
                  <a:pt x="1040511" y="14477"/>
                </a:moveTo>
                <a:lnTo>
                  <a:pt x="1011554" y="14477"/>
                </a:lnTo>
                <a:lnTo>
                  <a:pt x="1026032" y="28955"/>
                </a:lnTo>
                <a:lnTo>
                  <a:pt x="1040511" y="28955"/>
                </a:lnTo>
                <a:lnTo>
                  <a:pt x="1040511" y="1447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69976" y="1284732"/>
            <a:ext cx="7996555" cy="800100"/>
          </a:xfrm>
          <a:custGeom>
            <a:avLst/>
            <a:gdLst/>
            <a:ahLst/>
            <a:cxnLst/>
            <a:rect l="l" t="t" r="r" b="b"/>
            <a:pathLst>
              <a:path w="7996555" h="800100">
                <a:moveTo>
                  <a:pt x="7996428" y="0"/>
                </a:moveTo>
                <a:lnTo>
                  <a:pt x="133350" y="0"/>
                </a:lnTo>
                <a:lnTo>
                  <a:pt x="91201" y="6797"/>
                </a:lnTo>
                <a:lnTo>
                  <a:pt x="54595" y="25725"/>
                </a:lnTo>
                <a:lnTo>
                  <a:pt x="25728" y="54589"/>
                </a:lnTo>
                <a:lnTo>
                  <a:pt x="6798" y="91196"/>
                </a:lnTo>
                <a:lnTo>
                  <a:pt x="0" y="133350"/>
                </a:lnTo>
                <a:lnTo>
                  <a:pt x="0" y="800100"/>
                </a:lnTo>
                <a:lnTo>
                  <a:pt x="7863078" y="800100"/>
                </a:lnTo>
                <a:lnTo>
                  <a:pt x="7905231" y="793302"/>
                </a:lnTo>
                <a:lnTo>
                  <a:pt x="7941838" y="774374"/>
                </a:lnTo>
                <a:lnTo>
                  <a:pt x="7970702" y="745510"/>
                </a:lnTo>
                <a:lnTo>
                  <a:pt x="7989630" y="708903"/>
                </a:lnTo>
                <a:lnTo>
                  <a:pt x="7996428" y="666750"/>
                </a:lnTo>
                <a:lnTo>
                  <a:pt x="7996428" y="0"/>
                </a:lnTo>
                <a:close/>
              </a:path>
            </a:pathLst>
          </a:custGeom>
          <a:solidFill>
            <a:srgbClr val="F1EE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69976" y="1284732"/>
            <a:ext cx="7996555" cy="800100"/>
          </a:xfrm>
          <a:custGeom>
            <a:avLst/>
            <a:gdLst/>
            <a:ahLst/>
            <a:cxnLst/>
            <a:rect l="l" t="t" r="r" b="b"/>
            <a:pathLst>
              <a:path w="7996555" h="800100">
                <a:moveTo>
                  <a:pt x="133350" y="0"/>
                </a:moveTo>
                <a:lnTo>
                  <a:pt x="7996428" y="0"/>
                </a:lnTo>
                <a:lnTo>
                  <a:pt x="7996428" y="666750"/>
                </a:lnTo>
                <a:lnTo>
                  <a:pt x="7989630" y="708903"/>
                </a:lnTo>
                <a:lnTo>
                  <a:pt x="7970702" y="745510"/>
                </a:lnTo>
                <a:lnTo>
                  <a:pt x="7941838" y="774374"/>
                </a:lnTo>
                <a:lnTo>
                  <a:pt x="7905231" y="793302"/>
                </a:lnTo>
                <a:lnTo>
                  <a:pt x="7863078" y="800100"/>
                </a:lnTo>
                <a:lnTo>
                  <a:pt x="0" y="800100"/>
                </a:lnTo>
                <a:lnTo>
                  <a:pt x="0" y="133350"/>
                </a:lnTo>
                <a:lnTo>
                  <a:pt x="6798" y="91196"/>
                </a:lnTo>
                <a:lnTo>
                  <a:pt x="25728" y="54589"/>
                </a:lnTo>
                <a:lnTo>
                  <a:pt x="54595" y="25725"/>
                </a:lnTo>
                <a:lnTo>
                  <a:pt x="91201" y="6797"/>
                </a:lnTo>
                <a:lnTo>
                  <a:pt x="133350" y="0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481198" y="1351026"/>
            <a:ext cx="4176395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90980" marR="5080" indent="-1478915">
              <a:lnSpc>
                <a:spcPct val="100000"/>
              </a:lnSpc>
              <a:spcBef>
                <a:spcPts val="105"/>
              </a:spcBef>
            </a:pPr>
            <a:r>
              <a:rPr dirty="0" sz="2000" spc="-40" b="1">
                <a:latin typeface="Calibri"/>
                <a:cs typeface="Calibri"/>
              </a:rPr>
              <a:t>Total </a:t>
            </a:r>
            <a:r>
              <a:rPr dirty="0" sz="2000" spc="-5" b="1">
                <a:latin typeface="Calibri"/>
                <a:cs typeface="Calibri"/>
              </a:rPr>
              <a:t>population (per-protocol analysis)  </a:t>
            </a:r>
            <a:r>
              <a:rPr dirty="0" sz="2000" b="1">
                <a:latin typeface="Calibri"/>
                <a:cs typeface="Calibri"/>
              </a:rPr>
              <a:t>N=1101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pts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4592" y="6425184"/>
            <a:ext cx="8879205" cy="262255"/>
          </a:xfrm>
          <a:prstGeom prst="rect">
            <a:avLst/>
          </a:prstGeom>
          <a:ln w="9144">
            <a:solidFill>
              <a:srgbClr val="A6A6A6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200660">
              <a:lnSpc>
                <a:spcPct val="100000"/>
              </a:lnSpc>
              <a:spcBef>
                <a:spcPts val="300"/>
              </a:spcBef>
            </a:pPr>
            <a:r>
              <a:rPr dirty="0" sz="1100" i="1">
                <a:latin typeface="Calibri"/>
                <a:cs typeface="Calibri"/>
              </a:rPr>
              <a:t>All </a:t>
            </a:r>
            <a:r>
              <a:rPr dirty="0" sz="1100" spc="-5" i="1">
                <a:latin typeface="Calibri"/>
                <a:cs typeface="Calibri"/>
              </a:rPr>
              <a:t>data</a:t>
            </a:r>
            <a:r>
              <a:rPr dirty="0" sz="1100" spc="-2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were</a:t>
            </a:r>
            <a:r>
              <a:rPr dirty="0" sz="1100" spc="-2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monitored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by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independent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data</a:t>
            </a:r>
            <a:r>
              <a:rPr dirty="0" sz="1100" spc="-2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monitoring</a:t>
            </a:r>
            <a:r>
              <a:rPr dirty="0" sz="1100" spc="-3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committee</a:t>
            </a:r>
            <a:r>
              <a:rPr dirty="0" sz="1100" spc="-2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and</a:t>
            </a:r>
            <a:r>
              <a:rPr dirty="0" sz="1100" i="1">
                <a:latin typeface="Calibri"/>
                <a:cs typeface="Calibri"/>
              </a:rPr>
              <a:t> adverse</a:t>
            </a:r>
            <a:r>
              <a:rPr dirty="0" sz="1100" spc="-3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events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were</a:t>
            </a:r>
            <a:r>
              <a:rPr dirty="0" sz="1100" spc="-2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adjudicated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by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an </a:t>
            </a:r>
            <a:r>
              <a:rPr dirty="0" sz="1100" spc="-5" i="1">
                <a:latin typeface="Calibri"/>
                <a:cs typeface="Calibri"/>
              </a:rPr>
              <a:t>independent</a:t>
            </a:r>
            <a:r>
              <a:rPr dirty="0" sz="1100" spc="-3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clinical</a:t>
            </a:r>
            <a:r>
              <a:rPr dirty="0" sz="1100" spc="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event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committee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450079" y="2080196"/>
            <a:ext cx="237832" cy="33839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532376" y="2102357"/>
            <a:ext cx="77724" cy="17995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373111" y="4757928"/>
            <a:ext cx="76200" cy="22034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381244" y="4983479"/>
            <a:ext cx="2847340" cy="913130"/>
          </a:xfrm>
          <a:custGeom>
            <a:avLst/>
            <a:gdLst/>
            <a:ahLst/>
            <a:cxnLst/>
            <a:rect l="l" t="t" r="r" b="b"/>
            <a:pathLst>
              <a:path w="2847340" h="913129">
                <a:moveTo>
                  <a:pt x="2846831" y="0"/>
                </a:moveTo>
                <a:lnTo>
                  <a:pt x="152145" y="0"/>
                </a:lnTo>
                <a:lnTo>
                  <a:pt x="104038" y="7752"/>
                </a:lnTo>
                <a:lnTo>
                  <a:pt x="62270" y="29342"/>
                </a:lnTo>
                <a:lnTo>
                  <a:pt x="29342" y="62270"/>
                </a:lnTo>
                <a:lnTo>
                  <a:pt x="7752" y="104038"/>
                </a:lnTo>
                <a:lnTo>
                  <a:pt x="0" y="152146"/>
                </a:lnTo>
                <a:lnTo>
                  <a:pt x="0" y="912876"/>
                </a:lnTo>
                <a:lnTo>
                  <a:pt x="2694685" y="912876"/>
                </a:lnTo>
                <a:lnTo>
                  <a:pt x="2742793" y="905119"/>
                </a:lnTo>
                <a:lnTo>
                  <a:pt x="2784561" y="883519"/>
                </a:lnTo>
                <a:lnTo>
                  <a:pt x="2817489" y="850583"/>
                </a:lnTo>
                <a:lnTo>
                  <a:pt x="2839079" y="808818"/>
                </a:lnTo>
                <a:lnTo>
                  <a:pt x="2846831" y="760730"/>
                </a:lnTo>
                <a:lnTo>
                  <a:pt x="2846831" y="0"/>
                </a:lnTo>
                <a:close/>
              </a:path>
            </a:pathLst>
          </a:custGeom>
          <a:solidFill>
            <a:srgbClr val="CC0000">
              <a:alpha val="5490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381244" y="4983479"/>
            <a:ext cx="2847340" cy="913130"/>
          </a:xfrm>
          <a:custGeom>
            <a:avLst/>
            <a:gdLst/>
            <a:ahLst/>
            <a:cxnLst/>
            <a:rect l="l" t="t" r="r" b="b"/>
            <a:pathLst>
              <a:path w="2847340" h="913129">
                <a:moveTo>
                  <a:pt x="152145" y="0"/>
                </a:moveTo>
                <a:lnTo>
                  <a:pt x="2846831" y="0"/>
                </a:lnTo>
                <a:lnTo>
                  <a:pt x="2846831" y="760730"/>
                </a:lnTo>
                <a:lnTo>
                  <a:pt x="2839079" y="808818"/>
                </a:lnTo>
                <a:lnTo>
                  <a:pt x="2817489" y="850583"/>
                </a:lnTo>
                <a:lnTo>
                  <a:pt x="2784561" y="883519"/>
                </a:lnTo>
                <a:lnTo>
                  <a:pt x="2742793" y="905119"/>
                </a:lnTo>
                <a:lnTo>
                  <a:pt x="2694685" y="912876"/>
                </a:lnTo>
                <a:lnTo>
                  <a:pt x="0" y="912876"/>
                </a:lnTo>
                <a:lnTo>
                  <a:pt x="0" y="152146"/>
                </a:lnTo>
                <a:lnTo>
                  <a:pt x="7752" y="104038"/>
                </a:lnTo>
                <a:lnTo>
                  <a:pt x="29342" y="62270"/>
                </a:lnTo>
                <a:lnTo>
                  <a:pt x="62270" y="29342"/>
                </a:lnTo>
                <a:lnTo>
                  <a:pt x="104038" y="7752"/>
                </a:lnTo>
                <a:lnTo>
                  <a:pt x="152145" y="0"/>
                </a:lnTo>
                <a:close/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6358890" y="5172583"/>
            <a:ext cx="895350" cy="512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5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years</a:t>
            </a:r>
            <a:r>
              <a:rPr dirty="0" sz="16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FU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(95.9%)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466844" y="2269235"/>
            <a:ext cx="208787" cy="20878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3055111" y="3485133"/>
            <a:ext cx="2988310" cy="699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Single </a:t>
            </a:r>
            <a:r>
              <a:rPr dirty="0" sz="1200">
                <a:latin typeface="Calibri"/>
                <a:cs typeface="Calibri"/>
              </a:rPr>
              <a:t>blind, </a:t>
            </a:r>
            <a:r>
              <a:rPr dirty="0" sz="1200" spc="-10">
                <a:latin typeface="Calibri"/>
                <a:cs typeface="Calibri"/>
              </a:rPr>
              <a:t>non-inferiority </a:t>
            </a:r>
            <a:r>
              <a:rPr dirty="0" sz="1200" spc="-5">
                <a:latin typeface="Calibri"/>
                <a:cs typeface="Calibri"/>
              </a:rPr>
              <a:t>multi-center study  </a:t>
            </a:r>
            <a:r>
              <a:rPr dirty="0" sz="1200">
                <a:latin typeface="Calibri"/>
                <a:cs typeface="Calibri"/>
              </a:rPr>
              <a:t>58 global </a:t>
            </a:r>
            <a:r>
              <a:rPr dirty="0" sz="1200" spc="-5">
                <a:latin typeface="Calibri"/>
                <a:cs typeface="Calibri"/>
              </a:rPr>
              <a:t>study sites </a:t>
            </a:r>
            <a:r>
              <a:rPr dirty="0" sz="1200">
                <a:latin typeface="Calibri"/>
                <a:cs typeface="Calibri"/>
              </a:rPr>
              <a:t>in </a:t>
            </a:r>
            <a:r>
              <a:rPr dirty="0" sz="1200" spc="-5">
                <a:latin typeface="Calibri"/>
                <a:cs typeface="Calibri"/>
              </a:rPr>
              <a:t>Europe, </a:t>
            </a:r>
            <a:r>
              <a:rPr dirty="0" sz="1200">
                <a:latin typeface="Calibri"/>
                <a:cs typeface="Calibri"/>
              </a:rPr>
              <a:t>Japan and</a:t>
            </a:r>
            <a:r>
              <a:rPr dirty="0" sz="1200" spc="-11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Korea</a:t>
            </a:r>
            <a:endParaRPr sz="1200">
              <a:latin typeface="Calibri"/>
              <a:cs typeface="Calibri"/>
            </a:endParaRPr>
          </a:p>
          <a:p>
            <a:pPr marL="662940">
              <a:lnSpc>
                <a:spcPct val="100000"/>
              </a:lnSpc>
              <a:spcBef>
                <a:spcPts val="745"/>
              </a:spcBef>
            </a:pP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Follow-up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81888" y="4964429"/>
            <a:ext cx="3598545" cy="1237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76580" marR="5080" indent="-4191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Primary </a:t>
            </a:r>
            <a:r>
              <a:rPr dirty="0" sz="1600" spc="-10" b="1">
                <a:latin typeface="Calibri"/>
                <a:cs typeface="Calibri"/>
              </a:rPr>
              <a:t>endpoint </a:t>
            </a:r>
            <a:r>
              <a:rPr dirty="0" sz="1600" spc="-5" b="1">
                <a:latin typeface="Calibri"/>
                <a:cs typeface="Calibri"/>
              </a:rPr>
              <a:t>– </a:t>
            </a:r>
            <a:r>
              <a:rPr dirty="0" sz="1600" spc="-10" b="1">
                <a:latin typeface="Calibri"/>
                <a:cs typeface="Calibri"/>
              </a:rPr>
              <a:t>Freedom </a:t>
            </a:r>
            <a:r>
              <a:rPr dirty="0" sz="1600" spc="-15" b="1">
                <a:latin typeface="Calibri"/>
                <a:cs typeface="Calibri"/>
              </a:rPr>
              <a:t>from target  </a:t>
            </a:r>
            <a:r>
              <a:rPr dirty="0" sz="1600" spc="-5" b="1">
                <a:latin typeface="Calibri"/>
                <a:cs typeface="Calibri"/>
              </a:rPr>
              <a:t>lesion </a:t>
            </a:r>
            <a:r>
              <a:rPr dirty="0" sz="1600" spc="-10" b="1">
                <a:latin typeface="Calibri"/>
                <a:cs typeface="Calibri"/>
              </a:rPr>
              <a:t>failure </a:t>
            </a:r>
            <a:r>
              <a:rPr dirty="0" sz="1600" spc="-5" b="1">
                <a:latin typeface="Calibri"/>
                <a:cs typeface="Calibri"/>
              </a:rPr>
              <a:t>(TLF) </a:t>
            </a:r>
            <a:r>
              <a:rPr dirty="0" sz="1600" spc="-10" b="1">
                <a:latin typeface="Calibri"/>
                <a:cs typeface="Calibri"/>
              </a:rPr>
              <a:t>at </a:t>
            </a:r>
            <a:r>
              <a:rPr dirty="0" sz="1600" spc="-5" b="1">
                <a:latin typeface="Calibri"/>
                <a:cs typeface="Calibri"/>
              </a:rPr>
              <a:t>9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months</a:t>
            </a:r>
            <a:endParaRPr sz="1600">
              <a:latin typeface="Calibri"/>
              <a:cs typeface="Calibri"/>
            </a:endParaRPr>
          </a:p>
          <a:p>
            <a:pPr marL="12700" marR="25400">
              <a:lnSpc>
                <a:spcPct val="110000"/>
              </a:lnSpc>
              <a:spcBef>
                <a:spcPts val="955"/>
              </a:spcBef>
            </a:pPr>
            <a:r>
              <a:rPr dirty="0" sz="1200" spc="-5" b="1">
                <a:latin typeface="Calibri"/>
                <a:cs typeface="Calibri"/>
              </a:rPr>
              <a:t>Non-inferiority </a:t>
            </a:r>
            <a:r>
              <a:rPr dirty="0" sz="1200" b="1">
                <a:latin typeface="Calibri"/>
                <a:cs typeface="Calibri"/>
              </a:rPr>
              <a:t>of the </a:t>
            </a:r>
            <a:r>
              <a:rPr dirty="0" sz="1200" spc="-5" b="1">
                <a:latin typeface="Calibri"/>
                <a:cs typeface="Calibri"/>
              </a:rPr>
              <a:t>primary endpoint </a:t>
            </a:r>
            <a:r>
              <a:rPr dirty="0" sz="1200" spc="-10">
                <a:latin typeface="Calibri"/>
                <a:cs typeface="Calibri"/>
              </a:rPr>
              <a:t>at </a:t>
            </a:r>
            <a:r>
              <a:rPr dirty="0" sz="1200">
                <a:latin typeface="Calibri"/>
                <a:cs typeface="Calibri"/>
              </a:rPr>
              <a:t>9 </a:t>
            </a:r>
            <a:r>
              <a:rPr dirty="0" sz="1200" spc="-5">
                <a:latin typeface="Calibri"/>
                <a:cs typeface="Calibri"/>
              </a:rPr>
              <a:t>months </a:t>
            </a:r>
            <a:r>
              <a:rPr dirty="0" sz="1200" spc="-10">
                <a:latin typeface="Calibri"/>
                <a:cs typeface="Calibri"/>
              </a:rPr>
              <a:t>was  </a:t>
            </a:r>
            <a:r>
              <a:rPr dirty="0" sz="1200" spc="-5">
                <a:latin typeface="Calibri"/>
                <a:cs typeface="Calibri"/>
              </a:rPr>
              <a:t>met: </a:t>
            </a:r>
            <a:r>
              <a:rPr dirty="0" sz="1200" spc="-5" b="1">
                <a:latin typeface="Calibri"/>
                <a:cs typeface="Calibri"/>
              </a:rPr>
              <a:t>Freedom from TLF</a:t>
            </a:r>
            <a:r>
              <a:rPr dirty="0" sz="1200" spc="-5">
                <a:latin typeface="Calibri"/>
                <a:cs typeface="Calibri"/>
              </a:rPr>
              <a:t>: Ultimaster </a:t>
            </a:r>
            <a:r>
              <a:rPr dirty="0" sz="1200">
                <a:latin typeface="Calibri"/>
                <a:cs typeface="Calibri"/>
              </a:rPr>
              <a:t>vs. </a:t>
            </a:r>
            <a:r>
              <a:rPr dirty="0" sz="1200" spc="-5">
                <a:latin typeface="Calibri"/>
                <a:cs typeface="Calibri"/>
              </a:rPr>
              <a:t>Xience 95.6% </a:t>
            </a:r>
            <a:r>
              <a:rPr dirty="0" sz="1200">
                <a:latin typeface="Calibri"/>
                <a:cs typeface="Calibri"/>
              </a:rPr>
              <a:t>vs.  </a:t>
            </a:r>
            <a:r>
              <a:rPr dirty="0" baseline="13888" sz="1800" spc="-7">
                <a:latin typeface="Calibri"/>
                <a:cs typeface="Calibri"/>
              </a:rPr>
              <a:t>95.1%; </a:t>
            </a:r>
            <a:r>
              <a:rPr dirty="0" baseline="13888" sz="1800" spc="-15">
                <a:latin typeface="Calibri"/>
                <a:cs typeface="Calibri"/>
              </a:rPr>
              <a:t>p</a:t>
            </a:r>
            <a:r>
              <a:rPr dirty="0" sz="800" spc="-10">
                <a:latin typeface="Calibri"/>
                <a:cs typeface="Calibri"/>
              </a:rPr>
              <a:t>non-inferiority </a:t>
            </a:r>
            <a:r>
              <a:rPr dirty="0" baseline="13888" sz="1800" spc="-7">
                <a:latin typeface="Calibri"/>
                <a:cs typeface="Calibri"/>
              </a:rPr>
              <a:t>&lt;0.0001</a:t>
            </a:r>
            <a:endParaRPr baseline="13888"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L="1587500" marR="508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</a:t>
            </a:r>
            <a:r>
              <a:rPr dirty="0" spc="-100"/>
              <a:t> </a:t>
            </a:r>
            <a:r>
              <a:rPr dirty="0"/>
              <a:t>II</a:t>
            </a:r>
          </a:p>
          <a:p>
            <a:pPr algn="r" marL="1587500" marR="5080">
              <a:lnSpc>
                <a:spcPct val="100000"/>
              </a:lnSpc>
            </a:pPr>
            <a:r>
              <a:rPr dirty="0"/>
              <a:t>Primary </a:t>
            </a:r>
            <a:r>
              <a:rPr dirty="0" spc="-5"/>
              <a:t>endpoint 9-month TLF-free</a:t>
            </a:r>
            <a:r>
              <a:rPr dirty="0" spc="5"/>
              <a:t> </a:t>
            </a:r>
            <a:r>
              <a:rPr dirty="0"/>
              <a:t>rate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" y="6575247"/>
            <a:ext cx="7391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TLF</a:t>
            </a:r>
            <a:r>
              <a:rPr dirty="0" sz="1200" spc="-5">
                <a:latin typeface="Calibri"/>
                <a:cs typeface="Calibri"/>
              </a:rPr>
              <a:t>: </a:t>
            </a:r>
            <a:r>
              <a:rPr dirty="0" sz="1200" spc="-10">
                <a:latin typeface="Calibri"/>
                <a:cs typeface="Calibri"/>
              </a:rPr>
              <a:t>target </a:t>
            </a:r>
            <a:r>
              <a:rPr dirty="0" sz="1200">
                <a:latin typeface="Calibri"/>
                <a:cs typeface="Calibri"/>
              </a:rPr>
              <a:t>lesion </a:t>
            </a:r>
            <a:r>
              <a:rPr dirty="0" sz="1200" spc="-5">
                <a:latin typeface="Calibri"/>
                <a:cs typeface="Calibri"/>
              </a:rPr>
              <a:t>failure defined </a:t>
            </a:r>
            <a:r>
              <a:rPr dirty="0" sz="1200">
                <a:latin typeface="Calibri"/>
                <a:cs typeface="Calibri"/>
              </a:rPr>
              <a:t>as </a:t>
            </a:r>
            <a:r>
              <a:rPr dirty="0" sz="1200" spc="-5">
                <a:latin typeface="Calibri"/>
                <a:cs typeface="Calibri"/>
              </a:rPr>
              <a:t>cardiac death, </a:t>
            </a:r>
            <a:r>
              <a:rPr dirty="0" sz="1200" spc="-10">
                <a:latin typeface="Calibri"/>
                <a:cs typeface="Calibri"/>
              </a:rPr>
              <a:t>target </a:t>
            </a:r>
            <a:r>
              <a:rPr dirty="0" sz="1200" spc="-5">
                <a:latin typeface="Calibri"/>
                <a:cs typeface="Calibri"/>
              </a:rPr>
              <a:t>vessel </a:t>
            </a:r>
            <a:r>
              <a:rPr dirty="0" sz="1200" spc="-10">
                <a:latin typeface="Calibri"/>
                <a:cs typeface="Calibri"/>
              </a:rPr>
              <a:t>myocardial </a:t>
            </a:r>
            <a:r>
              <a:rPr dirty="0" sz="1200" spc="-5">
                <a:latin typeface="Calibri"/>
                <a:cs typeface="Calibri"/>
              </a:rPr>
              <a:t>infarction </a:t>
            </a:r>
            <a:r>
              <a:rPr dirty="0" sz="1200">
                <a:latin typeface="Calibri"/>
                <a:cs typeface="Calibri"/>
              </a:rPr>
              <a:t>and </a:t>
            </a:r>
            <a:r>
              <a:rPr dirty="0" sz="1200" spc="-10">
                <a:latin typeface="Calibri"/>
                <a:cs typeface="Calibri"/>
              </a:rPr>
              <a:t>target </a:t>
            </a:r>
            <a:r>
              <a:rPr dirty="0" sz="1200">
                <a:latin typeface="Calibri"/>
                <a:cs typeface="Calibri"/>
              </a:rPr>
              <a:t>lesion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revascularization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3444" y="1287780"/>
            <a:ext cx="8918448" cy="5262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5222" y="145541"/>
            <a:ext cx="5172710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232785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</a:t>
            </a:r>
            <a:r>
              <a:rPr dirty="0" spc="-100"/>
              <a:t> </a:t>
            </a:r>
            <a:r>
              <a:rPr dirty="0"/>
              <a:t>II</a:t>
            </a:r>
          </a:p>
          <a:p>
            <a:pPr marL="12700">
              <a:lnSpc>
                <a:spcPct val="100000"/>
              </a:lnSpc>
            </a:pPr>
            <a:r>
              <a:rPr dirty="0" spc="-5"/>
              <a:t>Baseline patient</a:t>
            </a:r>
            <a:r>
              <a:rPr dirty="0" spc="25"/>
              <a:t> </a:t>
            </a:r>
            <a:r>
              <a:rPr dirty="0" spc="-5"/>
              <a:t>characteristics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70915" y="1441196"/>
          <a:ext cx="7522209" cy="4744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1445"/>
                <a:gridCol w="1723389"/>
                <a:gridCol w="233045"/>
                <a:gridCol w="1723389"/>
                <a:gridCol w="217169"/>
                <a:gridCol w="937259"/>
              </a:tblGrid>
              <a:tr h="677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8620" marR="347345" indent="-2286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Ultima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er  N=551</a:t>
                      </a:r>
                      <a:r>
                        <a:rPr dirty="0" sz="1800" spc="-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8D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8620" marR="369570" indent="16256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Xience 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N=550</a:t>
                      </a:r>
                      <a:r>
                        <a:rPr dirty="0" sz="1800" spc="-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470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86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4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Age,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years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(mean</a:t>
                      </a:r>
                      <a:r>
                        <a:rPr dirty="0" sz="1600" spc="-5">
                          <a:latin typeface="Segoe UI"/>
                          <a:cs typeface="Segoe UI"/>
                        </a:rPr>
                        <a:t>±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SD)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65.2</a:t>
                      </a:r>
                      <a:r>
                        <a:rPr dirty="0" sz="1600" spc="-5">
                          <a:latin typeface="Segoe UI"/>
                          <a:cs typeface="Segoe UI"/>
                        </a:rPr>
                        <a:t>±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10.5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65.5</a:t>
                      </a:r>
                      <a:r>
                        <a:rPr dirty="0" sz="1600" spc="-5">
                          <a:latin typeface="Segoe UI"/>
                          <a:cs typeface="Segoe UI"/>
                        </a:rPr>
                        <a:t>±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10.6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0.61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Gender – male,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78.6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82.4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0.11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DM,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31.9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30.9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0.71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3644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IDDM,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16.5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14.7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0.65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Hypertension,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73.3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67.8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0.05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Current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Smoker,</a:t>
                      </a:r>
                      <a:r>
                        <a:rPr dirty="0" sz="16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22.2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23.9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0.50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Previous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smoker,</a:t>
                      </a:r>
                      <a:r>
                        <a:rPr dirty="0" sz="16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46.7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42.0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0.12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Previous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MI,</a:t>
                      </a:r>
                      <a:r>
                        <a:rPr dirty="0" sz="16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28.3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27.6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0.80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Previous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PCI,</a:t>
                      </a:r>
                      <a:r>
                        <a:rPr dirty="0" sz="16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37.2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35.0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Previous CABG,</a:t>
                      </a:r>
                      <a:r>
                        <a:rPr dirty="0" sz="16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0.46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Peripheral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vascular disease,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9.6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0.06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High risk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ACS,</a:t>
                      </a:r>
                      <a:r>
                        <a:rPr dirty="0" sz="16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22.5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8D6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24.7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FC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0.39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95478" y="6352743"/>
            <a:ext cx="8834120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ACS= </a:t>
            </a:r>
            <a:r>
              <a:rPr dirty="0" sz="1100">
                <a:latin typeface="Calibri"/>
                <a:cs typeface="Calibri"/>
              </a:rPr>
              <a:t>acute coronary syndrome, CABG= </a:t>
            </a:r>
            <a:r>
              <a:rPr dirty="0" sz="1100" spc="-5">
                <a:latin typeface="Calibri"/>
                <a:cs typeface="Calibri"/>
              </a:rPr>
              <a:t>coronary </a:t>
            </a:r>
            <a:r>
              <a:rPr dirty="0" sz="1100">
                <a:latin typeface="Calibri"/>
                <a:cs typeface="Calibri"/>
              </a:rPr>
              <a:t>artery bypass </a:t>
            </a:r>
            <a:r>
              <a:rPr dirty="0" sz="1100" spc="-5">
                <a:latin typeface="Calibri"/>
                <a:cs typeface="Calibri"/>
              </a:rPr>
              <a:t>graft, </a:t>
            </a:r>
            <a:r>
              <a:rPr dirty="0" sz="1100">
                <a:latin typeface="Calibri"/>
                <a:cs typeface="Calibri"/>
              </a:rPr>
              <a:t>DM= </a:t>
            </a:r>
            <a:r>
              <a:rPr dirty="0" sz="1100" spc="-5">
                <a:latin typeface="Calibri"/>
                <a:cs typeface="Calibri"/>
              </a:rPr>
              <a:t>diabetes mellitus, </a:t>
            </a:r>
            <a:r>
              <a:rPr dirty="0" sz="1100">
                <a:latin typeface="Calibri"/>
                <a:cs typeface="Calibri"/>
              </a:rPr>
              <a:t>IDDM= </a:t>
            </a:r>
            <a:r>
              <a:rPr dirty="0" sz="1100" spc="-5">
                <a:latin typeface="Calibri"/>
                <a:cs typeface="Calibri"/>
              </a:rPr>
              <a:t>insulin-dependent </a:t>
            </a:r>
            <a:r>
              <a:rPr dirty="0" sz="1100">
                <a:latin typeface="Calibri"/>
                <a:cs typeface="Calibri"/>
              </a:rPr>
              <a:t>DM, MI= myocardial </a:t>
            </a:r>
            <a:r>
              <a:rPr dirty="0" sz="1100" spc="-5">
                <a:latin typeface="Calibri"/>
                <a:cs typeface="Calibri"/>
              </a:rPr>
              <a:t>infarction, PCI=  </a:t>
            </a:r>
            <a:r>
              <a:rPr dirty="0" sz="1100">
                <a:latin typeface="Calibri"/>
                <a:cs typeface="Calibri"/>
              </a:rPr>
              <a:t>percutaneous coronary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intervention,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8982" y="168402"/>
            <a:ext cx="6678930" cy="80454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CENTURY</a:t>
            </a:r>
            <a:r>
              <a:rPr dirty="0" spc="-125"/>
              <a:t> </a:t>
            </a:r>
            <a:r>
              <a:rPr dirty="0"/>
              <a:t>II</a:t>
            </a:r>
          </a:p>
          <a:p>
            <a:pPr algn="r" marR="5080">
              <a:lnSpc>
                <a:spcPct val="100000"/>
              </a:lnSpc>
              <a:spcBef>
                <a:spcPts val="10"/>
              </a:spcBef>
            </a:pPr>
            <a:r>
              <a:rPr dirty="0" sz="2400" spc="-5"/>
              <a:t>Baseline lesion and procedure</a:t>
            </a:r>
            <a:r>
              <a:rPr dirty="0" sz="2400" spc="55"/>
              <a:t> </a:t>
            </a:r>
            <a:r>
              <a:rPr dirty="0" sz="2400" spc="-5"/>
              <a:t>characteristics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91083" y="1323086"/>
          <a:ext cx="8350250" cy="5215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5020"/>
                <a:gridCol w="1835785"/>
                <a:gridCol w="208279"/>
                <a:gridCol w="1835785"/>
                <a:gridCol w="208279"/>
                <a:gridCol w="907415"/>
              </a:tblGrid>
              <a:tr h="791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Ultimaster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079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N=551</a:t>
                      </a:r>
                      <a:r>
                        <a:rPr dirty="0" sz="14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pts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baseline="13888" sz="21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lesions</a:t>
                      </a:r>
                      <a:r>
                        <a:rPr dirty="0" baseline="13888" sz="21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=711</a:t>
                      </a:r>
                      <a:endParaRPr baseline="13888" sz="21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8D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Xience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5499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N=550</a:t>
                      </a:r>
                      <a:r>
                        <a:rPr dirty="0" sz="14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pts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 marL="1270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baseline="13888" sz="21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lesions</a:t>
                      </a:r>
                      <a:r>
                        <a:rPr dirty="0" baseline="13888" sz="21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=716</a:t>
                      </a:r>
                      <a:endParaRPr baseline="13888" sz="21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L="1397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496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Multi-vessel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disease,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39.6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41.3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0.56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Lesions detected,</a:t>
                      </a:r>
                      <a:r>
                        <a:rPr dirty="0" sz="16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2.0±1.3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2.0±1.3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0.67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Lesions</a:t>
                      </a:r>
                      <a:r>
                        <a:rPr dirty="0" sz="16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treated,n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1.3±0.6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1.3±0.6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0.62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Bifurcation/lesion,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13.8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14.4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0.74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Ostial/lesion,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8.4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0.08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Moderate/severe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calcification,</a:t>
                      </a:r>
                      <a:r>
                        <a:rPr dirty="0" sz="16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21.5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17.7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0.70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marL="236220" marR="2099945" indent="-13906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Access site,</a:t>
                      </a:r>
                      <a:r>
                        <a:rPr dirty="0" sz="1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  Radial 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Femoral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71.7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26.7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270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73.1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1270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25.6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651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5">
                          <a:latin typeface="Segoe UI"/>
                          <a:cs typeface="Segoe UI"/>
                        </a:rPr>
                        <a:t>°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stents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implanted/pt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1.5±0.8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19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1.6±0.9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19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0.94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spc="-4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implanted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length/pt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29.5±17.0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19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29.6±18.1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19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0.66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Delivery success,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99.1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99.5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0.23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Procedure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success/pt,</a:t>
                      </a:r>
                      <a:r>
                        <a:rPr dirty="0" sz="16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98.0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8D6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8D6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8D6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98.2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38100">
                      <a:solidFill>
                        <a:srgbClr val="006FC0"/>
                      </a:solidFill>
                      <a:prstDash val="solid"/>
                    </a:lnL>
                    <a:lnR w="38100">
                      <a:solidFill>
                        <a:srgbClr val="006FC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6FC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6FC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0.83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5701" y="347598"/>
            <a:ext cx="630682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/>
              <a:t>5-year </a:t>
            </a:r>
            <a:r>
              <a:rPr dirty="0" sz="2400" spc="-5"/>
              <a:t>angina status </a:t>
            </a:r>
            <a:r>
              <a:rPr dirty="0" sz="2400"/>
              <a:t>– </a:t>
            </a:r>
            <a:r>
              <a:rPr dirty="0" sz="2400" spc="-5"/>
              <a:t>DAPT </a:t>
            </a:r>
            <a:r>
              <a:rPr dirty="0" sz="2400"/>
              <a:t>- bleeding</a:t>
            </a:r>
            <a:r>
              <a:rPr dirty="0" sz="2400" spc="25"/>
              <a:t> </a:t>
            </a:r>
            <a:r>
              <a:rPr dirty="0" sz="2400" spc="-5"/>
              <a:t>rate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5309615" y="1979676"/>
            <a:ext cx="3321558" cy="15765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93079" y="1982723"/>
            <a:ext cx="3320033" cy="1573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93791" y="1958339"/>
            <a:ext cx="0" cy="1597660"/>
          </a:xfrm>
          <a:custGeom>
            <a:avLst/>
            <a:gdLst/>
            <a:ahLst/>
            <a:cxnLst/>
            <a:rect l="l" t="t" r="r" b="b"/>
            <a:pathLst>
              <a:path w="0" h="1597660">
                <a:moveTo>
                  <a:pt x="0" y="1597152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146547" y="355549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146547" y="32354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46547" y="291693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46547" y="259689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46547" y="227837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46547" y="195833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93791" y="3555491"/>
            <a:ext cx="3836035" cy="0"/>
          </a:xfrm>
          <a:custGeom>
            <a:avLst/>
            <a:gdLst/>
            <a:ahLst/>
            <a:cxnLst/>
            <a:rect l="l" t="t" r="r" b="b"/>
            <a:pathLst>
              <a:path w="3836034" h="0">
                <a:moveTo>
                  <a:pt x="0" y="0"/>
                </a:moveTo>
                <a:lnTo>
                  <a:pt x="383590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217667" y="1717928"/>
            <a:ext cx="636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314" sz="1800" b="1">
                <a:latin typeface="Calibri"/>
                <a:cs typeface="Calibri"/>
              </a:rPr>
              <a:t>98,4</a:t>
            </a:r>
            <a:r>
              <a:rPr dirty="0" baseline="2314" sz="1800" spc="262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98,2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56121" y="1856308"/>
            <a:ext cx="6235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89,9</a:t>
            </a:r>
            <a:r>
              <a:rPr dirty="0" sz="1200" spc="75" b="1">
                <a:latin typeface="Calibri"/>
                <a:cs typeface="Calibri"/>
              </a:rPr>
              <a:t> </a:t>
            </a:r>
            <a:r>
              <a:rPr dirty="0" baseline="-20833" sz="1800" b="1">
                <a:latin typeface="Calibri"/>
                <a:cs typeface="Calibri"/>
              </a:rPr>
              <a:t>86,9</a:t>
            </a:r>
            <a:endParaRPr baseline="-20833"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23709" y="2236723"/>
            <a:ext cx="6508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66,1</a:t>
            </a:r>
            <a:r>
              <a:rPr dirty="0" sz="1200" spc="10" b="1">
                <a:latin typeface="Calibri"/>
                <a:cs typeface="Calibri"/>
              </a:rPr>
              <a:t> </a:t>
            </a:r>
            <a:r>
              <a:rPr dirty="0" baseline="-9259" sz="1800" b="1">
                <a:latin typeface="Calibri"/>
                <a:cs typeface="Calibri"/>
              </a:rPr>
              <a:t>64,7</a:t>
            </a:r>
            <a:endParaRPr baseline="-9259"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90790" y="2947542"/>
            <a:ext cx="622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21,6</a:t>
            </a:r>
            <a:r>
              <a:rPr dirty="0" sz="1200" spc="65" b="1">
                <a:latin typeface="Calibri"/>
                <a:cs typeface="Calibri"/>
              </a:rPr>
              <a:t> </a:t>
            </a:r>
            <a:r>
              <a:rPr dirty="0" baseline="-18518" sz="1800" b="1">
                <a:latin typeface="Calibri"/>
                <a:cs typeface="Calibri"/>
              </a:rPr>
              <a:t>19,2</a:t>
            </a:r>
            <a:endParaRPr baseline="-18518"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57996" y="3041650"/>
            <a:ext cx="5943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15,7</a:t>
            </a:r>
            <a:r>
              <a:rPr dirty="0" sz="1200" spc="-140" b="1">
                <a:latin typeface="Calibri"/>
                <a:cs typeface="Calibri"/>
              </a:rPr>
              <a:t> </a:t>
            </a:r>
            <a:r>
              <a:rPr dirty="0" baseline="-20833" sz="1800" b="1">
                <a:latin typeface="Calibri"/>
                <a:cs typeface="Calibri"/>
              </a:rPr>
              <a:t>13,6</a:t>
            </a:r>
            <a:endParaRPr baseline="-20833"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86705" y="3114802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86705" y="2156586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09490" y="1837182"/>
            <a:ext cx="2571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-5" b="1">
                <a:latin typeface="Calibri"/>
                <a:cs typeface="Calibri"/>
              </a:rPr>
              <a:t>0</a:t>
            </a: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069835" y="1720595"/>
            <a:ext cx="83057" cy="830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179307" y="1720595"/>
            <a:ext cx="83057" cy="830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171690" y="1649425"/>
            <a:ext cx="15119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22045" algn="l"/>
              </a:tabLst>
            </a:pPr>
            <a:r>
              <a:rPr dirty="0" sz="1100">
                <a:latin typeface="Calibri"/>
                <a:cs typeface="Calibri"/>
              </a:rPr>
              <a:t>Ult</a:t>
            </a:r>
            <a:r>
              <a:rPr dirty="0" sz="1100" spc="-5">
                <a:latin typeface="Calibri"/>
                <a:cs typeface="Calibri"/>
              </a:rPr>
              <a:t>i</a:t>
            </a:r>
            <a:r>
              <a:rPr dirty="0" sz="1100" spc="-5">
                <a:latin typeface="Calibri"/>
                <a:cs typeface="Calibri"/>
              </a:rPr>
              <a:t>m</a:t>
            </a:r>
            <a:r>
              <a:rPr dirty="0" sz="1100">
                <a:latin typeface="Calibri"/>
                <a:cs typeface="Calibri"/>
              </a:rPr>
              <a:t>as</a:t>
            </a:r>
            <a:r>
              <a:rPr dirty="0" sz="1100" spc="-15">
                <a:latin typeface="Calibri"/>
                <a:cs typeface="Calibri"/>
              </a:rPr>
              <a:t>t</a:t>
            </a:r>
            <a:r>
              <a:rPr dirty="0" sz="1100">
                <a:latin typeface="Calibri"/>
                <a:cs typeface="Calibri"/>
              </a:rPr>
              <a:t>er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5">
                <a:latin typeface="Calibri"/>
                <a:cs typeface="Calibri"/>
              </a:rPr>
              <a:t>Xi</a:t>
            </a:r>
            <a:r>
              <a:rPr dirty="0" sz="1100" spc="-15">
                <a:latin typeface="Calibri"/>
                <a:cs typeface="Calibri"/>
              </a:rPr>
              <a:t>e</a:t>
            </a:r>
            <a:r>
              <a:rPr dirty="0" sz="1100" spc="-5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37031" y="2900159"/>
            <a:ext cx="3234690" cy="6560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12875" y="2822435"/>
            <a:ext cx="3233166" cy="7338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5780" y="1821179"/>
            <a:ext cx="0" cy="1734820"/>
          </a:xfrm>
          <a:custGeom>
            <a:avLst/>
            <a:gdLst/>
            <a:ahLst/>
            <a:cxnLst/>
            <a:rect l="l" t="t" r="r" b="b"/>
            <a:pathLst>
              <a:path w="0" h="1734820">
                <a:moveTo>
                  <a:pt x="0" y="1734312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7012" y="355549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7012" y="312115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7012" y="268833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7012" y="225399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7012" y="1821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25780" y="3555491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 h="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19759" y="2808223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5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98777" y="2659126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7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45538" y="2789301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0" b="1">
                <a:latin typeface="Calibri"/>
                <a:cs typeface="Calibri"/>
              </a:rPr>
              <a:t>5</a:t>
            </a:r>
            <a:r>
              <a:rPr dirty="0" sz="1200" b="1">
                <a:latin typeface="Calibri"/>
                <a:cs typeface="Calibri"/>
              </a:rPr>
              <a:t>,8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39692" y="2780538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5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5169" y="2557653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8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90242" y="2637282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7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52242" y="2832608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0" b="1">
                <a:latin typeface="Calibri"/>
                <a:cs typeface="Calibri"/>
              </a:rPr>
              <a:t>5</a:t>
            </a:r>
            <a:r>
              <a:rPr dirty="0" sz="1200" b="1">
                <a:latin typeface="Calibri"/>
                <a:cs typeface="Calibri"/>
              </a:rPr>
              <a:t>,3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92679" y="2641853"/>
            <a:ext cx="49910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7,5</a:t>
            </a:r>
            <a:r>
              <a:rPr dirty="0" sz="1200" spc="35" b="1">
                <a:latin typeface="Calibri"/>
                <a:cs typeface="Calibri"/>
              </a:rPr>
              <a:t> </a:t>
            </a:r>
            <a:r>
              <a:rPr dirty="0" baseline="-23148" sz="1800" b="1">
                <a:latin typeface="Calibri"/>
                <a:cs typeface="Calibri"/>
              </a:rPr>
              <a:t>6,9</a:t>
            </a:r>
            <a:endParaRPr baseline="-23148" sz="18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28109" y="2796666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6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4538" y="3434334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4538" y="300050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7119" y="2133091"/>
            <a:ext cx="1816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0" b="1"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7119" y="1698701"/>
            <a:ext cx="1816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9455" y="3419094"/>
            <a:ext cx="8267065" cy="42164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 marL="524510">
              <a:lnSpc>
                <a:spcPct val="100000"/>
              </a:lnSpc>
              <a:spcBef>
                <a:spcPts val="219"/>
              </a:spcBef>
            </a:pP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728980" algn="l"/>
                <a:tab pos="1578610" algn="l"/>
                <a:tab pos="2294890" algn="l"/>
                <a:tab pos="3041650" algn="l"/>
                <a:tab pos="4692015" algn="l"/>
                <a:tab pos="5428615" algn="l"/>
                <a:tab pos="6298565" algn="l"/>
                <a:tab pos="7035165" algn="l"/>
                <a:tab pos="7802880" algn="l"/>
              </a:tabLst>
            </a:pPr>
            <a:r>
              <a:rPr dirty="0" sz="1200" b="1">
                <a:latin typeface="Calibri"/>
                <a:cs typeface="Calibri"/>
              </a:rPr>
              <a:t>1 </a:t>
            </a:r>
            <a:r>
              <a:rPr dirty="0" sz="1200" spc="-5" b="1">
                <a:latin typeface="Calibri"/>
                <a:cs typeface="Calibri"/>
              </a:rPr>
              <a:t>month	</a:t>
            </a:r>
            <a:r>
              <a:rPr dirty="0" sz="1200" b="1">
                <a:latin typeface="Calibri"/>
                <a:cs typeface="Calibri"/>
              </a:rPr>
              <a:t>9 </a:t>
            </a:r>
            <a:r>
              <a:rPr dirty="0" sz="1200" spc="-5" b="1">
                <a:latin typeface="Calibri"/>
                <a:cs typeface="Calibri"/>
              </a:rPr>
              <a:t>months	</a:t>
            </a: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-5" b="1">
                <a:latin typeface="Calibri"/>
                <a:cs typeface="Calibri"/>
              </a:rPr>
              <a:t> year	</a:t>
            </a:r>
            <a:r>
              <a:rPr dirty="0" sz="1200" b="1">
                <a:latin typeface="Calibri"/>
                <a:cs typeface="Calibri"/>
              </a:rPr>
              <a:t>3 </a:t>
            </a:r>
            <a:r>
              <a:rPr dirty="0" sz="1200" spc="-5" b="1">
                <a:latin typeface="Calibri"/>
                <a:cs typeface="Calibri"/>
              </a:rPr>
              <a:t>years	</a:t>
            </a:r>
            <a:r>
              <a:rPr dirty="0" sz="1200" b="1">
                <a:latin typeface="Calibri"/>
                <a:cs typeface="Calibri"/>
              </a:rPr>
              <a:t>5</a:t>
            </a:r>
            <a:r>
              <a:rPr dirty="0" sz="1200" spc="-5" b="1">
                <a:latin typeface="Calibri"/>
                <a:cs typeface="Calibri"/>
              </a:rPr>
              <a:t> years	</a:t>
            </a:r>
            <a:r>
              <a:rPr dirty="0" sz="1200" b="1">
                <a:latin typeface="Calibri"/>
                <a:cs typeface="Calibri"/>
              </a:rPr>
              <a:t>1 </a:t>
            </a:r>
            <a:r>
              <a:rPr dirty="0" sz="1200" spc="-5" b="1">
                <a:latin typeface="Calibri"/>
                <a:cs typeface="Calibri"/>
              </a:rPr>
              <a:t>month	</a:t>
            </a:r>
            <a:r>
              <a:rPr dirty="0" sz="1200" b="1">
                <a:latin typeface="Calibri"/>
                <a:cs typeface="Calibri"/>
              </a:rPr>
              <a:t>9 </a:t>
            </a:r>
            <a:r>
              <a:rPr dirty="0" sz="1200" spc="-5" b="1">
                <a:latin typeface="Calibri"/>
                <a:cs typeface="Calibri"/>
              </a:rPr>
              <a:t>months	</a:t>
            </a: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-5" b="1">
                <a:latin typeface="Calibri"/>
                <a:cs typeface="Calibri"/>
              </a:rPr>
              <a:t> year	</a:t>
            </a:r>
            <a:r>
              <a:rPr dirty="0" sz="1200" b="1">
                <a:latin typeface="Calibri"/>
                <a:cs typeface="Calibri"/>
              </a:rPr>
              <a:t>3 </a:t>
            </a:r>
            <a:r>
              <a:rPr dirty="0" sz="1200" spc="-5" b="1">
                <a:latin typeface="Calibri"/>
                <a:cs typeface="Calibri"/>
              </a:rPr>
              <a:t>years	</a:t>
            </a:r>
            <a:r>
              <a:rPr dirty="0" sz="1200" b="1">
                <a:latin typeface="Calibri"/>
                <a:cs typeface="Calibri"/>
              </a:rPr>
              <a:t>5</a:t>
            </a:r>
            <a:r>
              <a:rPr dirty="0" sz="1200" spc="-6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960119" y="1891283"/>
            <a:ext cx="84581" cy="8458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037588" y="1891283"/>
            <a:ext cx="84581" cy="8458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645152" y="1289303"/>
            <a:ext cx="4227830" cy="307975"/>
          </a:xfrm>
          <a:prstGeom prst="rect">
            <a:avLst/>
          </a:prstGeom>
          <a:solidFill>
            <a:srgbClr val="1F455A"/>
          </a:solidFill>
        </p:spPr>
        <p:txBody>
          <a:bodyPr wrap="square" lIns="0" tIns="34290" rIns="0" bIns="0" rtlCol="0" vert="horz">
            <a:spAutoFit/>
          </a:bodyPr>
          <a:lstStyle/>
          <a:p>
            <a:pPr marL="807720">
              <a:lnSpc>
                <a:spcPct val="100000"/>
              </a:lnSpc>
              <a:spcBef>
                <a:spcPts val="27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Dual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antiplatelet therapy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(DAPT),</a:t>
            </a:r>
            <a:r>
              <a:rPr dirty="0" sz="1400" spc="-9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0311" y="1289303"/>
            <a:ext cx="4053840" cy="307975"/>
          </a:xfrm>
          <a:prstGeom prst="rect">
            <a:avLst/>
          </a:prstGeom>
          <a:solidFill>
            <a:srgbClr val="1F455A"/>
          </a:solidFill>
        </p:spPr>
        <p:txBody>
          <a:bodyPr wrap="square" lIns="0" tIns="34290" rIns="0" bIns="0" rtlCol="0" vert="horz">
            <a:spAutoFit/>
          </a:bodyPr>
          <a:lstStyle/>
          <a:p>
            <a:pPr marL="603885">
              <a:lnSpc>
                <a:spcPct val="100000"/>
              </a:lnSpc>
              <a:spcBef>
                <a:spcPts val="270"/>
              </a:spcBef>
            </a:pP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Angina complaints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during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follow-up,</a:t>
            </a:r>
            <a:r>
              <a:rPr dirty="0" sz="1400" spc="-1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13231" y="5742432"/>
            <a:ext cx="2897886" cy="63169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173480" y="5515355"/>
            <a:ext cx="2896362" cy="85878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25780" y="4808220"/>
            <a:ext cx="0" cy="1565275"/>
          </a:xfrm>
          <a:custGeom>
            <a:avLst/>
            <a:gdLst/>
            <a:ahLst/>
            <a:cxnLst/>
            <a:rect l="l" t="t" r="r" b="b"/>
            <a:pathLst>
              <a:path w="0" h="1565275">
                <a:moveTo>
                  <a:pt x="0" y="1565147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77012" y="637336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77012" y="598170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77012" y="559003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77012" y="51983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7012" y="480822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25780" y="6373367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 h="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752957" y="5941567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054098" y="5641340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6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298952" y="5484672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8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301877" y="5830011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4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467736" y="5438647"/>
            <a:ext cx="22097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8,9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663822" y="5257546"/>
            <a:ext cx="297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0" b="1">
                <a:latin typeface="Calibri"/>
                <a:cs typeface="Calibri"/>
              </a:rPr>
              <a:t>0</a:t>
            </a:r>
            <a:r>
              <a:rPr dirty="0" sz="1200" b="1">
                <a:latin typeface="Calibri"/>
                <a:cs typeface="Calibri"/>
              </a:rPr>
              <a:t>,9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94538" y="6253073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94538" y="5861405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17119" y="4686376"/>
            <a:ext cx="1816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68476" y="6451193"/>
            <a:ext cx="559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-6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month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083054" y="6451193"/>
            <a:ext cx="6197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9</a:t>
            </a:r>
            <a:r>
              <a:rPr dirty="0" sz="1200" spc="-6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30270" y="6451193"/>
            <a:ext cx="415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-7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year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80872" y="4887467"/>
            <a:ext cx="83058" cy="8305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958339" y="4887467"/>
            <a:ext cx="83057" cy="8305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982167" y="4817490"/>
            <a:ext cx="14795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0295" algn="l"/>
              </a:tabLst>
            </a:pPr>
            <a:r>
              <a:rPr dirty="0" sz="1100">
                <a:latin typeface="Calibri"/>
                <a:cs typeface="Calibri"/>
              </a:rPr>
              <a:t>Ulti</a:t>
            </a:r>
            <a:r>
              <a:rPr dirty="0" sz="1100" spc="-10">
                <a:latin typeface="Calibri"/>
                <a:cs typeface="Calibri"/>
              </a:rPr>
              <a:t>m</a:t>
            </a:r>
            <a:r>
              <a:rPr dirty="0" sz="1100">
                <a:latin typeface="Calibri"/>
                <a:cs typeface="Calibri"/>
              </a:rPr>
              <a:t>as</a:t>
            </a:r>
            <a:r>
              <a:rPr dirty="0" sz="1100" spc="-10">
                <a:latin typeface="Calibri"/>
                <a:cs typeface="Calibri"/>
              </a:rPr>
              <a:t>t</a:t>
            </a:r>
            <a:r>
              <a:rPr dirty="0" sz="1100">
                <a:latin typeface="Calibri"/>
                <a:cs typeface="Calibri"/>
              </a:rPr>
              <a:t>er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5">
                <a:latin typeface="Calibri"/>
                <a:cs typeface="Calibri"/>
              </a:rPr>
              <a:t>Xi</a:t>
            </a:r>
            <a:r>
              <a:rPr dirty="0" sz="1100" spc="-10">
                <a:latin typeface="Calibri"/>
                <a:cs typeface="Calibri"/>
              </a:rPr>
              <a:t>e</a:t>
            </a:r>
            <a:r>
              <a:rPr dirty="0" sz="1100" spc="-5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469635" y="6067044"/>
            <a:ext cx="2344673" cy="3010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120384" y="6160008"/>
            <a:ext cx="2344673" cy="2095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198364" y="4800600"/>
            <a:ext cx="0" cy="1567180"/>
          </a:xfrm>
          <a:custGeom>
            <a:avLst/>
            <a:gdLst/>
            <a:ahLst/>
            <a:cxnLst/>
            <a:rect l="l" t="t" r="r" b="b"/>
            <a:pathLst>
              <a:path w="0" h="1567179">
                <a:moveTo>
                  <a:pt x="0" y="1566672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149596" y="63672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149596" y="597560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149596" y="558393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149596" y="519226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149596" y="480060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 h="0">
                <a:moveTo>
                  <a:pt x="0" y="0"/>
                </a:moveTo>
                <a:lnTo>
                  <a:pt x="4876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198364" y="6367271"/>
            <a:ext cx="3537585" cy="0"/>
          </a:xfrm>
          <a:custGeom>
            <a:avLst/>
            <a:gdLst/>
            <a:ahLst/>
            <a:cxnLst/>
            <a:rect l="l" t="t" r="r" b="b"/>
            <a:pathLst>
              <a:path w="3537584" h="0">
                <a:moveTo>
                  <a:pt x="0" y="0"/>
                </a:moveTo>
                <a:lnTo>
                  <a:pt x="353720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5658992" y="5839155"/>
            <a:ext cx="22097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3,8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417689" y="5846775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3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332346" y="5933643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0" b="1">
                <a:latin typeface="Calibri"/>
                <a:cs typeface="Calibri"/>
              </a:rPr>
              <a:t>2</a:t>
            </a:r>
            <a:r>
              <a:rPr dirty="0" sz="1200" b="1">
                <a:latin typeface="Calibri"/>
                <a:cs typeface="Calibri"/>
              </a:rPr>
              <a:t>,6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089772" y="5979363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0" b="1">
                <a:latin typeface="Calibri"/>
                <a:cs typeface="Calibri"/>
              </a:rPr>
              <a:t>,</a:t>
            </a:r>
            <a:r>
              <a:rPr dirty="0" sz="1200" b="1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968366" y="6246977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968366" y="5855309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890896" y="468058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705347" y="6445097"/>
            <a:ext cx="7569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 to 3</a:t>
            </a:r>
            <a:r>
              <a:rPr dirty="0" sz="1200" spc="-8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474077" y="6445097"/>
            <a:ext cx="7569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3 to 5</a:t>
            </a:r>
            <a:r>
              <a:rPr dirty="0" sz="1200" spc="-8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506211" y="4866132"/>
            <a:ext cx="76962" cy="7696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300215" y="4866132"/>
            <a:ext cx="76962" cy="7696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5598414" y="4802885"/>
            <a:ext cx="11614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06450" algn="l"/>
              </a:tabLst>
            </a:pPr>
            <a:r>
              <a:rPr dirty="0" sz="1000" spc="-10">
                <a:latin typeface="Calibri"/>
                <a:cs typeface="Calibri"/>
              </a:rPr>
              <a:t>U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5">
                <a:latin typeface="Calibri"/>
                <a:cs typeface="Calibri"/>
              </a:rPr>
              <a:t>tima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ter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 spc="-10">
                <a:latin typeface="Calibri"/>
                <a:cs typeface="Calibri"/>
              </a:rPr>
              <a:t>Xi</a:t>
            </a:r>
            <a:r>
              <a:rPr dirty="0" sz="1000" spc="-5">
                <a:latin typeface="Calibri"/>
                <a:cs typeface="Calibri"/>
              </a:rPr>
              <a:t>ence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062329" y="1823161"/>
            <a:ext cx="281114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90295" algn="l"/>
                <a:tab pos="2499995" algn="l"/>
              </a:tabLst>
            </a:pPr>
            <a:r>
              <a:rPr dirty="0" sz="1100">
                <a:latin typeface="Calibri"/>
                <a:cs typeface="Calibri"/>
              </a:rPr>
              <a:t>Ulti</a:t>
            </a:r>
            <a:r>
              <a:rPr dirty="0" sz="1100" spc="-10">
                <a:latin typeface="Calibri"/>
                <a:cs typeface="Calibri"/>
              </a:rPr>
              <a:t>m</a:t>
            </a:r>
            <a:r>
              <a:rPr dirty="0" sz="1100">
                <a:latin typeface="Calibri"/>
                <a:cs typeface="Calibri"/>
              </a:rPr>
              <a:t>as</a:t>
            </a:r>
            <a:r>
              <a:rPr dirty="0" sz="1100" spc="-10">
                <a:latin typeface="Calibri"/>
                <a:cs typeface="Calibri"/>
              </a:rPr>
              <a:t>t</a:t>
            </a:r>
            <a:r>
              <a:rPr dirty="0" sz="1100">
                <a:latin typeface="Calibri"/>
                <a:cs typeface="Calibri"/>
              </a:rPr>
              <a:t>er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5">
                <a:latin typeface="Calibri"/>
                <a:cs typeface="Calibri"/>
              </a:rPr>
              <a:t>Xi</a:t>
            </a:r>
            <a:r>
              <a:rPr dirty="0" sz="1100" spc="-10">
                <a:latin typeface="Calibri"/>
                <a:cs typeface="Calibri"/>
              </a:rPr>
              <a:t>e</a:t>
            </a:r>
            <a:r>
              <a:rPr dirty="0" sz="1100" spc="-5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ce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>
                <a:latin typeface="Calibri"/>
                <a:cs typeface="Calibri"/>
              </a:rPr>
              <a:t>P=</a:t>
            </a:r>
            <a:r>
              <a:rPr dirty="0" sz="1100" spc="-5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257793" y="1977085"/>
            <a:ext cx="32321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P</a:t>
            </a:r>
            <a:r>
              <a:rPr dirty="0" sz="1100" spc="-5">
                <a:latin typeface="Calibri"/>
                <a:cs typeface="Calibri"/>
              </a:rPr>
              <a:t>=</a:t>
            </a:r>
            <a:r>
              <a:rPr dirty="0" sz="1100" spc="-10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150489" y="4836414"/>
            <a:ext cx="3232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P</a:t>
            </a:r>
            <a:r>
              <a:rPr dirty="0" sz="1100" spc="-5">
                <a:latin typeface="Calibri"/>
                <a:cs typeface="Calibri"/>
              </a:rPr>
              <a:t>=NS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913378" y="6637121"/>
            <a:ext cx="15589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NS: </a:t>
            </a:r>
            <a:r>
              <a:rPr dirty="0" sz="1100">
                <a:latin typeface="Calibri"/>
                <a:cs typeface="Calibri"/>
              </a:rPr>
              <a:t>not </a:t>
            </a:r>
            <a:r>
              <a:rPr dirty="0" sz="1100" spc="-5">
                <a:latin typeface="Calibri"/>
                <a:cs typeface="Calibri"/>
              </a:rPr>
              <a:t>significant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(P&gt;0.05)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0335" y="5008932"/>
            <a:ext cx="358775" cy="669925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189230">
              <a:lnSpc>
                <a:spcPct val="100000"/>
              </a:lnSpc>
              <a:spcBef>
                <a:spcPts val="645"/>
              </a:spcBef>
            </a:pPr>
            <a:r>
              <a:rPr dirty="0" sz="1200" spc="0" b="1"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40"/>
              </a:lnSpc>
              <a:spcBef>
                <a:spcPts val="645"/>
              </a:spcBef>
            </a:pPr>
            <a:r>
              <a:rPr dirty="0" sz="1400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 marL="189230">
              <a:lnSpc>
                <a:spcPts val="1100"/>
              </a:lnSpc>
            </a:pPr>
            <a:r>
              <a:rPr dirty="0" sz="1200" spc="0" b="1"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964793" y="4352671"/>
            <a:ext cx="6997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19345" algn="l"/>
              </a:tabLst>
            </a:pPr>
            <a:r>
              <a:rPr dirty="0" sz="1400" b="1">
                <a:latin typeface="Calibri"/>
                <a:cs typeface="Calibri"/>
              </a:rPr>
              <a:t>Bleeding </a:t>
            </a:r>
            <a:r>
              <a:rPr dirty="0" sz="1400" spc="-15" b="1">
                <a:latin typeface="Calibri"/>
                <a:cs typeface="Calibri"/>
              </a:rPr>
              <a:t>rates </a:t>
            </a:r>
            <a:r>
              <a:rPr dirty="0" sz="1400" b="1">
                <a:latin typeface="Calibri"/>
                <a:cs typeface="Calibri"/>
              </a:rPr>
              <a:t>– </a:t>
            </a:r>
            <a:r>
              <a:rPr dirty="0" sz="1400" spc="-5" b="1">
                <a:latin typeface="Calibri"/>
                <a:cs typeface="Calibri"/>
              </a:rPr>
              <a:t>cumulative </a:t>
            </a:r>
            <a:r>
              <a:rPr dirty="0" sz="1400" b="1">
                <a:latin typeface="Calibri"/>
                <a:cs typeface="Calibri"/>
              </a:rPr>
              <a:t>up </a:t>
            </a:r>
            <a:r>
              <a:rPr dirty="0" sz="1400" spc="-5" b="1">
                <a:latin typeface="Calibri"/>
                <a:cs typeface="Calibri"/>
              </a:rPr>
              <a:t>to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</a:t>
            </a:r>
            <a:r>
              <a:rPr dirty="0" sz="1400" spc="-5" b="1">
                <a:latin typeface="Calibri"/>
                <a:cs typeface="Calibri"/>
              </a:rPr>
              <a:t> year	</a:t>
            </a:r>
            <a:r>
              <a:rPr dirty="0" sz="1400" b="1">
                <a:latin typeface="Calibri"/>
                <a:cs typeface="Calibri"/>
              </a:rPr>
              <a:t>Bleeding </a:t>
            </a:r>
            <a:r>
              <a:rPr dirty="0" sz="1400" spc="-15" b="1">
                <a:latin typeface="Calibri"/>
                <a:cs typeface="Calibri"/>
              </a:rPr>
              <a:t>rates </a:t>
            </a:r>
            <a:r>
              <a:rPr dirty="0" sz="1400" b="1">
                <a:latin typeface="Calibri"/>
                <a:cs typeface="Calibri"/>
              </a:rPr>
              <a:t>– 1 </a:t>
            </a:r>
            <a:r>
              <a:rPr dirty="0" sz="1400" spc="-5" b="1">
                <a:latin typeface="Calibri"/>
                <a:cs typeface="Calibri"/>
              </a:rPr>
              <a:t>to </a:t>
            </a:r>
            <a:r>
              <a:rPr dirty="0" sz="1400" b="1">
                <a:latin typeface="Calibri"/>
                <a:cs typeface="Calibri"/>
              </a:rPr>
              <a:t>5</a:t>
            </a:r>
            <a:r>
              <a:rPr dirty="0" sz="1400" spc="-1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years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684521" y="5072253"/>
            <a:ext cx="387350" cy="60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907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9761" sz="2100">
                <a:latin typeface="Calibri"/>
                <a:cs typeface="Calibri"/>
              </a:rPr>
              <a:t>%</a:t>
            </a:r>
            <a:r>
              <a:rPr dirty="0" baseline="29761" sz="2100" spc="300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10311" y="4006596"/>
            <a:ext cx="8662670" cy="307975"/>
          </a:xfrm>
          <a:prstGeom prst="rect">
            <a:avLst/>
          </a:prstGeom>
          <a:solidFill>
            <a:srgbClr val="1F455A"/>
          </a:solidFill>
        </p:spPr>
        <p:txBody>
          <a:bodyPr wrap="square" lIns="0" tIns="3492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27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Bleeding</a:t>
            </a:r>
            <a:r>
              <a:rPr dirty="0" sz="1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rates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114413" y="4836414"/>
            <a:ext cx="3232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P</a:t>
            </a:r>
            <a:r>
              <a:rPr dirty="0" sz="1100" spc="-5">
                <a:latin typeface="Calibri"/>
                <a:cs typeface="Calibri"/>
              </a:rPr>
              <a:t>=NS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0335" y="2540888"/>
            <a:ext cx="3587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29761" sz="2100">
                <a:latin typeface="Calibri"/>
                <a:cs typeface="Calibri"/>
              </a:rPr>
              <a:t>% </a:t>
            </a:r>
            <a:r>
              <a:rPr dirty="0" sz="1200" b="1"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684521" y="2450083"/>
            <a:ext cx="383540" cy="5537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9920" sz="2100">
                <a:latin typeface="Calibri"/>
                <a:cs typeface="Calibri"/>
              </a:rPr>
              <a:t>%</a:t>
            </a:r>
            <a:r>
              <a:rPr dirty="0" baseline="9920" sz="2100" spc="247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  <a:p>
            <a:pPr marL="214629">
              <a:lnSpc>
                <a:spcPct val="100000"/>
              </a:lnSpc>
              <a:spcBef>
                <a:spcPts val="1030"/>
              </a:spcBef>
            </a:pPr>
            <a:r>
              <a:rPr dirty="0" sz="1200" b="1"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Julien</dc:creator>
  <dc:title>Présentation PowerPoint</dc:title>
  <dcterms:created xsi:type="dcterms:W3CDTF">2018-05-23T15:36:49Z</dcterms:created>
  <dcterms:modified xsi:type="dcterms:W3CDTF">2018-05-23T15:36:49Z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2018-05-23T00:00:00Z</vt:filetime>
  </property>
</Properties>
</file>