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969719" y="1472837"/>
            <a:ext cx="3714750" cy="3339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289"/>
            <a:ext cx="9143991" cy="5070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677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0365" y="146811"/>
            <a:ext cx="768326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7147" y="1044955"/>
            <a:ext cx="8489705" cy="1497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081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9223" y="1623060"/>
            <a:ext cx="7799705" cy="995044"/>
          </a:xfrm>
          <a:prstGeom prst="rect"/>
        </p:spPr>
        <p:txBody>
          <a:bodyPr wrap="square" lIns="0" tIns="33655" rIns="0" bIns="0" rtlCol="0" vert="horz">
            <a:spAutoFit/>
          </a:bodyPr>
          <a:lstStyle/>
          <a:p>
            <a:pPr marL="2670810" marR="5080" indent="-2658745">
              <a:lnSpc>
                <a:spcPts val="3790"/>
              </a:lnSpc>
              <a:spcBef>
                <a:spcPts val="265"/>
              </a:spcBef>
            </a:pPr>
            <a:r>
              <a:rPr dirty="0" sz="3200" spc="-5"/>
              <a:t>Clinical </a:t>
            </a:r>
            <a:r>
              <a:rPr dirty="0" sz="3200" spc="-10"/>
              <a:t>Outcomes After Interventions </a:t>
            </a:r>
            <a:r>
              <a:rPr dirty="0" sz="3200"/>
              <a:t>with </a:t>
            </a:r>
            <a:r>
              <a:rPr dirty="0" sz="3200" spc="5"/>
              <a:t>DCB  </a:t>
            </a:r>
            <a:r>
              <a:rPr dirty="0" sz="3200"/>
              <a:t>PCR</a:t>
            </a:r>
            <a:r>
              <a:rPr dirty="0" sz="3200" spc="-5"/>
              <a:t> </a:t>
            </a:r>
            <a:r>
              <a:rPr dirty="0" sz="3200" spc="-15"/>
              <a:t>Statement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082968" y="2869691"/>
            <a:ext cx="5158105" cy="148844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451610">
              <a:lnSpc>
                <a:spcPct val="100000"/>
              </a:lnSpc>
              <a:spcBef>
                <a:spcPts val="605"/>
              </a:spcBef>
            </a:pP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Alexandra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Lansky,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MD</a:t>
            </a:r>
            <a:endParaRPr sz="2000">
              <a:latin typeface="Calibri"/>
              <a:cs typeface="Calibri"/>
            </a:endParaRPr>
          </a:p>
          <a:p>
            <a:pPr algn="ctr" marL="12065" marR="5080" indent="-635">
              <a:lnSpc>
                <a:spcPct val="119000"/>
              </a:lnSpc>
              <a:spcBef>
                <a:spcPts val="45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Professor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of Medicine, 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Yale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School of Medicine  Chair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Interventional Research,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Barts Heart 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Center, 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Queen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Mary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London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5577" y="216915"/>
            <a:ext cx="601154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Disclosure </a:t>
            </a:r>
            <a:r>
              <a:rPr dirty="0" spc="-20"/>
              <a:t>Statement </a:t>
            </a:r>
            <a:r>
              <a:rPr dirty="0" spc="-5"/>
              <a:t>of Financial</a:t>
            </a:r>
            <a:r>
              <a:rPr dirty="0" spc="-15"/>
              <a:t> </a:t>
            </a:r>
            <a:r>
              <a:rPr dirty="0" spc="-20"/>
              <a:t>Interest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1918" y="3241547"/>
            <a:ext cx="2563495" cy="1513205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5">
                <a:latin typeface="Calibri"/>
                <a:cs typeface="Calibri"/>
              </a:rPr>
              <a:t>Major </a:t>
            </a:r>
            <a:r>
              <a:rPr dirty="0" sz="1400" spc="-10">
                <a:latin typeface="Calibri"/>
                <a:cs typeface="Calibri"/>
              </a:rPr>
              <a:t>Stock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Shareholder/Equity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10">
                <a:latin typeface="Calibri"/>
                <a:cs typeface="Calibri"/>
              </a:rPr>
              <a:t>Royalty Income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5">
                <a:latin typeface="Calibri"/>
                <a:cs typeface="Calibri"/>
              </a:rPr>
              <a:t>Ownership/Founder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5">
                <a:latin typeface="Calibri"/>
                <a:cs typeface="Calibri"/>
              </a:rPr>
              <a:t>Intellectual Property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Rights</a:t>
            </a:r>
            <a:endParaRPr sz="1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>
                <a:latin typeface="Calibri"/>
                <a:cs typeface="Calibri"/>
              </a:rPr>
              <a:t>Other </a:t>
            </a:r>
            <a:r>
              <a:rPr dirty="0" sz="1400" spc="-5">
                <a:latin typeface="Calibri"/>
                <a:cs typeface="Calibri"/>
              </a:rPr>
              <a:t>Financial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Benefit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918" y="979932"/>
            <a:ext cx="3820795" cy="1384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9539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alibri"/>
                <a:cs typeface="Calibri"/>
              </a:rPr>
              <a:t>Speaker's </a:t>
            </a:r>
            <a:r>
              <a:rPr dirty="0" sz="2000" spc="-5" b="1">
                <a:latin typeface="Calibri"/>
                <a:cs typeface="Calibri"/>
              </a:rPr>
              <a:t>name </a:t>
            </a:r>
            <a:r>
              <a:rPr dirty="0" sz="2000" b="1">
                <a:latin typeface="Calibri"/>
                <a:cs typeface="Calibri"/>
              </a:rPr>
              <a:t>: </a:t>
            </a:r>
            <a:r>
              <a:rPr dirty="0" sz="2000" spc="-15" b="1">
                <a:latin typeface="Calibri"/>
                <a:cs typeface="Calibri"/>
              </a:rPr>
              <a:t>Alexandra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Lansky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latin typeface="Calibri"/>
                <a:cs typeface="Calibri"/>
              </a:rPr>
              <a:t>Affiliation/Financial Relationship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7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10">
                <a:latin typeface="Calibri"/>
                <a:cs typeface="Calibri"/>
              </a:rPr>
              <a:t>Grant/Research </a:t>
            </a:r>
            <a:r>
              <a:rPr dirty="0" sz="1400" spc="-5">
                <a:latin typeface="Calibri"/>
                <a:cs typeface="Calibri"/>
              </a:rPr>
              <a:t>Support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77800" rIns="0" bIns="0" rtlCol="0" vert="horz">
            <a:spAutoFit/>
          </a:bodyPr>
          <a:lstStyle/>
          <a:p>
            <a:pPr marL="1179830">
              <a:lnSpc>
                <a:spcPct val="100000"/>
              </a:lnSpc>
              <a:spcBef>
                <a:spcPts val="1400"/>
              </a:spcBef>
            </a:pPr>
            <a:r>
              <a:rPr dirty="0" spc="-10"/>
              <a:t>Company</a:t>
            </a:r>
          </a:p>
          <a:p>
            <a:pPr marL="241300" marR="5080" indent="-228600">
              <a:lnSpc>
                <a:spcPct val="80500"/>
              </a:lnSpc>
              <a:spcBef>
                <a:spcPts val="12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10"/>
              <a:t>Astra Zeneca, </a:t>
            </a:r>
            <a:r>
              <a:rPr dirty="0" sz="1400" spc="-5"/>
              <a:t>Abiomed, Abbott </a:t>
            </a:r>
            <a:r>
              <a:rPr dirty="0" sz="1400" spc="-25"/>
              <a:t>Vascular, </a:t>
            </a:r>
            <a:r>
              <a:rPr dirty="0" sz="1400" spc="-5"/>
              <a:t>Bard,  </a:t>
            </a:r>
            <a:r>
              <a:rPr dirty="0" sz="1400" spc="-10"/>
              <a:t>Boston </a:t>
            </a:r>
            <a:r>
              <a:rPr dirty="0" sz="1400" spc="-5"/>
              <a:t>Scientific, Biocardia, Biotronik, Cagent,  Cardiatis, </a:t>
            </a:r>
            <a:r>
              <a:rPr dirty="0" sz="1400" spc="-10"/>
              <a:t>Conformal, </a:t>
            </a:r>
            <a:r>
              <a:rPr dirty="0" sz="1400" spc="-5"/>
              <a:t>Gore, </a:t>
            </a:r>
            <a:r>
              <a:rPr dirty="0" sz="1400" spc="-10"/>
              <a:t>Intact </a:t>
            </a:r>
            <a:r>
              <a:rPr dirty="0" sz="1400" spc="-25"/>
              <a:t>Vascular,  </a:t>
            </a:r>
            <a:r>
              <a:rPr dirty="0" sz="1400" spc="-10"/>
              <a:t>KeyStone </a:t>
            </a:r>
            <a:r>
              <a:rPr dirty="0" sz="1400"/>
              <a:t>Heart, </a:t>
            </a:r>
            <a:r>
              <a:rPr dirty="0" sz="1400" spc="-10"/>
              <a:t>Venous, Lifetech, </a:t>
            </a:r>
            <a:r>
              <a:rPr dirty="0" sz="1400" spc="-20"/>
              <a:t>Limflow,  </a:t>
            </a:r>
            <a:r>
              <a:rPr dirty="0" sz="1400" spc="-5"/>
              <a:t>Medinol, Micell, Microport, </a:t>
            </a:r>
            <a:r>
              <a:rPr dirty="0" sz="1400" spc="-10"/>
              <a:t>Myocardia, Reva,  Shockwave </a:t>
            </a:r>
            <a:r>
              <a:rPr dirty="0" sz="1400" spc="-5"/>
              <a:t>Medical, Surmodics, </a:t>
            </a:r>
            <a:r>
              <a:rPr dirty="0" sz="1400" spc="-15"/>
              <a:t>Trireme, Venus,  Veryan</a:t>
            </a:r>
            <a:r>
              <a:rPr dirty="0" sz="1400" spc="-10"/>
              <a:t> </a:t>
            </a:r>
            <a:r>
              <a:rPr dirty="0" sz="1400" spc="-5"/>
              <a:t>Medical</a:t>
            </a:r>
            <a:endParaRPr sz="1400"/>
          </a:p>
          <a:p>
            <a:pPr marL="241300" indent="-2286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5"/>
              <a:t>None</a:t>
            </a:r>
            <a:endParaRPr sz="1400"/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5"/>
              <a:t>None</a:t>
            </a:r>
            <a:endParaRPr sz="1400"/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5"/>
              <a:t>None</a:t>
            </a:r>
            <a:endParaRPr sz="1400"/>
          </a:p>
          <a:p>
            <a:pPr marL="241300" indent="-2286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5"/>
              <a:t>None</a:t>
            </a:r>
            <a:endParaRPr sz="1400"/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400" spc="-5"/>
              <a:t>None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48784" y="1993392"/>
            <a:ext cx="3959352" cy="2426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21090" y="4873244"/>
            <a:ext cx="16954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i="1">
                <a:latin typeface="Arial"/>
                <a:cs typeface="Arial"/>
              </a:rPr>
              <a:t>Katsanos K,. JAHA</a:t>
            </a:r>
            <a:r>
              <a:rPr dirty="0" sz="1200" spc="-8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80409" y="235203"/>
            <a:ext cx="592328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Katsanos Meta </a:t>
            </a:r>
            <a:r>
              <a:rPr dirty="0" spc="-5"/>
              <a:t>Analysis: The</a:t>
            </a:r>
            <a:r>
              <a:rPr dirty="0" spc="25"/>
              <a:t> </a:t>
            </a:r>
            <a:r>
              <a:rPr dirty="0" spc="-25"/>
              <a:t>Controversy</a:t>
            </a:r>
          </a:p>
        </p:txBody>
      </p:sp>
      <p:sp>
        <p:nvSpPr>
          <p:cNvPr id="5" name="object 5"/>
          <p:cNvSpPr/>
          <p:nvPr/>
        </p:nvSpPr>
        <p:spPr>
          <a:xfrm>
            <a:off x="5676900" y="3855946"/>
            <a:ext cx="1524000" cy="634365"/>
          </a:xfrm>
          <a:custGeom>
            <a:avLst/>
            <a:gdLst/>
            <a:ahLst/>
            <a:cxnLst/>
            <a:rect l="l" t="t" r="r" b="b"/>
            <a:pathLst>
              <a:path w="1524000" h="634364">
                <a:moveTo>
                  <a:pt x="1418356" y="0"/>
                </a:moveTo>
                <a:lnTo>
                  <a:pt x="105643" y="0"/>
                </a:lnTo>
                <a:lnTo>
                  <a:pt x="64522" y="8301"/>
                </a:lnTo>
                <a:lnTo>
                  <a:pt x="30942" y="30941"/>
                </a:lnTo>
                <a:lnTo>
                  <a:pt x="8302" y="64521"/>
                </a:lnTo>
                <a:lnTo>
                  <a:pt x="0" y="105642"/>
                </a:lnTo>
                <a:lnTo>
                  <a:pt x="0" y="528201"/>
                </a:lnTo>
                <a:lnTo>
                  <a:pt x="8302" y="569322"/>
                </a:lnTo>
                <a:lnTo>
                  <a:pt x="30942" y="602902"/>
                </a:lnTo>
                <a:lnTo>
                  <a:pt x="64522" y="625542"/>
                </a:lnTo>
                <a:lnTo>
                  <a:pt x="105643" y="633844"/>
                </a:lnTo>
                <a:lnTo>
                  <a:pt x="1418356" y="633844"/>
                </a:lnTo>
                <a:lnTo>
                  <a:pt x="1459477" y="625542"/>
                </a:lnTo>
                <a:lnTo>
                  <a:pt x="1493057" y="602902"/>
                </a:lnTo>
                <a:lnTo>
                  <a:pt x="1515697" y="569322"/>
                </a:lnTo>
                <a:lnTo>
                  <a:pt x="1524000" y="528201"/>
                </a:lnTo>
                <a:lnTo>
                  <a:pt x="1524000" y="105642"/>
                </a:lnTo>
                <a:lnTo>
                  <a:pt x="1515697" y="64521"/>
                </a:lnTo>
                <a:lnTo>
                  <a:pt x="1493057" y="30941"/>
                </a:lnTo>
                <a:lnTo>
                  <a:pt x="1459477" y="8301"/>
                </a:lnTo>
                <a:lnTo>
                  <a:pt x="1418356" y="0"/>
                </a:lnTo>
                <a:close/>
              </a:path>
            </a:pathLst>
          </a:custGeom>
          <a:solidFill>
            <a:srgbClr val="FF0000">
              <a:alpha val="160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74670" y="993140"/>
            <a:ext cx="7705725" cy="56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125"/>
              </a:lnSpc>
              <a:spcBef>
                <a:spcPts val="100"/>
              </a:spcBef>
            </a:pPr>
            <a:r>
              <a:rPr dirty="0" sz="1800" spc="-35">
                <a:solidFill>
                  <a:srgbClr val="002060"/>
                </a:solidFill>
                <a:latin typeface="Arial"/>
                <a:cs typeface="Arial"/>
              </a:rPr>
              <a:t>SFA </a:t>
            </a:r>
            <a:r>
              <a:rPr dirty="0" sz="1800" spc="-5">
                <a:solidFill>
                  <a:srgbClr val="002060"/>
                </a:solidFill>
                <a:latin typeface="Arial"/>
                <a:cs typeface="Arial"/>
              </a:rPr>
              <a:t>trials testing Paclitaxel-DCB and DES are designed to evaluate</a:t>
            </a:r>
            <a:r>
              <a:rPr dirty="0" sz="1800" spc="-15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2060"/>
                </a:solidFill>
                <a:latin typeface="Arial"/>
                <a:cs typeface="Arial"/>
              </a:rPr>
              <a:t>efficacy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2125"/>
              </a:lnSpc>
            </a:pPr>
            <a:r>
              <a:rPr dirty="0" sz="1800" spc="-5" b="1">
                <a:solidFill>
                  <a:srgbClr val="C00000"/>
                </a:solidFill>
                <a:latin typeface="Arial"/>
                <a:cs typeface="Arial"/>
              </a:rPr>
              <a:t>All-cause death and safety has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not </a:t>
            </a:r>
            <a:r>
              <a:rPr dirty="0" sz="1800" spc="-5" b="1">
                <a:solidFill>
                  <a:srgbClr val="C00000"/>
                </a:solidFill>
                <a:latin typeface="Arial"/>
                <a:cs typeface="Arial"/>
              </a:rPr>
              <a:t>been</a:t>
            </a:r>
            <a:r>
              <a:rPr dirty="0" sz="18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C00000"/>
                </a:solidFill>
                <a:latin typeface="Arial"/>
                <a:cs typeface="Arial"/>
              </a:rPr>
              <a:t>investigated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747" y="2522504"/>
            <a:ext cx="3965575" cy="69913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just" marL="12700" marR="5080">
              <a:lnSpc>
                <a:spcPct val="94400"/>
              </a:lnSpc>
              <a:spcBef>
                <a:spcPts val="190"/>
              </a:spcBef>
            </a:pPr>
            <a:r>
              <a:rPr dirty="0" sz="1050" spc="50">
                <a:solidFill>
                  <a:srgbClr val="EE3324"/>
                </a:solidFill>
                <a:latin typeface="Calibri"/>
                <a:cs typeface="Calibri"/>
              </a:rPr>
              <a:t>Risk </a:t>
            </a:r>
            <a:r>
              <a:rPr dirty="0" sz="1050">
                <a:solidFill>
                  <a:srgbClr val="EE3324"/>
                </a:solidFill>
                <a:latin typeface="Calibri"/>
                <a:cs typeface="Calibri"/>
              </a:rPr>
              <a:t>of </a:t>
            </a:r>
            <a:r>
              <a:rPr dirty="0" sz="1050" spc="10">
                <a:solidFill>
                  <a:srgbClr val="EE3324"/>
                </a:solidFill>
                <a:latin typeface="Calibri"/>
                <a:cs typeface="Calibri"/>
              </a:rPr>
              <a:t>Death </a:t>
            </a:r>
            <a:r>
              <a:rPr dirty="0" sz="1050" spc="15">
                <a:solidFill>
                  <a:srgbClr val="EE3324"/>
                </a:solidFill>
                <a:latin typeface="Calibri"/>
                <a:cs typeface="Calibri"/>
              </a:rPr>
              <a:t>Following Application </a:t>
            </a:r>
            <a:r>
              <a:rPr dirty="0" sz="1050">
                <a:solidFill>
                  <a:srgbClr val="EE3324"/>
                </a:solidFill>
                <a:latin typeface="Calibri"/>
                <a:cs typeface="Calibri"/>
              </a:rPr>
              <a:t>of </a:t>
            </a:r>
            <a:r>
              <a:rPr dirty="0" sz="1050" spc="15">
                <a:solidFill>
                  <a:srgbClr val="EE3324"/>
                </a:solidFill>
                <a:latin typeface="Calibri"/>
                <a:cs typeface="Calibri"/>
              </a:rPr>
              <a:t>Paclitaxel-Coated </a:t>
            </a:r>
            <a:r>
              <a:rPr dirty="0" sz="1050" spc="20">
                <a:solidFill>
                  <a:srgbClr val="EE3324"/>
                </a:solidFill>
                <a:latin typeface="Calibri"/>
                <a:cs typeface="Calibri"/>
              </a:rPr>
              <a:t>Balloons </a:t>
            </a:r>
            <a:r>
              <a:rPr dirty="0" sz="1050" spc="5">
                <a:solidFill>
                  <a:srgbClr val="EE3324"/>
                </a:solidFill>
                <a:latin typeface="Calibri"/>
                <a:cs typeface="Calibri"/>
              </a:rPr>
              <a:t>and  </a:t>
            </a:r>
            <a:r>
              <a:rPr dirty="0" sz="1050" spc="35">
                <a:solidFill>
                  <a:srgbClr val="EE3324"/>
                </a:solidFill>
                <a:latin typeface="Calibri"/>
                <a:cs typeface="Calibri"/>
              </a:rPr>
              <a:t>Stents </a:t>
            </a:r>
            <a:r>
              <a:rPr dirty="0" sz="1050" spc="5">
                <a:solidFill>
                  <a:srgbClr val="EE3324"/>
                </a:solidFill>
                <a:latin typeface="Calibri"/>
                <a:cs typeface="Calibri"/>
              </a:rPr>
              <a:t>in the </a:t>
            </a:r>
            <a:r>
              <a:rPr dirty="0" sz="1050" spc="10">
                <a:solidFill>
                  <a:srgbClr val="EE3324"/>
                </a:solidFill>
                <a:latin typeface="Calibri"/>
                <a:cs typeface="Calibri"/>
              </a:rPr>
              <a:t>Femoropopliteal </a:t>
            </a:r>
            <a:r>
              <a:rPr dirty="0" sz="1050" spc="5">
                <a:solidFill>
                  <a:srgbClr val="EE3324"/>
                </a:solidFill>
                <a:latin typeface="Calibri"/>
                <a:cs typeface="Calibri"/>
              </a:rPr>
              <a:t>Artery </a:t>
            </a:r>
            <a:r>
              <a:rPr dirty="0" sz="1050">
                <a:solidFill>
                  <a:srgbClr val="EE3324"/>
                </a:solidFill>
                <a:latin typeface="Calibri"/>
                <a:cs typeface="Calibri"/>
              </a:rPr>
              <a:t>of </a:t>
            </a:r>
            <a:r>
              <a:rPr dirty="0" sz="1050" spc="5">
                <a:solidFill>
                  <a:srgbClr val="EE3324"/>
                </a:solidFill>
                <a:latin typeface="Calibri"/>
                <a:cs typeface="Calibri"/>
              </a:rPr>
              <a:t>the </a:t>
            </a:r>
            <a:r>
              <a:rPr dirty="0" sz="1050" spc="30">
                <a:solidFill>
                  <a:srgbClr val="EE3324"/>
                </a:solidFill>
                <a:latin typeface="Calibri"/>
                <a:cs typeface="Calibri"/>
              </a:rPr>
              <a:t>Leg: </a:t>
            </a:r>
            <a:r>
              <a:rPr dirty="0" sz="1050" spc="15">
                <a:solidFill>
                  <a:srgbClr val="EE3324"/>
                </a:solidFill>
                <a:latin typeface="Calibri"/>
                <a:cs typeface="Calibri"/>
              </a:rPr>
              <a:t>A </a:t>
            </a:r>
            <a:r>
              <a:rPr dirty="0" sz="1050" spc="30">
                <a:solidFill>
                  <a:srgbClr val="EE3324"/>
                </a:solidFill>
                <a:latin typeface="Calibri"/>
                <a:cs typeface="Calibri"/>
              </a:rPr>
              <a:t>Systematic </a:t>
            </a:r>
            <a:r>
              <a:rPr dirty="0" sz="1050" spc="15">
                <a:solidFill>
                  <a:srgbClr val="EE3324"/>
                </a:solidFill>
                <a:latin typeface="Calibri"/>
                <a:cs typeface="Calibri"/>
              </a:rPr>
              <a:t>Review  </a:t>
            </a:r>
            <a:r>
              <a:rPr dirty="0" sz="1050" spc="5">
                <a:solidFill>
                  <a:srgbClr val="EE3324"/>
                </a:solidFill>
                <a:latin typeface="Calibri"/>
                <a:cs typeface="Calibri"/>
              </a:rPr>
              <a:t>and</a:t>
            </a:r>
            <a:r>
              <a:rPr dirty="0" sz="1050" spc="114">
                <a:solidFill>
                  <a:srgbClr val="EE3324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EE3324"/>
                </a:solidFill>
                <a:latin typeface="Calibri"/>
                <a:cs typeface="Calibri"/>
              </a:rPr>
              <a:t>Meta-Analysis</a:t>
            </a:r>
            <a:r>
              <a:rPr dirty="0" sz="1050" spc="125">
                <a:solidFill>
                  <a:srgbClr val="EE3324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EE3324"/>
                </a:solidFill>
                <a:latin typeface="Calibri"/>
                <a:cs typeface="Calibri"/>
              </a:rPr>
              <a:t>of</a:t>
            </a:r>
            <a:r>
              <a:rPr dirty="0" sz="1050" spc="120">
                <a:solidFill>
                  <a:srgbClr val="EE3324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EE3324"/>
                </a:solidFill>
                <a:latin typeface="Calibri"/>
                <a:cs typeface="Calibri"/>
              </a:rPr>
              <a:t>Randomized</a:t>
            </a:r>
            <a:r>
              <a:rPr dirty="0" sz="1050" spc="120">
                <a:solidFill>
                  <a:srgbClr val="EE3324"/>
                </a:solidFill>
                <a:latin typeface="Calibri"/>
                <a:cs typeface="Calibri"/>
              </a:rPr>
              <a:t> </a:t>
            </a:r>
            <a:r>
              <a:rPr dirty="0" sz="1050" spc="10">
                <a:solidFill>
                  <a:srgbClr val="EE3324"/>
                </a:solidFill>
                <a:latin typeface="Calibri"/>
                <a:cs typeface="Calibri"/>
              </a:rPr>
              <a:t>Controlled</a:t>
            </a:r>
            <a:r>
              <a:rPr dirty="0" sz="1050" spc="125">
                <a:solidFill>
                  <a:srgbClr val="EE3324"/>
                </a:solidFill>
                <a:latin typeface="Calibri"/>
                <a:cs typeface="Calibri"/>
              </a:rPr>
              <a:t> </a:t>
            </a:r>
            <a:r>
              <a:rPr dirty="0" sz="1050" spc="20">
                <a:solidFill>
                  <a:srgbClr val="EE3324"/>
                </a:solidFill>
                <a:latin typeface="Calibri"/>
                <a:cs typeface="Calibri"/>
              </a:rPr>
              <a:t>Trials</a:t>
            </a:r>
            <a:endParaRPr sz="1050">
              <a:latin typeface="Calibri"/>
              <a:cs typeface="Calibri"/>
            </a:endParaRPr>
          </a:p>
          <a:p>
            <a:pPr algn="just" marL="12700" marR="37465">
              <a:lnSpc>
                <a:spcPct val="100000"/>
              </a:lnSpc>
              <a:spcBef>
                <a:spcPts val="325"/>
              </a:spcBef>
            </a:pPr>
            <a:r>
              <a:rPr dirty="0" sz="550">
                <a:solidFill>
                  <a:srgbClr val="231F20"/>
                </a:solidFill>
                <a:latin typeface="Calibri"/>
                <a:cs typeface="Calibri"/>
              </a:rPr>
              <a:t>Konstantinos </a:t>
            </a:r>
            <a:r>
              <a:rPr dirty="0" sz="550" spc="5">
                <a:solidFill>
                  <a:srgbClr val="231F20"/>
                </a:solidFill>
                <a:latin typeface="Calibri"/>
                <a:cs typeface="Calibri"/>
              </a:rPr>
              <a:t>Katsanos, </a:t>
            </a:r>
            <a:r>
              <a:rPr dirty="0" sz="550" spc="-10">
                <a:solidFill>
                  <a:srgbClr val="231F20"/>
                </a:solidFill>
                <a:latin typeface="Calibri"/>
                <a:cs typeface="Calibri"/>
              </a:rPr>
              <a:t>MD, </a:t>
            </a:r>
            <a:r>
              <a:rPr dirty="0" sz="550">
                <a:solidFill>
                  <a:srgbClr val="231F20"/>
                </a:solidFill>
                <a:latin typeface="Calibri"/>
                <a:cs typeface="Calibri"/>
              </a:rPr>
              <a:t>PhD, </a:t>
            </a:r>
            <a:r>
              <a:rPr dirty="0" sz="550" spc="5">
                <a:solidFill>
                  <a:srgbClr val="231F20"/>
                </a:solidFill>
                <a:latin typeface="Calibri"/>
                <a:cs typeface="Calibri"/>
              </a:rPr>
              <a:t>MSc, </a:t>
            </a:r>
            <a:r>
              <a:rPr dirty="0" sz="550">
                <a:solidFill>
                  <a:srgbClr val="231F20"/>
                </a:solidFill>
                <a:latin typeface="Calibri"/>
                <a:cs typeface="Calibri"/>
              </a:rPr>
              <a:t>EBIR; </a:t>
            </a:r>
            <a:r>
              <a:rPr dirty="0" sz="550" spc="5">
                <a:solidFill>
                  <a:srgbClr val="231F20"/>
                </a:solidFill>
                <a:latin typeface="Calibri"/>
                <a:cs typeface="Calibri"/>
              </a:rPr>
              <a:t>Stavros </a:t>
            </a:r>
            <a:r>
              <a:rPr dirty="0" sz="550">
                <a:solidFill>
                  <a:srgbClr val="231F20"/>
                </a:solidFill>
                <a:latin typeface="Calibri"/>
                <a:cs typeface="Calibri"/>
              </a:rPr>
              <a:t>Spiliopoulos, </a:t>
            </a:r>
            <a:r>
              <a:rPr dirty="0" sz="550" spc="-10">
                <a:solidFill>
                  <a:srgbClr val="231F20"/>
                </a:solidFill>
                <a:latin typeface="Calibri"/>
                <a:cs typeface="Calibri"/>
              </a:rPr>
              <a:t>MD, </a:t>
            </a:r>
            <a:r>
              <a:rPr dirty="0" sz="550" spc="-5">
                <a:solidFill>
                  <a:srgbClr val="231F20"/>
                </a:solidFill>
                <a:latin typeface="Calibri"/>
                <a:cs typeface="Calibri"/>
              </a:rPr>
              <a:t>PhD; </a:t>
            </a:r>
            <a:r>
              <a:rPr dirty="0" sz="550">
                <a:solidFill>
                  <a:srgbClr val="231F20"/>
                </a:solidFill>
                <a:latin typeface="Calibri"/>
                <a:cs typeface="Calibri"/>
              </a:rPr>
              <a:t>Panagiotis </a:t>
            </a:r>
            <a:r>
              <a:rPr dirty="0" sz="550" spc="-5">
                <a:solidFill>
                  <a:srgbClr val="231F20"/>
                </a:solidFill>
                <a:latin typeface="Calibri"/>
                <a:cs typeface="Calibri"/>
              </a:rPr>
              <a:t>Kitrou, </a:t>
            </a:r>
            <a:r>
              <a:rPr dirty="0" sz="550" spc="-10">
                <a:solidFill>
                  <a:srgbClr val="231F20"/>
                </a:solidFill>
                <a:latin typeface="Calibri"/>
                <a:cs typeface="Calibri"/>
              </a:rPr>
              <a:t>MD, </a:t>
            </a:r>
            <a:r>
              <a:rPr dirty="0" sz="550" spc="-5">
                <a:solidFill>
                  <a:srgbClr val="231F20"/>
                </a:solidFill>
                <a:latin typeface="Calibri"/>
                <a:cs typeface="Calibri"/>
              </a:rPr>
              <a:t>PhD; Miltiadis </a:t>
            </a:r>
            <a:r>
              <a:rPr dirty="0" sz="550">
                <a:solidFill>
                  <a:srgbClr val="231F20"/>
                </a:solidFill>
                <a:latin typeface="Calibri"/>
                <a:cs typeface="Calibri"/>
              </a:rPr>
              <a:t>Krokidis, </a:t>
            </a:r>
            <a:r>
              <a:rPr dirty="0" sz="550" spc="-10">
                <a:solidFill>
                  <a:srgbClr val="231F20"/>
                </a:solidFill>
                <a:latin typeface="Calibri"/>
                <a:cs typeface="Calibri"/>
              </a:rPr>
              <a:t>MD, </a:t>
            </a:r>
            <a:r>
              <a:rPr dirty="0" sz="550" spc="-5">
                <a:solidFill>
                  <a:srgbClr val="231F20"/>
                </a:solidFill>
                <a:latin typeface="Calibri"/>
                <a:cs typeface="Calibri"/>
              </a:rPr>
              <a:t>PhD;  </a:t>
            </a:r>
            <a:r>
              <a:rPr dirty="0" sz="550">
                <a:solidFill>
                  <a:srgbClr val="231F20"/>
                </a:solidFill>
                <a:latin typeface="Calibri"/>
                <a:cs typeface="Calibri"/>
              </a:rPr>
              <a:t>Dimitrios Karnabatidis, </a:t>
            </a:r>
            <a:r>
              <a:rPr dirty="0" sz="550" spc="-10">
                <a:solidFill>
                  <a:srgbClr val="231F20"/>
                </a:solidFill>
                <a:latin typeface="Calibri"/>
                <a:cs typeface="Calibri"/>
              </a:rPr>
              <a:t>MD,</a:t>
            </a:r>
            <a:r>
              <a:rPr dirty="0" sz="550" spc="-6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550" spc="5">
                <a:solidFill>
                  <a:srgbClr val="231F20"/>
                </a:solidFill>
                <a:latin typeface="Calibri"/>
                <a:cs typeface="Calibri"/>
              </a:rPr>
              <a:t>PhD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4680" y="2011192"/>
            <a:ext cx="2127885" cy="287655"/>
          </a:xfrm>
          <a:custGeom>
            <a:avLst/>
            <a:gdLst/>
            <a:ahLst/>
            <a:cxnLst/>
            <a:rect l="l" t="t" r="r" b="b"/>
            <a:pathLst>
              <a:path w="2127885" h="287655">
                <a:moveTo>
                  <a:pt x="2120829" y="227477"/>
                </a:moveTo>
                <a:lnTo>
                  <a:pt x="180238" y="227477"/>
                </a:lnTo>
                <a:lnTo>
                  <a:pt x="972234" y="234342"/>
                </a:lnTo>
                <a:lnTo>
                  <a:pt x="1609623" y="251098"/>
                </a:lnTo>
                <a:lnTo>
                  <a:pt x="1802301" y="260580"/>
                </a:lnTo>
                <a:lnTo>
                  <a:pt x="1877842" y="265913"/>
                </a:lnTo>
                <a:lnTo>
                  <a:pt x="1937032" y="271639"/>
                </a:lnTo>
                <a:lnTo>
                  <a:pt x="1978009" y="277757"/>
                </a:lnTo>
                <a:lnTo>
                  <a:pt x="1991085" y="280963"/>
                </a:lnTo>
                <a:lnTo>
                  <a:pt x="2038994" y="287505"/>
                </a:lnTo>
                <a:lnTo>
                  <a:pt x="2080386" y="277210"/>
                </a:lnTo>
                <a:lnTo>
                  <a:pt x="2111234" y="251278"/>
                </a:lnTo>
                <a:lnTo>
                  <a:pt x="2120829" y="227477"/>
                </a:lnTo>
                <a:close/>
              </a:path>
              <a:path w="2127885" h="287655">
                <a:moveTo>
                  <a:pt x="217125" y="0"/>
                </a:moveTo>
                <a:lnTo>
                  <a:pt x="0" y="1084"/>
                </a:lnTo>
                <a:lnTo>
                  <a:pt x="0" y="228219"/>
                </a:lnTo>
                <a:lnTo>
                  <a:pt x="2120829" y="227477"/>
                </a:lnTo>
                <a:lnTo>
                  <a:pt x="2127509" y="210906"/>
                </a:lnTo>
                <a:lnTo>
                  <a:pt x="2125599" y="162741"/>
                </a:lnTo>
                <a:lnTo>
                  <a:pt x="2106472" y="116368"/>
                </a:lnTo>
                <a:lnTo>
                  <a:pt x="2072977" y="77911"/>
                </a:lnTo>
                <a:lnTo>
                  <a:pt x="2027963" y="53492"/>
                </a:lnTo>
                <a:lnTo>
                  <a:pt x="1973916" y="44164"/>
                </a:lnTo>
                <a:lnTo>
                  <a:pt x="1914729" y="38436"/>
                </a:lnTo>
                <a:lnTo>
                  <a:pt x="1839191" y="33101"/>
                </a:lnTo>
                <a:lnTo>
                  <a:pt x="1646516" y="23617"/>
                </a:lnTo>
                <a:lnTo>
                  <a:pt x="1009129" y="6859"/>
                </a:lnTo>
                <a:lnTo>
                  <a:pt x="217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4680" y="2011145"/>
            <a:ext cx="2125980" cy="287020"/>
          </a:xfrm>
          <a:custGeom>
            <a:avLst/>
            <a:gdLst/>
            <a:ahLst/>
            <a:cxnLst/>
            <a:rect l="l" t="t" r="r" b="b"/>
            <a:pathLst>
              <a:path w="2125980" h="287019">
                <a:moveTo>
                  <a:pt x="2119186" y="226892"/>
                </a:moveTo>
                <a:lnTo>
                  <a:pt x="195916" y="226892"/>
                </a:lnTo>
                <a:lnTo>
                  <a:pt x="938717" y="233110"/>
                </a:lnTo>
                <a:lnTo>
                  <a:pt x="1595309" y="249758"/>
                </a:lnTo>
                <a:lnTo>
                  <a:pt x="1794826" y="259320"/>
                </a:lnTo>
                <a:lnTo>
                  <a:pt x="1873085" y="264718"/>
                </a:lnTo>
                <a:lnTo>
                  <a:pt x="1934354" y="270527"/>
                </a:lnTo>
                <a:lnTo>
                  <a:pt x="1976639" y="276746"/>
                </a:lnTo>
                <a:lnTo>
                  <a:pt x="1990040" y="280009"/>
                </a:lnTo>
                <a:lnTo>
                  <a:pt x="2037803" y="286506"/>
                </a:lnTo>
                <a:lnTo>
                  <a:pt x="2079053" y="276214"/>
                </a:lnTo>
                <a:lnTo>
                  <a:pt x="2109773" y="250330"/>
                </a:lnTo>
                <a:lnTo>
                  <a:pt x="2119186" y="226892"/>
                </a:lnTo>
                <a:close/>
              </a:path>
              <a:path w="2125980" h="287019">
                <a:moveTo>
                  <a:pt x="232428" y="0"/>
                </a:moveTo>
                <a:lnTo>
                  <a:pt x="0" y="1119"/>
                </a:lnTo>
                <a:lnTo>
                  <a:pt x="0" y="227667"/>
                </a:lnTo>
                <a:lnTo>
                  <a:pt x="2119186" y="226892"/>
                </a:lnTo>
                <a:lnTo>
                  <a:pt x="2125950" y="210051"/>
                </a:lnTo>
                <a:lnTo>
                  <a:pt x="2123990" y="162014"/>
                </a:lnTo>
                <a:lnTo>
                  <a:pt x="2104874" y="115782"/>
                </a:lnTo>
                <a:lnTo>
                  <a:pt x="2071447" y="77454"/>
                </a:lnTo>
                <a:lnTo>
                  <a:pt x="2026555" y="53128"/>
                </a:lnTo>
                <a:lnTo>
                  <a:pt x="1970869" y="43646"/>
                </a:lnTo>
                <a:lnTo>
                  <a:pt x="1909600" y="37836"/>
                </a:lnTo>
                <a:lnTo>
                  <a:pt x="1831341" y="32437"/>
                </a:lnTo>
                <a:lnTo>
                  <a:pt x="1631825" y="22874"/>
                </a:lnTo>
                <a:lnTo>
                  <a:pt x="975233" y="6223"/>
                </a:lnTo>
                <a:lnTo>
                  <a:pt x="2324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4680" y="2011102"/>
            <a:ext cx="2124710" cy="285750"/>
          </a:xfrm>
          <a:custGeom>
            <a:avLst/>
            <a:gdLst/>
            <a:ahLst/>
            <a:cxnLst/>
            <a:rect l="l" t="t" r="r" b="b"/>
            <a:pathLst>
              <a:path w="2124710" h="285750">
                <a:moveTo>
                  <a:pt x="2117539" y="226307"/>
                </a:moveTo>
                <a:lnTo>
                  <a:pt x="195962" y="226307"/>
                </a:lnTo>
                <a:lnTo>
                  <a:pt x="938368" y="232431"/>
                </a:lnTo>
                <a:lnTo>
                  <a:pt x="1594618" y="248966"/>
                </a:lnTo>
                <a:lnTo>
                  <a:pt x="1794003" y="258474"/>
                </a:lnTo>
                <a:lnTo>
                  <a:pt x="1872198" y="263844"/>
                </a:lnTo>
                <a:lnTo>
                  <a:pt x="1933403" y="269624"/>
                </a:lnTo>
                <a:lnTo>
                  <a:pt x="1975625" y="275812"/>
                </a:lnTo>
                <a:lnTo>
                  <a:pt x="1988994" y="279058"/>
                </a:lnTo>
                <a:lnTo>
                  <a:pt x="2036609" y="285509"/>
                </a:lnTo>
                <a:lnTo>
                  <a:pt x="2077715" y="275217"/>
                </a:lnTo>
                <a:lnTo>
                  <a:pt x="2108307" y="249383"/>
                </a:lnTo>
                <a:lnTo>
                  <a:pt x="2117539" y="226307"/>
                </a:lnTo>
                <a:close/>
              </a:path>
              <a:path w="2124710" h="285750">
                <a:moveTo>
                  <a:pt x="232098" y="0"/>
                </a:moveTo>
                <a:lnTo>
                  <a:pt x="0" y="1148"/>
                </a:lnTo>
                <a:lnTo>
                  <a:pt x="0" y="227107"/>
                </a:lnTo>
                <a:lnTo>
                  <a:pt x="2117539" y="226307"/>
                </a:lnTo>
                <a:lnTo>
                  <a:pt x="2124381" y="209206"/>
                </a:lnTo>
                <a:lnTo>
                  <a:pt x="2122375" y="161297"/>
                </a:lnTo>
                <a:lnTo>
                  <a:pt x="2103273" y="115198"/>
                </a:lnTo>
                <a:lnTo>
                  <a:pt x="2069913" y="76990"/>
                </a:lnTo>
                <a:lnTo>
                  <a:pt x="2025131" y="52755"/>
                </a:lnTo>
                <a:lnTo>
                  <a:pt x="1969542" y="43319"/>
                </a:lnTo>
                <a:lnTo>
                  <a:pt x="1908338" y="37539"/>
                </a:lnTo>
                <a:lnTo>
                  <a:pt x="1830145" y="32168"/>
                </a:lnTo>
                <a:lnTo>
                  <a:pt x="1630761" y="22659"/>
                </a:lnTo>
                <a:lnTo>
                  <a:pt x="974510" y="6124"/>
                </a:lnTo>
                <a:lnTo>
                  <a:pt x="232098" y="0"/>
                </a:lnTo>
                <a:close/>
              </a:path>
            </a:pathLst>
          </a:custGeom>
          <a:solidFill>
            <a:srgbClr val="FDFE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4680" y="2011059"/>
            <a:ext cx="2123440" cy="285115"/>
          </a:xfrm>
          <a:custGeom>
            <a:avLst/>
            <a:gdLst/>
            <a:ahLst/>
            <a:cxnLst/>
            <a:rect l="l" t="t" r="r" b="b"/>
            <a:pathLst>
              <a:path w="2123440" h="285114">
                <a:moveTo>
                  <a:pt x="2115890" y="225721"/>
                </a:moveTo>
                <a:lnTo>
                  <a:pt x="196006" y="225721"/>
                </a:lnTo>
                <a:lnTo>
                  <a:pt x="866885" y="230680"/>
                </a:lnTo>
                <a:lnTo>
                  <a:pt x="1593932" y="248171"/>
                </a:lnTo>
                <a:lnTo>
                  <a:pt x="1793187" y="257626"/>
                </a:lnTo>
                <a:lnTo>
                  <a:pt x="1871317" y="262969"/>
                </a:lnTo>
                <a:lnTo>
                  <a:pt x="1932459" y="268719"/>
                </a:lnTo>
                <a:lnTo>
                  <a:pt x="1974618" y="274877"/>
                </a:lnTo>
                <a:lnTo>
                  <a:pt x="1987957" y="278108"/>
                </a:lnTo>
                <a:lnTo>
                  <a:pt x="2035417" y="284510"/>
                </a:lnTo>
                <a:lnTo>
                  <a:pt x="2076375" y="274219"/>
                </a:lnTo>
                <a:lnTo>
                  <a:pt x="2106838" y="248432"/>
                </a:lnTo>
                <a:lnTo>
                  <a:pt x="2115890" y="225721"/>
                </a:lnTo>
                <a:close/>
              </a:path>
              <a:path w="2123440" h="285114">
                <a:moveTo>
                  <a:pt x="231768" y="0"/>
                </a:moveTo>
                <a:lnTo>
                  <a:pt x="0" y="1175"/>
                </a:lnTo>
                <a:lnTo>
                  <a:pt x="0" y="226546"/>
                </a:lnTo>
                <a:lnTo>
                  <a:pt x="2115890" y="225721"/>
                </a:lnTo>
                <a:lnTo>
                  <a:pt x="2122814" y="208347"/>
                </a:lnTo>
                <a:lnTo>
                  <a:pt x="2120759" y="160568"/>
                </a:lnTo>
                <a:lnTo>
                  <a:pt x="2101667" y="114607"/>
                </a:lnTo>
                <a:lnTo>
                  <a:pt x="2068374" y="76525"/>
                </a:lnTo>
                <a:lnTo>
                  <a:pt x="2023714" y="52381"/>
                </a:lnTo>
                <a:lnTo>
                  <a:pt x="1968217" y="42992"/>
                </a:lnTo>
                <a:lnTo>
                  <a:pt x="1907076" y="37242"/>
                </a:lnTo>
                <a:lnTo>
                  <a:pt x="1828947" y="31900"/>
                </a:lnTo>
                <a:lnTo>
                  <a:pt x="1629694" y="22445"/>
                </a:lnTo>
                <a:lnTo>
                  <a:pt x="902648" y="4957"/>
                </a:lnTo>
                <a:lnTo>
                  <a:pt x="231768" y="0"/>
                </a:lnTo>
                <a:close/>
              </a:path>
            </a:pathLst>
          </a:custGeom>
          <a:solidFill>
            <a:srgbClr val="FBFC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64680" y="2011010"/>
            <a:ext cx="2121535" cy="283845"/>
          </a:xfrm>
          <a:custGeom>
            <a:avLst/>
            <a:gdLst/>
            <a:ahLst/>
            <a:cxnLst/>
            <a:rect l="l" t="t" r="r" b="b"/>
            <a:pathLst>
              <a:path w="2121535" h="283844">
                <a:moveTo>
                  <a:pt x="2114257" y="225140"/>
                </a:moveTo>
                <a:lnTo>
                  <a:pt x="196048" y="225140"/>
                </a:lnTo>
                <a:lnTo>
                  <a:pt x="866567" y="230011"/>
                </a:lnTo>
                <a:lnTo>
                  <a:pt x="1593240" y="247375"/>
                </a:lnTo>
                <a:lnTo>
                  <a:pt x="1792366" y="256777"/>
                </a:lnTo>
                <a:lnTo>
                  <a:pt x="1870433" y="262091"/>
                </a:lnTo>
                <a:lnTo>
                  <a:pt x="1931512" y="267812"/>
                </a:lnTo>
                <a:lnTo>
                  <a:pt x="1973611" y="273941"/>
                </a:lnTo>
                <a:lnTo>
                  <a:pt x="1986919" y="277157"/>
                </a:lnTo>
                <a:lnTo>
                  <a:pt x="2034231" y="283510"/>
                </a:lnTo>
                <a:lnTo>
                  <a:pt x="2075046" y="273218"/>
                </a:lnTo>
                <a:lnTo>
                  <a:pt x="2105383" y="247483"/>
                </a:lnTo>
                <a:lnTo>
                  <a:pt x="2114257" y="225140"/>
                </a:lnTo>
                <a:close/>
              </a:path>
              <a:path w="2121535" h="283844">
                <a:moveTo>
                  <a:pt x="231442" y="0"/>
                </a:moveTo>
                <a:lnTo>
                  <a:pt x="0" y="1202"/>
                </a:lnTo>
                <a:lnTo>
                  <a:pt x="0" y="225990"/>
                </a:lnTo>
                <a:lnTo>
                  <a:pt x="2114257" y="225140"/>
                </a:lnTo>
                <a:lnTo>
                  <a:pt x="2121261" y="207503"/>
                </a:lnTo>
                <a:lnTo>
                  <a:pt x="2119158" y="159851"/>
                </a:lnTo>
                <a:lnTo>
                  <a:pt x="2100072" y="114024"/>
                </a:lnTo>
                <a:lnTo>
                  <a:pt x="2066839" y="76063"/>
                </a:lnTo>
                <a:lnTo>
                  <a:pt x="2022298" y="52013"/>
                </a:lnTo>
                <a:lnTo>
                  <a:pt x="1966896" y="42669"/>
                </a:lnTo>
                <a:lnTo>
                  <a:pt x="1905820" y="36948"/>
                </a:lnTo>
                <a:lnTo>
                  <a:pt x="1827756" y="31635"/>
                </a:lnTo>
                <a:lnTo>
                  <a:pt x="1628635" y="22234"/>
                </a:lnTo>
                <a:lnTo>
                  <a:pt x="901966" y="4871"/>
                </a:lnTo>
                <a:lnTo>
                  <a:pt x="231442" y="0"/>
                </a:lnTo>
                <a:close/>
              </a:path>
            </a:pathLst>
          </a:custGeom>
          <a:solidFill>
            <a:srgbClr val="FBFC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4680" y="2010970"/>
            <a:ext cx="2120265" cy="282575"/>
          </a:xfrm>
          <a:custGeom>
            <a:avLst/>
            <a:gdLst/>
            <a:ahLst/>
            <a:cxnLst/>
            <a:rect l="l" t="t" r="r" b="b"/>
            <a:pathLst>
              <a:path w="2120265" h="282575">
                <a:moveTo>
                  <a:pt x="2112609" y="224550"/>
                </a:moveTo>
                <a:lnTo>
                  <a:pt x="196097" y="224550"/>
                </a:lnTo>
                <a:lnTo>
                  <a:pt x="866259" y="229339"/>
                </a:lnTo>
                <a:lnTo>
                  <a:pt x="1592555" y="246579"/>
                </a:lnTo>
                <a:lnTo>
                  <a:pt x="1791548" y="255927"/>
                </a:lnTo>
                <a:lnTo>
                  <a:pt x="1869549" y="261213"/>
                </a:lnTo>
                <a:lnTo>
                  <a:pt x="1930564" y="266905"/>
                </a:lnTo>
                <a:lnTo>
                  <a:pt x="1972598" y="273003"/>
                </a:lnTo>
                <a:lnTo>
                  <a:pt x="1985874" y="276203"/>
                </a:lnTo>
                <a:lnTo>
                  <a:pt x="2033037" y="282508"/>
                </a:lnTo>
                <a:lnTo>
                  <a:pt x="2073703" y="272219"/>
                </a:lnTo>
                <a:lnTo>
                  <a:pt x="2103909" y="246534"/>
                </a:lnTo>
                <a:lnTo>
                  <a:pt x="2112609" y="224550"/>
                </a:lnTo>
                <a:close/>
              </a:path>
              <a:path w="2120265" h="282575">
                <a:moveTo>
                  <a:pt x="231115" y="0"/>
                </a:moveTo>
                <a:lnTo>
                  <a:pt x="0" y="1228"/>
                </a:lnTo>
                <a:lnTo>
                  <a:pt x="0" y="225427"/>
                </a:lnTo>
                <a:lnTo>
                  <a:pt x="2112609" y="224550"/>
                </a:lnTo>
                <a:lnTo>
                  <a:pt x="2119694" y="206647"/>
                </a:lnTo>
                <a:lnTo>
                  <a:pt x="2117543" y="159129"/>
                </a:lnTo>
                <a:lnTo>
                  <a:pt x="2098468" y="113439"/>
                </a:lnTo>
                <a:lnTo>
                  <a:pt x="2065302" y="75602"/>
                </a:lnTo>
                <a:lnTo>
                  <a:pt x="2020874" y="51643"/>
                </a:lnTo>
                <a:lnTo>
                  <a:pt x="1965567" y="42348"/>
                </a:lnTo>
                <a:lnTo>
                  <a:pt x="1904554" y="36657"/>
                </a:lnTo>
                <a:lnTo>
                  <a:pt x="1826555" y="31373"/>
                </a:lnTo>
                <a:lnTo>
                  <a:pt x="1627566" y="22027"/>
                </a:lnTo>
                <a:lnTo>
                  <a:pt x="901277" y="4788"/>
                </a:lnTo>
                <a:lnTo>
                  <a:pt x="231115" y="0"/>
                </a:lnTo>
                <a:close/>
              </a:path>
            </a:pathLst>
          </a:custGeom>
          <a:solidFill>
            <a:srgbClr val="FAFA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4680" y="2010930"/>
            <a:ext cx="2118360" cy="281940"/>
          </a:xfrm>
          <a:custGeom>
            <a:avLst/>
            <a:gdLst/>
            <a:ahLst/>
            <a:cxnLst/>
            <a:rect l="l" t="t" r="r" b="b"/>
            <a:pathLst>
              <a:path w="2118360" h="281939">
                <a:moveTo>
                  <a:pt x="2110966" y="223966"/>
                </a:moveTo>
                <a:lnTo>
                  <a:pt x="196142" y="223966"/>
                </a:lnTo>
                <a:lnTo>
                  <a:pt x="865943" y="228669"/>
                </a:lnTo>
                <a:lnTo>
                  <a:pt x="1591861" y="245785"/>
                </a:lnTo>
                <a:lnTo>
                  <a:pt x="1790722" y="255080"/>
                </a:lnTo>
                <a:lnTo>
                  <a:pt x="1868660" y="260337"/>
                </a:lnTo>
                <a:lnTo>
                  <a:pt x="1929611" y="265999"/>
                </a:lnTo>
                <a:lnTo>
                  <a:pt x="1971583" y="272066"/>
                </a:lnTo>
                <a:lnTo>
                  <a:pt x="1984829" y="275251"/>
                </a:lnTo>
                <a:lnTo>
                  <a:pt x="2031846" y="281505"/>
                </a:lnTo>
                <a:lnTo>
                  <a:pt x="2072366" y="271214"/>
                </a:lnTo>
                <a:lnTo>
                  <a:pt x="2102444" y="245577"/>
                </a:lnTo>
                <a:lnTo>
                  <a:pt x="2110966" y="223966"/>
                </a:lnTo>
                <a:close/>
              </a:path>
              <a:path w="2118360" h="281939">
                <a:moveTo>
                  <a:pt x="230787" y="0"/>
                </a:moveTo>
                <a:lnTo>
                  <a:pt x="0" y="1257"/>
                </a:lnTo>
                <a:lnTo>
                  <a:pt x="0" y="224869"/>
                </a:lnTo>
                <a:lnTo>
                  <a:pt x="2110966" y="223966"/>
                </a:lnTo>
                <a:lnTo>
                  <a:pt x="2118133" y="205793"/>
                </a:lnTo>
                <a:lnTo>
                  <a:pt x="2115933" y="158400"/>
                </a:lnTo>
                <a:lnTo>
                  <a:pt x="2096869" y="112845"/>
                </a:lnTo>
                <a:lnTo>
                  <a:pt x="2063768" y="75135"/>
                </a:lnTo>
                <a:lnTo>
                  <a:pt x="2019458" y="51275"/>
                </a:lnTo>
                <a:lnTo>
                  <a:pt x="1964245" y="42023"/>
                </a:lnTo>
                <a:lnTo>
                  <a:pt x="1903296" y="36361"/>
                </a:lnTo>
                <a:lnTo>
                  <a:pt x="1825361" y="31104"/>
                </a:lnTo>
                <a:lnTo>
                  <a:pt x="1626503" y="21811"/>
                </a:lnTo>
                <a:lnTo>
                  <a:pt x="900590" y="4699"/>
                </a:lnTo>
                <a:lnTo>
                  <a:pt x="230787" y="0"/>
                </a:lnTo>
                <a:close/>
              </a:path>
            </a:pathLst>
          </a:custGeom>
          <a:solidFill>
            <a:srgbClr val="F8F9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64680" y="2010884"/>
            <a:ext cx="2117090" cy="280670"/>
          </a:xfrm>
          <a:custGeom>
            <a:avLst/>
            <a:gdLst/>
            <a:ahLst/>
            <a:cxnLst/>
            <a:rect l="l" t="t" r="r" b="b"/>
            <a:pathLst>
              <a:path w="2117090" h="280669">
                <a:moveTo>
                  <a:pt x="2109323" y="223381"/>
                </a:moveTo>
                <a:lnTo>
                  <a:pt x="256082" y="223381"/>
                </a:lnTo>
                <a:lnTo>
                  <a:pt x="865634" y="228003"/>
                </a:lnTo>
                <a:lnTo>
                  <a:pt x="1591177" y="244991"/>
                </a:lnTo>
                <a:lnTo>
                  <a:pt x="1789907" y="254233"/>
                </a:lnTo>
                <a:lnTo>
                  <a:pt x="1867780" y="259462"/>
                </a:lnTo>
                <a:lnTo>
                  <a:pt x="1928667" y="265096"/>
                </a:lnTo>
                <a:lnTo>
                  <a:pt x="1970577" y="271134"/>
                </a:lnTo>
                <a:lnTo>
                  <a:pt x="1983791" y="274304"/>
                </a:lnTo>
                <a:lnTo>
                  <a:pt x="2030654" y="280512"/>
                </a:lnTo>
                <a:lnTo>
                  <a:pt x="2071026" y="270222"/>
                </a:lnTo>
                <a:lnTo>
                  <a:pt x="2100975" y="244633"/>
                </a:lnTo>
                <a:lnTo>
                  <a:pt x="2109323" y="223381"/>
                </a:lnTo>
                <a:close/>
              </a:path>
              <a:path w="2117090" h="280669">
                <a:moveTo>
                  <a:pt x="290353" y="0"/>
                </a:moveTo>
                <a:lnTo>
                  <a:pt x="0" y="1292"/>
                </a:lnTo>
                <a:lnTo>
                  <a:pt x="0" y="224317"/>
                </a:lnTo>
                <a:lnTo>
                  <a:pt x="2109323" y="223381"/>
                </a:lnTo>
                <a:lnTo>
                  <a:pt x="2116566" y="204944"/>
                </a:lnTo>
                <a:lnTo>
                  <a:pt x="2114319" y="157684"/>
                </a:lnTo>
                <a:lnTo>
                  <a:pt x="2095264" y="112267"/>
                </a:lnTo>
                <a:lnTo>
                  <a:pt x="2062231" y="74680"/>
                </a:lnTo>
                <a:lnTo>
                  <a:pt x="2018048" y="50911"/>
                </a:lnTo>
                <a:lnTo>
                  <a:pt x="1962929" y="41705"/>
                </a:lnTo>
                <a:lnTo>
                  <a:pt x="1902044" y="36072"/>
                </a:lnTo>
                <a:lnTo>
                  <a:pt x="1824173" y="30843"/>
                </a:lnTo>
                <a:lnTo>
                  <a:pt x="1625446" y="21603"/>
                </a:lnTo>
                <a:lnTo>
                  <a:pt x="899907" y="4618"/>
                </a:lnTo>
                <a:lnTo>
                  <a:pt x="290353" y="0"/>
                </a:lnTo>
                <a:close/>
              </a:path>
            </a:pathLst>
          </a:custGeom>
          <a:solidFill>
            <a:srgbClr val="F7F8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4680" y="2010833"/>
            <a:ext cx="2115185" cy="280035"/>
          </a:xfrm>
          <a:custGeom>
            <a:avLst/>
            <a:gdLst/>
            <a:ahLst/>
            <a:cxnLst/>
            <a:rect l="l" t="t" r="r" b="b"/>
            <a:pathLst>
              <a:path w="2115185" h="280035">
                <a:moveTo>
                  <a:pt x="2107681" y="222795"/>
                </a:moveTo>
                <a:lnTo>
                  <a:pt x="256086" y="222795"/>
                </a:lnTo>
                <a:lnTo>
                  <a:pt x="865314" y="227341"/>
                </a:lnTo>
                <a:lnTo>
                  <a:pt x="1590478" y="244206"/>
                </a:lnTo>
                <a:lnTo>
                  <a:pt x="1789076" y="253394"/>
                </a:lnTo>
                <a:lnTo>
                  <a:pt x="1866885" y="258595"/>
                </a:lnTo>
                <a:lnTo>
                  <a:pt x="1927709" y="264200"/>
                </a:lnTo>
                <a:lnTo>
                  <a:pt x="1969555" y="270206"/>
                </a:lnTo>
                <a:lnTo>
                  <a:pt x="1982738" y="273360"/>
                </a:lnTo>
                <a:lnTo>
                  <a:pt x="2029460" y="279516"/>
                </a:lnTo>
                <a:lnTo>
                  <a:pt x="2069687" y="269226"/>
                </a:lnTo>
                <a:lnTo>
                  <a:pt x="2099504" y="243688"/>
                </a:lnTo>
                <a:lnTo>
                  <a:pt x="2107681" y="222795"/>
                </a:lnTo>
                <a:close/>
              </a:path>
              <a:path w="2115185" h="280035">
                <a:moveTo>
                  <a:pt x="289991" y="0"/>
                </a:moveTo>
                <a:lnTo>
                  <a:pt x="0" y="1323"/>
                </a:lnTo>
                <a:lnTo>
                  <a:pt x="0" y="223762"/>
                </a:lnTo>
                <a:lnTo>
                  <a:pt x="2107681" y="222795"/>
                </a:lnTo>
                <a:lnTo>
                  <a:pt x="2114997" y="204100"/>
                </a:lnTo>
                <a:lnTo>
                  <a:pt x="2112705" y="156970"/>
                </a:lnTo>
                <a:lnTo>
                  <a:pt x="2093660" y="111689"/>
                </a:lnTo>
                <a:lnTo>
                  <a:pt x="2060691" y="74227"/>
                </a:lnTo>
                <a:lnTo>
                  <a:pt x="2016624" y="50552"/>
                </a:lnTo>
                <a:lnTo>
                  <a:pt x="1961601" y="41393"/>
                </a:lnTo>
                <a:lnTo>
                  <a:pt x="1900780" y="35790"/>
                </a:lnTo>
                <a:lnTo>
                  <a:pt x="1822974" y="30590"/>
                </a:lnTo>
                <a:lnTo>
                  <a:pt x="1624381" y="21404"/>
                </a:lnTo>
                <a:lnTo>
                  <a:pt x="899221" y="4543"/>
                </a:lnTo>
                <a:lnTo>
                  <a:pt x="289991" y="0"/>
                </a:lnTo>
                <a:close/>
              </a:path>
            </a:pathLst>
          </a:custGeom>
          <a:solidFill>
            <a:srgbClr val="F7F8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4680" y="2010779"/>
            <a:ext cx="2113915" cy="278765"/>
          </a:xfrm>
          <a:custGeom>
            <a:avLst/>
            <a:gdLst/>
            <a:ahLst/>
            <a:cxnLst/>
            <a:rect l="l" t="t" r="r" b="b"/>
            <a:pathLst>
              <a:path w="2113915" h="278764">
                <a:moveTo>
                  <a:pt x="2106042" y="222209"/>
                </a:moveTo>
                <a:lnTo>
                  <a:pt x="256099" y="222209"/>
                </a:lnTo>
                <a:lnTo>
                  <a:pt x="865003" y="226678"/>
                </a:lnTo>
                <a:lnTo>
                  <a:pt x="1589789" y="243416"/>
                </a:lnTo>
                <a:lnTo>
                  <a:pt x="1788254" y="252549"/>
                </a:lnTo>
                <a:lnTo>
                  <a:pt x="1865998" y="257720"/>
                </a:lnTo>
                <a:lnTo>
                  <a:pt x="1926758" y="263294"/>
                </a:lnTo>
                <a:lnTo>
                  <a:pt x="1968541" y="269269"/>
                </a:lnTo>
                <a:lnTo>
                  <a:pt x="1981693" y="272406"/>
                </a:lnTo>
                <a:lnTo>
                  <a:pt x="2028267" y="278522"/>
                </a:lnTo>
                <a:lnTo>
                  <a:pt x="2068350" y="268235"/>
                </a:lnTo>
                <a:lnTo>
                  <a:pt x="2098039" y="242745"/>
                </a:lnTo>
                <a:lnTo>
                  <a:pt x="2106042" y="222209"/>
                </a:lnTo>
                <a:close/>
              </a:path>
              <a:path w="2113915" h="278764">
                <a:moveTo>
                  <a:pt x="289622" y="0"/>
                </a:moveTo>
                <a:lnTo>
                  <a:pt x="0" y="1359"/>
                </a:lnTo>
                <a:lnTo>
                  <a:pt x="0" y="223209"/>
                </a:lnTo>
                <a:lnTo>
                  <a:pt x="2106042" y="222209"/>
                </a:lnTo>
                <a:lnTo>
                  <a:pt x="2113430" y="203252"/>
                </a:lnTo>
                <a:lnTo>
                  <a:pt x="2111095" y="156251"/>
                </a:lnTo>
                <a:lnTo>
                  <a:pt x="2092066" y="111106"/>
                </a:lnTo>
                <a:lnTo>
                  <a:pt x="2059163" y="73769"/>
                </a:lnTo>
                <a:lnTo>
                  <a:pt x="2015208" y="50189"/>
                </a:lnTo>
                <a:lnTo>
                  <a:pt x="1960277" y="41076"/>
                </a:lnTo>
                <a:lnTo>
                  <a:pt x="1899519" y="35502"/>
                </a:lnTo>
                <a:lnTo>
                  <a:pt x="1821778" y="30330"/>
                </a:lnTo>
                <a:lnTo>
                  <a:pt x="1623315" y="21197"/>
                </a:lnTo>
                <a:lnTo>
                  <a:pt x="898530" y="4462"/>
                </a:lnTo>
                <a:lnTo>
                  <a:pt x="289622" y="0"/>
                </a:lnTo>
                <a:close/>
              </a:path>
            </a:pathLst>
          </a:custGeom>
          <a:solidFill>
            <a:srgbClr val="F6F7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4680" y="2010731"/>
            <a:ext cx="2112010" cy="278130"/>
          </a:xfrm>
          <a:custGeom>
            <a:avLst/>
            <a:gdLst/>
            <a:ahLst/>
            <a:cxnLst/>
            <a:rect l="l" t="t" r="r" b="b"/>
            <a:pathLst>
              <a:path w="2112010" h="278130">
                <a:moveTo>
                  <a:pt x="2104402" y="221628"/>
                </a:moveTo>
                <a:lnTo>
                  <a:pt x="256108" y="221628"/>
                </a:lnTo>
                <a:lnTo>
                  <a:pt x="864691" y="226015"/>
                </a:lnTo>
                <a:lnTo>
                  <a:pt x="1589099" y="242625"/>
                </a:lnTo>
                <a:lnTo>
                  <a:pt x="1787431" y="251704"/>
                </a:lnTo>
                <a:lnTo>
                  <a:pt x="1865109" y="256848"/>
                </a:lnTo>
                <a:lnTo>
                  <a:pt x="1925803" y="262393"/>
                </a:lnTo>
                <a:lnTo>
                  <a:pt x="1967520" y="268338"/>
                </a:lnTo>
                <a:lnTo>
                  <a:pt x="1980640" y="271461"/>
                </a:lnTo>
                <a:lnTo>
                  <a:pt x="2027070" y="277526"/>
                </a:lnTo>
                <a:lnTo>
                  <a:pt x="2067008" y="267243"/>
                </a:lnTo>
                <a:lnTo>
                  <a:pt x="2096567" y="241807"/>
                </a:lnTo>
                <a:lnTo>
                  <a:pt x="2104402" y="221628"/>
                </a:lnTo>
                <a:close/>
              </a:path>
              <a:path w="2112010" h="278130">
                <a:moveTo>
                  <a:pt x="289261" y="0"/>
                </a:moveTo>
                <a:lnTo>
                  <a:pt x="0" y="1392"/>
                </a:lnTo>
                <a:lnTo>
                  <a:pt x="0" y="222663"/>
                </a:lnTo>
                <a:lnTo>
                  <a:pt x="2104402" y="221628"/>
                </a:lnTo>
                <a:lnTo>
                  <a:pt x="2111862" y="202414"/>
                </a:lnTo>
                <a:lnTo>
                  <a:pt x="2109479" y="155540"/>
                </a:lnTo>
                <a:lnTo>
                  <a:pt x="2090456" y="110530"/>
                </a:lnTo>
                <a:lnTo>
                  <a:pt x="2057617" y="73317"/>
                </a:lnTo>
                <a:lnTo>
                  <a:pt x="2013785" y="49836"/>
                </a:lnTo>
                <a:lnTo>
                  <a:pt x="1958950" y="40768"/>
                </a:lnTo>
                <a:lnTo>
                  <a:pt x="1898257" y="35222"/>
                </a:lnTo>
                <a:lnTo>
                  <a:pt x="1820581" y="30078"/>
                </a:lnTo>
                <a:lnTo>
                  <a:pt x="1622251" y="20998"/>
                </a:lnTo>
                <a:lnTo>
                  <a:pt x="897845" y="4386"/>
                </a:lnTo>
                <a:lnTo>
                  <a:pt x="289261" y="0"/>
                </a:lnTo>
                <a:close/>
              </a:path>
            </a:pathLst>
          </a:custGeom>
          <a:solidFill>
            <a:srgbClr val="F5F6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4680" y="2010684"/>
            <a:ext cx="2110740" cy="276860"/>
          </a:xfrm>
          <a:custGeom>
            <a:avLst/>
            <a:gdLst/>
            <a:ahLst/>
            <a:cxnLst/>
            <a:rect l="l" t="t" r="r" b="b"/>
            <a:pathLst>
              <a:path w="2110740" h="276860">
                <a:moveTo>
                  <a:pt x="2102775" y="221038"/>
                </a:moveTo>
                <a:lnTo>
                  <a:pt x="256114" y="221038"/>
                </a:lnTo>
                <a:lnTo>
                  <a:pt x="864375" y="225346"/>
                </a:lnTo>
                <a:lnTo>
                  <a:pt x="1588407" y="241830"/>
                </a:lnTo>
                <a:lnTo>
                  <a:pt x="1786608" y="250855"/>
                </a:lnTo>
                <a:lnTo>
                  <a:pt x="1864221" y="255970"/>
                </a:lnTo>
                <a:lnTo>
                  <a:pt x="1924851" y="261485"/>
                </a:lnTo>
                <a:lnTo>
                  <a:pt x="1966506" y="267400"/>
                </a:lnTo>
                <a:lnTo>
                  <a:pt x="1979595" y="270506"/>
                </a:lnTo>
                <a:lnTo>
                  <a:pt x="2025877" y="276526"/>
                </a:lnTo>
                <a:lnTo>
                  <a:pt x="2065672" y="266245"/>
                </a:lnTo>
                <a:lnTo>
                  <a:pt x="2095107" y="240859"/>
                </a:lnTo>
                <a:lnTo>
                  <a:pt x="2102775" y="221038"/>
                </a:lnTo>
                <a:close/>
              </a:path>
              <a:path w="2110740" h="276860">
                <a:moveTo>
                  <a:pt x="288897" y="0"/>
                </a:moveTo>
                <a:lnTo>
                  <a:pt x="0" y="1426"/>
                </a:lnTo>
                <a:lnTo>
                  <a:pt x="0" y="222107"/>
                </a:lnTo>
                <a:lnTo>
                  <a:pt x="2102775" y="221038"/>
                </a:lnTo>
                <a:lnTo>
                  <a:pt x="2110309" y="201565"/>
                </a:lnTo>
                <a:lnTo>
                  <a:pt x="2107873" y="154825"/>
                </a:lnTo>
                <a:lnTo>
                  <a:pt x="2088860" y="109952"/>
                </a:lnTo>
                <a:lnTo>
                  <a:pt x="2056090" y="72860"/>
                </a:lnTo>
                <a:lnTo>
                  <a:pt x="2012384" y="49466"/>
                </a:lnTo>
                <a:lnTo>
                  <a:pt x="1957640" y="40444"/>
                </a:lnTo>
                <a:lnTo>
                  <a:pt x="1897009" y="34929"/>
                </a:lnTo>
                <a:lnTo>
                  <a:pt x="1819396" y="29814"/>
                </a:lnTo>
                <a:lnTo>
                  <a:pt x="1621195" y="20789"/>
                </a:lnTo>
                <a:lnTo>
                  <a:pt x="897160" y="4307"/>
                </a:lnTo>
                <a:lnTo>
                  <a:pt x="288897" y="0"/>
                </a:lnTo>
                <a:close/>
              </a:path>
            </a:pathLst>
          </a:custGeom>
          <a:solidFill>
            <a:srgbClr val="F4F4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4680" y="2010634"/>
            <a:ext cx="2108835" cy="275590"/>
          </a:xfrm>
          <a:custGeom>
            <a:avLst/>
            <a:gdLst/>
            <a:ahLst/>
            <a:cxnLst/>
            <a:rect l="l" t="t" r="r" b="b"/>
            <a:pathLst>
              <a:path w="2108835" h="275589">
                <a:moveTo>
                  <a:pt x="2101147" y="220451"/>
                </a:moveTo>
                <a:lnTo>
                  <a:pt x="256120" y="220451"/>
                </a:lnTo>
                <a:lnTo>
                  <a:pt x="864059" y="224685"/>
                </a:lnTo>
                <a:lnTo>
                  <a:pt x="1587715" y="241051"/>
                </a:lnTo>
                <a:lnTo>
                  <a:pt x="1785785" y="250026"/>
                </a:lnTo>
                <a:lnTo>
                  <a:pt x="1863333" y="255114"/>
                </a:lnTo>
                <a:lnTo>
                  <a:pt x="1923900" y="260601"/>
                </a:lnTo>
                <a:lnTo>
                  <a:pt x="1965492" y="266487"/>
                </a:lnTo>
                <a:lnTo>
                  <a:pt x="1978550" y="269579"/>
                </a:lnTo>
                <a:lnTo>
                  <a:pt x="2024689" y="275541"/>
                </a:lnTo>
                <a:lnTo>
                  <a:pt x="2064341" y="265256"/>
                </a:lnTo>
                <a:lnTo>
                  <a:pt x="2093647" y="239918"/>
                </a:lnTo>
                <a:lnTo>
                  <a:pt x="2101147" y="220451"/>
                </a:lnTo>
                <a:close/>
              </a:path>
              <a:path w="2108835" h="275589">
                <a:moveTo>
                  <a:pt x="288533" y="0"/>
                </a:moveTo>
                <a:lnTo>
                  <a:pt x="0" y="1462"/>
                </a:lnTo>
                <a:lnTo>
                  <a:pt x="0" y="221551"/>
                </a:lnTo>
                <a:lnTo>
                  <a:pt x="2101147" y="220451"/>
                </a:lnTo>
                <a:lnTo>
                  <a:pt x="2108749" y="200721"/>
                </a:lnTo>
                <a:lnTo>
                  <a:pt x="2106261" y="154102"/>
                </a:lnTo>
                <a:lnTo>
                  <a:pt x="2087256" y="109364"/>
                </a:lnTo>
                <a:lnTo>
                  <a:pt x="2054548" y="72400"/>
                </a:lnTo>
                <a:lnTo>
                  <a:pt x="2010951" y="49106"/>
                </a:lnTo>
                <a:lnTo>
                  <a:pt x="1956306" y="40130"/>
                </a:lnTo>
                <a:lnTo>
                  <a:pt x="1895741" y="34644"/>
                </a:lnTo>
                <a:lnTo>
                  <a:pt x="1818195" y="29557"/>
                </a:lnTo>
                <a:lnTo>
                  <a:pt x="1620129" y="20585"/>
                </a:lnTo>
                <a:lnTo>
                  <a:pt x="896475" y="4227"/>
                </a:lnTo>
                <a:lnTo>
                  <a:pt x="288533" y="0"/>
                </a:lnTo>
                <a:close/>
              </a:path>
            </a:pathLst>
          </a:custGeom>
          <a:solidFill>
            <a:srgbClr val="F4F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64680" y="2010579"/>
            <a:ext cx="2107565" cy="274955"/>
          </a:xfrm>
          <a:custGeom>
            <a:avLst/>
            <a:gdLst/>
            <a:ahLst/>
            <a:cxnLst/>
            <a:rect l="l" t="t" r="r" b="b"/>
            <a:pathLst>
              <a:path w="2107565" h="274955">
                <a:moveTo>
                  <a:pt x="2099507" y="219875"/>
                </a:moveTo>
                <a:lnTo>
                  <a:pt x="256127" y="219875"/>
                </a:lnTo>
                <a:lnTo>
                  <a:pt x="863744" y="224029"/>
                </a:lnTo>
                <a:lnTo>
                  <a:pt x="1587027" y="240263"/>
                </a:lnTo>
                <a:lnTo>
                  <a:pt x="1784966" y="249182"/>
                </a:lnTo>
                <a:lnTo>
                  <a:pt x="1862451" y="254240"/>
                </a:lnTo>
                <a:lnTo>
                  <a:pt x="1922955" y="259696"/>
                </a:lnTo>
                <a:lnTo>
                  <a:pt x="1964485" y="265550"/>
                </a:lnTo>
                <a:lnTo>
                  <a:pt x="1977512" y="268625"/>
                </a:lnTo>
                <a:lnTo>
                  <a:pt x="2023501" y="274543"/>
                </a:lnTo>
                <a:lnTo>
                  <a:pt x="2063004" y="264262"/>
                </a:lnTo>
                <a:lnTo>
                  <a:pt x="2092179" y="238975"/>
                </a:lnTo>
                <a:lnTo>
                  <a:pt x="2099507" y="219875"/>
                </a:lnTo>
                <a:close/>
              </a:path>
              <a:path w="2107565" h="274955">
                <a:moveTo>
                  <a:pt x="288169" y="0"/>
                </a:moveTo>
                <a:lnTo>
                  <a:pt x="0" y="1493"/>
                </a:lnTo>
                <a:lnTo>
                  <a:pt x="0" y="221009"/>
                </a:lnTo>
                <a:lnTo>
                  <a:pt x="2099507" y="219875"/>
                </a:lnTo>
                <a:lnTo>
                  <a:pt x="2107181" y="199874"/>
                </a:lnTo>
                <a:lnTo>
                  <a:pt x="2104649" y="153395"/>
                </a:lnTo>
                <a:lnTo>
                  <a:pt x="2085657" y="108793"/>
                </a:lnTo>
                <a:lnTo>
                  <a:pt x="2053018" y="71949"/>
                </a:lnTo>
                <a:lnTo>
                  <a:pt x="2009543" y="48744"/>
                </a:lnTo>
                <a:lnTo>
                  <a:pt x="1954987" y="39815"/>
                </a:lnTo>
                <a:lnTo>
                  <a:pt x="1894484" y="34358"/>
                </a:lnTo>
                <a:lnTo>
                  <a:pt x="1817001" y="29300"/>
                </a:lnTo>
                <a:lnTo>
                  <a:pt x="1619064" y="20383"/>
                </a:lnTo>
                <a:lnTo>
                  <a:pt x="895786" y="4151"/>
                </a:lnTo>
                <a:lnTo>
                  <a:pt x="288169" y="0"/>
                </a:lnTo>
                <a:close/>
              </a:path>
            </a:pathLst>
          </a:custGeom>
          <a:solidFill>
            <a:srgbClr val="F3F3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4680" y="2010525"/>
            <a:ext cx="2105660" cy="273685"/>
          </a:xfrm>
          <a:custGeom>
            <a:avLst/>
            <a:gdLst/>
            <a:ahLst/>
            <a:cxnLst/>
            <a:rect l="l" t="t" r="r" b="b"/>
            <a:pathLst>
              <a:path w="2105660" h="273685">
                <a:moveTo>
                  <a:pt x="2097872" y="219288"/>
                </a:moveTo>
                <a:lnTo>
                  <a:pt x="256140" y="219288"/>
                </a:lnTo>
                <a:lnTo>
                  <a:pt x="863433" y="223365"/>
                </a:lnTo>
                <a:lnTo>
                  <a:pt x="1586333" y="239476"/>
                </a:lnTo>
                <a:lnTo>
                  <a:pt x="1784139" y="248342"/>
                </a:lnTo>
                <a:lnTo>
                  <a:pt x="1861559" y="253373"/>
                </a:lnTo>
                <a:lnTo>
                  <a:pt x="1921998" y="258801"/>
                </a:lnTo>
                <a:lnTo>
                  <a:pt x="1963464" y="264626"/>
                </a:lnTo>
                <a:lnTo>
                  <a:pt x="1976459" y="267686"/>
                </a:lnTo>
                <a:lnTo>
                  <a:pt x="2022302" y="273556"/>
                </a:lnTo>
                <a:lnTo>
                  <a:pt x="2061660" y="263276"/>
                </a:lnTo>
                <a:lnTo>
                  <a:pt x="2090707" y="238038"/>
                </a:lnTo>
                <a:lnTo>
                  <a:pt x="2097872" y="219288"/>
                </a:lnTo>
                <a:close/>
              </a:path>
              <a:path w="2105660" h="273685">
                <a:moveTo>
                  <a:pt x="287804" y="0"/>
                </a:moveTo>
                <a:lnTo>
                  <a:pt x="0" y="1528"/>
                </a:lnTo>
                <a:lnTo>
                  <a:pt x="0" y="220456"/>
                </a:lnTo>
                <a:lnTo>
                  <a:pt x="2097872" y="219288"/>
                </a:lnTo>
                <a:lnTo>
                  <a:pt x="2105613" y="199033"/>
                </a:lnTo>
                <a:lnTo>
                  <a:pt x="2103029" y="152679"/>
                </a:lnTo>
                <a:lnTo>
                  <a:pt x="2084048" y="108211"/>
                </a:lnTo>
                <a:lnTo>
                  <a:pt x="2051476" y="71492"/>
                </a:lnTo>
                <a:lnTo>
                  <a:pt x="2008119" y="48381"/>
                </a:lnTo>
                <a:lnTo>
                  <a:pt x="1953659" y="39498"/>
                </a:lnTo>
                <a:lnTo>
                  <a:pt x="1893221" y="34071"/>
                </a:lnTo>
                <a:lnTo>
                  <a:pt x="1815802" y="29041"/>
                </a:lnTo>
                <a:lnTo>
                  <a:pt x="1617998" y="20176"/>
                </a:lnTo>
                <a:lnTo>
                  <a:pt x="895098" y="4071"/>
                </a:lnTo>
                <a:lnTo>
                  <a:pt x="287804" y="0"/>
                </a:lnTo>
                <a:close/>
              </a:path>
            </a:pathLst>
          </a:custGeom>
          <a:solidFill>
            <a:srgbClr val="F3F3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64680" y="2010478"/>
            <a:ext cx="2104390" cy="273050"/>
          </a:xfrm>
          <a:custGeom>
            <a:avLst/>
            <a:gdLst/>
            <a:ahLst/>
            <a:cxnLst/>
            <a:rect l="l" t="t" r="r" b="b"/>
            <a:pathLst>
              <a:path w="2104390" h="273050">
                <a:moveTo>
                  <a:pt x="2096228" y="218706"/>
                </a:moveTo>
                <a:lnTo>
                  <a:pt x="256156" y="218706"/>
                </a:lnTo>
                <a:lnTo>
                  <a:pt x="863130" y="222702"/>
                </a:lnTo>
                <a:lnTo>
                  <a:pt x="1585656" y="238683"/>
                </a:lnTo>
                <a:lnTo>
                  <a:pt x="1783331" y="247493"/>
                </a:lnTo>
                <a:lnTo>
                  <a:pt x="1860686" y="252493"/>
                </a:lnTo>
                <a:lnTo>
                  <a:pt x="1921062" y="257890"/>
                </a:lnTo>
                <a:lnTo>
                  <a:pt x="1962465" y="263681"/>
                </a:lnTo>
                <a:lnTo>
                  <a:pt x="1975430" y="266725"/>
                </a:lnTo>
                <a:lnTo>
                  <a:pt x="2021119" y="272556"/>
                </a:lnTo>
                <a:lnTo>
                  <a:pt x="2060326" y="262277"/>
                </a:lnTo>
                <a:lnTo>
                  <a:pt x="2089236" y="237085"/>
                </a:lnTo>
                <a:lnTo>
                  <a:pt x="2096228" y="218706"/>
                </a:lnTo>
                <a:close/>
              </a:path>
              <a:path w="2104390" h="273050">
                <a:moveTo>
                  <a:pt x="287443" y="0"/>
                </a:moveTo>
                <a:lnTo>
                  <a:pt x="0" y="1560"/>
                </a:lnTo>
                <a:lnTo>
                  <a:pt x="0" y="219908"/>
                </a:lnTo>
                <a:lnTo>
                  <a:pt x="2096228" y="218706"/>
                </a:lnTo>
                <a:lnTo>
                  <a:pt x="2104037" y="198178"/>
                </a:lnTo>
                <a:lnTo>
                  <a:pt x="2101419" y="151962"/>
                </a:lnTo>
                <a:lnTo>
                  <a:pt x="2082451" y="107634"/>
                </a:lnTo>
                <a:lnTo>
                  <a:pt x="2049947" y="71038"/>
                </a:lnTo>
                <a:lnTo>
                  <a:pt x="2006718" y="48018"/>
                </a:lnTo>
                <a:lnTo>
                  <a:pt x="1952352" y="39183"/>
                </a:lnTo>
                <a:lnTo>
                  <a:pt x="1891977" y="33787"/>
                </a:lnTo>
                <a:lnTo>
                  <a:pt x="1814622" y="28786"/>
                </a:lnTo>
                <a:lnTo>
                  <a:pt x="1616948" y="19976"/>
                </a:lnTo>
                <a:lnTo>
                  <a:pt x="894420" y="3996"/>
                </a:lnTo>
                <a:lnTo>
                  <a:pt x="287443" y="0"/>
                </a:lnTo>
                <a:close/>
              </a:path>
            </a:pathLst>
          </a:custGeom>
          <a:solidFill>
            <a:srgbClr val="F2F2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64680" y="2010431"/>
            <a:ext cx="2102485" cy="271780"/>
          </a:xfrm>
          <a:custGeom>
            <a:avLst/>
            <a:gdLst/>
            <a:ahLst/>
            <a:cxnLst/>
            <a:rect l="l" t="t" r="r" b="b"/>
            <a:pathLst>
              <a:path w="2102485" h="271780">
                <a:moveTo>
                  <a:pt x="2094606" y="218120"/>
                </a:moveTo>
                <a:lnTo>
                  <a:pt x="256160" y="218120"/>
                </a:lnTo>
                <a:lnTo>
                  <a:pt x="862809" y="222037"/>
                </a:lnTo>
                <a:lnTo>
                  <a:pt x="1584958" y="237893"/>
                </a:lnTo>
                <a:lnTo>
                  <a:pt x="1782501" y="246649"/>
                </a:lnTo>
                <a:lnTo>
                  <a:pt x="1859791" y="251622"/>
                </a:lnTo>
                <a:lnTo>
                  <a:pt x="1920103" y="256989"/>
                </a:lnTo>
                <a:lnTo>
                  <a:pt x="1961443" y="262751"/>
                </a:lnTo>
                <a:lnTo>
                  <a:pt x="1974377" y="265779"/>
                </a:lnTo>
                <a:lnTo>
                  <a:pt x="2019915" y="271559"/>
                </a:lnTo>
                <a:lnTo>
                  <a:pt x="2058981" y="261284"/>
                </a:lnTo>
                <a:lnTo>
                  <a:pt x="2087772" y="236146"/>
                </a:lnTo>
                <a:lnTo>
                  <a:pt x="2094606" y="218120"/>
                </a:lnTo>
                <a:close/>
              </a:path>
              <a:path w="2102485" h="271780">
                <a:moveTo>
                  <a:pt x="287078" y="0"/>
                </a:moveTo>
                <a:lnTo>
                  <a:pt x="0" y="1595"/>
                </a:lnTo>
                <a:lnTo>
                  <a:pt x="0" y="219355"/>
                </a:lnTo>
                <a:lnTo>
                  <a:pt x="2094606" y="218120"/>
                </a:lnTo>
                <a:lnTo>
                  <a:pt x="2102485" y="197337"/>
                </a:lnTo>
                <a:lnTo>
                  <a:pt x="2099816" y="151243"/>
                </a:lnTo>
                <a:lnTo>
                  <a:pt x="2080854" y="107050"/>
                </a:lnTo>
                <a:lnTo>
                  <a:pt x="2048408" y="70580"/>
                </a:lnTo>
                <a:lnTo>
                  <a:pt x="2005286" y="47656"/>
                </a:lnTo>
                <a:lnTo>
                  <a:pt x="1951016" y="38867"/>
                </a:lnTo>
                <a:lnTo>
                  <a:pt x="1890707" y="33499"/>
                </a:lnTo>
                <a:lnTo>
                  <a:pt x="1813419" y="28527"/>
                </a:lnTo>
                <a:lnTo>
                  <a:pt x="1615878" y="19770"/>
                </a:lnTo>
                <a:lnTo>
                  <a:pt x="893731" y="3916"/>
                </a:lnTo>
                <a:lnTo>
                  <a:pt x="287078" y="0"/>
                </a:lnTo>
                <a:close/>
              </a:path>
            </a:pathLst>
          </a:custGeom>
          <a:solidFill>
            <a:srgbClr val="F1F0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4680" y="2010375"/>
            <a:ext cx="2101215" cy="271145"/>
          </a:xfrm>
          <a:custGeom>
            <a:avLst/>
            <a:gdLst/>
            <a:ahLst/>
            <a:cxnLst/>
            <a:rect l="l" t="t" r="r" b="b"/>
            <a:pathLst>
              <a:path w="2101215" h="271144">
                <a:moveTo>
                  <a:pt x="2092968" y="217538"/>
                </a:moveTo>
                <a:lnTo>
                  <a:pt x="256167" y="217538"/>
                </a:lnTo>
                <a:lnTo>
                  <a:pt x="862494" y="221381"/>
                </a:lnTo>
                <a:lnTo>
                  <a:pt x="1584269" y="237116"/>
                </a:lnTo>
                <a:lnTo>
                  <a:pt x="1781682" y="245821"/>
                </a:lnTo>
                <a:lnTo>
                  <a:pt x="1858908" y="250766"/>
                </a:lnTo>
                <a:lnTo>
                  <a:pt x="1919158" y="256104"/>
                </a:lnTo>
                <a:lnTo>
                  <a:pt x="1960436" y="261836"/>
                </a:lnTo>
                <a:lnTo>
                  <a:pt x="1973339" y="264849"/>
                </a:lnTo>
                <a:lnTo>
                  <a:pt x="2018732" y="270571"/>
                </a:lnTo>
                <a:lnTo>
                  <a:pt x="2057648" y="260293"/>
                </a:lnTo>
                <a:lnTo>
                  <a:pt x="2086308" y="235188"/>
                </a:lnTo>
                <a:lnTo>
                  <a:pt x="2092968" y="217538"/>
                </a:lnTo>
                <a:close/>
              </a:path>
              <a:path w="2101215" h="271144">
                <a:moveTo>
                  <a:pt x="286711" y="0"/>
                </a:moveTo>
                <a:lnTo>
                  <a:pt x="0" y="1628"/>
                </a:lnTo>
                <a:lnTo>
                  <a:pt x="0" y="218805"/>
                </a:lnTo>
                <a:lnTo>
                  <a:pt x="2092968" y="217538"/>
                </a:lnTo>
                <a:lnTo>
                  <a:pt x="2100909" y="196491"/>
                </a:lnTo>
                <a:lnTo>
                  <a:pt x="2098188" y="150532"/>
                </a:lnTo>
                <a:lnTo>
                  <a:pt x="2079237" y="106475"/>
                </a:lnTo>
                <a:lnTo>
                  <a:pt x="2046865" y="70129"/>
                </a:lnTo>
                <a:lnTo>
                  <a:pt x="2003878" y="47303"/>
                </a:lnTo>
                <a:lnTo>
                  <a:pt x="1949698" y="38558"/>
                </a:lnTo>
                <a:lnTo>
                  <a:pt x="1889449" y="33220"/>
                </a:lnTo>
                <a:lnTo>
                  <a:pt x="1812224" y="28275"/>
                </a:lnTo>
                <a:lnTo>
                  <a:pt x="1614812" y="19571"/>
                </a:lnTo>
                <a:lnTo>
                  <a:pt x="893040" y="3839"/>
                </a:lnTo>
                <a:lnTo>
                  <a:pt x="286711" y="0"/>
                </a:lnTo>
                <a:close/>
              </a:path>
            </a:pathLst>
          </a:custGeom>
          <a:solidFill>
            <a:srgbClr val="EEEF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64680" y="2010318"/>
            <a:ext cx="2099945" cy="269875"/>
          </a:xfrm>
          <a:custGeom>
            <a:avLst/>
            <a:gdLst/>
            <a:ahLst/>
            <a:cxnLst/>
            <a:rect l="l" t="t" r="r" b="b"/>
            <a:pathLst>
              <a:path w="2099945" h="269875">
                <a:moveTo>
                  <a:pt x="2091347" y="216949"/>
                </a:moveTo>
                <a:lnTo>
                  <a:pt x="256176" y="216949"/>
                </a:lnTo>
                <a:lnTo>
                  <a:pt x="862181" y="220713"/>
                </a:lnTo>
                <a:lnTo>
                  <a:pt x="1583578" y="236321"/>
                </a:lnTo>
                <a:lnTo>
                  <a:pt x="1780859" y="244972"/>
                </a:lnTo>
                <a:lnTo>
                  <a:pt x="1858021" y="249889"/>
                </a:lnTo>
                <a:lnTo>
                  <a:pt x="1918206" y="255199"/>
                </a:lnTo>
                <a:lnTo>
                  <a:pt x="1959422" y="260900"/>
                </a:lnTo>
                <a:lnTo>
                  <a:pt x="1972294" y="263898"/>
                </a:lnTo>
                <a:lnTo>
                  <a:pt x="2017531" y="269579"/>
                </a:lnTo>
                <a:lnTo>
                  <a:pt x="2056303" y="259302"/>
                </a:lnTo>
                <a:lnTo>
                  <a:pt x="2084837" y="234260"/>
                </a:lnTo>
                <a:lnTo>
                  <a:pt x="2091347" y="216949"/>
                </a:lnTo>
                <a:close/>
              </a:path>
              <a:path w="2099945" h="269875">
                <a:moveTo>
                  <a:pt x="286351" y="0"/>
                </a:moveTo>
                <a:lnTo>
                  <a:pt x="0" y="1662"/>
                </a:lnTo>
                <a:lnTo>
                  <a:pt x="0" y="218251"/>
                </a:lnTo>
                <a:lnTo>
                  <a:pt x="2091347" y="216949"/>
                </a:lnTo>
                <a:lnTo>
                  <a:pt x="2099357" y="195646"/>
                </a:lnTo>
                <a:lnTo>
                  <a:pt x="2096590" y="149819"/>
                </a:lnTo>
                <a:lnTo>
                  <a:pt x="2077647" y="105897"/>
                </a:lnTo>
                <a:lnTo>
                  <a:pt x="2045334" y="69672"/>
                </a:lnTo>
                <a:lnTo>
                  <a:pt x="2002454" y="46935"/>
                </a:lnTo>
                <a:lnTo>
                  <a:pt x="1948372" y="38237"/>
                </a:lnTo>
                <a:lnTo>
                  <a:pt x="1888190" y="32929"/>
                </a:lnTo>
                <a:lnTo>
                  <a:pt x="1811031" y="28013"/>
                </a:lnTo>
                <a:lnTo>
                  <a:pt x="1613753" y="19364"/>
                </a:lnTo>
                <a:lnTo>
                  <a:pt x="892359" y="3760"/>
                </a:lnTo>
                <a:lnTo>
                  <a:pt x="286351" y="0"/>
                </a:lnTo>
                <a:close/>
              </a:path>
            </a:pathLst>
          </a:custGeom>
          <a:solidFill>
            <a:srgbClr val="EDEE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64680" y="2010273"/>
            <a:ext cx="2098040" cy="268605"/>
          </a:xfrm>
          <a:custGeom>
            <a:avLst/>
            <a:gdLst/>
            <a:ahLst/>
            <a:cxnLst/>
            <a:rect l="l" t="t" r="r" b="b"/>
            <a:pathLst>
              <a:path w="2098040" h="268605">
                <a:moveTo>
                  <a:pt x="2089712" y="216365"/>
                </a:moveTo>
                <a:lnTo>
                  <a:pt x="256179" y="216365"/>
                </a:lnTo>
                <a:lnTo>
                  <a:pt x="791278" y="219239"/>
                </a:lnTo>
                <a:lnTo>
                  <a:pt x="1582885" y="235530"/>
                </a:lnTo>
                <a:lnTo>
                  <a:pt x="1780036" y="244126"/>
                </a:lnTo>
                <a:lnTo>
                  <a:pt x="1857133" y="249013"/>
                </a:lnTo>
                <a:lnTo>
                  <a:pt x="1917255" y="254292"/>
                </a:lnTo>
                <a:lnTo>
                  <a:pt x="1958408" y="259961"/>
                </a:lnTo>
                <a:lnTo>
                  <a:pt x="1971249" y="262943"/>
                </a:lnTo>
                <a:lnTo>
                  <a:pt x="2016346" y="268576"/>
                </a:lnTo>
                <a:lnTo>
                  <a:pt x="2054973" y="258302"/>
                </a:lnTo>
                <a:lnTo>
                  <a:pt x="2083371" y="233313"/>
                </a:lnTo>
                <a:lnTo>
                  <a:pt x="2089712" y="216365"/>
                </a:lnTo>
                <a:close/>
              </a:path>
              <a:path w="2098040" h="268605">
                <a:moveTo>
                  <a:pt x="285985" y="0"/>
                </a:moveTo>
                <a:lnTo>
                  <a:pt x="0" y="1696"/>
                </a:lnTo>
                <a:lnTo>
                  <a:pt x="0" y="217702"/>
                </a:lnTo>
                <a:lnTo>
                  <a:pt x="2089712" y="216365"/>
                </a:lnTo>
                <a:lnTo>
                  <a:pt x="2097781" y="194797"/>
                </a:lnTo>
                <a:lnTo>
                  <a:pt x="2094973" y="149096"/>
                </a:lnTo>
                <a:lnTo>
                  <a:pt x="2076049" y="105311"/>
                </a:lnTo>
                <a:lnTo>
                  <a:pt x="2043805" y="69212"/>
                </a:lnTo>
                <a:lnTo>
                  <a:pt x="2001038" y="46571"/>
                </a:lnTo>
                <a:lnTo>
                  <a:pt x="1947051" y="37921"/>
                </a:lnTo>
                <a:lnTo>
                  <a:pt x="1886933" y="32642"/>
                </a:lnTo>
                <a:lnTo>
                  <a:pt x="1809839" y="27755"/>
                </a:lnTo>
                <a:lnTo>
                  <a:pt x="1612692" y="19160"/>
                </a:lnTo>
                <a:lnTo>
                  <a:pt x="821088" y="2871"/>
                </a:lnTo>
                <a:lnTo>
                  <a:pt x="285985" y="0"/>
                </a:lnTo>
                <a:close/>
              </a:path>
            </a:pathLst>
          </a:custGeom>
          <a:solidFill>
            <a:srgbClr val="ECED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64680" y="2010226"/>
            <a:ext cx="2096770" cy="267970"/>
          </a:xfrm>
          <a:custGeom>
            <a:avLst/>
            <a:gdLst/>
            <a:ahLst/>
            <a:cxnLst/>
            <a:rect l="l" t="t" r="r" b="b"/>
            <a:pathLst>
              <a:path w="2096770" h="267969">
                <a:moveTo>
                  <a:pt x="2088095" y="215781"/>
                </a:moveTo>
                <a:lnTo>
                  <a:pt x="317845" y="215781"/>
                </a:lnTo>
                <a:lnTo>
                  <a:pt x="791007" y="218587"/>
                </a:lnTo>
                <a:lnTo>
                  <a:pt x="1582201" y="234743"/>
                </a:lnTo>
                <a:lnTo>
                  <a:pt x="1779220" y="243286"/>
                </a:lnTo>
                <a:lnTo>
                  <a:pt x="1856253" y="248146"/>
                </a:lnTo>
                <a:lnTo>
                  <a:pt x="1916311" y="253396"/>
                </a:lnTo>
                <a:lnTo>
                  <a:pt x="1957402" y="259037"/>
                </a:lnTo>
                <a:lnTo>
                  <a:pt x="1970211" y="262003"/>
                </a:lnTo>
                <a:lnTo>
                  <a:pt x="2015159" y="267582"/>
                </a:lnTo>
                <a:lnTo>
                  <a:pt x="2053641" y="257307"/>
                </a:lnTo>
                <a:lnTo>
                  <a:pt x="2081913" y="232368"/>
                </a:lnTo>
                <a:lnTo>
                  <a:pt x="2088095" y="215781"/>
                </a:lnTo>
                <a:close/>
              </a:path>
              <a:path w="2096770" h="267969">
                <a:moveTo>
                  <a:pt x="347272" y="0"/>
                </a:moveTo>
                <a:lnTo>
                  <a:pt x="0" y="1729"/>
                </a:lnTo>
                <a:lnTo>
                  <a:pt x="0" y="217151"/>
                </a:lnTo>
                <a:lnTo>
                  <a:pt x="2088095" y="215781"/>
                </a:lnTo>
                <a:lnTo>
                  <a:pt x="2096229" y="193955"/>
                </a:lnTo>
                <a:lnTo>
                  <a:pt x="2093366" y="148384"/>
                </a:lnTo>
                <a:lnTo>
                  <a:pt x="2074448" y="104736"/>
                </a:lnTo>
                <a:lnTo>
                  <a:pt x="2042268" y="68765"/>
                </a:lnTo>
                <a:lnTo>
                  <a:pt x="1999620" y="46223"/>
                </a:lnTo>
                <a:lnTo>
                  <a:pt x="1945728" y="37615"/>
                </a:lnTo>
                <a:lnTo>
                  <a:pt x="1885674" y="32364"/>
                </a:lnTo>
                <a:lnTo>
                  <a:pt x="1808644" y="27503"/>
                </a:lnTo>
                <a:lnTo>
                  <a:pt x="1611629" y="18960"/>
                </a:lnTo>
                <a:lnTo>
                  <a:pt x="820437" y="2804"/>
                </a:lnTo>
                <a:lnTo>
                  <a:pt x="347272" y="0"/>
                </a:lnTo>
                <a:close/>
              </a:path>
            </a:pathLst>
          </a:custGeom>
          <a:solidFill>
            <a:srgbClr val="EBEB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64680" y="2010169"/>
            <a:ext cx="2094864" cy="266700"/>
          </a:xfrm>
          <a:custGeom>
            <a:avLst/>
            <a:gdLst/>
            <a:ahLst/>
            <a:cxnLst/>
            <a:rect l="l" t="t" r="r" b="b"/>
            <a:pathLst>
              <a:path w="2094864" h="266700">
                <a:moveTo>
                  <a:pt x="2086461" y="215196"/>
                </a:moveTo>
                <a:lnTo>
                  <a:pt x="317815" y="215196"/>
                </a:lnTo>
                <a:lnTo>
                  <a:pt x="790725" y="217939"/>
                </a:lnTo>
                <a:lnTo>
                  <a:pt x="1581509" y="233960"/>
                </a:lnTo>
                <a:lnTo>
                  <a:pt x="1778397" y="242450"/>
                </a:lnTo>
                <a:lnTo>
                  <a:pt x="1855365" y="247282"/>
                </a:lnTo>
                <a:lnTo>
                  <a:pt x="1915360" y="252504"/>
                </a:lnTo>
                <a:lnTo>
                  <a:pt x="1956387" y="258116"/>
                </a:lnTo>
                <a:lnTo>
                  <a:pt x="1969166" y="261067"/>
                </a:lnTo>
                <a:lnTo>
                  <a:pt x="2013960" y="266602"/>
                </a:lnTo>
                <a:lnTo>
                  <a:pt x="2052294" y="256328"/>
                </a:lnTo>
                <a:lnTo>
                  <a:pt x="2080436" y="231435"/>
                </a:lnTo>
                <a:lnTo>
                  <a:pt x="2086461" y="215196"/>
                </a:lnTo>
                <a:close/>
              </a:path>
              <a:path w="2094864" h="266700">
                <a:moveTo>
                  <a:pt x="346870" y="0"/>
                </a:moveTo>
                <a:lnTo>
                  <a:pt x="0" y="1770"/>
                </a:lnTo>
                <a:lnTo>
                  <a:pt x="0" y="216608"/>
                </a:lnTo>
                <a:lnTo>
                  <a:pt x="2086461" y="215196"/>
                </a:lnTo>
                <a:lnTo>
                  <a:pt x="2094653" y="193111"/>
                </a:lnTo>
                <a:lnTo>
                  <a:pt x="2091748" y="147673"/>
                </a:lnTo>
                <a:lnTo>
                  <a:pt x="2072841" y="104162"/>
                </a:lnTo>
                <a:lnTo>
                  <a:pt x="2040728" y="68314"/>
                </a:lnTo>
                <a:lnTo>
                  <a:pt x="1998204" y="45863"/>
                </a:lnTo>
                <a:lnTo>
                  <a:pt x="1944403" y="37302"/>
                </a:lnTo>
                <a:lnTo>
                  <a:pt x="1884411" y="32081"/>
                </a:lnTo>
                <a:lnTo>
                  <a:pt x="1807445" y="27249"/>
                </a:lnTo>
                <a:lnTo>
                  <a:pt x="1610560" y="18760"/>
                </a:lnTo>
                <a:lnTo>
                  <a:pt x="819781" y="2742"/>
                </a:lnTo>
                <a:lnTo>
                  <a:pt x="346870" y="0"/>
                </a:lnTo>
                <a:close/>
              </a:path>
            </a:pathLst>
          </a:custGeom>
          <a:solidFill>
            <a:srgbClr val="EAEB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64680" y="2010108"/>
            <a:ext cx="2093595" cy="266065"/>
          </a:xfrm>
          <a:custGeom>
            <a:avLst/>
            <a:gdLst/>
            <a:ahLst/>
            <a:cxnLst/>
            <a:rect l="l" t="t" r="r" b="b"/>
            <a:pathLst>
              <a:path w="2093595" h="266064">
                <a:moveTo>
                  <a:pt x="2084840" y="214614"/>
                </a:moveTo>
                <a:lnTo>
                  <a:pt x="317789" y="214614"/>
                </a:lnTo>
                <a:lnTo>
                  <a:pt x="650465" y="216033"/>
                </a:lnTo>
                <a:lnTo>
                  <a:pt x="1524138" y="231318"/>
                </a:lnTo>
                <a:lnTo>
                  <a:pt x="1777577" y="241619"/>
                </a:lnTo>
                <a:lnTo>
                  <a:pt x="1854480" y="246421"/>
                </a:lnTo>
                <a:lnTo>
                  <a:pt x="1914410" y="251613"/>
                </a:lnTo>
                <a:lnTo>
                  <a:pt x="1955374" y="257193"/>
                </a:lnTo>
                <a:lnTo>
                  <a:pt x="1968121" y="260128"/>
                </a:lnTo>
                <a:lnTo>
                  <a:pt x="2012771" y="265617"/>
                </a:lnTo>
                <a:lnTo>
                  <a:pt x="2050960" y="255344"/>
                </a:lnTo>
                <a:lnTo>
                  <a:pt x="2078973" y="230498"/>
                </a:lnTo>
                <a:lnTo>
                  <a:pt x="2084840" y="214614"/>
                </a:lnTo>
                <a:close/>
              </a:path>
              <a:path w="2093595" h="266064">
                <a:moveTo>
                  <a:pt x="346469" y="0"/>
                </a:moveTo>
                <a:lnTo>
                  <a:pt x="0" y="1809"/>
                </a:lnTo>
                <a:lnTo>
                  <a:pt x="0" y="216068"/>
                </a:lnTo>
                <a:lnTo>
                  <a:pt x="2084840" y="214614"/>
                </a:lnTo>
                <a:lnTo>
                  <a:pt x="2093094" y="192269"/>
                </a:lnTo>
                <a:lnTo>
                  <a:pt x="2090138" y="146966"/>
                </a:lnTo>
                <a:lnTo>
                  <a:pt x="2071238" y="103596"/>
                </a:lnTo>
                <a:lnTo>
                  <a:pt x="2039188" y="67874"/>
                </a:lnTo>
                <a:lnTo>
                  <a:pt x="1996781" y="45515"/>
                </a:lnTo>
                <a:lnTo>
                  <a:pt x="1943075" y="37001"/>
                </a:lnTo>
                <a:lnTo>
                  <a:pt x="1883147" y="31809"/>
                </a:lnTo>
                <a:lnTo>
                  <a:pt x="1806246" y="27006"/>
                </a:lnTo>
                <a:lnTo>
                  <a:pt x="1552812" y="16706"/>
                </a:lnTo>
                <a:lnTo>
                  <a:pt x="679145" y="1420"/>
                </a:lnTo>
                <a:lnTo>
                  <a:pt x="346469" y="0"/>
                </a:lnTo>
                <a:close/>
              </a:path>
            </a:pathLst>
          </a:custGeom>
          <a:solidFill>
            <a:srgbClr val="E9EA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4680" y="2010048"/>
            <a:ext cx="2091689" cy="264795"/>
          </a:xfrm>
          <a:custGeom>
            <a:avLst/>
            <a:gdLst/>
            <a:ahLst/>
            <a:cxnLst/>
            <a:rect l="l" t="t" r="r" b="b"/>
            <a:pathLst>
              <a:path w="2091689" h="264794">
                <a:moveTo>
                  <a:pt x="2083223" y="214030"/>
                </a:moveTo>
                <a:lnTo>
                  <a:pt x="317761" y="214030"/>
                </a:lnTo>
                <a:lnTo>
                  <a:pt x="650255" y="215407"/>
                </a:lnTo>
                <a:lnTo>
                  <a:pt x="1523474" y="230547"/>
                </a:lnTo>
                <a:lnTo>
                  <a:pt x="1776747" y="240779"/>
                </a:lnTo>
                <a:lnTo>
                  <a:pt x="1853585" y="245552"/>
                </a:lnTo>
                <a:lnTo>
                  <a:pt x="1913451" y="250713"/>
                </a:lnTo>
                <a:lnTo>
                  <a:pt x="1954352" y="256261"/>
                </a:lnTo>
                <a:lnTo>
                  <a:pt x="1967068" y="259179"/>
                </a:lnTo>
                <a:lnTo>
                  <a:pt x="2011581" y="264623"/>
                </a:lnTo>
                <a:lnTo>
                  <a:pt x="2049628" y="254353"/>
                </a:lnTo>
                <a:lnTo>
                  <a:pt x="2077512" y="229560"/>
                </a:lnTo>
                <a:lnTo>
                  <a:pt x="2083223" y="214030"/>
                </a:lnTo>
                <a:close/>
              </a:path>
              <a:path w="2091689" h="264794">
                <a:moveTo>
                  <a:pt x="346071" y="0"/>
                </a:moveTo>
                <a:lnTo>
                  <a:pt x="0" y="1854"/>
                </a:lnTo>
                <a:lnTo>
                  <a:pt x="0" y="215524"/>
                </a:lnTo>
                <a:lnTo>
                  <a:pt x="2083223" y="214030"/>
                </a:lnTo>
                <a:lnTo>
                  <a:pt x="2091533" y="191435"/>
                </a:lnTo>
                <a:lnTo>
                  <a:pt x="2088529" y="146259"/>
                </a:lnTo>
                <a:lnTo>
                  <a:pt x="2069639" y="103023"/>
                </a:lnTo>
                <a:lnTo>
                  <a:pt x="2037655" y="67423"/>
                </a:lnTo>
                <a:lnTo>
                  <a:pt x="1995365" y="45157"/>
                </a:lnTo>
                <a:lnTo>
                  <a:pt x="1941755" y="36689"/>
                </a:lnTo>
                <a:lnTo>
                  <a:pt x="1881893" y="31526"/>
                </a:lnTo>
                <a:lnTo>
                  <a:pt x="1805057" y="26752"/>
                </a:lnTo>
                <a:lnTo>
                  <a:pt x="1551789" y="16517"/>
                </a:lnTo>
                <a:lnTo>
                  <a:pt x="678568" y="1375"/>
                </a:lnTo>
                <a:lnTo>
                  <a:pt x="346071" y="0"/>
                </a:lnTo>
                <a:close/>
              </a:path>
            </a:pathLst>
          </a:custGeom>
          <a:solidFill>
            <a:srgbClr val="E8E9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64680" y="2009994"/>
            <a:ext cx="2090420" cy="264160"/>
          </a:xfrm>
          <a:custGeom>
            <a:avLst/>
            <a:gdLst/>
            <a:ahLst/>
            <a:cxnLst/>
            <a:rect l="l" t="t" r="r" b="b"/>
            <a:pathLst>
              <a:path w="2090420" h="264160">
                <a:moveTo>
                  <a:pt x="2081609" y="213440"/>
                </a:moveTo>
                <a:lnTo>
                  <a:pt x="317734" y="213440"/>
                </a:lnTo>
                <a:lnTo>
                  <a:pt x="650048" y="214775"/>
                </a:lnTo>
                <a:lnTo>
                  <a:pt x="1522820" y="229776"/>
                </a:lnTo>
                <a:lnTo>
                  <a:pt x="1775929" y="239942"/>
                </a:lnTo>
                <a:lnTo>
                  <a:pt x="1852703" y="244687"/>
                </a:lnTo>
                <a:lnTo>
                  <a:pt x="1912506" y="249819"/>
                </a:lnTo>
                <a:lnTo>
                  <a:pt x="1953345" y="255337"/>
                </a:lnTo>
                <a:lnTo>
                  <a:pt x="1966030" y="258240"/>
                </a:lnTo>
                <a:lnTo>
                  <a:pt x="2010389" y="263637"/>
                </a:lnTo>
                <a:lnTo>
                  <a:pt x="2048289" y="253371"/>
                </a:lnTo>
                <a:lnTo>
                  <a:pt x="2076046" y="228630"/>
                </a:lnTo>
                <a:lnTo>
                  <a:pt x="2081609" y="213440"/>
                </a:lnTo>
                <a:close/>
              </a:path>
              <a:path w="2090420" h="264160">
                <a:moveTo>
                  <a:pt x="345672" y="0"/>
                </a:moveTo>
                <a:lnTo>
                  <a:pt x="0" y="1895"/>
                </a:lnTo>
                <a:lnTo>
                  <a:pt x="0" y="214976"/>
                </a:lnTo>
                <a:lnTo>
                  <a:pt x="2081609" y="213440"/>
                </a:lnTo>
                <a:lnTo>
                  <a:pt x="2089972" y="190603"/>
                </a:lnTo>
                <a:lnTo>
                  <a:pt x="2086912" y="145551"/>
                </a:lnTo>
                <a:lnTo>
                  <a:pt x="2068032" y="102448"/>
                </a:lnTo>
                <a:lnTo>
                  <a:pt x="2036115" y="66970"/>
                </a:lnTo>
                <a:lnTo>
                  <a:pt x="1993947" y="44795"/>
                </a:lnTo>
                <a:lnTo>
                  <a:pt x="1940431" y="36373"/>
                </a:lnTo>
                <a:lnTo>
                  <a:pt x="1880632" y="31241"/>
                </a:lnTo>
                <a:lnTo>
                  <a:pt x="1803860" y="26495"/>
                </a:lnTo>
                <a:lnTo>
                  <a:pt x="1550757" y="16329"/>
                </a:lnTo>
                <a:lnTo>
                  <a:pt x="677988" y="1333"/>
                </a:lnTo>
                <a:lnTo>
                  <a:pt x="345672" y="0"/>
                </a:lnTo>
                <a:close/>
              </a:path>
            </a:pathLst>
          </a:custGeom>
          <a:solidFill>
            <a:srgbClr val="E8E9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64680" y="2009939"/>
            <a:ext cx="2088514" cy="262890"/>
          </a:xfrm>
          <a:custGeom>
            <a:avLst/>
            <a:gdLst/>
            <a:ahLst/>
            <a:cxnLst/>
            <a:rect l="l" t="t" r="r" b="b"/>
            <a:pathLst>
              <a:path w="2088514" h="262889">
                <a:moveTo>
                  <a:pt x="2079982" y="212853"/>
                </a:moveTo>
                <a:lnTo>
                  <a:pt x="317707" y="212853"/>
                </a:lnTo>
                <a:lnTo>
                  <a:pt x="649843" y="214146"/>
                </a:lnTo>
                <a:lnTo>
                  <a:pt x="1522164" y="229007"/>
                </a:lnTo>
                <a:lnTo>
                  <a:pt x="1775106" y="239109"/>
                </a:lnTo>
                <a:lnTo>
                  <a:pt x="1851814" y="243828"/>
                </a:lnTo>
                <a:lnTo>
                  <a:pt x="1911552" y="248932"/>
                </a:lnTo>
                <a:lnTo>
                  <a:pt x="1952325" y="254421"/>
                </a:lnTo>
                <a:lnTo>
                  <a:pt x="1964977" y="257310"/>
                </a:lnTo>
                <a:lnTo>
                  <a:pt x="2009190" y="262648"/>
                </a:lnTo>
                <a:lnTo>
                  <a:pt x="2046945" y="252377"/>
                </a:lnTo>
                <a:lnTo>
                  <a:pt x="2074574" y="227683"/>
                </a:lnTo>
                <a:lnTo>
                  <a:pt x="2079982" y="212853"/>
                </a:lnTo>
                <a:close/>
              </a:path>
              <a:path w="2088514" h="262889">
                <a:moveTo>
                  <a:pt x="345270" y="0"/>
                </a:moveTo>
                <a:lnTo>
                  <a:pt x="0" y="1934"/>
                </a:lnTo>
                <a:lnTo>
                  <a:pt x="0" y="214432"/>
                </a:lnTo>
                <a:lnTo>
                  <a:pt x="2079982" y="212853"/>
                </a:lnTo>
                <a:lnTo>
                  <a:pt x="2088405" y="189755"/>
                </a:lnTo>
                <a:lnTo>
                  <a:pt x="2085301" y="144835"/>
                </a:lnTo>
                <a:lnTo>
                  <a:pt x="2066435" y="101870"/>
                </a:lnTo>
                <a:lnTo>
                  <a:pt x="2034588" y="66520"/>
                </a:lnTo>
                <a:lnTo>
                  <a:pt x="1992539" y="44442"/>
                </a:lnTo>
                <a:lnTo>
                  <a:pt x="1939115" y="36066"/>
                </a:lnTo>
                <a:lnTo>
                  <a:pt x="1879378" y="30964"/>
                </a:lnTo>
                <a:lnTo>
                  <a:pt x="1802670" y="26247"/>
                </a:lnTo>
                <a:lnTo>
                  <a:pt x="1549729" y="16147"/>
                </a:lnTo>
                <a:lnTo>
                  <a:pt x="677407" y="1291"/>
                </a:lnTo>
                <a:lnTo>
                  <a:pt x="345270" y="0"/>
                </a:lnTo>
                <a:close/>
              </a:path>
            </a:pathLst>
          </a:custGeom>
          <a:solidFill>
            <a:srgbClr val="E7E8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64680" y="2009881"/>
            <a:ext cx="2087245" cy="262255"/>
          </a:xfrm>
          <a:custGeom>
            <a:avLst/>
            <a:gdLst/>
            <a:ahLst/>
            <a:cxnLst/>
            <a:rect l="l" t="t" r="r" b="b"/>
            <a:pathLst>
              <a:path w="2087245" h="262255">
                <a:moveTo>
                  <a:pt x="2078365" y="212271"/>
                </a:moveTo>
                <a:lnTo>
                  <a:pt x="317676" y="212271"/>
                </a:lnTo>
                <a:lnTo>
                  <a:pt x="649632" y="213522"/>
                </a:lnTo>
                <a:lnTo>
                  <a:pt x="1521505" y="228240"/>
                </a:lnTo>
                <a:lnTo>
                  <a:pt x="1774283" y="238274"/>
                </a:lnTo>
                <a:lnTo>
                  <a:pt x="1850926" y="242963"/>
                </a:lnTo>
                <a:lnTo>
                  <a:pt x="1910600" y="248037"/>
                </a:lnTo>
                <a:lnTo>
                  <a:pt x="1951311" y="253494"/>
                </a:lnTo>
                <a:lnTo>
                  <a:pt x="1963932" y="256367"/>
                </a:lnTo>
                <a:lnTo>
                  <a:pt x="2007998" y="261662"/>
                </a:lnTo>
                <a:lnTo>
                  <a:pt x="2045607" y="251397"/>
                </a:lnTo>
                <a:lnTo>
                  <a:pt x="2073105" y="226759"/>
                </a:lnTo>
                <a:lnTo>
                  <a:pt x="2078365" y="212271"/>
                </a:lnTo>
                <a:close/>
              </a:path>
              <a:path w="2087245" h="262255">
                <a:moveTo>
                  <a:pt x="344867" y="0"/>
                </a:moveTo>
                <a:lnTo>
                  <a:pt x="0" y="1975"/>
                </a:lnTo>
                <a:lnTo>
                  <a:pt x="0" y="213891"/>
                </a:lnTo>
                <a:lnTo>
                  <a:pt x="2078365" y="212271"/>
                </a:lnTo>
                <a:lnTo>
                  <a:pt x="2086836" y="188934"/>
                </a:lnTo>
                <a:lnTo>
                  <a:pt x="2083691" y="144136"/>
                </a:lnTo>
                <a:lnTo>
                  <a:pt x="2064831" y="101303"/>
                </a:lnTo>
                <a:lnTo>
                  <a:pt x="2033044" y="66074"/>
                </a:lnTo>
                <a:lnTo>
                  <a:pt x="1991115" y="44089"/>
                </a:lnTo>
                <a:lnTo>
                  <a:pt x="1937785" y="35759"/>
                </a:lnTo>
                <a:lnTo>
                  <a:pt x="1878112" y="30686"/>
                </a:lnTo>
                <a:lnTo>
                  <a:pt x="1801469" y="25997"/>
                </a:lnTo>
                <a:lnTo>
                  <a:pt x="1548694" y="15964"/>
                </a:lnTo>
                <a:lnTo>
                  <a:pt x="676823" y="1249"/>
                </a:lnTo>
                <a:lnTo>
                  <a:pt x="344867" y="0"/>
                </a:lnTo>
                <a:close/>
              </a:path>
            </a:pathLst>
          </a:custGeom>
          <a:solidFill>
            <a:srgbClr val="E7E7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64680" y="2009818"/>
            <a:ext cx="2085339" cy="260985"/>
          </a:xfrm>
          <a:custGeom>
            <a:avLst/>
            <a:gdLst/>
            <a:ahLst/>
            <a:cxnLst/>
            <a:rect l="l" t="t" r="r" b="b"/>
            <a:pathLst>
              <a:path w="2085339" h="260985">
                <a:moveTo>
                  <a:pt x="2076754" y="211689"/>
                </a:moveTo>
                <a:lnTo>
                  <a:pt x="317647" y="211689"/>
                </a:lnTo>
                <a:lnTo>
                  <a:pt x="649423" y="212897"/>
                </a:lnTo>
                <a:lnTo>
                  <a:pt x="1520849" y="227472"/>
                </a:lnTo>
                <a:lnTo>
                  <a:pt x="1773464" y="237440"/>
                </a:lnTo>
                <a:lnTo>
                  <a:pt x="1850044" y="242100"/>
                </a:lnTo>
                <a:lnTo>
                  <a:pt x="1909655" y="247145"/>
                </a:lnTo>
                <a:lnTo>
                  <a:pt x="1950304" y="252572"/>
                </a:lnTo>
                <a:lnTo>
                  <a:pt x="1962895" y="255429"/>
                </a:lnTo>
                <a:lnTo>
                  <a:pt x="2006807" y="260676"/>
                </a:lnTo>
                <a:lnTo>
                  <a:pt x="2044273" y="250411"/>
                </a:lnTo>
                <a:lnTo>
                  <a:pt x="2071646" y="225820"/>
                </a:lnTo>
                <a:lnTo>
                  <a:pt x="2076754" y="211689"/>
                </a:lnTo>
                <a:close/>
              </a:path>
              <a:path w="2085339" h="260985">
                <a:moveTo>
                  <a:pt x="344468" y="0"/>
                </a:moveTo>
                <a:lnTo>
                  <a:pt x="0" y="2015"/>
                </a:lnTo>
                <a:lnTo>
                  <a:pt x="0" y="213350"/>
                </a:lnTo>
                <a:lnTo>
                  <a:pt x="2076754" y="211689"/>
                </a:lnTo>
                <a:lnTo>
                  <a:pt x="2085285" y="188086"/>
                </a:lnTo>
                <a:lnTo>
                  <a:pt x="2082086" y="143423"/>
                </a:lnTo>
                <a:lnTo>
                  <a:pt x="2063236" y="100728"/>
                </a:lnTo>
                <a:lnTo>
                  <a:pt x="2031514" y="65625"/>
                </a:lnTo>
                <a:lnTo>
                  <a:pt x="1989699" y="43735"/>
                </a:lnTo>
                <a:lnTo>
                  <a:pt x="1936464" y="35453"/>
                </a:lnTo>
                <a:lnTo>
                  <a:pt x="1876856" y="30409"/>
                </a:lnTo>
                <a:lnTo>
                  <a:pt x="1800278" y="25749"/>
                </a:lnTo>
                <a:lnTo>
                  <a:pt x="1547668" y="15782"/>
                </a:lnTo>
                <a:lnTo>
                  <a:pt x="676246" y="1208"/>
                </a:lnTo>
                <a:lnTo>
                  <a:pt x="344468" y="0"/>
                </a:lnTo>
                <a:close/>
              </a:path>
            </a:pathLst>
          </a:custGeom>
          <a:solidFill>
            <a:srgbClr val="E4E5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64680" y="2009757"/>
            <a:ext cx="2084070" cy="259715"/>
          </a:xfrm>
          <a:custGeom>
            <a:avLst/>
            <a:gdLst/>
            <a:ahLst/>
            <a:cxnLst/>
            <a:rect l="l" t="t" r="r" b="b"/>
            <a:pathLst>
              <a:path w="2084070" h="259714">
                <a:moveTo>
                  <a:pt x="2075136" y="211108"/>
                </a:moveTo>
                <a:lnTo>
                  <a:pt x="317626" y="211108"/>
                </a:lnTo>
                <a:lnTo>
                  <a:pt x="649222" y="212277"/>
                </a:lnTo>
                <a:lnTo>
                  <a:pt x="1520199" y="226716"/>
                </a:lnTo>
                <a:lnTo>
                  <a:pt x="1772650" y="236618"/>
                </a:lnTo>
                <a:lnTo>
                  <a:pt x="1849167" y="241250"/>
                </a:lnTo>
                <a:lnTo>
                  <a:pt x="1908715" y="246265"/>
                </a:lnTo>
                <a:lnTo>
                  <a:pt x="1949303" y="251662"/>
                </a:lnTo>
                <a:lnTo>
                  <a:pt x="1961863" y="254503"/>
                </a:lnTo>
                <a:lnTo>
                  <a:pt x="2005625" y="259696"/>
                </a:lnTo>
                <a:lnTo>
                  <a:pt x="2042942" y="249429"/>
                </a:lnTo>
                <a:lnTo>
                  <a:pt x="2070182" y="224884"/>
                </a:lnTo>
                <a:lnTo>
                  <a:pt x="2075136" y="211108"/>
                </a:lnTo>
                <a:close/>
              </a:path>
              <a:path w="2084070" h="259714">
                <a:moveTo>
                  <a:pt x="344067" y="0"/>
                </a:moveTo>
                <a:lnTo>
                  <a:pt x="0" y="2058"/>
                </a:lnTo>
                <a:lnTo>
                  <a:pt x="0" y="212810"/>
                </a:lnTo>
                <a:lnTo>
                  <a:pt x="2075136" y="211108"/>
                </a:lnTo>
                <a:lnTo>
                  <a:pt x="2083716" y="187245"/>
                </a:lnTo>
                <a:lnTo>
                  <a:pt x="2080466" y="142721"/>
                </a:lnTo>
                <a:lnTo>
                  <a:pt x="2061630" y="100164"/>
                </a:lnTo>
                <a:lnTo>
                  <a:pt x="2029979" y="65183"/>
                </a:lnTo>
                <a:lnTo>
                  <a:pt x="1988282" y="43386"/>
                </a:lnTo>
                <a:lnTo>
                  <a:pt x="1935141" y="35146"/>
                </a:lnTo>
                <a:lnTo>
                  <a:pt x="1875596" y="30130"/>
                </a:lnTo>
                <a:lnTo>
                  <a:pt x="1799083" y="25497"/>
                </a:lnTo>
                <a:lnTo>
                  <a:pt x="1546638" y="15595"/>
                </a:lnTo>
                <a:lnTo>
                  <a:pt x="675664" y="1164"/>
                </a:lnTo>
                <a:lnTo>
                  <a:pt x="344067" y="0"/>
                </a:lnTo>
                <a:close/>
              </a:path>
            </a:pathLst>
          </a:custGeom>
          <a:solidFill>
            <a:srgbClr val="E3E4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64680" y="2009709"/>
            <a:ext cx="2082164" cy="259079"/>
          </a:xfrm>
          <a:custGeom>
            <a:avLst/>
            <a:gdLst/>
            <a:ahLst/>
            <a:cxnLst/>
            <a:rect l="l" t="t" r="r" b="b"/>
            <a:pathLst>
              <a:path w="2082164" h="259080">
                <a:moveTo>
                  <a:pt x="2073514" y="210519"/>
                </a:moveTo>
                <a:lnTo>
                  <a:pt x="317596" y="210519"/>
                </a:lnTo>
                <a:lnTo>
                  <a:pt x="649012" y="211644"/>
                </a:lnTo>
                <a:lnTo>
                  <a:pt x="1519536" y="225935"/>
                </a:lnTo>
                <a:lnTo>
                  <a:pt x="1771819" y="235767"/>
                </a:lnTo>
                <a:lnTo>
                  <a:pt x="1848270" y="240370"/>
                </a:lnTo>
                <a:lnTo>
                  <a:pt x="1907753" y="245354"/>
                </a:lnTo>
                <a:lnTo>
                  <a:pt x="1948276" y="250718"/>
                </a:lnTo>
                <a:lnTo>
                  <a:pt x="1960804" y="253543"/>
                </a:lnTo>
                <a:lnTo>
                  <a:pt x="2004426" y="258692"/>
                </a:lnTo>
                <a:lnTo>
                  <a:pt x="2041600" y="248428"/>
                </a:lnTo>
                <a:lnTo>
                  <a:pt x="2068711" y="223936"/>
                </a:lnTo>
                <a:lnTo>
                  <a:pt x="2073514" y="210519"/>
                </a:lnTo>
                <a:close/>
              </a:path>
              <a:path w="2082164" h="259080">
                <a:moveTo>
                  <a:pt x="343664" y="0"/>
                </a:moveTo>
                <a:lnTo>
                  <a:pt x="0" y="2094"/>
                </a:lnTo>
                <a:lnTo>
                  <a:pt x="0" y="212262"/>
                </a:lnTo>
                <a:lnTo>
                  <a:pt x="2073514" y="210519"/>
                </a:lnTo>
                <a:lnTo>
                  <a:pt x="2082149" y="186398"/>
                </a:lnTo>
                <a:lnTo>
                  <a:pt x="2078857" y="142005"/>
                </a:lnTo>
                <a:lnTo>
                  <a:pt x="2060029" y="99587"/>
                </a:lnTo>
                <a:lnTo>
                  <a:pt x="2028438" y="64733"/>
                </a:lnTo>
                <a:lnTo>
                  <a:pt x="1986858" y="43033"/>
                </a:lnTo>
                <a:lnTo>
                  <a:pt x="1933811" y="34841"/>
                </a:lnTo>
                <a:lnTo>
                  <a:pt x="1874331" y="29855"/>
                </a:lnTo>
                <a:lnTo>
                  <a:pt x="1797882" y="25251"/>
                </a:lnTo>
                <a:lnTo>
                  <a:pt x="1545602" y="15417"/>
                </a:lnTo>
                <a:lnTo>
                  <a:pt x="675080" y="1124"/>
                </a:lnTo>
                <a:lnTo>
                  <a:pt x="343664" y="0"/>
                </a:lnTo>
                <a:close/>
              </a:path>
            </a:pathLst>
          </a:custGeom>
          <a:solidFill>
            <a:srgbClr val="E2E3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64680" y="2009650"/>
            <a:ext cx="2080895" cy="257810"/>
          </a:xfrm>
          <a:custGeom>
            <a:avLst/>
            <a:gdLst/>
            <a:ahLst/>
            <a:cxnLst/>
            <a:rect l="l" t="t" r="r" b="b"/>
            <a:pathLst>
              <a:path w="2080895" h="257810">
                <a:moveTo>
                  <a:pt x="2071906" y="209926"/>
                </a:moveTo>
                <a:lnTo>
                  <a:pt x="317566" y="209926"/>
                </a:lnTo>
                <a:lnTo>
                  <a:pt x="648805" y="211009"/>
                </a:lnTo>
                <a:lnTo>
                  <a:pt x="1518888" y="225163"/>
                </a:lnTo>
                <a:lnTo>
                  <a:pt x="1771009" y="234932"/>
                </a:lnTo>
                <a:lnTo>
                  <a:pt x="1847396" y="239508"/>
                </a:lnTo>
                <a:lnTo>
                  <a:pt x="1906815" y="244464"/>
                </a:lnTo>
                <a:lnTo>
                  <a:pt x="1947276" y="249800"/>
                </a:lnTo>
                <a:lnTo>
                  <a:pt x="1959773" y="252609"/>
                </a:lnTo>
                <a:lnTo>
                  <a:pt x="2003234" y="257714"/>
                </a:lnTo>
                <a:lnTo>
                  <a:pt x="2040259" y="247453"/>
                </a:lnTo>
                <a:lnTo>
                  <a:pt x="2067244" y="223009"/>
                </a:lnTo>
                <a:lnTo>
                  <a:pt x="2071906" y="209926"/>
                </a:lnTo>
                <a:close/>
              </a:path>
              <a:path w="2080895" h="257810">
                <a:moveTo>
                  <a:pt x="343269" y="0"/>
                </a:moveTo>
                <a:lnTo>
                  <a:pt x="0" y="2139"/>
                </a:lnTo>
                <a:lnTo>
                  <a:pt x="0" y="211714"/>
                </a:lnTo>
                <a:lnTo>
                  <a:pt x="2071906" y="209926"/>
                </a:lnTo>
                <a:lnTo>
                  <a:pt x="2080588" y="185564"/>
                </a:lnTo>
                <a:lnTo>
                  <a:pt x="2077246" y="141295"/>
                </a:lnTo>
                <a:lnTo>
                  <a:pt x="2058431" y="99011"/>
                </a:lnTo>
                <a:lnTo>
                  <a:pt x="2026910" y="64281"/>
                </a:lnTo>
                <a:lnTo>
                  <a:pt x="1985450" y="42676"/>
                </a:lnTo>
                <a:lnTo>
                  <a:pt x="1932498" y="34529"/>
                </a:lnTo>
                <a:lnTo>
                  <a:pt x="1873081" y="29573"/>
                </a:lnTo>
                <a:lnTo>
                  <a:pt x="1796697" y="24997"/>
                </a:lnTo>
                <a:lnTo>
                  <a:pt x="1544583" y="15229"/>
                </a:lnTo>
                <a:lnTo>
                  <a:pt x="674507" y="1080"/>
                </a:lnTo>
                <a:lnTo>
                  <a:pt x="343269" y="0"/>
                </a:lnTo>
                <a:close/>
              </a:path>
            </a:pathLst>
          </a:custGeom>
          <a:solidFill>
            <a:srgbClr val="E1E2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64680" y="2009592"/>
            <a:ext cx="2079625" cy="257175"/>
          </a:xfrm>
          <a:custGeom>
            <a:avLst/>
            <a:gdLst/>
            <a:ahLst/>
            <a:cxnLst/>
            <a:rect l="l" t="t" r="r" b="b"/>
            <a:pathLst>
              <a:path w="2079625" h="257175">
                <a:moveTo>
                  <a:pt x="2070292" y="209346"/>
                </a:moveTo>
                <a:lnTo>
                  <a:pt x="317541" y="209346"/>
                </a:lnTo>
                <a:lnTo>
                  <a:pt x="648598" y="210387"/>
                </a:lnTo>
                <a:lnTo>
                  <a:pt x="1518228" y="224398"/>
                </a:lnTo>
                <a:lnTo>
                  <a:pt x="1770184" y="234100"/>
                </a:lnTo>
                <a:lnTo>
                  <a:pt x="1846506" y="238647"/>
                </a:lnTo>
                <a:lnTo>
                  <a:pt x="1905863" y="243574"/>
                </a:lnTo>
                <a:lnTo>
                  <a:pt x="1946261" y="248879"/>
                </a:lnTo>
                <a:lnTo>
                  <a:pt x="1958728" y="251674"/>
                </a:lnTo>
                <a:lnTo>
                  <a:pt x="2002042" y="256733"/>
                </a:lnTo>
                <a:lnTo>
                  <a:pt x="2038921" y="246474"/>
                </a:lnTo>
                <a:lnTo>
                  <a:pt x="2065776" y="222080"/>
                </a:lnTo>
                <a:lnTo>
                  <a:pt x="2070292" y="209346"/>
                </a:lnTo>
                <a:close/>
              </a:path>
              <a:path w="2079625" h="257175">
                <a:moveTo>
                  <a:pt x="342864" y="0"/>
                </a:moveTo>
                <a:lnTo>
                  <a:pt x="0" y="2180"/>
                </a:lnTo>
                <a:lnTo>
                  <a:pt x="0" y="211175"/>
                </a:lnTo>
                <a:lnTo>
                  <a:pt x="2070292" y="209346"/>
                </a:lnTo>
                <a:lnTo>
                  <a:pt x="2079021" y="184733"/>
                </a:lnTo>
                <a:lnTo>
                  <a:pt x="2075636" y="140590"/>
                </a:lnTo>
                <a:lnTo>
                  <a:pt x="2056831" y="98439"/>
                </a:lnTo>
                <a:lnTo>
                  <a:pt x="2025374" y="63831"/>
                </a:lnTo>
                <a:lnTo>
                  <a:pt x="1984034" y="42316"/>
                </a:lnTo>
                <a:lnTo>
                  <a:pt x="1931174" y="34216"/>
                </a:lnTo>
                <a:lnTo>
                  <a:pt x="1871821" y="29290"/>
                </a:lnTo>
                <a:lnTo>
                  <a:pt x="1795501" y="24743"/>
                </a:lnTo>
                <a:lnTo>
                  <a:pt x="1543549" y="15042"/>
                </a:lnTo>
                <a:lnTo>
                  <a:pt x="673923" y="1038"/>
                </a:lnTo>
                <a:lnTo>
                  <a:pt x="342864" y="0"/>
                </a:lnTo>
                <a:close/>
              </a:path>
            </a:pathLst>
          </a:custGeom>
          <a:solidFill>
            <a:srgbClr val="DFE1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64680" y="2009525"/>
            <a:ext cx="2077720" cy="255904"/>
          </a:xfrm>
          <a:custGeom>
            <a:avLst/>
            <a:gdLst/>
            <a:ahLst/>
            <a:cxnLst/>
            <a:rect l="l" t="t" r="r" b="b"/>
            <a:pathLst>
              <a:path w="2077720" h="255905">
                <a:moveTo>
                  <a:pt x="2068684" y="208765"/>
                </a:moveTo>
                <a:lnTo>
                  <a:pt x="317512" y="208765"/>
                </a:lnTo>
                <a:lnTo>
                  <a:pt x="648390" y="209761"/>
                </a:lnTo>
                <a:lnTo>
                  <a:pt x="1517569" y="223629"/>
                </a:lnTo>
                <a:lnTo>
                  <a:pt x="1769358" y="233266"/>
                </a:lnTo>
                <a:lnTo>
                  <a:pt x="1845615" y="237786"/>
                </a:lnTo>
                <a:lnTo>
                  <a:pt x="1904907" y="242684"/>
                </a:lnTo>
                <a:lnTo>
                  <a:pt x="1945240" y="247960"/>
                </a:lnTo>
                <a:lnTo>
                  <a:pt x="1957675" y="250740"/>
                </a:lnTo>
                <a:lnTo>
                  <a:pt x="2000845" y="255746"/>
                </a:lnTo>
                <a:lnTo>
                  <a:pt x="2037581" y="245485"/>
                </a:lnTo>
                <a:lnTo>
                  <a:pt x="2064313" y="221140"/>
                </a:lnTo>
                <a:lnTo>
                  <a:pt x="2068684" y="208765"/>
                </a:lnTo>
                <a:close/>
              </a:path>
              <a:path w="2077720" h="255905">
                <a:moveTo>
                  <a:pt x="342470" y="0"/>
                </a:moveTo>
                <a:lnTo>
                  <a:pt x="0" y="2220"/>
                </a:lnTo>
                <a:lnTo>
                  <a:pt x="0" y="210638"/>
                </a:lnTo>
                <a:lnTo>
                  <a:pt x="2068684" y="208765"/>
                </a:lnTo>
                <a:lnTo>
                  <a:pt x="2077468" y="183891"/>
                </a:lnTo>
                <a:lnTo>
                  <a:pt x="2074028" y="139880"/>
                </a:lnTo>
                <a:lnTo>
                  <a:pt x="2055228" y="97868"/>
                </a:lnTo>
                <a:lnTo>
                  <a:pt x="2023837" y="63385"/>
                </a:lnTo>
                <a:lnTo>
                  <a:pt x="1982624" y="41966"/>
                </a:lnTo>
                <a:lnTo>
                  <a:pt x="1929859" y="33913"/>
                </a:lnTo>
                <a:lnTo>
                  <a:pt x="1870569" y="29016"/>
                </a:lnTo>
                <a:lnTo>
                  <a:pt x="1794313" y="24498"/>
                </a:lnTo>
                <a:lnTo>
                  <a:pt x="1542526" y="14863"/>
                </a:lnTo>
                <a:lnTo>
                  <a:pt x="673349" y="996"/>
                </a:lnTo>
                <a:lnTo>
                  <a:pt x="342470" y="0"/>
                </a:lnTo>
                <a:close/>
              </a:path>
            </a:pathLst>
          </a:custGeom>
          <a:solidFill>
            <a:srgbClr val="DEDF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64680" y="2009461"/>
            <a:ext cx="2076450" cy="255270"/>
          </a:xfrm>
          <a:custGeom>
            <a:avLst/>
            <a:gdLst/>
            <a:ahLst/>
            <a:cxnLst/>
            <a:rect l="l" t="t" r="r" b="b"/>
            <a:pathLst>
              <a:path w="2076450" h="255269">
                <a:moveTo>
                  <a:pt x="2067067" y="208179"/>
                </a:moveTo>
                <a:lnTo>
                  <a:pt x="337843" y="208179"/>
                </a:lnTo>
                <a:lnTo>
                  <a:pt x="608181" y="208911"/>
                </a:lnTo>
                <a:lnTo>
                  <a:pt x="1500736" y="222409"/>
                </a:lnTo>
                <a:lnTo>
                  <a:pt x="1761646" y="232094"/>
                </a:lnTo>
                <a:lnTo>
                  <a:pt x="1840741" y="236662"/>
                </a:lnTo>
                <a:lnTo>
                  <a:pt x="1902196" y="241626"/>
                </a:lnTo>
                <a:lnTo>
                  <a:pt x="1943874" y="246984"/>
                </a:lnTo>
                <a:lnTo>
                  <a:pt x="1956630" y="249811"/>
                </a:lnTo>
                <a:lnTo>
                  <a:pt x="1999656" y="254769"/>
                </a:lnTo>
                <a:lnTo>
                  <a:pt x="2036245" y="244510"/>
                </a:lnTo>
                <a:lnTo>
                  <a:pt x="2062840" y="220216"/>
                </a:lnTo>
                <a:lnTo>
                  <a:pt x="2067067" y="208179"/>
                </a:lnTo>
                <a:close/>
              </a:path>
              <a:path w="2076450" h="255269">
                <a:moveTo>
                  <a:pt x="362425" y="0"/>
                </a:moveTo>
                <a:lnTo>
                  <a:pt x="0" y="2276"/>
                </a:lnTo>
                <a:lnTo>
                  <a:pt x="0" y="210094"/>
                </a:lnTo>
                <a:lnTo>
                  <a:pt x="2067067" y="208179"/>
                </a:lnTo>
                <a:lnTo>
                  <a:pt x="2075885" y="183067"/>
                </a:lnTo>
                <a:lnTo>
                  <a:pt x="2072405" y="139188"/>
                </a:lnTo>
                <a:lnTo>
                  <a:pt x="2053619" y="97310"/>
                </a:lnTo>
                <a:lnTo>
                  <a:pt x="2022293" y="62951"/>
                </a:lnTo>
                <a:lnTo>
                  <a:pt x="1981193" y="41629"/>
                </a:lnTo>
                <a:lnTo>
                  <a:pt x="1926766" y="33445"/>
                </a:lnTo>
                <a:lnTo>
                  <a:pt x="1865315" y="28482"/>
                </a:lnTo>
                <a:lnTo>
                  <a:pt x="1786223" y="23914"/>
                </a:lnTo>
                <a:lnTo>
                  <a:pt x="1525318" y="14229"/>
                </a:lnTo>
                <a:lnTo>
                  <a:pt x="632765" y="731"/>
                </a:lnTo>
                <a:lnTo>
                  <a:pt x="362425" y="0"/>
                </a:lnTo>
                <a:close/>
              </a:path>
            </a:pathLst>
          </a:custGeom>
          <a:solidFill>
            <a:srgbClr val="DDDF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64680" y="2009403"/>
            <a:ext cx="2074545" cy="254000"/>
          </a:xfrm>
          <a:custGeom>
            <a:avLst/>
            <a:gdLst/>
            <a:ahLst/>
            <a:cxnLst/>
            <a:rect l="l" t="t" r="r" b="b"/>
            <a:pathLst>
              <a:path w="2074545" h="254000">
                <a:moveTo>
                  <a:pt x="2065453" y="207592"/>
                </a:moveTo>
                <a:lnTo>
                  <a:pt x="337803" y="207592"/>
                </a:lnTo>
                <a:lnTo>
                  <a:pt x="607995" y="208291"/>
                </a:lnTo>
                <a:lnTo>
                  <a:pt x="1500093" y="221648"/>
                </a:lnTo>
                <a:lnTo>
                  <a:pt x="1760835" y="231266"/>
                </a:lnTo>
                <a:lnTo>
                  <a:pt x="1839865" y="235805"/>
                </a:lnTo>
                <a:lnTo>
                  <a:pt x="1901254" y="240738"/>
                </a:lnTo>
                <a:lnTo>
                  <a:pt x="1942868" y="246065"/>
                </a:lnTo>
                <a:lnTo>
                  <a:pt x="1955592" y="248876"/>
                </a:lnTo>
                <a:lnTo>
                  <a:pt x="1998464" y="253783"/>
                </a:lnTo>
                <a:lnTo>
                  <a:pt x="2034905" y="243521"/>
                </a:lnTo>
                <a:lnTo>
                  <a:pt x="2061371" y="219274"/>
                </a:lnTo>
                <a:lnTo>
                  <a:pt x="2065453" y="207592"/>
                </a:lnTo>
                <a:close/>
              </a:path>
              <a:path w="2074545" h="254000">
                <a:moveTo>
                  <a:pt x="362016" y="0"/>
                </a:moveTo>
                <a:lnTo>
                  <a:pt x="0" y="2320"/>
                </a:lnTo>
                <a:lnTo>
                  <a:pt x="0" y="209551"/>
                </a:lnTo>
                <a:lnTo>
                  <a:pt x="2065453" y="207592"/>
                </a:lnTo>
                <a:lnTo>
                  <a:pt x="2074317" y="182224"/>
                </a:lnTo>
                <a:lnTo>
                  <a:pt x="2070792" y="138472"/>
                </a:lnTo>
                <a:lnTo>
                  <a:pt x="2052019" y="96731"/>
                </a:lnTo>
                <a:lnTo>
                  <a:pt x="2020762" y="62499"/>
                </a:lnTo>
                <a:lnTo>
                  <a:pt x="1979784" y="41269"/>
                </a:lnTo>
                <a:lnTo>
                  <a:pt x="1925452" y="33132"/>
                </a:lnTo>
                <a:lnTo>
                  <a:pt x="1864066" y="28199"/>
                </a:lnTo>
                <a:lnTo>
                  <a:pt x="1785039" y="23661"/>
                </a:lnTo>
                <a:lnTo>
                  <a:pt x="1524302" y="14045"/>
                </a:lnTo>
                <a:lnTo>
                  <a:pt x="632208" y="695"/>
                </a:lnTo>
                <a:lnTo>
                  <a:pt x="362016" y="0"/>
                </a:lnTo>
                <a:close/>
              </a:path>
            </a:pathLst>
          </a:custGeom>
          <a:solidFill>
            <a:srgbClr val="DDDF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64680" y="2009345"/>
            <a:ext cx="2073275" cy="253365"/>
          </a:xfrm>
          <a:custGeom>
            <a:avLst/>
            <a:gdLst/>
            <a:ahLst/>
            <a:cxnLst/>
            <a:rect l="l" t="t" r="r" b="b"/>
            <a:pathLst>
              <a:path w="2073275" h="253364">
                <a:moveTo>
                  <a:pt x="2063859" y="207005"/>
                </a:moveTo>
                <a:lnTo>
                  <a:pt x="337764" y="207005"/>
                </a:lnTo>
                <a:lnTo>
                  <a:pt x="607808" y="207668"/>
                </a:lnTo>
                <a:lnTo>
                  <a:pt x="1499442" y="220876"/>
                </a:lnTo>
                <a:lnTo>
                  <a:pt x="1760013" y="230424"/>
                </a:lnTo>
                <a:lnTo>
                  <a:pt x="1838976" y="234934"/>
                </a:lnTo>
                <a:lnTo>
                  <a:pt x="1900299" y="239836"/>
                </a:lnTo>
                <a:lnTo>
                  <a:pt x="1941848" y="245131"/>
                </a:lnTo>
                <a:lnTo>
                  <a:pt x="1954539" y="247926"/>
                </a:lnTo>
                <a:lnTo>
                  <a:pt x="1997270" y="252798"/>
                </a:lnTo>
                <a:lnTo>
                  <a:pt x="2033571" y="242546"/>
                </a:lnTo>
                <a:lnTo>
                  <a:pt x="2059913" y="218352"/>
                </a:lnTo>
                <a:lnTo>
                  <a:pt x="2063859" y="207005"/>
                </a:lnTo>
                <a:close/>
              </a:path>
              <a:path w="2073275" h="253364">
                <a:moveTo>
                  <a:pt x="361603" y="0"/>
                </a:moveTo>
                <a:lnTo>
                  <a:pt x="0" y="2362"/>
                </a:lnTo>
                <a:lnTo>
                  <a:pt x="0" y="209010"/>
                </a:lnTo>
                <a:lnTo>
                  <a:pt x="2063859" y="207005"/>
                </a:lnTo>
                <a:lnTo>
                  <a:pt x="2072765" y="181395"/>
                </a:lnTo>
                <a:lnTo>
                  <a:pt x="2069182" y="137772"/>
                </a:lnTo>
                <a:lnTo>
                  <a:pt x="2050419" y="96167"/>
                </a:lnTo>
                <a:lnTo>
                  <a:pt x="2019230" y="62057"/>
                </a:lnTo>
                <a:lnTo>
                  <a:pt x="1978368" y="40918"/>
                </a:lnTo>
                <a:lnTo>
                  <a:pt x="1924132" y="32829"/>
                </a:lnTo>
                <a:lnTo>
                  <a:pt x="1862811" y="27926"/>
                </a:lnTo>
                <a:lnTo>
                  <a:pt x="1783850" y="23417"/>
                </a:lnTo>
                <a:lnTo>
                  <a:pt x="1523281" y="13869"/>
                </a:lnTo>
                <a:lnTo>
                  <a:pt x="631648" y="661"/>
                </a:lnTo>
                <a:lnTo>
                  <a:pt x="361603" y="0"/>
                </a:lnTo>
                <a:close/>
              </a:path>
            </a:pathLst>
          </a:custGeom>
          <a:solidFill>
            <a:srgbClr val="DCDE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64680" y="2009274"/>
            <a:ext cx="2071370" cy="252095"/>
          </a:xfrm>
          <a:custGeom>
            <a:avLst/>
            <a:gdLst/>
            <a:ahLst/>
            <a:cxnLst/>
            <a:rect l="l" t="t" r="r" b="b"/>
            <a:pathLst>
              <a:path w="2071370" h="252094">
                <a:moveTo>
                  <a:pt x="2062251" y="206430"/>
                </a:moveTo>
                <a:lnTo>
                  <a:pt x="337729" y="206430"/>
                </a:lnTo>
                <a:lnTo>
                  <a:pt x="607626" y="207059"/>
                </a:lnTo>
                <a:lnTo>
                  <a:pt x="1498799" y="220125"/>
                </a:lnTo>
                <a:lnTo>
                  <a:pt x="1759202" y="229604"/>
                </a:lnTo>
                <a:lnTo>
                  <a:pt x="1838099" y="234084"/>
                </a:lnTo>
                <a:lnTo>
                  <a:pt x="1899357" y="238956"/>
                </a:lnTo>
                <a:lnTo>
                  <a:pt x="1940842" y="244218"/>
                </a:lnTo>
                <a:lnTo>
                  <a:pt x="1953502" y="246996"/>
                </a:lnTo>
                <a:lnTo>
                  <a:pt x="1996086" y="251816"/>
                </a:lnTo>
                <a:lnTo>
                  <a:pt x="2032241" y="241559"/>
                </a:lnTo>
                <a:lnTo>
                  <a:pt x="2058452" y="217411"/>
                </a:lnTo>
                <a:lnTo>
                  <a:pt x="2062251" y="206430"/>
                </a:lnTo>
                <a:close/>
              </a:path>
              <a:path w="2071370" h="252094">
                <a:moveTo>
                  <a:pt x="361191" y="0"/>
                </a:moveTo>
                <a:lnTo>
                  <a:pt x="0" y="2402"/>
                </a:lnTo>
                <a:lnTo>
                  <a:pt x="0" y="208480"/>
                </a:lnTo>
                <a:lnTo>
                  <a:pt x="2062251" y="206430"/>
                </a:lnTo>
                <a:lnTo>
                  <a:pt x="2071204" y="180556"/>
                </a:lnTo>
                <a:lnTo>
                  <a:pt x="2067579" y="137065"/>
                </a:lnTo>
                <a:lnTo>
                  <a:pt x="2048825" y="95597"/>
                </a:lnTo>
                <a:lnTo>
                  <a:pt x="2017698" y="61613"/>
                </a:lnTo>
                <a:lnTo>
                  <a:pt x="1976951" y="40572"/>
                </a:lnTo>
                <a:lnTo>
                  <a:pt x="1922811" y="32531"/>
                </a:lnTo>
                <a:lnTo>
                  <a:pt x="1861556" y="27658"/>
                </a:lnTo>
                <a:lnTo>
                  <a:pt x="1782661" y="23178"/>
                </a:lnTo>
                <a:lnTo>
                  <a:pt x="1522262" y="13697"/>
                </a:lnTo>
                <a:lnTo>
                  <a:pt x="631089" y="629"/>
                </a:lnTo>
                <a:lnTo>
                  <a:pt x="361191" y="0"/>
                </a:lnTo>
                <a:close/>
              </a:path>
            </a:pathLst>
          </a:custGeom>
          <a:solidFill>
            <a:srgbClr val="DBDD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64680" y="2009216"/>
            <a:ext cx="2070100" cy="251460"/>
          </a:xfrm>
          <a:custGeom>
            <a:avLst/>
            <a:gdLst/>
            <a:ahLst/>
            <a:cxnLst/>
            <a:rect l="l" t="t" r="r" b="b"/>
            <a:pathLst>
              <a:path w="2070100" h="251460">
                <a:moveTo>
                  <a:pt x="2060644" y="205838"/>
                </a:moveTo>
                <a:lnTo>
                  <a:pt x="402800" y="205838"/>
                </a:lnTo>
                <a:lnTo>
                  <a:pt x="607437" y="206435"/>
                </a:lnTo>
                <a:lnTo>
                  <a:pt x="1498153" y="219361"/>
                </a:lnTo>
                <a:lnTo>
                  <a:pt x="1758389" y="228774"/>
                </a:lnTo>
                <a:lnTo>
                  <a:pt x="1837220" y="233225"/>
                </a:lnTo>
                <a:lnTo>
                  <a:pt x="1898414" y="238067"/>
                </a:lnTo>
                <a:lnTo>
                  <a:pt x="1939835" y="243299"/>
                </a:lnTo>
                <a:lnTo>
                  <a:pt x="1952464" y="246060"/>
                </a:lnTo>
                <a:lnTo>
                  <a:pt x="1994896" y="250833"/>
                </a:lnTo>
                <a:lnTo>
                  <a:pt x="2030901" y="240580"/>
                </a:lnTo>
                <a:lnTo>
                  <a:pt x="2056980" y="216481"/>
                </a:lnTo>
                <a:lnTo>
                  <a:pt x="2060644" y="205838"/>
                </a:lnTo>
                <a:close/>
              </a:path>
              <a:path w="2070100" h="251460">
                <a:moveTo>
                  <a:pt x="425885" y="0"/>
                </a:moveTo>
                <a:lnTo>
                  <a:pt x="0" y="2449"/>
                </a:lnTo>
                <a:lnTo>
                  <a:pt x="0" y="207932"/>
                </a:lnTo>
                <a:lnTo>
                  <a:pt x="2060644" y="205838"/>
                </a:lnTo>
                <a:lnTo>
                  <a:pt x="2069636" y="179719"/>
                </a:lnTo>
                <a:lnTo>
                  <a:pt x="2065964" y="136358"/>
                </a:lnTo>
                <a:lnTo>
                  <a:pt x="2047218" y="95027"/>
                </a:lnTo>
                <a:lnTo>
                  <a:pt x="2016154" y="61166"/>
                </a:lnTo>
                <a:lnTo>
                  <a:pt x="1975527" y="40212"/>
                </a:lnTo>
                <a:lnTo>
                  <a:pt x="1921482" y="32218"/>
                </a:lnTo>
                <a:lnTo>
                  <a:pt x="1860291" y="27376"/>
                </a:lnTo>
                <a:lnTo>
                  <a:pt x="1781461" y="22925"/>
                </a:lnTo>
                <a:lnTo>
                  <a:pt x="1521230" y="13513"/>
                </a:lnTo>
                <a:lnTo>
                  <a:pt x="630522" y="594"/>
                </a:lnTo>
                <a:lnTo>
                  <a:pt x="425885" y="0"/>
                </a:lnTo>
                <a:close/>
              </a:path>
            </a:pathLst>
          </a:custGeom>
          <a:solidFill>
            <a:srgbClr val="DADC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64680" y="2009154"/>
            <a:ext cx="2068195" cy="250190"/>
          </a:xfrm>
          <a:custGeom>
            <a:avLst/>
            <a:gdLst/>
            <a:ahLst/>
            <a:cxnLst/>
            <a:rect l="l" t="t" r="r" b="b"/>
            <a:pathLst>
              <a:path w="2068195" h="250189">
                <a:moveTo>
                  <a:pt x="2059040" y="205249"/>
                </a:moveTo>
                <a:lnTo>
                  <a:pt x="402720" y="205249"/>
                </a:lnTo>
                <a:lnTo>
                  <a:pt x="537788" y="205529"/>
                </a:lnTo>
                <a:lnTo>
                  <a:pt x="1436794" y="217025"/>
                </a:lnTo>
                <a:lnTo>
                  <a:pt x="1757564" y="227948"/>
                </a:lnTo>
                <a:lnTo>
                  <a:pt x="1836329" y="232372"/>
                </a:lnTo>
                <a:lnTo>
                  <a:pt x="1897458" y="237186"/>
                </a:lnTo>
                <a:lnTo>
                  <a:pt x="1938814" y="242389"/>
                </a:lnTo>
                <a:lnTo>
                  <a:pt x="1951411" y="245137"/>
                </a:lnTo>
                <a:lnTo>
                  <a:pt x="1993697" y="249850"/>
                </a:lnTo>
                <a:lnTo>
                  <a:pt x="2029557" y="239598"/>
                </a:lnTo>
                <a:lnTo>
                  <a:pt x="2055511" y="215548"/>
                </a:lnTo>
                <a:lnTo>
                  <a:pt x="2059040" y="205249"/>
                </a:lnTo>
                <a:close/>
              </a:path>
              <a:path w="2068195" h="250189">
                <a:moveTo>
                  <a:pt x="425440" y="0"/>
                </a:moveTo>
                <a:lnTo>
                  <a:pt x="0" y="2500"/>
                </a:lnTo>
                <a:lnTo>
                  <a:pt x="0" y="207397"/>
                </a:lnTo>
                <a:lnTo>
                  <a:pt x="2059040" y="205249"/>
                </a:lnTo>
                <a:lnTo>
                  <a:pt x="2068068" y="178901"/>
                </a:lnTo>
                <a:lnTo>
                  <a:pt x="2064351" y="135662"/>
                </a:lnTo>
                <a:lnTo>
                  <a:pt x="2045616" y="94466"/>
                </a:lnTo>
                <a:lnTo>
                  <a:pt x="2014618" y="60730"/>
                </a:lnTo>
                <a:lnTo>
                  <a:pt x="1974111" y="39873"/>
                </a:lnTo>
                <a:lnTo>
                  <a:pt x="1920165" y="31926"/>
                </a:lnTo>
                <a:lnTo>
                  <a:pt x="1859040" y="27114"/>
                </a:lnTo>
                <a:lnTo>
                  <a:pt x="1780278" y="22692"/>
                </a:lnTo>
                <a:lnTo>
                  <a:pt x="1459514" y="11772"/>
                </a:lnTo>
                <a:lnTo>
                  <a:pt x="560508" y="279"/>
                </a:lnTo>
                <a:lnTo>
                  <a:pt x="425440" y="0"/>
                </a:lnTo>
                <a:close/>
              </a:path>
            </a:pathLst>
          </a:custGeom>
          <a:solidFill>
            <a:srgbClr val="D9D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64680" y="2009086"/>
            <a:ext cx="2066925" cy="248920"/>
          </a:xfrm>
          <a:custGeom>
            <a:avLst/>
            <a:gdLst/>
            <a:ahLst/>
            <a:cxnLst/>
            <a:rect l="l" t="t" r="r" b="b"/>
            <a:pathLst>
              <a:path w="2066925" h="248919">
                <a:moveTo>
                  <a:pt x="2057439" y="204672"/>
                </a:moveTo>
                <a:lnTo>
                  <a:pt x="402648" y="204672"/>
                </a:lnTo>
                <a:lnTo>
                  <a:pt x="469414" y="204754"/>
                </a:lnTo>
                <a:lnTo>
                  <a:pt x="1436187" y="216294"/>
                </a:lnTo>
                <a:lnTo>
                  <a:pt x="1756752" y="227135"/>
                </a:lnTo>
                <a:lnTo>
                  <a:pt x="1835450" y="231529"/>
                </a:lnTo>
                <a:lnTo>
                  <a:pt x="1896512" y="236311"/>
                </a:lnTo>
                <a:lnTo>
                  <a:pt x="1937802" y="241481"/>
                </a:lnTo>
                <a:lnTo>
                  <a:pt x="1950366" y="244211"/>
                </a:lnTo>
                <a:lnTo>
                  <a:pt x="1992503" y="248879"/>
                </a:lnTo>
                <a:lnTo>
                  <a:pt x="2028220" y="238625"/>
                </a:lnTo>
                <a:lnTo>
                  <a:pt x="2054045" y="214628"/>
                </a:lnTo>
                <a:lnTo>
                  <a:pt x="2057439" y="204672"/>
                </a:lnTo>
                <a:close/>
              </a:path>
              <a:path w="2066925" h="248919">
                <a:moveTo>
                  <a:pt x="424989" y="0"/>
                </a:moveTo>
                <a:lnTo>
                  <a:pt x="0" y="2551"/>
                </a:lnTo>
                <a:lnTo>
                  <a:pt x="0" y="206872"/>
                </a:lnTo>
                <a:lnTo>
                  <a:pt x="2057439" y="204672"/>
                </a:lnTo>
                <a:lnTo>
                  <a:pt x="2066508" y="178067"/>
                </a:lnTo>
                <a:lnTo>
                  <a:pt x="2062744" y="134968"/>
                </a:lnTo>
                <a:lnTo>
                  <a:pt x="2044023" y="93909"/>
                </a:lnTo>
                <a:lnTo>
                  <a:pt x="2013094" y="60295"/>
                </a:lnTo>
                <a:lnTo>
                  <a:pt x="1972703" y="39531"/>
                </a:lnTo>
                <a:lnTo>
                  <a:pt x="1918851" y="31630"/>
                </a:lnTo>
                <a:lnTo>
                  <a:pt x="1857791" y="26848"/>
                </a:lnTo>
                <a:lnTo>
                  <a:pt x="1779094" y="22455"/>
                </a:lnTo>
                <a:lnTo>
                  <a:pt x="1458530" y="11616"/>
                </a:lnTo>
                <a:lnTo>
                  <a:pt x="491756" y="81"/>
                </a:lnTo>
                <a:lnTo>
                  <a:pt x="424989" y="0"/>
                </a:lnTo>
                <a:close/>
              </a:path>
            </a:pathLst>
          </a:custGeom>
          <a:solidFill>
            <a:srgbClr val="D8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64680" y="2009017"/>
            <a:ext cx="2065020" cy="248285"/>
          </a:xfrm>
          <a:custGeom>
            <a:avLst/>
            <a:gdLst/>
            <a:ahLst/>
            <a:cxnLst/>
            <a:rect l="l" t="t" r="r" b="b"/>
            <a:pathLst>
              <a:path w="2065020" h="248285">
                <a:moveTo>
                  <a:pt x="2055835" y="204090"/>
                </a:moveTo>
                <a:lnTo>
                  <a:pt x="402569" y="204090"/>
                </a:lnTo>
                <a:lnTo>
                  <a:pt x="469299" y="204164"/>
                </a:lnTo>
                <a:lnTo>
                  <a:pt x="1435575" y="215553"/>
                </a:lnTo>
                <a:lnTo>
                  <a:pt x="1755939" y="226312"/>
                </a:lnTo>
                <a:lnTo>
                  <a:pt x="1834571" y="230676"/>
                </a:lnTo>
                <a:lnTo>
                  <a:pt x="1895569" y="235428"/>
                </a:lnTo>
                <a:lnTo>
                  <a:pt x="1936796" y="240566"/>
                </a:lnTo>
                <a:lnTo>
                  <a:pt x="1949328" y="243280"/>
                </a:lnTo>
                <a:lnTo>
                  <a:pt x="1991320" y="247903"/>
                </a:lnTo>
                <a:lnTo>
                  <a:pt x="2026886" y="237651"/>
                </a:lnTo>
                <a:lnTo>
                  <a:pt x="2052577" y="213702"/>
                </a:lnTo>
                <a:lnTo>
                  <a:pt x="2055835" y="204090"/>
                </a:lnTo>
                <a:close/>
              </a:path>
              <a:path w="2065020" h="248285">
                <a:moveTo>
                  <a:pt x="424547" y="0"/>
                </a:moveTo>
                <a:lnTo>
                  <a:pt x="0" y="2603"/>
                </a:lnTo>
                <a:lnTo>
                  <a:pt x="0" y="206343"/>
                </a:lnTo>
                <a:lnTo>
                  <a:pt x="2055835" y="204090"/>
                </a:lnTo>
                <a:lnTo>
                  <a:pt x="2064940" y="177234"/>
                </a:lnTo>
                <a:lnTo>
                  <a:pt x="2061125" y="134268"/>
                </a:lnTo>
                <a:lnTo>
                  <a:pt x="2042412" y="93348"/>
                </a:lnTo>
                <a:lnTo>
                  <a:pt x="2011549" y="59861"/>
                </a:lnTo>
                <a:lnTo>
                  <a:pt x="1971287" y="39191"/>
                </a:lnTo>
                <a:lnTo>
                  <a:pt x="1917532" y="31336"/>
                </a:lnTo>
                <a:lnTo>
                  <a:pt x="1856538" y="26583"/>
                </a:lnTo>
                <a:lnTo>
                  <a:pt x="1777908" y="22218"/>
                </a:lnTo>
                <a:lnTo>
                  <a:pt x="1457549" y="11457"/>
                </a:lnTo>
                <a:lnTo>
                  <a:pt x="491276" y="72"/>
                </a:lnTo>
                <a:lnTo>
                  <a:pt x="424547" y="0"/>
                </a:lnTo>
                <a:close/>
              </a:path>
            </a:pathLst>
          </a:custGeom>
          <a:solidFill>
            <a:srgbClr val="D8DA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64680" y="2008936"/>
            <a:ext cx="2063750" cy="247015"/>
          </a:xfrm>
          <a:custGeom>
            <a:avLst/>
            <a:gdLst/>
            <a:ahLst/>
            <a:cxnLst/>
            <a:rect l="l" t="t" r="r" b="b"/>
            <a:pathLst>
              <a:path w="2063750" h="247014">
                <a:moveTo>
                  <a:pt x="2054238" y="203504"/>
                </a:moveTo>
                <a:lnTo>
                  <a:pt x="402490" y="203504"/>
                </a:lnTo>
                <a:lnTo>
                  <a:pt x="469183" y="203569"/>
                </a:lnTo>
                <a:lnTo>
                  <a:pt x="1434959" y="214810"/>
                </a:lnTo>
                <a:lnTo>
                  <a:pt x="1755121" y="225490"/>
                </a:lnTo>
                <a:lnTo>
                  <a:pt x="1833687" y="229825"/>
                </a:lnTo>
                <a:lnTo>
                  <a:pt x="1894620" y="234547"/>
                </a:lnTo>
                <a:lnTo>
                  <a:pt x="1935782" y="239655"/>
                </a:lnTo>
                <a:lnTo>
                  <a:pt x="1948283" y="242353"/>
                </a:lnTo>
                <a:lnTo>
                  <a:pt x="1990122" y="246932"/>
                </a:lnTo>
                <a:lnTo>
                  <a:pt x="2025545" y="236683"/>
                </a:lnTo>
                <a:lnTo>
                  <a:pt x="2051109" y="212785"/>
                </a:lnTo>
                <a:lnTo>
                  <a:pt x="2054238" y="203504"/>
                </a:lnTo>
                <a:close/>
              </a:path>
              <a:path w="2063750" h="247014">
                <a:moveTo>
                  <a:pt x="424094" y="0"/>
                </a:moveTo>
                <a:lnTo>
                  <a:pt x="0" y="2653"/>
                </a:lnTo>
                <a:lnTo>
                  <a:pt x="0" y="205810"/>
                </a:lnTo>
                <a:lnTo>
                  <a:pt x="2054238" y="203504"/>
                </a:lnTo>
                <a:lnTo>
                  <a:pt x="2063372" y="176413"/>
                </a:lnTo>
                <a:lnTo>
                  <a:pt x="2059509" y="133575"/>
                </a:lnTo>
                <a:lnTo>
                  <a:pt x="2040808" y="92789"/>
                </a:lnTo>
                <a:lnTo>
                  <a:pt x="2010011" y="59423"/>
                </a:lnTo>
                <a:lnTo>
                  <a:pt x="1969862" y="38848"/>
                </a:lnTo>
                <a:lnTo>
                  <a:pt x="1916205" y="31041"/>
                </a:lnTo>
                <a:lnTo>
                  <a:pt x="1855277" y="26318"/>
                </a:lnTo>
                <a:lnTo>
                  <a:pt x="1776713" y="21982"/>
                </a:lnTo>
                <a:lnTo>
                  <a:pt x="1456559" y="11303"/>
                </a:lnTo>
                <a:lnTo>
                  <a:pt x="490787" y="64"/>
                </a:lnTo>
                <a:lnTo>
                  <a:pt x="424094" y="0"/>
                </a:lnTo>
                <a:close/>
              </a:path>
            </a:pathLst>
          </a:custGeom>
          <a:solidFill>
            <a:srgbClr val="D5D7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64680" y="2008871"/>
            <a:ext cx="2061845" cy="246379"/>
          </a:xfrm>
          <a:custGeom>
            <a:avLst/>
            <a:gdLst/>
            <a:ahLst/>
            <a:cxnLst/>
            <a:rect l="l" t="t" r="r" b="b"/>
            <a:pathLst>
              <a:path w="2061845" h="246380">
                <a:moveTo>
                  <a:pt x="2052644" y="202914"/>
                </a:moveTo>
                <a:lnTo>
                  <a:pt x="402414" y="202914"/>
                </a:lnTo>
                <a:lnTo>
                  <a:pt x="469070" y="202971"/>
                </a:lnTo>
                <a:lnTo>
                  <a:pt x="1434345" y="214066"/>
                </a:lnTo>
                <a:lnTo>
                  <a:pt x="1754303" y="224666"/>
                </a:lnTo>
                <a:lnTo>
                  <a:pt x="1832803" y="228973"/>
                </a:lnTo>
                <a:lnTo>
                  <a:pt x="1893670" y="233665"/>
                </a:lnTo>
                <a:lnTo>
                  <a:pt x="1934769" y="238742"/>
                </a:lnTo>
                <a:lnTo>
                  <a:pt x="1947238" y="241425"/>
                </a:lnTo>
                <a:lnTo>
                  <a:pt x="1988930" y="245952"/>
                </a:lnTo>
                <a:lnTo>
                  <a:pt x="2024206" y="235706"/>
                </a:lnTo>
                <a:lnTo>
                  <a:pt x="2049642" y="211860"/>
                </a:lnTo>
                <a:lnTo>
                  <a:pt x="2052644" y="202914"/>
                </a:lnTo>
                <a:close/>
              </a:path>
              <a:path w="2061845" h="246380">
                <a:moveTo>
                  <a:pt x="423641" y="0"/>
                </a:moveTo>
                <a:lnTo>
                  <a:pt x="0" y="2703"/>
                </a:lnTo>
                <a:lnTo>
                  <a:pt x="0" y="205274"/>
                </a:lnTo>
                <a:lnTo>
                  <a:pt x="2052644" y="202914"/>
                </a:lnTo>
                <a:lnTo>
                  <a:pt x="2061812" y="175590"/>
                </a:lnTo>
                <a:lnTo>
                  <a:pt x="2057904" y="132879"/>
                </a:lnTo>
                <a:lnTo>
                  <a:pt x="2039212" y="92228"/>
                </a:lnTo>
                <a:lnTo>
                  <a:pt x="2008479" y="58987"/>
                </a:lnTo>
                <a:lnTo>
                  <a:pt x="1968446" y="38503"/>
                </a:lnTo>
                <a:lnTo>
                  <a:pt x="1914885" y="30742"/>
                </a:lnTo>
                <a:lnTo>
                  <a:pt x="1854022" y="26049"/>
                </a:lnTo>
                <a:lnTo>
                  <a:pt x="1775525" y="21742"/>
                </a:lnTo>
                <a:lnTo>
                  <a:pt x="1455573" y="11143"/>
                </a:lnTo>
                <a:lnTo>
                  <a:pt x="490298" y="56"/>
                </a:lnTo>
                <a:lnTo>
                  <a:pt x="423641" y="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64680" y="2008809"/>
            <a:ext cx="2060575" cy="245110"/>
          </a:xfrm>
          <a:custGeom>
            <a:avLst/>
            <a:gdLst/>
            <a:ahLst/>
            <a:cxnLst/>
            <a:rect l="l" t="t" r="r" b="b"/>
            <a:pathLst>
              <a:path w="2060575" h="245110">
                <a:moveTo>
                  <a:pt x="2051041" y="202329"/>
                </a:moveTo>
                <a:lnTo>
                  <a:pt x="402338" y="202329"/>
                </a:lnTo>
                <a:lnTo>
                  <a:pt x="468957" y="202378"/>
                </a:lnTo>
                <a:lnTo>
                  <a:pt x="1433732" y="213324"/>
                </a:lnTo>
                <a:lnTo>
                  <a:pt x="1753485" y="223842"/>
                </a:lnTo>
                <a:lnTo>
                  <a:pt x="1831920" y="228120"/>
                </a:lnTo>
                <a:lnTo>
                  <a:pt x="1892721" y="232781"/>
                </a:lnTo>
                <a:lnTo>
                  <a:pt x="1933756" y="237827"/>
                </a:lnTo>
                <a:lnTo>
                  <a:pt x="1946193" y="240493"/>
                </a:lnTo>
                <a:lnTo>
                  <a:pt x="1987736" y="244977"/>
                </a:lnTo>
                <a:lnTo>
                  <a:pt x="2022867" y="234729"/>
                </a:lnTo>
                <a:lnTo>
                  <a:pt x="2048172" y="210930"/>
                </a:lnTo>
                <a:lnTo>
                  <a:pt x="2051041" y="202329"/>
                </a:lnTo>
                <a:close/>
              </a:path>
              <a:path w="2060575" h="245110">
                <a:moveTo>
                  <a:pt x="423197" y="0"/>
                </a:moveTo>
                <a:lnTo>
                  <a:pt x="0" y="2753"/>
                </a:lnTo>
                <a:lnTo>
                  <a:pt x="0" y="204741"/>
                </a:lnTo>
                <a:lnTo>
                  <a:pt x="2051041" y="202329"/>
                </a:lnTo>
                <a:lnTo>
                  <a:pt x="2060236" y="174758"/>
                </a:lnTo>
                <a:lnTo>
                  <a:pt x="2056286" y="132178"/>
                </a:lnTo>
                <a:lnTo>
                  <a:pt x="2037606" y="91664"/>
                </a:lnTo>
                <a:lnTo>
                  <a:pt x="2006942" y="58548"/>
                </a:lnTo>
                <a:lnTo>
                  <a:pt x="1967037" y="38163"/>
                </a:lnTo>
                <a:lnTo>
                  <a:pt x="1913572" y="30450"/>
                </a:lnTo>
                <a:lnTo>
                  <a:pt x="1852773" y="25788"/>
                </a:lnTo>
                <a:lnTo>
                  <a:pt x="1774341" y="21510"/>
                </a:lnTo>
                <a:lnTo>
                  <a:pt x="1454591" y="10990"/>
                </a:lnTo>
                <a:lnTo>
                  <a:pt x="489816" y="47"/>
                </a:lnTo>
                <a:lnTo>
                  <a:pt x="423197" y="0"/>
                </a:lnTo>
                <a:close/>
              </a:path>
            </a:pathLst>
          </a:custGeom>
          <a:solidFill>
            <a:srgbClr val="D3D6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64680" y="2008744"/>
            <a:ext cx="2059305" cy="244475"/>
          </a:xfrm>
          <a:custGeom>
            <a:avLst/>
            <a:gdLst/>
            <a:ahLst/>
            <a:cxnLst/>
            <a:rect l="l" t="t" r="r" b="b"/>
            <a:pathLst>
              <a:path w="2059305" h="244475">
                <a:moveTo>
                  <a:pt x="2049453" y="201742"/>
                </a:moveTo>
                <a:lnTo>
                  <a:pt x="402263" y="201742"/>
                </a:lnTo>
                <a:lnTo>
                  <a:pt x="468845" y="201782"/>
                </a:lnTo>
                <a:lnTo>
                  <a:pt x="1433123" y="212580"/>
                </a:lnTo>
                <a:lnTo>
                  <a:pt x="1752673" y="223019"/>
                </a:lnTo>
                <a:lnTo>
                  <a:pt x="1831040" y="227268"/>
                </a:lnTo>
                <a:lnTo>
                  <a:pt x="1891775" y="231900"/>
                </a:lnTo>
                <a:lnTo>
                  <a:pt x="1932743" y="236915"/>
                </a:lnTo>
                <a:lnTo>
                  <a:pt x="1945148" y="239566"/>
                </a:lnTo>
                <a:lnTo>
                  <a:pt x="1986544" y="243998"/>
                </a:lnTo>
                <a:lnTo>
                  <a:pt x="2021531" y="233752"/>
                </a:lnTo>
                <a:lnTo>
                  <a:pt x="2046711" y="210004"/>
                </a:lnTo>
                <a:lnTo>
                  <a:pt x="2049453" y="201742"/>
                </a:lnTo>
                <a:close/>
              </a:path>
              <a:path w="2059305" h="244475">
                <a:moveTo>
                  <a:pt x="422744" y="0"/>
                </a:moveTo>
                <a:lnTo>
                  <a:pt x="0" y="2806"/>
                </a:lnTo>
                <a:lnTo>
                  <a:pt x="0" y="204209"/>
                </a:lnTo>
                <a:lnTo>
                  <a:pt x="2049453" y="201742"/>
                </a:lnTo>
                <a:lnTo>
                  <a:pt x="2058684" y="173930"/>
                </a:lnTo>
                <a:lnTo>
                  <a:pt x="2054678" y="131475"/>
                </a:lnTo>
                <a:lnTo>
                  <a:pt x="2036007" y="91095"/>
                </a:lnTo>
                <a:lnTo>
                  <a:pt x="2005407" y="58106"/>
                </a:lnTo>
                <a:lnTo>
                  <a:pt x="1965614" y="37820"/>
                </a:lnTo>
                <a:lnTo>
                  <a:pt x="1912245" y="30153"/>
                </a:lnTo>
                <a:lnTo>
                  <a:pt x="1851513" y="25520"/>
                </a:lnTo>
                <a:lnTo>
                  <a:pt x="1773147" y="21271"/>
                </a:lnTo>
                <a:lnTo>
                  <a:pt x="1453602" y="10832"/>
                </a:lnTo>
                <a:lnTo>
                  <a:pt x="489327" y="39"/>
                </a:lnTo>
                <a:lnTo>
                  <a:pt x="422744" y="0"/>
                </a:lnTo>
                <a:close/>
              </a:path>
            </a:pathLst>
          </a:custGeom>
          <a:solidFill>
            <a:srgbClr val="D2D5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64680" y="2008663"/>
            <a:ext cx="2057400" cy="243204"/>
          </a:xfrm>
          <a:custGeom>
            <a:avLst/>
            <a:gdLst/>
            <a:ahLst/>
            <a:cxnLst/>
            <a:rect l="l" t="t" r="r" b="b"/>
            <a:pathLst>
              <a:path w="2057400" h="243205">
                <a:moveTo>
                  <a:pt x="2047862" y="201167"/>
                </a:moveTo>
                <a:lnTo>
                  <a:pt x="402185" y="201167"/>
                </a:lnTo>
                <a:lnTo>
                  <a:pt x="468731" y="201198"/>
                </a:lnTo>
                <a:lnTo>
                  <a:pt x="1432506" y="211846"/>
                </a:lnTo>
                <a:lnTo>
                  <a:pt x="1751853" y="222205"/>
                </a:lnTo>
                <a:lnTo>
                  <a:pt x="1830154" y="226425"/>
                </a:lnTo>
                <a:lnTo>
                  <a:pt x="1890825" y="231027"/>
                </a:lnTo>
                <a:lnTo>
                  <a:pt x="1931729" y="236011"/>
                </a:lnTo>
                <a:lnTo>
                  <a:pt x="1944102" y="238646"/>
                </a:lnTo>
                <a:lnTo>
                  <a:pt x="1985357" y="243031"/>
                </a:lnTo>
                <a:lnTo>
                  <a:pt x="2020199" y="232789"/>
                </a:lnTo>
                <a:lnTo>
                  <a:pt x="2045247" y="209093"/>
                </a:lnTo>
                <a:lnTo>
                  <a:pt x="2047862" y="201167"/>
                </a:lnTo>
                <a:close/>
              </a:path>
              <a:path w="2057400" h="243205">
                <a:moveTo>
                  <a:pt x="422294" y="0"/>
                </a:moveTo>
                <a:lnTo>
                  <a:pt x="0" y="2856"/>
                </a:lnTo>
                <a:lnTo>
                  <a:pt x="0" y="203687"/>
                </a:lnTo>
                <a:lnTo>
                  <a:pt x="2047862" y="201167"/>
                </a:lnTo>
                <a:lnTo>
                  <a:pt x="2057116" y="173115"/>
                </a:lnTo>
                <a:lnTo>
                  <a:pt x="2053069" y="130790"/>
                </a:lnTo>
                <a:lnTo>
                  <a:pt x="2034411" y="90545"/>
                </a:lnTo>
                <a:lnTo>
                  <a:pt x="2003878" y="57675"/>
                </a:lnTo>
                <a:lnTo>
                  <a:pt x="1964204" y="37475"/>
                </a:lnTo>
                <a:lnTo>
                  <a:pt x="1910931" y="29857"/>
                </a:lnTo>
                <a:lnTo>
                  <a:pt x="1850262" y="25254"/>
                </a:lnTo>
                <a:lnTo>
                  <a:pt x="1771962" y="21034"/>
                </a:lnTo>
                <a:lnTo>
                  <a:pt x="1452618" y="10676"/>
                </a:lnTo>
                <a:lnTo>
                  <a:pt x="488840" y="30"/>
                </a:lnTo>
                <a:lnTo>
                  <a:pt x="422294" y="0"/>
                </a:lnTo>
                <a:close/>
              </a:path>
            </a:pathLst>
          </a:custGeom>
          <a:solidFill>
            <a:srgbClr val="D1D4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64680" y="2008602"/>
            <a:ext cx="2056130" cy="242570"/>
          </a:xfrm>
          <a:custGeom>
            <a:avLst/>
            <a:gdLst/>
            <a:ahLst/>
            <a:cxnLst/>
            <a:rect l="l" t="t" r="r" b="b"/>
            <a:pathLst>
              <a:path w="2056130" h="242569">
                <a:moveTo>
                  <a:pt x="2046264" y="200570"/>
                </a:moveTo>
                <a:lnTo>
                  <a:pt x="402110" y="200570"/>
                </a:lnTo>
                <a:lnTo>
                  <a:pt x="468618" y="200593"/>
                </a:lnTo>
                <a:lnTo>
                  <a:pt x="1431895" y="211096"/>
                </a:lnTo>
                <a:lnTo>
                  <a:pt x="1751040" y="221376"/>
                </a:lnTo>
                <a:lnTo>
                  <a:pt x="1829276" y="225567"/>
                </a:lnTo>
                <a:lnTo>
                  <a:pt x="1889882" y="230140"/>
                </a:lnTo>
                <a:lnTo>
                  <a:pt x="1930723" y="235093"/>
                </a:lnTo>
                <a:lnTo>
                  <a:pt x="1943065" y="237712"/>
                </a:lnTo>
                <a:lnTo>
                  <a:pt x="1984160" y="242046"/>
                </a:lnTo>
                <a:lnTo>
                  <a:pt x="2018852" y="231802"/>
                </a:lnTo>
                <a:lnTo>
                  <a:pt x="2043774" y="208152"/>
                </a:lnTo>
                <a:lnTo>
                  <a:pt x="2046264" y="200570"/>
                </a:lnTo>
                <a:close/>
              </a:path>
              <a:path w="2056130" h="242569">
                <a:moveTo>
                  <a:pt x="421842" y="0"/>
                </a:moveTo>
                <a:lnTo>
                  <a:pt x="0" y="2906"/>
                </a:lnTo>
                <a:lnTo>
                  <a:pt x="0" y="203142"/>
                </a:lnTo>
                <a:lnTo>
                  <a:pt x="2046264" y="200570"/>
                </a:lnTo>
                <a:lnTo>
                  <a:pt x="2055556" y="172274"/>
                </a:lnTo>
                <a:lnTo>
                  <a:pt x="2051455" y="130085"/>
                </a:lnTo>
                <a:lnTo>
                  <a:pt x="2032805" y="89978"/>
                </a:lnTo>
                <a:lnTo>
                  <a:pt x="2002336" y="57233"/>
                </a:lnTo>
                <a:lnTo>
                  <a:pt x="1962780" y="37127"/>
                </a:lnTo>
                <a:lnTo>
                  <a:pt x="1909604" y="29556"/>
                </a:lnTo>
                <a:lnTo>
                  <a:pt x="1849002" y="24984"/>
                </a:lnTo>
                <a:lnTo>
                  <a:pt x="1770768" y="20794"/>
                </a:lnTo>
                <a:lnTo>
                  <a:pt x="1451629" y="10517"/>
                </a:lnTo>
                <a:lnTo>
                  <a:pt x="488350" y="22"/>
                </a:lnTo>
                <a:lnTo>
                  <a:pt x="421842" y="0"/>
                </a:lnTo>
                <a:close/>
              </a:path>
            </a:pathLst>
          </a:custGeom>
          <a:solidFill>
            <a:srgbClr val="D1D4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64680" y="2008526"/>
            <a:ext cx="2054225" cy="241300"/>
          </a:xfrm>
          <a:custGeom>
            <a:avLst/>
            <a:gdLst/>
            <a:ahLst/>
            <a:cxnLst/>
            <a:rect l="l" t="t" r="r" b="b"/>
            <a:pathLst>
              <a:path w="2054225" h="241300">
                <a:moveTo>
                  <a:pt x="2044679" y="199998"/>
                </a:moveTo>
                <a:lnTo>
                  <a:pt x="402032" y="199998"/>
                </a:lnTo>
                <a:lnTo>
                  <a:pt x="468504" y="200012"/>
                </a:lnTo>
                <a:lnTo>
                  <a:pt x="1431280" y="210366"/>
                </a:lnTo>
                <a:lnTo>
                  <a:pt x="1750220" y="220566"/>
                </a:lnTo>
                <a:lnTo>
                  <a:pt x="1828389" y="224728"/>
                </a:lnTo>
                <a:lnTo>
                  <a:pt x="1888928" y="229270"/>
                </a:lnTo>
                <a:lnTo>
                  <a:pt x="1929703" y="234192"/>
                </a:lnTo>
                <a:lnTo>
                  <a:pt x="1942012" y="236795"/>
                </a:lnTo>
                <a:lnTo>
                  <a:pt x="1982973" y="241077"/>
                </a:lnTo>
                <a:lnTo>
                  <a:pt x="2017525" y="230834"/>
                </a:lnTo>
                <a:lnTo>
                  <a:pt x="2042317" y="207236"/>
                </a:lnTo>
                <a:lnTo>
                  <a:pt x="2044679" y="199998"/>
                </a:lnTo>
                <a:close/>
              </a:path>
              <a:path w="2054225" h="241300">
                <a:moveTo>
                  <a:pt x="421393" y="0"/>
                </a:moveTo>
                <a:lnTo>
                  <a:pt x="0" y="2959"/>
                </a:lnTo>
                <a:lnTo>
                  <a:pt x="0" y="202627"/>
                </a:lnTo>
                <a:lnTo>
                  <a:pt x="2044679" y="199998"/>
                </a:lnTo>
                <a:lnTo>
                  <a:pt x="2053996" y="171455"/>
                </a:lnTo>
                <a:lnTo>
                  <a:pt x="2049845" y="129389"/>
                </a:lnTo>
                <a:lnTo>
                  <a:pt x="2031204" y="89420"/>
                </a:lnTo>
                <a:lnTo>
                  <a:pt x="2000803" y="56805"/>
                </a:lnTo>
                <a:lnTo>
                  <a:pt x="1961372" y="36800"/>
                </a:lnTo>
                <a:lnTo>
                  <a:pt x="1908289" y="29273"/>
                </a:lnTo>
                <a:lnTo>
                  <a:pt x="1847750" y="24729"/>
                </a:lnTo>
                <a:lnTo>
                  <a:pt x="1769582" y="20566"/>
                </a:lnTo>
                <a:lnTo>
                  <a:pt x="1450643" y="10365"/>
                </a:lnTo>
                <a:lnTo>
                  <a:pt x="487865" y="13"/>
                </a:lnTo>
                <a:lnTo>
                  <a:pt x="421393" y="0"/>
                </a:lnTo>
                <a:close/>
              </a:path>
            </a:pathLst>
          </a:custGeom>
          <a:solidFill>
            <a:srgbClr val="D0D2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64680" y="2008465"/>
            <a:ext cx="2052955" cy="240665"/>
          </a:xfrm>
          <a:custGeom>
            <a:avLst/>
            <a:gdLst/>
            <a:ahLst/>
            <a:cxnLst/>
            <a:rect l="l" t="t" r="r" b="b"/>
            <a:pathLst>
              <a:path w="2052955" h="240664">
                <a:moveTo>
                  <a:pt x="2043083" y="199410"/>
                </a:moveTo>
                <a:lnTo>
                  <a:pt x="401951" y="199410"/>
                </a:lnTo>
                <a:lnTo>
                  <a:pt x="468386" y="199416"/>
                </a:lnTo>
                <a:lnTo>
                  <a:pt x="1430664" y="209616"/>
                </a:lnTo>
                <a:lnTo>
                  <a:pt x="1749403" y="219730"/>
                </a:lnTo>
                <a:lnTo>
                  <a:pt x="1827508" y="223862"/>
                </a:lnTo>
                <a:lnTo>
                  <a:pt x="1887984" y="228373"/>
                </a:lnTo>
                <a:lnTo>
                  <a:pt x="1928696" y="233262"/>
                </a:lnTo>
                <a:lnTo>
                  <a:pt x="1940974" y="235848"/>
                </a:lnTo>
                <a:lnTo>
                  <a:pt x="1981780" y="240090"/>
                </a:lnTo>
                <a:lnTo>
                  <a:pt x="2016183" y="229850"/>
                </a:lnTo>
                <a:lnTo>
                  <a:pt x="2040845" y="206303"/>
                </a:lnTo>
                <a:lnTo>
                  <a:pt x="2043083" y="199410"/>
                </a:lnTo>
                <a:close/>
              </a:path>
              <a:path w="2052955" h="240664">
                <a:moveTo>
                  <a:pt x="420943" y="0"/>
                </a:moveTo>
                <a:lnTo>
                  <a:pt x="0" y="3007"/>
                </a:lnTo>
                <a:lnTo>
                  <a:pt x="0" y="202093"/>
                </a:lnTo>
                <a:lnTo>
                  <a:pt x="2043083" y="199410"/>
                </a:lnTo>
                <a:lnTo>
                  <a:pt x="2052428" y="170622"/>
                </a:lnTo>
                <a:lnTo>
                  <a:pt x="2048232" y="128691"/>
                </a:lnTo>
                <a:lnTo>
                  <a:pt x="2029600" y="88857"/>
                </a:lnTo>
                <a:lnTo>
                  <a:pt x="1999260" y="56361"/>
                </a:lnTo>
                <a:lnTo>
                  <a:pt x="1959941" y="36445"/>
                </a:lnTo>
                <a:lnTo>
                  <a:pt x="1906957" y="28969"/>
                </a:lnTo>
                <a:lnTo>
                  <a:pt x="1846485" y="24457"/>
                </a:lnTo>
                <a:lnTo>
                  <a:pt x="1768384" y="20324"/>
                </a:lnTo>
                <a:lnTo>
                  <a:pt x="1449652" y="10208"/>
                </a:lnTo>
                <a:lnTo>
                  <a:pt x="487377" y="5"/>
                </a:lnTo>
                <a:lnTo>
                  <a:pt x="420943" y="0"/>
                </a:lnTo>
                <a:close/>
              </a:path>
            </a:pathLst>
          </a:custGeom>
          <a:solidFill>
            <a:srgbClr val="CFD2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64680" y="2008392"/>
            <a:ext cx="2051050" cy="239395"/>
          </a:xfrm>
          <a:custGeom>
            <a:avLst/>
            <a:gdLst/>
            <a:ahLst/>
            <a:cxnLst/>
            <a:rect l="l" t="t" r="r" b="b"/>
            <a:pathLst>
              <a:path w="2051050" h="239394">
                <a:moveTo>
                  <a:pt x="2041499" y="198831"/>
                </a:moveTo>
                <a:lnTo>
                  <a:pt x="468273" y="198831"/>
                </a:lnTo>
                <a:lnTo>
                  <a:pt x="1430051" y="208889"/>
                </a:lnTo>
                <a:lnTo>
                  <a:pt x="1748586" y="218925"/>
                </a:lnTo>
                <a:lnTo>
                  <a:pt x="1826624" y="223027"/>
                </a:lnTo>
                <a:lnTo>
                  <a:pt x="1887035" y="227508"/>
                </a:lnTo>
                <a:lnTo>
                  <a:pt x="1927683" y="232365"/>
                </a:lnTo>
                <a:lnTo>
                  <a:pt x="1939929" y="234935"/>
                </a:lnTo>
                <a:lnTo>
                  <a:pt x="1980585" y="239127"/>
                </a:lnTo>
                <a:lnTo>
                  <a:pt x="2014844" y="228886"/>
                </a:lnTo>
                <a:lnTo>
                  <a:pt x="2039382" y="205386"/>
                </a:lnTo>
                <a:lnTo>
                  <a:pt x="2041499" y="198831"/>
                </a:lnTo>
                <a:close/>
              </a:path>
              <a:path w="2051050" h="239394">
                <a:moveTo>
                  <a:pt x="486894" y="0"/>
                </a:moveTo>
                <a:lnTo>
                  <a:pt x="0" y="3061"/>
                </a:lnTo>
                <a:lnTo>
                  <a:pt x="0" y="201565"/>
                </a:lnTo>
                <a:lnTo>
                  <a:pt x="2041499" y="198831"/>
                </a:lnTo>
                <a:lnTo>
                  <a:pt x="2050875" y="169799"/>
                </a:lnTo>
                <a:lnTo>
                  <a:pt x="2046628" y="127998"/>
                </a:lnTo>
                <a:lnTo>
                  <a:pt x="2028008" y="88300"/>
                </a:lnTo>
                <a:lnTo>
                  <a:pt x="1997738" y="55929"/>
                </a:lnTo>
                <a:lnTo>
                  <a:pt x="1958539" y="36109"/>
                </a:lnTo>
                <a:lnTo>
                  <a:pt x="1905648" y="28677"/>
                </a:lnTo>
                <a:lnTo>
                  <a:pt x="1845240" y="24195"/>
                </a:lnTo>
                <a:lnTo>
                  <a:pt x="1767204" y="20090"/>
                </a:lnTo>
                <a:lnTo>
                  <a:pt x="1448672" y="10052"/>
                </a:lnTo>
                <a:lnTo>
                  <a:pt x="486894" y="0"/>
                </a:lnTo>
                <a:close/>
              </a:path>
            </a:pathLst>
          </a:custGeom>
          <a:solidFill>
            <a:srgbClr val="CED1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64680" y="2008308"/>
            <a:ext cx="2049780" cy="238760"/>
          </a:xfrm>
          <a:custGeom>
            <a:avLst/>
            <a:gdLst/>
            <a:ahLst/>
            <a:cxnLst/>
            <a:rect l="l" t="t" r="r" b="b"/>
            <a:pathLst>
              <a:path w="2049780" h="238760">
                <a:moveTo>
                  <a:pt x="2039902" y="198246"/>
                </a:moveTo>
                <a:lnTo>
                  <a:pt x="468169" y="198246"/>
                </a:lnTo>
                <a:lnTo>
                  <a:pt x="1429443" y="208152"/>
                </a:lnTo>
                <a:lnTo>
                  <a:pt x="1747768" y="218108"/>
                </a:lnTo>
                <a:lnTo>
                  <a:pt x="1825737" y="222183"/>
                </a:lnTo>
                <a:lnTo>
                  <a:pt x="1886078" y="226635"/>
                </a:lnTo>
                <a:lnTo>
                  <a:pt x="1926657" y="231463"/>
                </a:lnTo>
                <a:lnTo>
                  <a:pt x="1938869" y="234018"/>
                </a:lnTo>
                <a:lnTo>
                  <a:pt x="1979380" y="238165"/>
                </a:lnTo>
                <a:lnTo>
                  <a:pt x="2013496" y="227924"/>
                </a:lnTo>
                <a:lnTo>
                  <a:pt x="2037910" y="204454"/>
                </a:lnTo>
                <a:lnTo>
                  <a:pt x="2039902" y="198246"/>
                </a:lnTo>
                <a:close/>
              </a:path>
              <a:path w="2049780" h="238760">
                <a:moveTo>
                  <a:pt x="486409" y="0"/>
                </a:moveTo>
                <a:lnTo>
                  <a:pt x="0" y="3116"/>
                </a:lnTo>
                <a:lnTo>
                  <a:pt x="0" y="201045"/>
                </a:lnTo>
                <a:lnTo>
                  <a:pt x="2039902" y="198246"/>
                </a:lnTo>
                <a:lnTo>
                  <a:pt x="2049291" y="168981"/>
                </a:lnTo>
                <a:lnTo>
                  <a:pt x="2045005" y="127310"/>
                </a:lnTo>
                <a:lnTo>
                  <a:pt x="2026397" y="87750"/>
                </a:lnTo>
                <a:lnTo>
                  <a:pt x="1996192" y="55504"/>
                </a:lnTo>
                <a:lnTo>
                  <a:pt x="1957115" y="35775"/>
                </a:lnTo>
                <a:lnTo>
                  <a:pt x="1904324" y="28391"/>
                </a:lnTo>
                <a:lnTo>
                  <a:pt x="1843982" y="23939"/>
                </a:lnTo>
                <a:lnTo>
                  <a:pt x="1766013" y="19864"/>
                </a:lnTo>
                <a:lnTo>
                  <a:pt x="1447687" y="9907"/>
                </a:lnTo>
                <a:lnTo>
                  <a:pt x="486409" y="0"/>
                </a:lnTo>
                <a:close/>
              </a:path>
            </a:pathLst>
          </a:custGeom>
          <a:solidFill>
            <a:srgbClr val="CDD0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64680" y="2008235"/>
            <a:ext cx="2047875" cy="237490"/>
          </a:xfrm>
          <a:custGeom>
            <a:avLst/>
            <a:gdLst/>
            <a:ahLst/>
            <a:cxnLst/>
            <a:rect l="l" t="t" r="r" b="b"/>
            <a:pathLst>
              <a:path w="2047875" h="237489">
                <a:moveTo>
                  <a:pt x="2038325" y="197656"/>
                </a:moveTo>
                <a:lnTo>
                  <a:pt x="468058" y="197656"/>
                </a:lnTo>
                <a:lnTo>
                  <a:pt x="1428840" y="207415"/>
                </a:lnTo>
                <a:lnTo>
                  <a:pt x="1746966" y="217290"/>
                </a:lnTo>
                <a:lnTo>
                  <a:pt x="1824871" y="221335"/>
                </a:lnTo>
                <a:lnTo>
                  <a:pt x="1885148" y="225756"/>
                </a:lnTo>
                <a:lnTo>
                  <a:pt x="1925665" y="230552"/>
                </a:lnTo>
                <a:lnTo>
                  <a:pt x="1937846" y="233090"/>
                </a:lnTo>
                <a:lnTo>
                  <a:pt x="1978201" y="237186"/>
                </a:lnTo>
                <a:lnTo>
                  <a:pt x="2012166" y="226949"/>
                </a:lnTo>
                <a:lnTo>
                  <a:pt x="2036445" y="203548"/>
                </a:lnTo>
                <a:lnTo>
                  <a:pt x="2038325" y="197656"/>
                </a:lnTo>
                <a:close/>
              </a:path>
              <a:path w="2047875" h="237489">
                <a:moveTo>
                  <a:pt x="485923" y="0"/>
                </a:moveTo>
                <a:lnTo>
                  <a:pt x="0" y="3180"/>
                </a:lnTo>
                <a:lnTo>
                  <a:pt x="0" y="200515"/>
                </a:lnTo>
                <a:lnTo>
                  <a:pt x="2038325" y="197656"/>
                </a:lnTo>
                <a:lnTo>
                  <a:pt x="2047739" y="168151"/>
                </a:lnTo>
                <a:lnTo>
                  <a:pt x="2043396" y="126616"/>
                </a:lnTo>
                <a:lnTo>
                  <a:pt x="2024794" y="87194"/>
                </a:lnTo>
                <a:lnTo>
                  <a:pt x="1994658" y="55070"/>
                </a:lnTo>
                <a:lnTo>
                  <a:pt x="1955706" y="35431"/>
                </a:lnTo>
                <a:lnTo>
                  <a:pt x="1903008" y="28096"/>
                </a:lnTo>
                <a:lnTo>
                  <a:pt x="1842730" y="23674"/>
                </a:lnTo>
                <a:lnTo>
                  <a:pt x="1764826" y="19628"/>
                </a:lnTo>
                <a:lnTo>
                  <a:pt x="1446701" y="9753"/>
                </a:lnTo>
                <a:lnTo>
                  <a:pt x="485923" y="0"/>
                </a:lnTo>
                <a:close/>
              </a:path>
            </a:pathLst>
          </a:custGeom>
          <a:solidFill>
            <a:srgbClr val="CCCED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64680" y="2008159"/>
            <a:ext cx="2046605" cy="236220"/>
          </a:xfrm>
          <a:custGeom>
            <a:avLst/>
            <a:gdLst/>
            <a:ahLst/>
            <a:cxnLst/>
            <a:rect l="l" t="t" r="r" b="b"/>
            <a:pathLst>
              <a:path w="2046605" h="236219">
                <a:moveTo>
                  <a:pt x="2036743" y="197076"/>
                </a:moveTo>
                <a:lnTo>
                  <a:pt x="467943" y="197076"/>
                </a:lnTo>
                <a:lnTo>
                  <a:pt x="1167279" y="202039"/>
                </a:lnTo>
                <a:lnTo>
                  <a:pt x="1701283" y="214608"/>
                </a:lnTo>
                <a:lnTo>
                  <a:pt x="1823981" y="220492"/>
                </a:lnTo>
                <a:lnTo>
                  <a:pt x="1884193" y="224884"/>
                </a:lnTo>
                <a:lnTo>
                  <a:pt x="1924645" y="229650"/>
                </a:lnTo>
                <a:lnTo>
                  <a:pt x="1936794" y="232173"/>
                </a:lnTo>
                <a:lnTo>
                  <a:pt x="1977010" y="236216"/>
                </a:lnTo>
                <a:lnTo>
                  <a:pt x="2010831" y="225980"/>
                </a:lnTo>
                <a:lnTo>
                  <a:pt x="2034980" y="202632"/>
                </a:lnTo>
                <a:lnTo>
                  <a:pt x="2036743" y="197076"/>
                </a:lnTo>
                <a:close/>
              </a:path>
              <a:path w="2046605" h="236219">
                <a:moveTo>
                  <a:pt x="485430" y="0"/>
                </a:moveTo>
                <a:lnTo>
                  <a:pt x="0" y="3235"/>
                </a:lnTo>
                <a:lnTo>
                  <a:pt x="0" y="200004"/>
                </a:lnTo>
                <a:lnTo>
                  <a:pt x="2036743" y="197076"/>
                </a:lnTo>
                <a:lnTo>
                  <a:pt x="2046179" y="167341"/>
                </a:lnTo>
                <a:lnTo>
                  <a:pt x="2041790" y="125934"/>
                </a:lnTo>
                <a:lnTo>
                  <a:pt x="2023199" y="86645"/>
                </a:lnTo>
                <a:lnTo>
                  <a:pt x="1993122" y="54643"/>
                </a:lnTo>
                <a:lnTo>
                  <a:pt x="1954275" y="35098"/>
                </a:lnTo>
                <a:lnTo>
                  <a:pt x="1901676" y="27810"/>
                </a:lnTo>
                <a:lnTo>
                  <a:pt x="1841465" y="23419"/>
                </a:lnTo>
                <a:lnTo>
                  <a:pt x="1718767" y="17535"/>
                </a:lnTo>
                <a:lnTo>
                  <a:pt x="1184765" y="4964"/>
                </a:lnTo>
                <a:lnTo>
                  <a:pt x="485430" y="0"/>
                </a:lnTo>
                <a:close/>
              </a:path>
            </a:pathLst>
          </a:custGeom>
          <a:solidFill>
            <a:srgbClr val="CBCDD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64680" y="2008087"/>
            <a:ext cx="2044700" cy="235585"/>
          </a:xfrm>
          <a:custGeom>
            <a:avLst/>
            <a:gdLst/>
            <a:ahLst/>
            <a:cxnLst/>
            <a:rect l="l" t="t" r="r" b="b"/>
            <a:pathLst>
              <a:path w="2044700" h="235585">
                <a:moveTo>
                  <a:pt x="2035169" y="196479"/>
                </a:moveTo>
                <a:lnTo>
                  <a:pt x="467825" y="196479"/>
                </a:lnTo>
                <a:lnTo>
                  <a:pt x="1166800" y="201348"/>
                </a:lnTo>
                <a:lnTo>
                  <a:pt x="1700495" y="213807"/>
                </a:lnTo>
                <a:lnTo>
                  <a:pt x="1823095" y="219649"/>
                </a:lnTo>
                <a:lnTo>
                  <a:pt x="1883243" y="224011"/>
                </a:lnTo>
                <a:lnTo>
                  <a:pt x="1923631" y="228746"/>
                </a:lnTo>
                <a:lnTo>
                  <a:pt x="1935748" y="231253"/>
                </a:lnTo>
                <a:lnTo>
                  <a:pt x="1975820" y="235253"/>
                </a:lnTo>
                <a:lnTo>
                  <a:pt x="2009499" y="225017"/>
                </a:lnTo>
                <a:lnTo>
                  <a:pt x="2033519" y="201715"/>
                </a:lnTo>
                <a:lnTo>
                  <a:pt x="2035169" y="196479"/>
                </a:lnTo>
                <a:close/>
              </a:path>
              <a:path w="2044700" h="235585">
                <a:moveTo>
                  <a:pt x="484947" y="0"/>
                </a:moveTo>
                <a:lnTo>
                  <a:pt x="0" y="3294"/>
                </a:lnTo>
                <a:lnTo>
                  <a:pt x="0" y="199467"/>
                </a:lnTo>
                <a:lnTo>
                  <a:pt x="2035169" y="196479"/>
                </a:lnTo>
                <a:lnTo>
                  <a:pt x="2044611" y="166518"/>
                </a:lnTo>
                <a:lnTo>
                  <a:pt x="2040175" y="125236"/>
                </a:lnTo>
                <a:lnTo>
                  <a:pt x="2021597" y="86082"/>
                </a:lnTo>
                <a:lnTo>
                  <a:pt x="1991590" y="54207"/>
                </a:lnTo>
                <a:lnTo>
                  <a:pt x="1952865" y="34761"/>
                </a:lnTo>
                <a:lnTo>
                  <a:pt x="1900361" y="27520"/>
                </a:lnTo>
                <a:lnTo>
                  <a:pt x="1840215" y="23158"/>
                </a:lnTo>
                <a:lnTo>
                  <a:pt x="1717616" y="17318"/>
                </a:lnTo>
                <a:lnTo>
                  <a:pt x="1183921" y="4863"/>
                </a:lnTo>
                <a:lnTo>
                  <a:pt x="484947" y="0"/>
                </a:lnTo>
                <a:close/>
              </a:path>
            </a:pathLst>
          </a:custGeom>
          <a:solidFill>
            <a:srgbClr val="CAC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64680" y="2008009"/>
            <a:ext cx="2043430" cy="234315"/>
          </a:xfrm>
          <a:custGeom>
            <a:avLst/>
            <a:gdLst/>
            <a:ahLst/>
            <a:cxnLst/>
            <a:rect l="l" t="t" r="r" b="b"/>
            <a:pathLst>
              <a:path w="2043430" h="234314">
                <a:moveTo>
                  <a:pt x="2033583" y="195902"/>
                </a:moveTo>
                <a:lnTo>
                  <a:pt x="467713" y="195902"/>
                </a:lnTo>
                <a:lnTo>
                  <a:pt x="1166329" y="200670"/>
                </a:lnTo>
                <a:lnTo>
                  <a:pt x="1699719" y="213014"/>
                </a:lnTo>
                <a:lnTo>
                  <a:pt x="1822222" y="218813"/>
                </a:lnTo>
                <a:lnTo>
                  <a:pt x="1882306" y="223144"/>
                </a:lnTo>
                <a:lnTo>
                  <a:pt x="1922632" y="227847"/>
                </a:lnTo>
                <a:lnTo>
                  <a:pt x="1934718" y="230337"/>
                </a:lnTo>
                <a:lnTo>
                  <a:pt x="1974630" y="234287"/>
                </a:lnTo>
                <a:lnTo>
                  <a:pt x="2008158" y="224055"/>
                </a:lnTo>
                <a:lnTo>
                  <a:pt x="2032047" y="200804"/>
                </a:lnTo>
                <a:lnTo>
                  <a:pt x="2033583" y="195902"/>
                </a:lnTo>
                <a:close/>
              </a:path>
              <a:path w="2043430" h="234314">
                <a:moveTo>
                  <a:pt x="484463" y="0"/>
                </a:moveTo>
                <a:lnTo>
                  <a:pt x="0" y="3355"/>
                </a:lnTo>
                <a:lnTo>
                  <a:pt x="0" y="198951"/>
                </a:lnTo>
                <a:lnTo>
                  <a:pt x="2033583" y="195902"/>
                </a:lnTo>
                <a:lnTo>
                  <a:pt x="2043043" y="165702"/>
                </a:lnTo>
                <a:lnTo>
                  <a:pt x="2038560" y="124553"/>
                </a:lnTo>
                <a:lnTo>
                  <a:pt x="2019991" y="85537"/>
                </a:lnTo>
                <a:lnTo>
                  <a:pt x="1990050" y="53785"/>
                </a:lnTo>
                <a:lnTo>
                  <a:pt x="1951449" y="34429"/>
                </a:lnTo>
                <a:lnTo>
                  <a:pt x="1899044" y="27235"/>
                </a:lnTo>
                <a:lnTo>
                  <a:pt x="1838964" y="22903"/>
                </a:lnTo>
                <a:lnTo>
                  <a:pt x="1716465" y="17104"/>
                </a:lnTo>
                <a:lnTo>
                  <a:pt x="1183080" y="4762"/>
                </a:lnTo>
                <a:lnTo>
                  <a:pt x="484463" y="0"/>
                </a:lnTo>
                <a:close/>
              </a:path>
            </a:pathLst>
          </a:custGeom>
          <a:solidFill>
            <a:srgbClr val="C8CA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64680" y="2007925"/>
            <a:ext cx="2041525" cy="233679"/>
          </a:xfrm>
          <a:custGeom>
            <a:avLst/>
            <a:gdLst/>
            <a:ahLst/>
            <a:cxnLst/>
            <a:rect l="l" t="t" r="r" b="b"/>
            <a:pathLst>
              <a:path w="2041525" h="233680">
                <a:moveTo>
                  <a:pt x="2032002" y="195319"/>
                </a:moveTo>
                <a:lnTo>
                  <a:pt x="467599" y="195319"/>
                </a:lnTo>
                <a:lnTo>
                  <a:pt x="1097046" y="199093"/>
                </a:lnTo>
                <a:lnTo>
                  <a:pt x="1698934" y="212210"/>
                </a:lnTo>
                <a:lnTo>
                  <a:pt x="1821335" y="217965"/>
                </a:lnTo>
                <a:lnTo>
                  <a:pt x="1881352" y="222266"/>
                </a:lnTo>
                <a:lnTo>
                  <a:pt x="1921612" y="226938"/>
                </a:lnTo>
                <a:lnTo>
                  <a:pt x="1933666" y="229413"/>
                </a:lnTo>
                <a:lnTo>
                  <a:pt x="1973433" y="233316"/>
                </a:lnTo>
                <a:lnTo>
                  <a:pt x="2006819" y="223084"/>
                </a:lnTo>
                <a:lnTo>
                  <a:pt x="2030581" y="199884"/>
                </a:lnTo>
                <a:lnTo>
                  <a:pt x="2032002" y="195319"/>
                </a:lnTo>
                <a:close/>
              </a:path>
              <a:path w="2041525" h="233680">
                <a:moveTo>
                  <a:pt x="483979" y="0"/>
                </a:moveTo>
                <a:lnTo>
                  <a:pt x="0" y="3414"/>
                </a:lnTo>
                <a:lnTo>
                  <a:pt x="0" y="198432"/>
                </a:lnTo>
                <a:lnTo>
                  <a:pt x="2032002" y="195319"/>
                </a:lnTo>
                <a:lnTo>
                  <a:pt x="2041476" y="164884"/>
                </a:lnTo>
                <a:lnTo>
                  <a:pt x="2036948" y="123861"/>
                </a:lnTo>
                <a:lnTo>
                  <a:pt x="2018391" y="84981"/>
                </a:lnTo>
                <a:lnTo>
                  <a:pt x="1988513" y="53356"/>
                </a:lnTo>
                <a:lnTo>
                  <a:pt x="1950026" y="34097"/>
                </a:lnTo>
                <a:lnTo>
                  <a:pt x="1897718" y="26948"/>
                </a:lnTo>
                <a:lnTo>
                  <a:pt x="1837704" y="22647"/>
                </a:lnTo>
                <a:lnTo>
                  <a:pt x="1715306" y="16891"/>
                </a:lnTo>
                <a:lnTo>
                  <a:pt x="1182234" y="4662"/>
                </a:lnTo>
                <a:lnTo>
                  <a:pt x="483979" y="0"/>
                </a:lnTo>
                <a:close/>
              </a:path>
            </a:pathLst>
          </a:custGeom>
          <a:solidFill>
            <a:srgbClr val="C7CA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64680" y="2007851"/>
            <a:ext cx="2040255" cy="232410"/>
          </a:xfrm>
          <a:custGeom>
            <a:avLst/>
            <a:gdLst/>
            <a:ahLst/>
            <a:cxnLst/>
            <a:rect l="l" t="t" r="r" b="b"/>
            <a:pathLst>
              <a:path w="2040255" h="232410">
                <a:moveTo>
                  <a:pt x="2030425" y="194736"/>
                </a:moveTo>
                <a:lnTo>
                  <a:pt x="467486" y="194736"/>
                </a:lnTo>
                <a:lnTo>
                  <a:pt x="1096606" y="198422"/>
                </a:lnTo>
                <a:lnTo>
                  <a:pt x="1698145" y="211411"/>
                </a:lnTo>
                <a:lnTo>
                  <a:pt x="1820446" y="217121"/>
                </a:lnTo>
                <a:lnTo>
                  <a:pt x="1880397" y="221390"/>
                </a:lnTo>
                <a:lnTo>
                  <a:pt x="1920591" y="226029"/>
                </a:lnTo>
                <a:lnTo>
                  <a:pt x="1932613" y="228486"/>
                </a:lnTo>
                <a:lnTo>
                  <a:pt x="1972237" y="232345"/>
                </a:lnTo>
                <a:lnTo>
                  <a:pt x="2005480" y="222114"/>
                </a:lnTo>
                <a:lnTo>
                  <a:pt x="2029116" y="198963"/>
                </a:lnTo>
                <a:lnTo>
                  <a:pt x="2030425" y="194736"/>
                </a:lnTo>
                <a:close/>
              </a:path>
              <a:path w="2040255" h="232410">
                <a:moveTo>
                  <a:pt x="483492" y="0"/>
                </a:moveTo>
                <a:lnTo>
                  <a:pt x="0" y="3471"/>
                </a:lnTo>
                <a:lnTo>
                  <a:pt x="0" y="197912"/>
                </a:lnTo>
                <a:lnTo>
                  <a:pt x="2030425" y="194736"/>
                </a:lnTo>
                <a:lnTo>
                  <a:pt x="2039923" y="164063"/>
                </a:lnTo>
                <a:lnTo>
                  <a:pt x="2035342" y="123171"/>
                </a:lnTo>
                <a:lnTo>
                  <a:pt x="2016792" y="84429"/>
                </a:lnTo>
                <a:lnTo>
                  <a:pt x="1986979" y="52929"/>
                </a:lnTo>
                <a:lnTo>
                  <a:pt x="1948610" y="33761"/>
                </a:lnTo>
                <a:lnTo>
                  <a:pt x="1896398" y="26661"/>
                </a:lnTo>
                <a:lnTo>
                  <a:pt x="1836449" y="22389"/>
                </a:lnTo>
                <a:lnTo>
                  <a:pt x="1714150" y="16677"/>
                </a:lnTo>
                <a:lnTo>
                  <a:pt x="1112613" y="3684"/>
                </a:lnTo>
                <a:lnTo>
                  <a:pt x="483492" y="0"/>
                </a:lnTo>
                <a:close/>
              </a:path>
            </a:pathLst>
          </a:custGeom>
          <a:solidFill>
            <a:srgbClr val="C5C9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64680" y="2007780"/>
            <a:ext cx="2038350" cy="231775"/>
          </a:xfrm>
          <a:custGeom>
            <a:avLst/>
            <a:gdLst/>
            <a:ahLst/>
            <a:cxnLst/>
            <a:rect l="l" t="t" r="r" b="b"/>
            <a:pathLst>
              <a:path w="2038350" h="231775">
                <a:moveTo>
                  <a:pt x="2028840" y="194144"/>
                </a:moveTo>
                <a:lnTo>
                  <a:pt x="467373" y="194144"/>
                </a:lnTo>
                <a:lnTo>
                  <a:pt x="1096170" y="197744"/>
                </a:lnTo>
                <a:lnTo>
                  <a:pt x="1697369" y="210613"/>
                </a:lnTo>
                <a:lnTo>
                  <a:pt x="1819573" y="216283"/>
                </a:lnTo>
                <a:lnTo>
                  <a:pt x="1879460" y="220525"/>
                </a:lnTo>
                <a:lnTo>
                  <a:pt x="1919592" y="225136"/>
                </a:lnTo>
                <a:lnTo>
                  <a:pt x="1931583" y="227579"/>
                </a:lnTo>
                <a:lnTo>
                  <a:pt x="1971053" y="231383"/>
                </a:lnTo>
                <a:lnTo>
                  <a:pt x="2004142" y="221150"/>
                </a:lnTo>
                <a:lnTo>
                  <a:pt x="2027640" y="198047"/>
                </a:lnTo>
                <a:lnTo>
                  <a:pt x="2028840" y="194144"/>
                </a:lnTo>
                <a:close/>
              </a:path>
              <a:path w="2038350" h="231775">
                <a:moveTo>
                  <a:pt x="483002" y="0"/>
                </a:moveTo>
                <a:lnTo>
                  <a:pt x="0" y="3527"/>
                </a:lnTo>
                <a:lnTo>
                  <a:pt x="0" y="197379"/>
                </a:lnTo>
                <a:lnTo>
                  <a:pt x="2028840" y="194144"/>
                </a:lnTo>
                <a:lnTo>
                  <a:pt x="2038340" y="163247"/>
                </a:lnTo>
                <a:lnTo>
                  <a:pt x="2033722" y="122486"/>
                </a:lnTo>
                <a:lnTo>
                  <a:pt x="2015187" y="83878"/>
                </a:lnTo>
                <a:lnTo>
                  <a:pt x="1985439" y="52500"/>
                </a:lnTo>
                <a:lnTo>
                  <a:pt x="1947185" y="33430"/>
                </a:lnTo>
                <a:lnTo>
                  <a:pt x="1895067" y="26376"/>
                </a:lnTo>
                <a:lnTo>
                  <a:pt x="1835182" y="22134"/>
                </a:lnTo>
                <a:lnTo>
                  <a:pt x="1712982" y="16465"/>
                </a:lnTo>
                <a:lnTo>
                  <a:pt x="1111792" y="3596"/>
                </a:lnTo>
                <a:lnTo>
                  <a:pt x="483002" y="0"/>
                </a:lnTo>
                <a:close/>
              </a:path>
            </a:pathLst>
          </a:custGeom>
          <a:solidFill>
            <a:srgbClr val="C4C7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64680" y="2007703"/>
            <a:ext cx="2037080" cy="230504"/>
          </a:xfrm>
          <a:custGeom>
            <a:avLst/>
            <a:gdLst/>
            <a:ahLst/>
            <a:cxnLst/>
            <a:rect l="l" t="t" r="r" b="b"/>
            <a:pathLst>
              <a:path w="2037080" h="230505">
                <a:moveTo>
                  <a:pt x="2027273" y="193559"/>
                </a:moveTo>
                <a:lnTo>
                  <a:pt x="467257" y="193559"/>
                </a:lnTo>
                <a:lnTo>
                  <a:pt x="1095727" y="197067"/>
                </a:lnTo>
                <a:lnTo>
                  <a:pt x="1696581" y="209807"/>
                </a:lnTo>
                <a:lnTo>
                  <a:pt x="1818684" y="215433"/>
                </a:lnTo>
                <a:lnTo>
                  <a:pt x="1878505" y="219643"/>
                </a:lnTo>
                <a:lnTo>
                  <a:pt x="1918572" y="224221"/>
                </a:lnTo>
                <a:lnTo>
                  <a:pt x="1930530" y="226648"/>
                </a:lnTo>
                <a:lnTo>
                  <a:pt x="1969853" y="230409"/>
                </a:lnTo>
                <a:lnTo>
                  <a:pt x="2002803" y="220180"/>
                </a:lnTo>
                <a:lnTo>
                  <a:pt x="2026182" y="197128"/>
                </a:lnTo>
                <a:lnTo>
                  <a:pt x="2027273" y="193559"/>
                </a:lnTo>
                <a:close/>
              </a:path>
              <a:path w="2037080" h="230505">
                <a:moveTo>
                  <a:pt x="482518" y="0"/>
                </a:moveTo>
                <a:lnTo>
                  <a:pt x="0" y="3590"/>
                </a:lnTo>
                <a:lnTo>
                  <a:pt x="0" y="196861"/>
                </a:lnTo>
                <a:lnTo>
                  <a:pt x="2027273" y="193559"/>
                </a:lnTo>
                <a:lnTo>
                  <a:pt x="2036795" y="162421"/>
                </a:lnTo>
                <a:lnTo>
                  <a:pt x="2032116" y="121792"/>
                </a:lnTo>
                <a:lnTo>
                  <a:pt x="2013588" y="83320"/>
                </a:lnTo>
                <a:lnTo>
                  <a:pt x="1983914" y="52063"/>
                </a:lnTo>
                <a:lnTo>
                  <a:pt x="1945799" y="33082"/>
                </a:lnTo>
                <a:lnTo>
                  <a:pt x="1893774" y="26076"/>
                </a:lnTo>
                <a:lnTo>
                  <a:pt x="1833952" y="21865"/>
                </a:lnTo>
                <a:lnTo>
                  <a:pt x="1711848" y="16240"/>
                </a:lnTo>
                <a:lnTo>
                  <a:pt x="1110991" y="3502"/>
                </a:lnTo>
                <a:lnTo>
                  <a:pt x="482518" y="0"/>
                </a:lnTo>
                <a:close/>
              </a:path>
            </a:pathLst>
          </a:custGeom>
          <a:solidFill>
            <a:srgbClr val="C4C7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64680" y="2007616"/>
            <a:ext cx="2035810" cy="229870"/>
          </a:xfrm>
          <a:custGeom>
            <a:avLst/>
            <a:gdLst/>
            <a:ahLst/>
            <a:cxnLst/>
            <a:rect l="l" t="t" r="r" b="b"/>
            <a:pathLst>
              <a:path w="2035810" h="229869">
                <a:moveTo>
                  <a:pt x="2025699" y="192979"/>
                </a:moveTo>
                <a:lnTo>
                  <a:pt x="467147" y="192979"/>
                </a:lnTo>
                <a:lnTo>
                  <a:pt x="1095294" y="196398"/>
                </a:lnTo>
                <a:lnTo>
                  <a:pt x="1695803" y="209013"/>
                </a:lnTo>
                <a:lnTo>
                  <a:pt x="1817807" y="214595"/>
                </a:lnTo>
                <a:lnTo>
                  <a:pt x="1877563" y="218776"/>
                </a:lnTo>
                <a:lnTo>
                  <a:pt x="1917566" y="223323"/>
                </a:lnTo>
                <a:lnTo>
                  <a:pt x="1929492" y="225734"/>
                </a:lnTo>
                <a:lnTo>
                  <a:pt x="1968672" y="229449"/>
                </a:lnTo>
                <a:lnTo>
                  <a:pt x="2001474" y="219219"/>
                </a:lnTo>
                <a:lnTo>
                  <a:pt x="2024716" y="196215"/>
                </a:lnTo>
                <a:lnTo>
                  <a:pt x="2025699" y="192979"/>
                </a:lnTo>
                <a:close/>
              </a:path>
              <a:path w="2035810" h="229869">
                <a:moveTo>
                  <a:pt x="482035" y="0"/>
                </a:moveTo>
                <a:lnTo>
                  <a:pt x="0" y="3646"/>
                </a:lnTo>
                <a:lnTo>
                  <a:pt x="0" y="196343"/>
                </a:lnTo>
                <a:lnTo>
                  <a:pt x="2025699" y="192979"/>
                </a:lnTo>
                <a:lnTo>
                  <a:pt x="2035220" y="161607"/>
                </a:lnTo>
                <a:lnTo>
                  <a:pt x="2030503" y="121107"/>
                </a:lnTo>
                <a:lnTo>
                  <a:pt x="2011987" y="82770"/>
                </a:lnTo>
                <a:lnTo>
                  <a:pt x="1982372" y="51639"/>
                </a:lnTo>
                <a:lnTo>
                  <a:pt x="1944360" y="32753"/>
                </a:lnTo>
                <a:lnTo>
                  <a:pt x="1892436" y="25795"/>
                </a:lnTo>
                <a:lnTo>
                  <a:pt x="1832682" y="21614"/>
                </a:lnTo>
                <a:lnTo>
                  <a:pt x="1710681" y="16031"/>
                </a:lnTo>
                <a:lnTo>
                  <a:pt x="1110178" y="3417"/>
                </a:lnTo>
                <a:lnTo>
                  <a:pt x="482035" y="0"/>
                </a:lnTo>
                <a:close/>
              </a:path>
            </a:pathLst>
          </a:custGeom>
          <a:solidFill>
            <a:srgbClr val="C4C6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64680" y="2007545"/>
            <a:ext cx="2033905" cy="228600"/>
          </a:xfrm>
          <a:custGeom>
            <a:avLst/>
            <a:gdLst/>
            <a:ahLst/>
            <a:cxnLst/>
            <a:rect l="l" t="t" r="r" b="b"/>
            <a:pathLst>
              <a:path w="2033905" h="228600">
                <a:moveTo>
                  <a:pt x="2024128" y="192389"/>
                </a:moveTo>
                <a:lnTo>
                  <a:pt x="534490" y="192389"/>
                </a:lnTo>
                <a:lnTo>
                  <a:pt x="1094856" y="195723"/>
                </a:lnTo>
                <a:lnTo>
                  <a:pt x="1695022" y="208216"/>
                </a:lnTo>
                <a:lnTo>
                  <a:pt x="1816925" y="213757"/>
                </a:lnTo>
                <a:lnTo>
                  <a:pt x="1876616" y="217908"/>
                </a:lnTo>
                <a:lnTo>
                  <a:pt x="1916553" y="222425"/>
                </a:lnTo>
                <a:lnTo>
                  <a:pt x="1928447" y="224820"/>
                </a:lnTo>
                <a:lnTo>
                  <a:pt x="1967477" y="228480"/>
                </a:lnTo>
                <a:lnTo>
                  <a:pt x="2000134" y="218252"/>
                </a:lnTo>
                <a:lnTo>
                  <a:pt x="2023250" y="195301"/>
                </a:lnTo>
                <a:lnTo>
                  <a:pt x="2024128" y="192389"/>
                </a:lnTo>
                <a:close/>
              </a:path>
              <a:path w="2033905" h="228600">
                <a:moveTo>
                  <a:pt x="548999" y="0"/>
                </a:moveTo>
                <a:lnTo>
                  <a:pt x="0" y="3706"/>
                </a:lnTo>
                <a:lnTo>
                  <a:pt x="0" y="195820"/>
                </a:lnTo>
                <a:lnTo>
                  <a:pt x="2024128" y="192389"/>
                </a:lnTo>
                <a:lnTo>
                  <a:pt x="2033659" y="160790"/>
                </a:lnTo>
                <a:lnTo>
                  <a:pt x="2028892" y="120418"/>
                </a:lnTo>
                <a:lnTo>
                  <a:pt x="2010388" y="82216"/>
                </a:lnTo>
                <a:lnTo>
                  <a:pt x="1980840" y="51207"/>
                </a:lnTo>
                <a:lnTo>
                  <a:pt x="1942944" y="32415"/>
                </a:lnTo>
                <a:lnTo>
                  <a:pt x="1891116" y="25505"/>
                </a:lnTo>
                <a:lnTo>
                  <a:pt x="1831427" y="21355"/>
                </a:lnTo>
                <a:lnTo>
                  <a:pt x="1709525" y="15816"/>
                </a:lnTo>
                <a:lnTo>
                  <a:pt x="1109363" y="3329"/>
                </a:lnTo>
                <a:lnTo>
                  <a:pt x="548999" y="0"/>
                </a:lnTo>
                <a:close/>
              </a:path>
            </a:pathLst>
          </a:custGeom>
          <a:solidFill>
            <a:srgbClr val="C3C4C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64680" y="2007459"/>
            <a:ext cx="2032635" cy="227965"/>
          </a:xfrm>
          <a:custGeom>
            <a:avLst/>
            <a:gdLst/>
            <a:ahLst/>
            <a:cxnLst/>
            <a:rect l="l" t="t" r="r" b="b"/>
            <a:pathLst>
              <a:path w="2032635" h="227964">
                <a:moveTo>
                  <a:pt x="2022553" y="191809"/>
                </a:moveTo>
                <a:lnTo>
                  <a:pt x="534340" y="191809"/>
                </a:lnTo>
                <a:lnTo>
                  <a:pt x="1094416" y="195061"/>
                </a:lnTo>
                <a:lnTo>
                  <a:pt x="1694234" y="207428"/>
                </a:lnTo>
                <a:lnTo>
                  <a:pt x="1816037" y="212925"/>
                </a:lnTo>
                <a:lnTo>
                  <a:pt x="1875661" y="217047"/>
                </a:lnTo>
                <a:lnTo>
                  <a:pt x="1915532" y="221533"/>
                </a:lnTo>
                <a:lnTo>
                  <a:pt x="1927394" y="223912"/>
                </a:lnTo>
                <a:lnTo>
                  <a:pt x="1966278" y="227523"/>
                </a:lnTo>
                <a:lnTo>
                  <a:pt x="1998790" y="217297"/>
                </a:lnTo>
                <a:lnTo>
                  <a:pt x="2021778" y="194395"/>
                </a:lnTo>
                <a:lnTo>
                  <a:pt x="2022553" y="191809"/>
                </a:lnTo>
                <a:close/>
              </a:path>
              <a:path w="2032635" h="227964">
                <a:moveTo>
                  <a:pt x="548478" y="0"/>
                </a:moveTo>
                <a:lnTo>
                  <a:pt x="0" y="3777"/>
                </a:lnTo>
                <a:lnTo>
                  <a:pt x="0" y="195311"/>
                </a:lnTo>
                <a:lnTo>
                  <a:pt x="2022553" y="191809"/>
                </a:lnTo>
                <a:lnTo>
                  <a:pt x="2032092" y="159982"/>
                </a:lnTo>
                <a:lnTo>
                  <a:pt x="2027285" y="119736"/>
                </a:lnTo>
                <a:lnTo>
                  <a:pt x="2008790" y="81672"/>
                </a:lnTo>
                <a:lnTo>
                  <a:pt x="1979302" y="50790"/>
                </a:lnTo>
                <a:lnTo>
                  <a:pt x="1941519" y="32090"/>
                </a:lnTo>
                <a:lnTo>
                  <a:pt x="1889788" y="25225"/>
                </a:lnTo>
                <a:lnTo>
                  <a:pt x="1830166" y="21104"/>
                </a:lnTo>
                <a:lnTo>
                  <a:pt x="1708365" y="15608"/>
                </a:lnTo>
                <a:lnTo>
                  <a:pt x="1108552" y="3247"/>
                </a:lnTo>
                <a:lnTo>
                  <a:pt x="548478" y="0"/>
                </a:lnTo>
                <a:close/>
              </a:path>
            </a:pathLst>
          </a:custGeom>
          <a:solidFill>
            <a:srgbClr val="C1C4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64680" y="2007375"/>
            <a:ext cx="2030730" cy="226695"/>
          </a:xfrm>
          <a:custGeom>
            <a:avLst/>
            <a:gdLst/>
            <a:ahLst/>
            <a:cxnLst/>
            <a:rect l="l" t="t" r="r" b="b"/>
            <a:pathLst>
              <a:path w="2030730" h="226694">
                <a:moveTo>
                  <a:pt x="2020986" y="191226"/>
                </a:moveTo>
                <a:lnTo>
                  <a:pt x="534189" y="191226"/>
                </a:lnTo>
                <a:lnTo>
                  <a:pt x="602770" y="191299"/>
                </a:lnTo>
                <a:lnTo>
                  <a:pt x="1539313" y="202004"/>
                </a:lnTo>
                <a:lnTo>
                  <a:pt x="1778638" y="210181"/>
                </a:lnTo>
                <a:lnTo>
                  <a:pt x="1847273" y="214089"/>
                </a:lnTo>
                <a:lnTo>
                  <a:pt x="1897224" y="218361"/>
                </a:lnTo>
                <a:lnTo>
                  <a:pt x="1926357" y="222996"/>
                </a:lnTo>
                <a:lnTo>
                  <a:pt x="1965090" y="226565"/>
                </a:lnTo>
                <a:lnTo>
                  <a:pt x="1997454" y="216339"/>
                </a:lnTo>
                <a:lnTo>
                  <a:pt x="2020313" y="193486"/>
                </a:lnTo>
                <a:lnTo>
                  <a:pt x="2020986" y="191226"/>
                </a:lnTo>
                <a:close/>
              </a:path>
              <a:path w="2030730" h="226694">
                <a:moveTo>
                  <a:pt x="547955" y="0"/>
                </a:moveTo>
                <a:lnTo>
                  <a:pt x="0" y="3844"/>
                </a:lnTo>
                <a:lnTo>
                  <a:pt x="0" y="194799"/>
                </a:lnTo>
                <a:lnTo>
                  <a:pt x="2020986" y="191226"/>
                </a:lnTo>
                <a:lnTo>
                  <a:pt x="2030531" y="159171"/>
                </a:lnTo>
                <a:lnTo>
                  <a:pt x="2025664" y="119058"/>
                </a:lnTo>
                <a:lnTo>
                  <a:pt x="2007176" y="81131"/>
                </a:lnTo>
                <a:lnTo>
                  <a:pt x="1977759" y="50374"/>
                </a:lnTo>
                <a:lnTo>
                  <a:pt x="1940103" y="31773"/>
                </a:lnTo>
                <a:lnTo>
                  <a:pt x="1888470" y="24953"/>
                </a:lnTo>
                <a:lnTo>
                  <a:pt x="1828913" y="20861"/>
                </a:lnTo>
                <a:lnTo>
                  <a:pt x="1707212" y="15406"/>
                </a:lnTo>
                <a:lnTo>
                  <a:pt x="1107743" y="3168"/>
                </a:lnTo>
                <a:lnTo>
                  <a:pt x="547955" y="0"/>
                </a:lnTo>
                <a:close/>
              </a:path>
            </a:pathLst>
          </a:custGeom>
          <a:solidFill>
            <a:srgbClr val="C0C3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64680" y="2007288"/>
            <a:ext cx="2029460" cy="226060"/>
          </a:xfrm>
          <a:custGeom>
            <a:avLst/>
            <a:gdLst/>
            <a:ahLst/>
            <a:cxnLst/>
            <a:rect l="l" t="t" r="r" b="b"/>
            <a:pathLst>
              <a:path w="2029460" h="226060">
                <a:moveTo>
                  <a:pt x="2019412" y="190643"/>
                </a:moveTo>
                <a:lnTo>
                  <a:pt x="534032" y="190643"/>
                </a:lnTo>
                <a:lnTo>
                  <a:pt x="602577" y="190707"/>
                </a:lnTo>
                <a:lnTo>
                  <a:pt x="1538623" y="201257"/>
                </a:lnTo>
                <a:lnTo>
                  <a:pt x="1777780" y="209365"/>
                </a:lnTo>
                <a:lnTo>
                  <a:pt x="1846349" y="213245"/>
                </a:lnTo>
                <a:lnTo>
                  <a:pt x="1896235" y="217486"/>
                </a:lnTo>
                <a:lnTo>
                  <a:pt x="1925304" y="222090"/>
                </a:lnTo>
                <a:lnTo>
                  <a:pt x="1963891" y="225609"/>
                </a:lnTo>
                <a:lnTo>
                  <a:pt x="1996111" y="215382"/>
                </a:lnTo>
                <a:lnTo>
                  <a:pt x="2018840" y="192576"/>
                </a:lnTo>
                <a:lnTo>
                  <a:pt x="2019412" y="190643"/>
                </a:lnTo>
                <a:close/>
              </a:path>
              <a:path w="2029460" h="226060">
                <a:moveTo>
                  <a:pt x="547436" y="0"/>
                </a:moveTo>
                <a:lnTo>
                  <a:pt x="0" y="3911"/>
                </a:lnTo>
                <a:lnTo>
                  <a:pt x="0" y="194285"/>
                </a:lnTo>
                <a:lnTo>
                  <a:pt x="2019412" y="190643"/>
                </a:lnTo>
                <a:lnTo>
                  <a:pt x="2028955" y="158356"/>
                </a:lnTo>
                <a:lnTo>
                  <a:pt x="2024051" y="118372"/>
                </a:lnTo>
                <a:lnTo>
                  <a:pt x="2005579" y="80581"/>
                </a:lnTo>
                <a:lnTo>
                  <a:pt x="1976229" y="49949"/>
                </a:lnTo>
                <a:lnTo>
                  <a:pt x="1938695" y="31444"/>
                </a:lnTo>
                <a:lnTo>
                  <a:pt x="1887156" y="24673"/>
                </a:lnTo>
                <a:lnTo>
                  <a:pt x="1791178" y="18717"/>
                </a:lnTo>
                <a:lnTo>
                  <a:pt x="1552025" y="10608"/>
                </a:lnTo>
                <a:lnTo>
                  <a:pt x="615981" y="63"/>
                </a:lnTo>
                <a:lnTo>
                  <a:pt x="547436" y="0"/>
                </a:lnTo>
                <a:close/>
              </a:path>
            </a:pathLst>
          </a:custGeom>
          <a:solidFill>
            <a:srgbClr val="BFC2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64680" y="2007193"/>
            <a:ext cx="2027555" cy="224790"/>
          </a:xfrm>
          <a:custGeom>
            <a:avLst/>
            <a:gdLst/>
            <a:ahLst/>
            <a:cxnLst/>
            <a:rect l="l" t="t" r="r" b="b"/>
            <a:pathLst>
              <a:path w="2027555" h="224789">
                <a:moveTo>
                  <a:pt x="2017853" y="190055"/>
                </a:moveTo>
                <a:lnTo>
                  <a:pt x="533886" y="190055"/>
                </a:lnTo>
                <a:lnTo>
                  <a:pt x="602394" y="190110"/>
                </a:lnTo>
                <a:lnTo>
                  <a:pt x="1537945" y="200502"/>
                </a:lnTo>
                <a:lnTo>
                  <a:pt x="1776934" y="208542"/>
                </a:lnTo>
                <a:lnTo>
                  <a:pt x="1845438" y="212392"/>
                </a:lnTo>
                <a:lnTo>
                  <a:pt x="1895260" y="216603"/>
                </a:lnTo>
                <a:lnTo>
                  <a:pt x="1924266" y="221176"/>
                </a:lnTo>
                <a:lnTo>
                  <a:pt x="1962701" y="224647"/>
                </a:lnTo>
                <a:lnTo>
                  <a:pt x="1994776" y="214425"/>
                </a:lnTo>
                <a:lnTo>
                  <a:pt x="2017382" y="191659"/>
                </a:lnTo>
                <a:lnTo>
                  <a:pt x="2017853" y="190055"/>
                </a:lnTo>
                <a:close/>
              </a:path>
              <a:path w="2027555" h="224789">
                <a:moveTo>
                  <a:pt x="546908" y="0"/>
                </a:moveTo>
                <a:lnTo>
                  <a:pt x="0" y="3975"/>
                </a:lnTo>
                <a:lnTo>
                  <a:pt x="0" y="193772"/>
                </a:lnTo>
                <a:lnTo>
                  <a:pt x="2017853" y="190055"/>
                </a:lnTo>
                <a:lnTo>
                  <a:pt x="2027395" y="157555"/>
                </a:lnTo>
                <a:lnTo>
                  <a:pt x="2022443" y="117703"/>
                </a:lnTo>
                <a:lnTo>
                  <a:pt x="2003982" y="80045"/>
                </a:lnTo>
                <a:lnTo>
                  <a:pt x="1974703" y="49534"/>
                </a:lnTo>
                <a:lnTo>
                  <a:pt x="1937294" y="31120"/>
                </a:lnTo>
                <a:lnTo>
                  <a:pt x="1885848" y="24396"/>
                </a:lnTo>
                <a:lnTo>
                  <a:pt x="1789965" y="18485"/>
                </a:lnTo>
                <a:lnTo>
                  <a:pt x="1550975" y="10444"/>
                </a:lnTo>
                <a:lnTo>
                  <a:pt x="615417" y="54"/>
                </a:lnTo>
                <a:lnTo>
                  <a:pt x="546908" y="0"/>
                </a:lnTo>
                <a:close/>
              </a:path>
            </a:pathLst>
          </a:custGeom>
          <a:solidFill>
            <a:srgbClr val="BEC1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64680" y="2007121"/>
            <a:ext cx="2026285" cy="224154"/>
          </a:xfrm>
          <a:custGeom>
            <a:avLst/>
            <a:gdLst/>
            <a:ahLst/>
            <a:cxnLst/>
            <a:rect l="l" t="t" r="r" b="b"/>
            <a:pathLst>
              <a:path w="2026285" h="224155">
                <a:moveTo>
                  <a:pt x="2016279" y="189472"/>
                </a:moveTo>
                <a:lnTo>
                  <a:pt x="561323" y="189472"/>
                </a:lnTo>
                <a:lnTo>
                  <a:pt x="1522536" y="199395"/>
                </a:lnTo>
                <a:lnTo>
                  <a:pt x="1770541" y="207461"/>
                </a:lnTo>
                <a:lnTo>
                  <a:pt x="1841673" y="211350"/>
                </a:lnTo>
                <a:lnTo>
                  <a:pt x="1893330" y="215617"/>
                </a:lnTo>
                <a:lnTo>
                  <a:pt x="1923221" y="220261"/>
                </a:lnTo>
                <a:lnTo>
                  <a:pt x="1961511" y="223676"/>
                </a:lnTo>
                <a:lnTo>
                  <a:pt x="1993452" y="213437"/>
                </a:lnTo>
                <a:lnTo>
                  <a:pt x="2015908" y="190747"/>
                </a:lnTo>
                <a:lnTo>
                  <a:pt x="2016279" y="189472"/>
                </a:lnTo>
                <a:close/>
              </a:path>
              <a:path w="2026285" h="224155">
                <a:moveTo>
                  <a:pt x="573975" y="0"/>
                </a:moveTo>
                <a:lnTo>
                  <a:pt x="0" y="4040"/>
                </a:lnTo>
                <a:lnTo>
                  <a:pt x="0" y="193264"/>
                </a:lnTo>
                <a:lnTo>
                  <a:pt x="2016279" y="189472"/>
                </a:lnTo>
                <a:lnTo>
                  <a:pt x="2025827" y="156725"/>
                </a:lnTo>
                <a:lnTo>
                  <a:pt x="2020826" y="117005"/>
                </a:lnTo>
                <a:lnTo>
                  <a:pt x="2002374" y="79490"/>
                </a:lnTo>
                <a:lnTo>
                  <a:pt x="1973157" y="49107"/>
                </a:lnTo>
                <a:lnTo>
                  <a:pt x="1935861" y="30783"/>
                </a:lnTo>
                <a:lnTo>
                  <a:pt x="1882723" y="23958"/>
                </a:lnTo>
                <a:lnTo>
                  <a:pt x="1783187" y="17982"/>
                </a:lnTo>
                <a:lnTo>
                  <a:pt x="1535185" y="9915"/>
                </a:lnTo>
                <a:lnTo>
                  <a:pt x="573975" y="0"/>
                </a:lnTo>
                <a:close/>
              </a:path>
            </a:pathLst>
          </a:custGeom>
          <a:solidFill>
            <a:srgbClr val="BDC1C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64680" y="2007036"/>
            <a:ext cx="2024380" cy="222885"/>
          </a:xfrm>
          <a:custGeom>
            <a:avLst/>
            <a:gdLst/>
            <a:ahLst/>
            <a:cxnLst/>
            <a:rect l="l" t="t" r="r" b="b"/>
            <a:pathLst>
              <a:path w="2024380" h="222885">
                <a:moveTo>
                  <a:pt x="2014728" y="188876"/>
                </a:moveTo>
                <a:lnTo>
                  <a:pt x="561163" y="188876"/>
                </a:lnTo>
                <a:lnTo>
                  <a:pt x="1521869" y="198638"/>
                </a:lnTo>
                <a:lnTo>
                  <a:pt x="1769702" y="206636"/>
                </a:lnTo>
                <a:lnTo>
                  <a:pt x="1840767" y="210496"/>
                </a:lnTo>
                <a:lnTo>
                  <a:pt x="1892358" y="214732"/>
                </a:lnTo>
                <a:lnTo>
                  <a:pt x="1922183" y="219345"/>
                </a:lnTo>
                <a:lnTo>
                  <a:pt x="1960323" y="222724"/>
                </a:lnTo>
                <a:lnTo>
                  <a:pt x="1992104" y="212504"/>
                </a:lnTo>
                <a:lnTo>
                  <a:pt x="2014366" y="189931"/>
                </a:lnTo>
                <a:lnTo>
                  <a:pt x="2014473" y="189758"/>
                </a:lnTo>
                <a:lnTo>
                  <a:pt x="2014728" y="188876"/>
                </a:lnTo>
                <a:close/>
              </a:path>
              <a:path w="2024380" h="222885">
                <a:moveTo>
                  <a:pt x="573437" y="0"/>
                </a:moveTo>
                <a:lnTo>
                  <a:pt x="0" y="4106"/>
                </a:lnTo>
                <a:lnTo>
                  <a:pt x="0" y="192748"/>
                </a:lnTo>
                <a:lnTo>
                  <a:pt x="2014728" y="188876"/>
                </a:lnTo>
                <a:lnTo>
                  <a:pt x="2024267" y="155924"/>
                </a:lnTo>
                <a:lnTo>
                  <a:pt x="2019220" y="116332"/>
                </a:lnTo>
                <a:lnTo>
                  <a:pt x="2000779" y="78950"/>
                </a:lnTo>
                <a:lnTo>
                  <a:pt x="1971628" y="48688"/>
                </a:lnTo>
                <a:lnTo>
                  <a:pt x="1934453" y="30458"/>
                </a:lnTo>
                <a:lnTo>
                  <a:pt x="1881411" y="23682"/>
                </a:lnTo>
                <a:lnTo>
                  <a:pt x="1781974" y="17752"/>
                </a:lnTo>
                <a:lnTo>
                  <a:pt x="1534142" y="9757"/>
                </a:lnTo>
                <a:lnTo>
                  <a:pt x="573437" y="0"/>
                </a:lnTo>
                <a:close/>
              </a:path>
            </a:pathLst>
          </a:custGeom>
          <a:solidFill>
            <a:srgbClr val="BCBF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164680" y="2006944"/>
            <a:ext cx="2023110" cy="222250"/>
          </a:xfrm>
          <a:custGeom>
            <a:avLst/>
            <a:gdLst/>
            <a:ahLst/>
            <a:cxnLst/>
            <a:rect l="l" t="t" r="r" b="b"/>
            <a:pathLst>
              <a:path w="2023110" h="222250">
                <a:moveTo>
                  <a:pt x="2013170" y="188305"/>
                </a:moveTo>
                <a:lnTo>
                  <a:pt x="560997" y="188305"/>
                </a:lnTo>
                <a:lnTo>
                  <a:pt x="1521195" y="197905"/>
                </a:lnTo>
                <a:lnTo>
                  <a:pt x="1768856" y="205831"/>
                </a:lnTo>
                <a:lnTo>
                  <a:pt x="1839854" y="209660"/>
                </a:lnTo>
                <a:lnTo>
                  <a:pt x="1891378" y="213864"/>
                </a:lnTo>
                <a:lnTo>
                  <a:pt x="1921138" y="218444"/>
                </a:lnTo>
                <a:lnTo>
                  <a:pt x="1959133" y="221771"/>
                </a:lnTo>
                <a:lnTo>
                  <a:pt x="1990770" y="211552"/>
                </a:lnTo>
                <a:lnTo>
                  <a:pt x="2012943" y="188991"/>
                </a:lnTo>
                <a:lnTo>
                  <a:pt x="2013063" y="188676"/>
                </a:lnTo>
                <a:lnTo>
                  <a:pt x="2013170" y="188305"/>
                </a:lnTo>
                <a:close/>
              </a:path>
              <a:path w="2023110" h="222250">
                <a:moveTo>
                  <a:pt x="572898" y="0"/>
                </a:moveTo>
                <a:lnTo>
                  <a:pt x="0" y="4177"/>
                </a:lnTo>
                <a:lnTo>
                  <a:pt x="0" y="192249"/>
                </a:lnTo>
                <a:lnTo>
                  <a:pt x="2013170" y="188305"/>
                </a:lnTo>
                <a:lnTo>
                  <a:pt x="2022707" y="155120"/>
                </a:lnTo>
                <a:lnTo>
                  <a:pt x="2017607" y="115655"/>
                </a:lnTo>
                <a:lnTo>
                  <a:pt x="1999172" y="78409"/>
                </a:lnTo>
                <a:lnTo>
                  <a:pt x="1970084" y="48275"/>
                </a:lnTo>
                <a:lnTo>
                  <a:pt x="1933022" y="30141"/>
                </a:lnTo>
                <a:lnTo>
                  <a:pt x="1880080" y="23412"/>
                </a:lnTo>
                <a:lnTo>
                  <a:pt x="1780746" y="17527"/>
                </a:lnTo>
                <a:lnTo>
                  <a:pt x="1533088" y="9601"/>
                </a:lnTo>
                <a:lnTo>
                  <a:pt x="572898" y="0"/>
                </a:lnTo>
                <a:close/>
              </a:path>
            </a:pathLst>
          </a:custGeom>
          <a:solidFill>
            <a:srgbClr val="BBBD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64680" y="2006843"/>
            <a:ext cx="2021205" cy="220979"/>
          </a:xfrm>
          <a:custGeom>
            <a:avLst/>
            <a:gdLst/>
            <a:ahLst/>
            <a:cxnLst/>
            <a:rect l="l" t="t" r="r" b="b"/>
            <a:pathLst>
              <a:path w="2021205" h="220980">
                <a:moveTo>
                  <a:pt x="2011603" y="187724"/>
                </a:moveTo>
                <a:lnTo>
                  <a:pt x="560828" y="187724"/>
                </a:lnTo>
                <a:lnTo>
                  <a:pt x="1461279" y="195879"/>
                </a:lnTo>
                <a:lnTo>
                  <a:pt x="1768003" y="205021"/>
                </a:lnTo>
                <a:lnTo>
                  <a:pt x="1838933" y="208819"/>
                </a:lnTo>
                <a:lnTo>
                  <a:pt x="1890390" y="212991"/>
                </a:lnTo>
                <a:lnTo>
                  <a:pt x="1920085" y="217537"/>
                </a:lnTo>
                <a:lnTo>
                  <a:pt x="1957933" y="220818"/>
                </a:lnTo>
                <a:lnTo>
                  <a:pt x="1989426" y="210599"/>
                </a:lnTo>
                <a:lnTo>
                  <a:pt x="2011435" y="188121"/>
                </a:lnTo>
                <a:lnTo>
                  <a:pt x="2011555" y="187893"/>
                </a:lnTo>
                <a:lnTo>
                  <a:pt x="2011603" y="187724"/>
                </a:lnTo>
                <a:close/>
              </a:path>
              <a:path w="2021205" h="220980">
                <a:moveTo>
                  <a:pt x="572359" y="0"/>
                </a:moveTo>
                <a:lnTo>
                  <a:pt x="0" y="4250"/>
                </a:lnTo>
                <a:lnTo>
                  <a:pt x="0" y="191744"/>
                </a:lnTo>
                <a:lnTo>
                  <a:pt x="2011603" y="187724"/>
                </a:lnTo>
                <a:lnTo>
                  <a:pt x="2021139" y="154304"/>
                </a:lnTo>
                <a:lnTo>
                  <a:pt x="2015994" y="114979"/>
                </a:lnTo>
                <a:lnTo>
                  <a:pt x="1997571" y="77872"/>
                </a:lnTo>
                <a:lnTo>
                  <a:pt x="1968553" y="47862"/>
                </a:lnTo>
                <a:lnTo>
                  <a:pt x="1931621" y="29825"/>
                </a:lnTo>
                <a:lnTo>
                  <a:pt x="1878775" y="23143"/>
                </a:lnTo>
                <a:lnTo>
                  <a:pt x="1779540" y="17302"/>
                </a:lnTo>
                <a:lnTo>
                  <a:pt x="1472815" y="8155"/>
                </a:lnTo>
                <a:lnTo>
                  <a:pt x="572359" y="0"/>
                </a:lnTo>
                <a:close/>
              </a:path>
            </a:pathLst>
          </a:custGeom>
          <a:solidFill>
            <a:srgbClr val="BABD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164680" y="2006756"/>
            <a:ext cx="2019935" cy="220345"/>
          </a:xfrm>
          <a:custGeom>
            <a:avLst/>
            <a:gdLst/>
            <a:ahLst/>
            <a:cxnLst/>
            <a:rect l="l" t="t" r="r" b="b"/>
            <a:pathLst>
              <a:path w="2019935" h="220344">
                <a:moveTo>
                  <a:pt x="2010048" y="187133"/>
                </a:moveTo>
                <a:lnTo>
                  <a:pt x="560661" y="187133"/>
                </a:lnTo>
                <a:lnTo>
                  <a:pt x="1460642" y="195141"/>
                </a:lnTo>
                <a:lnTo>
                  <a:pt x="1767161" y="204200"/>
                </a:lnTo>
                <a:lnTo>
                  <a:pt x="1838025" y="207968"/>
                </a:lnTo>
                <a:lnTo>
                  <a:pt x="1889417" y="212109"/>
                </a:lnTo>
                <a:lnTo>
                  <a:pt x="1919048" y="216623"/>
                </a:lnTo>
                <a:lnTo>
                  <a:pt x="1956745" y="219859"/>
                </a:lnTo>
                <a:lnTo>
                  <a:pt x="1988090" y="209643"/>
                </a:lnTo>
                <a:lnTo>
                  <a:pt x="2010048" y="187133"/>
                </a:lnTo>
                <a:close/>
              </a:path>
              <a:path w="2019935" h="220344">
                <a:moveTo>
                  <a:pt x="571816" y="0"/>
                </a:moveTo>
                <a:lnTo>
                  <a:pt x="73918" y="3039"/>
                </a:lnTo>
                <a:lnTo>
                  <a:pt x="0" y="4323"/>
                </a:lnTo>
                <a:lnTo>
                  <a:pt x="0" y="191232"/>
                </a:lnTo>
                <a:lnTo>
                  <a:pt x="2010048" y="187133"/>
                </a:lnTo>
                <a:lnTo>
                  <a:pt x="2019579" y="153504"/>
                </a:lnTo>
                <a:lnTo>
                  <a:pt x="2014383" y="114303"/>
                </a:lnTo>
                <a:lnTo>
                  <a:pt x="1995973" y="77330"/>
                </a:lnTo>
                <a:lnTo>
                  <a:pt x="1967019" y="47444"/>
                </a:lnTo>
                <a:lnTo>
                  <a:pt x="1930190" y="29502"/>
                </a:lnTo>
                <a:lnTo>
                  <a:pt x="1877444" y="22867"/>
                </a:lnTo>
                <a:lnTo>
                  <a:pt x="1778310" y="17072"/>
                </a:lnTo>
                <a:lnTo>
                  <a:pt x="1471795" y="8008"/>
                </a:lnTo>
                <a:lnTo>
                  <a:pt x="1142754" y="3038"/>
                </a:lnTo>
                <a:lnTo>
                  <a:pt x="571816" y="0"/>
                </a:lnTo>
                <a:close/>
              </a:path>
            </a:pathLst>
          </a:custGeom>
          <a:solidFill>
            <a:srgbClr val="B9BC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164680" y="2006675"/>
            <a:ext cx="2018030" cy="219075"/>
          </a:xfrm>
          <a:custGeom>
            <a:avLst/>
            <a:gdLst/>
            <a:ahLst/>
            <a:cxnLst/>
            <a:rect l="l" t="t" r="r" b="b"/>
            <a:pathLst>
              <a:path w="2018030" h="219075">
                <a:moveTo>
                  <a:pt x="2008275" y="186545"/>
                </a:moveTo>
                <a:lnTo>
                  <a:pt x="560501" y="186545"/>
                </a:lnTo>
                <a:lnTo>
                  <a:pt x="1460008" y="194409"/>
                </a:lnTo>
                <a:lnTo>
                  <a:pt x="1766318" y="203386"/>
                </a:lnTo>
                <a:lnTo>
                  <a:pt x="1837114" y="207125"/>
                </a:lnTo>
                <a:lnTo>
                  <a:pt x="1888438" y="211236"/>
                </a:lnTo>
                <a:lnTo>
                  <a:pt x="1918003" y="215718"/>
                </a:lnTo>
                <a:lnTo>
                  <a:pt x="1955550" y="218899"/>
                </a:lnTo>
                <a:lnTo>
                  <a:pt x="1986751" y="208683"/>
                </a:lnTo>
                <a:lnTo>
                  <a:pt x="2008275" y="186545"/>
                </a:lnTo>
                <a:close/>
              </a:path>
              <a:path w="2018030" h="219075">
                <a:moveTo>
                  <a:pt x="571283" y="0"/>
                </a:moveTo>
                <a:lnTo>
                  <a:pt x="0" y="4389"/>
                </a:lnTo>
                <a:lnTo>
                  <a:pt x="0" y="190719"/>
                </a:lnTo>
                <a:lnTo>
                  <a:pt x="2008275" y="186545"/>
                </a:lnTo>
                <a:lnTo>
                  <a:pt x="2008582" y="186230"/>
                </a:lnTo>
                <a:lnTo>
                  <a:pt x="2018019" y="152698"/>
                </a:lnTo>
                <a:lnTo>
                  <a:pt x="2012776" y="113623"/>
                </a:lnTo>
                <a:lnTo>
                  <a:pt x="1994375" y="76786"/>
                </a:lnTo>
                <a:lnTo>
                  <a:pt x="1965486" y="47024"/>
                </a:lnTo>
                <a:lnTo>
                  <a:pt x="1928780" y="29174"/>
                </a:lnTo>
                <a:lnTo>
                  <a:pt x="1876133" y="22590"/>
                </a:lnTo>
                <a:lnTo>
                  <a:pt x="1777100" y="16842"/>
                </a:lnTo>
                <a:lnTo>
                  <a:pt x="1470791" y="7864"/>
                </a:lnTo>
                <a:lnTo>
                  <a:pt x="571283" y="0"/>
                </a:lnTo>
                <a:close/>
              </a:path>
            </a:pathLst>
          </a:custGeom>
          <a:solidFill>
            <a:srgbClr val="B8BB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64680" y="2006586"/>
            <a:ext cx="2016760" cy="218440"/>
          </a:xfrm>
          <a:custGeom>
            <a:avLst/>
            <a:gdLst/>
            <a:ahLst/>
            <a:cxnLst/>
            <a:rect l="l" t="t" r="r" b="b"/>
            <a:pathLst>
              <a:path w="2016760" h="218439">
                <a:moveTo>
                  <a:pt x="2006504" y="185961"/>
                </a:moveTo>
                <a:lnTo>
                  <a:pt x="560333" y="185961"/>
                </a:lnTo>
                <a:lnTo>
                  <a:pt x="1459369" y="193683"/>
                </a:lnTo>
                <a:lnTo>
                  <a:pt x="1765472" y="202577"/>
                </a:lnTo>
                <a:lnTo>
                  <a:pt x="1836200" y="206286"/>
                </a:lnTo>
                <a:lnTo>
                  <a:pt x="1887459" y="210365"/>
                </a:lnTo>
                <a:lnTo>
                  <a:pt x="1916957" y="214815"/>
                </a:lnTo>
                <a:lnTo>
                  <a:pt x="1954366" y="217949"/>
                </a:lnTo>
                <a:lnTo>
                  <a:pt x="1985422" y="207733"/>
                </a:lnTo>
                <a:lnTo>
                  <a:pt x="2006504" y="185961"/>
                </a:lnTo>
                <a:close/>
              </a:path>
              <a:path w="2016760" h="218439">
                <a:moveTo>
                  <a:pt x="570747" y="0"/>
                </a:moveTo>
                <a:lnTo>
                  <a:pt x="0" y="4460"/>
                </a:lnTo>
                <a:lnTo>
                  <a:pt x="0" y="190209"/>
                </a:lnTo>
                <a:lnTo>
                  <a:pt x="2006504" y="185961"/>
                </a:lnTo>
                <a:lnTo>
                  <a:pt x="2007119" y="185326"/>
                </a:lnTo>
                <a:lnTo>
                  <a:pt x="2016451" y="151885"/>
                </a:lnTo>
                <a:lnTo>
                  <a:pt x="2011161" y="112946"/>
                </a:lnTo>
                <a:lnTo>
                  <a:pt x="1992768" y="76247"/>
                </a:lnTo>
                <a:lnTo>
                  <a:pt x="1963943" y="46607"/>
                </a:lnTo>
                <a:lnTo>
                  <a:pt x="1927356" y="28847"/>
                </a:lnTo>
                <a:lnTo>
                  <a:pt x="1874809" y="22311"/>
                </a:lnTo>
                <a:lnTo>
                  <a:pt x="1775878" y="16610"/>
                </a:lnTo>
                <a:lnTo>
                  <a:pt x="1469779" y="7717"/>
                </a:lnTo>
                <a:lnTo>
                  <a:pt x="570747" y="0"/>
                </a:lnTo>
                <a:close/>
              </a:path>
            </a:pathLst>
          </a:custGeom>
          <a:solidFill>
            <a:srgbClr val="B7BB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164680" y="2006497"/>
            <a:ext cx="2015489" cy="217170"/>
          </a:xfrm>
          <a:custGeom>
            <a:avLst/>
            <a:gdLst/>
            <a:ahLst/>
            <a:cxnLst/>
            <a:rect l="l" t="t" r="r" b="b"/>
            <a:pathLst>
              <a:path w="2015489" h="217169">
                <a:moveTo>
                  <a:pt x="2004726" y="185380"/>
                </a:moveTo>
                <a:lnTo>
                  <a:pt x="560171" y="185380"/>
                </a:lnTo>
                <a:lnTo>
                  <a:pt x="1458736" y="192953"/>
                </a:lnTo>
                <a:lnTo>
                  <a:pt x="1764635" y="201761"/>
                </a:lnTo>
                <a:lnTo>
                  <a:pt x="1835298" y="205439"/>
                </a:lnTo>
                <a:lnTo>
                  <a:pt x="1886492" y="209486"/>
                </a:lnTo>
                <a:lnTo>
                  <a:pt x="1915927" y="213902"/>
                </a:lnTo>
                <a:lnTo>
                  <a:pt x="1953171" y="216996"/>
                </a:lnTo>
                <a:lnTo>
                  <a:pt x="1984077" y="206783"/>
                </a:lnTo>
                <a:lnTo>
                  <a:pt x="2004726" y="185380"/>
                </a:lnTo>
                <a:close/>
              </a:path>
              <a:path w="2015489" h="217169">
                <a:moveTo>
                  <a:pt x="570211" y="0"/>
                </a:moveTo>
                <a:lnTo>
                  <a:pt x="0" y="4530"/>
                </a:lnTo>
                <a:lnTo>
                  <a:pt x="0" y="189704"/>
                </a:lnTo>
                <a:lnTo>
                  <a:pt x="2004726" y="185380"/>
                </a:lnTo>
                <a:lnTo>
                  <a:pt x="2005648" y="184424"/>
                </a:lnTo>
                <a:lnTo>
                  <a:pt x="2014883" y="151079"/>
                </a:lnTo>
                <a:lnTo>
                  <a:pt x="2009549" y="112270"/>
                </a:lnTo>
                <a:lnTo>
                  <a:pt x="1991168" y="75706"/>
                </a:lnTo>
                <a:lnTo>
                  <a:pt x="1962409" y="46191"/>
                </a:lnTo>
                <a:lnTo>
                  <a:pt x="1925940" y="28526"/>
                </a:lnTo>
                <a:lnTo>
                  <a:pt x="1873493" y="22038"/>
                </a:lnTo>
                <a:lnTo>
                  <a:pt x="1774663" y="16381"/>
                </a:lnTo>
                <a:lnTo>
                  <a:pt x="1468772" y="7572"/>
                </a:lnTo>
                <a:lnTo>
                  <a:pt x="570211" y="0"/>
                </a:lnTo>
                <a:close/>
              </a:path>
            </a:pathLst>
          </a:custGeom>
          <a:solidFill>
            <a:srgbClr val="B6BB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164680" y="2006402"/>
            <a:ext cx="2013585" cy="216535"/>
          </a:xfrm>
          <a:custGeom>
            <a:avLst/>
            <a:gdLst/>
            <a:ahLst/>
            <a:cxnLst/>
            <a:rect l="l" t="t" r="r" b="b"/>
            <a:pathLst>
              <a:path w="2013585" h="216535">
                <a:moveTo>
                  <a:pt x="2002947" y="184801"/>
                </a:moveTo>
                <a:lnTo>
                  <a:pt x="560004" y="184801"/>
                </a:lnTo>
                <a:lnTo>
                  <a:pt x="1458099" y="192233"/>
                </a:lnTo>
                <a:lnTo>
                  <a:pt x="1763791" y="200958"/>
                </a:lnTo>
                <a:lnTo>
                  <a:pt x="1834386" y="204605"/>
                </a:lnTo>
                <a:lnTo>
                  <a:pt x="1885513" y="208621"/>
                </a:lnTo>
                <a:lnTo>
                  <a:pt x="1914882" y="213005"/>
                </a:lnTo>
                <a:lnTo>
                  <a:pt x="1951981" y="216041"/>
                </a:lnTo>
                <a:lnTo>
                  <a:pt x="1982739" y="205827"/>
                </a:lnTo>
                <a:lnTo>
                  <a:pt x="2002947" y="184801"/>
                </a:lnTo>
                <a:close/>
              </a:path>
              <a:path w="2013585" h="216535">
                <a:moveTo>
                  <a:pt x="569664" y="0"/>
                </a:moveTo>
                <a:lnTo>
                  <a:pt x="0" y="4601"/>
                </a:lnTo>
                <a:lnTo>
                  <a:pt x="0" y="189198"/>
                </a:lnTo>
                <a:lnTo>
                  <a:pt x="2002947" y="184801"/>
                </a:lnTo>
                <a:lnTo>
                  <a:pt x="2004178" y="183520"/>
                </a:lnTo>
                <a:lnTo>
                  <a:pt x="2013315" y="150280"/>
                </a:lnTo>
                <a:lnTo>
                  <a:pt x="2007934" y="111592"/>
                </a:lnTo>
                <a:lnTo>
                  <a:pt x="1989563" y="75163"/>
                </a:lnTo>
                <a:lnTo>
                  <a:pt x="1960869" y="45774"/>
                </a:lnTo>
                <a:lnTo>
                  <a:pt x="1924524" y="28205"/>
                </a:lnTo>
                <a:lnTo>
                  <a:pt x="1872174" y="21766"/>
                </a:lnTo>
                <a:lnTo>
                  <a:pt x="1773443" y="16155"/>
                </a:lnTo>
                <a:lnTo>
                  <a:pt x="1467756" y="7429"/>
                </a:lnTo>
                <a:lnTo>
                  <a:pt x="569664" y="0"/>
                </a:lnTo>
                <a:close/>
              </a:path>
            </a:pathLst>
          </a:custGeom>
          <a:solidFill>
            <a:srgbClr val="B5BA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64680" y="2006315"/>
            <a:ext cx="2012314" cy="215265"/>
          </a:xfrm>
          <a:custGeom>
            <a:avLst/>
            <a:gdLst/>
            <a:ahLst/>
            <a:cxnLst/>
            <a:rect l="l" t="t" r="r" b="b"/>
            <a:pathLst>
              <a:path w="2012314" h="215264">
                <a:moveTo>
                  <a:pt x="2001187" y="184211"/>
                </a:moveTo>
                <a:lnTo>
                  <a:pt x="559839" y="184211"/>
                </a:lnTo>
                <a:lnTo>
                  <a:pt x="1457455" y="191501"/>
                </a:lnTo>
                <a:lnTo>
                  <a:pt x="1762936" y="200143"/>
                </a:lnTo>
                <a:lnTo>
                  <a:pt x="1833461" y="203761"/>
                </a:lnTo>
                <a:lnTo>
                  <a:pt x="1884520" y="207746"/>
                </a:lnTo>
                <a:lnTo>
                  <a:pt x="1913822" y="212098"/>
                </a:lnTo>
                <a:lnTo>
                  <a:pt x="1950784" y="215086"/>
                </a:lnTo>
                <a:lnTo>
                  <a:pt x="1981405" y="204873"/>
                </a:lnTo>
                <a:lnTo>
                  <a:pt x="2001187" y="184211"/>
                </a:lnTo>
                <a:close/>
              </a:path>
              <a:path w="2012314" h="215264">
                <a:moveTo>
                  <a:pt x="569128" y="0"/>
                </a:moveTo>
                <a:lnTo>
                  <a:pt x="0" y="4672"/>
                </a:lnTo>
                <a:lnTo>
                  <a:pt x="0" y="188685"/>
                </a:lnTo>
                <a:lnTo>
                  <a:pt x="2001187" y="184211"/>
                </a:lnTo>
                <a:lnTo>
                  <a:pt x="2002719" y="182612"/>
                </a:lnTo>
                <a:lnTo>
                  <a:pt x="2011762" y="149456"/>
                </a:lnTo>
                <a:lnTo>
                  <a:pt x="2006325" y="110916"/>
                </a:lnTo>
                <a:lnTo>
                  <a:pt x="1987962" y="74626"/>
                </a:lnTo>
                <a:lnTo>
                  <a:pt x="1959337" y="45355"/>
                </a:lnTo>
                <a:lnTo>
                  <a:pt x="1923114" y="27874"/>
                </a:lnTo>
                <a:lnTo>
                  <a:pt x="1870861" y="21484"/>
                </a:lnTo>
                <a:lnTo>
                  <a:pt x="1772230" y="15920"/>
                </a:lnTo>
                <a:lnTo>
                  <a:pt x="1466749" y="7280"/>
                </a:lnTo>
                <a:lnTo>
                  <a:pt x="569128" y="0"/>
                </a:lnTo>
                <a:close/>
              </a:path>
            </a:pathLst>
          </a:custGeom>
          <a:solidFill>
            <a:srgbClr val="B4B8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64680" y="2006221"/>
            <a:ext cx="2010410" cy="214629"/>
          </a:xfrm>
          <a:custGeom>
            <a:avLst/>
            <a:gdLst/>
            <a:ahLst/>
            <a:cxnLst/>
            <a:rect l="l" t="t" r="r" b="b"/>
            <a:pathLst>
              <a:path w="2010410" h="214630">
                <a:moveTo>
                  <a:pt x="1999438" y="183620"/>
                </a:moveTo>
                <a:lnTo>
                  <a:pt x="629831" y="183620"/>
                </a:lnTo>
                <a:lnTo>
                  <a:pt x="1456819" y="190770"/>
                </a:lnTo>
                <a:lnTo>
                  <a:pt x="1762096" y="199330"/>
                </a:lnTo>
                <a:lnTo>
                  <a:pt x="1832557" y="202917"/>
                </a:lnTo>
                <a:lnTo>
                  <a:pt x="1883552" y="206871"/>
                </a:lnTo>
                <a:lnTo>
                  <a:pt x="1912791" y="211191"/>
                </a:lnTo>
                <a:lnTo>
                  <a:pt x="1949596" y="214138"/>
                </a:lnTo>
                <a:lnTo>
                  <a:pt x="1980069" y="203927"/>
                </a:lnTo>
                <a:lnTo>
                  <a:pt x="1999438" y="183620"/>
                </a:lnTo>
                <a:close/>
              </a:path>
              <a:path w="2010410" h="214630">
                <a:moveTo>
                  <a:pt x="638754" y="0"/>
                </a:moveTo>
                <a:lnTo>
                  <a:pt x="0" y="4746"/>
                </a:lnTo>
                <a:lnTo>
                  <a:pt x="0" y="188179"/>
                </a:lnTo>
                <a:lnTo>
                  <a:pt x="1999438" y="183620"/>
                </a:lnTo>
                <a:lnTo>
                  <a:pt x="2001253" y="181716"/>
                </a:lnTo>
                <a:lnTo>
                  <a:pt x="2010194" y="148664"/>
                </a:lnTo>
                <a:lnTo>
                  <a:pt x="2004720" y="110245"/>
                </a:lnTo>
                <a:lnTo>
                  <a:pt x="1986370" y="74089"/>
                </a:lnTo>
                <a:lnTo>
                  <a:pt x="1957806" y="44947"/>
                </a:lnTo>
                <a:lnTo>
                  <a:pt x="1921691" y="27566"/>
                </a:lnTo>
                <a:lnTo>
                  <a:pt x="1869538" y="21222"/>
                </a:lnTo>
                <a:lnTo>
                  <a:pt x="1771009" y="15702"/>
                </a:lnTo>
                <a:lnTo>
                  <a:pt x="1465738" y="7144"/>
                </a:lnTo>
                <a:lnTo>
                  <a:pt x="638754" y="0"/>
                </a:lnTo>
                <a:close/>
              </a:path>
            </a:pathLst>
          </a:custGeom>
          <a:solidFill>
            <a:srgbClr val="B3B6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64680" y="2006122"/>
            <a:ext cx="2009139" cy="213360"/>
          </a:xfrm>
          <a:custGeom>
            <a:avLst/>
            <a:gdLst/>
            <a:ahLst/>
            <a:cxnLst/>
            <a:rect l="l" t="t" r="r" b="b"/>
            <a:pathLst>
              <a:path w="2009139" h="213360">
                <a:moveTo>
                  <a:pt x="1997678" y="183040"/>
                </a:moveTo>
                <a:lnTo>
                  <a:pt x="629632" y="183040"/>
                </a:lnTo>
                <a:lnTo>
                  <a:pt x="1456184" y="190053"/>
                </a:lnTo>
                <a:lnTo>
                  <a:pt x="1761251" y="198529"/>
                </a:lnTo>
                <a:lnTo>
                  <a:pt x="1831642" y="202086"/>
                </a:lnTo>
                <a:lnTo>
                  <a:pt x="1882568" y="206009"/>
                </a:lnTo>
                <a:lnTo>
                  <a:pt x="1911739" y="210297"/>
                </a:lnTo>
                <a:lnTo>
                  <a:pt x="1948404" y="213187"/>
                </a:lnTo>
                <a:lnTo>
                  <a:pt x="1978733" y="202975"/>
                </a:lnTo>
                <a:lnTo>
                  <a:pt x="1997678" y="183040"/>
                </a:lnTo>
                <a:close/>
              </a:path>
              <a:path w="2009139" h="213360">
                <a:moveTo>
                  <a:pt x="638180" y="0"/>
                </a:moveTo>
                <a:lnTo>
                  <a:pt x="0" y="4828"/>
                </a:lnTo>
                <a:lnTo>
                  <a:pt x="0" y="187685"/>
                </a:lnTo>
                <a:lnTo>
                  <a:pt x="1997678" y="183040"/>
                </a:lnTo>
                <a:lnTo>
                  <a:pt x="1999789" y="180819"/>
                </a:lnTo>
                <a:lnTo>
                  <a:pt x="2008634" y="147875"/>
                </a:lnTo>
                <a:lnTo>
                  <a:pt x="2003101" y="109582"/>
                </a:lnTo>
                <a:lnTo>
                  <a:pt x="1984755" y="73563"/>
                </a:lnTo>
                <a:lnTo>
                  <a:pt x="1956254" y="44545"/>
                </a:lnTo>
                <a:lnTo>
                  <a:pt x="1920259" y="27256"/>
                </a:lnTo>
                <a:lnTo>
                  <a:pt x="1868209" y="20960"/>
                </a:lnTo>
                <a:lnTo>
                  <a:pt x="1769784" y="15485"/>
                </a:lnTo>
                <a:lnTo>
                  <a:pt x="1464725" y="7009"/>
                </a:lnTo>
                <a:lnTo>
                  <a:pt x="638180" y="0"/>
                </a:lnTo>
                <a:close/>
              </a:path>
            </a:pathLst>
          </a:custGeom>
          <a:solidFill>
            <a:srgbClr val="B2B6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164680" y="2006025"/>
            <a:ext cx="2007235" cy="212725"/>
          </a:xfrm>
          <a:custGeom>
            <a:avLst/>
            <a:gdLst/>
            <a:ahLst/>
            <a:cxnLst/>
            <a:rect l="l" t="t" r="r" b="b"/>
            <a:pathLst>
              <a:path w="2007235" h="212725">
                <a:moveTo>
                  <a:pt x="1995925" y="182453"/>
                </a:moveTo>
                <a:lnTo>
                  <a:pt x="629427" y="182453"/>
                </a:lnTo>
                <a:lnTo>
                  <a:pt x="1394048" y="188249"/>
                </a:lnTo>
                <a:lnTo>
                  <a:pt x="1760404" y="197718"/>
                </a:lnTo>
                <a:lnTo>
                  <a:pt x="1830729" y="201246"/>
                </a:lnTo>
                <a:lnTo>
                  <a:pt x="1881588" y="205138"/>
                </a:lnTo>
                <a:lnTo>
                  <a:pt x="1910694" y="209394"/>
                </a:lnTo>
                <a:lnTo>
                  <a:pt x="1947203" y="212240"/>
                </a:lnTo>
                <a:lnTo>
                  <a:pt x="1977387" y="202033"/>
                </a:lnTo>
                <a:lnTo>
                  <a:pt x="1995925" y="182453"/>
                </a:lnTo>
                <a:close/>
              </a:path>
              <a:path w="2007235" h="212725">
                <a:moveTo>
                  <a:pt x="637600" y="0"/>
                </a:moveTo>
                <a:lnTo>
                  <a:pt x="0" y="4903"/>
                </a:lnTo>
                <a:lnTo>
                  <a:pt x="0" y="187185"/>
                </a:lnTo>
                <a:lnTo>
                  <a:pt x="1995925" y="182453"/>
                </a:lnTo>
                <a:lnTo>
                  <a:pt x="1998318" y="179925"/>
                </a:lnTo>
                <a:lnTo>
                  <a:pt x="2007066" y="147071"/>
                </a:lnTo>
                <a:lnTo>
                  <a:pt x="2001490" y="108910"/>
                </a:lnTo>
                <a:lnTo>
                  <a:pt x="1983159" y="73027"/>
                </a:lnTo>
                <a:lnTo>
                  <a:pt x="1954730" y="44134"/>
                </a:lnTo>
                <a:lnTo>
                  <a:pt x="1918859" y="26943"/>
                </a:lnTo>
                <a:lnTo>
                  <a:pt x="1866904" y="20696"/>
                </a:lnTo>
                <a:lnTo>
                  <a:pt x="1768576" y="15267"/>
                </a:lnTo>
                <a:lnTo>
                  <a:pt x="1402223" y="5797"/>
                </a:lnTo>
                <a:lnTo>
                  <a:pt x="637600" y="0"/>
                </a:lnTo>
                <a:close/>
              </a:path>
            </a:pathLst>
          </a:custGeom>
          <a:solidFill>
            <a:srgbClr val="B1B5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164680" y="2005916"/>
            <a:ext cx="2005964" cy="211454"/>
          </a:xfrm>
          <a:custGeom>
            <a:avLst/>
            <a:gdLst/>
            <a:ahLst/>
            <a:cxnLst/>
            <a:rect l="l" t="t" r="r" b="b"/>
            <a:pathLst>
              <a:path w="2005964" h="211455">
                <a:moveTo>
                  <a:pt x="1994176" y="181877"/>
                </a:moveTo>
                <a:lnTo>
                  <a:pt x="629223" y="181877"/>
                </a:lnTo>
                <a:lnTo>
                  <a:pt x="1393440" y="187552"/>
                </a:lnTo>
                <a:lnTo>
                  <a:pt x="1759551" y="196924"/>
                </a:lnTo>
                <a:lnTo>
                  <a:pt x="1829808" y="200421"/>
                </a:lnTo>
                <a:lnTo>
                  <a:pt x="1880601" y="204280"/>
                </a:lnTo>
                <a:lnTo>
                  <a:pt x="1909641" y="208502"/>
                </a:lnTo>
                <a:lnTo>
                  <a:pt x="1946018" y="211300"/>
                </a:lnTo>
                <a:lnTo>
                  <a:pt x="1976057" y="201094"/>
                </a:lnTo>
                <a:lnTo>
                  <a:pt x="1994176" y="181877"/>
                </a:lnTo>
                <a:close/>
              </a:path>
              <a:path w="2005964" h="211455">
                <a:moveTo>
                  <a:pt x="637031" y="0"/>
                </a:moveTo>
                <a:lnTo>
                  <a:pt x="0" y="4983"/>
                </a:lnTo>
                <a:lnTo>
                  <a:pt x="0" y="186693"/>
                </a:lnTo>
                <a:lnTo>
                  <a:pt x="1994176" y="181877"/>
                </a:lnTo>
                <a:lnTo>
                  <a:pt x="1996853" y="179038"/>
                </a:lnTo>
                <a:lnTo>
                  <a:pt x="2005498" y="146285"/>
                </a:lnTo>
                <a:lnTo>
                  <a:pt x="1999877" y="108249"/>
                </a:lnTo>
                <a:lnTo>
                  <a:pt x="1981557" y="72500"/>
                </a:lnTo>
                <a:lnTo>
                  <a:pt x="1953196" y="43731"/>
                </a:lnTo>
                <a:lnTo>
                  <a:pt x="1917449" y="26635"/>
                </a:lnTo>
                <a:lnTo>
                  <a:pt x="1865592" y="20435"/>
                </a:lnTo>
                <a:lnTo>
                  <a:pt x="1767366" y="15052"/>
                </a:lnTo>
                <a:lnTo>
                  <a:pt x="1401254" y="5676"/>
                </a:lnTo>
                <a:lnTo>
                  <a:pt x="637031" y="0"/>
                </a:lnTo>
                <a:close/>
              </a:path>
            </a:pathLst>
          </a:custGeom>
          <a:solidFill>
            <a:srgbClr val="B0B4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164680" y="1973073"/>
            <a:ext cx="2101215" cy="215900"/>
          </a:xfrm>
          <a:custGeom>
            <a:avLst/>
            <a:gdLst/>
            <a:ahLst/>
            <a:cxnLst/>
            <a:rect l="l" t="t" r="r" b="b"/>
            <a:pathLst>
              <a:path w="2101215" h="215900">
                <a:moveTo>
                  <a:pt x="1988003" y="0"/>
                </a:moveTo>
                <a:lnTo>
                  <a:pt x="0" y="0"/>
                </a:lnTo>
                <a:lnTo>
                  <a:pt x="0" y="215294"/>
                </a:lnTo>
                <a:lnTo>
                  <a:pt x="1988003" y="215294"/>
                </a:lnTo>
                <a:lnTo>
                  <a:pt x="2032074" y="206837"/>
                </a:lnTo>
                <a:lnTo>
                  <a:pt x="2068061" y="183773"/>
                </a:lnTo>
                <a:lnTo>
                  <a:pt x="2092324" y="149559"/>
                </a:lnTo>
                <a:lnTo>
                  <a:pt x="2101220" y="107654"/>
                </a:lnTo>
                <a:lnTo>
                  <a:pt x="2092324" y="65750"/>
                </a:lnTo>
                <a:lnTo>
                  <a:pt x="2068061" y="31530"/>
                </a:lnTo>
                <a:lnTo>
                  <a:pt x="2032074" y="8459"/>
                </a:lnTo>
                <a:lnTo>
                  <a:pt x="1988003" y="0"/>
                </a:lnTo>
                <a:close/>
              </a:path>
            </a:pathLst>
          </a:custGeom>
          <a:solidFill>
            <a:srgbClr val="7E7C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164679" y="1970290"/>
            <a:ext cx="2098948" cy="213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164680" y="1998646"/>
            <a:ext cx="2069464" cy="136525"/>
          </a:xfrm>
          <a:custGeom>
            <a:avLst/>
            <a:gdLst/>
            <a:ahLst/>
            <a:cxnLst/>
            <a:rect l="l" t="t" r="r" b="b"/>
            <a:pathLst>
              <a:path w="2069464" h="136525">
                <a:moveTo>
                  <a:pt x="1988911" y="0"/>
                </a:moveTo>
                <a:lnTo>
                  <a:pt x="0" y="0"/>
                </a:lnTo>
                <a:lnTo>
                  <a:pt x="0" y="136474"/>
                </a:lnTo>
                <a:lnTo>
                  <a:pt x="1988911" y="136474"/>
                </a:lnTo>
                <a:lnTo>
                  <a:pt x="2020227" y="131113"/>
                </a:lnTo>
                <a:lnTo>
                  <a:pt x="2045794" y="116493"/>
                </a:lnTo>
                <a:lnTo>
                  <a:pt x="2063029" y="94805"/>
                </a:lnTo>
                <a:lnTo>
                  <a:pt x="2069349" y="68244"/>
                </a:lnTo>
                <a:lnTo>
                  <a:pt x="2063029" y="41681"/>
                </a:lnTo>
                <a:lnTo>
                  <a:pt x="2045794" y="19988"/>
                </a:lnTo>
                <a:lnTo>
                  <a:pt x="2020227" y="5363"/>
                </a:lnTo>
                <a:lnTo>
                  <a:pt x="1988911" y="0"/>
                </a:lnTo>
                <a:close/>
              </a:path>
            </a:pathLst>
          </a:custGeom>
          <a:solidFill>
            <a:srgbClr val="E31B2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 txBox="1"/>
          <p:nvPr/>
        </p:nvSpPr>
        <p:spPr>
          <a:xfrm>
            <a:off x="290347" y="2003511"/>
            <a:ext cx="1818005" cy="116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600" spc="30">
                <a:solidFill>
                  <a:srgbClr val="FFFFFF"/>
                </a:solidFill>
                <a:latin typeface="Georgia"/>
                <a:cs typeface="Georgia"/>
              </a:rPr>
              <a:t>SYSTEMATIC </a:t>
            </a:r>
            <a:r>
              <a:rPr dirty="0" sz="600" spc="20">
                <a:solidFill>
                  <a:srgbClr val="FFFFFF"/>
                </a:solidFill>
                <a:latin typeface="Georgia"/>
                <a:cs typeface="Georgia"/>
              </a:rPr>
              <a:t>REVIEW </a:t>
            </a:r>
            <a:r>
              <a:rPr dirty="0" sz="600" spc="15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dirty="0" sz="600" spc="4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600" spc="30">
                <a:solidFill>
                  <a:srgbClr val="FFFFFF"/>
                </a:solidFill>
                <a:latin typeface="Georgia"/>
                <a:cs typeface="Georgia"/>
              </a:rPr>
              <a:t>META-ANALYSIS</a:t>
            </a:r>
            <a:endParaRPr sz="600">
              <a:latin typeface="Georgia"/>
              <a:cs typeface="Georgia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908281" y="1967523"/>
            <a:ext cx="542048" cy="275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/>
          <p:nvPr/>
        </p:nvSpPr>
        <p:spPr>
          <a:xfrm>
            <a:off x="1130779" y="3285235"/>
            <a:ext cx="3444875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35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28 </a:t>
            </a:r>
            <a:r>
              <a:rPr dirty="0" sz="1800" spc="-40">
                <a:latin typeface="Calibri"/>
                <a:cs typeface="Calibri"/>
              </a:rPr>
              <a:t>RCTs</a:t>
            </a:r>
            <a:endParaRPr sz="1800">
              <a:latin typeface="Calibri"/>
              <a:cs typeface="Calibri"/>
            </a:endParaRPr>
          </a:p>
          <a:p>
            <a:pPr marL="279400" indent="-266700">
              <a:lnSpc>
                <a:spcPts val="2135"/>
              </a:lnSpc>
              <a:buFont typeface="Arial"/>
              <a:buChar char="•"/>
              <a:tabLst>
                <a:tab pos="279400" algn="l"/>
                <a:tab pos="280035" algn="l"/>
              </a:tabLst>
            </a:pPr>
            <a:r>
              <a:rPr dirty="0" sz="1800">
                <a:latin typeface="Calibri"/>
                <a:cs typeface="Calibri"/>
              </a:rPr>
              <a:t>N=4663 </a:t>
            </a:r>
            <a:r>
              <a:rPr dirty="0" sz="1800" spc="-10">
                <a:latin typeface="Calibri"/>
                <a:cs typeface="Calibri"/>
              </a:rPr>
              <a:t>patients </a:t>
            </a:r>
            <a:r>
              <a:rPr dirty="0" sz="1800">
                <a:latin typeface="Calibri"/>
                <a:cs typeface="Calibri"/>
              </a:rPr>
              <a:t>(4133 C; 530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CLI)</a:t>
            </a:r>
            <a:endParaRPr sz="1800">
              <a:latin typeface="Calibri"/>
              <a:cs typeface="Calibri"/>
            </a:endParaRPr>
          </a:p>
          <a:p>
            <a:pPr marL="227329" indent="-214629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dirty="0" sz="1800">
                <a:latin typeface="Calibri"/>
                <a:cs typeface="Calibri"/>
              </a:rPr>
              <a:t>16 </a:t>
            </a:r>
            <a:r>
              <a:rPr dirty="0" sz="1800" spc="-5">
                <a:latin typeface="Calibri"/>
                <a:cs typeface="Calibri"/>
              </a:rPr>
              <a:t>RCT </a:t>
            </a:r>
            <a:r>
              <a:rPr dirty="0" sz="1800">
                <a:latin typeface="Calibri"/>
                <a:cs typeface="Calibri"/>
              </a:rPr>
              <a:t>DCB </a:t>
            </a:r>
            <a:r>
              <a:rPr dirty="0" sz="1800" spc="-5">
                <a:latin typeface="Calibri"/>
                <a:cs typeface="Calibri"/>
              </a:rPr>
              <a:t>vs </a:t>
            </a:r>
            <a:r>
              <a:rPr dirty="0" sz="1800" spc="-55">
                <a:latin typeface="Calibri"/>
                <a:cs typeface="Calibri"/>
              </a:rPr>
              <a:t>PTA</a:t>
            </a:r>
            <a:endParaRPr sz="1800">
              <a:latin typeface="Calibri"/>
              <a:cs typeface="Calibri"/>
            </a:endParaRPr>
          </a:p>
          <a:p>
            <a:pPr marL="227329" indent="-214629">
              <a:lnSpc>
                <a:spcPts val="2125"/>
              </a:lnSpc>
              <a:spcBef>
                <a:spcPts val="50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dirty="0" sz="1800">
                <a:latin typeface="Calibri"/>
                <a:cs typeface="Calibri"/>
              </a:rPr>
              <a:t>4 </a:t>
            </a:r>
            <a:r>
              <a:rPr dirty="0" sz="1800" spc="-5">
                <a:latin typeface="Calibri"/>
                <a:cs typeface="Calibri"/>
              </a:rPr>
              <a:t>RCT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DCB/BMS</a:t>
            </a:r>
            <a:endParaRPr sz="1800">
              <a:latin typeface="Calibri"/>
              <a:cs typeface="Calibri"/>
            </a:endParaRPr>
          </a:p>
          <a:p>
            <a:pPr marL="227329" indent="-214629">
              <a:lnSpc>
                <a:spcPts val="2125"/>
              </a:lnSpc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dirty="0" sz="1800">
                <a:latin typeface="Calibri"/>
                <a:cs typeface="Calibri"/>
              </a:rPr>
              <a:t>3 </a:t>
            </a:r>
            <a:r>
              <a:rPr dirty="0" sz="1800" spc="-5">
                <a:latin typeface="Calibri"/>
                <a:cs typeface="Calibri"/>
              </a:rPr>
              <a:t>RCT in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ISR</a:t>
            </a:r>
            <a:endParaRPr sz="1800">
              <a:latin typeface="Calibri"/>
              <a:cs typeface="Calibri"/>
            </a:endParaRPr>
          </a:p>
          <a:p>
            <a:pPr marL="227329" indent="-214629">
              <a:lnSpc>
                <a:spcPct val="100000"/>
              </a:lnSpc>
              <a:spcBef>
                <a:spcPts val="50"/>
              </a:spcBef>
              <a:buFont typeface="Arial"/>
              <a:buChar char="•"/>
              <a:tabLst>
                <a:tab pos="226695" algn="l"/>
                <a:tab pos="227329" algn="l"/>
              </a:tabLst>
            </a:pPr>
            <a:r>
              <a:rPr dirty="0" sz="1800">
                <a:latin typeface="Calibri"/>
                <a:cs typeface="Calibri"/>
              </a:rPr>
              <a:t>1 </a:t>
            </a:r>
            <a:r>
              <a:rPr dirty="0" sz="1800" spc="-5">
                <a:latin typeface="Calibri"/>
                <a:cs typeface="Calibri"/>
              </a:rPr>
              <a:t>RCT with </a:t>
            </a:r>
            <a:r>
              <a:rPr dirty="0" sz="1800" spc="-10">
                <a:latin typeface="Calibri"/>
                <a:cs typeface="Calibri"/>
              </a:rPr>
              <a:t>DES </a:t>
            </a:r>
            <a:r>
              <a:rPr dirty="0" sz="1800">
                <a:latin typeface="Calibri"/>
                <a:cs typeface="Calibri"/>
              </a:rPr>
              <a:t>(236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pts)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39" y="3349752"/>
            <a:ext cx="2944368" cy="1673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2092" y="3276973"/>
            <a:ext cx="3136900" cy="1770380"/>
          </a:xfrm>
          <a:custGeom>
            <a:avLst/>
            <a:gdLst/>
            <a:ahLst/>
            <a:cxnLst/>
            <a:rect l="l" t="t" r="r" b="b"/>
            <a:pathLst>
              <a:path w="3136900" h="1770379">
                <a:moveTo>
                  <a:pt x="0" y="0"/>
                </a:moveTo>
                <a:lnTo>
                  <a:pt x="3136399" y="0"/>
                </a:lnTo>
                <a:lnTo>
                  <a:pt x="3136399" y="1769780"/>
                </a:lnTo>
                <a:lnTo>
                  <a:pt x="0" y="176978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120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12393" y="239268"/>
            <a:ext cx="7383145" cy="421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/>
              <a:t>DCB </a:t>
            </a:r>
            <a:r>
              <a:rPr dirty="0" sz="2600" spc="-5"/>
              <a:t>Shown </a:t>
            </a:r>
            <a:r>
              <a:rPr dirty="0" sz="2600" spc="-15"/>
              <a:t>to </a:t>
            </a:r>
            <a:r>
              <a:rPr dirty="0" sz="2600" spc="-10"/>
              <a:t>Increase </a:t>
            </a:r>
            <a:r>
              <a:rPr dirty="0" sz="2600" spc="-5"/>
              <a:t>All-Cause Mortality </a:t>
            </a:r>
            <a:r>
              <a:rPr dirty="0" sz="2600" spc="-15"/>
              <a:t>after </a:t>
            </a:r>
            <a:r>
              <a:rPr dirty="0" sz="2600"/>
              <a:t>1</a:t>
            </a:r>
            <a:r>
              <a:rPr dirty="0" sz="2600" spc="30"/>
              <a:t> </a:t>
            </a:r>
            <a:r>
              <a:rPr dirty="0" sz="2600" spc="-15"/>
              <a:t>year</a:t>
            </a:r>
            <a:endParaRPr sz="2600"/>
          </a:p>
        </p:txBody>
      </p:sp>
      <p:sp>
        <p:nvSpPr>
          <p:cNvPr id="5" name="object 5"/>
          <p:cNvSpPr/>
          <p:nvPr/>
        </p:nvSpPr>
        <p:spPr>
          <a:xfrm>
            <a:off x="179295" y="3078553"/>
            <a:ext cx="8583930" cy="0"/>
          </a:xfrm>
          <a:custGeom>
            <a:avLst/>
            <a:gdLst/>
            <a:ahLst/>
            <a:cxnLst/>
            <a:rect l="l" t="t" r="r" b="b"/>
            <a:pathLst>
              <a:path w="8583930" h="0">
                <a:moveTo>
                  <a:pt x="0" y="0"/>
                </a:moveTo>
                <a:lnTo>
                  <a:pt x="858370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35175" y="2790444"/>
            <a:ext cx="3644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NNH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4555" y="2802635"/>
            <a:ext cx="21437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29 patients (95%CI: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19-59)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1150" y="2802127"/>
            <a:ext cx="204978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"/>
                <a:cs typeface="Arial"/>
              </a:rPr>
              <a:t>14 patients (95%CI: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9-32</a:t>
            </a:r>
            <a:r>
              <a:rPr dirty="0" sz="1500" spc="-5">
                <a:latin typeface="Arial"/>
                <a:cs typeface="Arial"/>
              </a:rPr>
              <a:t>)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03592" y="4368291"/>
            <a:ext cx="3425825" cy="731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86485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* 45% </a:t>
            </a:r>
            <a:r>
              <a:rPr dirty="0" sz="1600" spc="-5">
                <a:latin typeface="Calibri"/>
                <a:cs typeface="Calibri"/>
              </a:rPr>
              <a:t>DES (Zilver); </a:t>
            </a:r>
            <a:r>
              <a:rPr dirty="0" sz="1600">
                <a:latin typeface="Calibri"/>
                <a:cs typeface="Calibri"/>
              </a:rPr>
              <a:t>55%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DCB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00" spc="-5" i="1">
                <a:latin typeface="Arial"/>
                <a:cs typeface="Arial"/>
              </a:rPr>
              <a:t>Katsanos </a:t>
            </a:r>
            <a:r>
              <a:rPr dirty="0" sz="1200" i="1">
                <a:latin typeface="Arial"/>
                <a:cs typeface="Arial"/>
              </a:rPr>
              <a:t>K </a:t>
            </a:r>
            <a:r>
              <a:rPr dirty="0" sz="1200" spc="-5" i="1">
                <a:latin typeface="Arial"/>
                <a:cs typeface="Arial"/>
              </a:rPr>
              <a:t>JAHA</a:t>
            </a:r>
            <a:r>
              <a:rPr dirty="0" sz="1200" spc="-45" i="1">
                <a:latin typeface="Arial"/>
                <a:cs typeface="Arial"/>
              </a:rPr>
              <a:t> </a:t>
            </a:r>
            <a:r>
              <a:rPr dirty="0" sz="1200" spc="-5" i="1"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75319" y="1044013"/>
          <a:ext cx="8587740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5395"/>
                <a:gridCol w="2219325"/>
                <a:gridCol w="2440304"/>
                <a:gridCol w="2660015"/>
              </a:tblGrid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39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5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year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24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5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year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4-5</a:t>
                      </a:r>
                      <a:r>
                        <a:rPr dirty="0" sz="15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years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15">
                          <a:latin typeface="Calibri"/>
                          <a:cs typeface="Calibri"/>
                        </a:rPr>
                        <a:t>Trials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33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28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24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12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96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000000">
                        <a:alpha val="19999"/>
                      </a:srgbClr>
                    </a:solidFill>
                  </a:tcPr>
                </a:tc>
              </a:tr>
              <a:tr h="297179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Patients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1590"/>
                </a:tc>
                <a:tc>
                  <a:txBody>
                    <a:bodyPr/>
                    <a:lstStyle/>
                    <a:p>
                      <a:pPr algn="ctr" marR="5397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4,432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ctr" marR="1524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2,316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0955"/>
                </a:tc>
                <a:tc>
                  <a:txBody>
                    <a:bodyPr/>
                    <a:lstStyle/>
                    <a:p>
                      <a:pPr algn="ctr" marR="527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863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0955"/>
                </a:tc>
              </a:tr>
              <a:tr h="284186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Crude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Risk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B w="19050">
                      <a:solidFill>
                        <a:srgbClr val="61207A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33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2.3% vs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2.3%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B w="19050">
                      <a:solidFill>
                        <a:srgbClr val="61207A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17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7.2% vs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3.8%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B w="19050">
                      <a:solidFill>
                        <a:srgbClr val="61207A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14.7% vs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8.1%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0320">
                    <a:lnB w="19050">
                      <a:solidFill>
                        <a:srgbClr val="61207A"/>
                      </a:solidFill>
                      <a:prstDash val="solid"/>
                    </a:lnB>
                    <a:solidFill>
                      <a:srgbClr val="000000">
                        <a:alpha val="19999"/>
                      </a:srgbClr>
                    </a:solidFill>
                  </a:tcPr>
                </a:tc>
              </a:tr>
              <a:tr h="273326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Ratio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9050">
                    <a:lnL w="19050">
                      <a:solidFill>
                        <a:srgbClr val="61207A"/>
                      </a:solidFill>
                      <a:prstDash val="solid"/>
                    </a:lnL>
                    <a:lnT w="19050">
                      <a:solidFill>
                        <a:srgbClr val="61207A"/>
                      </a:solidFill>
                      <a:prstDash val="solid"/>
                    </a:lnT>
                    <a:lnB w="19050">
                      <a:solidFill>
                        <a:srgbClr val="6120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39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1.08 (95%CI:</a:t>
                      </a:r>
                      <a:r>
                        <a:rPr dirty="0" sz="14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0.72–1.61)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61207A"/>
                      </a:solidFill>
                      <a:prstDash val="solid"/>
                    </a:lnT>
                    <a:lnB w="19050">
                      <a:solidFill>
                        <a:srgbClr val="6120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524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1.68 (95%CI:</a:t>
                      </a:r>
                      <a:r>
                        <a:rPr dirty="0" sz="14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1.15–2.47)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T w="19050">
                      <a:solidFill>
                        <a:srgbClr val="61207A"/>
                      </a:solidFill>
                      <a:prstDash val="solid"/>
                    </a:lnT>
                    <a:lnB w="19050">
                      <a:solidFill>
                        <a:srgbClr val="61207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14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1.93 (95%CI: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1.27–2.93)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R w="19050">
                      <a:solidFill>
                        <a:srgbClr val="61207A"/>
                      </a:solidFill>
                      <a:prstDash val="solid"/>
                    </a:lnR>
                    <a:lnT w="19050">
                      <a:solidFill>
                        <a:srgbClr val="61207A"/>
                      </a:solidFill>
                      <a:prstDash val="solid"/>
                    </a:lnT>
                    <a:lnB w="19050">
                      <a:solidFill>
                        <a:srgbClr val="61207A"/>
                      </a:solidFill>
                      <a:prstDash val="solid"/>
                    </a:lnB>
                  </a:tcPr>
                </a:tc>
              </a:tr>
              <a:tr h="288307"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Risk</a:t>
                      </a:r>
                      <a:r>
                        <a:rPr dirty="0" sz="1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Difference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T w="19050">
                      <a:solidFill>
                        <a:srgbClr val="61207A"/>
                      </a:solidFill>
                      <a:prstDash val="solid"/>
                    </a:lnT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61207A"/>
                      </a:solidFill>
                      <a:prstDash val="solid"/>
                    </a:lnT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524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3.5% (95%CI: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1.7–5.3)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T w="19050">
                      <a:solidFill>
                        <a:srgbClr val="61207A"/>
                      </a:solidFill>
                      <a:prstDash val="solid"/>
                    </a:lnT>
                    <a:solidFill>
                      <a:srgbClr val="000000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08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7.2% (95%CI: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3.1–11.3)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T w="19050">
                      <a:solidFill>
                        <a:srgbClr val="61207A"/>
                      </a:solidFill>
                      <a:prstDash val="solid"/>
                    </a:lnT>
                    <a:solidFill>
                      <a:srgbClr val="000000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3279647" y="3310128"/>
            <a:ext cx="2639567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73610" y="3288177"/>
            <a:ext cx="2672080" cy="1336675"/>
          </a:xfrm>
          <a:custGeom>
            <a:avLst/>
            <a:gdLst/>
            <a:ahLst/>
            <a:cxnLst/>
            <a:rect l="l" t="t" r="r" b="b"/>
            <a:pathLst>
              <a:path w="2672079" h="1336675">
                <a:moveTo>
                  <a:pt x="0" y="0"/>
                </a:moveTo>
                <a:lnTo>
                  <a:pt x="2671856" y="0"/>
                </a:lnTo>
                <a:lnTo>
                  <a:pt x="2671856" y="1336393"/>
                </a:lnTo>
                <a:lnTo>
                  <a:pt x="0" y="13363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120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31991" y="3346703"/>
            <a:ext cx="2785872" cy="950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11209" y="3299383"/>
            <a:ext cx="2837180" cy="1046480"/>
          </a:xfrm>
          <a:custGeom>
            <a:avLst/>
            <a:gdLst/>
            <a:ahLst/>
            <a:cxnLst/>
            <a:rect l="l" t="t" r="r" b="b"/>
            <a:pathLst>
              <a:path w="2837179" h="1046479">
                <a:moveTo>
                  <a:pt x="0" y="0"/>
                </a:moveTo>
                <a:lnTo>
                  <a:pt x="2836581" y="0"/>
                </a:lnTo>
                <a:lnTo>
                  <a:pt x="2836581" y="1045880"/>
                </a:lnTo>
                <a:lnTo>
                  <a:pt x="0" y="104588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120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610473" y="3075268"/>
            <a:ext cx="225612" cy="191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315508" y="3066303"/>
            <a:ext cx="225612" cy="1919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324538" y="3088714"/>
            <a:ext cx="225612" cy="191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77546" y="1111117"/>
            <a:ext cx="4666615" cy="4032885"/>
          </a:xfrm>
          <a:custGeom>
            <a:avLst/>
            <a:gdLst/>
            <a:ahLst/>
            <a:cxnLst/>
            <a:rect l="l" t="t" r="r" b="b"/>
            <a:pathLst>
              <a:path w="4666615" h="4032885">
                <a:moveTo>
                  <a:pt x="0" y="0"/>
                </a:moveTo>
                <a:lnTo>
                  <a:pt x="4666453" y="0"/>
                </a:lnTo>
                <a:lnTo>
                  <a:pt x="4666453" y="4032380"/>
                </a:lnTo>
                <a:lnTo>
                  <a:pt x="0" y="4032380"/>
                </a:lnTo>
                <a:lnTo>
                  <a:pt x="0" y="0"/>
                </a:lnTo>
                <a:close/>
              </a:path>
            </a:pathLst>
          </a:custGeom>
          <a:solidFill>
            <a:srgbClr val="6120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1619" y="0"/>
            <a:ext cx="5754370" cy="72072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  <a:tabLst>
                <a:tab pos="3156585" algn="l"/>
              </a:tabLst>
            </a:pPr>
            <a:r>
              <a:rPr dirty="0" sz="2400" spc="-30"/>
              <a:t>IN.PACT</a:t>
            </a:r>
            <a:r>
              <a:rPr dirty="0" sz="2400" spc="5"/>
              <a:t> </a:t>
            </a:r>
            <a:r>
              <a:rPr dirty="0" sz="2400" spc="-15"/>
              <a:t>Pooled</a:t>
            </a:r>
            <a:r>
              <a:rPr dirty="0" sz="2400"/>
              <a:t> </a:t>
            </a:r>
            <a:r>
              <a:rPr dirty="0" sz="2400" spc="-5"/>
              <a:t>analysis:	PTX Dose </a:t>
            </a:r>
            <a:r>
              <a:rPr dirty="0" sz="2400"/>
              <a:t>per</a:t>
            </a:r>
            <a:r>
              <a:rPr dirty="0" sz="2400" spc="-55"/>
              <a:t> </a:t>
            </a:r>
            <a:r>
              <a:rPr dirty="0" sz="2400" spc="-20"/>
              <a:t>Patient</a:t>
            </a:r>
            <a:endParaRPr sz="2400"/>
          </a:p>
          <a:p>
            <a:pPr marL="2486025">
              <a:lnSpc>
                <a:spcPts val="2735"/>
              </a:lnSpc>
            </a:pPr>
            <a:r>
              <a:rPr dirty="0" sz="2400" spc="-5"/>
              <a:t>Does not </a:t>
            </a:r>
            <a:r>
              <a:rPr dirty="0" sz="2400" spc="-10"/>
              <a:t>predict</a:t>
            </a:r>
            <a:r>
              <a:rPr dirty="0" sz="2400" spc="-35"/>
              <a:t> </a:t>
            </a:r>
            <a:r>
              <a:rPr dirty="0" sz="2400" spc="-10"/>
              <a:t>mortality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27147" y="1044955"/>
            <a:ext cx="3702685" cy="149796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065" marR="5080">
              <a:lnSpc>
                <a:spcPct val="100800"/>
              </a:lnSpc>
              <a:spcBef>
                <a:spcPts val="75"/>
              </a:spcBef>
            </a:pPr>
            <a:r>
              <a:rPr dirty="0" sz="2400" spc="-10">
                <a:latin typeface="Calibri"/>
                <a:cs typeface="Calibri"/>
              </a:rPr>
              <a:t>Product </a:t>
            </a:r>
            <a:r>
              <a:rPr dirty="0" sz="2400" spc="-5">
                <a:latin typeface="Calibri"/>
                <a:cs typeface="Calibri"/>
              </a:rPr>
              <a:t>of Balloon </a:t>
            </a:r>
            <a:r>
              <a:rPr dirty="0" sz="2400" spc="-10">
                <a:latin typeface="Calibri"/>
                <a:cs typeface="Calibri"/>
              </a:rPr>
              <a:t>length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  </a:t>
            </a:r>
            <a:r>
              <a:rPr dirty="0" sz="2400" spc="-10">
                <a:latin typeface="Calibri"/>
                <a:cs typeface="Calibri"/>
              </a:rPr>
              <a:t>diameter </a:t>
            </a:r>
            <a:r>
              <a:rPr dirty="0" sz="2400">
                <a:latin typeface="Calibri"/>
                <a:cs typeface="Calibri"/>
              </a:rPr>
              <a:t>used per </a:t>
            </a:r>
            <a:r>
              <a:rPr dirty="0" sz="2400" spc="-10">
                <a:latin typeface="Calibri"/>
                <a:cs typeface="Calibri"/>
              </a:rPr>
              <a:t>patient  </a:t>
            </a:r>
            <a:r>
              <a:rPr dirty="0" sz="2400" spc="-5">
                <a:latin typeface="Calibri"/>
                <a:cs typeface="Calibri"/>
              </a:rPr>
              <a:t>use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 spc="-5">
                <a:latin typeface="Calibri"/>
                <a:cs typeface="Calibri"/>
              </a:rPr>
              <a:t>derive nominal PTX  dose </a:t>
            </a:r>
            <a:r>
              <a:rPr dirty="0" sz="2400">
                <a:latin typeface="Calibri"/>
                <a:cs typeface="Calibri"/>
              </a:rPr>
              <a:t>per</a:t>
            </a:r>
            <a:r>
              <a:rPr dirty="0" sz="2400" spc="-10">
                <a:latin typeface="Calibri"/>
                <a:cs typeface="Calibri"/>
              </a:rPr>
              <a:t> patient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69535" y="1490472"/>
            <a:ext cx="4352544" cy="3398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4592" y="2941320"/>
            <a:ext cx="4261104" cy="1816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56047" y="1121155"/>
            <a:ext cx="28803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Death 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Rate </a:t>
            </a: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PTX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Dose</a:t>
            </a:r>
            <a:r>
              <a:rPr dirty="0" sz="18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Tertile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4744" y="20828"/>
            <a:ext cx="66795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Other </a:t>
            </a:r>
            <a:r>
              <a:rPr dirty="0" sz="3600" spc="-15"/>
              <a:t>Pooled </a:t>
            </a:r>
            <a:r>
              <a:rPr dirty="0" sz="3600" spc="-25"/>
              <a:t>Patient </a:t>
            </a:r>
            <a:r>
              <a:rPr dirty="0" sz="3600" spc="-15"/>
              <a:t>Level</a:t>
            </a:r>
            <a:r>
              <a:rPr dirty="0" sz="3600" spc="-45"/>
              <a:t> </a:t>
            </a:r>
            <a:r>
              <a:rPr dirty="0" sz="3600" spc="-10"/>
              <a:t>Analyses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112848" y="4542535"/>
            <a:ext cx="133223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i="1">
                <a:latin typeface="Calibri"/>
                <a:cs typeface="Calibri"/>
              </a:rPr>
              <a:t>D </a:t>
            </a:r>
            <a:r>
              <a:rPr dirty="0" sz="1500" spc="-5" i="1">
                <a:latin typeface="Calibri"/>
                <a:cs typeface="Calibri"/>
              </a:rPr>
              <a:t>Scheinert</a:t>
            </a:r>
            <a:r>
              <a:rPr dirty="0" sz="1500" spc="-7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2019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928" y="1786127"/>
            <a:ext cx="3471672" cy="2703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46644" y="1325371"/>
            <a:ext cx="164718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Levant </a:t>
            </a:r>
            <a:r>
              <a:rPr dirty="0" sz="1800" spc="-5">
                <a:latin typeface="Calibri"/>
                <a:cs typeface="Calibri"/>
              </a:rPr>
              <a:t>2: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N=1189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79135" y="1780032"/>
            <a:ext cx="3096767" cy="2709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097072" y="1340611"/>
            <a:ext cx="16579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libri"/>
                <a:cs typeface="Calibri"/>
              </a:rPr>
              <a:t>Stellarex: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N=2351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02188" y="4539488"/>
            <a:ext cx="10293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i="1">
                <a:latin typeface="Calibri"/>
                <a:cs typeface="Calibri"/>
              </a:rPr>
              <a:t>S </a:t>
            </a:r>
            <a:r>
              <a:rPr dirty="0" sz="1500" spc="-15" i="1">
                <a:latin typeface="Calibri"/>
                <a:cs typeface="Calibri"/>
              </a:rPr>
              <a:t>Lyden</a:t>
            </a:r>
            <a:r>
              <a:rPr dirty="0" sz="1500" spc="-90" i="1">
                <a:latin typeface="Calibri"/>
                <a:cs typeface="Calibri"/>
              </a:rPr>
              <a:t> </a:t>
            </a:r>
            <a:r>
              <a:rPr dirty="0" sz="1500" i="1">
                <a:latin typeface="Calibri"/>
                <a:cs typeface="Calibri"/>
              </a:rPr>
              <a:t>2019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9206" y="889508"/>
            <a:ext cx="60140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Calibri"/>
                <a:cs typeface="Calibri"/>
              </a:rPr>
              <a:t>Not </a:t>
            </a:r>
            <a:r>
              <a:rPr dirty="0" sz="2400" spc="-10">
                <a:latin typeface="Calibri"/>
                <a:cs typeface="Calibri"/>
              </a:rPr>
              <a:t>Associated </a:t>
            </a:r>
            <a:r>
              <a:rPr dirty="0" sz="2400" spc="-5">
                <a:latin typeface="Calibri"/>
                <a:cs typeface="Calibri"/>
              </a:rPr>
              <a:t>with </a:t>
            </a:r>
            <a:r>
              <a:rPr dirty="0" sz="2400" spc="-10">
                <a:latin typeface="Calibri"/>
                <a:cs typeface="Calibri"/>
              </a:rPr>
              <a:t>Increase </a:t>
            </a:r>
            <a:r>
              <a:rPr dirty="0" sz="2400" spc="-5">
                <a:latin typeface="Calibri"/>
                <a:cs typeface="Calibri"/>
              </a:rPr>
              <a:t>All Cause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Mortality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6714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PCR </a:t>
            </a:r>
            <a:r>
              <a:rPr dirty="0" spc="-20"/>
              <a:t>Statement </a:t>
            </a:r>
            <a:r>
              <a:rPr dirty="0" spc="-5"/>
              <a:t>on </a:t>
            </a:r>
            <a:r>
              <a:rPr dirty="0" spc="-10"/>
              <a:t>Interventions </a:t>
            </a:r>
            <a:r>
              <a:rPr dirty="0" spc="-5"/>
              <a:t>with</a:t>
            </a:r>
            <a:r>
              <a:rPr dirty="0" spc="30"/>
              <a:t> </a:t>
            </a:r>
            <a:r>
              <a:rPr dirty="0" spc="-5"/>
              <a:t>DCB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3630" y="722883"/>
            <a:ext cx="8476615" cy="423418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2400" spc="-10" b="1">
                <a:solidFill>
                  <a:srgbClr val="61207A"/>
                </a:solidFill>
                <a:latin typeface="Calibri"/>
                <a:cs typeface="Calibri"/>
              </a:rPr>
              <a:t>What </a:t>
            </a:r>
            <a:r>
              <a:rPr dirty="0" sz="2400" spc="-5" b="1">
                <a:solidFill>
                  <a:srgbClr val="61207A"/>
                </a:solidFill>
                <a:latin typeface="Calibri"/>
                <a:cs typeface="Calibri"/>
              </a:rPr>
              <a:t>is </a:t>
            </a:r>
            <a:r>
              <a:rPr dirty="0" sz="2400" spc="-10" b="1">
                <a:solidFill>
                  <a:srgbClr val="61207A"/>
                </a:solidFill>
                <a:latin typeface="Calibri"/>
                <a:cs typeface="Calibri"/>
              </a:rPr>
              <a:t>Known: Current Evidence </a:t>
            </a:r>
            <a:r>
              <a:rPr dirty="0" sz="2400" spc="-5" b="1">
                <a:solidFill>
                  <a:srgbClr val="61207A"/>
                </a:solidFill>
                <a:latin typeface="Calibri"/>
                <a:cs typeface="Calibri"/>
              </a:rPr>
              <a:t>with</a:t>
            </a:r>
            <a:r>
              <a:rPr dirty="0" sz="2400" spc="15" b="1">
                <a:solidFill>
                  <a:srgbClr val="61207A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61207A"/>
                </a:solidFill>
                <a:latin typeface="Calibri"/>
                <a:cs typeface="Calibri"/>
              </a:rPr>
              <a:t>DCB?</a:t>
            </a:r>
            <a:endParaRPr sz="2400">
              <a:latin typeface="Calibri"/>
              <a:cs typeface="Calibri"/>
            </a:endParaRPr>
          </a:p>
          <a:p>
            <a:pPr marL="355600" marR="496570" indent="-342900">
              <a:lnSpc>
                <a:spcPct val="106700"/>
              </a:lnSpc>
              <a:spcBef>
                <a:spcPts val="1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As </a:t>
            </a:r>
            <a:r>
              <a:rPr dirty="0" sz="1800" spc="-15">
                <a:latin typeface="Calibri"/>
                <a:cs typeface="Calibri"/>
              </a:rPr>
              <a:t>for </a:t>
            </a:r>
            <a:r>
              <a:rPr dirty="0" sz="1800" spc="-10">
                <a:latin typeface="Calibri"/>
                <a:cs typeface="Calibri"/>
              </a:rPr>
              <a:t>any meta </a:t>
            </a:r>
            <a:r>
              <a:rPr dirty="0" sz="1800" spc="-5">
                <a:latin typeface="Calibri"/>
                <a:cs typeface="Calibri"/>
              </a:rPr>
              <a:t>analysis, the </a:t>
            </a:r>
            <a:r>
              <a:rPr dirty="0" sz="1800" spc="-10">
                <a:latin typeface="Calibri"/>
                <a:cs typeface="Calibri"/>
              </a:rPr>
              <a:t>Katsanos </a:t>
            </a:r>
            <a:r>
              <a:rPr dirty="0" sz="1800" spc="-5">
                <a:latin typeface="Calibri"/>
                <a:cs typeface="Calibri"/>
              </a:rPr>
              <a:t>analysis </a:t>
            </a:r>
            <a:r>
              <a:rPr dirty="0" sz="1800">
                <a:latin typeface="Calibri"/>
                <a:cs typeface="Calibri"/>
              </a:rPr>
              <a:t>has </a:t>
            </a:r>
            <a:r>
              <a:rPr dirty="0" sz="1800" spc="-5">
                <a:latin typeface="Calibri"/>
                <a:cs typeface="Calibri"/>
              </a:rPr>
              <a:t>major </a:t>
            </a:r>
            <a:r>
              <a:rPr dirty="0" sz="1800" spc="-10">
                <a:latin typeface="Calibri"/>
                <a:cs typeface="Calibri"/>
              </a:rPr>
              <a:t>inherent </a:t>
            </a:r>
            <a:r>
              <a:rPr dirty="0" sz="1800" spc="-5">
                <a:latin typeface="Calibri"/>
                <a:cs typeface="Calibri"/>
              </a:rPr>
              <a:t>methodological  </a:t>
            </a:r>
            <a:r>
              <a:rPr dirty="0" sz="1800" spc="-10">
                <a:latin typeface="Calibri"/>
                <a:cs typeface="Calibri"/>
              </a:rPr>
              <a:t>limitations that prevent reliable </a:t>
            </a:r>
            <a:r>
              <a:rPr dirty="0" sz="1800" spc="-15">
                <a:latin typeface="Calibri"/>
                <a:cs typeface="Calibri"/>
              </a:rPr>
              <a:t>interpretation </a:t>
            </a:r>
            <a:r>
              <a:rPr dirty="0" sz="1800">
                <a:latin typeface="Calibri"/>
                <a:cs typeface="Calibri"/>
              </a:rPr>
              <a:t>of </a:t>
            </a:r>
            <a:r>
              <a:rPr dirty="0" sz="1800" spc="-5">
                <a:latin typeface="Calibri"/>
                <a:cs typeface="Calibri"/>
              </a:rPr>
              <a:t>primary findings, these</a:t>
            </a:r>
            <a:r>
              <a:rPr dirty="0" sz="1800" spc="2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include:</a:t>
            </a:r>
            <a:endParaRPr sz="1800">
              <a:latin typeface="Calibri"/>
              <a:cs typeface="Calibri"/>
            </a:endParaRPr>
          </a:p>
          <a:p>
            <a:pPr lvl="1" marL="812800" indent="-3429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1600" spc="-5">
                <a:latin typeface="Calibri"/>
                <a:cs typeface="Calibri"/>
              </a:rPr>
              <a:t>Study level </a:t>
            </a:r>
            <a:r>
              <a:rPr dirty="0" sz="1600" spc="-10">
                <a:latin typeface="Calibri"/>
                <a:cs typeface="Calibri"/>
              </a:rPr>
              <a:t>rather </a:t>
            </a:r>
            <a:r>
              <a:rPr dirty="0" sz="1600" spc="-5">
                <a:latin typeface="Calibri"/>
                <a:cs typeface="Calibri"/>
              </a:rPr>
              <a:t>than </a:t>
            </a:r>
            <a:r>
              <a:rPr dirty="0" sz="1600" spc="-10">
                <a:latin typeface="Calibri"/>
                <a:cs typeface="Calibri"/>
              </a:rPr>
              <a:t>patient </a:t>
            </a:r>
            <a:r>
              <a:rPr dirty="0" sz="1600" spc="-5">
                <a:latin typeface="Calibri"/>
                <a:cs typeface="Calibri"/>
              </a:rPr>
              <a:t>level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data</a:t>
            </a:r>
            <a:endParaRPr sz="1600">
              <a:latin typeface="Calibri"/>
              <a:cs typeface="Calibri"/>
            </a:endParaRPr>
          </a:p>
          <a:p>
            <a:pPr lvl="1" marL="812800" marR="5080" indent="-342900">
              <a:lnSpc>
                <a:spcPct val="108800"/>
              </a:lnSpc>
              <a:spcBef>
                <a:spcPts val="2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1600" spc="-5">
                <a:latin typeface="Calibri"/>
                <a:cs typeface="Calibri"/>
              </a:rPr>
              <a:t>Limited long-term </a:t>
            </a:r>
            <a:r>
              <a:rPr dirty="0" sz="1600" spc="-10">
                <a:latin typeface="Calibri"/>
                <a:cs typeface="Calibri"/>
              </a:rPr>
              <a:t>data: </a:t>
            </a:r>
            <a:r>
              <a:rPr dirty="0" sz="1600">
                <a:latin typeface="Calibri"/>
                <a:cs typeface="Calibri"/>
              </a:rPr>
              <a:t>&gt;80% </a:t>
            </a:r>
            <a:r>
              <a:rPr dirty="0" sz="1600" spc="-5">
                <a:latin typeface="Calibri"/>
                <a:cs typeface="Calibri"/>
              </a:rPr>
              <a:t>loss </a:t>
            </a:r>
            <a:r>
              <a:rPr dirty="0" sz="1600">
                <a:latin typeface="Calibri"/>
                <a:cs typeface="Calibri"/>
              </a:rPr>
              <a:t>of </a:t>
            </a:r>
            <a:r>
              <a:rPr dirty="0" sz="1600" spc="-10">
                <a:latin typeface="Calibri"/>
                <a:cs typeface="Calibri"/>
              </a:rPr>
              <a:t>patients at </a:t>
            </a:r>
            <a:r>
              <a:rPr dirty="0" sz="1600" spc="-5">
                <a:latin typeface="Calibri"/>
                <a:cs typeface="Calibri"/>
              </a:rPr>
              <a:t>4-5 </a:t>
            </a:r>
            <a:r>
              <a:rPr dirty="0" sz="1600" spc="-10">
                <a:latin typeface="Calibri"/>
                <a:cs typeface="Calibri"/>
              </a:rPr>
              <a:t>years </a:t>
            </a:r>
            <a:r>
              <a:rPr dirty="0" sz="1600" spc="-5">
                <a:latin typeface="Calibri"/>
                <a:cs typeface="Calibri"/>
              </a:rPr>
              <a:t>(3/28 trials), </a:t>
            </a:r>
            <a:r>
              <a:rPr dirty="0" sz="1600">
                <a:latin typeface="Calibri"/>
                <a:cs typeface="Calibri"/>
              </a:rPr>
              <a:t>45% </a:t>
            </a:r>
            <a:r>
              <a:rPr dirty="0" sz="1600" spc="-10">
                <a:latin typeface="Calibri"/>
                <a:cs typeface="Calibri"/>
              </a:rPr>
              <a:t>are </a:t>
            </a:r>
            <a:r>
              <a:rPr dirty="0" sz="1600" spc="-5">
                <a:latin typeface="Calibri"/>
                <a:cs typeface="Calibri"/>
              </a:rPr>
              <a:t>DES and High  </a:t>
            </a:r>
            <a:r>
              <a:rPr dirty="0" sz="1600" spc="-10">
                <a:latin typeface="Calibri"/>
                <a:cs typeface="Calibri"/>
              </a:rPr>
              <a:t>drop </a:t>
            </a:r>
            <a:r>
              <a:rPr dirty="0" sz="1600">
                <a:latin typeface="Calibri"/>
                <a:cs typeface="Calibri"/>
              </a:rPr>
              <a:t>out </a:t>
            </a:r>
            <a:r>
              <a:rPr dirty="0" sz="1600" spc="-15">
                <a:latin typeface="Calibri"/>
                <a:cs typeface="Calibri"/>
              </a:rPr>
              <a:t>rates </a:t>
            </a:r>
            <a:r>
              <a:rPr dirty="0" sz="1600" spc="-5">
                <a:latin typeface="Calibri"/>
                <a:cs typeface="Calibri"/>
              </a:rPr>
              <a:t>within trials </a:t>
            </a:r>
            <a:r>
              <a:rPr dirty="0" sz="1600">
                <a:latin typeface="Calibri"/>
                <a:cs typeface="Calibri"/>
              </a:rPr>
              <a:t>(&gt;35% </a:t>
            </a:r>
            <a:r>
              <a:rPr dirty="0" sz="1600" spc="-5">
                <a:latin typeface="Calibri"/>
                <a:cs typeface="Calibri"/>
              </a:rPr>
              <a:t>loss </a:t>
            </a:r>
            <a:r>
              <a:rPr dirty="0" sz="1600" spc="-10">
                <a:latin typeface="Calibri"/>
                <a:cs typeface="Calibri"/>
              </a:rPr>
              <a:t>to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FU)</a:t>
            </a:r>
            <a:endParaRPr sz="1600">
              <a:latin typeface="Calibri"/>
              <a:cs typeface="Calibri"/>
            </a:endParaRPr>
          </a:p>
          <a:p>
            <a:pPr lvl="1" marL="812800" indent="-34290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1600" spc="-5">
                <a:latin typeface="Calibri"/>
                <a:cs typeface="Calibri"/>
              </a:rPr>
              <a:t>Unmeasured </a:t>
            </a:r>
            <a:r>
              <a:rPr dirty="0" sz="1600" spc="-10">
                <a:latin typeface="Calibri"/>
                <a:cs typeface="Calibri"/>
              </a:rPr>
              <a:t>crossovers </a:t>
            </a:r>
            <a:r>
              <a:rPr dirty="0" sz="1600" spc="-5">
                <a:latin typeface="Calibri"/>
                <a:cs typeface="Calibri"/>
              </a:rPr>
              <a:t>and </a:t>
            </a:r>
            <a:r>
              <a:rPr dirty="0" sz="1600" spc="-10">
                <a:latin typeface="Calibri"/>
                <a:cs typeface="Calibri"/>
              </a:rPr>
              <a:t>re-interventions, </a:t>
            </a:r>
            <a:r>
              <a:rPr dirty="0" sz="1600" spc="-5">
                <a:latin typeface="Calibri"/>
                <a:cs typeface="Calibri"/>
              </a:rPr>
              <a:t>and unknown additional PTX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exposure</a:t>
            </a:r>
            <a:endParaRPr sz="1600">
              <a:latin typeface="Calibri"/>
              <a:cs typeface="Calibri"/>
            </a:endParaRPr>
          </a:p>
          <a:p>
            <a:pPr lvl="1" marL="8128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1600" spc="-5">
                <a:latin typeface="Calibri"/>
                <a:cs typeface="Calibri"/>
              </a:rPr>
              <a:t>Lack </a:t>
            </a:r>
            <a:r>
              <a:rPr dirty="0" sz="1600">
                <a:latin typeface="Calibri"/>
                <a:cs typeface="Calibri"/>
              </a:rPr>
              <a:t>of </a:t>
            </a:r>
            <a:r>
              <a:rPr dirty="0" sz="1600" spc="-10">
                <a:latin typeface="Calibri"/>
                <a:cs typeface="Calibri"/>
              </a:rPr>
              <a:t>adjudication </a:t>
            </a:r>
            <a:r>
              <a:rPr dirty="0" sz="1600">
                <a:latin typeface="Calibri"/>
                <a:cs typeface="Calibri"/>
              </a:rPr>
              <a:t>of </a:t>
            </a:r>
            <a:r>
              <a:rPr dirty="0" sz="1600" spc="-10">
                <a:latin typeface="Calibri"/>
                <a:cs typeface="Calibri"/>
              </a:rPr>
              <a:t>cause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death</a:t>
            </a:r>
            <a:endParaRPr sz="1600">
              <a:latin typeface="Calibri"/>
              <a:cs typeface="Calibri"/>
            </a:endParaRPr>
          </a:p>
          <a:p>
            <a:pPr lvl="1" marL="812800" indent="-34290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1600" spc="-10">
                <a:latin typeface="Calibri"/>
                <a:cs typeface="Calibri"/>
              </a:rPr>
              <a:t>Errors </a:t>
            </a:r>
            <a:r>
              <a:rPr dirty="0" sz="1600" spc="-5">
                <a:latin typeface="Calibri"/>
                <a:cs typeface="Calibri"/>
              </a:rPr>
              <a:t>in published death </a:t>
            </a:r>
            <a:r>
              <a:rPr dirty="0" sz="1600" spc="-15">
                <a:latin typeface="Calibri"/>
                <a:cs typeface="Calibri"/>
              </a:rPr>
              <a:t>rates </a:t>
            </a:r>
            <a:r>
              <a:rPr dirty="0" sz="1600">
                <a:latin typeface="Calibri"/>
                <a:cs typeface="Calibri"/>
              </a:rPr>
              <a:t>with </a:t>
            </a:r>
            <a:r>
              <a:rPr dirty="0" sz="1600" spc="-10">
                <a:latin typeface="Calibri"/>
                <a:cs typeface="Calibri"/>
              </a:rPr>
              <a:t>subsequent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corrections</a:t>
            </a:r>
            <a:endParaRPr sz="1600">
              <a:latin typeface="Calibri"/>
              <a:cs typeface="Calibri"/>
            </a:endParaRPr>
          </a:p>
          <a:p>
            <a:pPr lvl="1" marL="812800" indent="-3429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1600" spc="-5">
                <a:latin typeface="Calibri"/>
                <a:cs typeface="Calibri"/>
              </a:rPr>
              <a:t>Lack </a:t>
            </a:r>
            <a:r>
              <a:rPr dirty="0" sz="1600">
                <a:latin typeface="Calibri"/>
                <a:cs typeface="Calibri"/>
              </a:rPr>
              <a:t>of a </a:t>
            </a:r>
            <a:r>
              <a:rPr dirty="0" sz="1600" spc="-5">
                <a:latin typeface="Calibri"/>
                <a:cs typeface="Calibri"/>
              </a:rPr>
              <a:t>plausible </a:t>
            </a:r>
            <a:r>
              <a:rPr dirty="0" sz="1600">
                <a:latin typeface="Calibri"/>
                <a:cs typeface="Calibri"/>
              </a:rPr>
              <a:t>or </a:t>
            </a:r>
            <a:r>
              <a:rPr dirty="0" sz="1600" spc="-10">
                <a:latin typeface="Calibri"/>
                <a:cs typeface="Calibri"/>
              </a:rPr>
              <a:t>reproducible </a:t>
            </a:r>
            <a:r>
              <a:rPr dirty="0" sz="1600" spc="-5">
                <a:latin typeface="Calibri"/>
                <a:cs typeface="Calibri"/>
              </a:rPr>
              <a:t>dose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response</a:t>
            </a:r>
            <a:endParaRPr sz="1600">
              <a:latin typeface="Calibri"/>
              <a:cs typeface="Calibri"/>
            </a:endParaRPr>
          </a:p>
          <a:p>
            <a:pPr marL="12700" marR="95885">
              <a:lnSpc>
                <a:spcPts val="2400"/>
              </a:lnSpc>
              <a:spcBef>
                <a:spcPts val="6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1800" spc="-25">
                <a:latin typeface="Calibri"/>
                <a:cs typeface="Calibri"/>
              </a:rPr>
              <a:t>At </a:t>
            </a:r>
            <a:r>
              <a:rPr dirty="0" sz="1800" spc="-10">
                <a:latin typeface="Calibri"/>
                <a:cs typeface="Calibri"/>
              </a:rPr>
              <a:t>least </a:t>
            </a:r>
            <a:r>
              <a:rPr dirty="0" sz="1800">
                <a:latin typeface="Calibri"/>
                <a:cs typeface="Calibri"/>
              </a:rPr>
              <a:t>4 </a:t>
            </a:r>
            <a:r>
              <a:rPr dirty="0" sz="1800" spc="-5">
                <a:latin typeface="Calibri"/>
                <a:cs typeface="Calibri"/>
              </a:rPr>
              <a:t>new </a:t>
            </a:r>
            <a:r>
              <a:rPr dirty="0" sz="1800" spc="-15">
                <a:latin typeface="Calibri"/>
                <a:cs typeface="Calibri"/>
              </a:rPr>
              <a:t>patient-level </a:t>
            </a:r>
            <a:r>
              <a:rPr dirty="0" sz="1800" spc="-5">
                <a:latin typeface="Calibri"/>
                <a:cs typeface="Calibri"/>
              </a:rPr>
              <a:t>analyses </a:t>
            </a:r>
            <a:r>
              <a:rPr dirty="0" sz="1800">
                <a:latin typeface="Calibri"/>
                <a:cs typeface="Calibri"/>
              </a:rPr>
              <a:t>and a </a:t>
            </a:r>
            <a:r>
              <a:rPr dirty="0" sz="1800" spc="-10">
                <a:latin typeface="Calibri"/>
                <a:cs typeface="Calibri"/>
              </a:rPr>
              <a:t>large-scale </a:t>
            </a:r>
            <a:r>
              <a:rPr dirty="0" sz="1800" spc="-5">
                <a:latin typeface="Calibri"/>
                <a:cs typeface="Calibri"/>
              </a:rPr>
              <a:t>claims </a:t>
            </a:r>
            <a:r>
              <a:rPr dirty="0" sz="1800" spc="-15">
                <a:latin typeface="Calibri"/>
                <a:cs typeface="Calibri"/>
              </a:rPr>
              <a:t>data </a:t>
            </a:r>
            <a:r>
              <a:rPr dirty="0" sz="1800" spc="-10">
                <a:latin typeface="Calibri"/>
                <a:cs typeface="Calibri"/>
              </a:rPr>
              <a:t>analysis </a:t>
            </a:r>
            <a:r>
              <a:rPr dirty="0" sz="1800" spc="-15">
                <a:latin typeface="Calibri"/>
                <a:cs typeface="Calibri"/>
              </a:rPr>
              <a:t>have </a:t>
            </a:r>
            <a:r>
              <a:rPr dirty="0" sz="1800" spc="-10">
                <a:latin typeface="Calibri"/>
                <a:cs typeface="Calibri"/>
              </a:rPr>
              <a:t>failed  </a:t>
            </a:r>
            <a:r>
              <a:rPr dirty="0" sz="1800" spc="-15">
                <a:latin typeface="Calibri"/>
                <a:cs typeface="Calibri"/>
              </a:rPr>
              <a:t>to </a:t>
            </a:r>
            <a:r>
              <a:rPr dirty="0" sz="1800" spc="-10">
                <a:latin typeface="Calibri"/>
                <a:cs typeface="Calibri"/>
              </a:rPr>
              <a:t>replicate </a:t>
            </a:r>
            <a:r>
              <a:rPr dirty="0" sz="1800" spc="-5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results </a:t>
            </a:r>
            <a:r>
              <a:rPr dirty="0" sz="1800">
                <a:latin typeface="Calibri"/>
                <a:cs typeface="Calibri"/>
              </a:rPr>
              <a:t>of </a:t>
            </a:r>
            <a:r>
              <a:rPr dirty="0" sz="1800" spc="-5">
                <a:latin typeface="Calibri"/>
                <a:cs typeface="Calibri"/>
              </a:rPr>
              <a:t>the </a:t>
            </a:r>
            <a:r>
              <a:rPr dirty="0" sz="1800" spc="-15">
                <a:latin typeface="Calibri"/>
                <a:cs typeface="Calibri"/>
              </a:rPr>
              <a:t>meta </a:t>
            </a:r>
            <a:r>
              <a:rPr dirty="0" sz="1800" spc="-5">
                <a:latin typeface="Calibri"/>
                <a:cs typeface="Calibri"/>
              </a:rPr>
              <a:t>analysis with</a:t>
            </a:r>
            <a:r>
              <a:rPr dirty="0" sz="1800" spc="1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DCB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5">
                <a:latin typeface="Calibri"/>
                <a:cs typeface="Calibri"/>
              </a:rPr>
              <a:t>Coronary </a:t>
            </a:r>
            <a:r>
              <a:rPr dirty="0" sz="1800">
                <a:latin typeface="Calibri"/>
                <a:cs typeface="Calibri"/>
              </a:rPr>
              <a:t>DCB </a:t>
            </a:r>
            <a:r>
              <a:rPr dirty="0" sz="1800" spc="-5">
                <a:latin typeface="Calibri"/>
                <a:cs typeface="Calibri"/>
              </a:rPr>
              <a:t>applications </a:t>
            </a:r>
            <a:r>
              <a:rPr dirty="0" sz="1800" spc="-15">
                <a:latin typeface="Calibri"/>
                <a:cs typeface="Calibri"/>
              </a:rPr>
              <a:t>are </a:t>
            </a:r>
            <a:r>
              <a:rPr dirty="0" sz="1800">
                <a:latin typeface="Calibri"/>
                <a:cs typeface="Calibri"/>
              </a:rPr>
              <a:t>not </a:t>
            </a:r>
            <a:r>
              <a:rPr dirty="0" sz="1800" spc="-10">
                <a:latin typeface="Calibri"/>
                <a:cs typeface="Calibri"/>
              </a:rPr>
              <a:t>associated </a:t>
            </a:r>
            <a:r>
              <a:rPr dirty="0" sz="1800" spc="-5">
                <a:latin typeface="Calibri"/>
                <a:cs typeface="Calibri"/>
              </a:rPr>
              <a:t>with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5">
                <a:latin typeface="Calibri"/>
                <a:cs typeface="Calibri"/>
              </a:rPr>
              <a:t>long-term </a:t>
            </a:r>
            <a:r>
              <a:rPr dirty="0" sz="1800" spc="-15">
                <a:latin typeface="Calibri"/>
                <a:cs typeface="Calibri"/>
              </a:rPr>
              <a:t>safety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signal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240"/>
              </a:spcBef>
              <a:buFont typeface="Wingdings"/>
              <a:buChar char=""/>
              <a:tabLst>
                <a:tab pos="298450" algn="l"/>
              </a:tabLst>
            </a:pPr>
            <a:r>
              <a:rPr dirty="0" sz="2400" spc="-5">
                <a:solidFill>
                  <a:srgbClr val="61207A"/>
                </a:solidFill>
                <a:latin typeface="Calibri"/>
                <a:cs typeface="Calibri"/>
              </a:rPr>
              <a:t>There is </a:t>
            </a:r>
            <a:r>
              <a:rPr dirty="0" sz="2400" spc="-10">
                <a:solidFill>
                  <a:srgbClr val="61207A"/>
                </a:solidFill>
                <a:latin typeface="Calibri"/>
                <a:cs typeface="Calibri"/>
              </a:rPr>
              <a:t>currently </a:t>
            </a:r>
            <a:r>
              <a:rPr dirty="0" sz="2400">
                <a:solidFill>
                  <a:srgbClr val="61207A"/>
                </a:solidFill>
                <a:latin typeface="Calibri"/>
                <a:cs typeface="Calibri"/>
              </a:rPr>
              <a:t>no </a:t>
            </a:r>
            <a:r>
              <a:rPr dirty="0" sz="2400" spc="-15">
                <a:solidFill>
                  <a:srgbClr val="61207A"/>
                </a:solidFill>
                <a:latin typeface="Calibri"/>
                <a:cs typeface="Calibri"/>
              </a:rPr>
              <a:t>strong </a:t>
            </a:r>
            <a:r>
              <a:rPr dirty="0" sz="2400" spc="-5">
                <a:solidFill>
                  <a:srgbClr val="61207A"/>
                </a:solidFill>
                <a:latin typeface="Calibri"/>
                <a:cs typeface="Calibri"/>
              </a:rPr>
              <a:t>evidence of </a:t>
            </a:r>
            <a:r>
              <a:rPr dirty="0" sz="2400">
                <a:solidFill>
                  <a:srgbClr val="61207A"/>
                </a:solidFill>
                <a:latin typeface="Calibri"/>
                <a:cs typeface="Calibri"/>
              </a:rPr>
              <a:t>a </a:t>
            </a:r>
            <a:r>
              <a:rPr dirty="0" sz="2400" spc="-10">
                <a:solidFill>
                  <a:srgbClr val="61207A"/>
                </a:solidFill>
                <a:latin typeface="Calibri"/>
                <a:cs typeface="Calibri"/>
              </a:rPr>
              <a:t>mortality</a:t>
            </a:r>
            <a:r>
              <a:rPr dirty="0" sz="2400" spc="10">
                <a:solidFill>
                  <a:srgbClr val="61207A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61207A"/>
                </a:solidFill>
                <a:latin typeface="Calibri"/>
                <a:cs typeface="Calibri"/>
              </a:rPr>
              <a:t>signal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56714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PCR </a:t>
            </a:r>
            <a:r>
              <a:rPr dirty="0" spc="-20"/>
              <a:t>Statement </a:t>
            </a:r>
            <a:r>
              <a:rPr dirty="0" spc="-5"/>
              <a:t>on </a:t>
            </a:r>
            <a:r>
              <a:rPr dirty="0" spc="-10"/>
              <a:t>Interventions </a:t>
            </a:r>
            <a:r>
              <a:rPr dirty="0" spc="-5"/>
              <a:t>with</a:t>
            </a:r>
            <a:r>
              <a:rPr dirty="0" spc="30"/>
              <a:t> </a:t>
            </a:r>
            <a:r>
              <a:rPr dirty="0" spc="-5"/>
              <a:t>DCB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8436" y="726681"/>
            <a:ext cx="8590280" cy="3933825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dirty="0" sz="2400" spc="-5" b="1">
                <a:solidFill>
                  <a:srgbClr val="61207A"/>
                </a:solidFill>
                <a:latin typeface="Calibri"/>
                <a:cs typeface="Calibri"/>
              </a:rPr>
              <a:t>PCR </a:t>
            </a:r>
            <a:r>
              <a:rPr dirty="0" sz="2400" spc="-10" b="1">
                <a:solidFill>
                  <a:srgbClr val="61207A"/>
                </a:solidFill>
                <a:latin typeface="Calibri"/>
                <a:cs typeface="Calibri"/>
              </a:rPr>
              <a:t>Position </a:t>
            </a:r>
            <a:r>
              <a:rPr dirty="0" sz="2400" spc="-5" b="1">
                <a:solidFill>
                  <a:srgbClr val="61207A"/>
                </a:solidFill>
                <a:latin typeface="Calibri"/>
                <a:cs typeface="Calibri"/>
              </a:rPr>
              <a:t>on</a:t>
            </a:r>
            <a:r>
              <a:rPr dirty="0" sz="2400" spc="-10" b="1">
                <a:solidFill>
                  <a:srgbClr val="61207A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61207A"/>
                </a:solidFill>
                <a:latin typeface="Calibri"/>
                <a:cs typeface="Calibri"/>
              </a:rPr>
              <a:t>DCB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6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900">
                <a:latin typeface="Calibri"/>
                <a:cs typeface="Calibri"/>
              </a:rPr>
              <a:t>Although the </a:t>
            </a:r>
            <a:r>
              <a:rPr dirty="0" sz="1900" spc="-5">
                <a:latin typeface="Calibri"/>
                <a:cs typeface="Calibri"/>
              </a:rPr>
              <a:t>results of </a:t>
            </a:r>
            <a:r>
              <a:rPr dirty="0" sz="1900">
                <a:latin typeface="Calibri"/>
                <a:cs typeface="Calibri"/>
              </a:rPr>
              <a:t>the </a:t>
            </a:r>
            <a:r>
              <a:rPr dirty="0" sz="1900" spc="-15">
                <a:latin typeface="Calibri"/>
                <a:cs typeface="Calibri"/>
              </a:rPr>
              <a:t>meta </a:t>
            </a:r>
            <a:r>
              <a:rPr dirty="0" sz="1900" spc="-5">
                <a:latin typeface="Calibri"/>
                <a:cs typeface="Calibri"/>
              </a:rPr>
              <a:t>analysis </a:t>
            </a:r>
            <a:r>
              <a:rPr dirty="0" sz="1900" spc="-10">
                <a:latin typeface="Calibri"/>
                <a:cs typeface="Calibri"/>
              </a:rPr>
              <a:t>are </a:t>
            </a:r>
            <a:r>
              <a:rPr dirty="0" sz="1900" spc="-5">
                <a:latin typeface="Calibri"/>
                <a:cs typeface="Calibri"/>
              </a:rPr>
              <a:t>not conclusive, they cannot </a:t>
            </a:r>
            <a:r>
              <a:rPr dirty="0" sz="1900">
                <a:latin typeface="Calibri"/>
                <a:cs typeface="Calibri"/>
              </a:rPr>
              <a:t>be </a:t>
            </a:r>
            <a:r>
              <a:rPr dirty="0" sz="1900" spc="-5">
                <a:latin typeface="Calibri"/>
                <a:cs typeface="Calibri"/>
              </a:rPr>
              <a:t>ignored  </a:t>
            </a:r>
            <a:r>
              <a:rPr dirty="0" sz="1900">
                <a:latin typeface="Calibri"/>
                <a:cs typeface="Calibri"/>
              </a:rPr>
              <a:t>due </a:t>
            </a:r>
            <a:r>
              <a:rPr dirty="0" sz="1900" spc="-10">
                <a:latin typeface="Calibri"/>
                <a:cs typeface="Calibri"/>
              </a:rPr>
              <a:t>to </a:t>
            </a:r>
            <a:r>
              <a:rPr dirty="0" sz="1900">
                <a:latin typeface="Calibri"/>
                <a:cs typeface="Calibri"/>
              </a:rPr>
              <a:t>the </a:t>
            </a:r>
            <a:r>
              <a:rPr dirty="0" sz="1900" spc="-5">
                <a:latin typeface="Calibri"/>
                <a:cs typeface="Calibri"/>
              </a:rPr>
              <a:t>mortality implications </a:t>
            </a:r>
            <a:r>
              <a:rPr dirty="0" sz="1900">
                <a:latin typeface="Calibri"/>
                <a:cs typeface="Calibri"/>
              </a:rPr>
              <a:t>and the </a:t>
            </a:r>
            <a:r>
              <a:rPr dirty="0" sz="1900" spc="-5">
                <a:latin typeface="Calibri"/>
                <a:cs typeface="Calibri"/>
              </a:rPr>
              <a:t>lack of </a:t>
            </a:r>
            <a:r>
              <a:rPr dirty="0" sz="1900">
                <a:latin typeface="Calibri"/>
                <a:cs typeface="Calibri"/>
              </a:rPr>
              <a:t>high </a:t>
            </a:r>
            <a:r>
              <a:rPr dirty="0" sz="1900" spc="-5">
                <a:latin typeface="Calibri"/>
                <a:cs typeface="Calibri"/>
              </a:rPr>
              <a:t>quality </a:t>
            </a:r>
            <a:r>
              <a:rPr dirty="0" sz="1900">
                <a:latin typeface="Calibri"/>
                <a:cs typeface="Calibri"/>
              </a:rPr>
              <a:t>long-term </a:t>
            </a:r>
            <a:r>
              <a:rPr dirty="0" sz="1900" spc="-15">
                <a:latin typeface="Calibri"/>
                <a:cs typeface="Calibri"/>
              </a:rPr>
              <a:t>safety</a:t>
            </a:r>
            <a:r>
              <a:rPr dirty="0" sz="1900" spc="-8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data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dirty="0" sz="1900">
                <a:latin typeface="Calibri"/>
                <a:cs typeface="Calibri"/>
              </a:rPr>
              <a:t>PCR </a:t>
            </a:r>
            <a:r>
              <a:rPr dirty="0" sz="1900" spc="-5">
                <a:latin typeface="Calibri"/>
                <a:cs typeface="Calibri"/>
              </a:rPr>
              <a:t>acknowledges </a:t>
            </a:r>
            <a:r>
              <a:rPr dirty="0" sz="1900">
                <a:latin typeface="Calibri"/>
                <a:cs typeface="Calibri"/>
              </a:rPr>
              <a:t>the need </a:t>
            </a:r>
            <a:r>
              <a:rPr dirty="0" sz="1900" spc="-20">
                <a:latin typeface="Calibri"/>
                <a:cs typeface="Calibri"/>
              </a:rPr>
              <a:t>for </a:t>
            </a:r>
            <a:r>
              <a:rPr dirty="0" sz="1900">
                <a:latin typeface="Calibri"/>
                <a:cs typeface="Calibri"/>
              </a:rPr>
              <a:t>a </a:t>
            </a:r>
            <a:r>
              <a:rPr dirty="0" sz="1900" spc="-10">
                <a:latin typeface="Calibri"/>
                <a:cs typeface="Calibri"/>
              </a:rPr>
              <a:t>more </a:t>
            </a:r>
            <a:r>
              <a:rPr dirty="0" sz="1900" spc="-5">
                <a:latin typeface="Calibri"/>
                <a:cs typeface="Calibri"/>
              </a:rPr>
              <a:t>reliable </a:t>
            </a:r>
            <a:r>
              <a:rPr dirty="0" sz="1900" spc="-10">
                <a:latin typeface="Calibri"/>
                <a:cs typeface="Calibri"/>
              </a:rPr>
              <a:t>industry-wide </a:t>
            </a:r>
            <a:r>
              <a:rPr dirty="0" sz="1900" spc="-5">
                <a:latin typeface="Calibri"/>
                <a:cs typeface="Calibri"/>
              </a:rPr>
              <a:t>patient level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(DCB</a:t>
            </a:r>
            <a:endParaRPr sz="1900">
              <a:latin typeface="Calibri"/>
              <a:cs typeface="Calibri"/>
            </a:endParaRPr>
          </a:p>
          <a:p>
            <a:pPr marL="355600" marR="40640">
              <a:lnSpc>
                <a:spcPct val="109500"/>
              </a:lnSpc>
            </a:pPr>
            <a:r>
              <a:rPr dirty="0" sz="1900" spc="-5">
                <a:latin typeface="Calibri"/>
                <a:cs typeface="Calibri"/>
              </a:rPr>
              <a:t>only) pooled analysis, </a:t>
            </a:r>
            <a:r>
              <a:rPr dirty="0" sz="1900" spc="-10">
                <a:latin typeface="Calibri"/>
                <a:cs typeface="Calibri"/>
              </a:rPr>
              <a:t>expected to </a:t>
            </a:r>
            <a:r>
              <a:rPr dirty="0" sz="1900">
                <a:latin typeface="Calibri"/>
                <a:cs typeface="Calibri"/>
              </a:rPr>
              <a:t>be </a:t>
            </a:r>
            <a:r>
              <a:rPr dirty="0" sz="1900" spc="-10">
                <a:latin typeface="Calibri"/>
                <a:cs typeface="Calibri"/>
              </a:rPr>
              <a:t>presented at </a:t>
            </a:r>
            <a:r>
              <a:rPr dirty="0" sz="1900">
                <a:latin typeface="Calibri"/>
                <a:cs typeface="Calibri"/>
              </a:rPr>
              <a:t>the </a:t>
            </a:r>
            <a:r>
              <a:rPr dirty="0" sz="1900" spc="-5">
                <a:latin typeface="Calibri"/>
                <a:cs typeface="Calibri"/>
              </a:rPr>
              <a:t>upcoming </a:t>
            </a:r>
            <a:r>
              <a:rPr dirty="0" sz="1900" spc="-10">
                <a:latin typeface="Calibri"/>
                <a:cs typeface="Calibri"/>
              </a:rPr>
              <a:t>FDA </a:t>
            </a:r>
            <a:r>
              <a:rPr dirty="0" sz="1900">
                <a:latin typeface="Calibri"/>
                <a:cs typeface="Calibri"/>
              </a:rPr>
              <a:t>panel </a:t>
            </a:r>
            <a:r>
              <a:rPr dirty="0" sz="1900" spc="-5">
                <a:latin typeface="Calibri"/>
                <a:cs typeface="Calibri"/>
              </a:rPr>
              <a:t>on June  19/20</a:t>
            </a:r>
            <a:endParaRPr sz="1900">
              <a:latin typeface="Calibri"/>
              <a:cs typeface="Calibri"/>
            </a:endParaRPr>
          </a:p>
          <a:p>
            <a:pPr marL="355600" marR="195580" indent="-342900">
              <a:lnSpc>
                <a:spcPct val="109500"/>
              </a:lnSpc>
              <a:spcBef>
                <a:spcPts val="25"/>
              </a:spcBef>
              <a:buAutoNum type="arabicPeriod" startAt="3"/>
              <a:tabLst>
                <a:tab pos="354965" algn="l"/>
                <a:tab pos="355600" algn="l"/>
              </a:tabLst>
            </a:pPr>
            <a:r>
              <a:rPr dirty="0" sz="1900">
                <a:latin typeface="Calibri"/>
                <a:cs typeface="Calibri"/>
              </a:rPr>
              <a:t>PCR </a:t>
            </a:r>
            <a:r>
              <a:rPr dirty="0" sz="1900" spc="-10">
                <a:latin typeface="Calibri"/>
                <a:cs typeface="Calibri"/>
              </a:rPr>
              <a:t>strongly encourages resuming </a:t>
            </a:r>
            <a:r>
              <a:rPr dirty="0" sz="1900">
                <a:latin typeface="Calibri"/>
                <a:cs typeface="Calibri"/>
              </a:rPr>
              <a:t>the </a:t>
            </a:r>
            <a:r>
              <a:rPr dirty="0" sz="1900" spc="-5">
                <a:latin typeface="Calibri"/>
                <a:cs typeface="Calibri"/>
              </a:rPr>
              <a:t>previously suspended </a:t>
            </a:r>
            <a:r>
              <a:rPr dirty="0" sz="1900" spc="-10">
                <a:latin typeface="Calibri"/>
                <a:cs typeface="Calibri"/>
              </a:rPr>
              <a:t>prospective  randomized </a:t>
            </a:r>
            <a:r>
              <a:rPr dirty="0" sz="1900">
                <a:latin typeface="Calibri"/>
                <a:cs typeface="Calibri"/>
              </a:rPr>
              <a:t>DCB trials </a:t>
            </a:r>
            <a:r>
              <a:rPr dirty="0" sz="1900" spc="-20">
                <a:latin typeface="Calibri"/>
                <a:cs typeface="Calibri"/>
              </a:rPr>
              <a:t>(SWEDPAD </a:t>
            </a:r>
            <a:r>
              <a:rPr dirty="0" sz="1900">
                <a:latin typeface="Calibri"/>
                <a:cs typeface="Calibri"/>
              </a:rPr>
              <a:t>and </a:t>
            </a:r>
            <a:r>
              <a:rPr dirty="0" sz="1900" spc="-5">
                <a:latin typeface="Calibri"/>
                <a:cs typeface="Calibri"/>
              </a:rPr>
              <a:t>BASIL 3) </a:t>
            </a:r>
            <a:r>
              <a:rPr dirty="0" sz="1900">
                <a:latin typeface="Calibri"/>
                <a:cs typeface="Calibri"/>
              </a:rPr>
              <a:t>under </a:t>
            </a:r>
            <a:r>
              <a:rPr dirty="0" sz="1900" spc="-15">
                <a:latin typeface="Calibri"/>
                <a:cs typeface="Calibri"/>
              </a:rPr>
              <a:t>careful </a:t>
            </a:r>
            <a:r>
              <a:rPr dirty="0" sz="1900" spc="-5">
                <a:latin typeface="Calibri"/>
                <a:cs typeface="Calibri"/>
              </a:rPr>
              <a:t>adjudication </a:t>
            </a:r>
            <a:r>
              <a:rPr dirty="0" sz="1900">
                <a:latin typeface="Calibri"/>
                <a:cs typeface="Calibri"/>
              </a:rPr>
              <a:t>and  </a:t>
            </a:r>
            <a:r>
              <a:rPr dirty="0" sz="1900" spc="-15">
                <a:latin typeface="Calibri"/>
                <a:cs typeface="Calibri"/>
              </a:rPr>
              <a:t>safety </a:t>
            </a:r>
            <a:r>
              <a:rPr dirty="0" sz="1900" spc="-10">
                <a:latin typeface="Calibri"/>
                <a:cs typeface="Calibri"/>
              </a:rPr>
              <a:t>oversight </a:t>
            </a:r>
            <a:r>
              <a:rPr dirty="0" sz="1900">
                <a:latin typeface="Calibri"/>
                <a:cs typeface="Calibri"/>
              </a:rPr>
              <a:t>as </a:t>
            </a:r>
            <a:r>
              <a:rPr dirty="0" sz="1900" spc="-5">
                <a:latin typeface="Calibri"/>
                <a:cs typeface="Calibri"/>
              </a:rPr>
              <a:t>these </a:t>
            </a:r>
            <a:r>
              <a:rPr dirty="0" sz="1900">
                <a:latin typeface="Calibri"/>
                <a:cs typeface="Calibri"/>
              </a:rPr>
              <a:t>will </a:t>
            </a:r>
            <a:r>
              <a:rPr dirty="0" sz="1900" spc="-10">
                <a:latin typeface="Calibri"/>
                <a:cs typeface="Calibri"/>
              </a:rPr>
              <a:t>provide </a:t>
            </a:r>
            <a:r>
              <a:rPr dirty="0" sz="1900">
                <a:latin typeface="Calibri"/>
                <a:cs typeface="Calibri"/>
              </a:rPr>
              <a:t>the evidence </a:t>
            </a:r>
            <a:r>
              <a:rPr dirty="0" sz="1900" spc="-5">
                <a:latin typeface="Calibri"/>
                <a:cs typeface="Calibri"/>
              </a:rPr>
              <a:t>necessary </a:t>
            </a:r>
            <a:r>
              <a:rPr dirty="0" sz="1900" spc="-10">
                <a:latin typeface="Calibri"/>
                <a:cs typeface="Calibri"/>
              </a:rPr>
              <a:t>to </a:t>
            </a:r>
            <a:r>
              <a:rPr dirty="0" sz="1900" spc="-5">
                <a:latin typeface="Calibri"/>
                <a:cs typeface="Calibri"/>
              </a:rPr>
              <a:t>address </a:t>
            </a:r>
            <a:r>
              <a:rPr dirty="0" sz="1900">
                <a:latin typeface="Calibri"/>
                <a:cs typeface="Calibri"/>
              </a:rPr>
              <a:t>the </a:t>
            </a:r>
            <a:r>
              <a:rPr dirty="0" sz="1900" spc="-15">
                <a:latin typeface="Calibri"/>
                <a:cs typeface="Calibri"/>
              </a:rPr>
              <a:t>safety  </a:t>
            </a:r>
            <a:r>
              <a:rPr dirty="0" sz="1900" spc="-5">
                <a:latin typeface="Calibri"/>
                <a:cs typeface="Calibri"/>
              </a:rPr>
              <a:t>of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DCB</a:t>
            </a:r>
            <a:endParaRPr sz="1900">
              <a:latin typeface="Calibri"/>
              <a:cs typeface="Calibri"/>
            </a:endParaRPr>
          </a:p>
          <a:p>
            <a:pPr marL="355600" marR="12065" indent="-342900">
              <a:lnSpc>
                <a:spcPct val="109500"/>
              </a:lnSpc>
              <a:buAutoNum type="arabicPeriod" startAt="3"/>
              <a:tabLst>
                <a:tab pos="354965" algn="l"/>
                <a:tab pos="355600" algn="l"/>
              </a:tabLst>
            </a:pPr>
            <a:r>
              <a:rPr dirty="0" sz="1900" spc="-5">
                <a:latin typeface="Calibri"/>
                <a:cs typeface="Calibri"/>
              </a:rPr>
              <a:t>Until </a:t>
            </a:r>
            <a:r>
              <a:rPr dirty="0" sz="1900" spc="-10">
                <a:latin typeface="Calibri"/>
                <a:cs typeface="Calibri"/>
              </a:rPr>
              <a:t>more </a:t>
            </a:r>
            <a:r>
              <a:rPr dirty="0" sz="1900" spc="-15">
                <a:latin typeface="Calibri"/>
                <a:cs typeface="Calibri"/>
              </a:rPr>
              <a:t>robust </a:t>
            </a:r>
            <a:r>
              <a:rPr dirty="0" sz="1900" spc="-10">
                <a:latin typeface="Calibri"/>
                <a:cs typeface="Calibri"/>
              </a:rPr>
              <a:t>data to </a:t>
            </a:r>
            <a:r>
              <a:rPr dirty="0" sz="1900">
                <a:latin typeface="Calibri"/>
                <a:cs typeface="Calibri"/>
              </a:rPr>
              <a:t>the </a:t>
            </a:r>
            <a:r>
              <a:rPr dirty="0" sz="1900" spc="-25">
                <a:latin typeface="Calibri"/>
                <a:cs typeface="Calibri"/>
              </a:rPr>
              <a:t>contrary, </a:t>
            </a:r>
            <a:r>
              <a:rPr dirty="0" sz="1900" spc="-5">
                <a:latin typeface="Calibri"/>
                <a:cs typeface="Calibri"/>
              </a:rPr>
              <a:t>there </a:t>
            </a:r>
            <a:r>
              <a:rPr dirty="0" sz="1900">
                <a:latin typeface="Calibri"/>
                <a:cs typeface="Calibri"/>
              </a:rPr>
              <a:t>is </a:t>
            </a:r>
            <a:r>
              <a:rPr dirty="0" sz="1900" spc="-10">
                <a:latin typeface="Calibri"/>
                <a:cs typeface="Calibri"/>
              </a:rPr>
              <a:t>currently </a:t>
            </a:r>
            <a:r>
              <a:rPr dirty="0" sz="1900">
                <a:latin typeface="Calibri"/>
                <a:cs typeface="Calibri"/>
              </a:rPr>
              <a:t>no </a:t>
            </a:r>
            <a:r>
              <a:rPr dirty="0" sz="1900" spc="-15">
                <a:latin typeface="Calibri"/>
                <a:cs typeface="Calibri"/>
              </a:rPr>
              <a:t>strong </a:t>
            </a:r>
            <a:r>
              <a:rPr dirty="0" sz="1900" spc="-5">
                <a:latin typeface="Calibri"/>
                <a:cs typeface="Calibri"/>
              </a:rPr>
              <a:t>evidence </a:t>
            </a:r>
            <a:r>
              <a:rPr dirty="0" sz="1900" spc="-10">
                <a:latin typeface="Calibri"/>
                <a:cs typeface="Calibri"/>
              </a:rPr>
              <a:t>to  </a:t>
            </a:r>
            <a:r>
              <a:rPr dirty="0" sz="1900" spc="-5">
                <a:latin typeface="Calibri"/>
                <a:cs typeface="Calibri"/>
              </a:rPr>
              <a:t>justify </a:t>
            </a:r>
            <a:r>
              <a:rPr dirty="0" sz="1900">
                <a:latin typeface="Calibri"/>
                <a:cs typeface="Calibri"/>
              </a:rPr>
              <a:t>changing </a:t>
            </a:r>
            <a:r>
              <a:rPr dirty="0" sz="1900" spc="-5">
                <a:latin typeface="Calibri"/>
                <a:cs typeface="Calibri"/>
              </a:rPr>
              <a:t>clinical </a:t>
            </a:r>
            <a:r>
              <a:rPr dirty="0" sz="1900" spc="-10">
                <a:latin typeface="Calibri"/>
                <a:cs typeface="Calibri"/>
              </a:rPr>
              <a:t>practice </a:t>
            </a:r>
            <a:r>
              <a:rPr dirty="0" sz="1900">
                <a:latin typeface="Calibri"/>
                <a:cs typeface="Calibri"/>
              </a:rPr>
              <a:t>and </a:t>
            </a:r>
            <a:r>
              <a:rPr dirty="0" sz="1900" spc="-5">
                <a:latin typeface="Calibri"/>
                <a:cs typeface="Calibri"/>
              </a:rPr>
              <a:t>clinicians should </a:t>
            </a:r>
            <a:r>
              <a:rPr dirty="0" sz="1900" spc="-10">
                <a:latin typeface="Calibri"/>
                <a:cs typeface="Calibri"/>
              </a:rPr>
              <a:t>continue to </a:t>
            </a:r>
            <a:r>
              <a:rPr dirty="0" sz="1900" spc="-5">
                <a:latin typeface="Calibri"/>
                <a:cs typeface="Calibri"/>
              </a:rPr>
              <a:t>use </a:t>
            </a:r>
            <a:r>
              <a:rPr dirty="0" sz="1900" spc="-10">
                <a:latin typeface="Calibri"/>
                <a:cs typeface="Calibri"/>
              </a:rPr>
              <a:t>best</a:t>
            </a:r>
            <a:r>
              <a:rPr dirty="0" sz="1900" spc="5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judgment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534" y="4363444"/>
            <a:ext cx="1294130" cy="7048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50" spc="-204" b="1">
                <a:solidFill>
                  <a:srgbClr val="505256"/>
                </a:solidFill>
                <a:latin typeface="Times New Roman"/>
                <a:cs typeface="Times New Roman"/>
              </a:rPr>
              <a:t>B </a:t>
            </a:r>
            <a:r>
              <a:rPr dirty="0" sz="1050" spc="-85">
                <a:solidFill>
                  <a:srgbClr val="505256"/>
                </a:solidFill>
                <a:latin typeface="Times New Roman"/>
                <a:cs typeface="Times New Roman"/>
              </a:rPr>
              <a:t>By </a:t>
            </a:r>
            <a:r>
              <a:rPr dirty="0" sz="1050">
                <a:solidFill>
                  <a:srgbClr val="505256"/>
                </a:solidFill>
                <a:latin typeface="Times New Roman"/>
                <a:cs typeface="Times New Roman"/>
              </a:rPr>
              <a:t>and</a:t>
            </a:r>
            <a:r>
              <a:rPr dirty="0" sz="1050" spc="-50">
                <a:solidFill>
                  <a:srgbClr val="505256"/>
                </a:solidFill>
                <a:latin typeface="Times New Roman"/>
                <a:cs typeface="Times New Roman"/>
              </a:rPr>
              <a:t> </a:t>
            </a:r>
            <a:r>
              <a:rPr dirty="0" sz="1050">
                <a:solidFill>
                  <a:srgbClr val="505256"/>
                </a:solidFill>
                <a:latin typeface="Times New Roman"/>
                <a:cs typeface="Times New Roman"/>
              </a:rPr>
              <a:t>Foryou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7226" y="4809808"/>
            <a:ext cx="862965" cy="155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0" spc="15" b="1">
                <a:solidFill>
                  <a:srgbClr val="505256"/>
                </a:solidFill>
                <a:latin typeface="Arial"/>
                <a:cs typeface="Arial"/>
              </a:rPr>
              <a:t>PCRonline.com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2019-05-21T18:25:02Z</dcterms:created>
  <dcterms:modified xsi:type="dcterms:W3CDTF">2019-05-21T18:25:02Z</dcterms:modified>
</cp:coreProperties>
</file>