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476" r:id="rId2"/>
    <p:sldId id="498" r:id="rId3"/>
    <p:sldId id="3006" r:id="rId4"/>
    <p:sldId id="2998" r:id="rId5"/>
    <p:sldId id="2999" r:id="rId6"/>
    <p:sldId id="3002" r:id="rId7"/>
    <p:sldId id="3199" r:id="rId8"/>
    <p:sldId id="522" r:id="rId9"/>
    <p:sldId id="431" r:id="rId10"/>
    <p:sldId id="3178" r:id="rId11"/>
    <p:sldId id="2984" r:id="rId12"/>
    <p:sldId id="293" r:id="rId13"/>
    <p:sldId id="3147" r:id="rId14"/>
    <p:sldId id="3001" r:id="rId15"/>
    <p:sldId id="3207" r:id="rId16"/>
    <p:sldId id="3209" r:id="rId17"/>
    <p:sldId id="3205" r:id="rId18"/>
    <p:sldId id="319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0A8"/>
    <a:srgbClr val="0070C0"/>
    <a:srgbClr val="0058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122" d="100"/>
          <a:sy n="122" d="100"/>
        </p:scale>
        <p:origin x="150" y="90"/>
      </p:cViewPr>
      <p:guideLst/>
    </p:cSldViewPr>
  </p:slideViewPr>
  <p:notesTextViewPr>
    <p:cViewPr>
      <p:scale>
        <a:sx n="1" d="1"/>
        <a:sy n="1" d="1"/>
      </p:scale>
      <p:origin x="0" y="0"/>
    </p:cViewPr>
  </p:notesTextViewPr>
  <p:sorterViewPr>
    <p:cViewPr>
      <p:scale>
        <a:sx n="125" d="100"/>
        <a:sy n="125" d="100"/>
      </p:scale>
      <p:origin x="0" y="-48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XL172\Documents\Lab\Experiments-1\Combined%20FACS%20data\Copy%20of%20Combined%20FACS%20data%20(10-30-15)-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XL172\Documents\Lab\Experiments-1\Combined%20FACS%20data\Combined%20FACS%20data%20(10-30-15).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XL172\Documents\Lab\Paper%20(Biodistribution%20Immune%20Response)\AMI%20Paper%20(6-18-16)\MI%20+%20MSCs%20Day%207%20heart%20(10-20-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dLbls>
          <c:showLegendKey val="0"/>
          <c:showVal val="0"/>
          <c:showCatName val="0"/>
          <c:showSerName val="0"/>
          <c:showPercent val="0"/>
          <c:showBubbleSize val="0"/>
        </c:dLbls>
        <c:gapWidth val="79"/>
        <c:axId val="2060561808"/>
        <c:axId val="2060548752"/>
      </c:barChart>
      <c:catAx>
        <c:axId val="2060561808"/>
        <c:scaling>
          <c:orientation val="minMax"/>
        </c:scaling>
        <c:delete val="0"/>
        <c:axPos val="b"/>
        <c:majorTickMark val="out"/>
        <c:minorTickMark val="none"/>
        <c:tickLblPos val="nextTo"/>
        <c:txPr>
          <a:bodyPr/>
          <a:lstStyle/>
          <a:p>
            <a:pPr>
              <a:defRPr sz="900" b="1"/>
            </a:pPr>
            <a:endParaRPr lang="en-US"/>
          </a:p>
        </c:txPr>
        <c:crossAx val="2060548752"/>
        <c:crosses val="autoZero"/>
        <c:auto val="1"/>
        <c:lblAlgn val="ctr"/>
        <c:lblOffset val="100"/>
        <c:noMultiLvlLbl val="0"/>
      </c:catAx>
      <c:valAx>
        <c:axId val="2060548752"/>
        <c:scaling>
          <c:orientation val="minMax"/>
        </c:scaling>
        <c:delete val="0"/>
        <c:axPos val="l"/>
        <c:numFmt formatCode="General" sourceLinked="1"/>
        <c:majorTickMark val="out"/>
        <c:minorTickMark val="none"/>
        <c:tickLblPos val="nextTo"/>
        <c:txPr>
          <a:bodyPr/>
          <a:lstStyle/>
          <a:p>
            <a:pPr>
              <a:defRPr sz="900" b="1"/>
            </a:pPr>
            <a:endParaRPr lang="en-US"/>
          </a:p>
        </c:txPr>
        <c:crossAx val="2060561808"/>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450082628560318"/>
          <c:y val="3.3826630969656803E-2"/>
          <c:w val="0.81228929717118759"/>
          <c:h val="0.74526726811777877"/>
        </c:manualLayout>
      </c:layout>
      <c:barChart>
        <c:barDir val="col"/>
        <c:grouping val="clustered"/>
        <c:varyColors val="0"/>
        <c:ser>
          <c:idx val="0"/>
          <c:order val="0"/>
          <c:spPr>
            <a:ln>
              <a:solidFill>
                <a:schemeClr val="tx1"/>
              </a:solidFill>
            </a:ln>
          </c:spPr>
          <c:invertIfNegative val="0"/>
          <c:dPt>
            <c:idx val="0"/>
            <c:invertIfNegative val="0"/>
            <c:bubble3D val="0"/>
            <c:spPr>
              <a:solidFill>
                <a:schemeClr val="accent5">
                  <a:lumMod val="75000"/>
                </a:schemeClr>
              </a:solidFill>
              <a:ln>
                <a:solidFill>
                  <a:schemeClr val="tx1"/>
                </a:solidFill>
              </a:ln>
            </c:spPr>
            <c:extLst xmlns:c16r2="http://schemas.microsoft.com/office/drawing/2015/06/chart">
              <c:ext xmlns:c16="http://schemas.microsoft.com/office/drawing/2014/chart" uri="{C3380CC4-5D6E-409C-BE32-E72D297353CC}">
                <c16:uniqueId val="{00000001-3CB2-4567-B5FE-708AC9BF96C6}"/>
              </c:ext>
            </c:extLst>
          </c:dPt>
          <c:dPt>
            <c:idx val="1"/>
            <c:invertIfNegative val="0"/>
            <c:bubble3D val="0"/>
            <c:spPr>
              <a:solidFill>
                <a:schemeClr val="accent1"/>
              </a:solidFill>
              <a:ln>
                <a:solidFill>
                  <a:schemeClr val="tx1"/>
                </a:solidFill>
              </a:ln>
            </c:spPr>
            <c:extLst xmlns:c16r2="http://schemas.microsoft.com/office/drawing/2015/06/chart">
              <c:ext xmlns:c16="http://schemas.microsoft.com/office/drawing/2014/chart" uri="{C3380CC4-5D6E-409C-BE32-E72D297353CC}">
                <c16:uniqueId val="{00000003-3CB2-4567-B5FE-708AC9BF96C6}"/>
              </c:ext>
            </c:extLst>
          </c:dPt>
          <c:dPt>
            <c:idx val="2"/>
            <c:invertIfNegative val="0"/>
            <c:bubble3D val="0"/>
            <c:spPr>
              <a:solidFill>
                <a:srgbClr val="C00000"/>
              </a:solidFill>
              <a:ln>
                <a:solidFill>
                  <a:schemeClr val="tx1"/>
                </a:solidFill>
              </a:ln>
            </c:spPr>
            <c:extLst xmlns:c16r2="http://schemas.microsoft.com/office/drawing/2015/06/chart">
              <c:ext xmlns:c16="http://schemas.microsoft.com/office/drawing/2014/chart" uri="{C3380CC4-5D6E-409C-BE32-E72D297353CC}">
                <c16:uniqueId val="{00000005-3CB2-4567-B5FE-708AC9BF96C6}"/>
              </c:ext>
            </c:extLst>
          </c:dPt>
          <c:dPt>
            <c:idx val="3"/>
            <c:invertIfNegative val="0"/>
            <c:bubble3D val="0"/>
            <c:spPr>
              <a:solidFill>
                <a:srgbClr val="218F26"/>
              </a:solidFill>
              <a:ln>
                <a:solidFill>
                  <a:schemeClr val="tx1"/>
                </a:solidFill>
              </a:ln>
            </c:spPr>
            <c:extLst xmlns:c16r2="http://schemas.microsoft.com/office/drawing/2015/06/chart">
              <c:ext xmlns:c16="http://schemas.microsoft.com/office/drawing/2014/chart" uri="{C3380CC4-5D6E-409C-BE32-E72D297353CC}">
                <c16:uniqueId val="{00000007-3CB2-4567-B5FE-708AC9BF96C6}"/>
              </c:ext>
            </c:extLst>
          </c:dPt>
          <c:dLbls>
            <c:dLbl>
              <c:idx val="4"/>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3CB2-4567-B5FE-708AC9BF96C6}"/>
                </c:ext>
                <c:ext xmlns:c15="http://schemas.microsoft.com/office/drawing/2012/chart" uri="{CE6537A1-D6FC-4f65-9D91-7224C49458BB}"/>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errBars>
            <c:errBarType val="both"/>
            <c:errValType val="cust"/>
            <c:noEndCap val="0"/>
            <c:plus>
              <c:numRef>
                <c:f>Sheet1!$G$61:$J$61</c:f>
                <c:numCache>
                  <c:formatCode>General</c:formatCode>
                  <c:ptCount val="4"/>
                  <c:pt idx="0">
                    <c:v>0.29699040655768971</c:v>
                  </c:pt>
                  <c:pt idx="1">
                    <c:v>0.61065033133577773</c:v>
                  </c:pt>
                  <c:pt idx="2">
                    <c:v>0.23604604424987721</c:v>
                  </c:pt>
                  <c:pt idx="3">
                    <c:v>0.15928403567624008</c:v>
                  </c:pt>
                </c:numCache>
              </c:numRef>
            </c:plus>
            <c:minus>
              <c:numRef>
                <c:f>Sheet1!$G$61:$J$61</c:f>
                <c:numCache>
                  <c:formatCode>General</c:formatCode>
                  <c:ptCount val="4"/>
                  <c:pt idx="0">
                    <c:v>0.29699040655768971</c:v>
                  </c:pt>
                  <c:pt idx="1">
                    <c:v>0.61065033133577773</c:v>
                  </c:pt>
                  <c:pt idx="2">
                    <c:v>0.23604604424987721</c:v>
                  </c:pt>
                  <c:pt idx="3">
                    <c:v>0.15928403567624008</c:v>
                  </c:pt>
                </c:numCache>
              </c:numRef>
            </c:minus>
          </c:errBars>
          <c:cat>
            <c:strRef>
              <c:f>Sheet1!$G$58:$J$58</c:f>
              <c:strCache>
                <c:ptCount val="4"/>
                <c:pt idx="0">
                  <c:v>Naïve</c:v>
                </c:pt>
                <c:pt idx="1">
                  <c:v>Sham</c:v>
                </c:pt>
                <c:pt idx="2">
                  <c:v>MI</c:v>
                </c:pt>
                <c:pt idx="3">
                  <c:v>MI+ MSCs </c:v>
                </c:pt>
              </c:strCache>
            </c:strRef>
          </c:cat>
          <c:val>
            <c:numRef>
              <c:f>Sheet1!$G$59:$J$59</c:f>
              <c:numCache>
                <c:formatCode>General</c:formatCode>
                <c:ptCount val="4"/>
                <c:pt idx="0">
                  <c:v>3.8393333333333328</c:v>
                </c:pt>
                <c:pt idx="1">
                  <c:v>3.652222222222222</c:v>
                </c:pt>
                <c:pt idx="2">
                  <c:v>4.5847826086956491</c:v>
                </c:pt>
                <c:pt idx="3">
                  <c:v>3.0717391304347799</c:v>
                </c:pt>
              </c:numCache>
            </c:numRef>
          </c:val>
          <c:extLst xmlns:c16r2="http://schemas.microsoft.com/office/drawing/2015/06/chart">
            <c:ext xmlns:c16="http://schemas.microsoft.com/office/drawing/2014/chart" uri="{C3380CC4-5D6E-409C-BE32-E72D297353CC}">
              <c16:uniqueId val="{00000009-3CB2-4567-B5FE-708AC9BF96C6}"/>
            </c:ext>
          </c:extLst>
        </c:ser>
        <c:dLbls>
          <c:showLegendKey val="0"/>
          <c:showVal val="0"/>
          <c:showCatName val="0"/>
          <c:showSerName val="0"/>
          <c:showPercent val="0"/>
          <c:showBubbleSize val="0"/>
        </c:dLbls>
        <c:gapWidth val="99"/>
        <c:axId val="2060566704"/>
        <c:axId val="2060553648"/>
      </c:barChart>
      <c:catAx>
        <c:axId val="2060566704"/>
        <c:scaling>
          <c:orientation val="minMax"/>
        </c:scaling>
        <c:delete val="0"/>
        <c:axPos val="b"/>
        <c:numFmt formatCode="General" sourceLinked="0"/>
        <c:majorTickMark val="out"/>
        <c:minorTickMark val="none"/>
        <c:tickLblPos val="nextTo"/>
        <c:spPr>
          <a:ln w="19050">
            <a:solidFill>
              <a:schemeClr val="tx1"/>
            </a:solidFill>
          </a:ln>
        </c:spPr>
        <c:txPr>
          <a:bodyPr/>
          <a:lstStyle/>
          <a:p>
            <a:pPr>
              <a:defRPr sz="900" b="1">
                <a:latin typeface="Arial" pitchFamily="34" charset="0"/>
                <a:cs typeface="Arial" pitchFamily="34" charset="0"/>
              </a:defRPr>
            </a:pPr>
            <a:endParaRPr lang="en-US"/>
          </a:p>
        </c:txPr>
        <c:crossAx val="2060553648"/>
        <c:crosses val="autoZero"/>
        <c:auto val="1"/>
        <c:lblAlgn val="ctr"/>
        <c:lblOffset val="100"/>
        <c:noMultiLvlLbl val="0"/>
      </c:catAx>
      <c:valAx>
        <c:axId val="2060553648"/>
        <c:scaling>
          <c:orientation val="minMax"/>
        </c:scaling>
        <c:delete val="0"/>
        <c:axPos val="l"/>
        <c:numFmt formatCode="General" sourceLinked="1"/>
        <c:majorTickMark val="out"/>
        <c:minorTickMark val="none"/>
        <c:tickLblPos val="nextTo"/>
        <c:spPr>
          <a:ln w="19050">
            <a:solidFill>
              <a:schemeClr val="tx1"/>
            </a:solidFill>
          </a:ln>
        </c:spPr>
        <c:txPr>
          <a:bodyPr/>
          <a:lstStyle/>
          <a:p>
            <a:pPr>
              <a:defRPr sz="900" b="1">
                <a:latin typeface="Arial" pitchFamily="34" charset="0"/>
                <a:cs typeface="Arial" pitchFamily="34" charset="0"/>
              </a:defRPr>
            </a:pPr>
            <a:endParaRPr lang="en-US"/>
          </a:p>
        </c:txPr>
        <c:crossAx val="2060566704"/>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ln>
              <a:solidFill>
                <a:schemeClr val="tx1"/>
              </a:solidFill>
            </a:ln>
          </c:spPr>
          <c:invertIfNegative val="0"/>
          <c:dPt>
            <c:idx val="0"/>
            <c:invertIfNegative val="0"/>
            <c:bubble3D val="0"/>
            <c:spPr>
              <a:solidFill>
                <a:schemeClr val="accent5">
                  <a:lumMod val="75000"/>
                </a:schemeClr>
              </a:solidFill>
              <a:ln>
                <a:solidFill>
                  <a:schemeClr val="tx1"/>
                </a:solidFill>
              </a:ln>
            </c:spPr>
            <c:extLst xmlns:c16r2="http://schemas.microsoft.com/office/drawing/2015/06/chart">
              <c:ext xmlns:c16="http://schemas.microsoft.com/office/drawing/2014/chart" uri="{C3380CC4-5D6E-409C-BE32-E72D297353CC}">
                <c16:uniqueId val="{00000001-C530-42A6-82BC-B0DB8423FD68}"/>
              </c:ext>
            </c:extLst>
          </c:dPt>
          <c:dPt>
            <c:idx val="1"/>
            <c:invertIfNegative val="0"/>
            <c:bubble3D val="0"/>
            <c:spPr>
              <a:solidFill>
                <a:srgbClr val="C00000"/>
              </a:solidFill>
              <a:ln>
                <a:solidFill>
                  <a:schemeClr val="tx1"/>
                </a:solidFill>
              </a:ln>
            </c:spPr>
            <c:extLst xmlns:c16r2="http://schemas.microsoft.com/office/drawing/2015/06/chart">
              <c:ext xmlns:c16="http://schemas.microsoft.com/office/drawing/2014/chart" uri="{C3380CC4-5D6E-409C-BE32-E72D297353CC}">
                <c16:uniqueId val="{00000003-C530-42A6-82BC-B0DB8423FD68}"/>
              </c:ext>
            </c:extLst>
          </c:dPt>
          <c:dPt>
            <c:idx val="2"/>
            <c:invertIfNegative val="0"/>
            <c:bubble3D val="0"/>
            <c:spPr>
              <a:solidFill>
                <a:srgbClr val="218F26"/>
              </a:solidFill>
              <a:ln>
                <a:solidFill>
                  <a:schemeClr val="tx1"/>
                </a:solidFill>
              </a:ln>
            </c:spPr>
            <c:extLst xmlns:c16r2="http://schemas.microsoft.com/office/drawing/2015/06/chart">
              <c:ext xmlns:c16="http://schemas.microsoft.com/office/drawing/2014/chart" uri="{C3380CC4-5D6E-409C-BE32-E72D297353CC}">
                <c16:uniqueId val="{00000005-C530-42A6-82BC-B0DB8423FD68}"/>
              </c:ext>
            </c:extLst>
          </c:dPt>
          <c:errBars>
            <c:errBarType val="both"/>
            <c:errValType val="cust"/>
            <c:noEndCap val="0"/>
            <c:plus>
              <c:numRef>
                <c:f>'[MI + MSCs Day 7 heart (10-20-15).xlsx]Sheet1'!$E$24:$G$24</c:f>
                <c:numCache>
                  <c:formatCode>General</c:formatCode>
                  <c:ptCount val="3"/>
                  <c:pt idx="0">
                    <c:v>0.69014491231914521</c:v>
                  </c:pt>
                  <c:pt idx="1">
                    <c:v>0.41103155447667272</c:v>
                  </c:pt>
                  <c:pt idx="2">
                    <c:v>0.311273771961454</c:v>
                  </c:pt>
                </c:numCache>
              </c:numRef>
            </c:plus>
            <c:minus>
              <c:numRef>
                <c:f>'[MI + MSCs Day 7 heart (10-20-15).xlsx]Sheet1'!$E$24:$G$24</c:f>
                <c:numCache>
                  <c:formatCode>General</c:formatCode>
                  <c:ptCount val="3"/>
                  <c:pt idx="0">
                    <c:v>0.69014491231914521</c:v>
                  </c:pt>
                  <c:pt idx="1">
                    <c:v>0.41103155447667272</c:v>
                  </c:pt>
                  <c:pt idx="2">
                    <c:v>0.311273771961454</c:v>
                  </c:pt>
                </c:numCache>
              </c:numRef>
            </c:minus>
          </c:errBars>
          <c:cat>
            <c:strRef>
              <c:f>'[MI + MSCs Day 7 heart (10-20-15).xlsx]Sheet1'!$E$21:$G$21</c:f>
              <c:strCache>
                <c:ptCount val="3"/>
                <c:pt idx="0">
                  <c:v>Naive</c:v>
                </c:pt>
                <c:pt idx="1">
                  <c:v>MI</c:v>
                </c:pt>
                <c:pt idx="2">
                  <c:v>MI+ MSCs</c:v>
                </c:pt>
              </c:strCache>
            </c:strRef>
          </c:cat>
          <c:val>
            <c:numRef>
              <c:f>'[MI + MSCs Day 7 heart (10-20-15).xlsx]Sheet1'!$E$22:$G$22</c:f>
              <c:numCache>
                <c:formatCode>General</c:formatCode>
                <c:ptCount val="3"/>
                <c:pt idx="0">
                  <c:v>3.12</c:v>
                </c:pt>
                <c:pt idx="1">
                  <c:v>3.495714285714286</c:v>
                </c:pt>
                <c:pt idx="2">
                  <c:v>2.3921666666666668</c:v>
                </c:pt>
              </c:numCache>
            </c:numRef>
          </c:val>
          <c:extLst xmlns:c16r2="http://schemas.microsoft.com/office/drawing/2015/06/chart">
            <c:ext xmlns:c16="http://schemas.microsoft.com/office/drawing/2014/chart" uri="{C3380CC4-5D6E-409C-BE32-E72D297353CC}">
              <c16:uniqueId val="{00000006-C530-42A6-82BC-B0DB8423FD68}"/>
            </c:ext>
          </c:extLst>
        </c:ser>
        <c:dLbls>
          <c:showLegendKey val="0"/>
          <c:showVal val="0"/>
          <c:showCatName val="0"/>
          <c:showSerName val="0"/>
          <c:showPercent val="0"/>
          <c:showBubbleSize val="0"/>
        </c:dLbls>
        <c:gapWidth val="150"/>
        <c:axId val="2060573232"/>
        <c:axId val="2060554192"/>
      </c:barChart>
      <c:catAx>
        <c:axId val="2060573232"/>
        <c:scaling>
          <c:orientation val="minMax"/>
        </c:scaling>
        <c:delete val="0"/>
        <c:axPos val="b"/>
        <c:numFmt formatCode="General" sourceLinked="0"/>
        <c:majorTickMark val="out"/>
        <c:minorTickMark val="none"/>
        <c:tickLblPos val="nextTo"/>
        <c:spPr>
          <a:ln w="19050">
            <a:solidFill>
              <a:schemeClr val="tx1"/>
            </a:solidFill>
          </a:ln>
        </c:spPr>
        <c:txPr>
          <a:bodyPr/>
          <a:lstStyle/>
          <a:p>
            <a:pPr>
              <a:defRPr sz="900" b="1">
                <a:latin typeface="Arial" pitchFamily="34" charset="0"/>
                <a:cs typeface="Arial" pitchFamily="34" charset="0"/>
              </a:defRPr>
            </a:pPr>
            <a:endParaRPr lang="en-US"/>
          </a:p>
        </c:txPr>
        <c:crossAx val="2060554192"/>
        <c:crosses val="autoZero"/>
        <c:auto val="1"/>
        <c:lblAlgn val="ctr"/>
        <c:lblOffset val="100"/>
        <c:noMultiLvlLbl val="0"/>
      </c:catAx>
      <c:valAx>
        <c:axId val="2060554192"/>
        <c:scaling>
          <c:orientation val="minMax"/>
        </c:scaling>
        <c:delete val="0"/>
        <c:axPos val="l"/>
        <c:numFmt formatCode="General" sourceLinked="1"/>
        <c:majorTickMark val="out"/>
        <c:minorTickMark val="none"/>
        <c:tickLblPos val="nextTo"/>
        <c:spPr>
          <a:ln w="19050">
            <a:solidFill>
              <a:schemeClr val="tx1"/>
            </a:solidFill>
          </a:ln>
        </c:spPr>
        <c:txPr>
          <a:bodyPr/>
          <a:lstStyle/>
          <a:p>
            <a:pPr>
              <a:defRPr sz="900" b="1">
                <a:latin typeface="Arial" pitchFamily="34" charset="0"/>
                <a:cs typeface="Arial" pitchFamily="34" charset="0"/>
              </a:defRPr>
            </a:pPr>
            <a:endParaRPr lang="en-US"/>
          </a:p>
        </c:txPr>
        <c:crossAx val="2060573232"/>
        <c:crosses val="autoZero"/>
        <c:crossBetween val="between"/>
        <c:majorUnit val="1"/>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B9D329-72CC-494F-B8CF-FD4FC6E974D9}" type="datetimeFigureOut">
              <a:rPr lang="en-US" smtClean="0"/>
              <a:t>3/3/2019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2CD5BB-C5B9-4935-99AC-6D376F7D318F}" type="slidenum">
              <a:rPr lang="en-US" smtClean="0"/>
              <a:t>‹#›</a:t>
            </a:fld>
            <a:endParaRPr lang="en-US"/>
          </a:p>
        </p:txBody>
      </p:sp>
    </p:spTree>
    <p:extLst>
      <p:ext uri="{BB962C8B-B14F-4D97-AF65-F5344CB8AC3E}">
        <p14:creationId xmlns:p14="http://schemas.microsoft.com/office/powerpoint/2010/main" val="2296352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9F4E72-78E2-4658-98F4-8A54D349DF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354C5387-F941-461F-87FC-2EEB1FE759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F08CE743-6C4B-48F7-BD28-F4FB62655540}"/>
              </a:ext>
            </a:extLst>
          </p:cNvPr>
          <p:cNvSpPr>
            <a:spLocks noGrp="1"/>
          </p:cNvSpPr>
          <p:nvPr>
            <p:ph type="dt" sz="half" idx="10"/>
          </p:nvPr>
        </p:nvSpPr>
        <p:spPr/>
        <p:txBody>
          <a:bodyPr/>
          <a:lstStyle/>
          <a:p>
            <a:fld id="{AE90E5CD-BC97-44C4-99F9-C19095A5B03B}" type="datetime1">
              <a:rPr lang="en-US" smtClean="0"/>
              <a:t>3/3/2019</a:t>
            </a:fld>
            <a:endParaRPr lang="en-US"/>
          </a:p>
        </p:txBody>
      </p:sp>
      <p:sp>
        <p:nvSpPr>
          <p:cNvPr id="5" name="Footer Placeholder 4">
            <a:extLst>
              <a:ext uri="{FF2B5EF4-FFF2-40B4-BE49-F238E27FC236}">
                <a16:creationId xmlns="" xmlns:a16="http://schemas.microsoft.com/office/drawing/2014/main" id="{740CD45C-D95B-4AA7-86A5-B59142CA2C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4DC3839-D1F0-4457-AF21-E61FA90B57A5}"/>
              </a:ext>
            </a:extLst>
          </p:cNvPr>
          <p:cNvSpPr>
            <a:spLocks noGrp="1"/>
          </p:cNvSpPr>
          <p:nvPr>
            <p:ph type="sldNum" sz="quarter" idx="12"/>
          </p:nvPr>
        </p:nvSpPr>
        <p:spPr/>
        <p:txBody>
          <a:bodyPr/>
          <a:lstStyle/>
          <a:p>
            <a:fld id="{B9662A62-DD24-48F5-820F-A04FE6E980D4}" type="slidenum">
              <a:rPr lang="en-US" smtClean="0"/>
              <a:t>‹#›</a:t>
            </a:fld>
            <a:endParaRPr lang="en-US"/>
          </a:p>
        </p:txBody>
      </p:sp>
    </p:spTree>
    <p:extLst>
      <p:ext uri="{BB962C8B-B14F-4D97-AF65-F5344CB8AC3E}">
        <p14:creationId xmlns:p14="http://schemas.microsoft.com/office/powerpoint/2010/main" val="404520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F0AF51-61CF-4C85-9070-59F17910D6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1D7D8883-EFA3-4620-A038-0192DCDE4FB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5703783-4B59-4C9B-9360-9A36935AAD6B}"/>
              </a:ext>
            </a:extLst>
          </p:cNvPr>
          <p:cNvSpPr>
            <a:spLocks noGrp="1"/>
          </p:cNvSpPr>
          <p:nvPr>
            <p:ph type="dt" sz="half" idx="10"/>
          </p:nvPr>
        </p:nvSpPr>
        <p:spPr/>
        <p:txBody>
          <a:bodyPr/>
          <a:lstStyle/>
          <a:p>
            <a:fld id="{1D8222C9-2A93-4846-A763-9407444EC23B}" type="datetime1">
              <a:rPr lang="en-US" smtClean="0"/>
              <a:t>3/3/2019</a:t>
            </a:fld>
            <a:endParaRPr lang="en-US"/>
          </a:p>
        </p:txBody>
      </p:sp>
      <p:sp>
        <p:nvSpPr>
          <p:cNvPr id="5" name="Footer Placeholder 4">
            <a:extLst>
              <a:ext uri="{FF2B5EF4-FFF2-40B4-BE49-F238E27FC236}">
                <a16:creationId xmlns="" xmlns:a16="http://schemas.microsoft.com/office/drawing/2014/main" id="{4D089C1B-BFAA-4273-AAA5-196956F587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AD5A02F-E2A0-4E6C-891D-B52BDF0387DE}"/>
              </a:ext>
            </a:extLst>
          </p:cNvPr>
          <p:cNvSpPr>
            <a:spLocks noGrp="1"/>
          </p:cNvSpPr>
          <p:nvPr>
            <p:ph type="sldNum" sz="quarter" idx="12"/>
          </p:nvPr>
        </p:nvSpPr>
        <p:spPr/>
        <p:txBody>
          <a:bodyPr/>
          <a:lstStyle/>
          <a:p>
            <a:fld id="{B9662A62-DD24-48F5-820F-A04FE6E980D4}" type="slidenum">
              <a:rPr lang="en-US" smtClean="0"/>
              <a:t>‹#›</a:t>
            </a:fld>
            <a:endParaRPr lang="en-US"/>
          </a:p>
        </p:txBody>
      </p:sp>
    </p:spTree>
    <p:extLst>
      <p:ext uri="{BB962C8B-B14F-4D97-AF65-F5344CB8AC3E}">
        <p14:creationId xmlns:p14="http://schemas.microsoft.com/office/powerpoint/2010/main" val="1898097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7CE7FD79-BC4E-4331-BD5D-D2A487DF68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7F7B173F-7925-4390-B7AC-F0956CBC44D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A848C8A-EEE1-4FAD-AB84-01BDE2065F69}"/>
              </a:ext>
            </a:extLst>
          </p:cNvPr>
          <p:cNvSpPr>
            <a:spLocks noGrp="1"/>
          </p:cNvSpPr>
          <p:nvPr>
            <p:ph type="dt" sz="half" idx="10"/>
          </p:nvPr>
        </p:nvSpPr>
        <p:spPr/>
        <p:txBody>
          <a:bodyPr/>
          <a:lstStyle/>
          <a:p>
            <a:fld id="{647CC203-9085-40D8-9D21-24F1E5C4163F}" type="datetime1">
              <a:rPr lang="en-US" smtClean="0"/>
              <a:t>3/3/2019</a:t>
            </a:fld>
            <a:endParaRPr lang="en-US"/>
          </a:p>
        </p:txBody>
      </p:sp>
      <p:sp>
        <p:nvSpPr>
          <p:cNvPr id="5" name="Footer Placeholder 4">
            <a:extLst>
              <a:ext uri="{FF2B5EF4-FFF2-40B4-BE49-F238E27FC236}">
                <a16:creationId xmlns="" xmlns:a16="http://schemas.microsoft.com/office/drawing/2014/main" id="{A049C55A-3618-4617-9C1A-01B18715A0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B094FEB-2D59-46C6-B89C-D0DE5130A9DB}"/>
              </a:ext>
            </a:extLst>
          </p:cNvPr>
          <p:cNvSpPr>
            <a:spLocks noGrp="1"/>
          </p:cNvSpPr>
          <p:nvPr>
            <p:ph type="sldNum" sz="quarter" idx="12"/>
          </p:nvPr>
        </p:nvSpPr>
        <p:spPr/>
        <p:txBody>
          <a:bodyPr/>
          <a:lstStyle/>
          <a:p>
            <a:fld id="{B9662A62-DD24-48F5-820F-A04FE6E980D4}" type="slidenum">
              <a:rPr lang="en-US" smtClean="0"/>
              <a:t>‹#›</a:t>
            </a:fld>
            <a:endParaRPr lang="en-US"/>
          </a:p>
        </p:txBody>
      </p:sp>
    </p:spTree>
    <p:extLst>
      <p:ext uri="{BB962C8B-B14F-4D97-AF65-F5344CB8AC3E}">
        <p14:creationId xmlns:p14="http://schemas.microsoft.com/office/powerpoint/2010/main" val="2112120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6125128-096F-4CF1-9436-A6475BFC23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3BAA4054-C10A-44B7-AEF8-6CAD0F1BCFD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78CD817F-7387-4473-B4AC-93491F2201BB}"/>
              </a:ext>
            </a:extLst>
          </p:cNvPr>
          <p:cNvSpPr>
            <a:spLocks noGrp="1"/>
          </p:cNvSpPr>
          <p:nvPr>
            <p:ph type="dt" sz="half" idx="10"/>
          </p:nvPr>
        </p:nvSpPr>
        <p:spPr/>
        <p:txBody>
          <a:bodyPr/>
          <a:lstStyle/>
          <a:p>
            <a:fld id="{D25E30D3-AC77-41E7-BE63-0E9679480575}" type="datetime1">
              <a:rPr lang="en-US" smtClean="0"/>
              <a:t>3/3/2019</a:t>
            </a:fld>
            <a:endParaRPr lang="en-US"/>
          </a:p>
        </p:txBody>
      </p:sp>
      <p:sp>
        <p:nvSpPr>
          <p:cNvPr id="5" name="Footer Placeholder 4">
            <a:extLst>
              <a:ext uri="{FF2B5EF4-FFF2-40B4-BE49-F238E27FC236}">
                <a16:creationId xmlns="" xmlns:a16="http://schemas.microsoft.com/office/drawing/2014/main" id="{83D16B3F-50B8-4BC8-877A-271B4727A9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542ED18-6A45-4910-98B8-1189B2F7F1F5}"/>
              </a:ext>
            </a:extLst>
          </p:cNvPr>
          <p:cNvSpPr>
            <a:spLocks noGrp="1"/>
          </p:cNvSpPr>
          <p:nvPr>
            <p:ph type="sldNum" sz="quarter" idx="12"/>
          </p:nvPr>
        </p:nvSpPr>
        <p:spPr/>
        <p:txBody>
          <a:bodyPr/>
          <a:lstStyle/>
          <a:p>
            <a:fld id="{B9662A62-DD24-48F5-820F-A04FE6E980D4}" type="slidenum">
              <a:rPr lang="en-US" smtClean="0"/>
              <a:t>‹#›</a:t>
            </a:fld>
            <a:endParaRPr lang="en-US"/>
          </a:p>
        </p:txBody>
      </p:sp>
    </p:spTree>
    <p:extLst>
      <p:ext uri="{BB962C8B-B14F-4D97-AF65-F5344CB8AC3E}">
        <p14:creationId xmlns:p14="http://schemas.microsoft.com/office/powerpoint/2010/main" val="2893205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8CC5C5-6E38-40E6-882F-837989FBE7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90834269-0A37-415B-9D95-2BF0DC2E6F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7B2DD8F3-5CAB-4F63-9402-EE031C850B21}"/>
              </a:ext>
            </a:extLst>
          </p:cNvPr>
          <p:cNvSpPr>
            <a:spLocks noGrp="1"/>
          </p:cNvSpPr>
          <p:nvPr>
            <p:ph type="dt" sz="half" idx="10"/>
          </p:nvPr>
        </p:nvSpPr>
        <p:spPr/>
        <p:txBody>
          <a:bodyPr/>
          <a:lstStyle/>
          <a:p>
            <a:fld id="{005741B6-D06A-4715-8152-EAEC8A76A573}" type="datetime1">
              <a:rPr lang="en-US" smtClean="0"/>
              <a:t>3/3/2019</a:t>
            </a:fld>
            <a:endParaRPr lang="en-US"/>
          </a:p>
        </p:txBody>
      </p:sp>
      <p:sp>
        <p:nvSpPr>
          <p:cNvPr id="5" name="Footer Placeholder 4">
            <a:extLst>
              <a:ext uri="{FF2B5EF4-FFF2-40B4-BE49-F238E27FC236}">
                <a16:creationId xmlns="" xmlns:a16="http://schemas.microsoft.com/office/drawing/2014/main" id="{B5EC6735-F4DE-4159-A416-759FFFF802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104C6E4-FD01-4F4B-8CFD-81816C57789A}"/>
              </a:ext>
            </a:extLst>
          </p:cNvPr>
          <p:cNvSpPr>
            <a:spLocks noGrp="1"/>
          </p:cNvSpPr>
          <p:nvPr>
            <p:ph type="sldNum" sz="quarter" idx="12"/>
          </p:nvPr>
        </p:nvSpPr>
        <p:spPr/>
        <p:txBody>
          <a:bodyPr/>
          <a:lstStyle/>
          <a:p>
            <a:fld id="{B9662A62-DD24-48F5-820F-A04FE6E980D4}" type="slidenum">
              <a:rPr lang="en-US" smtClean="0"/>
              <a:t>‹#›</a:t>
            </a:fld>
            <a:endParaRPr lang="en-US"/>
          </a:p>
        </p:txBody>
      </p:sp>
    </p:spTree>
    <p:extLst>
      <p:ext uri="{BB962C8B-B14F-4D97-AF65-F5344CB8AC3E}">
        <p14:creationId xmlns:p14="http://schemas.microsoft.com/office/powerpoint/2010/main" val="1949183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F34DB1-22BB-41C2-B558-24CCF6CC4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61A83026-75C6-4A26-A6DC-FFD2D6E01D9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CFD7C4A9-4065-491F-9187-362F5CF5545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248C0504-D7C4-48EA-A8F4-C2897E7F4339}"/>
              </a:ext>
            </a:extLst>
          </p:cNvPr>
          <p:cNvSpPr>
            <a:spLocks noGrp="1"/>
          </p:cNvSpPr>
          <p:nvPr>
            <p:ph type="dt" sz="half" idx="10"/>
          </p:nvPr>
        </p:nvSpPr>
        <p:spPr/>
        <p:txBody>
          <a:bodyPr/>
          <a:lstStyle/>
          <a:p>
            <a:fld id="{A654C5F5-2036-44C4-99F3-ECA634A7B86D}" type="datetime1">
              <a:rPr lang="en-US" smtClean="0"/>
              <a:t>3/3/2019</a:t>
            </a:fld>
            <a:endParaRPr lang="en-US"/>
          </a:p>
        </p:txBody>
      </p:sp>
      <p:sp>
        <p:nvSpPr>
          <p:cNvPr id="6" name="Footer Placeholder 5">
            <a:extLst>
              <a:ext uri="{FF2B5EF4-FFF2-40B4-BE49-F238E27FC236}">
                <a16:creationId xmlns="" xmlns:a16="http://schemas.microsoft.com/office/drawing/2014/main" id="{A6EEBF47-988A-4076-99ED-B87A0CAC7E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751BC3C9-C729-4C42-8B8C-B92C2BB97107}"/>
              </a:ext>
            </a:extLst>
          </p:cNvPr>
          <p:cNvSpPr>
            <a:spLocks noGrp="1"/>
          </p:cNvSpPr>
          <p:nvPr>
            <p:ph type="sldNum" sz="quarter" idx="12"/>
          </p:nvPr>
        </p:nvSpPr>
        <p:spPr/>
        <p:txBody>
          <a:bodyPr/>
          <a:lstStyle/>
          <a:p>
            <a:fld id="{B9662A62-DD24-48F5-820F-A04FE6E980D4}" type="slidenum">
              <a:rPr lang="en-US" smtClean="0"/>
              <a:t>‹#›</a:t>
            </a:fld>
            <a:endParaRPr lang="en-US"/>
          </a:p>
        </p:txBody>
      </p:sp>
    </p:spTree>
    <p:extLst>
      <p:ext uri="{BB962C8B-B14F-4D97-AF65-F5344CB8AC3E}">
        <p14:creationId xmlns:p14="http://schemas.microsoft.com/office/powerpoint/2010/main" val="3894743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50DF36-83E6-4C64-9D22-1BF68963EB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85005C2D-1E6A-4B1A-A2A1-849FC0E2DE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8B3419BC-F55C-4559-B95C-963E92E8E54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0F1C8D05-D43A-43A1-BC84-497BEA61EA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406277D0-78FE-4BAE-B662-607E8CDCE14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A913A972-CB42-4757-99F6-5F0B7DB26AFC}"/>
              </a:ext>
            </a:extLst>
          </p:cNvPr>
          <p:cNvSpPr>
            <a:spLocks noGrp="1"/>
          </p:cNvSpPr>
          <p:nvPr>
            <p:ph type="dt" sz="half" idx="10"/>
          </p:nvPr>
        </p:nvSpPr>
        <p:spPr/>
        <p:txBody>
          <a:bodyPr/>
          <a:lstStyle/>
          <a:p>
            <a:fld id="{F9A650C1-778B-4599-9867-1B45810BD4F9}" type="datetime1">
              <a:rPr lang="en-US" smtClean="0"/>
              <a:t>3/3/2019</a:t>
            </a:fld>
            <a:endParaRPr lang="en-US"/>
          </a:p>
        </p:txBody>
      </p:sp>
      <p:sp>
        <p:nvSpPr>
          <p:cNvPr id="8" name="Footer Placeholder 7">
            <a:extLst>
              <a:ext uri="{FF2B5EF4-FFF2-40B4-BE49-F238E27FC236}">
                <a16:creationId xmlns="" xmlns:a16="http://schemas.microsoft.com/office/drawing/2014/main" id="{95983F53-2044-415C-ABD9-7A39C363E8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DCC49D4F-C53C-4CBB-BFFA-982FE2171378}"/>
              </a:ext>
            </a:extLst>
          </p:cNvPr>
          <p:cNvSpPr>
            <a:spLocks noGrp="1"/>
          </p:cNvSpPr>
          <p:nvPr>
            <p:ph type="sldNum" sz="quarter" idx="12"/>
          </p:nvPr>
        </p:nvSpPr>
        <p:spPr/>
        <p:txBody>
          <a:bodyPr/>
          <a:lstStyle/>
          <a:p>
            <a:fld id="{B9662A62-DD24-48F5-820F-A04FE6E980D4}" type="slidenum">
              <a:rPr lang="en-US" smtClean="0"/>
              <a:t>‹#›</a:t>
            </a:fld>
            <a:endParaRPr lang="en-US"/>
          </a:p>
        </p:txBody>
      </p:sp>
    </p:spTree>
    <p:extLst>
      <p:ext uri="{BB962C8B-B14F-4D97-AF65-F5344CB8AC3E}">
        <p14:creationId xmlns:p14="http://schemas.microsoft.com/office/powerpoint/2010/main" val="3078198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67311BA-4216-443E-8DAC-04B6A507EE5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97E03E58-8024-4B44-81EB-3CA000E13A1B}"/>
              </a:ext>
            </a:extLst>
          </p:cNvPr>
          <p:cNvSpPr>
            <a:spLocks noGrp="1"/>
          </p:cNvSpPr>
          <p:nvPr>
            <p:ph type="dt" sz="half" idx="10"/>
          </p:nvPr>
        </p:nvSpPr>
        <p:spPr/>
        <p:txBody>
          <a:bodyPr/>
          <a:lstStyle/>
          <a:p>
            <a:fld id="{2C041A66-6CCC-4914-85D9-BEB9AF7E886C}" type="datetime1">
              <a:rPr lang="en-US" smtClean="0"/>
              <a:t>3/3/2019</a:t>
            </a:fld>
            <a:endParaRPr lang="en-US"/>
          </a:p>
        </p:txBody>
      </p:sp>
      <p:sp>
        <p:nvSpPr>
          <p:cNvPr id="4" name="Footer Placeholder 3">
            <a:extLst>
              <a:ext uri="{FF2B5EF4-FFF2-40B4-BE49-F238E27FC236}">
                <a16:creationId xmlns="" xmlns:a16="http://schemas.microsoft.com/office/drawing/2014/main" id="{CC9E0D75-C719-48CD-ABA6-8CE96289BB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0D347F26-36CC-49B9-A849-3A1F359B76DC}"/>
              </a:ext>
            </a:extLst>
          </p:cNvPr>
          <p:cNvSpPr>
            <a:spLocks noGrp="1"/>
          </p:cNvSpPr>
          <p:nvPr>
            <p:ph type="sldNum" sz="quarter" idx="12"/>
          </p:nvPr>
        </p:nvSpPr>
        <p:spPr/>
        <p:txBody>
          <a:bodyPr/>
          <a:lstStyle/>
          <a:p>
            <a:fld id="{B9662A62-DD24-48F5-820F-A04FE6E980D4}" type="slidenum">
              <a:rPr lang="en-US" smtClean="0"/>
              <a:t>‹#›</a:t>
            </a:fld>
            <a:endParaRPr lang="en-US"/>
          </a:p>
        </p:txBody>
      </p:sp>
    </p:spTree>
    <p:extLst>
      <p:ext uri="{BB962C8B-B14F-4D97-AF65-F5344CB8AC3E}">
        <p14:creationId xmlns:p14="http://schemas.microsoft.com/office/powerpoint/2010/main" val="163900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B0E31005-BF57-4C40-B7B6-B595AF9D1291}"/>
              </a:ext>
            </a:extLst>
          </p:cNvPr>
          <p:cNvSpPr>
            <a:spLocks noGrp="1"/>
          </p:cNvSpPr>
          <p:nvPr>
            <p:ph type="dt" sz="half" idx="10"/>
          </p:nvPr>
        </p:nvSpPr>
        <p:spPr/>
        <p:txBody>
          <a:bodyPr/>
          <a:lstStyle/>
          <a:p>
            <a:fld id="{88D12583-B9B5-4524-947D-52DD4C404021}" type="datetime1">
              <a:rPr lang="en-US" smtClean="0"/>
              <a:t>3/3/2019</a:t>
            </a:fld>
            <a:endParaRPr lang="en-US"/>
          </a:p>
        </p:txBody>
      </p:sp>
      <p:sp>
        <p:nvSpPr>
          <p:cNvPr id="3" name="Footer Placeholder 2">
            <a:extLst>
              <a:ext uri="{FF2B5EF4-FFF2-40B4-BE49-F238E27FC236}">
                <a16:creationId xmlns="" xmlns:a16="http://schemas.microsoft.com/office/drawing/2014/main" id="{8CC9CB1A-5C29-4A71-A27F-00C5B1419F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6771D255-51F1-49E8-A31E-4F0EE1F4958D}"/>
              </a:ext>
            </a:extLst>
          </p:cNvPr>
          <p:cNvSpPr>
            <a:spLocks noGrp="1"/>
          </p:cNvSpPr>
          <p:nvPr>
            <p:ph type="sldNum" sz="quarter" idx="12"/>
          </p:nvPr>
        </p:nvSpPr>
        <p:spPr/>
        <p:txBody>
          <a:bodyPr/>
          <a:lstStyle/>
          <a:p>
            <a:fld id="{B9662A62-DD24-48F5-820F-A04FE6E980D4}" type="slidenum">
              <a:rPr lang="en-US" smtClean="0"/>
              <a:t>‹#›</a:t>
            </a:fld>
            <a:endParaRPr lang="en-US"/>
          </a:p>
        </p:txBody>
      </p:sp>
    </p:spTree>
    <p:extLst>
      <p:ext uri="{BB962C8B-B14F-4D97-AF65-F5344CB8AC3E}">
        <p14:creationId xmlns:p14="http://schemas.microsoft.com/office/powerpoint/2010/main" val="1253859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DDE9A4-F73D-43E1-9A86-0FCFE9D01A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8DFE00C4-C2A4-4842-B449-0CAA6DF4A4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8DC46DB1-D465-4A83-BEB1-33A661D99C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4061A265-613C-421D-B37C-081853EE72DF}"/>
              </a:ext>
            </a:extLst>
          </p:cNvPr>
          <p:cNvSpPr>
            <a:spLocks noGrp="1"/>
          </p:cNvSpPr>
          <p:nvPr>
            <p:ph type="dt" sz="half" idx="10"/>
          </p:nvPr>
        </p:nvSpPr>
        <p:spPr/>
        <p:txBody>
          <a:bodyPr/>
          <a:lstStyle/>
          <a:p>
            <a:fld id="{73F47A82-D71C-4517-AEDE-4D7BF69F1FD4}" type="datetime1">
              <a:rPr lang="en-US" smtClean="0"/>
              <a:t>3/3/2019</a:t>
            </a:fld>
            <a:endParaRPr lang="en-US"/>
          </a:p>
        </p:txBody>
      </p:sp>
      <p:sp>
        <p:nvSpPr>
          <p:cNvPr id="6" name="Footer Placeholder 5">
            <a:extLst>
              <a:ext uri="{FF2B5EF4-FFF2-40B4-BE49-F238E27FC236}">
                <a16:creationId xmlns="" xmlns:a16="http://schemas.microsoft.com/office/drawing/2014/main" id="{1D3A45BA-1477-48C6-A55D-4AD53B9F94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71836752-BA83-4288-8236-5B91EBCC0EBB}"/>
              </a:ext>
            </a:extLst>
          </p:cNvPr>
          <p:cNvSpPr>
            <a:spLocks noGrp="1"/>
          </p:cNvSpPr>
          <p:nvPr>
            <p:ph type="sldNum" sz="quarter" idx="12"/>
          </p:nvPr>
        </p:nvSpPr>
        <p:spPr/>
        <p:txBody>
          <a:bodyPr/>
          <a:lstStyle/>
          <a:p>
            <a:fld id="{B9662A62-DD24-48F5-820F-A04FE6E980D4}" type="slidenum">
              <a:rPr lang="en-US" smtClean="0"/>
              <a:t>‹#›</a:t>
            </a:fld>
            <a:endParaRPr lang="en-US"/>
          </a:p>
        </p:txBody>
      </p:sp>
    </p:spTree>
    <p:extLst>
      <p:ext uri="{BB962C8B-B14F-4D97-AF65-F5344CB8AC3E}">
        <p14:creationId xmlns:p14="http://schemas.microsoft.com/office/powerpoint/2010/main" val="3226588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75B732-1488-425C-8B4D-D49080239D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479F2799-7336-44A7-AC89-0799304508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9AF13742-966D-4C77-AA66-C83F6F64A9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FD1B79DA-A60A-4B29-B514-8257101E2EA1}"/>
              </a:ext>
            </a:extLst>
          </p:cNvPr>
          <p:cNvSpPr>
            <a:spLocks noGrp="1"/>
          </p:cNvSpPr>
          <p:nvPr>
            <p:ph type="dt" sz="half" idx="10"/>
          </p:nvPr>
        </p:nvSpPr>
        <p:spPr/>
        <p:txBody>
          <a:bodyPr/>
          <a:lstStyle/>
          <a:p>
            <a:fld id="{14A4D24E-BBE4-4AC8-838E-1D7B7EC24392}" type="datetime1">
              <a:rPr lang="en-US" smtClean="0"/>
              <a:t>3/3/2019</a:t>
            </a:fld>
            <a:endParaRPr lang="en-US"/>
          </a:p>
        </p:txBody>
      </p:sp>
      <p:sp>
        <p:nvSpPr>
          <p:cNvPr id="6" name="Footer Placeholder 5">
            <a:extLst>
              <a:ext uri="{FF2B5EF4-FFF2-40B4-BE49-F238E27FC236}">
                <a16:creationId xmlns="" xmlns:a16="http://schemas.microsoft.com/office/drawing/2014/main" id="{414F3412-B16E-489B-9A93-3D1367A943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6596F387-D665-49C6-B19C-06575F3DC673}"/>
              </a:ext>
            </a:extLst>
          </p:cNvPr>
          <p:cNvSpPr>
            <a:spLocks noGrp="1"/>
          </p:cNvSpPr>
          <p:nvPr>
            <p:ph type="sldNum" sz="quarter" idx="12"/>
          </p:nvPr>
        </p:nvSpPr>
        <p:spPr/>
        <p:txBody>
          <a:bodyPr/>
          <a:lstStyle/>
          <a:p>
            <a:fld id="{B9662A62-DD24-48F5-820F-A04FE6E980D4}" type="slidenum">
              <a:rPr lang="en-US" smtClean="0"/>
              <a:t>‹#›</a:t>
            </a:fld>
            <a:endParaRPr lang="en-US"/>
          </a:p>
        </p:txBody>
      </p:sp>
    </p:spTree>
    <p:extLst>
      <p:ext uri="{BB962C8B-B14F-4D97-AF65-F5344CB8AC3E}">
        <p14:creationId xmlns:p14="http://schemas.microsoft.com/office/powerpoint/2010/main" val="426907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A9353F1-419B-4978-AF75-D0DEDABCE0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184BD255-05CC-4F2F-8FB1-4B8890F480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16572D5-50BC-45FC-9249-18E92553B5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35C020-A103-432F-BA14-7B88FD3EB539}" type="datetime1">
              <a:rPr lang="en-US" smtClean="0"/>
              <a:t>3/3/2019</a:t>
            </a:fld>
            <a:endParaRPr lang="en-US"/>
          </a:p>
        </p:txBody>
      </p:sp>
      <p:sp>
        <p:nvSpPr>
          <p:cNvPr id="5" name="Footer Placeholder 4">
            <a:extLst>
              <a:ext uri="{FF2B5EF4-FFF2-40B4-BE49-F238E27FC236}">
                <a16:creationId xmlns="" xmlns:a16="http://schemas.microsoft.com/office/drawing/2014/main" id="{2D026C14-3B0B-4859-B1C6-4F403DCDEE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2E4A22E9-8EEF-4CDB-ABAD-FA95B566AF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662A62-DD24-48F5-820F-A04FE6E980D4}" type="slidenum">
              <a:rPr lang="en-US" smtClean="0"/>
              <a:t>‹#›</a:t>
            </a:fld>
            <a:endParaRPr lang="en-US"/>
          </a:p>
        </p:txBody>
      </p:sp>
    </p:spTree>
    <p:extLst>
      <p:ext uri="{BB962C8B-B14F-4D97-AF65-F5344CB8AC3E}">
        <p14:creationId xmlns:p14="http://schemas.microsoft.com/office/powerpoint/2010/main" val="1411204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tif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45DAAEC8-1922-450C-9C76-6FB087EE29B6}"/>
              </a:ext>
            </a:extLst>
          </p:cNvPr>
          <p:cNvSpPr/>
          <p:nvPr/>
        </p:nvSpPr>
        <p:spPr>
          <a:xfrm>
            <a:off x="2831126" y="1132680"/>
            <a:ext cx="6019800" cy="1569660"/>
          </a:xfrm>
          <a:prstGeom prst="rect">
            <a:avLst/>
          </a:prstGeom>
          <a:noFill/>
        </p:spPr>
        <p:txBody>
          <a:bodyPr wrap="square">
            <a:spAutoFit/>
          </a:bodyPr>
          <a:lstStyle/>
          <a:p>
            <a:pPr algn="ctr"/>
            <a:r>
              <a:rPr lang="en-US" sz="2400" b="1" dirty="0">
                <a:ea typeface="Calibri" panose="020F0502020204030204" pitchFamily="34" charset="0"/>
                <a:cs typeface="Times New Roman" panose="02020603050405020304" pitchFamily="18" charset="0"/>
              </a:rPr>
              <a:t>Reassessing the Future of Stem Cell Therapy for Patients with AMI or </a:t>
            </a:r>
          </a:p>
          <a:p>
            <a:pPr algn="ctr"/>
            <a:r>
              <a:rPr lang="en-US" sz="2400" b="1" dirty="0">
                <a:ea typeface="Calibri" panose="020F0502020204030204" pitchFamily="34" charset="0"/>
                <a:cs typeface="Times New Roman" panose="02020603050405020304" pitchFamily="18" charset="0"/>
              </a:rPr>
              <a:t>Patients with Heart Failure</a:t>
            </a:r>
          </a:p>
          <a:p>
            <a:pPr algn="ctr"/>
            <a:endParaRPr lang="en-US" sz="2400" b="1" dirty="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 xmlns:a16="http://schemas.microsoft.com/office/drawing/2014/main" id="{8B416C83-DCB5-4482-970C-F539BBD243B8}"/>
              </a:ext>
            </a:extLst>
          </p:cNvPr>
          <p:cNvSpPr/>
          <p:nvPr/>
        </p:nvSpPr>
        <p:spPr>
          <a:xfrm>
            <a:off x="3555026" y="2613392"/>
            <a:ext cx="4572000" cy="923330"/>
          </a:xfrm>
          <a:prstGeom prst="rect">
            <a:avLst/>
          </a:prstGeom>
        </p:spPr>
        <p:txBody>
          <a:bodyPr>
            <a:spAutoFit/>
          </a:bodyPr>
          <a:lstStyle/>
          <a:p>
            <a:pPr algn="ctr"/>
            <a:r>
              <a:rPr lang="en-US" b="1" dirty="0">
                <a:solidFill>
                  <a:srgbClr val="0070C0"/>
                </a:solidFill>
                <a:latin typeface="Arial" panose="020B0604020202020204" pitchFamily="34" charset="0"/>
                <a:cs typeface="Arial" panose="020B0604020202020204" pitchFamily="34" charset="0"/>
              </a:rPr>
              <a:t>Stephen E. Epstein, MD</a:t>
            </a:r>
          </a:p>
          <a:p>
            <a:pPr algn="ctr"/>
            <a:r>
              <a:rPr lang="en-US" b="1" dirty="0">
                <a:solidFill>
                  <a:srgbClr val="0070C0"/>
                </a:solidFill>
                <a:latin typeface="Arial" panose="020B0604020202020204" pitchFamily="34" charset="0"/>
                <a:cs typeface="Arial" panose="020B0604020202020204" pitchFamily="34" charset="0"/>
              </a:rPr>
              <a:t>MedStar Heart and Vascular Institute</a:t>
            </a:r>
          </a:p>
          <a:p>
            <a:pPr algn="ctr"/>
            <a:r>
              <a:rPr lang="en-US" b="1" dirty="0">
                <a:solidFill>
                  <a:srgbClr val="0070C0"/>
                </a:solidFill>
                <a:latin typeface="Arial" panose="020B0604020202020204" pitchFamily="34" charset="0"/>
                <a:cs typeface="Arial" panose="020B0604020202020204" pitchFamily="34" charset="0"/>
              </a:rPr>
              <a:t>Washington Hospital Center </a:t>
            </a:r>
          </a:p>
        </p:txBody>
      </p:sp>
    </p:spTree>
    <p:extLst>
      <p:ext uri="{BB962C8B-B14F-4D97-AF65-F5344CB8AC3E}">
        <p14:creationId xmlns:p14="http://schemas.microsoft.com/office/powerpoint/2010/main" val="9117291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a:extLst>
              <a:ext uri="{FF2B5EF4-FFF2-40B4-BE49-F238E27FC236}">
                <a16:creationId xmlns="" xmlns:a16="http://schemas.microsoft.com/office/drawing/2014/main" id="{53A87347-48A7-485C-9858-8995BACC70FC}"/>
              </a:ext>
            </a:extLst>
          </p:cNvPr>
          <p:cNvSpPr txBox="1">
            <a:spLocks noChangeArrowheads="1"/>
          </p:cNvSpPr>
          <p:nvPr/>
        </p:nvSpPr>
        <p:spPr>
          <a:xfrm>
            <a:off x="1873710" y="1600200"/>
            <a:ext cx="8250238" cy="2527300"/>
          </a:xfrm>
          <a:prstGeom prst="rect">
            <a:avLst/>
          </a:prstGeom>
        </p:spPr>
        <p:txBody>
          <a:bodyPr anchor="ctr">
            <a:normAutofit/>
          </a:bodyPr>
          <a:lstStyle/>
          <a:p>
            <a:pPr algn="ctr">
              <a:lnSpc>
                <a:spcPts val="5700"/>
              </a:lnSpc>
              <a:spcAft>
                <a:spcPts val="1200"/>
              </a:spcAft>
              <a:defRPr/>
            </a:pPr>
            <a:endParaRPr lang="en-US" sz="3600" cap="small" dirty="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endParaRPr>
          </a:p>
        </p:txBody>
      </p:sp>
      <p:sp>
        <p:nvSpPr>
          <p:cNvPr id="11" name="Titre 6">
            <a:extLst>
              <a:ext uri="{FF2B5EF4-FFF2-40B4-BE49-F238E27FC236}">
                <a16:creationId xmlns="" xmlns:a16="http://schemas.microsoft.com/office/drawing/2014/main" id="{3BAE4B16-CC65-4A2A-AAE3-E0D91184A877}"/>
              </a:ext>
            </a:extLst>
          </p:cNvPr>
          <p:cNvSpPr txBox="1">
            <a:spLocks/>
          </p:cNvSpPr>
          <p:nvPr/>
        </p:nvSpPr>
        <p:spPr>
          <a:xfrm>
            <a:off x="4506951" y="699240"/>
            <a:ext cx="1893851" cy="458441"/>
          </a:xfrm>
          <a:prstGeom prst="rect">
            <a:avLst/>
          </a:prstGeom>
        </p:spPr>
        <p:txBody>
          <a:bodyPr>
            <a:noAutofit/>
          </a:bodyPr>
          <a:lstStyle>
            <a:lvl1pPr algn="l" defTabSz="457200" rtl="0" eaLnBrk="0" fontAlgn="base" hangingPunct="0">
              <a:spcBef>
                <a:spcPct val="0"/>
              </a:spcBef>
              <a:spcAft>
                <a:spcPct val="0"/>
              </a:spcAft>
              <a:defRPr lang="en-US" sz="2400" b="1" dirty="0">
                <a:solidFill>
                  <a:srgbClr val="215968"/>
                </a:solidFill>
                <a:latin typeface="+mn-lt"/>
                <a:ea typeface="MS PGothic" panose="020B0600070205080204" pitchFamily="34" charset="-128"/>
                <a:cs typeface="MS PGothic" charset="0"/>
              </a:defRPr>
            </a:lvl1pPr>
            <a:lvl2pPr algn="l" defTabSz="457200" rtl="0" eaLnBrk="0" fontAlgn="base" hangingPunct="0">
              <a:spcBef>
                <a:spcPct val="0"/>
              </a:spcBef>
              <a:spcAft>
                <a:spcPct val="0"/>
              </a:spcAft>
              <a:defRPr sz="2400" b="1">
                <a:solidFill>
                  <a:srgbClr val="215968"/>
                </a:solidFill>
                <a:latin typeface="Arial" pitchFamily="34" charset="0"/>
                <a:ea typeface="MS PGothic" panose="020B0600070205080204" pitchFamily="34" charset="-128"/>
                <a:cs typeface="MS PGothic" charset="0"/>
              </a:defRPr>
            </a:lvl2pPr>
            <a:lvl3pPr algn="l" defTabSz="457200" rtl="0" eaLnBrk="0" fontAlgn="base" hangingPunct="0">
              <a:spcBef>
                <a:spcPct val="0"/>
              </a:spcBef>
              <a:spcAft>
                <a:spcPct val="0"/>
              </a:spcAft>
              <a:defRPr sz="2400" b="1">
                <a:solidFill>
                  <a:srgbClr val="215968"/>
                </a:solidFill>
                <a:latin typeface="Arial" pitchFamily="34" charset="0"/>
                <a:ea typeface="MS PGothic" panose="020B0600070205080204" pitchFamily="34" charset="-128"/>
                <a:cs typeface="MS PGothic" charset="0"/>
              </a:defRPr>
            </a:lvl3pPr>
            <a:lvl4pPr algn="l" defTabSz="457200" rtl="0" eaLnBrk="0" fontAlgn="base" hangingPunct="0">
              <a:spcBef>
                <a:spcPct val="0"/>
              </a:spcBef>
              <a:spcAft>
                <a:spcPct val="0"/>
              </a:spcAft>
              <a:defRPr sz="2400" b="1">
                <a:solidFill>
                  <a:srgbClr val="215968"/>
                </a:solidFill>
                <a:latin typeface="Arial" pitchFamily="34" charset="0"/>
                <a:ea typeface="MS PGothic" panose="020B0600070205080204" pitchFamily="34" charset="-128"/>
                <a:cs typeface="MS PGothic" charset="0"/>
              </a:defRPr>
            </a:lvl4pPr>
            <a:lvl5pPr algn="l" defTabSz="457200" rtl="0" eaLnBrk="0" fontAlgn="base" hangingPunct="0">
              <a:spcBef>
                <a:spcPct val="0"/>
              </a:spcBef>
              <a:spcAft>
                <a:spcPct val="0"/>
              </a:spcAft>
              <a:defRPr sz="2400" b="1">
                <a:solidFill>
                  <a:srgbClr val="215968"/>
                </a:solidFill>
                <a:latin typeface="Arial" pitchFamily="34" charset="0"/>
                <a:ea typeface="MS PGothic" panose="020B0600070205080204" pitchFamily="34" charset="-128"/>
                <a:cs typeface="MS PGothic" charset="0"/>
              </a:defRPr>
            </a:lvl5pPr>
            <a:lvl6pPr marL="457200" algn="l" defTabSz="457200" rtl="0" fontAlgn="base">
              <a:spcBef>
                <a:spcPct val="0"/>
              </a:spcBef>
              <a:spcAft>
                <a:spcPct val="0"/>
              </a:spcAft>
              <a:defRPr sz="2400" b="1">
                <a:solidFill>
                  <a:srgbClr val="215968"/>
                </a:solidFill>
                <a:latin typeface="Arial" pitchFamily="34" charset="0"/>
              </a:defRPr>
            </a:lvl6pPr>
            <a:lvl7pPr marL="914400" algn="l" defTabSz="457200" rtl="0" fontAlgn="base">
              <a:spcBef>
                <a:spcPct val="0"/>
              </a:spcBef>
              <a:spcAft>
                <a:spcPct val="0"/>
              </a:spcAft>
              <a:defRPr sz="2400" b="1">
                <a:solidFill>
                  <a:srgbClr val="215968"/>
                </a:solidFill>
                <a:latin typeface="Arial" pitchFamily="34" charset="0"/>
              </a:defRPr>
            </a:lvl7pPr>
            <a:lvl8pPr marL="1371600" algn="l" defTabSz="457200" rtl="0" fontAlgn="base">
              <a:spcBef>
                <a:spcPct val="0"/>
              </a:spcBef>
              <a:spcAft>
                <a:spcPct val="0"/>
              </a:spcAft>
              <a:defRPr sz="2400" b="1">
                <a:solidFill>
                  <a:srgbClr val="215968"/>
                </a:solidFill>
                <a:latin typeface="Arial" pitchFamily="34" charset="0"/>
              </a:defRPr>
            </a:lvl8pPr>
            <a:lvl9pPr marL="1828800" algn="l" defTabSz="457200" rtl="0" fontAlgn="base">
              <a:spcBef>
                <a:spcPct val="0"/>
              </a:spcBef>
              <a:spcAft>
                <a:spcPct val="0"/>
              </a:spcAft>
              <a:defRPr sz="2400" b="1">
                <a:solidFill>
                  <a:srgbClr val="215968"/>
                </a:solidFill>
                <a:latin typeface="Arial" pitchFamily="34" charset="0"/>
              </a:defRPr>
            </a:lvl9pPr>
          </a:lstStyle>
          <a:p>
            <a:pPr algn="ctr" eaLnBrk="1" hangingPunct="1">
              <a:defRPr/>
            </a:pPr>
            <a:r>
              <a:rPr lang="en-US" altLang="en-US" kern="0" dirty="0">
                <a:solidFill>
                  <a:srgbClr val="0070C0"/>
                </a:solidFill>
                <a:latin typeface="Arial" panose="020B0604020202020204" pitchFamily="34" charset="0"/>
                <a:cs typeface="Arial" panose="020B0604020202020204" pitchFamily="34" charset="0"/>
              </a:rPr>
              <a:t>Hypothesis</a:t>
            </a:r>
          </a:p>
        </p:txBody>
      </p:sp>
      <p:sp>
        <p:nvSpPr>
          <p:cNvPr id="4" name="TextBox 3">
            <a:extLst>
              <a:ext uri="{FF2B5EF4-FFF2-40B4-BE49-F238E27FC236}">
                <a16:creationId xmlns="" xmlns:a16="http://schemas.microsoft.com/office/drawing/2014/main" id="{7BD6C314-1A6F-4075-8500-186D172F51E1}"/>
              </a:ext>
            </a:extLst>
          </p:cNvPr>
          <p:cNvSpPr txBox="1"/>
          <p:nvPr/>
        </p:nvSpPr>
        <p:spPr>
          <a:xfrm>
            <a:off x="2347601" y="1646741"/>
            <a:ext cx="6857030" cy="1862048"/>
          </a:xfrm>
          <a:prstGeom prst="rect">
            <a:avLst/>
          </a:prstGeom>
          <a:noFill/>
        </p:spPr>
        <p:txBody>
          <a:bodyPr wrap="square" rtlCol="0">
            <a:spAutoFit/>
          </a:bodyPr>
          <a:lstStyle/>
          <a:p>
            <a:pPr marL="457200" indent="-457200">
              <a:spcAft>
                <a:spcPts val="600"/>
              </a:spcAft>
              <a:buSzPct val="100000"/>
              <a:buFont typeface="+mj-lt"/>
              <a:buAutoNum type="arabicPeriod"/>
            </a:pPr>
            <a:r>
              <a:rPr lang="en-US" sz="2200" b="1" dirty="0">
                <a:latin typeface="Arial" panose="020B0604020202020204" pitchFamily="34" charset="0"/>
                <a:cs typeface="Arial" panose="020B0604020202020204" pitchFamily="34" charset="0"/>
              </a:rPr>
              <a:t>If excessive persistent inflammation is responsible for progressive myocardial dysfunction, and…</a:t>
            </a:r>
          </a:p>
          <a:p>
            <a:pPr marL="457200" indent="-457200">
              <a:spcAft>
                <a:spcPts val="600"/>
              </a:spcAft>
              <a:buSzPct val="100000"/>
              <a:buFont typeface="+mj-lt"/>
              <a:buAutoNum type="arabicPeriod"/>
            </a:pPr>
            <a:r>
              <a:rPr lang="en-US" sz="2200" b="1" dirty="0">
                <a:latin typeface="Arial" panose="020B0604020202020204" pitchFamily="34" charset="0"/>
                <a:cs typeface="Arial" panose="020B0604020202020204" pitchFamily="34" charset="0"/>
              </a:rPr>
              <a:t>If MSCs secrete factors that exert systemic anti-inflammatory effects…</a:t>
            </a:r>
          </a:p>
        </p:txBody>
      </p:sp>
      <p:sp>
        <p:nvSpPr>
          <p:cNvPr id="15" name="TextBox 14">
            <a:extLst>
              <a:ext uri="{FF2B5EF4-FFF2-40B4-BE49-F238E27FC236}">
                <a16:creationId xmlns="" xmlns:a16="http://schemas.microsoft.com/office/drawing/2014/main" id="{E16DAC2E-37A4-4559-BAF0-87873C87D824}"/>
              </a:ext>
            </a:extLst>
          </p:cNvPr>
          <p:cNvSpPr txBox="1"/>
          <p:nvPr/>
        </p:nvSpPr>
        <p:spPr>
          <a:xfrm>
            <a:off x="2074124" y="3653627"/>
            <a:ext cx="8341829" cy="1446550"/>
          </a:xfrm>
          <a:prstGeom prst="rect">
            <a:avLst/>
          </a:prstGeom>
          <a:noFill/>
        </p:spPr>
        <p:txBody>
          <a:bodyPr wrap="square" rtlCol="0">
            <a:spAutoFit/>
          </a:bodyPr>
          <a:lstStyle/>
          <a:p>
            <a:pPr>
              <a:buClr>
                <a:srgbClr val="FF0000"/>
              </a:buClr>
              <a:buSzPct val="116000"/>
            </a:pPr>
            <a:r>
              <a:rPr lang="en-US" sz="2200" b="1" dirty="0">
                <a:latin typeface="Arial" panose="020B0604020202020204" pitchFamily="34" charset="0"/>
                <a:cs typeface="Arial" panose="020B0604020202020204" pitchFamily="34" charset="0"/>
              </a:rPr>
              <a:t>Then, we hypothesized, the intravenous administration of MSCs would attenuate inappropriate inflammatory responses through paracrine activities and thereby would improve cardiac function.</a:t>
            </a:r>
          </a:p>
        </p:txBody>
      </p:sp>
    </p:spTree>
    <p:extLst>
      <p:ext uri="{BB962C8B-B14F-4D97-AF65-F5344CB8AC3E}">
        <p14:creationId xmlns:p14="http://schemas.microsoft.com/office/powerpoint/2010/main" val="25446216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 xmlns:a16="http://schemas.microsoft.com/office/drawing/2014/main" id="{2DDA5489-0FA9-4B1B-BC07-F5FF7B88FF9B}"/>
              </a:ext>
            </a:extLst>
          </p:cNvPr>
          <p:cNvSpPr txBox="1"/>
          <p:nvPr/>
        </p:nvSpPr>
        <p:spPr>
          <a:xfrm>
            <a:off x="1196831" y="286243"/>
            <a:ext cx="9281719" cy="830997"/>
          </a:xfrm>
          <a:prstGeom prst="rect">
            <a:avLst/>
          </a:prstGeom>
          <a:noFill/>
        </p:spPr>
        <p:txBody>
          <a:bodyPr wrap="square" rtlCol="0">
            <a:spAutoFit/>
          </a:bodyPr>
          <a:lstStyle/>
          <a:p>
            <a:pPr algn="ctr"/>
            <a:r>
              <a:rPr lang="en-US" sz="2400" b="1" dirty="0">
                <a:latin typeface="Arial" panose="020B0604020202020204" pitchFamily="34" charset="0"/>
                <a:cs typeface="Arial" panose="020B0604020202020204" pitchFamily="34" charset="0"/>
              </a:rPr>
              <a:t>Ischemic cardiomyopathy in mice: </a:t>
            </a:r>
          </a:p>
          <a:p>
            <a:pPr algn="ctr"/>
            <a:r>
              <a:rPr lang="en-US" sz="2400" b="1" dirty="0">
                <a:latin typeface="Arial" panose="020B0604020202020204" pitchFamily="34" charset="0"/>
                <a:cs typeface="Arial" panose="020B0604020202020204" pitchFamily="34" charset="0"/>
              </a:rPr>
              <a:t>Effects of IV administered MSCs</a:t>
            </a:r>
          </a:p>
        </p:txBody>
      </p:sp>
      <p:cxnSp>
        <p:nvCxnSpPr>
          <p:cNvPr id="8" name="Straight Connector 7">
            <a:extLst>
              <a:ext uri="{FF2B5EF4-FFF2-40B4-BE49-F238E27FC236}">
                <a16:creationId xmlns="" xmlns:a16="http://schemas.microsoft.com/office/drawing/2014/main" id="{7BEA2197-CC32-4D35-9143-2609403D0593}"/>
              </a:ext>
            </a:extLst>
          </p:cNvPr>
          <p:cNvCxnSpPr>
            <a:cxnSpLocks/>
          </p:cNvCxnSpPr>
          <p:nvPr/>
        </p:nvCxnSpPr>
        <p:spPr>
          <a:xfrm>
            <a:off x="1588852" y="1110493"/>
            <a:ext cx="857505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 xmlns:a16="http://schemas.microsoft.com/office/drawing/2014/main" id="{46CEFDCA-C9D4-483B-9F3F-4F05356B22FB}"/>
              </a:ext>
            </a:extLst>
          </p:cNvPr>
          <p:cNvSpPr/>
          <p:nvPr/>
        </p:nvSpPr>
        <p:spPr>
          <a:xfrm>
            <a:off x="7907948" y="6359022"/>
            <a:ext cx="3909646" cy="307777"/>
          </a:xfrm>
          <a:prstGeom prst="rect">
            <a:avLst/>
          </a:prstGeom>
        </p:spPr>
        <p:txBody>
          <a:bodyPr wrap="square">
            <a:spAutoFit/>
          </a:bodyPr>
          <a:lstStyle/>
          <a:p>
            <a:r>
              <a:rPr lang="en-US" sz="1400" b="1" dirty="0">
                <a:latin typeface="Arial" panose="020B0604020202020204" pitchFamily="34" charset="0"/>
                <a:cs typeface="Arial" panose="020B0604020202020204" pitchFamily="34" charset="0"/>
              </a:rPr>
              <a:t>Luger, Lipinski, Epstein et al. </a:t>
            </a:r>
            <a:r>
              <a:rPr lang="en-US" sz="1400" b="1" dirty="0" err="1">
                <a:latin typeface="Arial" panose="020B0604020202020204" pitchFamily="34" charset="0"/>
                <a:cs typeface="Arial" panose="020B0604020202020204" pitchFamily="34" charset="0"/>
              </a:rPr>
              <a:t>Circ</a:t>
            </a:r>
            <a:r>
              <a:rPr lang="en-US" sz="1400" b="1" dirty="0">
                <a:latin typeface="Arial" panose="020B0604020202020204" pitchFamily="34" charset="0"/>
                <a:cs typeface="Arial" panose="020B0604020202020204" pitchFamily="34" charset="0"/>
              </a:rPr>
              <a:t> Res. 2017</a:t>
            </a:r>
          </a:p>
        </p:txBody>
      </p:sp>
      <p:grpSp>
        <p:nvGrpSpPr>
          <p:cNvPr id="10" name="Group 9">
            <a:extLst>
              <a:ext uri="{FF2B5EF4-FFF2-40B4-BE49-F238E27FC236}">
                <a16:creationId xmlns="" xmlns:a16="http://schemas.microsoft.com/office/drawing/2014/main" id="{DA3EA629-B655-410B-9133-ECCBEE7DF802}"/>
              </a:ext>
            </a:extLst>
          </p:cNvPr>
          <p:cNvGrpSpPr/>
          <p:nvPr/>
        </p:nvGrpSpPr>
        <p:grpSpPr>
          <a:xfrm>
            <a:off x="2671230" y="1635367"/>
            <a:ext cx="6684811" cy="3943129"/>
            <a:chOff x="2671230" y="1635367"/>
            <a:chExt cx="6684811" cy="3943129"/>
          </a:xfrm>
        </p:grpSpPr>
        <p:grpSp>
          <p:nvGrpSpPr>
            <p:cNvPr id="4" name="Group 3">
              <a:extLst>
                <a:ext uri="{FF2B5EF4-FFF2-40B4-BE49-F238E27FC236}">
                  <a16:creationId xmlns="" xmlns:a16="http://schemas.microsoft.com/office/drawing/2014/main" id="{2593D0B8-EA5E-4846-8A5F-41B08A166D6D}"/>
                </a:ext>
              </a:extLst>
            </p:cNvPr>
            <p:cNvGrpSpPr>
              <a:grpSpLocks/>
            </p:cNvGrpSpPr>
            <p:nvPr/>
          </p:nvGrpSpPr>
          <p:grpSpPr>
            <a:xfrm>
              <a:off x="2671230" y="1635367"/>
              <a:ext cx="6684811" cy="3675991"/>
              <a:chOff x="0" y="275119"/>
              <a:chExt cx="3267075" cy="1702906"/>
            </a:xfrm>
          </p:grpSpPr>
          <p:pic>
            <p:nvPicPr>
              <p:cNvPr id="5" name="Picture 4">
                <a:extLst>
                  <a:ext uri="{FF2B5EF4-FFF2-40B4-BE49-F238E27FC236}">
                    <a16:creationId xmlns="" xmlns:a16="http://schemas.microsoft.com/office/drawing/2014/main" id="{7E614620-C4B7-45F2-90EF-B5F39A06B4EE}"/>
                  </a:ext>
                </a:extLst>
              </p:cNvPr>
              <p:cNvPicPr/>
              <p:nvPr/>
            </p:nvPicPr>
            <p:blipFill rotWithShape="1">
              <a:blip r:embed="rId2">
                <a:extLst>
                  <a:ext uri="{28A0092B-C50C-407E-A947-70E740481C1C}">
                    <a14:useLocalDpi xmlns:a14="http://schemas.microsoft.com/office/drawing/2010/main" val="0"/>
                  </a:ext>
                </a:extLst>
              </a:blip>
              <a:srcRect t="13909"/>
              <a:stretch/>
            </p:blipFill>
            <p:spPr bwMode="auto">
              <a:xfrm>
                <a:off x="0" y="275119"/>
                <a:ext cx="3267075" cy="1702906"/>
              </a:xfrm>
              <a:prstGeom prst="rect">
                <a:avLst/>
              </a:prstGeom>
              <a:noFill/>
            </p:spPr>
          </p:pic>
          <p:cxnSp>
            <p:nvCxnSpPr>
              <p:cNvPr id="6" name="Straight Connector 5">
                <a:extLst>
                  <a:ext uri="{FF2B5EF4-FFF2-40B4-BE49-F238E27FC236}">
                    <a16:creationId xmlns="" xmlns:a16="http://schemas.microsoft.com/office/drawing/2014/main" id="{DC73A963-4717-4B8C-B0E7-545096119FF8}"/>
                  </a:ext>
                </a:extLst>
              </p:cNvPr>
              <p:cNvCxnSpPr>
                <a:cxnSpLocks/>
              </p:cNvCxnSpPr>
              <p:nvPr/>
            </p:nvCxnSpPr>
            <p:spPr>
              <a:xfrm>
                <a:off x="633413" y="1008892"/>
                <a:ext cx="104775" cy="428625"/>
              </a:xfrm>
              <a:prstGeom prst="line">
                <a:avLst/>
              </a:prstGeom>
              <a:ln w="9525">
                <a:solidFill>
                  <a:srgbClr val="000099"/>
                </a:solidFill>
                <a:prstDash val="lgDash"/>
              </a:ln>
            </p:spPr>
            <p:style>
              <a:lnRef idx="1">
                <a:schemeClr val="accent1"/>
              </a:lnRef>
              <a:fillRef idx="0">
                <a:schemeClr val="accent1"/>
              </a:fillRef>
              <a:effectRef idx="0">
                <a:schemeClr val="accent1"/>
              </a:effectRef>
              <a:fontRef idx="minor">
                <a:schemeClr val="tx1"/>
              </a:fontRef>
            </p:style>
          </p:cxnSp>
        </p:grpSp>
        <p:sp>
          <p:nvSpPr>
            <p:cNvPr id="2" name="TextBox 1">
              <a:extLst>
                <a:ext uri="{FF2B5EF4-FFF2-40B4-BE49-F238E27FC236}">
                  <a16:creationId xmlns="" xmlns:a16="http://schemas.microsoft.com/office/drawing/2014/main" id="{A80D6255-F664-4595-907D-1E7DC3BFD803}"/>
                </a:ext>
              </a:extLst>
            </p:cNvPr>
            <p:cNvSpPr txBox="1"/>
            <p:nvPr/>
          </p:nvSpPr>
          <p:spPr>
            <a:xfrm>
              <a:off x="3714750" y="5116831"/>
              <a:ext cx="876300" cy="461665"/>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4-wks post AMI</a:t>
              </a:r>
            </a:p>
          </p:txBody>
        </p:sp>
      </p:grpSp>
    </p:spTree>
    <p:extLst>
      <p:ext uri="{BB962C8B-B14F-4D97-AF65-F5344CB8AC3E}">
        <p14:creationId xmlns:p14="http://schemas.microsoft.com/office/powerpoint/2010/main" val="1089717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521322" y="381651"/>
            <a:ext cx="6685598" cy="707886"/>
            <a:chOff x="1617377" y="557251"/>
            <a:chExt cx="8914131" cy="943844"/>
          </a:xfrm>
        </p:grpSpPr>
        <p:sp>
          <p:nvSpPr>
            <p:cNvPr id="3" name="TextBox 2"/>
            <p:cNvSpPr txBox="1"/>
            <p:nvPr/>
          </p:nvSpPr>
          <p:spPr>
            <a:xfrm>
              <a:off x="2103724" y="557251"/>
              <a:ext cx="7709532" cy="943844"/>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This improvement in LV function was associated with anti-inflammatory effects</a:t>
              </a:r>
            </a:p>
          </p:txBody>
        </p:sp>
        <p:cxnSp>
          <p:nvCxnSpPr>
            <p:cNvPr id="5" name="Straight Connector 4"/>
            <p:cNvCxnSpPr>
              <a:cxnSpLocks/>
            </p:cNvCxnSpPr>
            <p:nvPr/>
          </p:nvCxnSpPr>
          <p:spPr>
            <a:xfrm>
              <a:off x="1617377" y="1420274"/>
              <a:ext cx="891413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 name="Group 1">
            <a:extLst>
              <a:ext uri="{FF2B5EF4-FFF2-40B4-BE49-F238E27FC236}">
                <a16:creationId xmlns="" xmlns:a16="http://schemas.microsoft.com/office/drawing/2014/main" id="{9A05CF5F-B803-49B6-BCE6-9D79BE5E221A}"/>
              </a:ext>
            </a:extLst>
          </p:cNvPr>
          <p:cNvGrpSpPr/>
          <p:nvPr/>
        </p:nvGrpSpPr>
        <p:grpSpPr>
          <a:xfrm>
            <a:off x="2738238" y="2266532"/>
            <a:ext cx="6226710" cy="3553843"/>
            <a:chOff x="2738238" y="2610481"/>
            <a:chExt cx="6226710" cy="3553843"/>
          </a:xfrm>
        </p:grpSpPr>
        <p:grpSp>
          <p:nvGrpSpPr>
            <p:cNvPr id="38" name="Group 37"/>
            <p:cNvGrpSpPr/>
            <p:nvPr/>
          </p:nvGrpSpPr>
          <p:grpSpPr>
            <a:xfrm>
              <a:off x="2738238" y="2610481"/>
              <a:ext cx="2928785" cy="3553843"/>
              <a:chOff x="577897" y="2574216"/>
              <a:chExt cx="1957153" cy="2374846"/>
            </a:xfrm>
          </p:grpSpPr>
          <p:graphicFrame>
            <p:nvGraphicFramePr>
              <p:cNvPr id="21" name="Chart 20"/>
              <p:cNvGraphicFramePr/>
              <p:nvPr>
                <p:extLst/>
              </p:nvPr>
            </p:nvGraphicFramePr>
            <p:xfrm>
              <a:off x="609600" y="2604408"/>
              <a:ext cx="1752600" cy="2253341"/>
            </p:xfrm>
            <a:graphic>
              <a:graphicData uri="http://schemas.openxmlformats.org/drawingml/2006/chart">
                <c:chart xmlns:c="http://schemas.openxmlformats.org/drawingml/2006/chart" xmlns:r="http://schemas.openxmlformats.org/officeDocument/2006/relationships" r:id="rId2"/>
              </a:graphicData>
            </a:graphic>
          </p:graphicFrame>
          <p:sp>
            <p:nvSpPr>
              <p:cNvPr id="23" name="TextBox 22"/>
              <p:cNvSpPr txBox="1"/>
              <p:nvPr/>
            </p:nvSpPr>
            <p:spPr>
              <a:xfrm rot="16200000">
                <a:off x="259396" y="3545689"/>
                <a:ext cx="779729" cy="142728"/>
              </a:xfrm>
              <a:prstGeom prst="rect">
                <a:avLst/>
              </a:prstGeom>
              <a:noFill/>
            </p:spPr>
            <p:txBody>
              <a:bodyPr wrap="square" rtlCol="0">
                <a:spAutoFit/>
              </a:bodyPr>
              <a:lstStyle/>
              <a:p>
                <a:r>
                  <a:rPr lang="en-US" sz="788" b="1" dirty="0">
                    <a:latin typeface="Arial" panose="020B0604020202020204" pitchFamily="34" charset="0"/>
                    <a:cs typeface="Arial" pitchFamily="34" charset="0"/>
                  </a:rPr>
                  <a:t>Splenic NK cells (%)</a:t>
                </a:r>
              </a:p>
            </p:txBody>
          </p:sp>
          <p:sp>
            <p:nvSpPr>
              <p:cNvPr id="24" name="TextBox 2"/>
              <p:cNvSpPr txBox="1"/>
              <p:nvPr/>
            </p:nvSpPr>
            <p:spPr>
              <a:xfrm>
                <a:off x="972028" y="2574216"/>
                <a:ext cx="1563022" cy="226238"/>
              </a:xfrm>
              <a:prstGeom prst="rect">
                <a:avLst/>
              </a:prstGeom>
              <a:noFill/>
            </p:spPr>
            <p:txBody>
              <a:bodyPr wrap="square" rtlCol="0">
                <a:spAutoFit/>
              </a:bodyPr>
              <a:lstStyle/>
              <a:p>
                <a:r>
                  <a:rPr lang="en-US" sz="1600" b="1" dirty="0">
                    <a:latin typeface="Arial" panose="020B0604020202020204" pitchFamily="34" charset="0"/>
                    <a:cs typeface="Arial" pitchFamily="34" charset="0"/>
                  </a:rPr>
                  <a:t>NK cells in the Spleen</a:t>
                </a:r>
                <a:endParaRPr lang="en-US" sz="1100" b="1" dirty="0">
                  <a:latin typeface="Arial" panose="020B0604020202020204" pitchFamily="34" charset="0"/>
                  <a:cs typeface="Arial" pitchFamily="34" charset="0"/>
                </a:endParaRPr>
              </a:p>
            </p:txBody>
          </p:sp>
          <p:graphicFrame>
            <p:nvGraphicFramePr>
              <p:cNvPr id="30" name="Chart 29"/>
              <p:cNvGraphicFramePr/>
              <p:nvPr>
                <p:extLst/>
              </p:nvPr>
            </p:nvGraphicFramePr>
            <p:xfrm>
              <a:off x="605400" y="2709923"/>
              <a:ext cx="1905000" cy="2239139"/>
            </p:xfrm>
            <a:graphic>
              <a:graphicData uri="http://schemas.openxmlformats.org/drawingml/2006/chart">
                <c:chart xmlns:c="http://schemas.openxmlformats.org/drawingml/2006/chart" xmlns:r="http://schemas.openxmlformats.org/officeDocument/2006/relationships" r:id="rId3"/>
              </a:graphicData>
            </a:graphic>
          </p:graphicFrame>
          <p:sp>
            <p:nvSpPr>
              <p:cNvPr id="31" name="TextBox 30"/>
              <p:cNvSpPr txBox="1"/>
              <p:nvPr/>
            </p:nvSpPr>
            <p:spPr>
              <a:xfrm>
                <a:off x="1907567" y="2996357"/>
                <a:ext cx="340857" cy="131115"/>
              </a:xfrm>
              <a:prstGeom prst="rect">
                <a:avLst/>
              </a:prstGeom>
              <a:noFill/>
            </p:spPr>
            <p:txBody>
              <a:bodyPr wrap="none" rtlCol="0">
                <a:spAutoFit/>
              </a:bodyPr>
              <a:lstStyle/>
              <a:p>
                <a:r>
                  <a:rPr lang="en-US" sz="675" b="1" dirty="0">
                    <a:latin typeface="Arial" panose="020B0604020202020204" pitchFamily="34" charset="0"/>
                    <a:cs typeface="Arial" pitchFamily="34" charset="0"/>
                  </a:rPr>
                  <a:t>P&lt;0.001</a:t>
                </a:r>
              </a:p>
            </p:txBody>
          </p:sp>
          <p:sp>
            <p:nvSpPr>
              <p:cNvPr id="32" name="TextBox 31"/>
              <p:cNvSpPr txBox="1"/>
              <p:nvPr/>
            </p:nvSpPr>
            <p:spPr>
              <a:xfrm>
                <a:off x="1242557" y="2996357"/>
                <a:ext cx="340857" cy="131115"/>
              </a:xfrm>
              <a:prstGeom prst="rect">
                <a:avLst/>
              </a:prstGeom>
              <a:noFill/>
            </p:spPr>
            <p:txBody>
              <a:bodyPr wrap="none" rtlCol="0">
                <a:spAutoFit/>
              </a:bodyPr>
              <a:lstStyle/>
              <a:p>
                <a:r>
                  <a:rPr lang="en-US" sz="675" b="1" dirty="0">
                    <a:latin typeface="Arial" panose="020B0604020202020204" pitchFamily="34" charset="0"/>
                    <a:cs typeface="Arial" pitchFamily="34" charset="0"/>
                  </a:rPr>
                  <a:t>P=0.048</a:t>
                </a:r>
              </a:p>
            </p:txBody>
          </p:sp>
          <p:cxnSp>
            <p:nvCxnSpPr>
              <p:cNvPr id="33" name="Straight Connector 32"/>
              <p:cNvCxnSpPr/>
              <p:nvPr/>
            </p:nvCxnSpPr>
            <p:spPr>
              <a:xfrm>
                <a:off x="1072368" y="2895599"/>
                <a:ext cx="1160067" cy="26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1466521" y="2796218"/>
                <a:ext cx="340857" cy="131115"/>
              </a:xfrm>
              <a:prstGeom prst="rect">
                <a:avLst/>
              </a:prstGeom>
              <a:noFill/>
            </p:spPr>
            <p:txBody>
              <a:bodyPr wrap="none" rtlCol="0">
                <a:spAutoFit/>
              </a:bodyPr>
              <a:lstStyle/>
              <a:p>
                <a:r>
                  <a:rPr lang="en-US" sz="675" b="1" dirty="0">
                    <a:latin typeface="Arial" panose="020B0604020202020204" pitchFamily="34" charset="0"/>
                    <a:cs typeface="Arial" pitchFamily="34" charset="0"/>
                  </a:rPr>
                  <a:t>P=0.045</a:t>
                </a:r>
              </a:p>
            </p:txBody>
          </p:sp>
          <p:cxnSp>
            <p:nvCxnSpPr>
              <p:cNvPr id="35" name="Straight Connector 34"/>
              <p:cNvCxnSpPr/>
              <p:nvPr/>
            </p:nvCxnSpPr>
            <p:spPr>
              <a:xfrm>
                <a:off x="1919253" y="3100076"/>
                <a:ext cx="27432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098489" y="3100076"/>
                <a:ext cx="64008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 name="Group 5"/>
            <p:cNvGrpSpPr/>
            <p:nvPr/>
          </p:nvGrpSpPr>
          <p:grpSpPr>
            <a:xfrm>
              <a:off x="6292096" y="2667292"/>
              <a:ext cx="2672852" cy="3070334"/>
              <a:chOff x="6357461" y="1677604"/>
              <a:chExt cx="3563802" cy="4093773"/>
            </a:xfrm>
          </p:grpSpPr>
          <p:graphicFrame>
            <p:nvGraphicFramePr>
              <p:cNvPr id="17" name="Chart 16"/>
              <p:cNvGraphicFramePr/>
              <p:nvPr>
                <p:extLst>
                  <p:ext uri="{D42A27DB-BD31-4B8C-83A1-F6EECF244321}">
                    <p14:modId xmlns:p14="http://schemas.microsoft.com/office/powerpoint/2010/main" val="4108929463"/>
                  </p:ext>
                </p:extLst>
              </p:nvPr>
            </p:nvGraphicFramePr>
            <p:xfrm>
              <a:off x="6357461" y="2106378"/>
              <a:ext cx="3205990" cy="3664999"/>
            </p:xfrm>
            <a:graphic>
              <a:graphicData uri="http://schemas.openxmlformats.org/drawingml/2006/chart">
                <c:chart xmlns:c="http://schemas.openxmlformats.org/drawingml/2006/chart" xmlns:r="http://schemas.openxmlformats.org/officeDocument/2006/relationships" r:id="rId4"/>
              </a:graphicData>
            </a:graphic>
          </p:graphicFrame>
          <p:sp>
            <p:nvSpPr>
              <p:cNvPr id="18" name="TextBox 64"/>
              <p:cNvSpPr txBox="1">
                <a:spLocks noChangeArrowheads="1"/>
              </p:cNvSpPr>
              <p:nvPr/>
            </p:nvSpPr>
            <p:spPr bwMode="auto">
              <a:xfrm>
                <a:off x="8169937" y="2641280"/>
                <a:ext cx="680101" cy="26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675" b="1" dirty="0">
                    <a:latin typeface="Arial" panose="020B0604020202020204" pitchFamily="34" charset="0"/>
                    <a:cs typeface="Arial" panose="020B0604020202020204" pitchFamily="34" charset="0"/>
                  </a:rPr>
                  <a:t>P=0.043</a:t>
                </a:r>
              </a:p>
            </p:txBody>
          </p:sp>
          <p:cxnSp>
            <p:nvCxnSpPr>
              <p:cNvPr id="19" name="Straight Connector 18"/>
              <p:cNvCxnSpPr>
                <a:cxnSpLocks/>
              </p:cNvCxnSpPr>
              <p:nvPr/>
            </p:nvCxnSpPr>
            <p:spPr>
              <a:xfrm>
                <a:off x="8105351" y="2839832"/>
                <a:ext cx="75762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
              <p:cNvSpPr txBox="1"/>
              <p:nvPr/>
            </p:nvSpPr>
            <p:spPr>
              <a:xfrm>
                <a:off x="6802614" y="1677604"/>
                <a:ext cx="3118649" cy="451405"/>
              </a:xfrm>
              <a:prstGeom prst="rect">
                <a:avLst/>
              </a:prstGeom>
              <a:noFill/>
            </p:spPr>
            <p:txBody>
              <a:bodyPr wrap="square" rtlCol="0">
                <a:spAutoFit/>
              </a:bodyPr>
              <a:lstStyle/>
              <a:p>
                <a:r>
                  <a:rPr lang="en-US" sz="1600" b="1" dirty="0">
                    <a:latin typeface="Arial" panose="020B0604020202020204" pitchFamily="34" charset="0"/>
                    <a:cs typeface="Arial" pitchFamily="34" charset="0"/>
                  </a:rPr>
                  <a:t>NK cells in the Heart</a:t>
                </a:r>
                <a:endParaRPr lang="en-US" sz="1100" b="1" dirty="0">
                  <a:latin typeface="Arial" panose="020B0604020202020204" pitchFamily="34" charset="0"/>
                  <a:cs typeface="Arial" pitchFamily="34" charset="0"/>
                </a:endParaRPr>
              </a:p>
            </p:txBody>
          </p:sp>
        </p:grpSp>
      </p:grpSp>
      <p:sp>
        <p:nvSpPr>
          <p:cNvPr id="27" name="TextBox 26"/>
          <p:cNvSpPr txBox="1"/>
          <p:nvPr/>
        </p:nvSpPr>
        <p:spPr>
          <a:xfrm>
            <a:off x="3861597" y="1144124"/>
            <a:ext cx="4005049" cy="338554"/>
          </a:xfrm>
          <a:prstGeom prst="rect">
            <a:avLst/>
          </a:prstGeom>
          <a:noFill/>
        </p:spPr>
        <p:txBody>
          <a:bodyPr wrap="square" rtlCol="0">
            <a:spAutoFit/>
          </a:bodyPr>
          <a:lstStyle/>
          <a:p>
            <a:pPr algn="ctr"/>
            <a:r>
              <a:rPr lang="en-US" sz="1600" b="1" dirty="0">
                <a:latin typeface="Arial" panose="020B0604020202020204" pitchFamily="34" charset="0"/>
                <a:cs typeface="Arial" panose="020B0604020202020204" pitchFamily="34" charset="0"/>
              </a:rPr>
              <a:t>7 days post AMI (murine AMI model) </a:t>
            </a:r>
          </a:p>
        </p:txBody>
      </p:sp>
      <p:sp>
        <p:nvSpPr>
          <p:cNvPr id="25" name="TextBox 24"/>
          <p:cNvSpPr txBox="1"/>
          <p:nvPr/>
        </p:nvSpPr>
        <p:spPr>
          <a:xfrm>
            <a:off x="3011184" y="1551352"/>
            <a:ext cx="5705875" cy="369332"/>
          </a:xfrm>
          <a:prstGeom prst="rect">
            <a:avLst/>
          </a:prstGeom>
          <a:noFill/>
        </p:spPr>
        <p:txBody>
          <a:bodyPr wrap="square" rtlCol="0">
            <a:spAutoFit/>
          </a:bodyPr>
          <a:lstStyle/>
          <a:p>
            <a:r>
              <a:rPr lang="en-US" b="1" i="1" dirty="0">
                <a:latin typeface="Arial" panose="020B0604020202020204" pitchFamily="34" charset="0"/>
                <a:cs typeface="Arial" panose="020B0604020202020204" pitchFamily="34" charset="0"/>
              </a:rPr>
              <a:t>NK cells are major orchestrators of inflammation</a:t>
            </a:r>
          </a:p>
        </p:txBody>
      </p:sp>
      <p:sp>
        <p:nvSpPr>
          <p:cNvPr id="26" name="Rectangle 25">
            <a:extLst>
              <a:ext uri="{FF2B5EF4-FFF2-40B4-BE49-F238E27FC236}">
                <a16:creationId xmlns="" xmlns:a16="http://schemas.microsoft.com/office/drawing/2014/main" id="{085B2E3D-D57B-435A-B58B-345D835E31AF}"/>
              </a:ext>
            </a:extLst>
          </p:cNvPr>
          <p:cNvSpPr/>
          <p:nvPr/>
        </p:nvSpPr>
        <p:spPr>
          <a:xfrm>
            <a:off x="7907948" y="6359022"/>
            <a:ext cx="3909646" cy="307777"/>
          </a:xfrm>
          <a:prstGeom prst="rect">
            <a:avLst/>
          </a:prstGeom>
        </p:spPr>
        <p:txBody>
          <a:bodyPr wrap="square">
            <a:spAutoFit/>
          </a:bodyPr>
          <a:lstStyle/>
          <a:p>
            <a:r>
              <a:rPr lang="en-US" sz="1400" b="1" dirty="0">
                <a:latin typeface="Arial" panose="020B0604020202020204" pitchFamily="34" charset="0"/>
                <a:cs typeface="Arial" panose="020B0604020202020204" pitchFamily="34" charset="0"/>
              </a:rPr>
              <a:t>Luger, Lipinski, Epstein et al. </a:t>
            </a:r>
            <a:r>
              <a:rPr lang="en-US" sz="1400" b="1" dirty="0" err="1">
                <a:latin typeface="Arial" panose="020B0604020202020204" pitchFamily="34" charset="0"/>
                <a:cs typeface="Arial" panose="020B0604020202020204" pitchFamily="34" charset="0"/>
              </a:rPr>
              <a:t>Circ</a:t>
            </a:r>
            <a:r>
              <a:rPr lang="en-US" sz="1400" b="1" dirty="0">
                <a:latin typeface="Arial" panose="020B0604020202020204" pitchFamily="34" charset="0"/>
                <a:cs typeface="Arial" panose="020B0604020202020204" pitchFamily="34" charset="0"/>
              </a:rPr>
              <a:t> Res. 2017</a:t>
            </a:r>
          </a:p>
        </p:txBody>
      </p:sp>
    </p:spTree>
    <p:extLst>
      <p:ext uri="{BB962C8B-B14F-4D97-AF65-F5344CB8AC3E}">
        <p14:creationId xmlns:p14="http://schemas.microsoft.com/office/powerpoint/2010/main" val="27882217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a:extLst>
              <a:ext uri="{FF2B5EF4-FFF2-40B4-BE49-F238E27FC236}">
                <a16:creationId xmlns="" xmlns:a16="http://schemas.microsoft.com/office/drawing/2014/main" id="{53A87347-48A7-485C-9858-8995BACC70FC}"/>
              </a:ext>
            </a:extLst>
          </p:cNvPr>
          <p:cNvSpPr txBox="1">
            <a:spLocks noChangeArrowheads="1"/>
          </p:cNvSpPr>
          <p:nvPr/>
        </p:nvSpPr>
        <p:spPr>
          <a:xfrm>
            <a:off x="1828800" y="1037493"/>
            <a:ext cx="8250238" cy="2527300"/>
          </a:xfrm>
          <a:prstGeom prst="rect">
            <a:avLst/>
          </a:prstGeom>
        </p:spPr>
        <p:txBody>
          <a:bodyPr anchor="ctr">
            <a:normAutofit/>
          </a:bodyPr>
          <a:lstStyle/>
          <a:p>
            <a:pPr algn="ctr">
              <a:lnSpc>
                <a:spcPts val="5700"/>
              </a:lnSpc>
              <a:spcAft>
                <a:spcPts val="1200"/>
              </a:spcAft>
              <a:defRPr/>
            </a:pPr>
            <a:endParaRPr lang="en-US" sz="3600" cap="small" dirty="0">
              <a:solidFill>
                <a:schemeClr val="tx2"/>
              </a:solidFill>
              <a:effectLst>
                <a:outerShdw blurRad="38100" dist="38100" dir="2700000" algn="tl">
                  <a:srgbClr val="C0C0C0"/>
                </a:outerShdw>
              </a:effectLst>
              <a:latin typeface="Verdana" pitchFamily="34" charset="0"/>
            </a:endParaRPr>
          </a:p>
        </p:txBody>
      </p:sp>
      <p:sp>
        <p:nvSpPr>
          <p:cNvPr id="22" name="Rectangle 21">
            <a:extLst>
              <a:ext uri="{FF2B5EF4-FFF2-40B4-BE49-F238E27FC236}">
                <a16:creationId xmlns="" xmlns:a16="http://schemas.microsoft.com/office/drawing/2014/main" id="{BBF005D3-9532-4DC6-866E-A32655363041}"/>
              </a:ext>
            </a:extLst>
          </p:cNvPr>
          <p:cNvSpPr/>
          <p:nvPr/>
        </p:nvSpPr>
        <p:spPr>
          <a:xfrm>
            <a:off x="2913312" y="1972314"/>
            <a:ext cx="193040" cy="1955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36" name="Rectangle 35">
            <a:extLst>
              <a:ext uri="{FF2B5EF4-FFF2-40B4-BE49-F238E27FC236}">
                <a16:creationId xmlns="" xmlns:a16="http://schemas.microsoft.com/office/drawing/2014/main" id="{22D1CEFD-912D-4DE0-9213-97E0FC8F8474}"/>
              </a:ext>
            </a:extLst>
          </p:cNvPr>
          <p:cNvSpPr/>
          <p:nvPr/>
        </p:nvSpPr>
        <p:spPr>
          <a:xfrm>
            <a:off x="6553238" y="1860752"/>
            <a:ext cx="3312121" cy="369332"/>
          </a:xfrm>
          <a:prstGeom prst="rect">
            <a:avLst/>
          </a:prstGeom>
        </p:spPr>
        <p:txBody>
          <a:bodyPr wrap="square">
            <a:spAutoFit/>
          </a:bodyPr>
          <a:lstStyle/>
          <a:p>
            <a:pPr algn="ctr"/>
            <a:r>
              <a:rPr lang="en-US" b="1" dirty="0">
                <a:latin typeface="Arial" panose="020B0604020202020204" pitchFamily="34" charset="0"/>
                <a:cs typeface="Arial" panose="020B0604020202020204" pitchFamily="34" charset="0"/>
              </a:rPr>
              <a:t>Ischemic cardiomyopathy</a:t>
            </a:r>
          </a:p>
        </p:txBody>
      </p:sp>
      <p:sp>
        <p:nvSpPr>
          <p:cNvPr id="3" name="TextBox 2">
            <a:extLst>
              <a:ext uri="{FF2B5EF4-FFF2-40B4-BE49-F238E27FC236}">
                <a16:creationId xmlns="" xmlns:a16="http://schemas.microsoft.com/office/drawing/2014/main" id="{FB4795FE-EA0F-42DA-84E3-41572D466E29}"/>
              </a:ext>
            </a:extLst>
          </p:cNvPr>
          <p:cNvSpPr txBox="1"/>
          <p:nvPr/>
        </p:nvSpPr>
        <p:spPr>
          <a:xfrm>
            <a:off x="2444964" y="4881878"/>
            <a:ext cx="7578267" cy="1015663"/>
          </a:xfrm>
          <a:prstGeom prst="rect">
            <a:avLst/>
          </a:prstGeom>
          <a:noFill/>
        </p:spPr>
        <p:txBody>
          <a:bodyPr wrap="square" rtlCol="0">
            <a:spAutoFit/>
          </a:bodyPr>
          <a:lstStyle/>
          <a:p>
            <a:r>
              <a:rPr lang="en-US" sz="2000" b="1" dirty="0">
                <a:solidFill>
                  <a:srgbClr val="0070C0"/>
                </a:solidFill>
              </a:rPr>
              <a:t>These findings definitively demonstrate that:</a:t>
            </a:r>
          </a:p>
          <a:p>
            <a:pPr marL="342900" indent="-342900">
              <a:buClr>
                <a:srgbClr val="FF0000"/>
              </a:buClr>
              <a:buSzPct val="116000"/>
              <a:buFont typeface="Arial" panose="020B0604020202020204" pitchFamily="34" charset="0"/>
              <a:buChar char="•"/>
            </a:pPr>
            <a:r>
              <a:rPr lang="en-US" sz="2000" b="1" dirty="0">
                <a:solidFill>
                  <a:srgbClr val="0070C0"/>
                </a:solidFill>
              </a:rPr>
              <a:t>Inflammation importantly contributes to myocardial dysfunction;</a:t>
            </a:r>
          </a:p>
          <a:p>
            <a:pPr marL="342900" indent="-342900">
              <a:buClr>
                <a:srgbClr val="FF0000"/>
              </a:buClr>
              <a:buSzPct val="116000"/>
              <a:buFont typeface="Arial" panose="020B0604020202020204" pitchFamily="34" charset="0"/>
              <a:buChar char="•"/>
            </a:pPr>
            <a:r>
              <a:rPr lang="en-US" sz="2000" b="1" dirty="0">
                <a:solidFill>
                  <a:srgbClr val="0070C0"/>
                </a:solidFill>
              </a:rPr>
              <a:t>NK cell depletion leads to improved myocardial function.</a:t>
            </a:r>
          </a:p>
        </p:txBody>
      </p:sp>
      <p:grpSp>
        <p:nvGrpSpPr>
          <p:cNvPr id="47" name="Group 46">
            <a:extLst>
              <a:ext uri="{FF2B5EF4-FFF2-40B4-BE49-F238E27FC236}">
                <a16:creationId xmlns="" xmlns:a16="http://schemas.microsoft.com/office/drawing/2014/main" id="{4F170D15-3652-48C1-8F14-8F8DD5ABF839}"/>
              </a:ext>
            </a:extLst>
          </p:cNvPr>
          <p:cNvGrpSpPr/>
          <p:nvPr/>
        </p:nvGrpSpPr>
        <p:grpSpPr>
          <a:xfrm>
            <a:off x="2275262" y="517190"/>
            <a:ext cx="8731094" cy="1092607"/>
            <a:chOff x="2359152" y="242870"/>
            <a:chExt cx="8731094" cy="1092607"/>
          </a:xfrm>
        </p:grpSpPr>
        <p:sp>
          <p:nvSpPr>
            <p:cNvPr id="23" name="Rectangle 22">
              <a:extLst>
                <a:ext uri="{FF2B5EF4-FFF2-40B4-BE49-F238E27FC236}">
                  <a16:creationId xmlns="" xmlns:a16="http://schemas.microsoft.com/office/drawing/2014/main" id="{08D92CC1-8B3B-4C94-A23D-C57ED490E933}"/>
                </a:ext>
              </a:extLst>
            </p:cNvPr>
            <p:cNvSpPr/>
            <p:nvPr/>
          </p:nvSpPr>
          <p:spPr>
            <a:xfrm>
              <a:off x="2359152" y="242870"/>
              <a:ext cx="8731094" cy="1092607"/>
            </a:xfrm>
            <a:prstGeom prst="rect">
              <a:avLst/>
            </a:prstGeom>
          </p:spPr>
          <p:txBody>
            <a:bodyPr wrap="square">
              <a:spAutoFit/>
            </a:bodyPr>
            <a:lstStyle/>
            <a:p>
              <a:pPr algn="ctr">
                <a:spcAft>
                  <a:spcPts val="600"/>
                </a:spcAft>
              </a:pPr>
              <a:r>
                <a:rPr lang="en-US" sz="2000" b="1" dirty="0">
                  <a:latin typeface="Arial" panose="020B0604020202020204" pitchFamily="34" charset="0"/>
                  <a:cs typeface="Arial" panose="020B0604020202020204" pitchFamily="34" charset="0"/>
                </a:rPr>
                <a:t>We wanted to determine whether the MSC-induced decrease in NK cells are </a:t>
              </a:r>
              <a:r>
                <a:rPr lang="en-US" sz="2000" b="1" i="1" dirty="0">
                  <a:latin typeface="Arial" panose="020B0604020202020204" pitchFamily="34" charset="0"/>
                  <a:cs typeface="Arial" panose="020B0604020202020204" pitchFamily="34" charset="0"/>
                </a:rPr>
                <a:t>causally</a:t>
              </a:r>
              <a:r>
                <a:rPr lang="en-US" sz="2000" b="1" dirty="0">
                  <a:latin typeface="Arial" panose="020B0604020202020204" pitchFamily="34" charset="0"/>
                  <a:cs typeface="Arial" panose="020B0604020202020204" pitchFamily="34" charset="0"/>
                </a:rPr>
                <a:t> responsible for the improved myocardial function:</a:t>
              </a:r>
            </a:p>
            <a:p>
              <a:pPr algn="ctr"/>
              <a:r>
                <a:rPr lang="en-US" sz="2000" b="1" dirty="0">
                  <a:latin typeface="Arial" panose="020B0604020202020204" pitchFamily="34" charset="0"/>
                  <a:cs typeface="Arial" panose="020B0604020202020204" pitchFamily="34" charset="0"/>
                </a:rPr>
                <a:t>We depleted NK cells directly with an NK cell mAb</a:t>
              </a:r>
              <a:endParaRPr lang="en-US" sz="2000" dirty="0"/>
            </a:p>
          </p:txBody>
        </p:sp>
        <p:cxnSp>
          <p:nvCxnSpPr>
            <p:cNvPr id="42" name="Straight Connector 41">
              <a:extLst>
                <a:ext uri="{FF2B5EF4-FFF2-40B4-BE49-F238E27FC236}">
                  <a16:creationId xmlns="" xmlns:a16="http://schemas.microsoft.com/office/drawing/2014/main" id="{179D8FB4-3475-4525-A305-1D03155DB3DD}"/>
                </a:ext>
              </a:extLst>
            </p:cNvPr>
            <p:cNvCxnSpPr>
              <a:cxnSpLocks/>
            </p:cNvCxnSpPr>
            <p:nvPr/>
          </p:nvCxnSpPr>
          <p:spPr>
            <a:xfrm>
              <a:off x="2795146" y="1262142"/>
              <a:ext cx="742264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grpSp>
      <p:grpSp>
        <p:nvGrpSpPr>
          <p:cNvPr id="48" name="Group 47">
            <a:extLst>
              <a:ext uri="{FF2B5EF4-FFF2-40B4-BE49-F238E27FC236}">
                <a16:creationId xmlns="" xmlns:a16="http://schemas.microsoft.com/office/drawing/2014/main" id="{EE9842CE-2224-4058-9924-5B116029C28A}"/>
              </a:ext>
            </a:extLst>
          </p:cNvPr>
          <p:cNvGrpSpPr/>
          <p:nvPr/>
        </p:nvGrpSpPr>
        <p:grpSpPr>
          <a:xfrm>
            <a:off x="2842925" y="2008187"/>
            <a:ext cx="2958625" cy="2662985"/>
            <a:chOff x="2842925" y="2008187"/>
            <a:chExt cx="2958625" cy="2662985"/>
          </a:xfrm>
        </p:grpSpPr>
        <p:pic>
          <p:nvPicPr>
            <p:cNvPr id="13" name="Picture 12">
              <a:extLst>
                <a:ext uri="{FF2B5EF4-FFF2-40B4-BE49-F238E27FC236}">
                  <a16:creationId xmlns="" xmlns:a16="http://schemas.microsoft.com/office/drawing/2014/main" id="{7A4F6A03-EDF9-45A0-A26F-38780350E021}"/>
                </a:ext>
              </a:extLst>
            </p:cNvPr>
            <p:cNvPicPr>
              <a:picLocks noChangeAspect="1"/>
            </p:cNvPicPr>
            <p:nvPr/>
          </p:nvPicPr>
          <p:blipFill rotWithShape="1">
            <a:blip r:embed="rId2" cstate="print"/>
            <a:srcRect l="56615" b="51702"/>
            <a:stretch/>
          </p:blipFill>
          <p:spPr>
            <a:xfrm>
              <a:off x="2842925" y="2008187"/>
              <a:ext cx="2958625" cy="2662985"/>
            </a:xfrm>
            <a:prstGeom prst="rect">
              <a:avLst/>
            </a:prstGeom>
          </p:spPr>
        </p:pic>
        <p:cxnSp>
          <p:nvCxnSpPr>
            <p:cNvPr id="38" name="Straight Connector 37">
              <a:extLst>
                <a:ext uri="{FF2B5EF4-FFF2-40B4-BE49-F238E27FC236}">
                  <a16:creationId xmlns="" xmlns:a16="http://schemas.microsoft.com/office/drawing/2014/main" id="{BE25BAA5-BFDE-482A-BCEB-5D82FC9E29D8}"/>
                </a:ext>
              </a:extLst>
            </p:cNvPr>
            <p:cNvCxnSpPr/>
            <p:nvPr/>
          </p:nvCxnSpPr>
          <p:spPr>
            <a:xfrm>
              <a:off x="3844096" y="4243299"/>
              <a:ext cx="0" cy="888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 xmlns:a16="http://schemas.microsoft.com/office/drawing/2014/main" id="{AEC031C8-A54D-463F-B96A-D4A96011E5E4}"/>
                </a:ext>
              </a:extLst>
            </p:cNvPr>
            <p:cNvCxnSpPr/>
            <p:nvPr/>
          </p:nvCxnSpPr>
          <p:spPr>
            <a:xfrm>
              <a:off x="4645502" y="4243299"/>
              <a:ext cx="0" cy="888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 xmlns:a16="http://schemas.microsoft.com/office/drawing/2014/main" id="{39D4C6D5-7FB0-4AEF-9F6B-131231528215}"/>
                </a:ext>
              </a:extLst>
            </p:cNvPr>
            <p:cNvCxnSpPr/>
            <p:nvPr/>
          </p:nvCxnSpPr>
          <p:spPr>
            <a:xfrm>
              <a:off x="5365824" y="4243299"/>
              <a:ext cx="0" cy="888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3" name="TextBox 42">
            <a:extLst>
              <a:ext uri="{FF2B5EF4-FFF2-40B4-BE49-F238E27FC236}">
                <a16:creationId xmlns="" xmlns:a16="http://schemas.microsoft.com/office/drawing/2014/main" id="{1D2E617E-FAE8-4027-B7F0-D7C4CD26D833}"/>
              </a:ext>
            </a:extLst>
          </p:cNvPr>
          <p:cNvSpPr txBox="1"/>
          <p:nvPr/>
        </p:nvSpPr>
        <p:spPr>
          <a:xfrm>
            <a:off x="4092932" y="1860752"/>
            <a:ext cx="607860" cy="369332"/>
          </a:xfrm>
          <a:prstGeom prst="rect">
            <a:avLst/>
          </a:prstGeom>
          <a:noFill/>
        </p:spPr>
        <p:txBody>
          <a:bodyPr wrap="none" rtlCol="0">
            <a:spAutoFit/>
          </a:bodyPr>
          <a:lstStyle/>
          <a:p>
            <a:r>
              <a:rPr lang="en-US" b="1" dirty="0">
                <a:latin typeface="Arial" panose="020B0604020202020204" pitchFamily="34" charset="0"/>
                <a:cs typeface="Arial" panose="020B0604020202020204" pitchFamily="34" charset="0"/>
              </a:rPr>
              <a:t>AMI</a:t>
            </a:r>
          </a:p>
        </p:txBody>
      </p:sp>
      <p:grpSp>
        <p:nvGrpSpPr>
          <p:cNvPr id="57" name="Group 56">
            <a:extLst>
              <a:ext uri="{FF2B5EF4-FFF2-40B4-BE49-F238E27FC236}">
                <a16:creationId xmlns="" xmlns:a16="http://schemas.microsoft.com/office/drawing/2014/main" id="{A5F32B38-8929-44E3-8A90-D2B6F5A4C7E3}"/>
              </a:ext>
            </a:extLst>
          </p:cNvPr>
          <p:cNvGrpSpPr/>
          <p:nvPr/>
        </p:nvGrpSpPr>
        <p:grpSpPr>
          <a:xfrm>
            <a:off x="6070667" y="2213009"/>
            <a:ext cx="3749413" cy="2583468"/>
            <a:chOff x="6070667" y="2213009"/>
            <a:chExt cx="3749413" cy="2583468"/>
          </a:xfrm>
        </p:grpSpPr>
        <p:grpSp>
          <p:nvGrpSpPr>
            <p:cNvPr id="51" name="Group 50">
              <a:extLst>
                <a:ext uri="{FF2B5EF4-FFF2-40B4-BE49-F238E27FC236}">
                  <a16:creationId xmlns="" xmlns:a16="http://schemas.microsoft.com/office/drawing/2014/main" id="{52D064E1-06A0-4C61-A326-2852CD717B5E}"/>
                </a:ext>
              </a:extLst>
            </p:cNvPr>
            <p:cNvGrpSpPr/>
            <p:nvPr/>
          </p:nvGrpSpPr>
          <p:grpSpPr>
            <a:xfrm>
              <a:off x="6070667" y="2213009"/>
              <a:ext cx="3749413" cy="2536665"/>
              <a:chOff x="6070667" y="2213009"/>
              <a:chExt cx="3749413" cy="2536665"/>
            </a:xfrm>
          </p:grpSpPr>
          <p:grpSp>
            <p:nvGrpSpPr>
              <p:cNvPr id="45" name="Group 44">
                <a:extLst>
                  <a:ext uri="{FF2B5EF4-FFF2-40B4-BE49-F238E27FC236}">
                    <a16:creationId xmlns="" xmlns:a16="http://schemas.microsoft.com/office/drawing/2014/main" id="{31B0FC2D-2860-434A-A4B3-71B5E42577BD}"/>
                  </a:ext>
                </a:extLst>
              </p:cNvPr>
              <p:cNvGrpSpPr/>
              <p:nvPr/>
            </p:nvGrpSpPr>
            <p:grpSpPr>
              <a:xfrm>
                <a:off x="6070667" y="2213009"/>
                <a:ext cx="3749413" cy="2536665"/>
                <a:chOff x="6070667" y="2213009"/>
                <a:chExt cx="3749413" cy="2536665"/>
              </a:xfrm>
            </p:grpSpPr>
            <p:grpSp>
              <p:nvGrpSpPr>
                <p:cNvPr id="24" name="Group 23">
                  <a:extLst>
                    <a:ext uri="{FF2B5EF4-FFF2-40B4-BE49-F238E27FC236}">
                      <a16:creationId xmlns="" xmlns:a16="http://schemas.microsoft.com/office/drawing/2014/main" id="{60801225-730D-4DEA-BE85-F2E9ECDCEE5D}"/>
                    </a:ext>
                  </a:extLst>
                </p:cNvPr>
                <p:cNvGrpSpPr/>
                <p:nvPr/>
              </p:nvGrpSpPr>
              <p:grpSpPr>
                <a:xfrm>
                  <a:off x="6070667" y="2213009"/>
                  <a:ext cx="3749413" cy="2536665"/>
                  <a:chOff x="1830883" y="1564784"/>
                  <a:chExt cx="4452532" cy="3012361"/>
                </a:xfrm>
              </p:grpSpPr>
              <p:grpSp>
                <p:nvGrpSpPr>
                  <p:cNvPr id="25" name="Group 24">
                    <a:extLst>
                      <a:ext uri="{FF2B5EF4-FFF2-40B4-BE49-F238E27FC236}">
                        <a16:creationId xmlns="" xmlns:a16="http://schemas.microsoft.com/office/drawing/2014/main" id="{1FB661D2-64F0-4743-B789-AE2161AAC016}"/>
                      </a:ext>
                    </a:extLst>
                  </p:cNvPr>
                  <p:cNvGrpSpPr/>
                  <p:nvPr/>
                </p:nvGrpSpPr>
                <p:grpSpPr>
                  <a:xfrm>
                    <a:off x="1830883" y="1564784"/>
                    <a:ext cx="4452532" cy="3003953"/>
                    <a:chOff x="3420470" y="1210938"/>
                    <a:chExt cx="4048213" cy="2482596"/>
                  </a:xfrm>
                </p:grpSpPr>
                <p:grpSp>
                  <p:nvGrpSpPr>
                    <p:cNvPr id="27" name="Group 26">
                      <a:extLst>
                        <a:ext uri="{FF2B5EF4-FFF2-40B4-BE49-F238E27FC236}">
                          <a16:creationId xmlns="" xmlns:a16="http://schemas.microsoft.com/office/drawing/2014/main" id="{8232B30C-8BEC-4746-8F22-486131282187}"/>
                        </a:ext>
                      </a:extLst>
                    </p:cNvPr>
                    <p:cNvGrpSpPr/>
                    <p:nvPr/>
                  </p:nvGrpSpPr>
                  <p:grpSpPr>
                    <a:xfrm>
                      <a:off x="3420470" y="1210938"/>
                      <a:ext cx="4048213" cy="2482596"/>
                      <a:chOff x="3414291" y="1192403"/>
                      <a:chExt cx="4048213" cy="2482596"/>
                    </a:xfrm>
                  </p:grpSpPr>
                  <p:pic>
                    <p:nvPicPr>
                      <p:cNvPr id="30" name="Picture 29">
                        <a:extLst>
                          <a:ext uri="{FF2B5EF4-FFF2-40B4-BE49-F238E27FC236}">
                            <a16:creationId xmlns="" xmlns:a16="http://schemas.microsoft.com/office/drawing/2014/main" id="{35F55F85-F2B9-43B2-80DC-839819A5028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27778"/>
                      <a:stretch/>
                    </p:blipFill>
                    <p:spPr>
                      <a:xfrm>
                        <a:off x="3414291" y="1192403"/>
                        <a:ext cx="4048213" cy="2482596"/>
                      </a:xfrm>
                      <a:prstGeom prst="rect">
                        <a:avLst/>
                      </a:prstGeom>
                    </p:spPr>
                  </p:pic>
                  <p:grpSp>
                    <p:nvGrpSpPr>
                      <p:cNvPr id="31" name="Group 30">
                        <a:extLst>
                          <a:ext uri="{FF2B5EF4-FFF2-40B4-BE49-F238E27FC236}">
                            <a16:creationId xmlns="" xmlns:a16="http://schemas.microsoft.com/office/drawing/2014/main" id="{E498D135-3FA6-4978-9509-970508A4BCDB}"/>
                          </a:ext>
                        </a:extLst>
                      </p:cNvPr>
                      <p:cNvGrpSpPr/>
                      <p:nvPr/>
                    </p:nvGrpSpPr>
                    <p:grpSpPr>
                      <a:xfrm>
                        <a:off x="4223510" y="1669130"/>
                        <a:ext cx="930295" cy="991693"/>
                        <a:chOff x="2400887" y="1903910"/>
                        <a:chExt cx="930295" cy="991693"/>
                      </a:xfrm>
                    </p:grpSpPr>
                    <p:grpSp>
                      <p:nvGrpSpPr>
                        <p:cNvPr id="32" name="Group 31">
                          <a:extLst>
                            <a:ext uri="{FF2B5EF4-FFF2-40B4-BE49-F238E27FC236}">
                              <a16:creationId xmlns="" xmlns:a16="http://schemas.microsoft.com/office/drawing/2014/main" id="{4F7468BE-81B4-4652-BF39-246A8EFA4F3B}"/>
                            </a:ext>
                          </a:extLst>
                        </p:cNvPr>
                        <p:cNvGrpSpPr/>
                        <p:nvPr/>
                      </p:nvGrpSpPr>
                      <p:grpSpPr>
                        <a:xfrm>
                          <a:off x="2416782" y="1903910"/>
                          <a:ext cx="914400" cy="991693"/>
                          <a:chOff x="2398244" y="1903910"/>
                          <a:chExt cx="914400" cy="991693"/>
                        </a:xfrm>
                      </p:grpSpPr>
                      <p:sp>
                        <p:nvSpPr>
                          <p:cNvPr id="34" name="TextBox 33">
                            <a:extLst>
                              <a:ext uri="{FF2B5EF4-FFF2-40B4-BE49-F238E27FC236}">
                                <a16:creationId xmlns="" xmlns:a16="http://schemas.microsoft.com/office/drawing/2014/main" id="{8797024D-A78E-44E3-B7E6-57E757FECF67}"/>
                              </a:ext>
                            </a:extLst>
                          </p:cNvPr>
                          <p:cNvSpPr txBox="1"/>
                          <p:nvPr/>
                        </p:nvSpPr>
                        <p:spPr>
                          <a:xfrm>
                            <a:off x="2600338" y="1903910"/>
                            <a:ext cx="670147" cy="226544"/>
                          </a:xfrm>
                          <a:prstGeom prst="rect">
                            <a:avLst/>
                          </a:prstGeom>
                          <a:noFill/>
                        </p:spPr>
                        <p:txBody>
                          <a:bodyPr wrap="none" rtlCol="0">
                            <a:spAutoFit/>
                          </a:bodyPr>
                          <a:lstStyle/>
                          <a:p>
                            <a:r>
                              <a:rPr lang="en-US" sz="900" b="1" dirty="0">
                                <a:latin typeface="Arial" panose="020B0604020202020204" pitchFamily="34" charset="0"/>
                                <a:cs typeface="Arial" panose="020B0604020202020204" pitchFamily="34" charset="0"/>
                              </a:rPr>
                              <a:t>Pre-AMI</a:t>
                            </a:r>
                          </a:p>
                        </p:txBody>
                      </p:sp>
                      <p:sp>
                        <p:nvSpPr>
                          <p:cNvPr id="35" name="Arc 34">
                            <a:extLst>
                              <a:ext uri="{FF2B5EF4-FFF2-40B4-BE49-F238E27FC236}">
                                <a16:creationId xmlns="" xmlns:a16="http://schemas.microsoft.com/office/drawing/2014/main" id="{1423BF96-04ED-4B2D-B4E1-A90CCBC3F1AB}"/>
                              </a:ext>
                            </a:extLst>
                          </p:cNvPr>
                          <p:cNvSpPr/>
                          <p:nvPr/>
                        </p:nvSpPr>
                        <p:spPr>
                          <a:xfrm rot="14981257">
                            <a:off x="2398244" y="1981203"/>
                            <a:ext cx="914400" cy="914400"/>
                          </a:xfrm>
                          <a:prstGeom prst="arc">
                            <a:avLst>
                              <a:gd name="adj1" fmla="val 19433574"/>
                              <a:gd name="adj2" fmla="val 0"/>
                            </a:avLst>
                          </a:prstGeom>
                          <a:ln>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33" name="Oval 32">
                          <a:extLst>
                            <a:ext uri="{FF2B5EF4-FFF2-40B4-BE49-F238E27FC236}">
                              <a16:creationId xmlns="" xmlns:a16="http://schemas.microsoft.com/office/drawing/2014/main" id="{BC72C45F-5009-4D67-A6A1-8F324B012FF5}"/>
                            </a:ext>
                          </a:extLst>
                        </p:cNvPr>
                        <p:cNvSpPr>
                          <a:spLocks noChangeAspect="1"/>
                        </p:cNvSpPr>
                        <p:nvPr/>
                      </p:nvSpPr>
                      <p:spPr>
                        <a:xfrm>
                          <a:off x="2400887" y="2157045"/>
                          <a:ext cx="73152" cy="73152"/>
                        </a:xfrm>
                        <a:prstGeom prst="ellipse">
                          <a:avLst/>
                        </a:prstGeom>
                        <a:solidFill>
                          <a:srgbClr val="00B0F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pic>
                  <p:nvPicPr>
                    <p:cNvPr id="28" name="Picture 27">
                      <a:extLst>
                        <a:ext uri="{FF2B5EF4-FFF2-40B4-BE49-F238E27FC236}">
                          <a16:creationId xmlns="" xmlns:a16="http://schemas.microsoft.com/office/drawing/2014/main" id="{477C663E-CA38-4D40-924D-2978E89D4C3A}"/>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4993" t="7029" b="64284"/>
                    <a:stretch/>
                  </p:blipFill>
                  <p:spPr>
                    <a:xfrm>
                      <a:off x="4156336" y="2720306"/>
                      <a:ext cx="952559" cy="483967"/>
                    </a:xfrm>
                    <a:prstGeom prst="rect">
                      <a:avLst/>
                    </a:prstGeom>
                  </p:spPr>
                </p:pic>
                <p:cxnSp>
                  <p:nvCxnSpPr>
                    <p:cNvPr id="29" name="Straight Connector 28">
                      <a:extLst>
                        <a:ext uri="{FF2B5EF4-FFF2-40B4-BE49-F238E27FC236}">
                          <a16:creationId xmlns="" xmlns:a16="http://schemas.microsoft.com/office/drawing/2014/main" id="{9B417DF7-AC35-4899-AC21-C78EED60187E}"/>
                        </a:ext>
                      </a:extLst>
                    </p:cNvPr>
                    <p:cNvCxnSpPr>
                      <a:cxnSpLocks/>
                    </p:cNvCxnSpPr>
                    <p:nvPr/>
                  </p:nvCxnSpPr>
                  <p:spPr>
                    <a:xfrm>
                      <a:off x="4259623" y="1964728"/>
                      <a:ext cx="329388" cy="541774"/>
                    </a:xfrm>
                    <a:prstGeom prst="line">
                      <a:avLst/>
                    </a:prstGeom>
                    <a:ln w="12700">
                      <a:solidFill>
                        <a:srgbClr val="FF0000"/>
                      </a:solidFill>
                      <a:prstDash val="lgDash"/>
                    </a:ln>
                  </p:spPr>
                  <p:style>
                    <a:lnRef idx="1">
                      <a:schemeClr val="accent1"/>
                    </a:lnRef>
                    <a:fillRef idx="0">
                      <a:schemeClr val="accent1"/>
                    </a:fillRef>
                    <a:effectRef idx="0">
                      <a:schemeClr val="accent1"/>
                    </a:effectRef>
                    <a:fontRef idx="minor">
                      <a:schemeClr val="tx1"/>
                    </a:fontRef>
                  </p:style>
                </p:cxnSp>
              </p:grpSp>
              <p:sp>
                <p:nvSpPr>
                  <p:cNvPr id="26" name="TextBox 25">
                    <a:extLst>
                      <a:ext uri="{FF2B5EF4-FFF2-40B4-BE49-F238E27FC236}">
                        <a16:creationId xmlns="" xmlns:a16="http://schemas.microsoft.com/office/drawing/2014/main" id="{B9024209-5360-466D-8E47-2FF0DE8EB182}"/>
                      </a:ext>
                    </a:extLst>
                  </p:cNvPr>
                  <p:cNvSpPr txBox="1"/>
                  <p:nvPr/>
                </p:nvSpPr>
                <p:spPr>
                  <a:xfrm>
                    <a:off x="2510786" y="4284751"/>
                    <a:ext cx="1468065" cy="292394"/>
                  </a:xfrm>
                  <a:prstGeom prst="rect">
                    <a:avLst/>
                  </a:prstGeom>
                  <a:noFill/>
                </p:spPr>
                <p:txBody>
                  <a:bodyPr wrap="none" rtlCol="0">
                    <a:spAutoFit/>
                  </a:bodyPr>
                  <a:lstStyle/>
                  <a:p>
                    <a:r>
                      <a:rPr lang="en-US" sz="1000" b="1" dirty="0">
                        <a:latin typeface="Arial" panose="020B0604020202020204" pitchFamily="34" charset="0"/>
                        <a:cs typeface="Arial" panose="020B0604020202020204" pitchFamily="34" charset="0"/>
                      </a:rPr>
                      <a:t>30 days post-AMI</a:t>
                    </a:r>
                  </a:p>
                </p:txBody>
              </p:sp>
            </p:grpSp>
            <p:sp>
              <p:nvSpPr>
                <p:cNvPr id="8" name="TextBox 7">
                  <a:extLst>
                    <a:ext uri="{FF2B5EF4-FFF2-40B4-BE49-F238E27FC236}">
                      <a16:creationId xmlns="" xmlns:a16="http://schemas.microsoft.com/office/drawing/2014/main" id="{E587B385-890A-460B-A70D-B5D3B8D325FA}"/>
                    </a:ext>
                  </a:extLst>
                </p:cNvPr>
                <p:cNvSpPr txBox="1"/>
                <p:nvPr/>
              </p:nvSpPr>
              <p:spPr>
                <a:xfrm>
                  <a:off x="6791960" y="3846736"/>
                  <a:ext cx="993956" cy="253916"/>
                </a:xfrm>
                <a:prstGeom prst="rect">
                  <a:avLst/>
                </a:prstGeom>
                <a:solidFill>
                  <a:schemeClr val="bg1"/>
                </a:solidFill>
              </p:spPr>
              <p:txBody>
                <a:bodyPr wrap="square" rtlCol="0">
                  <a:spAutoFit/>
                </a:bodyPr>
                <a:lstStyle/>
                <a:p>
                  <a:endParaRPr lang="en-US" sz="1050" dirty="0">
                    <a:latin typeface="Arial" panose="020B0604020202020204" pitchFamily="34" charset="0"/>
                    <a:cs typeface="Arial" panose="020B0604020202020204" pitchFamily="34" charset="0"/>
                  </a:endParaRPr>
                </a:p>
              </p:txBody>
            </p:sp>
          </p:grpSp>
          <p:sp>
            <p:nvSpPr>
              <p:cNvPr id="50" name="Rectangle 49">
                <a:extLst>
                  <a:ext uri="{FF2B5EF4-FFF2-40B4-BE49-F238E27FC236}">
                    <a16:creationId xmlns="" xmlns:a16="http://schemas.microsoft.com/office/drawing/2014/main" id="{BDCF6153-0F02-47A8-BB0E-542F32EDAC2E}"/>
                  </a:ext>
                </a:extLst>
              </p:cNvPr>
              <p:cNvSpPr/>
              <p:nvPr/>
            </p:nvSpPr>
            <p:spPr>
              <a:xfrm>
                <a:off x="6731898" y="4412013"/>
                <a:ext cx="2899782" cy="290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52" name="Straight Connector 51">
              <a:extLst>
                <a:ext uri="{FF2B5EF4-FFF2-40B4-BE49-F238E27FC236}">
                  <a16:creationId xmlns="" xmlns:a16="http://schemas.microsoft.com/office/drawing/2014/main" id="{004D384C-2844-430D-BFFE-040E17FD72F6}"/>
                </a:ext>
              </a:extLst>
            </p:cNvPr>
            <p:cNvCxnSpPr/>
            <p:nvPr/>
          </p:nvCxnSpPr>
          <p:spPr>
            <a:xfrm>
              <a:off x="7181656" y="4248379"/>
              <a:ext cx="0" cy="888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 xmlns:a16="http://schemas.microsoft.com/office/drawing/2014/main" id="{D28EC7F3-FA05-4B79-A979-1CD9088395D6}"/>
                </a:ext>
              </a:extLst>
            </p:cNvPr>
            <p:cNvCxnSpPr/>
            <p:nvPr/>
          </p:nvCxnSpPr>
          <p:spPr>
            <a:xfrm>
              <a:off x="8150702" y="4248379"/>
              <a:ext cx="0" cy="888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 xmlns:a16="http://schemas.microsoft.com/office/drawing/2014/main" id="{DFC58478-0B18-4E9A-BC44-1CA31A6B6464}"/>
                </a:ext>
              </a:extLst>
            </p:cNvPr>
            <p:cNvCxnSpPr/>
            <p:nvPr/>
          </p:nvCxnSpPr>
          <p:spPr>
            <a:xfrm>
              <a:off x="9180904" y="4248379"/>
              <a:ext cx="0" cy="888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 xmlns:a16="http://schemas.microsoft.com/office/drawing/2014/main" id="{344E8F55-FE9D-47D1-8E07-7EE44D18CABB}"/>
                </a:ext>
              </a:extLst>
            </p:cNvPr>
            <p:cNvSpPr txBox="1"/>
            <p:nvPr/>
          </p:nvSpPr>
          <p:spPr>
            <a:xfrm>
              <a:off x="6419799" y="4304034"/>
              <a:ext cx="1561646" cy="492443"/>
            </a:xfrm>
            <a:prstGeom prst="rect">
              <a:avLst/>
            </a:prstGeom>
            <a:noFill/>
          </p:spPr>
          <p:txBody>
            <a:bodyPr wrap="none" rtlCol="0">
              <a:spAutoFit/>
            </a:bodyPr>
            <a:lstStyle/>
            <a:p>
              <a:pPr algn="ctr"/>
              <a:r>
                <a:rPr lang="en-US" sz="1300" b="1" dirty="0">
                  <a:latin typeface="Arial" panose="020B0604020202020204" pitchFamily="34" charset="0"/>
                  <a:cs typeface="Arial" panose="020B0604020202020204" pitchFamily="34" charset="0"/>
                </a:rPr>
                <a:t>Baseline</a:t>
              </a:r>
            </a:p>
            <a:p>
              <a:pPr algn="ctr"/>
              <a:r>
                <a:rPr lang="en-US" sz="1300" b="1" dirty="0">
                  <a:latin typeface="Arial" panose="020B0604020202020204" pitchFamily="34" charset="0"/>
                  <a:cs typeface="Arial" panose="020B0604020202020204" pitchFamily="34" charset="0"/>
                </a:rPr>
                <a:t>30 days post-AMI</a:t>
              </a:r>
            </a:p>
          </p:txBody>
        </p:sp>
        <p:sp>
          <p:nvSpPr>
            <p:cNvPr id="55" name="TextBox 54">
              <a:extLst>
                <a:ext uri="{FF2B5EF4-FFF2-40B4-BE49-F238E27FC236}">
                  <a16:creationId xmlns="" xmlns:a16="http://schemas.microsoft.com/office/drawing/2014/main" id="{207C71BC-F31B-4027-AEB4-F0214B873D75}"/>
                </a:ext>
              </a:extLst>
            </p:cNvPr>
            <p:cNvSpPr txBox="1"/>
            <p:nvPr/>
          </p:nvSpPr>
          <p:spPr>
            <a:xfrm>
              <a:off x="7802841" y="4344674"/>
              <a:ext cx="705642" cy="292388"/>
            </a:xfrm>
            <a:prstGeom prst="rect">
              <a:avLst/>
            </a:prstGeom>
            <a:noFill/>
          </p:spPr>
          <p:txBody>
            <a:bodyPr wrap="none" rtlCol="0">
              <a:spAutoFit/>
            </a:bodyPr>
            <a:lstStyle/>
            <a:p>
              <a:pPr algn="ctr"/>
              <a:r>
                <a:rPr lang="en-US" sz="1300" b="1" dirty="0">
                  <a:latin typeface="Arial" panose="020B0604020202020204" pitchFamily="34" charset="0"/>
                  <a:cs typeface="Arial" panose="020B0604020202020204" pitchFamily="34" charset="0"/>
                </a:rPr>
                <a:t>7 days</a:t>
              </a:r>
            </a:p>
          </p:txBody>
        </p:sp>
        <p:sp>
          <p:nvSpPr>
            <p:cNvPr id="56" name="TextBox 55">
              <a:extLst>
                <a:ext uri="{FF2B5EF4-FFF2-40B4-BE49-F238E27FC236}">
                  <a16:creationId xmlns="" xmlns:a16="http://schemas.microsoft.com/office/drawing/2014/main" id="{32755C5A-E6CA-49E2-A6D2-04EF906A5690}"/>
                </a:ext>
              </a:extLst>
            </p:cNvPr>
            <p:cNvSpPr txBox="1"/>
            <p:nvPr/>
          </p:nvSpPr>
          <p:spPr>
            <a:xfrm>
              <a:off x="8782514" y="4339594"/>
              <a:ext cx="798617" cy="292388"/>
            </a:xfrm>
            <a:prstGeom prst="rect">
              <a:avLst/>
            </a:prstGeom>
            <a:noFill/>
          </p:spPr>
          <p:txBody>
            <a:bodyPr wrap="none" rtlCol="0">
              <a:spAutoFit/>
            </a:bodyPr>
            <a:lstStyle/>
            <a:p>
              <a:pPr algn="ctr"/>
              <a:r>
                <a:rPr lang="en-US" sz="1300" b="1" dirty="0">
                  <a:latin typeface="Arial" panose="020B0604020202020204" pitchFamily="34" charset="0"/>
                  <a:cs typeface="Arial" panose="020B0604020202020204" pitchFamily="34" charset="0"/>
                </a:rPr>
                <a:t>21 days</a:t>
              </a:r>
            </a:p>
          </p:txBody>
        </p:sp>
      </p:grpSp>
      <p:sp>
        <p:nvSpPr>
          <p:cNvPr id="40" name="Rectangle 39">
            <a:extLst>
              <a:ext uri="{FF2B5EF4-FFF2-40B4-BE49-F238E27FC236}">
                <a16:creationId xmlns="" xmlns:a16="http://schemas.microsoft.com/office/drawing/2014/main" id="{D5D7DC80-1442-43AB-876A-53CE000CDD10}"/>
              </a:ext>
            </a:extLst>
          </p:cNvPr>
          <p:cNvSpPr/>
          <p:nvPr/>
        </p:nvSpPr>
        <p:spPr>
          <a:xfrm>
            <a:off x="7907948" y="6359022"/>
            <a:ext cx="3909646" cy="307777"/>
          </a:xfrm>
          <a:prstGeom prst="rect">
            <a:avLst/>
          </a:prstGeom>
        </p:spPr>
        <p:txBody>
          <a:bodyPr wrap="square">
            <a:spAutoFit/>
          </a:bodyPr>
          <a:lstStyle/>
          <a:p>
            <a:r>
              <a:rPr lang="en-US" sz="1400" b="1" dirty="0">
                <a:latin typeface="Arial" panose="020B0604020202020204" pitchFamily="34" charset="0"/>
                <a:cs typeface="Arial" panose="020B0604020202020204" pitchFamily="34" charset="0"/>
              </a:rPr>
              <a:t>Luger, Lipinski, Epstein et al. </a:t>
            </a:r>
            <a:r>
              <a:rPr lang="en-US" sz="1400" b="1" dirty="0" err="1">
                <a:latin typeface="Arial" panose="020B0604020202020204" pitchFamily="34" charset="0"/>
                <a:cs typeface="Arial" panose="020B0604020202020204" pitchFamily="34" charset="0"/>
              </a:rPr>
              <a:t>Circ</a:t>
            </a:r>
            <a:r>
              <a:rPr lang="en-US" sz="1400" b="1" dirty="0">
                <a:latin typeface="Arial" panose="020B0604020202020204" pitchFamily="34" charset="0"/>
                <a:cs typeface="Arial" panose="020B0604020202020204" pitchFamily="34" charset="0"/>
              </a:rPr>
              <a:t> Res. 2017</a:t>
            </a:r>
          </a:p>
        </p:txBody>
      </p:sp>
    </p:spTree>
    <p:extLst>
      <p:ext uri="{BB962C8B-B14F-4D97-AF65-F5344CB8AC3E}">
        <p14:creationId xmlns:p14="http://schemas.microsoft.com/office/powerpoint/2010/main" val="39740290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BAEB926-D162-4755-BB90-374EED6CE94D}"/>
              </a:ext>
            </a:extLst>
          </p:cNvPr>
          <p:cNvSpPr/>
          <p:nvPr/>
        </p:nvSpPr>
        <p:spPr>
          <a:xfrm>
            <a:off x="2676525" y="1715185"/>
            <a:ext cx="6724650" cy="1446550"/>
          </a:xfrm>
          <a:prstGeom prst="rect">
            <a:avLst/>
          </a:prstGeom>
        </p:spPr>
        <p:txBody>
          <a:bodyPr wrap="square">
            <a:spAutoFit/>
          </a:bodyPr>
          <a:lstStyle/>
          <a:p>
            <a:pPr>
              <a:buClr>
                <a:srgbClr val="FF0000"/>
              </a:buClr>
              <a:buSzPct val="115000"/>
            </a:pPr>
            <a:r>
              <a:rPr lang="en-US" sz="2200" b="1" dirty="0">
                <a:solidFill>
                  <a:schemeClr val="accent1">
                    <a:lumMod val="75000"/>
                  </a:schemeClr>
                </a:solidFill>
                <a:latin typeface="Arial" panose="020B0604020202020204" pitchFamily="34" charset="0"/>
                <a:cs typeface="Arial" panose="020B0604020202020204" pitchFamily="34" charset="0"/>
              </a:rPr>
              <a:t>Concept: </a:t>
            </a:r>
          </a:p>
          <a:p>
            <a:pPr>
              <a:buClr>
                <a:srgbClr val="FF0000"/>
              </a:buClr>
              <a:buSzPct val="115000"/>
            </a:pPr>
            <a:r>
              <a:rPr lang="en-US" sz="2200" b="1" dirty="0">
                <a:solidFill>
                  <a:schemeClr val="accent1">
                    <a:lumMod val="75000"/>
                  </a:schemeClr>
                </a:solidFill>
                <a:latin typeface="Arial" panose="020B0604020202020204" pitchFamily="34" charset="0"/>
                <a:cs typeface="Arial" panose="020B0604020202020204" pitchFamily="34" charset="0"/>
              </a:rPr>
              <a:t>A </a:t>
            </a:r>
            <a:r>
              <a:rPr lang="en-US" sz="2200" b="1" u="sng" dirty="0">
                <a:solidFill>
                  <a:schemeClr val="accent1">
                    <a:lumMod val="75000"/>
                  </a:schemeClr>
                </a:solidFill>
                <a:latin typeface="Arial" panose="020B0604020202020204" pitchFamily="34" charset="0"/>
                <a:cs typeface="Arial" panose="020B0604020202020204" pitchFamily="34" charset="0"/>
              </a:rPr>
              <a:t>single</a:t>
            </a:r>
            <a:r>
              <a:rPr lang="en-US" sz="2200" b="1" dirty="0">
                <a:solidFill>
                  <a:schemeClr val="accent1">
                    <a:lumMod val="75000"/>
                  </a:schemeClr>
                </a:solidFill>
                <a:latin typeface="Arial" panose="020B0604020202020204" pitchFamily="34" charset="0"/>
                <a:cs typeface="Arial" panose="020B0604020202020204" pitchFamily="34" charset="0"/>
              </a:rPr>
              <a:t> MSC injection will not </a:t>
            </a:r>
            <a:r>
              <a:rPr lang="en-US" sz="2200" b="1" u="sng" dirty="0">
                <a:solidFill>
                  <a:schemeClr val="accent1">
                    <a:lumMod val="75000"/>
                  </a:schemeClr>
                </a:solidFill>
                <a:latin typeface="Arial" panose="020B0604020202020204" pitchFamily="34" charset="0"/>
                <a:cs typeface="Arial" panose="020B0604020202020204" pitchFamily="34" charset="0"/>
              </a:rPr>
              <a:t>cure</a:t>
            </a:r>
            <a:r>
              <a:rPr lang="en-US" sz="2200" b="1" dirty="0">
                <a:solidFill>
                  <a:schemeClr val="accent1">
                    <a:lumMod val="75000"/>
                  </a:schemeClr>
                </a:solidFill>
                <a:latin typeface="Arial" panose="020B0604020202020204" pitchFamily="34" charset="0"/>
                <a:cs typeface="Arial" panose="020B0604020202020204" pitchFamily="34" charset="0"/>
              </a:rPr>
              <a:t> the problem of progressive myocardial dysfunction—there will be need for </a:t>
            </a:r>
            <a:r>
              <a:rPr lang="en-US" sz="2200" b="1" u="sng" dirty="0">
                <a:solidFill>
                  <a:schemeClr val="accent1">
                    <a:lumMod val="75000"/>
                  </a:schemeClr>
                </a:solidFill>
                <a:latin typeface="Arial" panose="020B0604020202020204" pitchFamily="34" charset="0"/>
                <a:cs typeface="Arial" panose="020B0604020202020204" pitchFamily="34" charset="0"/>
              </a:rPr>
              <a:t>repeated</a:t>
            </a:r>
            <a:r>
              <a:rPr lang="en-US" sz="2200" b="1" dirty="0">
                <a:solidFill>
                  <a:schemeClr val="accent1">
                    <a:lumMod val="75000"/>
                  </a:schemeClr>
                </a:solidFill>
                <a:latin typeface="Arial" panose="020B0604020202020204" pitchFamily="34" charset="0"/>
                <a:cs typeface="Arial" panose="020B0604020202020204" pitchFamily="34" charset="0"/>
              </a:rPr>
              <a:t> injections.</a:t>
            </a:r>
          </a:p>
        </p:txBody>
      </p:sp>
    </p:spTree>
    <p:extLst>
      <p:ext uri="{BB962C8B-B14F-4D97-AF65-F5344CB8AC3E}">
        <p14:creationId xmlns:p14="http://schemas.microsoft.com/office/powerpoint/2010/main" val="36397179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9E2E62AE-F42A-4970-87F2-5B032C52A46E}"/>
              </a:ext>
            </a:extLst>
          </p:cNvPr>
          <p:cNvSpPr/>
          <p:nvPr/>
        </p:nvSpPr>
        <p:spPr>
          <a:xfrm>
            <a:off x="1956612" y="4631914"/>
            <a:ext cx="8053079" cy="948978"/>
          </a:xfrm>
          <a:prstGeom prst="rect">
            <a:avLst/>
          </a:prstGeom>
          <a:solidFill>
            <a:schemeClr val="bg1"/>
          </a:solidFill>
          <a:ln>
            <a:solidFill>
              <a:schemeClr val="bg1"/>
            </a:solidFill>
          </a:ln>
        </p:spPr>
        <p:txBody>
          <a:bodyPr wrap="square">
            <a:spAutoFit/>
          </a:bodyPr>
          <a:lstStyle/>
          <a:p>
            <a:pPr>
              <a:spcAft>
                <a:spcPts val="225"/>
              </a:spcAft>
            </a:pPr>
            <a:r>
              <a:rPr lang="en-US" b="1" dirty="0">
                <a:latin typeface="Arial" panose="020B0604020202020204" pitchFamily="34" charset="0"/>
                <a:ea typeface="Calibri" panose="020F0502020204030204" pitchFamily="34" charset="0"/>
                <a:cs typeface="Times New Roman" panose="02020603050405020304" pitchFamily="18" charset="0"/>
              </a:rPr>
              <a:t>Concept: </a:t>
            </a:r>
          </a:p>
          <a:p>
            <a:pPr marL="214313" indent="-214313">
              <a:spcAft>
                <a:spcPts val="225"/>
              </a:spcAft>
              <a:buClr>
                <a:srgbClr val="FF0000"/>
              </a:buClr>
              <a:buSzPct val="115000"/>
              <a:buFont typeface="Arial" panose="020B0604020202020204" pitchFamily="34" charset="0"/>
              <a:buChar char="•"/>
            </a:pPr>
            <a:r>
              <a:rPr lang="en-US" b="1" dirty="0">
                <a:latin typeface="Arial" panose="020B0604020202020204" pitchFamily="34" charset="0"/>
                <a:ea typeface="Calibri" panose="020F0502020204030204" pitchFamily="34" charset="0"/>
                <a:cs typeface="Times New Roman" panose="02020603050405020304" pitchFamily="18" charset="0"/>
              </a:rPr>
              <a:t>Persistent inflammation is an important contributor to the progressive LV dysfunction occurring in AMI and in HF</a:t>
            </a:r>
            <a:endParaRPr lang="en-US" dirty="0">
              <a:ea typeface="Calibri" panose="020F0502020204030204" pitchFamily="34" charset="0"/>
              <a:cs typeface="Times New Roman" panose="02020603050405020304" pitchFamily="18" charset="0"/>
            </a:endParaRPr>
          </a:p>
        </p:txBody>
      </p:sp>
      <p:grpSp>
        <p:nvGrpSpPr>
          <p:cNvPr id="28" name="Group 27">
            <a:extLst>
              <a:ext uri="{FF2B5EF4-FFF2-40B4-BE49-F238E27FC236}">
                <a16:creationId xmlns="" xmlns:a16="http://schemas.microsoft.com/office/drawing/2014/main" id="{2F31DACA-1542-4FF0-AAAF-37D1EE5CC027}"/>
              </a:ext>
            </a:extLst>
          </p:cNvPr>
          <p:cNvGrpSpPr/>
          <p:nvPr/>
        </p:nvGrpSpPr>
        <p:grpSpPr>
          <a:xfrm>
            <a:off x="3445385" y="93366"/>
            <a:ext cx="4556260" cy="4268911"/>
            <a:chOff x="3420218" y="101755"/>
            <a:chExt cx="4556260" cy="4268911"/>
          </a:xfrm>
        </p:grpSpPr>
        <p:cxnSp>
          <p:nvCxnSpPr>
            <p:cNvPr id="15" name="Straight Connector 14">
              <a:extLst>
                <a:ext uri="{FF2B5EF4-FFF2-40B4-BE49-F238E27FC236}">
                  <a16:creationId xmlns="" xmlns:a16="http://schemas.microsoft.com/office/drawing/2014/main" id="{C7DA8FEA-3B01-446B-B53B-E23EE54CBBDE}"/>
                </a:ext>
              </a:extLst>
            </p:cNvPr>
            <p:cNvCxnSpPr/>
            <p:nvPr/>
          </p:nvCxnSpPr>
          <p:spPr>
            <a:xfrm>
              <a:off x="5880683" y="981512"/>
              <a:ext cx="0" cy="1392572"/>
            </a:xfrm>
            <a:prstGeom prst="line">
              <a:avLst/>
            </a:prstGeom>
            <a:ln>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 xmlns:a16="http://schemas.microsoft.com/office/drawing/2014/main" id="{C0E7FCEA-9E8E-427D-A02D-67DCA371EDC2}"/>
                </a:ext>
              </a:extLst>
            </p:cNvPr>
            <p:cNvCxnSpPr/>
            <p:nvPr/>
          </p:nvCxnSpPr>
          <p:spPr>
            <a:xfrm>
              <a:off x="7073319" y="957743"/>
              <a:ext cx="0" cy="1392572"/>
            </a:xfrm>
            <a:prstGeom prst="line">
              <a:avLst/>
            </a:prstGeom>
            <a:ln>
              <a:solidFill>
                <a:schemeClr val="bg1"/>
              </a:solidFill>
              <a:prstDash val="sysDash"/>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 xmlns:a16="http://schemas.microsoft.com/office/drawing/2014/main" id="{BEB6D57F-6B9C-4FA7-9100-88FD386F22A0}"/>
                </a:ext>
              </a:extLst>
            </p:cNvPr>
            <p:cNvGrpSpPr/>
            <p:nvPr/>
          </p:nvGrpSpPr>
          <p:grpSpPr>
            <a:xfrm>
              <a:off x="3420218" y="101755"/>
              <a:ext cx="4556260" cy="4268911"/>
              <a:chOff x="3420218" y="101755"/>
              <a:chExt cx="4556260" cy="4268911"/>
            </a:xfrm>
          </p:grpSpPr>
          <p:grpSp>
            <p:nvGrpSpPr>
              <p:cNvPr id="17" name="Group 16">
                <a:extLst>
                  <a:ext uri="{FF2B5EF4-FFF2-40B4-BE49-F238E27FC236}">
                    <a16:creationId xmlns="" xmlns:a16="http://schemas.microsoft.com/office/drawing/2014/main" id="{3A266652-3989-4B6A-AF99-1355DBBDE03B}"/>
                  </a:ext>
                </a:extLst>
              </p:cNvPr>
              <p:cNvGrpSpPr/>
              <p:nvPr/>
            </p:nvGrpSpPr>
            <p:grpSpPr>
              <a:xfrm>
                <a:off x="3420218" y="101755"/>
                <a:ext cx="4507379" cy="4268911"/>
                <a:chOff x="3420218" y="101755"/>
                <a:chExt cx="4507379" cy="4268911"/>
              </a:xfrm>
              <a:solidFill>
                <a:schemeClr val="bg1"/>
              </a:solidFill>
            </p:grpSpPr>
            <p:grpSp>
              <p:nvGrpSpPr>
                <p:cNvPr id="13" name="Group 12">
                  <a:extLst>
                    <a:ext uri="{FF2B5EF4-FFF2-40B4-BE49-F238E27FC236}">
                      <a16:creationId xmlns="" xmlns:a16="http://schemas.microsoft.com/office/drawing/2014/main" id="{58505613-C7BC-4331-9971-605D5438C8D5}"/>
                    </a:ext>
                  </a:extLst>
                </p:cNvPr>
                <p:cNvGrpSpPr/>
                <p:nvPr/>
              </p:nvGrpSpPr>
              <p:grpSpPr>
                <a:xfrm>
                  <a:off x="3420218" y="101755"/>
                  <a:ext cx="4507379" cy="4268911"/>
                  <a:chOff x="3420218" y="101755"/>
                  <a:chExt cx="4507379" cy="4268911"/>
                </a:xfrm>
                <a:grpFill/>
              </p:grpSpPr>
              <p:grpSp>
                <p:nvGrpSpPr>
                  <p:cNvPr id="20" name="Group 19">
                    <a:extLst>
                      <a:ext uri="{FF2B5EF4-FFF2-40B4-BE49-F238E27FC236}">
                        <a16:creationId xmlns="" xmlns:a16="http://schemas.microsoft.com/office/drawing/2014/main" id="{EC1D60A6-FD97-47A3-882B-A407013ACA3B}"/>
                      </a:ext>
                    </a:extLst>
                  </p:cNvPr>
                  <p:cNvGrpSpPr/>
                  <p:nvPr/>
                </p:nvGrpSpPr>
                <p:grpSpPr>
                  <a:xfrm>
                    <a:off x="3420218" y="101755"/>
                    <a:ext cx="4424081" cy="4268911"/>
                    <a:chOff x="349844" y="101755"/>
                    <a:chExt cx="4424081" cy="4268911"/>
                  </a:xfrm>
                  <a:grpFill/>
                </p:grpSpPr>
                <p:grpSp>
                  <p:nvGrpSpPr>
                    <p:cNvPr id="12" name="Group 11">
                      <a:extLst>
                        <a:ext uri="{FF2B5EF4-FFF2-40B4-BE49-F238E27FC236}">
                          <a16:creationId xmlns="" xmlns:a16="http://schemas.microsoft.com/office/drawing/2014/main" id="{32AF5DF5-A95A-446F-9368-CB8DAB11A5EE}"/>
                        </a:ext>
                      </a:extLst>
                    </p:cNvPr>
                    <p:cNvGrpSpPr/>
                    <p:nvPr/>
                  </p:nvGrpSpPr>
                  <p:grpSpPr>
                    <a:xfrm>
                      <a:off x="349844" y="101755"/>
                      <a:ext cx="4414294" cy="2949680"/>
                      <a:chOff x="3403440" y="1662109"/>
                      <a:chExt cx="4414294" cy="2949680"/>
                    </a:xfrm>
                    <a:grpFill/>
                  </p:grpSpPr>
                  <p:grpSp>
                    <p:nvGrpSpPr>
                      <p:cNvPr id="7" name="Group 6">
                        <a:extLst>
                          <a:ext uri="{FF2B5EF4-FFF2-40B4-BE49-F238E27FC236}">
                            <a16:creationId xmlns="" xmlns:a16="http://schemas.microsoft.com/office/drawing/2014/main" id="{A577DC56-E2D5-4BC6-9CAF-59634FAEC25A}"/>
                          </a:ext>
                        </a:extLst>
                      </p:cNvPr>
                      <p:cNvGrpSpPr/>
                      <p:nvPr/>
                    </p:nvGrpSpPr>
                    <p:grpSpPr>
                      <a:xfrm>
                        <a:off x="3403440" y="2449585"/>
                        <a:ext cx="4414294" cy="2162204"/>
                        <a:chOff x="3403440" y="2449585"/>
                        <a:chExt cx="4414294" cy="2162204"/>
                      </a:xfrm>
                      <a:grpFill/>
                    </p:grpSpPr>
                    <p:pic>
                      <p:nvPicPr>
                        <p:cNvPr id="2" name="Picture 1">
                          <a:extLst>
                            <a:ext uri="{FF2B5EF4-FFF2-40B4-BE49-F238E27FC236}">
                              <a16:creationId xmlns="" xmlns:a16="http://schemas.microsoft.com/office/drawing/2014/main" id="{1485E232-877B-4BA5-A31F-7D771F8C5364}"/>
                            </a:ext>
                          </a:extLst>
                        </p:cNvPr>
                        <p:cNvPicPr/>
                        <p:nvPr/>
                      </p:nvPicPr>
                      <p:blipFill rotWithShape="1">
                        <a:blip r:embed="rId2" cstate="print">
                          <a:extLst>
                            <a:ext uri="{28A0092B-C50C-407E-A947-70E740481C1C}">
                              <a14:useLocalDpi xmlns:a14="http://schemas.microsoft.com/office/drawing/2010/main" val="0"/>
                            </a:ext>
                          </a:extLst>
                        </a:blip>
                        <a:srcRect t="35471"/>
                        <a:stretch/>
                      </p:blipFill>
                      <p:spPr>
                        <a:xfrm>
                          <a:off x="3403440" y="2449585"/>
                          <a:ext cx="4414294" cy="2162204"/>
                        </a:xfrm>
                        <a:prstGeom prst="rect">
                          <a:avLst/>
                        </a:prstGeom>
                        <a:grpFill/>
                        <a:ln>
                          <a:solidFill>
                            <a:schemeClr val="bg1"/>
                          </a:solidFill>
                        </a:ln>
                      </p:spPr>
                    </p:pic>
                    <p:sp>
                      <p:nvSpPr>
                        <p:cNvPr id="6" name="Rectangle 5">
                          <a:extLst>
                            <a:ext uri="{FF2B5EF4-FFF2-40B4-BE49-F238E27FC236}">
                              <a16:creationId xmlns="" xmlns:a16="http://schemas.microsoft.com/office/drawing/2014/main" id="{6DBD9B18-7AC1-4A1B-AC1B-3B7C65FA5810}"/>
                            </a:ext>
                          </a:extLst>
                        </p:cNvPr>
                        <p:cNvSpPr/>
                        <p:nvPr/>
                      </p:nvSpPr>
                      <p:spPr>
                        <a:xfrm>
                          <a:off x="5353047" y="3005138"/>
                          <a:ext cx="519116" cy="819150"/>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Arc 7">
                        <a:extLst>
                          <a:ext uri="{FF2B5EF4-FFF2-40B4-BE49-F238E27FC236}">
                            <a16:creationId xmlns="" xmlns:a16="http://schemas.microsoft.com/office/drawing/2014/main" id="{4B60D845-DC31-4701-80B9-A35E79083B50}"/>
                          </a:ext>
                        </a:extLst>
                      </p:cNvPr>
                      <p:cNvSpPr/>
                      <p:nvPr/>
                    </p:nvSpPr>
                    <p:spPr>
                      <a:xfrm rot="10800000" flipH="1">
                        <a:off x="4805364" y="1662109"/>
                        <a:ext cx="1071565" cy="2043117"/>
                      </a:xfrm>
                      <a:prstGeom prst="arc">
                        <a:avLst>
                          <a:gd name="adj1" fmla="val 16030179"/>
                          <a:gd name="adj2" fmla="val 19406888"/>
                        </a:avLst>
                      </a:prstGeom>
                      <a:grpFill/>
                      <a:ln w="19050">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ectangle 9">
                        <a:extLst>
                          <a:ext uri="{FF2B5EF4-FFF2-40B4-BE49-F238E27FC236}">
                            <a16:creationId xmlns="" xmlns:a16="http://schemas.microsoft.com/office/drawing/2014/main" id="{BF6BF58C-0930-479D-93B7-DB7B51321DBA}"/>
                          </a:ext>
                        </a:extLst>
                      </p:cNvPr>
                      <p:cNvSpPr/>
                      <p:nvPr/>
                    </p:nvSpPr>
                    <p:spPr>
                      <a:xfrm>
                        <a:off x="6548444" y="3024185"/>
                        <a:ext cx="519116" cy="819150"/>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c 10">
                        <a:extLst>
                          <a:ext uri="{FF2B5EF4-FFF2-40B4-BE49-F238E27FC236}">
                            <a16:creationId xmlns="" xmlns:a16="http://schemas.microsoft.com/office/drawing/2014/main" id="{F72A7A80-6858-4C53-8218-8C3D5482EB64}"/>
                          </a:ext>
                        </a:extLst>
                      </p:cNvPr>
                      <p:cNvSpPr/>
                      <p:nvPr/>
                    </p:nvSpPr>
                    <p:spPr>
                      <a:xfrm rot="10800000" flipH="1">
                        <a:off x="6015051" y="1676392"/>
                        <a:ext cx="1071565" cy="2043117"/>
                      </a:xfrm>
                      <a:prstGeom prst="arc">
                        <a:avLst>
                          <a:gd name="adj1" fmla="val 16030179"/>
                          <a:gd name="adj2" fmla="val 19406888"/>
                        </a:avLst>
                      </a:prstGeom>
                      <a:grpFill/>
                      <a:ln w="19050">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pic>
                  <p:nvPicPr>
                    <p:cNvPr id="18" name="Picture 17">
                      <a:extLst>
                        <a:ext uri="{FF2B5EF4-FFF2-40B4-BE49-F238E27FC236}">
                          <a16:creationId xmlns="" xmlns:a16="http://schemas.microsoft.com/office/drawing/2014/main" id="{7E0F4ADD-A475-4CD0-843F-F8C6B0D0D816}"/>
                        </a:ext>
                      </a:extLst>
                    </p:cNvPr>
                    <p:cNvPicPr/>
                    <p:nvPr/>
                  </p:nvPicPr>
                  <p:blipFill rotWithShape="1">
                    <a:blip r:embed="rId2" cstate="print">
                      <a:extLst>
                        <a:ext uri="{28A0092B-C50C-407E-A947-70E740481C1C}">
                          <a14:useLocalDpi xmlns:a14="http://schemas.microsoft.com/office/drawing/2010/main" val="0"/>
                        </a:ext>
                      </a:extLst>
                    </a:blip>
                    <a:srcRect b="64069"/>
                    <a:stretch/>
                  </p:blipFill>
                  <p:spPr>
                    <a:xfrm>
                      <a:off x="359631" y="3166704"/>
                      <a:ext cx="4414294" cy="1203962"/>
                    </a:xfrm>
                    <a:prstGeom prst="rect">
                      <a:avLst/>
                    </a:prstGeom>
                    <a:grpFill/>
                    <a:ln>
                      <a:solidFill>
                        <a:schemeClr val="bg1"/>
                      </a:solidFill>
                    </a:ln>
                  </p:spPr>
                </p:pic>
              </p:grpSp>
              <p:sp>
                <p:nvSpPr>
                  <p:cNvPr id="9" name="Rectangle 8">
                    <a:extLst>
                      <a:ext uri="{FF2B5EF4-FFF2-40B4-BE49-F238E27FC236}">
                        <a16:creationId xmlns="" xmlns:a16="http://schemas.microsoft.com/office/drawing/2014/main" id="{FC30C5A9-E5C7-44D7-9ACC-B082E600ADC8}"/>
                      </a:ext>
                    </a:extLst>
                  </p:cNvPr>
                  <p:cNvSpPr/>
                  <p:nvPr/>
                </p:nvSpPr>
                <p:spPr>
                  <a:xfrm>
                    <a:off x="4739781" y="1216404"/>
                    <a:ext cx="3187816" cy="956345"/>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 xmlns:a16="http://schemas.microsoft.com/office/drawing/2014/main" id="{BB8E3E38-B535-4E85-9FBA-4D15460FBAA7}"/>
                    </a:ext>
                  </a:extLst>
                </p:cNvPr>
                <p:cNvSpPr/>
                <p:nvPr/>
              </p:nvSpPr>
              <p:spPr>
                <a:xfrm rot="818904">
                  <a:off x="4035105" y="3171039"/>
                  <a:ext cx="234891" cy="100668"/>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Rectangle 21">
                <a:extLst>
                  <a:ext uri="{FF2B5EF4-FFF2-40B4-BE49-F238E27FC236}">
                    <a16:creationId xmlns="" xmlns:a16="http://schemas.microsoft.com/office/drawing/2014/main" id="{4821AB75-45FE-467C-8A42-8E4572F882EA}"/>
                  </a:ext>
                </a:extLst>
              </p:cNvPr>
              <p:cNvSpPr/>
              <p:nvPr/>
            </p:nvSpPr>
            <p:spPr>
              <a:xfrm rot="480000">
                <a:off x="4019939" y="3252680"/>
                <a:ext cx="3956539" cy="2601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 xmlns:a16="http://schemas.microsoft.com/office/drawing/2014/main" id="{4A3EBD07-6AE2-4503-96A9-44F596C67CCB}"/>
                </a:ext>
              </a:extLst>
            </p:cNvPr>
            <p:cNvSpPr/>
            <p:nvPr/>
          </p:nvSpPr>
          <p:spPr>
            <a:xfrm>
              <a:off x="6881103" y="2466112"/>
              <a:ext cx="646545" cy="5818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 xmlns:a16="http://schemas.microsoft.com/office/drawing/2014/main" id="{0B6C0604-D363-4A04-8D0E-C5C6CFD9A512}"/>
                </a:ext>
              </a:extLst>
            </p:cNvPr>
            <p:cNvSpPr/>
            <p:nvPr/>
          </p:nvSpPr>
          <p:spPr>
            <a:xfrm>
              <a:off x="5657283" y="2516912"/>
              <a:ext cx="646545" cy="5818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 xmlns:a16="http://schemas.microsoft.com/office/drawing/2014/main" id="{512A9C57-A2DB-462C-8EF5-D75CBA1B6231}"/>
                </a:ext>
              </a:extLst>
            </p:cNvPr>
            <p:cNvSpPr/>
            <p:nvPr/>
          </p:nvSpPr>
          <p:spPr>
            <a:xfrm>
              <a:off x="4451939" y="2512296"/>
              <a:ext cx="646545" cy="5818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Box 26">
            <a:extLst>
              <a:ext uri="{FF2B5EF4-FFF2-40B4-BE49-F238E27FC236}">
                <a16:creationId xmlns="" xmlns:a16="http://schemas.microsoft.com/office/drawing/2014/main" id="{B89ED414-2DEE-4008-9A73-AAA42AAA7953}"/>
              </a:ext>
            </a:extLst>
          </p:cNvPr>
          <p:cNvSpPr txBox="1"/>
          <p:nvPr/>
        </p:nvSpPr>
        <p:spPr>
          <a:xfrm>
            <a:off x="8680410" y="6512567"/>
            <a:ext cx="2882941" cy="261610"/>
          </a:xfrm>
          <a:prstGeom prst="rect">
            <a:avLst/>
          </a:prstGeom>
          <a:noFill/>
        </p:spPr>
        <p:txBody>
          <a:bodyPr wrap="square" rtlCol="0">
            <a:spAutoFit/>
          </a:bodyPr>
          <a:lstStyle/>
          <a:p>
            <a:r>
              <a:rPr lang="en-US" sz="1100" b="1" dirty="0">
                <a:latin typeface="Arial" panose="020B0604020202020204" pitchFamily="34" charset="0"/>
                <a:cs typeface="Arial" panose="020B0604020202020204" pitchFamily="34" charset="0"/>
              </a:rPr>
              <a:t>Epstein, Lipinski, Luger.  JAHA 2018</a:t>
            </a:r>
          </a:p>
        </p:txBody>
      </p:sp>
    </p:spTree>
    <p:extLst>
      <p:ext uri="{BB962C8B-B14F-4D97-AF65-F5344CB8AC3E}">
        <p14:creationId xmlns:p14="http://schemas.microsoft.com/office/powerpoint/2010/main" val="3898965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 xmlns:a16="http://schemas.microsoft.com/office/drawing/2014/main" id="{C9578AB1-EB21-46B4-AE27-BBB30CADED76}"/>
              </a:ext>
            </a:extLst>
          </p:cNvPr>
          <p:cNvSpPr/>
          <p:nvPr/>
        </p:nvSpPr>
        <p:spPr>
          <a:xfrm>
            <a:off x="1956612" y="4631914"/>
            <a:ext cx="8053079" cy="1225977"/>
          </a:xfrm>
          <a:prstGeom prst="rect">
            <a:avLst/>
          </a:prstGeom>
          <a:solidFill>
            <a:schemeClr val="bg1"/>
          </a:solidFill>
          <a:ln>
            <a:solidFill>
              <a:schemeClr val="bg1"/>
            </a:solidFill>
          </a:ln>
        </p:spPr>
        <p:txBody>
          <a:bodyPr wrap="square">
            <a:spAutoFit/>
          </a:bodyPr>
          <a:lstStyle/>
          <a:p>
            <a:pPr>
              <a:spcAft>
                <a:spcPts val="225"/>
              </a:spcAft>
            </a:pPr>
            <a:r>
              <a:rPr lang="en-US" b="1" dirty="0">
                <a:latin typeface="Arial" panose="020B0604020202020204" pitchFamily="34" charset="0"/>
                <a:ea typeface="Calibri" panose="020F0502020204030204" pitchFamily="34" charset="0"/>
                <a:cs typeface="Times New Roman" panose="02020603050405020304" pitchFamily="18" charset="0"/>
              </a:rPr>
              <a:t>Concept: </a:t>
            </a:r>
          </a:p>
          <a:p>
            <a:pPr marL="214313" indent="-214313">
              <a:spcAft>
                <a:spcPts val="225"/>
              </a:spcAft>
              <a:buClr>
                <a:srgbClr val="FF0000"/>
              </a:buClr>
              <a:buSzPct val="115000"/>
              <a:buFont typeface="Arial" panose="020B0604020202020204" pitchFamily="34" charset="0"/>
              <a:buChar char="•"/>
            </a:pPr>
            <a:r>
              <a:rPr lang="en-US" b="1" dirty="0">
                <a:latin typeface="Arial" panose="020B0604020202020204" pitchFamily="34" charset="0"/>
                <a:ea typeface="Calibri" panose="020F0502020204030204" pitchFamily="34" charset="0"/>
                <a:cs typeface="Times New Roman" panose="02020603050405020304" pitchFamily="18" charset="0"/>
              </a:rPr>
              <a:t>The underlying disease processes are not “cured” by a single injection of stem cells.  </a:t>
            </a:r>
            <a:r>
              <a:rPr lang="en-US" b="1" i="1" dirty="0">
                <a:latin typeface="Arial" panose="020B0604020202020204" pitchFamily="34" charset="0"/>
                <a:ea typeface="Calibri" panose="020F0502020204030204" pitchFamily="34" charset="0"/>
                <a:cs typeface="Times New Roman" panose="02020603050405020304" pitchFamily="18" charset="0"/>
              </a:rPr>
              <a:t>The lower rate progression of LV dysfunction in treated patients will revert to that of the untreated group.</a:t>
            </a:r>
          </a:p>
        </p:txBody>
      </p:sp>
      <p:sp>
        <p:nvSpPr>
          <p:cNvPr id="29" name="TextBox 28">
            <a:extLst>
              <a:ext uri="{FF2B5EF4-FFF2-40B4-BE49-F238E27FC236}">
                <a16:creationId xmlns="" xmlns:a16="http://schemas.microsoft.com/office/drawing/2014/main" id="{A5F32C80-F3D1-4F3E-9D3A-90DD48515096}"/>
              </a:ext>
            </a:extLst>
          </p:cNvPr>
          <p:cNvSpPr txBox="1"/>
          <p:nvPr/>
        </p:nvSpPr>
        <p:spPr>
          <a:xfrm>
            <a:off x="8680410" y="6512567"/>
            <a:ext cx="2882941" cy="261610"/>
          </a:xfrm>
          <a:prstGeom prst="rect">
            <a:avLst/>
          </a:prstGeom>
          <a:noFill/>
        </p:spPr>
        <p:txBody>
          <a:bodyPr wrap="square" rtlCol="0">
            <a:spAutoFit/>
          </a:bodyPr>
          <a:lstStyle/>
          <a:p>
            <a:r>
              <a:rPr lang="en-US" sz="1100" b="1" dirty="0">
                <a:latin typeface="Arial" panose="020B0604020202020204" pitchFamily="34" charset="0"/>
                <a:cs typeface="Arial" panose="020B0604020202020204" pitchFamily="34" charset="0"/>
              </a:rPr>
              <a:t>Epstein, Lipinski, Luger.  JAHA 2018</a:t>
            </a:r>
          </a:p>
        </p:txBody>
      </p:sp>
      <p:grpSp>
        <p:nvGrpSpPr>
          <p:cNvPr id="16" name="Group 15">
            <a:extLst>
              <a:ext uri="{FF2B5EF4-FFF2-40B4-BE49-F238E27FC236}">
                <a16:creationId xmlns="" xmlns:a16="http://schemas.microsoft.com/office/drawing/2014/main" id="{554A8D23-DB9B-4461-9EAE-92466804A524}"/>
              </a:ext>
            </a:extLst>
          </p:cNvPr>
          <p:cNvGrpSpPr/>
          <p:nvPr/>
        </p:nvGrpSpPr>
        <p:grpSpPr>
          <a:xfrm>
            <a:off x="3895736" y="301053"/>
            <a:ext cx="4537999" cy="4254628"/>
            <a:chOff x="3895736" y="301053"/>
            <a:chExt cx="4537999" cy="4254628"/>
          </a:xfrm>
        </p:grpSpPr>
        <p:grpSp>
          <p:nvGrpSpPr>
            <p:cNvPr id="38" name="Group 37">
              <a:extLst>
                <a:ext uri="{FF2B5EF4-FFF2-40B4-BE49-F238E27FC236}">
                  <a16:creationId xmlns="" xmlns:a16="http://schemas.microsoft.com/office/drawing/2014/main" id="{D21C1C12-AC28-4320-9245-99944444AAA7}"/>
                </a:ext>
              </a:extLst>
            </p:cNvPr>
            <p:cNvGrpSpPr/>
            <p:nvPr/>
          </p:nvGrpSpPr>
          <p:grpSpPr>
            <a:xfrm>
              <a:off x="3895736" y="301053"/>
              <a:ext cx="4537999" cy="4254628"/>
              <a:chOff x="3857636" y="291528"/>
              <a:chExt cx="4537999" cy="4254628"/>
            </a:xfrm>
          </p:grpSpPr>
          <p:grpSp>
            <p:nvGrpSpPr>
              <p:cNvPr id="7" name="Group 6">
                <a:extLst>
                  <a:ext uri="{FF2B5EF4-FFF2-40B4-BE49-F238E27FC236}">
                    <a16:creationId xmlns="" xmlns:a16="http://schemas.microsoft.com/office/drawing/2014/main" id="{8EE84EBA-5E3B-4D1A-B40E-F3AF654679FA}"/>
                  </a:ext>
                </a:extLst>
              </p:cNvPr>
              <p:cNvGrpSpPr/>
              <p:nvPr/>
            </p:nvGrpSpPr>
            <p:grpSpPr>
              <a:xfrm>
                <a:off x="3857636" y="291528"/>
                <a:ext cx="4462181" cy="4254628"/>
                <a:chOff x="3420218" y="116038"/>
                <a:chExt cx="4462181" cy="4254628"/>
              </a:xfrm>
              <a:solidFill>
                <a:schemeClr val="bg1"/>
              </a:solidFill>
            </p:grpSpPr>
            <p:grpSp>
              <p:nvGrpSpPr>
                <p:cNvPr id="9" name="Group 8">
                  <a:extLst>
                    <a:ext uri="{FF2B5EF4-FFF2-40B4-BE49-F238E27FC236}">
                      <a16:creationId xmlns="" xmlns:a16="http://schemas.microsoft.com/office/drawing/2014/main" id="{D205326A-383E-4880-9A05-A5CBFA88110A}"/>
                    </a:ext>
                  </a:extLst>
                </p:cNvPr>
                <p:cNvGrpSpPr/>
                <p:nvPr/>
              </p:nvGrpSpPr>
              <p:grpSpPr>
                <a:xfrm>
                  <a:off x="3420218" y="116038"/>
                  <a:ext cx="4462181" cy="4254628"/>
                  <a:chOff x="3420218" y="116038"/>
                  <a:chExt cx="4462181" cy="4254628"/>
                </a:xfrm>
                <a:grpFill/>
              </p:grpSpPr>
              <p:grpSp>
                <p:nvGrpSpPr>
                  <p:cNvPr id="11" name="Group 10">
                    <a:extLst>
                      <a:ext uri="{FF2B5EF4-FFF2-40B4-BE49-F238E27FC236}">
                        <a16:creationId xmlns="" xmlns:a16="http://schemas.microsoft.com/office/drawing/2014/main" id="{4B0F6136-E64A-44C3-AEC4-B27F9725C4AF}"/>
                      </a:ext>
                    </a:extLst>
                  </p:cNvPr>
                  <p:cNvGrpSpPr/>
                  <p:nvPr/>
                </p:nvGrpSpPr>
                <p:grpSpPr>
                  <a:xfrm>
                    <a:off x="3420218" y="116038"/>
                    <a:ext cx="4462181" cy="4254628"/>
                    <a:chOff x="349844" y="116038"/>
                    <a:chExt cx="4462181" cy="4254628"/>
                  </a:xfrm>
                  <a:grpFill/>
                </p:grpSpPr>
                <p:grpSp>
                  <p:nvGrpSpPr>
                    <p:cNvPr id="13" name="Group 12">
                      <a:extLst>
                        <a:ext uri="{FF2B5EF4-FFF2-40B4-BE49-F238E27FC236}">
                          <a16:creationId xmlns="" xmlns:a16="http://schemas.microsoft.com/office/drawing/2014/main" id="{0C2FCBBE-DC45-4832-BA23-9AD52A7FC018}"/>
                        </a:ext>
                      </a:extLst>
                    </p:cNvPr>
                    <p:cNvGrpSpPr/>
                    <p:nvPr/>
                  </p:nvGrpSpPr>
                  <p:grpSpPr>
                    <a:xfrm>
                      <a:off x="349844" y="116038"/>
                      <a:ext cx="4414294" cy="2935397"/>
                      <a:chOff x="3403440" y="1676392"/>
                      <a:chExt cx="4414294" cy="2935397"/>
                    </a:xfrm>
                    <a:grpFill/>
                  </p:grpSpPr>
                  <p:grpSp>
                    <p:nvGrpSpPr>
                      <p:cNvPr id="15" name="Group 14">
                        <a:extLst>
                          <a:ext uri="{FF2B5EF4-FFF2-40B4-BE49-F238E27FC236}">
                            <a16:creationId xmlns="" xmlns:a16="http://schemas.microsoft.com/office/drawing/2014/main" id="{6872377B-99DF-4B0D-BA8B-0A282B639F0B}"/>
                          </a:ext>
                        </a:extLst>
                      </p:cNvPr>
                      <p:cNvGrpSpPr/>
                      <p:nvPr/>
                    </p:nvGrpSpPr>
                    <p:grpSpPr>
                      <a:xfrm>
                        <a:off x="3403440" y="2449585"/>
                        <a:ext cx="4414294" cy="2162204"/>
                        <a:chOff x="3403440" y="2449585"/>
                        <a:chExt cx="4414294" cy="2162204"/>
                      </a:xfrm>
                      <a:grpFill/>
                    </p:grpSpPr>
                    <p:pic>
                      <p:nvPicPr>
                        <p:cNvPr id="19" name="Picture 18">
                          <a:extLst>
                            <a:ext uri="{FF2B5EF4-FFF2-40B4-BE49-F238E27FC236}">
                              <a16:creationId xmlns="" xmlns:a16="http://schemas.microsoft.com/office/drawing/2014/main" id="{EE4BA557-03DD-4E03-8C67-E15BB4BB3C50}"/>
                            </a:ext>
                          </a:extLst>
                        </p:cNvPr>
                        <p:cNvPicPr/>
                        <p:nvPr/>
                      </p:nvPicPr>
                      <p:blipFill rotWithShape="1">
                        <a:blip r:embed="rId2" cstate="print">
                          <a:extLst>
                            <a:ext uri="{28A0092B-C50C-407E-A947-70E740481C1C}">
                              <a14:useLocalDpi xmlns:a14="http://schemas.microsoft.com/office/drawing/2010/main" val="0"/>
                            </a:ext>
                          </a:extLst>
                        </a:blip>
                        <a:srcRect t="35471"/>
                        <a:stretch/>
                      </p:blipFill>
                      <p:spPr>
                        <a:xfrm>
                          <a:off x="3403440" y="2449585"/>
                          <a:ext cx="4414294" cy="2162204"/>
                        </a:xfrm>
                        <a:prstGeom prst="rect">
                          <a:avLst/>
                        </a:prstGeom>
                        <a:grpFill/>
                        <a:ln>
                          <a:solidFill>
                            <a:schemeClr val="bg1"/>
                          </a:solidFill>
                        </a:ln>
                      </p:spPr>
                    </p:pic>
                    <p:sp>
                      <p:nvSpPr>
                        <p:cNvPr id="20" name="Rectangle 19">
                          <a:extLst>
                            <a:ext uri="{FF2B5EF4-FFF2-40B4-BE49-F238E27FC236}">
                              <a16:creationId xmlns="" xmlns:a16="http://schemas.microsoft.com/office/drawing/2014/main" id="{4E6B214D-AE59-4E19-9F99-6D7181FFC7EE}"/>
                            </a:ext>
                          </a:extLst>
                        </p:cNvPr>
                        <p:cNvSpPr/>
                        <p:nvPr/>
                      </p:nvSpPr>
                      <p:spPr>
                        <a:xfrm>
                          <a:off x="5353047" y="3005138"/>
                          <a:ext cx="519116" cy="819150"/>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 xmlns:a16="http://schemas.microsoft.com/office/drawing/2014/main" id="{06C0685C-2D86-4E9D-B129-68AC6DA23E20}"/>
                          </a:ext>
                        </a:extLst>
                      </p:cNvPr>
                      <p:cNvSpPr/>
                      <p:nvPr/>
                    </p:nvSpPr>
                    <p:spPr>
                      <a:xfrm>
                        <a:off x="6548444" y="3024185"/>
                        <a:ext cx="519116" cy="819150"/>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c 17">
                        <a:extLst>
                          <a:ext uri="{FF2B5EF4-FFF2-40B4-BE49-F238E27FC236}">
                            <a16:creationId xmlns="" xmlns:a16="http://schemas.microsoft.com/office/drawing/2014/main" id="{AE2CD61D-9D1E-4C2B-B642-B39BBA43290B}"/>
                          </a:ext>
                        </a:extLst>
                      </p:cNvPr>
                      <p:cNvSpPr/>
                      <p:nvPr/>
                    </p:nvSpPr>
                    <p:spPr>
                      <a:xfrm rot="10800000" flipH="1">
                        <a:off x="6015051" y="1676392"/>
                        <a:ext cx="1071565" cy="2043117"/>
                      </a:xfrm>
                      <a:prstGeom prst="arc">
                        <a:avLst>
                          <a:gd name="adj1" fmla="val 16030179"/>
                          <a:gd name="adj2" fmla="val 19406888"/>
                        </a:avLst>
                      </a:prstGeom>
                      <a:grpFill/>
                      <a:ln w="19050">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pic>
                  <p:nvPicPr>
                    <p:cNvPr id="14" name="Picture 13">
                      <a:extLst>
                        <a:ext uri="{FF2B5EF4-FFF2-40B4-BE49-F238E27FC236}">
                          <a16:creationId xmlns="" xmlns:a16="http://schemas.microsoft.com/office/drawing/2014/main" id="{096AFB8C-2012-4ADD-8BBA-9C5799E3E3D2}"/>
                        </a:ext>
                      </a:extLst>
                    </p:cNvPr>
                    <p:cNvPicPr/>
                    <p:nvPr/>
                  </p:nvPicPr>
                  <p:blipFill rotWithShape="1">
                    <a:blip r:embed="rId2" cstate="print">
                      <a:extLst>
                        <a:ext uri="{28A0092B-C50C-407E-A947-70E740481C1C}">
                          <a14:useLocalDpi xmlns:a14="http://schemas.microsoft.com/office/drawing/2010/main" val="0"/>
                        </a:ext>
                      </a:extLst>
                    </a:blip>
                    <a:srcRect b="64069"/>
                    <a:stretch/>
                  </p:blipFill>
                  <p:spPr>
                    <a:xfrm>
                      <a:off x="397731" y="3166704"/>
                      <a:ext cx="4414294" cy="1203962"/>
                    </a:xfrm>
                    <a:prstGeom prst="rect">
                      <a:avLst/>
                    </a:prstGeom>
                    <a:grpFill/>
                    <a:ln>
                      <a:solidFill>
                        <a:schemeClr val="bg1"/>
                      </a:solidFill>
                    </a:ln>
                  </p:spPr>
                </p:pic>
              </p:grpSp>
              <p:sp>
                <p:nvSpPr>
                  <p:cNvPr id="12" name="Rectangle 11">
                    <a:extLst>
                      <a:ext uri="{FF2B5EF4-FFF2-40B4-BE49-F238E27FC236}">
                        <a16:creationId xmlns="" xmlns:a16="http://schemas.microsoft.com/office/drawing/2014/main" id="{35B0F719-D874-47A9-96D1-6944FF5C57DB}"/>
                      </a:ext>
                    </a:extLst>
                  </p:cNvPr>
                  <p:cNvSpPr/>
                  <p:nvPr/>
                </p:nvSpPr>
                <p:spPr>
                  <a:xfrm>
                    <a:off x="5914241" y="1241571"/>
                    <a:ext cx="1933366" cy="956345"/>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Rectangle 9">
                  <a:extLst>
                    <a:ext uri="{FF2B5EF4-FFF2-40B4-BE49-F238E27FC236}">
                      <a16:creationId xmlns="" xmlns:a16="http://schemas.microsoft.com/office/drawing/2014/main" id="{AB998C1A-0A4E-44D6-B3B4-2160D89CDDDD}"/>
                    </a:ext>
                  </a:extLst>
                </p:cNvPr>
                <p:cNvSpPr/>
                <p:nvPr/>
              </p:nvSpPr>
              <p:spPr>
                <a:xfrm rot="818904">
                  <a:off x="4044630" y="3180564"/>
                  <a:ext cx="234891" cy="100668"/>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Rectangle 2">
                <a:extLst>
                  <a:ext uri="{FF2B5EF4-FFF2-40B4-BE49-F238E27FC236}">
                    <a16:creationId xmlns="" xmlns:a16="http://schemas.microsoft.com/office/drawing/2014/main" id="{4D436DFA-57C5-4D53-ADCB-0B116D8FA20D}"/>
                  </a:ext>
                </a:extLst>
              </p:cNvPr>
              <p:cNvSpPr/>
              <p:nvPr/>
            </p:nvSpPr>
            <p:spPr>
              <a:xfrm rot="420000">
                <a:off x="6401408" y="3476078"/>
                <a:ext cx="1961517" cy="2215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 xmlns:a16="http://schemas.microsoft.com/office/drawing/2014/main" id="{21987366-8ED3-421D-8018-B3FCE1EA2829}"/>
                  </a:ext>
                </a:extLst>
              </p:cNvPr>
              <p:cNvGrpSpPr/>
              <p:nvPr/>
            </p:nvGrpSpPr>
            <p:grpSpPr>
              <a:xfrm>
                <a:off x="6344133" y="3561111"/>
                <a:ext cx="2051502" cy="486622"/>
                <a:chOff x="9201898" y="1507332"/>
                <a:chExt cx="2051502" cy="486622"/>
              </a:xfrm>
            </p:grpSpPr>
            <p:cxnSp>
              <p:nvCxnSpPr>
                <p:cNvPr id="4" name="Straight Connector 3">
                  <a:extLst>
                    <a:ext uri="{FF2B5EF4-FFF2-40B4-BE49-F238E27FC236}">
                      <a16:creationId xmlns="" xmlns:a16="http://schemas.microsoft.com/office/drawing/2014/main" id="{4713DDEE-46AC-4579-8D88-2DE18B2B17CE}"/>
                    </a:ext>
                  </a:extLst>
                </p:cNvPr>
                <p:cNvCxnSpPr>
                  <a:cxnSpLocks/>
                </p:cNvCxnSpPr>
                <p:nvPr/>
              </p:nvCxnSpPr>
              <p:spPr>
                <a:xfrm>
                  <a:off x="9201898" y="1507332"/>
                  <a:ext cx="757238" cy="197644"/>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 xmlns:a16="http://schemas.microsoft.com/office/drawing/2014/main" id="{7D949273-F73B-4F4D-B903-BE3D049C1851}"/>
                    </a:ext>
                  </a:extLst>
                </p:cNvPr>
                <p:cNvCxnSpPr>
                  <a:cxnSpLocks/>
                </p:cNvCxnSpPr>
                <p:nvPr/>
              </p:nvCxnSpPr>
              <p:spPr>
                <a:xfrm>
                  <a:off x="9953237" y="1701060"/>
                  <a:ext cx="1300163" cy="292894"/>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24" name="Arc 23">
                <a:extLst>
                  <a:ext uri="{FF2B5EF4-FFF2-40B4-BE49-F238E27FC236}">
                    <a16:creationId xmlns="" xmlns:a16="http://schemas.microsoft.com/office/drawing/2014/main" id="{E0E0E686-E45D-4CE7-86E9-2EA9A03345A9}"/>
                  </a:ext>
                </a:extLst>
              </p:cNvPr>
              <p:cNvSpPr/>
              <p:nvPr/>
            </p:nvSpPr>
            <p:spPr>
              <a:xfrm rot="10800000" flipH="1">
                <a:off x="5319806" y="295129"/>
                <a:ext cx="1071565" cy="2043117"/>
              </a:xfrm>
              <a:prstGeom prst="arc">
                <a:avLst>
                  <a:gd name="adj1" fmla="val 16030179"/>
                  <a:gd name="adj2" fmla="val 19406888"/>
                </a:avLst>
              </a:prstGeom>
              <a:ln w="19050">
                <a:solidFill>
                  <a:srgbClr val="FF000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a:extLst>
                  <a:ext uri="{FF2B5EF4-FFF2-40B4-BE49-F238E27FC236}">
                    <a16:creationId xmlns="" xmlns:a16="http://schemas.microsoft.com/office/drawing/2014/main" id="{A9373376-267E-4110-9BA5-ACE86B4EDF65}"/>
                  </a:ext>
                </a:extLst>
              </p:cNvPr>
              <p:cNvSpPr txBox="1"/>
              <p:nvPr/>
            </p:nvSpPr>
            <p:spPr>
              <a:xfrm rot="840000">
                <a:off x="6407112" y="3552369"/>
                <a:ext cx="1614469" cy="219291"/>
              </a:xfrm>
              <a:prstGeom prst="rect">
                <a:avLst/>
              </a:prstGeom>
              <a:noFill/>
            </p:spPr>
            <p:txBody>
              <a:bodyPr wrap="square" rtlCol="0">
                <a:spAutoFit/>
              </a:bodyPr>
              <a:lstStyle/>
              <a:p>
                <a:r>
                  <a:rPr lang="en-US" sz="825" b="1" dirty="0">
                    <a:latin typeface="Arial" panose="020B0604020202020204" pitchFamily="34" charset="0"/>
                    <a:cs typeface="Arial" panose="020B0604020202020204" pitchFamily="34" charset="0"/>
                  </a:rPr>
                  <a:t>LV function: single MSC Rx</a:t>
                </a:r>
              </a:p>
            </p:txBody>
          </p:sp>
          <p:sp>
            <p:nvSpPr>
              <p:cNvPr id="25" name="Freeform: Shape 24">
                <a:extLst>
                  <a:ext uri="{FF2B5EF4-FFF2-40B4-BE49-F238E27FC236}">
                    <a16:creationId xmlns="" xmlns:a16="http://schemas.microsoft.com/office/drawing/2014/main" id="{02E7C795-78CF-4AA7-AE44-1AAAA449C4CB}"/>
                  </a:ext>
                </a:extLst>
              </p:cNvPr>
              <p:cNvSpPr/>
              <p:nvPr/>
            </p:nvSpPr>
            <p:spPr>
              <a:xfrm>
                <a:off x="6391571" y="1394690"/>
                <a:ext cx="249382" cy="230910"/>
              </a:xfrm>
              <a:custGeom>
                <a:avLst/>
                <a:gdLst>
                  <a:gd name="connsiteX0" fmla="*/ 0 w 83127"/>
                  <a:gd name="connsiteY0" fmla="*/ 75668 h 75668"/>
                  <a:gd name="connsiteX1" fmla="*/ 18473 w 83127"/>
                  <a:gd name="connsiteY1" fmla="*/ 20250 h 75668"/>
                  <a:gd name="connsiteX2" fmla="*/ 46182 w 83127"/>
                  <a:gd name="connsiteY2" fmla="*/ 1777 h 75668"/>
                  <a:gd name="connsiteX3" fmla="*/ 83127 w 83127"/>
                  <a:gd name="connsiteY3" fmla="*/ 1777 h 75668"/>
                </a:gdLst>
                <a:ahLst/>
                <a:cxnLst>
                  <a:cxn ang="0">
                    <a:pos x="connsiteX0" y="connsiteY0"/>
                  </a:cxn>
                  <a:cxn ang="0">
                    <a:pos x="connsiteX1" y="connsiteY1"/>
                  </a:cxn>
                  <a:cxn ang="0">
                    <a:pos x="connsiteX2" y="connsiteY2"/>
                  </a:cxn>
                  <a:cxn ang="0">
                    <a:pos x="connsiteX3" y="connsiteY3"/>
                  </a:cxn>
                </a:cxnLst>
                <a:rect l="l" t="t" r="r" b="b"/>
                <a:pathLst>
                  <a:path w="83127" h="75668">
                    <a:moveTo>
                      <a:pt x="0" y="75668"/>
                    </a:moveTo>
                    <a:lnTo>
                      <a:pt x="18473" y="20250"/>
                    </a:lnTo>
                    <a:cubicBezTo>
                      <a:pt x="26170" y="7935"/>
                      <a:pt x="46182" y="1777"/>
                      <a:pt x="46182" y="1777"/>
                    </a:cubicBezTo>
                    <a:cubicBezTo>
                      <a:pt x="56958" y="-1302"/>
                      <a:pt x="70042" y="237"/>
                      <a:pt x="83127" y="1777"/>
                    </a:cubicBez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 xmlns:a16="http://schemas.microsoft.com/office/drawing/2014/main" id="{818CBB66-0420-4767-BABC-1D3839B91791}"/>
                  </a:ext>
                </a:extLst>
              </p:cNvPr>
              <p:cNvCxnSpPr>
                <a:cxnSpLocks/>
              </p:cNvCxnSpPr>
              <p:nvPr/>
            </p:nvCxnSpPr>
            <p:spPr>
              <a:xfrm>
                <a:off x="6724077" y="1403926"/>
                <a:ext cx="1357748" cy="0"/>
              </a:xfrm>
              <a:prstGeom prst="line">
                <a:avLst/>
              </a:prstGeom>
              <a:ln w="19050">
                <a:solidFill>
                  <a:srgbClr val="FF0000"/>
                </a:solidFill>
                <a:prstDash val="lgDash"/>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 xmlns:a16="http://schemas.microsoft.com/office/drawing/2014/main" id="{C3D464CB-22B5-4A2B-90A9-B098B25A4899}"/>
                  </a:ext>
                </a:extLst>
              </p:cNvPr>
              <p:cNvSpPr/>
              <p:nvPr/>
            </p:nvSpPr>
            <p:spPr>
              <a:xfrm>
                <a:off x="7232080" y="2632363"/>
                <a:ext cx="646545" cy="5818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 xmlns:a16="http://schemas.microsoft.com/office/drawing/2014/main" id="{23303291-49E8-4D4F-ACB4-7E7C3FA1C5FA}"/>
                  </a:ext>
                </a:extLst>
              </p:cNvPr>
              <p:cNvSpPr/>
              <p:nvPr/>
            </p:nvSpPr>
            <p:spPr>
              <a:xfrm>
                <a:off x="5943608" y="2683163"/>
                <a:ext cx="646545" cy="5818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 xmlns:a16="http://schemas.microsoft.com/office/drawing/2014/main" id="{39A00CCF-DEBE-4282-9C9A-3C9C34642474}"/>
                  </a:ext>
                </a:extLst>
              </p:cNvPr>
              <p:cNvSpPr/>
              <p:nvPr/>
            </p:nvSpPr>
            <p:spPr>
              <a:xfrm>
                <a:off x="5458691" y="1468583"/>
                <a:ext cx="905163" cy="15701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 xmlns:a16="http://schemas.microsoft.com/office/drawing/2014/main" id="{8D064BA6-178A-4F9A-ADAD-80689B077CDF}"/>
                  </a:ext>
                </a:extLst>
              </p:cNvPr>
              <p:cNvSpPr txBox="1"/>
              <p:nvPr/>
            </p:nvSpPr>
            <p:spPr>
              <a:xfrm>
                <a:off x="5534232" y="1788842"/>
                <a:ext cx="2215464" cy="219291"/>
              </a:xfrm>
              <a:prstGeom prst="rect">
                <a:avLst/>
              </a:prstGeom>
              <a:noFill/>
            </p:spPr>
            <p:txBody>
              <a:bodyPr wrap="square" rtlCol="0">
                <a:spAutoFit/>
              </a:bodyPr>
              <a:lstStyle/>
              <a:p>
                <a:r>
                  <a:rPr lang="en-US" sz="825" b="1" dirty="0">
                    <a:latin typeface="Arial" panose="020B0604020202020204" pitchFamily="34" charset="0"/>
                    <a:cs typeface="Arial" panose="020B0604020202020204" pitchFamily="34" charset="0"/>
                  </a:rPr>
                  <a:t>Inflammatory response: single MSC Rx</a:t>
                </a:r>
              </a:p>
            </p:txBody>
          </p:sp>
        </p:grpSp>
        <p:cxnSp>
          <p:nvCxnSpPr>
            <p:cNvPr id="8" name="Straight Connector 7">
              <a:extLst>
                <a:ext uri="{FF2B5EF4-FFF2-40B4-BE49-F238E27FC236}">
                  <a16:creationId xmlns="" xmlns:a16="http://schemas.microsoft.com/office/drawing/2014/main" id="{2D7FFCE9-5CFA-43A6-B091-B6E980A11721}"/>
                </a:ext>
              </a:extLst>
            </p:cNvPr>
            <p:cNvCxnSpPr>
              <a:cxnSpLocks/>
            </p:cNvCxnSpPr>
            <p:nvPr/>
          </p:nvCxnSpPr>
          <p:spPr>
            <a:xfrm rot="180000">
              <a:off x="4495774" y="3439472"/>
              <a:ext cx="274320" cy="0"/>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391526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9E2E62AE-F42A-4970-87F2-5B032C52A46E}"/>
              </a:ext>
            </a:extLst>
          </p:cNvPr>
          <p:cNvSpPr/>
          <p:nvPr/>
        </p:nvSpPr>
        <p:spPr>
          <a:xfrm>
            <a:off x="1956612" y="4631914"/>
            <a:ext cx="8053079" cy="671979"/>
          </a:xfrm>
          <a:prstGeom prst="rect">
            <a:avLst/>
          </a:prstGeom>
        </p:spPr>
        <p:txBody>
          <a:bodyPr wrap="square">
            <a:spAutoFit/>
          </a:bodyPr>
          <a:lstStyle/>
          <a:p>
            <a:pPr>
              <a:spcAft>
                <a:spcPts val="225"/>
              </a:spcAft>
            </a:pPr>
            <a:r>
              <a:rPr lang="en-US" b="1" dirty="0">
                <a:latin typeface="Arial" panose="020B0604020202020204" pitchFamily="34" charset="0"/>
                <a:ea typeface="Calibri" panose="020F0502020204030204" pitchFamily="34" charset="0"/>
                <a:cs typeface="Times New Roman" panose="02020603050405020304" pitchFamily="18" charset="0"/>
              </a:rPr>
              <a:t>Concepts: </a:t>
            </a:r>
          </a:p>
          <a:p>
            <a:pPr marL="214313" indent="-214313">
              <a:spcAft>
                <a:spcPts val="225"/>
              </a:spcAft>
              <a:buClr>
                <a:srgbClr val="FF0000"/>
              </a:buClr>
              <a:buSzPct val="115000"/>
              <a:buFont typeface="Arial" panose="020B0604020202020204" pitchFamily="34" charset="0"/>
              <a:buChar char="•"/>
            </a:pPr>
            <a:r>
              <a:rPr lang="en-US" b="1" dirty="0">
                <a:latin typeface="Arial" panose="020B0604020202020204" pitchFamily="34" charset="0"/>
                <a:ea typeface="Calibri" panose="020F0502020204030204" pitchFamily="34" charset="0"/>
                <a:cs typeface="Times New Roman" panose="02020603050405020304" pitchFamily="18" charset="0"/>
              </a:rPr>
              <a:t>Optimal therapeutic effect probably requires repeated injections.</a:t>
            </a:r>
            <a:endParaRPr lang="en-US" dirty="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 xmlns:a16="http://schemas.microsoft.com/office/drawing/2014/main" id="{4F00EF44-59B5-454A-895D-51440CC2B110}"/>
              </a:ext>
            </a:extLst>
          </p:cNvPr>
          <p:cNvSpPr txBox="1"/>
          <p:nvPr/>
        </p:nvSpPr>
        <p:spPr>
          <a:xfrm>
            <a:off x="8680410" y="6512567"/>
            <a:ext cx="2882941" cy="261610"/>
          </a:xfrm>
          <a:prstGeom prst="rect">
            <a:avLst/>
          </a:prstGeom>
          <a:noFill/>
        </p:spPr>
        <p:txBody>
          <a:bodyPr wrap="square" rtlCol="0">
            <a:spAutoFit/>
          </a:bodyPr>
          <a:lstStyle/>
          <a:p>
            <a:r>
              <a:rPr lang="en-US" sz="1100" b="1" dirty="0">
                <a:latin typeface="Arial" panose="020B0604020202020204" pitchFamily="34" charset="0"/>
                <a:cs typeface="Arial" panose="020B0604020202020204" pitchFamily="34" charset="0"/>
              </a:rPr>
              <a:t>Epstein, Lipinski, Luger.  JAHA 2018</a:t>
            </a:r>
          </a:p>
        </p:txBody>
      </p:sp>
      <p:grpSp>
        <p:nvGrpSpPr>
          <p:cNvPr id="20" name="Group 19">
            <a:extLst>
              <a:ext uri="{FF2B5EF4-FFF2-40B4-BE49-F238E27FC236}">
                <a16:creationId xmlns="" xmlns:a16="http://schemas.microsoft.com/office/drawing/2014/main" id="{EC1D60A6-FD97-47A3-882B-A407013ACA3B}"/>
              </a:ext>
            </a:extLst>
          </p:cNvPr>
          <p:cNvGrpSpPr/>
          <p:nvPr/>
        </p:nvGrpSpPr>
        <p:grpSpPr>
          <a:xfrm>
            <a:off x="3420218" y="101755"/>
            <a:ext cx="4424081" cy="4268911"/>
            <a:chOff x="349844" y="101755"/>
            <a:chExt cx="4424081" cy="4268911"/>
          </a:xfrm>
        </p:grpSpPr>
        <p:grpSp>
          <p:nvGrpSpPr>
            <p:cNvPr id="12" name="Group 11">
              <a:extLst>
                <a:ext uri="{FF2B5EF4-FFF2-40B4-BE49-F238E27FC236}">
                  <a16:creationId xmlns="" xmlns:a16="http://schemas.microsoft.com/office/drawing/2014/main" id="{32AF5DF5-A95A-446F-9368-CB8DAB11A5EE}"/>
                </a:ext>
              </a:extLst>
            </p:cNvPr>
            <p:cNvGrpSpPr/>
            <p:nvPr/>
          </p:nvGrpSpPr>
          <p:grpSpPr>
            <a:xfrm>
              <a:off x="349844" y="101755"/>
              <a:ext cx="4414294" cy="2949680"/>
              <a:chOff x="3403440" y="1662109"/>
              <a:chExt cx="4414294" cy="2949680"/>
            </a:xfrm>
          </p:grpSpPr>
          <p:grpSp>
            <p:nvGrpSpPr>
              <p:cNvPr id="7" name="Group 6">
                <a:extLst>
                  <a:ext uri="{FF2B5EF4-FFF2-40B4-BE49-F238E27FC236}">
                    <a16:creationId xmlns="" xmlns:a16="http://schemas.microsoft.com/office/drawing/2014/main" id="{A577DC56-E2D5-4BC6-9CAF-59634FAEC25A}"/>
                  </a:ext>
                </a:extLst>
              </p:cNvPr>
              <p:cNvGrpSpPr/>
              <p:nvPr/>
            </p:nvGrpSpPr>
            <p:grpSpPr>
              <a:xfrm>
                <a:off x="3403440" y="2449585"/>
                <a:ext cx="4414294" cy="2162204"/>
                <a:chOff x="3403440" y="2449585"/>
                <a:chExt cx="4414294" cy="2162204"/>
              </a:xfrm>
            </p:grpSpPr>
            <p:pic>
              <p:nvPicPr>
                <p:cNvPr id="2" name="Picture 1">
                  <a:extLst>
                    <a:ext uri="{FF2B5EF4-FFF2-40B4-BE49-F238E27FC236}">
                      <a16:creationId xmlns="" xmlns:a16="http://schemas.microsoft.com/office/drawing/2014/main" id="{1485E232-877B-4BA5-A31F-7D771F8C5364}"/>
                    </a:ext>
                  </a:extLst>
                </p:cNvPr>
                <p:cNvPicPr/>
                <p:nvPr/>
              </p:nvPicPr>
              <p:blipFill rotWithShape="1">
                <a:blip r:embed="rId2" cstate="print">
                  <a:extLst>
                    <a:ext uri="{28A0092B-C50C-407E-A947-70E740481C1C}">
                      <a14:useLocalDpi xmlns:a14="http://schemas.microsoft.com/office/drawing/2010/main" val="0"/>
                    </a:ext>
                  </a:extLst>
                </a:blip>
                <a:srcRect t="35471"/>
                <a:stretch/>
              </p:blipFill>
              <p:spPr>
                <a:xfrm>
                  <a:off x="3403440" y="2449585"/>
                  <a:ext cx="4414294" cy="2162204"/>
                </a:xfrm>
                <a:prstGeom prst="rect">
                  <a:avLst/>
                </a:prstGeom>
              </p:spPr>
            </p:pic>
            <p:sp>
              <p:nvSpPr>
                <p:cNvPr id="6" name="Rectangle 5">
                  <a:extLst>
                    <a:ext uri="{FF2B5EF4-FFF2-40B4-BE49-F238E27FC236}">
                      <a16:creationId xmlns="" xmlns:a16="http://schemas.microsoft.com/office/drawing/2014/main" id="{6DBD9B18-7AC1-4A1B-AC1B-3B7C65FA5810}"/>
                    </a:ext>
                  </a:extLst>
                </p:cNvPr>
                <p:cNvSpPr/>
                <p:nvPr/>
              </p:nvSpPr>
              <p:spPr>
                <a:xfrm>
                  <a:off x="5353047" y="3005138"/>
                  <a:ext cx="519116" cy="8191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Arc 7">
                <a:extLst>
                  <a:ext uri="{FF2B5EF4-FFF2-40B4-BE49-F238E27FC236}">
                    <a16:creationId xmlns="" xmlns:a16="http://schemas.microsoft.com/office/drawing/2014/main" id="{4B60D845-DC31-4701-80B9-A35E79083B50}"/>
                  </a:ext>
                </a:extLst>
              </p:cNvPr>
              <p:cNvSpPr/>
              <p:nvPr/>
            </p:nvSpPr>
            <p:spPr>
              <a:xfrm rot="10800000" flipH="1">
                <a:off x="4805364" y="1662109"/>
                <a:ext cx="1071565" cy="2043117"/>
              </a:xfrm>
              <a:prstGeom prst="arc">
                <a:avLst>
                  <a:gd name="adj1" fmla="val 16030179"/>
                  <a:gd name="adj2" fmla="val 19406888"/>
                </a:avLst>
              </a:prstGeom>
              <a:ln w="19050">
                <a:solidFill>
                  <a:srgbClr val="FF000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ectangle 9">
                <a:extLst>
                  <a:ext uri="{FF2B5EF4-FFF2-40B4-BE49-F238E27FC236}">
                    <a16:creationId xmlns="" xmlns:a16="http://schemas.microsoft.com/office/drawing/2014/main" id="{BF6BF58C-0930-479D-93B7-DB7B51321DBA}"/>
                  </a:ext>
                </a:extLst>
              </p:cNvPr>
              <p:cNvSpPr/>
              <p:nvPr/>
            </p:nvSpPr>
            <p:spPr>
              <a:xfrm>
                <a:off x="6548444" y="3024185"/>
                <a:ext cx="519116" cy="8191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c 10">
                <a:extLst>
                  <a:ext uri="{FF2B5EF4-FFF2-40B4-BE49-F238E27FC236}">
                    <a16:creationId xmlns="" xmlns:a16="http://schemas.microsoft.com/office/drawing/2014/main" id="{F72A7A80-6858-4C53-8218-8C3D5482EB64}"/>
                  </a:ext>
                </a:extLst>
              </p:cNvPr>
              <p:cNvSpPr/>
              <p:nvPr/>
            </p:nvSpPr>
            <p:spPr>
              <a:xfrm rot="10800000" flipH="1">
                <a:off x="6015051" y="1676392"/>
                <a:ext cx="1071565" cy="2043117"/>
              </a:xfrm>
              <a:prstGeom prst="arc">
                <a:avLst>
                  <a:gd name="adj1" fmla="val 16030179"/>
                  <a:gd name="adj2" fmla="val 19406888"/>
                </a:avLst>
              </a:prstGeom>
              <a:ln w="19050">
                <a:solidFill>
                  <a:srgbClr val="FF000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pic>
          <p:nvPicPr>
            <p:cNvPr id="18" name="Picture 17">
              <a:extLst>
                <a:ext uri="{FF2B5EF4-FFF2-40B4-BE49-F238E27FC236}">
                  <a16:creationId xmlns="" xmlns:a16="http://schemas.microsoft.com/office/drawing/2014/main" id="{7E0F4ADD-A475-4CD0-843F-F8C6B0D0D816}"/>
                </a:ext>
              </a:extLst>
            </p:cNvPr>
            <p:cNvPicPr/>
            <p:nvPr/>
          </p:nvPicPr>
          <p:blipFill rotWithShape="1">
            <a:blip r:embed="rId2" cstate="print">
              <a:extLst>
                <a:ext uri="{28A0092B-C50C-407E-A947-70E740481C1C}">
                  <a14:useLocalDpi xmlns:a14="http://schemas.microsoft.com/office/drawing/2010/main" val="0"/>
                </a:ext>
              </a:extLst>
            </a:blip>
            <a:srcRect b="64069"/>
            <a:stretch/>
          </p:blipFill>
          <p:spPr>
            <a:xfrm>
              <a:off x="359631" y="3166704"/>
              <a:ext cx="4414294" cy="1203962"/>
            </a:xfrm>
            <a:prstGeom prst="rect">
              <a:avLst/>
            </a:prstGeom>
          </p:spPr>
        </p:pic>
      </p:grpSp>
    </p:spTree>
    <p:extLst>
      <p:ext uri="{BB962C8B-B14F-4D97-AF65-F5344CB8AC3E}">
        <p14:creationId xmlns:p14="http://schemas.microsoft.com/office/powerpoint/2010/main" val="41127825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7D03D8FB-FC8B-4C1C-B8DD-E2CB7865FCBD}"/>
              </a:ext>
            </a:extLst>
          </p:cNvPr>
          <p:cNvSpPr txBox="1"/>
          <p:nvPr/>
        </p:nvSpPr>
        <p:spPr>
          <a:xfrm>
            <a:off x="1937854" y="885738"/>
            <a:ext cx="8187657" cy="4555093"/>
          </a:xfrm>
          <a:prstGeom prst="rect">
            <a:avLst/>
          </a:prstGeom>
          <a:noFill/>
        </p:spPr>
        <p:txBody>
          <a:bodyPr wrap="square" rtlCol="0">
            <a:spAutoFit/>
          </a:bodyPr>
          <a:lstStyle/>
          <a:p>
            <a:pPr>
              <a:spcAft>
                <a:spcPts val="600"/>
              </a:spcAft>
            </a:pPr>
            <a:r>
              <a:rPr lang="en-US" sz="2000" b="1" dirty="0">
                <a:solidFill>
                  <a:schemeClr val="accent1">
                    <a:lumMod val="75000"/>
                  </a:schemeClr>
                </a:solidFill>
                <a:latin typeface="Arial" panose="020B0604020202020204" pitchFamily="34" charset="0"/>
                <a:cs typeface="Arial" panose="020B0604020202020204" pitchFamily="34" charset="0"/>
              </a:rPr>
              <a:t>In Summary:</a:t>
            </a:r>
          </a:p>
          <a:p>
            <a:pPr>
              <a:spcAft>
                <a:spcPts val="600"/>
              </a:spcAft>
            </a:pPr>
            <a:r>
              <a:rPr lang="en-US" sz="2000" b="1" dirty="0">
                <a:solidFill>
                  <a:schemeClr val="accent1">
                    <a:lumMod val="75000"/>
                  </a:schemeClr>
                </a:solidFill>
                <a:latin typeface="Arial" panose="020B0604020202020204" pitchFamily="34" charset="0"/>
                <a:cs typeface="Arial" panose="020B0604020202020204" pitchFamily="34" charset="0"/>
              </a:rPr>
              <a:t>Compelling preclinical studies indicate that: </a:t>
            </a:r>
          </a:p>
          <a:p>
            <a:pPr marL="285750" indent="-285750">
              <a:buClr>
                <a:srgbClr val="FF0000"/>
              </a:buClr>
              <a:buSzPct val="115000"/>
              <a:buFont typeface="Arial" panose="020B0604020202020204" pitchFamily="34" charset="0"/>
              <a:buChar char="•"/>
            </a:pPr>
            <a:r>
              <a:rPr lang="en-US" sz="2000" b="1" dirty="0">
                <a:solidFill>
                  <a:schemeClr val="accent1">
                    <a:lumMod val="75000"/>
                  </a:schemeClr>
                </a:solidFill>
                <a:latin typeface="Arial" panose="020B0604020202020204" pitchFamily="34" charset="0"/>
                <a:cs typeface="Arial" panose="020B0604020202020204" pitchFamily="34" charset="0"/>
              </a:rPr>
              <a:t>Inflammation plays a critical role in the progressive myocardial dysfunction seen in AMI and in chronic HF, </a:t>
            </a:r>
          </a:p>
          <a:p>
            <a:pPr marL="285750" indent="-285750">
              <a:buClr>
                <a:srgbClr val="FF0000"/>
              </a:buClr>
              <a:buSzPct val="115000"/>
              <a:buFont typeface="Arial" panose="020B0604020202020204" pitchFamily="34" charset="0"/>
              <a:buChar char="•"/>
            </a:pPr>
            <a:r>
              <a:rPr lang="en-US" sz="2000" b="1" dirty="0">
                <a:solidFill>
                  <a:schemeClr val="accent1">
                    <a:lumMod val="75000"/>
                  </a:schemeClr>
                </a:solidFill>
                <a:latin typeface="Arial" panose="020B0604020202020204" pitchFamily="34" charset="0"/>
                <a:cs typeface="Arial" panose="020B0604020202020204" pitchFamily="34" charset="0"/>
              </a:rPr>
              <a:t>IV administered MSCs exert potent anti-inflammatory effects</a:t>
            </a:r>
          </a:p>
          <a:p>
            <a:pPr marL="285750" indent="-285750">
              <a:buClr>
                <a:srgbClr val="FF0000"/>
              </a:buClr>
              <a:buSzPct val="115000"/>
              <a:buFont typeface="Arial" panose="020B0604020202020204" pitchFamily="34" charset="0"/>
              <a:buChar char="•"/>
            </a:pPr>
            <a:r>
              <a:rPr lang="en-US" sz="2000" b="1" dirty="0">
                <a:solidFill>
                  <a:schemeClr val="accent1">
                    <a:lumMod val="75000"/>
                  </a:schemeClr>
                </a:solidFill>
                <a:latin typeface="Arial" panose="020B0604020202020204" pitchFamily="34" charset="0"/>
                <a:cs typeface="Arial" panose="020B0604020202020204" pitchFamily="34" charset="0"/>
              </a:rPr>
              <a:t>IV administered MSCs markedly improve LV function</a:t>
            </a:r>
          </a:p>
          <a:p>
            <a:pPr marL="285750" indent="-285750">
              <a:buClr>
                <a:srgbClr val="FF0000"/>
              </a:buClr>
              <a:buSzPct val="115000"/>
              <a:buFont typeface="Arial" panose="020B0604020202020204" pitchFamily="34" charset="0"/>
              <a:buChar char="•"/>
            </a:pPr>
            <a:r>
              <a:rPr lang="en-US" sz="2000" b="1" dirty="0">
                <a:solidFill>
                  <a:schemeClr val="accent1">
                    <a:lumMod val="75000"/>
                  </a:schemeClr>
                </a:solidFill>
                <a:latin typeface="Arial" panose="020B0604020202020204" pitchFamily="34" charset="0"/>
                <a:cs typeface="Arial" panose="020B0604020202020204" pitchFamily="34" charset="0"/>
              </a:rPr>
              <a:t>Repeated injections of MSCs are probably necessary for persistent therapeutic efficacy.</a:t>
            </a:r>
          </a:p>
          <a:p>
            <a:endParaRPr lang="en-US" sz="2000" b="1" dirty="0">
              <a:solidFill>
                <a:schemeClr val="accent1">
                  <a:lumMod val="75000"/>
                </a:schemeClr>
              </a:solidFill>
              <a:latin typeface="Arial" panose="020B0604020202020204" pitchFamily="34" charset="0"/>
              <a:cs typeface="Arial" panose="020B0604020202020204" pitchFamily="34" charset="0"/>
            </a:endParaRPr>
          </a:p>
          <a:p>
            <a:r>
              <a:rPr lang="en-US" sz="2000" b="1" dirty="0">
                <a:solidFill>
                  <a:schemeClr val="accent1">
                    <a:lumMod val="75000"/>
                  </a:schemeClr>
                </a:solidFill>
                <a:latin typeface="Arial" panose="020B0604020202020204" pitchFamily="34" charset="0"/>
                <a:cs typeface="Arial" panose="020B0604020202020204" pitchFamily="34" charset="0"/>
              </a:rPr>
              <a:t>The Future:</a:t>
            </a:r>
          </a:p>
          <a:p>
            <a:r>
              <a:rPr lang="en-US" sz="2000" b="1" dirty="0">
                <a:solidFill>
                  <a:schemeClr val="accent1">
                    <a:lumMod val="75000"/>
                  </a:schemeClr>
                </a:solidFill>
                <a:latin typeface="Arial" panose="020B0604020202020204" pitchFamily="34" charset="0"/>
                <a:cs typeface="Arial" panose="020B0604020202020204" pitchFamily="34" charset="0"/>
              </a:rPr>
              <a:t>We believe these new mechanistic insights will be transformative to the stem cell field; we’re hopeful the resulting new therapeutic strategies will result in major therapeutic breakthroughs for patients with AMI and with heart failure.</a:t>
            </a:r>
          </a:p>
        </p:txBody>
      </p:sp>
    </p:spTree>
    <p:extLst>
      <p:ext uri="{BB962C8B-B14F-4D97-AF65-F5344CB8AC3E}">
        <p14:creationId xmlns:p14="http://schemas.microsoft.com/office/powerpoint/2010/main" val="20171279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4250" y="1892544"/>
            <a:ext cx="5429250" cy="3143250"/>
          </a:xfrm>
        </p:spPr>
        <p:txBody>
          <a:bodyPr>
            <a:normAutofit/>
          </a:bodyPr>
          <a:lstStyle/>
          <a:p>
            <a:pPr>
              <a:spcBef>
                <a:spcPts val="0"/>
              </a:spcBef>
              <a:spcAft>
                <a:spcPts val="600"/>
              </a:spcAft>
              <a:buNone/>
            </a:pPr>
            <a:r>
              <a:rPr lang="en-US" sz="2000" b="1" dirty="0">
                <a:latin typeface="Arial" panose="020B0604020202020204" pitchFamily="34" charset="0"/>
                <a:cs typeface="Arial" panose="020B0604020202020204" pitchFamily="34" charset="0"/>
              </a:rPr>
              <a:t>CONFLICT OF INTEREST </a:t>
            </a:r>
          </a:p>
          <a:p>
            <a:pPr>
              <a:spcBef>
                <a:spcPts val="0"/>
              </a:spcBef>
              <a:spcAft>
                <a:spcPts val="600"/>
              </a:spcAft>
              <a:buNone/>
            </a:pPr>
            <a:r>
              <a:rPr lang="en-US" sz="2000" b="1" dirty="0">
                <a:latin typeface="Arial" panose="020B0604020202020204" pitchFamily="34" charset="0"/>
                <a:cs typeface="Arial" panose="020B0604020202020204" pitchFamily="34" charset="0"/>
              </a:rPr>
              <a:t>I have a relevant financial relationship:</a:t>
            </a:r>
          </a:p>
          <a:p>
            <a:pPr>
              <a:buNone/>
            </a:pPr>
            <a:endParaRPr lang="en-US" sz="2000" b="1" dirty="0">
              <a:latin typeface="Arial" panose="020B0604020202020204" pitchFamily="34" charset="0"/>
              <a:cs typeface="Arial" panose="020B0604020202020204" pitchFamily="34" charset="0"/>
            </a:endParaRPr>
          </a:p>
        </p:txBody>
      </p:sp>
      <p:sp>
        <p:nvSpPr>
          <p:cNvPr id="4" name="TextBox 3"/>
          <p:cNvSpPr txBox="1"/>
          <p:nvPr/>
        </p:nvSpPr>
        <p:spPr>
          <a:xfrm>
            <a:off x="3649134" y="2629443"/>
            <a:ext cx="6202082" cy="646331"/>
          </a:xfrm>
          <a:prstGeom prst="rect">
            <a:avLst/>
          </a:prstGeom>
          <a:noFill/>
        </p:spPr>
        <p:txBody>
          <a:bodyPr wrap="none" rtlCol="0">
            <a:spAutoFit/>
          </a:bodyPr>
          <a:lstStyle/>
          <a:p>
            <a:pPr marL="214313" indent="-214313">
              <a:buClr>
                <a:srgbClr val="FF0000"/>
              </a:buClr>
              <a:buSzPct val="110000"/>
              <a:buFont typeface="Arial" panose="020B0604020202020204" pitchFamily="34" charset="0"/>
              <a:buChar char="•"/>
            </a:pPr>
            <a:r>
              <a:rPr lang="en-US" b="1" dirty="0">
                <a:latin typeface="Arial" panose="020B0604020202020204" pitchFamily="34" charset="0"/>
                <a:cs typeface="Arial" panose="020B0604020202020204" pitchFamily="34" charset="0"/>
              </a:rPr>
              <a:t>Chairman, Scientific Advisory Committee, CardioCell</a:t>
            </a:r>
          </a:p>
          <a:p>
            <a:pPr marL="214313" indent="-214313">
              <a:buClr>
                <a:srgbClr val="FF0000"/>
              </a:buClr>
              <a:buSzPct val="110000"/>
              <a:buFont typeface="Arial" panose="020B0604020202020204" pitchFamily="34" charset="0"/>
              <a:buChar char="•"/>
            </a:pPr>
            <a:r>
              <a:rPr lang="en-US" b="1" dirty="0">
                <a:latin typeface="Arial" panose="020B0604020202020204" pitchFamily="34" charset="0"/>
                <a:cs typeface="Arial" panose="020B0604020202020204" pitchFamily="34" charset="0"/>
              </a:rPr>
              <a:t>Equity holder in CardioCell, LLC</a:t>
            </a:r>
          </a:p>
        </p:txBody>
      </p:sp>
    </p:spTree>
    <p:extLst>
      <p:ext uri="{BB962C8B-B14F-4D97-AF65-F5344CB8AC3E}">
        <p14:creationId xmlns:p14="http://schemas.microsoft.com/office/powerpoint/2010/main" val="1570397865"/>
      </p:ext>
    </p:extLst>
  </p:cSld>
  <p:clrMapOvr>
    <a:masterClrMapping/>
  </p:clrMapOvr>
  <mc:AlternateContent xmlns:mc="http://schemas.openxmlformats.org/markup-compatibility/2006">
    <mc:Choice xmlns:p14="http://schemas.microsoft.com/office/powerpoint/2010/main" Requires="p14">
      <p:transition spd="slow" p14:dur="2000" advClick="0" advTm="1000"/>
    </mc:Choice>
    <mc:Fallback>
      <p:transition spd="slow" advClick="0" advTm="1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67B61216-9096-468A-A9FD-7811281EF9D9}"/>
              </a:ext>
            </a:extLst>
          </p:cNvPr>
          <p:cNvSpPr txBox="1"/>
          <p:nvPr/>
        </p:nvSpPr>
        <p:spPr>
          <a:xfrm>
            <a:off x="2706164" y="1872161"/>
            <a:ext cx="7033454" cy="1107996"/>
          </a:xfrm>
          <a:prstGeom prst="rect">
            <a:avLst/>
          </a:prstGeom>
          <a:noFill/>
        </p:spPr>
        <p:txBody>
          <a:bodyPr wrap="square" rtlCol="0">
            <a:spAutoFit/>
          </a:bodyPr>
          <a:lstStyle/>
          <a:p>
            <a:r>
              <a:rPr lang="en-US" sz="2200" b="1" dirty="0">
                <a:latin typeface="Arial" panose="020B0604020202020204" pitchFamily="34" charset="0"/>
                <a:cs typeface="Arial" panose="020B0604020202020204" pitchFamily="34" charset="0"/>
              </a:rPr>
              <a:t>A reassessment of the future of the stem cell field is critically important now because of the recent alarming announcement by Harvard…</a:t>
            </a:r>
          </a:p>
        </p:txBody>
      </p:sp>
    </p:spTree>
    <p:extLst>
      <p:ext uri="{BB962C8B-B14F-4D97-AF65-F5344CB8AC3E}">
        <p14:creationId xmlns:p14="http://schemas.microsoft.com/office/powerpoint/2010/main" val="41385437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 xmlns:a16="http://schemas.microsoft.com/office/drawing/2014/main" id="{F4236DA3-F146-4D10-90E2-3AA013C2FBD4}"/>
              </a:ext>
            </a:extLst>
          </p:cNvPr>
          <p:cNvSpPr>
            <a:spLocks noChangeArrowheads="1"/>
          </p:cNvSpPr>
          <p:nvPr/>
        </p:nvSpPr>
        <p:spPr bwMode="auto">
          <a:xfrm>
            <a:off x="2820366" y="2003916"/>
            <a:ext cx="6388113" cy="1335293"/>
          </a:xfrm>
          <a:prstGeom prst="rect">
            <a:avLst/>
          </a:prstGeom>
          <a:noFill/>
          <a:ln w="9525">
            <a:noFill/>
            <a:miter lim="800000"/>
            <a:headEnd/>
            <a:tailEnd/>
          </a:ln>
          <a:effectLst/>
        </p:spPr>
        <p:txBody>
          <a:bodyPr wrap="square" lIns="-4761" tIns="-6348" rIns="-4761" bIns="33327" anchor="ctr">
            <a:spAutoFit/>
          </a:bodyPr>
          <a:lstStyle/>
          <a:p>
            <a:pPr>
              <a:spcAft>
                <a:spcPts val="600"/>
              </a:spcAft>
              <a:defRPr/>
            </a:pPr>
            <a:r>
              <a:rPr lang="en-US" sz="2000" b="1" dirty="0">
                <a:latin typeface="Arial" panose="020B0604020202020204" pitchFamily="34" charset="0"/>
                <a:ea typeface="ＭＳ Ｐゴシック" charset="-128"/>
                <a:cs typeface="Arial" panose="020B0604020202020204" pitchFamily="34" charset="0"/>
              </a:rPr>
              <a:t>Harvard Calls for Retraction of Dozens of Studies by Noted Cardiac Researcher: </a:t>
            </a:r>
          </a:p>
          <a:p>
            <a:pPr>
              <a:spcAft>
                <a:spcPts val="600"/>
              </a:spcAft>
              <a:defRPr/>
            </a:pPr>
            <a:r>
              <a:rPr lang="en-US" sz="2000" dirty="0">
                <a:latin typeface="Arial" panose="020B0604020202020204" pitchFamily="34" charset="0"/>
                <a:ea typeface="ＭＳ Ｐゴシック" charset="-128"/>
                <a:cs typeface="Arial" panose="020B0604020202020204" pitchFamily="34" charset="0"/>
              </a:rPr>
              <a:t>“Some 31 studies by Dr. Piero Anversa contain fabricated or falsified data...”</a:t>
            </a:r>
            <a:endParaRPr lang="en-GB" sz="20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 xmlns:a16="http://schemas.microsoft.com/office/drawing/2014/main" id="{34C1E5AC-AF0E-4E98-9D40-4BC9364D5DA5}"/>
              </a:ext>
            </a:extLst>
          </p:cNvPr>
          <p:cNvSpPr/>
          <p:nvPr/>
        </p:nvSpPr>
        <p:spPr>
          <a:xfrm>
            <a:off x="2709207" y="1191310"/>
            <a:ext cx="6096000" cy="584775"/>
          </a:xfrm>
          <a:prstGeom prst="rect">
            <a:avLst/>
          </a:prstGeom>
        </p:spPr>
        <p:txBody>
          <a:bodyPr>
            <a:spAutoFit/>
          </a:bodyPr>
          <a:lstStyle/>
          <a:p>
            <a:pPr>
              <a:defRPr/>
            </a:pPr>
            <a:r>
              <a:rPr lang="en-GB" b="1" dirty="0">
                <a:latin typeface="Arial" panose="020B0604020202020204" pitchFamily="34" charset="0"/>
                <a:cs typeface="Arial" panose="020B0604020202020204" pitchFamily="34" charset="0"/>
              </a:rPr>
              <a:t>The New York Times. Oct. 15, 2018</a:t>
            </a:r>
          </a:p>
          <a:p>
            <a:pPr>
              <a:spcAft>
                <a:spcPts val="600"/>
              </a:spcAft>
              <a:defRPr/>
            </a:pPr>
            <a:r>
              <a:rPr lang="en-GB" sz="1400" dirty="0">
                <a:latin typeface="Arial" panose="020B0604020202020204" pitchFamily="34" charset="0"/>
                <a:cs typeface="Arial" panose="020B0604020202020204" pitchFamily="34" charset="0"/>
              </a:rPr>
              <a:t>By  Gina </a:t>
            </a:r>
            <a:r>
              <a:rPr lang="en-GB" sz="1400" dirty="0" err="1">
                <a:latin typeface="Arial" panose="020B0604020202020204" pitchFamily="34" charset="0"/>
                <a:cs typeface="Arial" panose="020B0604020202020204" pitchFamily="34" charset="0"/>
              </a:rPr>
              <a:t>Kolata</a:t>
            </a:r>
            <a:endParaRPr lang="en-GB" sz="1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 xmlns:a16="http://schemas.microsoft.com/office/drawing/2014/main" id="{313EE174-8388-4963-80A6-F33FAE7E0799}"/>
              </a:ext>
            </a:extLst>
          </p:cNvPr>
          <p:cNvSpPr/>
          <p:nvPr/>
        </p:nvSpPr>
        <p:spPr>
          <a:xfrm>
            <a:off x="1695451" y="3851668"/>
            <a:ext cx="8262281" cy="2400657"/>
          </a:xfrm>
          <a:prstGeom prst="rect">
            <a:avLst/>
          </a:prstGeom>
        </p:spPr>
        <p:txBody>
          <a:bodyPr wrap="square">
            <a:spAutoFit/>
          </a:bodyPr>
          <a:lstStyle/>
          <a:p>
            <a:pPr>
              <a:spcAft>
                <a:spcPts val="1200"/>
              </a:spcAft>
            </a:pPr>
            <a:r>
              <a:rPr lang="en-US" sz="2000" b="1" dirty="0">
                <a:latin typeface="Arial" panose="020B0604020202020204" pitchFamily="34" charset="0"/>
                <a:cs typeface="Arial" panose="020B0604020202020204" pitchFamily="34" charset="0"/>
              </a:rPr>
              <a:t>It can’t be emphasized too strongly how profound an impact Anversa’s publications, spanning over a decade and a half, have had on the stem cell therapeutic field.</a:t>
            </a:r>
          </a:p>
          <a:p>
            <a:pPr>
              <a:spcAft>
                <a:spcPts val="1200"/>
              </a:spcAft>
            </a:pPr>
            <a:r>
              <a:rPr lang="en-US" sz="2000" b="1" dirty="0">
                <a:solidFill>
                  <a:srgbClr val="0070C0"/>
                </a:solidFill>
                <a:latin typeface="Arial" panose="020B0604020202020204" pitchFamily="34" charset="0"/>
                <a:cs typeface="Arial" panose="020B0604020202020204" pitchFamily="34" charset="0"/>
              </a:rPr>
              <a:t>The Harvard announcement has understandably been received by many as undermining the scientific basis justifying the use of stem cell therapy for cardiac disease—and therefore undermined the credibility of this strategy.  </a:t>
            </a:r>
          </a:p>
        </p:txBody>
      </p:sp>
    </p:spTree>
    <p:extLst>
      <p:ext uri="{BB962C8B-B14F-4D97-AF65-F5344CB8AC3E}">
        <p14:creationId xmlns:p14="http://schemas.microsoft.com/office/powerpoint/2010/main" val="20562414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1B8E06F9-3BE1-44CB-B2AF-98CAD004B154}"/>
              </a:ext>
            </a:extLst>
          </p:cNvPr>
          <p:cNvSpPr txBox="1"/>
          <p:nvPr/>
        </p:nvSpPr>
        <p:spPr>
          <a:xfrm>
            <a:off x="2011251" y="1467018"/>
            <a:ext cx="7845813" cy="2200602"/>
          </a:xfrm>
          <a:prstGeom prst="rect">
            <a:avLst/>
          </a:prstGeom>
          <a:noFill/>
        </p:spPr>
        <p:txBody>
          <a:bodyPr wrap="square" rtlCol="0">
            <a:spAutoFit/>
          </a:bodyPr>
          <a:lstStyle/>
          <a:p>
            <a:pPr>
              <a:spcAft>
                <a:spcPts val="600"/>
              </a:spcAft>
            </a:pPr>
            <a:r>
              <a:rPr lang="en-US" sz="2200" b="1" dirty="0">
                <a:latin typeface="Arial" panose="020B0604020202020204" pitchFamily="34" charset="0"/>
                <a:cs typeface="Arial" panose="020B0604020202020204" pitchFamily="34" charset="0"/>
              </a:rPr>
              <a:t>Anversa’s data focused on two very specific mechanistic assumptions by which stem cells—if they worked—would improve myocardial function: </a:t>
            </a:r>
          </a:p>
          <a:p>
            <a:pPr marL="342900" indent="-342900">
              <a:buClr>
                <a:srgbClr val="FF0000"/>
              </a:buClr>
              <a:buSzPct val="115000"/>
              <a:buFont typeface="Arial" panose="020B0604020202020204" pitchFamily="34" charset="0"/>
              <a:buChar char="•"/>
            </a:pPr>
            <a:r>
              <a:rPr lang="en-US" sz="2200" b="1" dirty="0">
                <a:latin typeface="Arial" panose="020B0604020202020204" pitchFamily="34" charset="0"/>
                <a:cs typeface="Arial" panose="020B0604020202020204" pitchFamily="34" charset="0"/>
              </a:rPr>
              <a:t>Stem cells derived from adult donors will transdifferentiate into functioning myocytes;</a:t>
            </a:r>
          </a:p>
          <a:p>
            <a:pPr marL="342900" indent="-342900">
              <a:buClr>
                <a:srgbClr val="FF0000"/>
              </a:buClr>
              <a:buSzPct val="115000"/>
              <a:buFont typeface="Arial" panose="020B0604020202020204" pitchFamily="34" charset="0"/>
              <a:buChar char="•"/>
            </a:pPr>
            <a:r>
              <a:rPr lang="en-US" sz="2200" b="1" dirty="0">
                <a:latin typeface="Arial" panose="020B0604020202020204" pitchFamily="34" charset="0"/>
                <a:cs typeface="Arial" panose="020B0604020202020204" pitchFamily="34" charset="0"/>
              </a:rPr>
              <a:t>They would thereby regenerate damaged myocardium.</a:t>
            </a:r>
          </a:p>
        </p:txBody>
      </p:sp>
      <p:sp>
        <p:nvSpPr>
          <p:cNvPr id="2" name="TextBox 1">
            <a:extLst>
              <a:ext uri="{FF2B5EF4-FFF2-40B4-BE49-F238E27FC236}">
                <a16:creationId xmlns="" xmlns:a16="http://schemas.microsoft.com/office/drawing/2014/main" id="{0E9F0802-A126-45EF-B1DA-A1AAE944D5B6}"/>
              </a:ext>
            </a:extLst>
          </p:cNvPr>
          <p:cNvSpPr txBox="1"/>
          <p:nvPr/>
        </p:nvSpPr>
        <p:spPr>
          <a:xfrm>
            <a:off x="1884326" y="946037"/>
            <a:ext cx="7550092" cy="430887"/>
          </a:xfrm>
          <a:prstGeom prst="rect">
            <a:avLst/>
          </a:prstGeom>
          <a:noFill/>
        </p:spPr>
        <p:txBody>
          <a:bodyPr wrap="square" rtlCol="0">
            <a:spAutoFit/>
          </a:bodyPr>
          <a:lstStyle/>
          <a:p>
            <a:r>
              <a:rPr lang="en-US" sz="2200" b="1" dirty="0">
                <a:solidFill>
                  <a:srgbClr val="0070C0"/>
                </a:solidFill>
                <a:latin typeface="Arial" panose="020B0604020202020204" pitchFamily="34" charset="0"/>
                <a:cs typeface="Arial" panose="020B0604020202020204" pitchFamily="34" charset="0"/>
              </a:rPr>
              <a:t>The boundaries of applicability of Anversa’s data:</a:t>
            </a:r>
          </a:p>
        </p:txBody>
      </p:sp>
    </p:spTree>
    <p:extLst>
      <p:ext uri="{BB962C8B-B14F-4D97-AF65-F5344CB8AC3E}">
        <p14:creationId xmlns:p14="http://schemas.microsoft.com/office/powerpoint/2010/main" val="21766423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3B05C664-508D-4A96-B9D6-40DA3A399C76}"/>
              </a:ext>
            </a:extLst>
          </p:cNvPr>
          <p:cNvSpPr txBox="1"/>
          <p:nvPr/>
        </p:nvSpPr>
        <p:spPr>
          <a:xfrm>
            <a:off x="2548361" y="1605012"/>
            <a:ext cx="7222604" cy="2616101"/>
          </a:xfrm>
          <a:prstGeom prst="rect">
            <a:avLst/>
          </a:prstGeom>
          <a:noFill/>
        </p:spPr>
        <p:txBody>
          <a:bodyPr wrap="square" rtlCol="0">
            <a:spAutoFit/>
          </a:bodyPr>
          <a:lstStyle/>
          <a:p>
            <a:pPr>
              <a:spcAft>
                <a:spcPts val="1200"/>
              </a:spcAft>
              <a:buClr>
                <a:srgbClr val="FF0000"/>
              </a:buClr>
              <a:buSzPct val="115000"/>
            </a:pPr>
            <a:r>
              <a:rPr lang="en-US" sz="2200" b="1" dirty="0">
                <a:latin typeface="Arial" panose="020B0604020202020204" pitchFamily="34" charset="0"/>
                <a:cs typeface="Arial" panose="020B0604020202020204" pitchFamily="34" charset="0"/>
              </a:rPr>
              <a:t>Problem: It’s been known for years that stem cells derived from adults are no longer capable of transdifferentiation. Consequently, many stem cell investigators believed that Anversa’s data couldn’t be valid.</a:t>
            </a:r>
          </a:p>
          <a:p>
            <a:pPr>
              <a:spcAft>
                <a:spcPts val="600"/>
              </a:spcAft>
              <a:buClr>
                <a:srgbClr val="FF0000"/>
              </a:buClr>
              <a:buSzPct val="115000"/>
            </a:pPr>
            <a:r>
              <a:rPr lang="en-US" sz="2200" b="1" i="1" u="sng" dirty="0">
                <a:solidFill>
                  <a:srgbClr val="0070C0"/>
                </a:solidFill>
                <a:latin typeface="Arial" panose="020B0604020202020204" pitchFamily="34" charset="0"/>
                <a:cs typeface="Arial" panose="020B0604020202020204" pitchFamily="34" charset="0"/>
              </a:rPr>
              <a:t>So if stem cells improve myocardial function they do so through other mechanisms.</a:t>
            </a:r>
          </a:p>
        </p:txBody>
      </p:sp>
    </p:spTree>
    <p:extLst>
      <p:ext uri="{BB962C8B-B14F-4D97-AF65-F5344CB8AC3E}">
        <p14:creationId xmlns:p14="http://schemas.microsoft.com/office/powerpoint/2010/main" val="10091092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re 6">
            <a:extLst>
              <a:ext uri="{FF2B5EF4-FFF2-40B4-BE49-F238E27FC236}">
                <a16:creationId xmlns="" xmlns:a16="http://schemas.microsoft.com/office/drawing/2014/main" id="{AAC6B63E-F605-4EEB-8EF4-E75C229EA23C}"/>
              </a:ext>
            </a:extLst>
          </p:cNvPr>
          <p:cNvSpPr txBox="1">
            <a:spLocks/>
          </p:cNvSpPr>
          <p:nvPr/>
        </p:nvSpPr>
        <p:spPr>
          <a:xfrm>
            <a:off x="4921807" y="235527"/>
            <a:ext cx="2116555" cy="662382"/>
          </a:xfrm>
          <a:prstGeom prst="rect">
            <a:avLst/>
          </a:prstGeom>
        </p:spPr>
        <p:txBody>
          <a:bodyPr>
            <a:noAutofit/>
          </a:bodyPr>
          <a:lstStyle>
            <a:lvl1pPr algn="l" defTabSz="457200" rtl="0" eaLnBrk="0" fontAlgn="base" hangingPunct="0">
              <a:spcBef>
                <a:spcPct val="0"/>
              </a:spcBef>
              <a:spcAft>
                <a:spcPct val="0"/>
              </a:spcAft>
              <a:defRPr lang="en-US" sz="2400" b="1" dirty="0">
                <a:solidFill>
                  <a:srgbClr val="215968"/>
                </a:solidFill>
                <a:latin typeface="+mn-lt"/>
                <a:ea typeface="MS PGothic" panose="020B0600070205080204" pitchFamily="34" charset="-128"/>
                <a:cs typeface="MS PGothic" charset="0"/>
              </a:defRPr>
            </a:lvl1pPr>
            <a:lvl2pPr algn="l" defTabSz="457200" rtl="0" eaLnBrk="0" fontAlgn="base" hangingPunct="0">
              <a:spcBef>
                <a:spcPct val="0"/>
              </a:spcBef>
              <a:spcAft>
                <a:spcPct val="0"/>
              </a:spcAft>
              <a:defRPr sz="2400" b="1">
                <a:solidFill>
                  <a:srgbClr val="215968"/>
                </a:solidFill>
                <a:latin typeface="Arial" pitchFamily="34" charset="0"/>
                <a:ea typeface="MS PGothic" panose="020B0600070205080204" pitchFamily="34" charset="-128"/>
                <a:cs typeface="MS PGothic" charset="0"/>
              </a:defRPr>
            </a:lvl2pPr>
            <a:lvl3pPr algn="l" defTabSz="457200" rtl="0" eaLnBrk="0" fontAlgn="base" hangingPunct="0">
              <a:spcBef>
                <a:spcPct val="0"/>
              </a:spcBef>
              <a:spcAft>
                <a:spcPct val="0"/>
              </a:spcAft>
              <a:defRPr sz="2400" b="1">
                <a:solidFill>
                  <a:srgbClr val="215968"/>
                </a:solidFill>
                <a:latin typeface="Arial" pitchFamily="34" charset="0"/>
                <a:ea typeface="MS PGothic" panose="020B0600070205080204" pitchFamily="34" charset="-128"/>
                <a:cs typeface="MS PGothic" charset="0"/>
              </a:defRPr>
            </a:lvl3pPr>
            <a:lvl4pPr algn="l" defTabSz="457200" rtl="0" eaLnBrk="0" fontAlgn="base" hangingPunct="0">
              <a:spcBef>
                <a:spcPct val="0"/>
              </a:spcBef>
              <a:spcAft>
                <a:spcPct val="0"/>
              </a:spcAft>
              <a:defRPr sz="2400" b="1">
                <a:solidFill>
                  <a:srgbClr val="215968"/>
                </a:solidFill>
                <a:latin typeface="Arial" pitchFamily="34" charset="0"/>
                <a:ea typeface="MS PGothic" panose="020B0600070205080204" pitchFamily="34" charset="-128"/>
                <a:cs typeface="MS PGothic" charset="0"/>
              </a:defRPr>
            </a:lvl4pPr>
            <a:lvl5pPr algn="l" defTabSz="457200" rtl="0" eaLnBrk="0" fontAlgn="base" hangingPunct="0">
              <a:spcBef>
                <a:spcPct val="0"/>
              </a:spcBef>
              <a:spcAft>
                <a:spcPct val="0"/>
              </a:spcAft>
              <a:defRPr sz="2400" b="1">
                <a:solidFill>
                  <a:srgbClr val="215968"/>
                </a:solidFill>
                <a:latin typeface="Arial" pitchFamily="34" charset="0"/>
                <a:ea typeface="MS PGothic" panose="020B0600070205080204" pitchFamily="34" charset="-128"/>
                <a:cs typeface="MS PGothic" charset="0"/>
              </a:defRPr>
            </a:lvl5pPr>
            <a:lvl6pPr marL="457200" algn="l" defTabSz="457200" rtl="0" fontAlgn="base">
              <a:spcBef>
                <a:spcPct val="0"/>
              </a:spcBef>
              <a:spcAft>
                <a:spcPct val="0"/>
              </a:spcAft>
              <a:defRPr sz="2400" b="1">
                <a:solidFill>
                  <a:srgbClr val="215968"/>
                </a:solidFill>
                <a:latin typeface="Arial" pitchFamily="34" charset="0"/>
              </a:defRPr>
            </a:lvl6pPr>
            <a:lvl7pPr marL="914400" algn="l" defTabSz="457200" rtl="0" fontAlgn="base">
              <a:spcBef>
                <a:spcPct val="0"/>
              </a:spcBef>
              <a:spcAft>
                <a:spcPct val="0"/>
              </a:spcAft>
              <a:defRPr sz="2400" b="1">
                <a:solidFill>
                  <a:srgbClr val="215968"/>
                </a:solidFill>
                <a:latin typeface="Arial" pitchFamily="34" charset="0"/>
              </a:defRPr>
            </a:lvl7pPr>
            <a:lvl8pPr marL="1371600" algn="l" defTabSz="457200" rtl="0" fontAlgn="base">
              <a:spcBef>
                <a:spcPct val="0"/>
              </a:spcBef>
              <a:spcAft>
                <a:spcPct val="0"/>
              </a:spcAft>
              <a:defRPr sz="2400" b="1">
                <a:solidFill>
                  <a:srgbClr val="215968"/>
                </a:solidFill>
                <a:latin typeface="Arial" pitchFamily="34" charset="0"/>
              </a:defRPr>
            </a:lvl8pPr>
            <a:lvl9pPr marL="1828800" algn="l" defTabSz="457200" rtl="0" fontAlgn="base">
              <a:spcBef>
                <a:spcPct val="0"/>
              </a:spcBef>
              <a:spcAft>
                <a:spcPct val="0"/>
              </a:spcAft>
              <a:defRPr sz="2400" b="1">
                <a:solidFill>
                  <a:srgbClr val="215968"/>
                </a:solidFill>
                <a:latin typeface="Arial" pitchFamily="34" charset="0"/>
              </a:defRPr>
            </a:lvl9pPr>
          </a:lstStyle>
          <a:p>
            <a:pPr algn="ctr" eaLnBrk="1" hangingPunct="1">
              <a:defRPr/>
            </a:pPr>
            <a:r>
              <a:rPr lang="en-US" altLang="en-US" kern="0" dirty="0">
                <a:solidFill>
                  <a:srgbClr val="0070C0"/>
                </a:solidFill>
                <a:latin typeface="Arial" panose="020B0604020202020204" pitchFamily="34" charset="0"/>
                <a:cs typeface="Arial" panose="020B0604020202020204" pitchFamily="34" charset="0"/>
              </a:rPr>
              <a:t>Concept-1</a:t>
            </a:r>
            <a:endParaRPr lang="en-US" altLang="en-US" kern="0" dirty="0">
              <a:solidFill>
                <a:schemeClr val="tx1"/>
              </a:solidFill>
              <a:latin typeface="Arial" panose="020B0604020202020204" pitchFamily="34" charset="0"/>
              <a:cs typeface="Arial" panose="020B0604020202020204" pitchFamily="34" charset="0"/>
            </a:endParaRPr>
          </a:p>
        </p:txBody>
      </p:sp>
      <p:grpSp>
        <p:nvGrpSpPr>
          <p:cNvPr id="2" name="Group 1">
            <a:extLst>
              <a:ext uri="{FF2B5EF4-FFF2-40B4-BE49-F238E27FC236}">
                <a16:creationId xmlns="" xmlns:a16="http://schemas.microsoft.com/office/drawing/2014/main" id="{B4AA7FB4-62C4-46DB-8B65-7248894CA047}"/>
              </a:ext>
            </a:extLst>
          </p:cNvPr>
          <p:cNvGrpSpPr/>
          <p:nvPr/>
        </p:nvGrpSpPr>
        <p:grpSpPr>
          <a:xfrm>
            <a:off x="1828800" y="995048"/>
            <a:ext cx="8250238" cy="4669629"/>
            <a:chOff x="1828800" y="1385573"/>
            <a:chExt cx="8250238" cy="4669629"/>
          </a:xfrm>
        </p:grpSpPr>
        <p:sp>
          <p:nvSpPr>
            <p:cNvPr id="12" name="Rectangle 2">
              <a:extLst>
                <a:ext uri="{FF2B5EF4-FFF2-40B4-BE49-F238E27FC236}">
                  <a16:creationId xmlns="" xmlns:a16="http://schemas.microsoft.com/office/drawing/2014/main" id="{53A87347-48A7-485C-9858-8995BACC70FC}"/>
                </a:ext>
              </a:extLst>
            </p:cNvPr>
            <p:cNvSpPr txBox="1">
              <a:spLocks noChangeArrowheads="1"/>
            </p:cNvSpPr>
            <p:nvPr/>
          </p:nvSpPr>
          <p:spPr>
            <a:xfrm>
              <a:off x="1828800" y="1600200"/>
              <a:ext cx="8250238" cy="2527300"/>
            </a:xfrm>
            <a:prstGeom prst="rect">
              <a:avLst/>
            </a:prstGeom>
          </p:spPr>
          <p:txBody>
            <a:bodyPr anchor="ctr">
              <a:normAutofit/>
            </a:bodyPr>
            <a:lstStyle/>
            <a:p>
              <a:pPr algn="ctr">
                <a:lnSpc>
                  <a:spcPts val="5700"/>
                </a:lnSpc>
                <a:spcAft>
                  <a:spcPts val="1200"/>
                </a:spcAft>
                <a:defRPr/>
              </a:pPr>
              <a:endParaRPr lang="en-US" sz="3600" cap="small" dirty="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endParaRPr>
            </a:p>
          </p:txBody>
        </p:sp>
        <p:sp>
          <p:nvSpPr>
            <p:cNvPr id="11" name="Rectangle 10">
              <a:extLst>
                <a:ext uri="{FF2B5EF4-FFF2-40B4-BE49-F238E27FC236}">
                  <a16:creationId xmlns="" xmlns:a16="http://schemas.microsoft.com/office/drawing/2014/main" id="{96C65F2B-7A71-4743-8440-8FCDD098DAB8}"/>
                </a:ext>
              </a:extLst>
            </p:cNvPr>
            <p:cNvSpPr/>
            <p:nvPr/>
          </p:nvSpPr>
          <p:spPr>
            <a:xfrm>
              <a:off x="3603979" y="4260948"/>
              <a:ext cx="4778021" cy="400110"/>
            </a:xfrm>
            <a:prstGeom prst="rect">
              <a:avLst/>
            </a:prstGeom>
          </p:spPr>
          <p:txBody>
            <a:bodyPr wrap="square">
              <a:spAutoFit/>
            </a:bodyPr>
            <a:lstStyle/>
            <a:p>
              <a:pPr algn="ctr"/>
              <a:r>
                <a:rPr lang="en-US" sz="2000" b="1" dirty="0">
                  <a:latin typeface="Arial" panose="020B0604020202020204" pitchFamily="34" charset="0"/>
                  <a:cs typeface="Arial" panose="020B0604020202020204" pitchFamily="34" charset="0"/>
                </a:rPr>
                <a:t>Progressive myocardial dysfunction</a:t>
              </a:r>
            </a:p>
          </p:txBody>
        </p:sp>
        <p:grpSp>
          <p:nvGrpSpPr>
            <p:cNvPr id="6" name="Group 5">
              <a:extLst>
                <a:ext uri="{FF2B5EF4-FFF2-40B4-BE49-F238E27FC236}">
                  <a16:creationId xmlns="" xmlns:a16="http://schemas.microsoft.com/office/drawing/2014/main" id="{62A3A9CE-92E6-4074-B003-A61A0D79710B}"/>
                </a:ext>
              </a:extLst>
            </p:cNvPr>
            <p:cNvGrpSpPr/>
            <p:nvPr/>
          </p:nvGrpSpPr>
          <p:grpSpPr>
            <a:xfrm>
              <a:off x="4278176" y="1385573"/>
              <a:ext cx="3505203" cy="430887"/>
              <a:chOff x="4109655" y="1677920"/>
              <a:chExt cx="3505203" cy="430887"/>
            </a:xfrm>
          </p:grpSpPr>
          <p:sp>
            <p:nvSpPr>
              <p:cNvPr id="9" name="TextBox 8">
                <a:extLst>
                  <a:ext uri="{FF2B5EF4-FFF2-40B4-BE49-F238E27FC236}">
                    <a16:creationId xmlns="" xmlns:a16="http://schemas.microsoft.com/office/drawing/2014/main" id="{864AD3DD-BC00-4E4F-91A5-D9F77B8B4DB6}"/>
                  </a:ext>
                </a:extLst>
              </p:cNvPr>
              <p:cNvSpPr txBox="1"/>
              <p:nvPr/>
            </p:nvSpPr>
            <p:spPr>
              <a:xfrm>
                <a:off x="4259152" y="1677920"/>
                <a:ext cx="3206208" cy="430887"/>
              </a:xfrm>
              <a:prstGeom prst="rect">
                <a:avLst/>
              </a:prstGeom>
              <a:noFill/>
            </p:spPr>
            <p:txBody>
              <a:bodyPr wrap="square" rtlCol="0">
                <a:spAutoFit/>
              </a:bodyPr>
              <a:lstStyle/>
              <a:p>
                <a:pPr algn="ctr"/>
                <a:r>
                  <a:rPr lang="en-US" sz="2200" b="1" dirty="0">
                    <a:latin typeface="Arial" panose="020B0604020202020204" pitchFamily="34" charset="0"/>
                    <a:cs typeface="Arial" panose="020B0604020202020204" pitchFamily="34" charset="0"/>
                  </a:rPr>
                  <a:t>MYOCARDIAL INJURY </a:t>
                </a:r>
              </a:p>
            </p:txBody>
          </p:sp>
          <p:sp>
            <p:nvSpPr>
              <p:cNvPr id="13" name="Left Bracket 12">
                <a:extLst>
                  <a:ext uri="{FF2B5EF4-FFF2-40B4-BE49-F238E27FC236}">
                    <a16:creationId xmlns="" xmlns:a16="http://schemas.microsoft.com/office/drawing/2014/main" id="{61C4F8E3-AE4F-4858-BBAF-B0FD18D8D77B}"/>
                  </a:ext>
                </a:extLst>
              </p:cNvPr>
              <p:cNvSpPr/>
              <p:nvPr/>
            </p:nvSpPr>
            <p:spPr>
              <a:xfrm rot="16200000">
                <a:off x="5809870" y="230431"/>
                <a:ext cx="104773" cy="3505203"/>
              </a:xfrm>
              <a:prstGeom prst="leftBracket">
                <a:avLst>
                  <a:gd name="adj" fmla="val 32459"/>
                </a:avLst>
              </a:prstGeom>
              <a:ln w="28575">
                <a:solidFill>
                  <a:srgbClr val="CC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Arial" panose="020B0604020202020204" pitchFamily="34" charset="0"/>
                  <a:cs typeface="Arial" panose="020B0604020202020204" pitchFamily="34" charset="0"/>
                </a:endParaRPr>
              </a:p>
            </p:txBody>
          </p:sp>
        </p:grpSp>
        <p:grpSp>
          <p:nvGrpSpPr>
            <p:cNvPr id="26" name="Group 25">
              <a:extLst>
                <a:ext uri="{FF2B5EF4-FFF2-40B4-BE49-F238E27FC236}">
                  <a16:creationId xmlns="" xmlns:a16="http://schemas.microsoft.com/office/drawing/2014/main" id="{CC8F449D-0BFA-4BEB-A48A-7D6301B581AD}"/>
                </a:ext>
              </a:extLst>
            </p:cNvPr>
            <p:cNvGrpSpPr/>
            <p:nvPr/>
          </p:nvGrpSpPr>
          <p:grpSpPr>
            <a:xfrm>
              <a:off x="4129542" y="3238330"/>
              <a:ext cx="3738145" cy="2816872"/>
              <a:chOff x="4094371" y="3238330"/>
              <a:chExt cx="3738145" cy="2816872"/>
            </a:xfrm>
          </p:grpSpPr>
          <p:sp>
            <p:nvSpPr>
              <p:cNvPr id="10" name="Rectangle 14">
                <a:extLst>
                  <a:ext uri="{FF2B5EF4-FFF2-40B4-BE49-F238E27FC236}">
                    <a16:creationId xmlns="" xmlns:a16="http://schemas.microsoft.com/office/drawing/2014/main" id="{11AA8081-E73B-4468-8044-0B5ECB029686}"/>
                  </a:ext>
                </a:extLst>
              </p:cNvPr>
              <p:cNvSpPr>
                <a:spLocks noChangeArrowheads="1"/>
              </p:cNvSpPr>
              <p:nvPr/>
            </p:nvSpPr>
            <p:spPr bwMode="auto">
              <a:xfrm>
                <a:off x="4094371" y="3238330"/>
                <a:ext cx="3738145" cy="769441"/>
              </a:xfrm>
              <a:prstGeom prst="rect">
                <a:avLst/>
              </a:prstGeom>
              <a:noFill/>
              <a:ln w="9525">
                <a:noFill/>
                <a:miter lim="800000"/>
                <a:headEnd/>
                <a:tailEnd/>
              </a:ln>
            </p:spPr>
            <p:txBody>
              <a:bodyPr wrap="square">
                <a:spAutoFit/>
              </a:bodyPr>
              <a:lstStyle/>
              <a:p>
                <a:pPr algn="ctr"/>
                <a:r>
                  <a:rPr lang="en-US" altLang="en-US" sz="2200" b="1" dirty="0">
                    <a:solidFill>
                      <a:srgbClr val="CC0000"/>
                    </a:solidFill>
                    <a:latin typeface="Arial" panose="020B0604020202020204" pitchFamily="34" charset="0"/>
                    <a:cs typeface="Arial" panose="020B0604020202020204" pitchFamily="34" charset="0"/>
                  </a:rPr>
                  <a:t>Prolonged, inappropriate  inflammatory response</a:t>
                </a:r>
                <a:endParaRPr lang="en-US" altLang="en-US" sz="2200" dirty="0">
                  <a:solidFill>
                    <a:srgbClr val="CC0000"/>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 xmlns:a16="http://schemas.microsoft.com/office/drawing/2014/main" id="{C9D1DB16-680E-4AC4-A762-DF2517A0777F}"/>
                  </a:ext>
                </a:extLst>
              </p:cNvPr>
              <p:cNvSpPr/>
              <p:nvPr/>
            </p:nvSpPr>
            <p:spPr>
              <a:xfrm>
                <a:off x="4295932" y="4963804"/>
                <a:ext cx="3326997" cy="400110"/>
              </a:xfrm>
              <a:prstGeom prst="rect">
                <a:avLst/>
              </a:prstGeom>
            </p:spPr>
            <p:txBody>
              <a:bodyPr wrap="square">
                <a:spAutoFit/>
              </a:bodyPr>
              <a:lstStyle/>
              <a:p>
                <a:pPr algn="ctr"/>
                <a:r>
                  <a:rPr lang="en-US" sz="2000" b="1" dirty="0">
                    <a:latin typeface="Arial" panose="020B0604020202020204" pitchFamily="34" charset="0"/>
                    <a:cs typeface="Arial" panose="020B0604020202020204" pitchFamily="34" charset="0"/>
                  </a:rPr>
                  <a:t>Progressive heart failure</a:t>
                </a:r>
              </a:p>
            </p:txBody>
          </p:sp>
          <p:sp>
            <p:nvSpPr>
              <p:cNvPr id="16" name="Rectangle 15">
                <a:extLst>
                  <a:ext uri="{FF2B5EF4-FFF2-40B4-BE49-F238E27FC236}">
                    <a16:creationId xmlns="" xmlns:a16="http://schemas.microsoft.com/office/drawing/2014/main" id="{8D8B4948-547F-4F59-B278-E286D0801A85}"/>
                  </a:ext>
                </a:extLst>
              </p:cNvPr>
              <p:cNvSpPr/>
              <p:nvPr/>
            </p:nvSpPr>
            <p:spPr>
              <a:xfrm>
                <a:off x="4858307" y="5624315"/>
                <a:ext cx="2208000" cy="430887"/>
              </a:xfrm>
              <a:prstGeom prst="rect">
                <a:avLst/>
              </a:prstGeom>
            </p:spPr>
            <p:txBody>
              <a:bodyPr wrap="square">
                <a:spAutoFit/>
              </a:bodyPr>
              <a:lstStyle/>
              <a:p>
                <a:pPr algn="ctr"/>
                <a:r>
                  <a:rPr lang="en-US" sz="2200" b="1" dirty="0">
                    <a:latin typeface="Arial" panose="020B0604020202020204" pitchFamily="34" charset="0"/>
                    <a:cs typeface="Arial" panose="020B0604020202020204" pitchFamily="34" charset="0"/>
                  </a:rPr>
                  <a:t>Death</a:t>
                </a:r>
              </a:p>
            </p:txBody>
          </p:sp>
          <p:sp>
            <p:nvSpPr>
              <p:cNvPr id="17" name="Arrow: Down 16">
                <a:extLst>
                  <a:ext uri="{FF2B5EF4-FFF2-40B4-BE49-F238E27FC236}">
                    <a16:creationId xmlns="" xmlns:a16="http://schemas.microsoft.com/office/drawing/2014/main" id="{62309897-8741-45CC-8AD2-1EEE164FF499}"/>
                  </a:ext>
                </a:extLst>
              </p:cNvPr>
              <p:cNvSpPr/>
              <p:nvPr/>
            </p:nvSpPr>
            <p:spPr>
              <a:xfrm>
                <a:off x="5845560" y="3983678"/>
                <a:ext cx="216716" cy="378904"/>
              </a:xfrm>
              <a:prstGeom prst="downArrow">
                <a:avLst/>
              </a:prstGeom>
              <a:solidFill>
                <a:srgbClr val="CC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8" name="Arrow: Down 17">
                <a:extLst>
                  <a:ext uri="{FF2B5EF4-FFF2-40B4-BE49-F238E27FC236}">
                    <a16:creationId xmlns="" xmlns:a16="http://schemas.microsoft.com/office/drawing/2014/main" id="{0B5EC0E0-C065-4695-BD09-BF5FCE609BBE}"/>
                  </a:ext>
                </a:extLst>
              </p:cNvPr>
              <p:cNvSpPr/>
              <p:nvPr/>
            </p:nvSpPr>
            <p:spPr>
              <a:xfrm>
                <a:off x="5845560" y="4651016"/>
                <a:ext cx="216716" cy="378904"/>
              </a:xfrm>
              <a:prstGeom prst="downArrow">
                <a:avLst/>
              </a:prstGeom>
              <a:solidFill>
                <a:srgbClr val="CC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9" name="Arrow: Down 18">
                <a:extLst>
                  <a:ext uri="{FF2B5EF4-FFF2-40B4-BE49-F238E27FC236}">
                    <a16:creationId xmlns="" xmlns:a16="http://schemas.microsoft.com/office/drawing/2014/main" id="{08114078-C13A-4983-AE2F-6B73BB2E98E0}"/>
                  </a:ext>
                </a:extLst>
              </p:cNvPr>
              <p:cNvSpPr/>
              <p:nvPr/>
            </p:nvSpPr>
            <p:spPr>
              <a:xfrm>
                <a:off x="5845560" y="5315096"/>
                <a:ext cx="216716" cy="378904"/>
              </a:xfrm>
              <a:prstGeom prst="downArrow">
                <a:avLst/>
              </a:prstGeom>
              <a:solidFill>
                <a:srgbClr val="CC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sp>
          <p:nvSpPr>
            <p:cNvPr id="5" name="TextBox 4">
              <a:extLst>
                <a:ext uri="{FF2B5EF4-FFF2-40B4-BE49-F238E27FC236}">
                  <a16:creationId xmlns="" xmlns:a16="http://schemas.microsoft.com/office/drawing/2014/main" id="{1454E479-47C4-4DE0-A3DB-6D95F1611DF5}"/>
                </a:ext>
              </a:extLst>
            </p:cNvPr>
            <p:cNvSpPr txBox="1"/>
            <p:nvPr/>
          </p:nvSpPr>
          <p:spPr>
            <a:xfrm flipH="1">
              <a:off x="2167603" y="2005815"/>
              <a:ext cx="2648402" cy="923330"/>
            </a:xfrm>
            <a:prstGeom prst="rect">
              <a:avLst/>
            </a:prstGeom>
            <a:noFill/>
          </p:spPr>
          <p:txBody>
            <a:bodyPr wrap="square" rtlCol="0">
              <a:spAutoFit/>
            </a:bodyPr>
            <a:lstStyle/>
            <a:p>
              <a:pPr algn="ctr"/>
              <a:r>
                <a:rPr lang="en-US" b="1" dirty="0">
                  <a:latin typeface="Arial" panose="020B0604020202020204" pitchFamily="34" charset="0"/>
                  <a:cs typeface="Arial" panose="020B0604020202020204" pitchFamily="34" charset="0"/>
                </a:rPr>
                <a:t>Genetic modifiers</a:t>
              </a:r>
            </a:p>
            <a:p>
              <a:pPr algn="ctr"/>
              <a:r>
                <a:rPr lang="en-US" b="1" dirty="0">
                  <a:latin typeface="Arial" panose="020B0604020202020204" pitchFamily="34" charset="0"/>
                  <a:cs typeface="Arial" panose="020B0604020202020204" pitchFamily="34" charset="0"/>
                </a:rPr>
                <a:t>Epigenetic modifiers</a:t>
              </a:r>
            </a:p>
            <a:p>
              <a:pPr algn="ctr"/>
              <a:endParaRPr lang="en-US" b="1" dirty="0">
                <a:latin typeface="Arial" panose="020B0604020202020204" pitchFamily="34" charset="0"/>
                <a:cs typeface="Arial" panose="020B0604020202020204" pitchFamily="34" charset="0"/>
              </a:endParaRPr>
            </a:p>
          </p:txBody>
        </p:sp>
        <p:sp>
          <p:nvSpPr>
            <p:cNvPr id="23" name="TextBox 22">
              <a:extLst>
                <a:ext uri="{FF2B5EF4-FFF2-40B4-BE49-F238E27FC236}">
                  <a16:creationId xmlns="" xmlns:a16="http://schemas.microsoft.com/office/drawing/2014/main" id="{CA78EF09-012D-489E-8AB5-4CF28F4E05E5}"/>
                </a:ext>
              </a:extLst>
            </p:cNvPr>
            <p:cNvSpPr txBox="1"/>
            <p:nvPr/>
          </p:nvSpPr>
          <p:spPr>
            <a:xfrm flipH="1">
              <a:off x="7025607" y="2001713"/>
              <a:ext cx="2187561" cy="1015663"/>
            </a:xfrm>
            <a:prstGeom prst="rect">
              <a:avLst/>
            </a:prstGeom>
            <a:noFill/>
          </p:spPr>
          <p:txBody>
            <a:bodyPr wrap="square" rtlCol="0">
              <a:spAutoFit/>
            </a:bodyPr>
            <a:lstStyle/>
            <a:p>
              <a:pPr algn="ctr"/>
              <a:r>
                <a:rPr lang="en-US" b="1" dirty="0">
                  <a:latin typeface="Arial" panose="020B0604020202020204" pitchFamily="34" charset="0"/>
                  <a:cs typeface="Arial" panose="020B0604020202020204" pitchFamily="34" charset="0"/>
                </a:rPr>
                <a:t>Risk factors </a:t>
              </a:r>
              <a:r>
                <a:rPr lang="en-US" sz="1400" b="1" dirty="0">
                  <a:latin typeface="Arial" panose="020B0604020202020204" pitchFamily="34" charset="0"/>
                  <a:cs typeface="Arial" panose="020B0604020202020204" pitchFamily="34" charset="0"/>
                </a:rPr>
                <a:t>Chronic infection,</a:t>
              </a:r>
            </a:p>
            <a:p>
              <a:pPr algn="ctr"/>
              <a:r>
                <a:rPr lang="en-US" sz="1400" b="1" dirty="0">
                  <a:latin typeface="Arial" panose="020B0604020202020204" pitchFamily="34" charset="0"/>
                  <a:cs typeface="Arial" panose="020B0604020202020204" pitchFamily="34" charset="0"/>
                </a:rPr>
                <a:t>diabetes, obesity, smoking…</a:t>
              </a:r>
              <a:endParaRPr lang="en-US" b="1" dirty="0">
                <a:latin typeface="Arial" panose="020B0604020202020204" pitchFamily="34" charset="0"/>
                <a:cs typeface="Arial" panose="020B0604020202020204" pitchFamily="34" charset="0"/>
              </a:endParaRPr>
            </a:p>
          </p:txBody>
        </p:sp>
        <p:grpSp>
          <p:nvGrpSpPr>
            <p:cNvPr id="25" name="Group 24">
              <a:extLst>
                <a:ext uri="{FF2B5EF4-FFF2-40B4-BE49-F238E27FC236}">
                  <a16:creationId xmlns="" xmlns:a16="http://schemas.microsoft.com/office/drawing/2014/main" id="{7C0D44B6-FBB9-4318-B970-5FFD234D2F44}"/>
                </a:ext>
              </a:extLst>
            </p:cNvPr>
            <p:cNvGrpSpPr/>
            <p:nvPr/>
          </p:nvGrpSpPr>
          <p:grpSpPr>
            <a:xfrm>
              <a:off x="3204274" y="1844040"/>
              <a:ext cx="5569631" cy="2117558"/>
              <a:chOff x="3171090" y="1844040"/>
              <a:chExt cx="5569631" cy="2117558"/>
            </a:xfrm>
          </p:grpSpPr>
          <p:sp>
            <p:nvSpPr>
              <p:cNvPr id="14" name="Arrow: Down 13">
                <a:extLst>
                  <a:ext uri="{FF2B5EF4-FFF2-40B4-BE49-F238E27FC236}">
                    <a16:creationId xmlns="" xmlns:a16="http://schemas.microsoft.com/office/drawing/2014/main" id="{9EAFF579-872B-44CB-84CE-8A97184614DC}"/>
                  </a:ext>
                </a:extLst>
              </p:cNvPr>
              <p:cNvSpPr/>
              <p:nvPr/>
            </p:nvSpPr>
            <p:spPr>
              <a:xfrm>
                <a:off x="5822978" y="1844040"/>
                <a:ext cx="249579" cy="1477492"/>
              </a:xfrm>
              <a:prstGeom prst="downArrow">
                <a:avLst/>
              </a:prstGeom>
              <a:solidFill>
                <a:srgbClr val="CC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 name="Arc 7">
                <a:extLst>
                  <a:ext uri="{FF2B5EF4-FFF2-40B4-BE49-F238E27FC236}">
                    <a16:creationId xmlns="" xmlns:a16="http://schemas.microsoft.com/office/drawing/2014/main" id="{F5ADBE2D-4E72-46F9-AF51-41BA0471A05B}"/>
                  </a:ext>
                </a:extLst>
              </p:cNvPr>
              <p:cNvSpPr/>
              <p:nvPr/>
            </p:nvSpPr>
            <p:spPr>
              <a:xfrm>
                <a:off x="3171090" y="2315678"/>
                <a:ext cx="2873330" cy="1645920"/>
              </a:xfrm>
              <a:prstGeom prst="arc">
                <a:avLst>
                  <a:gd name="adj1" fmla="val 16200000"/>
                  <a:gd name="adj2" fmla="val 20862124"/>
                </a:avLst>
              </a:prstGeom>
              <a:ln w="762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Arc 23">
                <a:extLst>
                  <a:ext uri="{FF2B5EF4-FFF2-40B4-BE49-F238E27FC236}">
                    <a16:creationId xmlns="" xmlns:a16="http://schemas.microsoft.com/office/drawing/2014/main" id="{7D52F2E8-32D5-4238-89DE-1307D4635AF6}"/>
                  </a:ext>
                </a:extLst>
              </p:cNvPr>
              <p:cNvSpPr/>
              <p:nvPr/>
            </p:nvSpPr>
            <p:spPr>
              <a:xfrm flipH="1">
                <a:off x="5867391" y="2298087"/>
                <a:ext cx="2873330" cy="1645920"/>
              </a:xfrm>
              <a:prstGeom prst="arc">
                <a:avLst>
                  <a:gd name="adj1" fmla="val 16200000"/>
                  <a:gd name="adj2" fmla="val 20862124"/>
                </a:avLst>
              </a:prstGeom>
              <a:ln w="762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spTree>
    <p:extLst>
      <p:ext uri="{BB962C8B-B14F-4D97-AF65-F5344CB8AC3E}">
        <p14:creationId xmlns:p14="http://schemas.microsoft.com/office/powerpoint/2010/main" val="2977495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F20D365C-4E03-4B39-B76C-78ABDCEEA535}"/>
              </a:ext>
            </a:extLst>
          </p:cNvPr>
          <p:cNvSpPr txBox="1"/>
          <p:nvPr/>
        </p:nvSpPr>
        <p:spPr>
          <a:xfrm>
            <a:off x="2452166" y="2175365"/>
            <a:ext cx="6710884"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MSCs have marked anti-inflammatory effects</a:t>
            </a:r>
          </a:p>
        </p:txBody>
      </p:sp>
      <p:sp>
        <p:nvSpPr>
          <p:cNvPr id="4" name="Titre 6">
            <a:extLst>
              <a:ext uri="{FF2B5EF4-FFF2-40B4-BE49-F238E27FC236}">
                <a16:creationId xmlns="" xmlns:a16="http://schemas.microsoft.com/office/drawing/2014/main" id="{53CE026E-B78C-4EC2-B50B-CC9326A8CBE6}"/>
              </a:ext>
            </a:extLst>
          </p:cNvPr>
          <p:cNvSpPr txBox="1">
            <a:spLocks/>
          </p:cNvSpPr>
          <p:nvPr/>
        </p:nvSpPr>
        <p:spPr>
          <a:xfrm>
            <a:off x="4749331" y="1015704"/>
            <a:ext cx="2116555" cy="662382"/>
          </a:xfrm>
          <a:prstGeom prst="rect">
            <a:avLst/>
          </a:prstGeom>
        </p:spPr>
        <p:txBody>
          <a:bodyPr>
            <a:noAutofit/>
          </a:bodyPr>
          <a:lstStyle>
            <a:lvl1pPr algn="l" defTabSz="457200" rtl="0" eaLnBrk="0" fontAlgn="base" hangingPunct="0">
              <a:spcBef>
                <a:spcPct val="0"/>
              </a:spcBef>
              <a:spcAft>
                <a:spcPct val="0"/>
              </a:spcAft>
              <a:defRPr lang="en-US" sz="2400" b="1" dirty="0">
                <a:solidFill>
                  <a:srgbClr val="215968"/>
                </a:solidFill>
                <a:latin typeface="+mn-lt"/>
                <a:ea typeface="MS PGothic" panose="020B0600070205080204" pitchFamily="34" charset="-128"/>
                <a:cs typeface="MS PGothic" charset="0"/>
              </a:defRPr>
            </a:lvl1pPr>
            <a:lvl2pPr algn="l" defTabSz="457200" rtl="0" eaLnBrk="0" fontAlgn="base" hangingPunct="0">
              <a:spcBef>
                <a:spcPct val="0"/>
              </a:spcBef>
              <a:spcAft>
                <a:spcPct val="0"/>
              </a:spcAft>
              <a:defRPr sz="2400" b="1">
                <a:solidFill>
                  <a:srgbClr val="215968"/>
                </a:solidFill>
                <a:latin typeface="Arial" pitchFamily="34" charset="0"/>
                <a:ea typeface="MS PGothic" panose="020B0600070205080204" pitchFamily="34" charset="-128"/>
                <a:cs typeface="MS PGothic" charset="0"/>
              </a:defRPr>
            </a:lvl2pPr>
            <a:lvl3pPr algn="l" defTabSz="457200" rtl="0" eaLnBrk="0" fontAlgn="base" hangingPunct="0">
              <a:spcBef>
                <a:spcPct val="0"/>
              </a:spcBef>
              <a:spcAft>
                <a:spcPct val="0"/>
              </a:spcAft>
              <a:defRPr sz="2400" b="1">
                <a:solidFill>
                  <a:srgbClr val="215968"/>
                </a:solidFill>
                <a:latin typeface="Arial" pitchFamily="34" charset="0"/>
                <a:ea typeface="MS PGothic" panose="020B0600070205080204" pitchFamily="34" charset="-128"/>
                <a:cs typeface="MS PGothic" charset="0"/>
              </a:defRPr>
            </a:lvl3pPr>
            <a:lvl4pPr algn="l" defTabSz="457200" rtl="0" eaLnBrk="0" fontAlgn="base" hangingPunct="0">
              <a:spcBef>
                <a:spcPct val="0"/>
              </a:spcBef>
              <a:spcAft>
                <a:spcPct val="0"/>
              </a:spcAft>
              <a:defRPr sz="2400" b="1">
                <a:solidFill>
                  <a:srgbClr val="215968"/>
                </a:solidFill>
                <a:latin typeface="Arial" pitchFamily="34" charset="0"/>
                <a:ea typeface="MS PGothic" panose="020B0600070205080204" pitchFamily="34" charset="-128"/>
                <a:cs typeface="MS PGothic" charset="0"/>
              </a:defRPr>
            </a:lvl4pPr>
            <a:lvl5pPr algn="l" defTabSz="457200" rtl="0" eaLnBrk="0" fontAlgn="base" hangingPunct="0">
              <a:spcBef>
                <a:spcPct val="0"/>
              </a:spcBef>
              <a:spcAft>
                <a:spcPct val="0"/>
              </a:spcAft>
              <a:defRPr sz="2400" b="1">
                <a:solidFill>
                  <a:srgbClr val="215968"/>
                </a:solidFill>
                <a:latin typeface="Arial" pitchFamily="34" charset="0"/>
                <a:ea typeface="MS PGothic" panose="020B0600070205080204" pitchFamily="34" charset="-128"/>
                <a:cs typeface="MS PGothic" charset="0"/>
              </a:defRPr>
            </a:lvl5pPr>
            <a:lvl6pPr marL="457200" algn="l" defTabSz="457200" rtl="0" fontAlgn="base">
              <a:spcBef>
                <a:spcPct val="0"/>
              </a:spcBef>
              <a:spcAft>
                <a:spcPct val="0"/>
              </a:spcAft>
              <a:defRPr sz="2400" b="1">
                <a:solidFill>
                  <a:srgbClr val="215968"/>
                </a:solidFill>
                <a:latin typeface="Arial" pitchFamily="34" charset="0"/>
              </a:defRPr>
            </a:lvl6pPr>
            <a:lvl7pPr marL="914400" algn="l" defTabSz="457200" rtl="0" fontAlgn="base">
              <a:spcBef>
                <a:spcPct val="0"/>
              </a:spcBef>
              <a:spcAft>
                <a:spcPct val="0"/>
              </a:spcAft>
              <a:defRPr sz="2400" b="1">
                <a:solidFill>
                  <a:srgbClr val="215968"/>
                </a:solidFill>
                <a:latin typeface="Arial" pitchFamily="34" charset="0"/>
              </a:defRPr>
            </a:lvl7pPr>
            <a:lvl8pPr marL="1371600" algn="l" defTabSz="457200" rtl="0" fontAlgn="base">
              <a:spcBef>
                <a:spcPct val="0"/>
              </a:spcBef>
              <a:spcAft>
                <a:spcPct val="0"/>
              </a:spcAft>
              <a:defRPr sz="2400" b="1">
                <a:solidFill>
                  <a:srgbClr val="215968"/>
                </a:solidFill>
                <a:latin typeface="Arial" pitchFamily="34" charset="0"/>
              </a:defRPr>
            </a:lvl8pPr>
            <a:lvl9pPr marL="1828800" algn="l" defTabSz="457200" rtl="0" fontAlgn="base">
              <a:spcBef>
                <a:spcPct val="0"/>
              </a:spcBef>
              <a:spcAft>
                <a:spcPct val="0"/>
              </a:spcAft>
              <a:defRPr sz="2400" b="1">
                <a:solidFill>
                  <a:srgbClr val="215968"/>
                </a:solidFill>
                <a:latin typeface="Arial" pitchFamily="34" charset="0"/>
              </a:defRPr>
            </a:lvl9pPr>
          </a:lstStyle>
          <a:p>
            <a:pPr algn="ctr" eaLnBrk="1" hangingPunct="1">
              <a:defRPr/>
            </a:pPr>
            <a:r>
              <a:rPr lang="en-US" altLang="en-US" kern="0" dirty="0">
                <a:solidFill>
                  <a:srgbClr val="0070C0"/>
                </a:solidFill>
                <a:latin typeface="Arial" panose="020B0604020202020204" pitchFamily="34" charset="0"/>
                <a:cs typeface="Arial" panose="020B0604020202020204" pitchFamily="34" charset="0"/>
              </a:rPr>
              <a:t>Concept-2</a:t>
            </a:r>
            <a:endParaRPr lang="en-US" altLang="en-US" kern="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26579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3048001" y="1143055"/>
            <a:ext cx="5657849" cy="4564113"/>
          </a:xfrm>
          <a:prstGeom prst="rect">
            <a:avLst/>
          </a:prstGeom>
          <a:noFill/>
          <a:ln w="9525">
            <a:noFill/>
            <a:miter lim="800000"/>
            <a:headEnd/>
            <a:tailEnd/>
          </a:ln>
        </p:spPr>
      </p:pic>
      <p:sp>
        <p:nvSpPr>
          <p:cNvPr id="3" name="Rectangle 2"/>
          <p:cNvSpPr/>
          <p:nvPr/>
        </p:nvSpPr>
        <p:spPr>
          <a:xfrm>
            <a:off x="2391054" y="5702467"/>
            <a:ext cx="3514725" cy="400110"/>
          </a:xfrm>
          <a:prstGeom prst="rect">
            <a:avLst/>
          </a:prstGeom>
        </p:spPr>
        <p:txBody>
          <a:bodyPr>
            <a:spAutoFit/>
          </a:bodyPr>
          <a:lstStyle/>
          <a:p>
            <a:pPr>
              <a:defRPr/>
            </a:pPr>
            <a:r>
              <a:rPr lang="en-US" sz="1000" b="1" dirty="0">
                <a:latin typeface="Arial" panose="020B0604020202020204" pitchFamily="34" charset="0"/>
                <a:cs typeface="Arial" panose="020B0604020202020204" pitchFamily="34" charset="0"/>
              </a:rPr>
              <a:t>Aggarwal S, Pittenger MF. Blood. 2005 Feb 15;105(4):1815-22. </a:t>
            </a:r>
          </a:p>
        </p:txBody>
      </p:sp>
      <p:sp>
        <p:nvSpPr>
          <p:cNvPr id="4" name="Rectangle 3"/>
          <p:cNvSpPr/>
          <p:nvPr/>
        </p:nvSpPr>
        <p:spPr>
          <a:xfrm>
            <a:off x="2441448" y="456270"/>
            <a:ext cx="7358105" cy="400110"/>
          </a:xfrm>
          <a:prstGeom prst="rect">
            <a:avLst/>
          </a:prstGeom>
        </p:spPr>
        <p:txBody>
          <a:bodyPr wrap="none">
            <a:spAutoFit/>
          </a:bodyPr>
          <a:lstStyle/>
          <a:p>
            <a:r>
              <a:rPr lang="en-US" sz="2000" b="1" dirty="0">
                <a:latin typeface="Arial" panose="020B0604020202020204" pitchFamily="34" charset="0"/>
                <a:cs typeface="Arial" panose="020B0604020202020204" pitchFamily="34" charset="0"/>
              </a:rPr>
              <a:t>MSCs: Immunomodulatory and anti-inflammatory activities</a:t>
            </a:r>
            <a:endParaRPr lang="en-US" sz="2000" dirty="0"/>
          </a:p>
        </p:txBody>
      </p:sp>
      <p:cxnSp>
        <p:nvCxnSpPr>
          <p:cNvPr id="6" name="Straight Connector 5">
            <a:extLst>
              <a:ext uri="{FF2B5EF4-FFF2-40B4-BE49-F238E27FC236}">
                <a16:creationId xmlns="" xmlns:a16="http://schemas.microsoft.com/office/drawing/2014/main" id="{4DB12B4D-3CE0-4C17-BFF4-FE39D83776DB}"/>
              </a:ext>
            </a:extLst>
          </p:cNvPr>
          <p:cNvCxnSpPr>
            <a:cxnSpLocks/>
          </p:cNvCxnSpPr>
          <p:nvPr/>
        </p:nvCxnSpPr>
        <p:spPr>
          <a:xfrm>
            <a:off x="2373190" y="832922"/>
            <a:ext cx="7475660" cy="0"/>
          </a:xfrm>
          <a:prstGeom prst="line">
            <a:avLst/>
          </a:prstGeom>
          <a:ln w="28575">
            <a:solidFill>
              <a:srgbClr val="FF00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529198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4433</TotalTime>
  <Words>749</Words>
  <Application>Microsoft Office PowerPoint</Application>
  <PresentationFormat>Widescreen</PresentationFormat>
  <Paragraphs>91</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ＭＳ Ｐゴシック</vt:lpstr>
      <vt:lpstr>ＭＳ Ｐゴシック</vt:lpstr>
      <vt:lpstr>Arial</vt:lpstr>
      <vt:lpstr>Calibri</vt:lpstr>
      <vt:lpstr>Calibri Light</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epstein</dc:creator>
  <cp:lastModifiedBy>Checkin 013</cp:lastModifiedBy>
  <cp:revision>126</cp:revision>
  <dcterms:created xsi:type="dcterms:W3CDTF">2019-02-10T13:47:47Z</dcterms:created>
  <dcterms:modified xsi:type="dcterms:W3CDTF">2019-03-03T12:37:40Z</dcterms:modified>
</cp:coreProperties>
</file>