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2"/>
  </p:notesMasterIdLst>
  <p:handoutMasterIdLst>
    <p:handoutMasterId r:id="rId13"/>
  </p:handoutMasterIdLst>
  <p:sldIdLst>
    <p:sldId id="273" r:id="rId3"/>
    <p:sldId id="266" r:id="rId4"/>
    <p:sldId id="267" r:id="rId5"/>
    <p:sldId id="277" r:id="rId6"/>
    <p:sldId id="276" r:id="rId7"/>
    <p:sldId id="270" r:id="rId8"/>
    <p:sldId id="271" r:id="rId9"/>
    <p:sldId id="272" r:id="rId10"/>
    <p:sldId id="275" r:id="rId1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SLIDE" id="{37DE1ACA-4C25-584B-9842-92DC7CEF850B}">
          <p14:sldIdLst>
            <p14:sldId id="273"/>
          </p14:sldIdLst>
        </p14:section>
        <p14:section name="CONFLICT DECLARATION" id="{0D3E8FB5-DB8C-1E48-940A-D2C9AF45FC9B}">
          <p14:sldIdLst>
            <p14:sldId id="266"/>
          </p14:sldIdLst>
        </p14:section>
        <p14:section name="YOUR PRESENTATION SLIDES" id="{3EEEA5DF-076B-D44C-BB22-7B9D546D1AB5}">
          <p14:sldIdLst>
            <p14:sldId id="267"/>
            <p14:sldId id="277"/>
            <p14:sldId id="276"/>
            <p14:sldId id="270"/>
            <p14:sldId id="271"/>
            <p14:sldId id="272"/>
          </p14:sldIdLst>
        </p14:section>
        <p14:section name="DO NOT REMOVE - END SLIDE" id="{204C8C27-D0B2-3A4D-A9C0-2185175AB3B0}">
          <p14:sldIdLst>
            <p14:sldId id="27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50535A"/>
    <a:srgbClr val="40175B"/>
    <a:srgbClr val="6120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3216" autoAdjust="0"/>
  </p:normalViewPr>
  <p:slideViewPr>
    <p:cSldViewPr snapToGrid="0" snapToObjects="1">
      <p:cViewPr varScale="1">
        <p:scale>
          <a:sx n="96" d="100"/>
          <a:sy n="96" d="100"/>
        </p:scale>
        <p:origin x="618" y="7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MARTI\Desktop\2020\LL%20Publication\Draft\DM%20Graphs%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1-4789-4CBA-B5EB-5CAC1BBBC9ED}"/>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3-4789-4CBA-B5EB-5CAC1BBBC9ED}"/>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5-4789-4CBA-B5EB-5CAC1BBBC9ED}"/>
              </c:ext>
            </c:extLst>
          </c:dPt>
          <c:dPt>
            <c:idx val="6"/>
            <c:invertIfNegative val="0"/>
            <c:bubble3D val="0"/>
            <c:spPr>
              <a:solidFill>
                <a:schemeClr val="bg1">
                  <a:lumMod val="85000"/>
                </a:schemeClr>
              </a:solidFill>
              <a:ln>
                <a:noFill/>
              </a:ln>
              <a:effectLst/>
            </c:spPr>
            <c:extLst>
              <c:ext xmlns:c16="http://schemas.microsoft.com/office/drawing/2014/chart" uri="{C3380CC4-5D6E-409C-BE32-E72D297353CC}">
                <c16:uniqueId val="{00000007-4789-4CBA-B5EB-5CAC1BBBC9ED}"/>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9-4789-4CBA-B5EB-5CAC1BBBC9E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 Simplified'!$A$1:$A$9</c:f>
              <c:strCache>
                <c:ptCount val="9"/>
                <c:pt idx="0">
                  <c:v>Morphology</c:v>
                </c:pt>
                <c:pt idx="1">
                  <c:v>Vessel Prep</c:v>
                </c:pt>
                <c:pt idx="2">
                  <c:v>Treatment</c:v>
                </c:pt>
                <c:pt idx="3">
                  <c:v>Number of Stents</c:v>
                </c:pt>
                <c:pt idx="4">
                  <c:v>Stent Length</c:v>
                </c:pt>
                <c:pt idx="5">
                  <c:v>Stent Diameter</c:v>
                </c:pt>
                <c:pt idx="6">
                  <c:v>Edge Dissection</c:v>
                </c:pt>
                <c:pt idx="7">
                  <c:v>Malapposition</c:v>
                </c:pt>
                <c:pt idx="8">
                  <c:v>Underexpansion</c:v>
                </c:pt>
              </c:strCache>
            </c:strRef>
          </c:cat>
          <c:val>
            <c:numRef>
              <c:f>'Final - Simplified'!$B$1:$B$9</c:f>
              <c:numCache>
                <c:formatCode>0.0%</c:formatCode>
                <c:ptCount val="9"/>
                <c:pt idx="0">
                  <c:v>0.48</c:v>
                </c:pt>
                <c:pt idx="1">
                  <c:v>0.28000000000000003</c:v>
                </c:pt>
                <c:pt idx="2">
                  <c:v>8.1000000000000003E-2</c:v>
                </c:pt>
                <c:pt idx="3">
                  <c:v>0.11</c:v>
                </c:pt>
                <c:pt idx="4">
                  <c:v>0.36</c:v>
                </c:pt>
                <c:pt idx="5">
                  <c:v>0.38</c:v>
                </c:pt>
                <c:pt idx="6">
                  <c:v>4.3999999999999997E-2</c:v>
                </c:pt>
                <c:pt idx="7">
                  <c:v>0.11</c:v>
                </c:pt>
                <c:pt idx="8">
                  <c:v>0.25</c:v>
                </c:pt>
              </c:numCache>
            </c:numRef>
          </c:val>
          <c:extLst>
            <c:ext xmlns:c16="http://schemas.microsoft.com/office/drawing/2014/chart" uri="{C3380CC4-5D6E-409C-BE32-E72D297353CC}">
              <c16:uniqueId val="{0000000A-4789-4CBA-B5EB-5CAC1BBBC9ED}"/>
            </c:ext>
          </c:extLst>
        </c:ser>
        <c:dLbls>
          <c:showLegendKey val="0"/>
          <c:showVal val="0"/>
          <c:showCatName val="0"/>
          <c:showSerName val="0"/>
          <c:showPercent val="0"/>
          <c:showBubbleSize val="0"/>
        </c:dLbls>
        <c:gapWidth val="219"/>
        <c:axId val="445531504"/>
        <c:axId val="445530192"/>
      </c:barChart>
      <c:lineChart>
        <c:grouping val="standard"/>
        <c:varyColors val="0"/>
        <c:ser>
          <c:idx val="1"/>
          <c:order val="1"/>
          <c:tx>
            <c:strRef>
              <c:f>'Final - Simplified'!$A$1:$A$9</c:f>
              <c:strCache>
                <c:ptCount val="9"/>
                <c:pt idx="0">
                  <c:v>Morphology</c:v>
                </c:pt>
                <c:pt idx="1">
                  <c:v>Vessel Prep</c:v>
                </c:pt>
                <c:pt idx="2">
                  <c:v>Treatment</c:v>
                </c:pt>
                <c:pt idx="3">
                  <c:v>Number of Stents</c:v>
                </c:pt>
                <c:pt idx="4">
                  <c:v>Stent Length</c:v>
                </c:pt>
                <c:pt idx="5">
                  <c:v>Stent Diameter</c:v>
                </c:pt>
                <c:pt idx="6">
                  <c:v>Edge Dissection</c:v>
                </c:pt>
                <c:pt idx="7">
                  <c:v>Malapposition</c:v>
                </c:pt>
                <c:pt idx="8">
                  <c:v>Underexpansion</c:v>
                </c:pt>
              </c:strCache>
            </c:strRef>
          </c:tx>
          <c:spPr>
            <a:ln w="28575" cap="rnd">
              <a:solidFill>
                <a:schemeClr val="accent2"/>
              </a:solidFill>
              <a:round/>
            </a:ln>
            <a:effectLst/>
          </c:spPr>
          <c:marker>
            <c:symbol val="none"/>
          </c:marker>
          <c:val>
            <c:numRef>
              <c:f>'Final - Simplified'!$E$1:$E$9</c:f>
              <c:numCache>
                <c:formatCode>0.0%</c:formatCode>
                <c:ptCount val="9"/>
                <c:pt idx="0">
                  <c:v>0.48006134969325154</c:v>
                </c:pt>
                <c:pt idx="1">
                  <c:v>0.59969325153374231</c:v>
                </c:pt>
                <c:pt idx="2">
                  <c:v>0.6073619631901841</c:v>
                </c:pt>
                <c:pt idx="3">
                  <c:v>0.65184049079754602</c:v>
                </c:pt>
                <c:pt idx="4">
                  <c:v>0.73159509202453987</c:v>
                </c:pt>
                <c:pt idx="5">
                  <c:v>0.82361963190184051</c:v>
                </c:pt>
                <c:pt idx="6">
                  <c:v>0.82515337423312884</c:v>
                </c:pt>
                <c:pt idx="7">
                  <c:v>0.85429447852760731</c:v>
                </c:pt>
                <c:pt idx="8">
                  <c:v>0.87730061349693256</c:v>
                </c:pt>
              </c:numCache>
            </c:numRef>
          </c:val>
          <c:smooth val="0"/>
          <c:extLst>
            <c:ext xmlns:c16="http://schemas.microsoft.com/office/drawing/2014/chart" uri="{C3380CC4-5D6E-409C-BE32-E72D297353CC}">
              <c16:uniqueId val="{0000000B-4789-4CBA-B5EB-5CAC1BBBC9ED}"/>
            </c:ext>
          </c:extLst>
        </c:ser>
        <c:dLbls>
          <c:showLegendKey val="0"/>
          <c:showVal val="0"/>
          <c:showCatName val="0"/>
          <c:showSerName val="0"/>
          <c:showPercent val="0"/>
          <c:showBubbleSize val="0"/>
        </c:dLbls>
        <c:marker val="1"/>
        <c:smooth val="0"/>
        <c:axId val="445531504"/>
        <c:axId val="445530192"/>
      </c:lineChart>
      <c:catAx>
        <c:axId val="44553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530192"/>
        <c:crosses val="autoZero"/>
        <c:auto val="1"/>
        <c:lblAlgn val="ctr"/>
        <c:lblOffset val="100"/>
        <c:noMultiLvlLbl val="0"/>
      </c:catAx>
      <c:valAx>
        <c:axId val="445530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531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8F76369-6788-8842-AA59-CD4CF121B5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4E00356-3433-AF42-A286-7658EC7AD8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4C6E7-9AB4-1043-A7D7-20336EC5F786}" type="datetimeFigureOut">
              <a:rPr lang="fr-FR" smtClean="0"/>
              <a:t>26/06/2020</a:t>
            </a:fld>
            <a:endParaRPr lang="fr-FR"/>
          </a:p>
        </p:txBody>
      </p:sp>
      <p:sp>
        <p:nvSpPr>
          <p:cNvPr id="4" name="Espace réservé du pied de page 3">
            <a:extLst>
              <a:ext uri="{FF2B5EF4-FFF2-40B4-BE49-F238E27FC236}">
                <a16:creationId xmlns:a16="http://schemas.microsoft.com/office/drawing/2014/main" id="{43A6B104-4A1D-784E-9F7C-3BC4742D47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1C06016-2B4C-E44B-A1BF-90329771C0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B8741D-6BEB-1847-8331-24A2CF31D193}" type="slidenum">
              <a:rPr lang="fr-FR" smtClean="0"/>
              <a:t>‹#›</a:t>
            </a:fld>
            <a:endParaRPr lang="fr-FR"/>
          </a:p>
        </p:txBody>
      </p:sp>
    </p:spTree>
    <p:extLst>
      <p:ext uri="{BB962C8B-B14F-4D97-AF65-F5344CB8AC3E}">
        <p14:creationId xmlns:p14="http://schemas.microsoft.com/office/powerpoint/2010/main" val="34600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5955F-A7E8-AB4C-B93F-99E6E83838CD}" type="datetimeFigureOut">
              <a:rPr lang="fr-FR" smtClean="0"/>
              <a:t>26/06/2020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A184-837F-9B43-AA15-2CE1C2621E4C}" type="slidenum">
              <a:rPr lang="fr-FR" smtClean="0"/>
              <a:t>‹#›</a:t>
            </a:fld>
            <a:endParaRPr lang="fr-FR"/>
          </a:p>
        </p:txBody>
      </p:sp>
    </p:spTree>
    <p:extLst>
      <p:ext uri="{BB962C8B-B14F-4D97-AF65-F5344CB8AC3E}">
        <p14:creationId xmlns:p14="http://schemas.microsoft.com/office/powerpoint/2010/main" val="208452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1</a:t>
            </a:fld>
            <a:endParaRPr lang="fr-FR"/>
          </a:p>
        </p:txBody>
      </p:sp>
    </p:spTree>
    <p:extLst>
      <p:ext uri="{BB962C8B-B14F-4D97-AF65-F5344CB8AC3E}">
        <p14:creationId xmlns:p14="http://schemas.microsoft.com/office/powerpoint/2010/main" val="121876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of intracoronary imaging during PCI affects physician decision making:</a:t>
            </a:r>
          </a:p>
          <a:p>
            <a:pPr marL="628650" lvl="1" indent="-171450">
              <a:buFont typeface="Arial" panose="020B0604020202020204" pitchFamily="34" charset="0"/>
              <a:buChar char="•"/>
            </a:pPr>
            <a:r>
              <a:rPr lang="en-US" dirty="0"/>
              <a:t>ILUMIEN I: pre-PCI OCT: 57%, post-PCI OCT: 27%</a:t>
            </a:r>
          </a:p>
          <a:p>
            <a:pPr marL="628650" lvl="1" indent="-171450">
              <a:buFont typeface="Arial" panose="020B0604020202020204" pitchFamily="34" charset="0"/>
              <a:buChar char="•"/>
            </a:pPr>
            <a:r>
              <a:rPr lang="en-US" dirty="0"/>
              <a:t>FD-OCT, </a:t>
            </a:r>
            <a:r>
              <a:rPr lang="en-US" sz="1200" b="0" i="0" u="none" strike="noStrike" kern="1200" baseline="0" dirty="0">
                <a:solidFill>
                  <a:schemeClr val="tx1"/>
                </a:solidFill>
                <a:latin typeface="+mn-lt"/>
                <a:ea typeface="+mn-ea"/>
                <a:cs typeface="+mn-cs"/>
              </a:rPr>
              <a:t>Int J Cardiovasc Imaging (2013) 29:741–752: Pre-PCI OCT: 81.8%, post-PCI OCT: 54.8%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ADAPT-DES (IVUS), </a:t>
            </a:r>
            <a:r>
              <a:rPr lang="en-US" sz="1200" dirty="0" err="1">
                <a:latin typeface="Calibri" panose="020F0502020204030204" pitchFamily="34" charset="0"/>
              </a:rPr>
              <a:t>Witzenbichler</a:t>
            </a:r>
            <a:r>
              <a:rPr lang="en-US" sz="1200" dirty="0">
                <a:latin typeface="Calibri" panose="020F0502020204030204" pitchFamily="34" charset="0"/>
              </a:rPr>
              <a:t> B- JACC 2012: change in procedure strategy 74%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rPr>
              <a:t>Use of intracoronary imaging is associated with reduced mortality:</a:t>
            </a:r>
          </a:p>
          <a:p>
            <a:pPr marL="628650" lvl="1" indent="-171450">
              <a:buFont typeface="Arial" panose="020B0604020202020204" pitchFamily="34" charset="0"/>
              <a:buChar char="•"/>
            </a:pPr>
            <a:r>
              <a:rPr lang="en-US" sz="1200" dirty="0">
                <a:latin typeface="Calibri" panose="020F0502020204030204" pitchFamily="34" charset="0"/>
              </a:rPr>
              <a:t>Most recently Pan London PCI Registry, </a:t>
            </a:r>
            <a:r>
              <a:rPr lang="en-US" sz="1200" b="0" i="0" u="none" strike="noStrike" kern="1200" baseline="0" dirty="0">
                <a:solidFill>
                  <a:schemeClr val="tx1"/>
                </a:solidFill>
                <a:latin typeface="+mn-lt"/>
                <a:ea typeface="+mn-ea"/>
                <a:cs typeface="+mn-cs"/>
              </a:rPr>
              <a:t>J </a:t>
            </a:r>
            <a:r>
              <a:rPr lang="en-US" sz="1200" b="0" i="0" u="none" strike="noStrike" kern="1200" baseline="0" dirty="0" err="1">
                <a:solidFill>
                  <a:schemeClr val="tx1"/>
                </a:solidFill>
                <a:latin typeface="+mn-lt"/>
                <a:ea typeface="+mn-ea"/>
                <a:cs typeface="+mn-cs"/>
              </a:rPr>
              <a:t>AmColl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Cardiol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Intv</a:t>
            </a:r>
            <a:r>
              <a:rPr lang="en-US" sz="1200" b="0" i="0" u="none" strike="noStrike" kern="1200" baseline="0" dirty="0">
                <a:solidFill>
                  <a:schemeClr val="tx1"/>
                </a:solidFill>
                <a:latin typeface="+mn-lt"/>
                <a:ea typeface="+mn-ea"/>
                <a:cs typeface="+mn-cs"/>
              </a:rPr>
              <a:t> 2018;11:1313–21: </a:t>
            </a:r>
            <a:r>
              <a:rPr lang="en-US" sz="800" b="0" i="0" u="none" strike="noStrike" kern="1200" baseline="0" dirty="0">
                <a:solidFill>
                  <a:schemeClr val="tx1"/>
                </a:solidFill>
                <a:latin typeface="+mn-lt"/>
                <a:ea typeface="+mn-ea"/>
                <a:cs typeface="+mn-cs"/>
              </a:rPr>
              <a:t>In this large observational study, OCT-guided PCI was associated with improved procedural outcomes, in hospital events, and long-term survival compared with standard angiography-guided PCI</a:t>
            </a:r>
          </a:p>
          <a:p>
            <a:pPr marL="171450" lvl="0" indent="-171450">
              <a:buFont typeface="Arial" panose="020B0604020202020204" pitchFamily="34" charset="0"/>
              <a:buChar char="•"/>
            </a:pPr>
            <a:r>
              <a:rPr lang="en-US" sz="2400" b="0" i="0" u="none" strike="noStrike" kern="1200" baseline="0" dirty="0">
                <a:solidFill>
                  <a:schemeClr val="tx1"/>
                </a:solidFill>
                <a:latin typeface="+mn-lt"/>
                <a:ea typeface="+mn-ea"/>
                <a:cs typeface="+mn-cs"/>
              </a:rPr>
              <a:t>Despite this published evidence, intravascular imaging adoption remains low. The motivation behind the </a:t>
            </a:r>
            <a:r>
              <a:rPr lang="en-US" sz="2400" b="0" i="0" u="none" strike="noStrike" kern="1200" baseline="0" dirty="0" err="1">
                <a:solidFill>
                  <a:schemeClr val="tx1"/>
                </a:solidFill>
                <a:latin typeface="+mn-lt"/>
                <a:ea typeface="+mn-ea"/>
                <a:cs typeface="+mn-cs"/>
              </a:rPr>
              <a:t>LightLab</a:t>
            </a:r>
            <a:r>
              <a:rPr lang="en-US" sz="2400" b="0" i="0" u="none" strike="noStrike" kern="1200" baseline="0" dirty="0">
                <a:solidFill>
                  <a:schemeClr val="tx1"/>
                </a:solidFill>
                <a:latin typeface="+mn-lt"/>
                <a:ea typeface="+mn-ea"/>
                <a:cs typeface="+mn-cs"/>
              </a:rPr>
              <a:t> initiative was to break down barriers to imaging adoption through the use of a </a:t>
            </a:r>
            <a:r>
              <a:rPr lang="en-US" sz="2400" b="1" i="0" u="sng" strike="noStrike" kern="1200" baseline="0" dirty="0">
                <a:solidFill>
                  <a:schemeClr val="tx1"/>
                </a:solidFill>
                <a:latin typeface="+mn-lt"/>
                <a:ea typeface="+mn-ea"/>
                <a:cs typeface="+mn-cs"/>
              </a:rPr>
              <a:t>routine workflow </a:t>
            </a:r>
            <a:r>
              <a:rPr lang="en-US" sz="2400" b="0" i="0" u="none" strike="noStrike" kern="1200" baseline="0" dirty="0">
                <a:solidFill>
                  <a:schemeClr val="tx1"/>
                </a:solidFill>
                <a:latin typeface="+mn-lt"/>
                <a:ea typeface="+mn-ea"/>
                <a:cs typeface="+mn-cs"/>
              </a:rPr>
              <a:t>using OCT</a:t>
            </a:r>
            <a:endParaRPr lang="en-US" sz="24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3</a:t>
            </a:fld>
            <a:endParaRPr lang="fr-FR"/>
          </a:p>
        </p:txBody>
      </p:sp>
    </p:spTree>
    <p:extLst>
      <p:ext uri="{BB962C8B-B14F-4D97-AF65-F5344CB8AC3E}">
        <p14:creationId xmlns:p14="http://schemas.microsoft.com/office/powerpoint/2010/main" val="313873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LightLab </a:t>
            </a:r>
            <a:r>
              <a:rPr lang="en-US" sz="1200" kern="1200" dirty="0">
                <a:solidFill>
                  <a:schemeClr val="tx1"/>
                </a:solidFill>
                <a:effectLst/>
                <a:latin typeface="+mn-lt"/>
                <a:ea typeface="+mn-ea"/>
                <a:cs typeface="+mn-cs"/>
              </a:rPr>
              <a:t>is a multicenter, prospective, observational study designed to characterize the influence of the LightLab workflow on physician’s diagnosis of the lesion, treatment strategy, and optimization decisions as compared to angiography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LightLab program is currently ongoing at 12 centers consisting </a:t>
            </a:r>
            <a:r>
              <a:rPr lang="en-US" sz="1200" kern="1200" dirty="0">
                <a:solidFill>
                  <a:schemeClr val="tx1"/>
                </a:solidFill>
                <a:effectLst/>
                <a:latin typeface="+mn-lt"/>
                <a:ea typeface="+mn-ea"/>
                <a:cs typeface="+mn-cs"/>
              </a:rPr>
              <a:t>16 hospitals </a:t>
            </a:r>
            <a:r>
              <a:rPr lang="en-US" dirty="0"/>
              <a:t>within the US and a total of </a:t>
            </a:r>
            <a:r>
              <a:rPr lang="en-US" sz="1200" kern="1200" dirty="0">
                <a:solidFill>
                  <a:schemeClr val="tx1"/>
                </a:solidFill>
                <a:effectLst/>
                <a:latin typeface="+mn-lt"/>
                <a:ea typeface="+mn-ea"/>
                <a:cs typeface="+mn-cs"/>
              </a:rPr>
              <a:t>41 participants physicians</a:t>
            </a:r>
            <a:endParaRPr lang="en-US" dirty="0"/>
          </a:p>
          <a:p>
            <a:pPr marL="171450" indent="-171450">
              <a:buFont typeface="Arial" panose="020B0604020202020204" pitchFamily="34" charset="0"/>
              <a:buChar char="•"/>
            </a:pPr>
            <a:r>
              <a:rPr lang="en-US" dirty="0"/>
              <a:t>But what make it really unique is the fact that at each center Abbott provided a Field Clinical Engineer (FCE), highly trained expert in both imaging and the LightLab workflow who is also responsible for real time data collection for LightLab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LightLab is a </a:t>
            </a:r>
            <a:r>
              <a:rPr lang="en-US" dirty="0" err="1"/>
              <a:t>multiphased</a:t>
            </a:r>
            <a:r>
              <a:rPr lang="en-US" dirty="0"/>
              <a:t> study :</a:t>
            </a:r>
          </a:p>
          <a:p>
            <a:pPr marL="628650" lvl="1" indent="-171450">
              <a:buFont typeface="Arial" panose="020B0604020202020204" pitchFamily="34" charset="0"/>
              <a:buChar char="•"/>
            </a:pPr>
            <a:r>
              <a:rPr lang="en-US" dirty="0"/>
              <a:t>The Baseline phase was purely observational, and the FCE did not provide guidance or support the use of imaging during the intervention.  Was a snapshot of current OCT utilization. </a:t>
            </a:r>
          </a:p>
          <a:p>
            <a:pPr marL="628650" lvl="1" indent="-171450">
              <a:buFont typeface="Arial" panose="020B0604020202020204" pitchFamily="34" charset="0"/>
              <a:buChar char="•"/>
            </a:pPr>
            <a:r>
              <a:rPr lang="en-US" dirty="0"/>
              <a:t>The LightLab workflow was first introduced in Phase 1 Decision Making, and first results are presented today. Data collection within this phase is unique from all other phases as it focuses the impact that OCT has on physician’s decisions relative to angiography.</a:t>
            </a:r>
          </a:p>
          <a:p>
            <a:pPr marL="628650" lvl="1" indent="-171450">
              <a:buFont typeface="Arial" panose="020B0604020202020204" pitchFamily="34" charset="0"/>
              <a:buChar char="•"/>
            </a:pPr>
            <a:r>
              <a:rPr lang="en-US" dirty="0"/>
              <a:t>The subsequent phases focus on optimization of the workflow to achieve efficiency gains by identifying and removing barriers to workflow adoption.  Within the following 3 phases, data is collected on efficiency metrics within the procedure to compare to the Baseline Phase.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Data was recorded in just over 2,200 procedures within this phase of the program</a:t>
            </a:r>
          </a:p>
          <a:p>
            <a:pPr marL="171450" indent="-171450">
              <a:buFont typeface="Arial" panose="020B0604020202020204" pitchFamily="34" charset="0"/>
              <a:buChar char="•"/>
            </a:pPr>
            <a:r>
              <a:rPr lang="en-US" dirty="0"/>
              <a:t>All diagnostic procedures were excluded, as well as interventions where OCT was not used.  This resulted in 710 OCT guided-procedures</a:t>
            </a:r>
          </a:p>
          <a:p>
            <a:pPr marL="171450" indent="-171450">
              <a:buFont typeface="Arial" panose="020B0604020202020204" pitchFamily="34" charset="0"/>
              <a:buChar char="•"/>
            </a:pPr>
            <a:r>
              <a:rPr lang="en-US" dirty="0"/>
              <a:t>OCT guided procedures where the workflow was NOT used were excluded.  This resulted in 604 LightLab workflow guided procedures</a:t>
            </a:r>
          </a:p>
          <a:p>
            <a:pPr marL="171450" indent="-171450">
              <a:buFont typeface="Arial" panose="020B0604020202020204" pitchFamily="34" charset="0"/>
              <a:buChar char="•"/>
            </a:pPr>
            <a:r>
              <a:rPr lang="en-US" dirty="0"/>
              <a:t>Analysis was conducted on a per lesion basis specifically looking at the impact of OCT relative to angiography when the </a:t>
            </a:r>
            <a:r>
              <a:rPr lang="en-US" b="1" i="0" u="sng" dirty="0"/>
              <a:t>full range of information available from OCT is used for decision making</a:t>
            </a:r>
            <a:r>
              <a:rPr lang="en-US" dirty="0"/>
              <a:t>.  This is ensured in the subset of lesions that followed the LightLab workflow which resulted in 652 lesions for evaluation.</a:t>
            </a:r>
          </a:p>
          <a:p>
            <a:pPr marL="171450" indent="-171450">
              <a:buFont typeface="Arial" panose="020B0604020202020204" pitchFamily="34" charset="0"/>
              <a:buChar char="•"/>
            </a:pPr>
            <a:r>
              <a:rPr lang="en-US" dirty="0"/>
              <a:t>There was a range of procedure characteristics and lesions complexities within this population of lesions</a:t>
            </a:r>
          </a:p>
          <a:p>
            <a:pPr marL="628650" lvl="1" indent="-171450">
              <a:buFont typeface="Arial" panose="020B0604020202020204" pitchFamily="34" charset="0"/>
              <a:buChar char="•"/>
            </a:pPr>
            <a:r>
              <a:rPr lang="en-US" dirty="0"/>
              <a:t>Most notably majority were Type C lesions with almost 20% ISR, over 40% long lesions, and 10% bifurcations</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4</a:t>
            </a:fld>
            <a:endParaRPr lang="fr-FR"/>
          </a:p>
        </p:txBody>
      </p:sp>
    </p:spTree>
    <p:extLst>
      <p:ext uri="{BB962C8B-B14F-4D97-AF65-F5344CB8AC3E}">
        <p14:creationId xmlns:p14="http://schemas.microsoft.com/office/powerpoint/2010/main" val="291612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subset of lesions where the workflow was followed, OCT changed angiographic-based decisions in 88% of lesions with the majority of the impact coming from the information provided from the pre-PCI OCT pullback at 83% of lesions impacted.  This pullback is used for lesion assessment and treatment planning.  The post-PCI OCT pullback is used to check luminal quality after stenting, and 31% of the lesions were impacted by the information provided within this pullback resulting in additional optimization of the deployed stent.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&lt;Slide animation&gt;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next slides provide a closer look at the influence of OCT on physician decision making within the specific steps of the workflow that impact stent expansion: from the pre-PCI OCT pullback there is lesion morphology (assessed within lesion type and lesion evaluation), vessel preparation and treatment decisions, stent sizing specifically stent diameter, and lastly the detection of stent under-expansion from the post-PCI OCT pullback.)</a:t>
            </a:r>
          </a:p>
          <a:p>
            <a:pPr marL="171450" lvl="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motivation for looking at the workflow steps linked to stent </a:t>
            </a:r>
            <a:r>
              <a:rPr lang="en-US" dirty="0" err="1">
                <a:latin typeface="Calibri" panose="020F0502020204030204" pitchFamily="34" charset="0"/>
                <a:ea typeface="Times New Roman" panose="02020603050405020304" pitchFamily="18" charset="0"/>
                <a:cs typeface="Times New Roman" panose="02020603050405020304" pitchFamily="18" charset="0"/>
              </a:rPr>
              <a:t>underexpansion</a:t>
            </a:r>
            <a:r>
              <a:rPr lang="en-US" dirty="0">
                <a:latin typeface="Calibri" panose="020F0502020204030204" pitchFamily="34" charset="0"/>
                <a:ea typeface="Times New Roman" panose="02020603050405020304" pitchFamily="18" charset="0"/>
                <a:cs typeface="Times New Roman" panose="02020603050405020304" pitchFamily="18" charset="0"/>
              </a:rPr>
              <a:t> is to give insight into the clinical impact of using the workflow.  Stent </a:t>
            </a:r>
            <a:r>
              <a:rPr lang="en-US" dirty="0" err="1">
                <a:latin typeface="Calibri" panose="020F0502020204030204" pitchFamily="34" charset="0"/>
                <a:ea typeface="Times New Roman" panose="02020603050405020304" pitchFamily="18" charset="0"/>
                <a:cs typeface="Times New Roman" panose="02020603050405020304" pitchFamily="18" charset="0"/>
              </a:rPr>
              <a:t>underexpansion</a:t>
            </a:r>
            <a:r>
              <a:rPr lang="en-US" dirty="0">
                <a:latin typeface="Calibri" panose="020F0502020204030204" pitchFamily="34" charset="0"/>
                <a:ea typeface="Times New Roman" panose="02020603050405020304" pitchFamily="18" charset="0"/>
                <a:cs typeface="Times New Roman" panose="02020603050405020304" pitchFamily="18" charset="0"/>
              </a:rPr>
              <a:t> is a powerful predictor of early stent thrombosis and restenosis (and thus clinical outcomes) after DES implantation according to numerous studies:</a:t>
            </a:r>
          </a:p>
          <a:p>
            <a:pPr marL="1257300" marR="0" lvl="2" indent="-342900">
              <a:spcBef>
                <a:spcPts val="0"/>
              </a:spcBef>
              <a:spcAft>
                <a:spcPts val="0"/>
              </a:spcAft>
              <a:buFont typeface="+mj-lt"/>
              <a:buAutoNum type="arabicParenBoth"/>
            </a:pPr>
            <a:r>
              <a:rPr lang="en-US" sz="1000" dirty="0">
                <a:latin typeface="Calibri" panose="020F0502020204030204" pitchFamily="34" charset="0"/>
                <a:ea typeface="Times New Roman" panose="02020603050405020304" pitchFamily="18" charset="0"/>
                <a:cs typeface="Times New Roman" panose="02020603050405020304" pitchFamily="18" charset="0"/>
              </a:rPr>
              <a:t>Choi S-</a:t>
            </a:r>
            <a:r>
              <a:rPr lang="en-US" sz="1000" i="1" dirty="0">
                <a:latin typeface="Calibri" panose="020F0502020204030204" pitchFamily="34" charset="0"/>
                <a:ea typeface="Times New Roman" panose="02020603050405020304" pitchFamily="18" charset="0"/>
                <a:cs typeface="Times New Roman" panose="02020603050405020304" pitchFamily="18" charset="0"/>
              </a:rPr>
              <a:t>Y “Intravascular ultrasound findings of early stent thrombosis after primary percutaneous intervention in acute myocardial infarction: a HORIZONSAMI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substudy</a:t>
            </a:r>
            <a:r>
              <a:rPr lang="en-US" sz="1000" dirty="0">
                <a:latin typeface="Calibri" panose="020F0502020204030204" pitchFamily="34" charset="0"/>
                <a:ea typeface="Times New Roman" panose="02020603050405020304" pitchFamily="18" charset="0"/>
                <a:cs typeface="Times New Roman" panose="02020603050405020304" pitchFamily="18" charset="0"/>
              </a:rPr>
              <a:t>. Circ Cardiovasc </a:t>
            </a:r>
            <a:r>
              <a:rPr lang="en-US" sz="1000" dirty="0" err="1">
                <a:latin typeface="Calibri" panose="020F0502020204030204" pitchFamily="34" charset="0"/>
                <a:ea typeface="Times New Roman" panose="02020603050405020304" pitchFamily="18" charset="0"/>
                <a:cs typeface="Times New Roman" panose="02020603050405020304" pitchFamily="18" charset="0"/>
              </a:rPr>
              <a:t>Interv</a:t>
            </a:r>
            <a:r>
              <a:rPr lang="en-US" sz="1000" dirty="0">
                <a:latin typeface="Calibri" panose="020F0502020204030204" pitchFamily="34" charset="0"/>
                <a:ea typeface="Times New Roman" panose="02020603050405020304" pitchFamily="18" charset="0"/>
                <a:cs typeface="Times New Roman" panose="02020603050405020304" pitchFamily="18" charset="0"/>
              </a:rPr>
              <a:t> 2011;4:239–247.</a:t>
            </a:r>
          </a:p>
          <a:p>
            <a:pPr marL="1257300" marR="0" lvl="2" indent="-342900">
              <a:spcBef>
                <a:spcPts val="0"/>
              </a:spcBef>
              <a:spcAft>
                <a:spcPts val="0"/>
              </a:spcAft>
              <a:buFont typeface="+mj-lt"/>
              <a:buAutoNum type="arabicParenBoth"/>
            </a:pPr>
            <a:r>
              <a:rPr lang="en-US" sz="1000" dirty="0">
                <a:latin typeface="Calibri" panose="020F0502020204030204" pitchFamily="34" charset="0"/>
                <a:ea typeface="Times New Roman" panose="02020603050405020304" pitchFamily="18" charset="0"/>
                <a:cs typeface="Times New Roman" panose="02020603050405020304" pitchFamily="18" charset="0"/>
              </a:rPr>
              <a:t>Kang S-J </a:t>
            </a:r>
            <a:r>
              <a:rPr lang="en-US" sz="1000" i="1" dirty="0">
                <a:latin typeface="Calibri" panose="020F0502020204030204" pitchFamily="34" charset="0"/>
                <a:ea typeface="Times New Roman" panose="02020603050405020304" pitchFamily="18" charset="0"/>
                <a:cs typeface="Times New Roman" panose="02020603050405020304" pitchFamily="18" charset="0"/>
              </a:rPr>
              <a:t>“Comprehensive intravascular ultrasound assessment of stent area and its impact on restenosis and adverse cardiac events in 403 patients with unprotected left main disease” </a:t>
            </a:r>
            <a:r>
              <a:rPr lang="en-US" sz="1000" dirty="0">
                <a:latin typeface="Calibri" panose="020F0502020204030204" pitchFamily="34" charset="0"/>
                <a:ea typeface="Times New Roman" panose="02020603050405020304" pitchFamily="18" charset="0"/>
                <a:cs typeface="Times New Roman" panose="02020603050405020304" pitchFamily="18" charset="0"/>
              </a:rPr>
              <a:t>Circ Cardiovasc </a:t>
            </a:r>
            <a:r>
              <a:rPr lang="en-US" sz="1000" dirty="0" err="1">
                <a:latin typeface="Calibri" panose="020F0502020204030204" pitchFamily="34" charset="0"/>
                <a:ea typeface="Times New Roman" panose="02020603050405020304" pitchFamily="18" charset="0"/>
                <a:cs typeface="Times New Roman" panose="02020603050405020304" pitchFamily="18" charset="0"/>
              </a:rPr>
              <a:t>Interv</a:t>
            </a:r>
            <a:r>
              <a:rPr lang="en-US" sz="1000" dirty="0">
                <a:latin typeface="Calibri" panose="020F0502020204030204" pitchFamily="34" charset="0"/>
                <a:ea typeface="Times New Roman" panose="02020603050405020304" pitchFamily="18" charset="0"/>
                <a:cs typeface="Times New Roman" panose="02020603050405020304" pitchFamily="18" charset="0"/>
              </a:rPr>
              <a:t> 2011;4:562–569.</a:t>
            </a:r>
          </a:p>
          <a:p>
            <a:pPr marL="1257300" marR="0" lvl="2" indent="-342900">
              <a:spcBef>
                <a:spcPts val="0"/>
              </a:spcBef>
              <a:spcAft>
                <a:spcPts val="0"/>
              </a:spcAft>
              <a:buFont typeface="+mj-lt"/>
              <a:buAutoNum type="arabicParenBoth"/>
            </a:pPr>
            <a:r>
              <a:rPr lang="en-US" sz="1000" dirty="0" err="1">
                <a:latin typeface="Calibri" panose="020F0502020204030204" pitchFamily="34" charset="0"/>
                <a:ea typeface="Times New Roman" panose="02020603050405020304" pitchFamily="18" charset="0"/>
                <a:cs typeface="Times New Roman" panose="02020603050405020304" pitchFamily="18" charset="0"/>
              </a:rPr>
              <a:t>Sonoda</a:t>
            </a:r>
            <a:r>
              <a:rPr lang="en-US" sz="1000" dirty="0">
                <a:latin typeface="Calibri" panose="020F0502020204030204" pitchFamily="34" charset="0"/>
                <a:ea typeface="Times New Roman" panose="02020603050405020304" pitchFamily="18" charset="0"/>
                <a:cs typeface="Times New Roman" panose="02020603050405020304" pitchFamily="18" charset="0"/>
              </a:rPr>
              <a:t> S </a:t>
            </a:r>
            <a:r>
              <a:rPr lang="en-US" sz="1000" i="1" dirty="0">
                <a:latin typeface="Calibri" panose="020F0502020204030204" pitchFamily="34" charset="0"/>
                <a:ea typeface="Times New Roman" panose="02020603050405020304" pitchFamily="18" charset="0"/>
                <a:cs typeface="Times New Roman" panose="02020603050405020304" pitchFamily="18" charset="0"/>
              </a:rPr>
              <a:t>“Impact of final stent dimensions on long-term results following sirolimus-eluting stent implantation: serial intravascular ultrasound analysis from the Sirius Trial</a:t>
            </a:r>
            <a:r>
              <a:rPr lang="en-US" sz="1000" dirty="0">
                <a:latin typeface="Calibri" panose="020F0502020204030204" pitchFamily="34" charset="0"/>
                <a:ea typeface="Times New Roman" panose="02020603050405020304" pitchFamily="18" charset="0"/>
                <a:cs typeface="Times New Roman" panose="02020603050405020304" pitchFamily="18" charset="0"/>
              </a:rPr>
              <a:t>” J Am Coll </a:t>
            </a:r>
            <a:r>
              <a:rPr lang="en-US" sz="1000" dirty="0" err="1">
                <a:latin typeface="Calibri" panose="020F0502020204030204" pitchFamily="34" charset="0"/>
                <a:ea typeface="Times New Roman" panose="02020603050405020304" pitchFamily="18" charset="0"/>
                <a:cs typeface="Times New Roman" panose="02020603050405020304" pitchFamily="18" charset="0"/>
              </a:rPr>
              <a:t>Cardiol</a:t>
            </a:r>
            <a:r>
              <a:rPr lang="en-US" sz="1000" dirty="0">
                <a:latin typeface="Calibri" panose="020F0502020204030204" pitchFamily="34" charset="0"/>
                <a:ea typeface="Times New Roman" panose="02020603050405020304" pitchFamily="18" charset="0"/>
                <a:cs typeface="Times New Roman" panose="02020603050405020304" pitchFamily="18" charset="0"/>
              </a:rPr>
              <a:t> 2004;43:1959–1963.</a:t>
            </a:r>
          </a:p>
          <a:p>
            <a:pPr marL="1257300" marR="0" lvl="2" indent="-342900">
              <a:spcBef>
                <a:spcPts val="0"/>
              </a:spcBef>
              <a:spcAft>
                <a:spcPts val="0"/>
              </a:spcAft>
              <a:buFont typeface="+mj-lt"/>
              <a:buAutoNum type="arabicParenBoth"/>
            </a:pPr>
            <a:r>
              <a:rPr lang="en-US" sz="1000" dirty="0">
                <a:latin typeface="Calibri" panose="020F0502020204030204" pitchFamily="34" charset="0"/>
                <a:ea typeface="Times New Roman" panose="02020603050405020304" pitchFamily="18" charset="0"/>
                <a:cs typeface="Times New Roman" panose="02020603050405020304" pitchFamily="18" charset="0"/>
              </a:rPr>
              <a:t>Song H-G </a:t>
            </a:r>
            <a:r>
              <a:rPr lang="en-US" sz="1000" i="1" dirty="0">
                <a:latin typeface="Calibri" panose="020F0502020204030204" pitchFamily="34" charset="0"/>
                <a:ea typeface="Times New Roman" panose="02020603050405020304" pitchFamily="18" charset="0"/>
                <a:cs typeface="Times New Roman" panose="02020603050405020304" pitchFamily="18" charset="0"/>
              </a:rPr>
              <a:t>“Intravascular ultrasound assessment of optimal stent area to prevent in-stent restenosis after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zotarolimus</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everolimus</a:t>
            </a:r>
            <a:r>
              <a:rPr lang="en-US" sz="1000" i="1" dirty="0">
                <a:latin typeface="Calibri" panose="020F0502020204030204" pitchFamily="34" charset="0"/>
                <a:ea typeface="Times New Roman" panose="02020603050405020304" pitchFamily="18" charset="0"/>
                <a:cs typeface="Times New Roman" panose="02020603050405020304" pitchFamily="18" charset="0"/>
              </a:rPr>
              <a:t>-, and sirolimus-eluting stent implantation. </a:t>
            </a:r>
            <a:r>
              <a:rPr lang="en-US" sz="1000" dirty="0">
                <a:latin typeface="Calibri" panose="020F0502020204030204" pitchFamily="34" charset="0"/>
                <a:ea typeface="Times New Roman" panose="02020603050405020304" pitchFamily="18" charset="0"/>
                <a:cs typeface="Times New Roman" panose="02020603050405020304" pitchFamily="18" charset="0"/>
              </a:rPr>
              <a:t>Catheter Cardiovasc </a:t>
            </a:r>
            <a:r>
              <a:rPr lang="en-US" sz="1000" dirty="0" err="1">
                <a:latin typeface="Calibri" panose="020F0502020204030204" pitchFamily="34" charset="0"/>
                <a:ea typeface="Times New Roman" panose="02020603050405020304" pitchFamily="18" charset="0"/>
                <a:cs typeface="Times New Roman" panose="02020603050405020304" pitchFamily="18" charset="0"/>
              </a:rPr>
              <a:t>Interv</a:t>
            </a:r>
            <a:r>
              <a:rPr lang="en-US" sz="1000" dirty="0">
                <a:latin typeface="Calibri" panose="020F0502020204030204" pitchFamily="34" charset="0"/>
                <a:ea typeface="Times New Roman" panose="02020603050405020304" pitchFamily="18" charset="0"/>
                <a:cs typeface="Times New Roman" panose="02020603050405020304" pitchFamily="18" charset="0"/>
              </a:rPr>
              <a:t> 2014;83:873–878.</a:t>
            </a:r>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5</a:t>
            </a:fld>
            <a:endParaRPr lang="fr-FR"/>
          </a:p>
        </p:txBody>
      </p:sp>
    </p:spTree>
    <p:extLst>
      <p:ext uri="{BB962C8B-B14F-4D97-AF65-F5344CB8AC3E}">
        <p14:creationId xmlns:p14="http://schemas.microsoft.com/office/powerpoint/2010/main" val="395949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step of the workflow is assessment of lesion morphology.  We saw that inaccurate diagnosis of calcium severity was the key driver for changes in vessel preparation strategy.</a:t>
            </a:r>
          </a:p>
          <a:p>
            <a:pPr marL="171450" indent="-171450">
              <a:buFont typeface="Arial" panose="020B0604020202020204" pitchFamily="34" charset="0"/>
              <a:buChar char="•"/>
            </a:pPr>
            <a:r>
              <a:rPr lang="en-US" dirty="0"/>
              <a:t>The graph looks at the subset of lesions where pre-PCI OCT was performed before vessel preparation, specifically the subset of lesions where OCT had the potential to influence the physician’s decision on vessel preparation</a:t>
            </a:r>
          </a:p>
          <a:p>
            <a:pPr marL="171450" indent="-171450">
              <a:buFont typeface="Arial" panose="020B0604020202020204" pitchFamily="34" charset="0"/>
              <a:buChar char="•"/>
            </a:pPr>
            <a:r>
              <a:rPr lang="en-US" dirty="0"/>
              <a:t>This graph correlates the predominate lesion morphology identified on the pre-PCI OCT pullback with the change in physician’s vessel preparation strategy relative to angiography</a:t>
            </a:r>
          </a:p>
          <a:p>
            <a:pPr marL="628650" lvl="1" indent="-171450">
              <a:buFont typeface="Arial" panose="020B0604020202020204" pitchFamily="34" charset="0"/>
              <a:buChar char="•"/>
            </a:pPr>
            <a:r>
              <a:rPr lang="en-US" dirty="0"/>
              <a:t>This correlation highlighted the impact that proper calcium characterization has on changes in vessel preparation strategy with nearly half the lesions containing calcium requiring a change in vessel preparation device</a:t>
            </a:r>
          </a:p>
          <a:p>
            <a:pPr marL="628650" lvl="1" indent="-171450">
              <a:buFont typeface="Arial" panose="020B0604020202020204" pitchFamily="34" charset="0"/>
              <a:buChar char="•"/>
            </a:pPr>
            <a:r>
              <a:rPr lang="en-US" dirty="0"/>
              <a:t>Additionally, more insight is gained by looking at the actual vessel prep devices used to treat the lesions within calcified lesions with a change versus those without.  For lesions with a change, physicians used a more complex method of vessel prep (cutting, scoring balloon or atherectomy or laser) in just over 50% of the lesions whereas a more complex method was used in only 12% of the lesions without a change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next step of the workflow is to assess lesion size, and as it relates to stent expansion, properly assessing the lesion diameter for selection of the stent size</a:t>
            </a:r>
          </a:p>
          <a:p>
            <a:pPr marL="171450" indent="-171450">
              <a:buFont typeface="Arial" panose="020B0604020202020204" pitchFamily="34" charset="0"/>
              <a:buChar char="•"/>
            </a:pPr>
            <a:r>
              <a:rPr lang="en-US" dirty="0"/>
              <a:t>Overall, we saw that angiographic guidance lead to inaccurate stent diameter selection (defined by more than a quarter size difference in either direction) in 38% of stented lesions</a:t>
            </a:r>
          </a:p>
          <a:p>
            <a:pPr marL="171450" indent="-171450">
              <a:buFont typeface="Arial" panose="020B0604020202020204" pitchFamily="34" charset="0"/>
              <a:buChar char="•"/>
            </a:pPr>
            <a:r>
              <a:rPr lang="en-US" dirty="0"/>
              <a:t>Within the 38%, angiography both over and under-estimated the stent diameter to a similar degree</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6</a:t>
            </a:fld>
            <a:endParaRPr lang="fr-FR"/>
          </a:p>
        </p:txBody>
      </p:sp>
    </p:spTree>
    <p:extLst>
      <p:ext uri="{BB962C8B-B14F-4D97-AF65-F5344CB8AC3E}">
        <p14:creationId xmlns:p14="http://schemas.microsoft.com/office/powerpoint/2010/main" val="383815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last step of the workflow is to perform a post-PCI OCT to check the luminal quality of the stented lesion.  This pullback directly detects stent </a:t>
            </a:r>
            <a:r>
              <a:rPr lang="en-US" dirty="0" err="1"/>
              <a:t>underexpansion</a:t>
            </a:r>
            <a:r>
              <a:rPr lang="en-US" dirty="0"/>
              <a:t> which enables the physician to perform targeted optimization to the specific location of the stent requiring attention</a:t>
            </a:r>
          </a:p>
          <a:p>
            <a:pPr marL="171450" indent="-171450">
              <a:buFont typeface="Arial" panose="020B0604020202020204" pitchFamily="34" charset="0"/>
              <a:buChar char="•"/>
            </a:pPr>
            <a:r>
              <a:rPr lang="en-US" dirty="0"/>
              <a:t>In this population of lesions that followed the LightLab guided workflow, 80% minimum stent expansion was achieved on average</a:t>
            </a:r>
          </a:p>
          <a:p>
            <a:pPr marL="628650" lvl="1"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DOCTORS study,</a:t>
            </a:r>
            <a:r>
              <a:rPr lang="en-US" sz="1200" dirty="0">
                <a:latin typeface="Calibri" panose="020F0502020204030204" pitchFamily="34" charset="0"/>
                <a:ea typeface="Times New Roman" panose="02020603050405020304" pitchFamily="18" charset="0"/>
                <a:cs typeface="Times New Roman" panose="02020603050405020304" pitchFamily="18" charset="0"/>
              </a:rPr>
              <a:t> Circulation 2016;134:</a:t>
            </a:r>
            <a:r>
              <a:rPr lang="en-US" dirty="0">
                <a:latin typeface="Calibri" panose="020F0502020204030204" pitchFamily="34" charset="0"/>
                <a:ea typeface="Times New Roman" panose="02020603050405020304" pitchFamily="18" charset="0"/>
                <a:cs typeface="Times New Roman" panose="02020603050405020304" pitchFamily="18" charset="0"/>
              </a:rPr>
              <a:t> the optimal cut-off value of stent expansion able to predict FFR &gt;0.90 was &gt;79.4%</a:t>
            </a:r>
          </a:p>
          <a:p>
            <a:pPr marL="171450" lvl="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Physicians performed additional targeted optimization in 38% of lesions based on the post-PCI OCT assessment</a:t>
            </a:r>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7</a:t>
            </a:fld>
            <a:endParaRPr lang="fr-FR"/>
          </a:p>
        </p:txBody>
      </p:sp>
    </p:spTree>
    <p:extLst>
      <p:ext uri="{BB962C8B-B14F-4D97-AF65-F5344CB8AC3E}">
        <p14:creationId xmlns:p14="http://schemas.microsoft.com/office/powerpoint/2010/main" val="348330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summary, the LightLab workflow utilizes the full range of information available from OCT by performing both a pre and a post-PCI OCT pullback.  When this is done, the information provided changes physician’s decisions in 88% of lesions with the majority of the impact, 83%,  coming from the pre-PCI OCT assessment </a:t>
            </a:r>
          </a:p>
          <a:p>
            <a:pPr marL="171450" indent="-171450">
              <a:buFont typeface="Arial" panose="020B0604020202020204" pitchFamily="34" charset="0"/>
              <a:buChar char="•"/>
            </a:pPr>
            <a:r>
              <a:rPr lang="en-US" dirty="0"/>
              <a:t>Information from the pre-PCI OCT pullback provides a detailed assessment of lesion morphology, specifically calcium, which alters physician’s vessel preparation strategies.  Additionally, OCT provides the tools for correct vessel sizing which leads to appropriate selection of stent diameter and length</a:t>
            </a:r>
          </a:p>
          <a:p>
            <a:pPr marL="17145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Stent </a:t>
            </a:r>
            <a:r>
              <a:rPr lang="en-US" dirty="0" err="1">
                <a:latin typeface="Calibri" panose="020F0502020204030204" pitchFamily="34" charset="0"/>
                <a:ea typeface="Times New Roman" panose="02020603050405020304" pitchFamily="18" charset="0"/>
                <a:cs typeface="Times New Roman" panose="02020603050405020304" pitchFamily="18" charset="0"/>
              </a:rPr>
              <a:t>underexpansion</a:t>
            </a:r>
            <a:r>
              <a:rPr lang="en-US" dirty="0">
                <a:latin typeface="Calibri" panose="020F0502020204030204" pitchFamily="34" charset="0"/>
                <a:ea typeface="Times New Roman" panose="02020603050405020304" pitchFamily="18" charset="0"/>
                <a:cs typeface="Times New Roman" panose="02020603050405020304" pitchFamily="18" charset="0"/>
              </a:rPr>
              <a:t> is established as a major predictor of stent failure.  Guidelines for acceptable final stent expansion vary; however, 80% is supported in literature as being clinically acceptable.  Within the population of lesions treated that followed the LightLab guided workflow, 80% stent expansion was achieved on average.</a:t>
            </a:r>
          </a:p>
          <a:p>
            <a:pPr marL="17145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LightLab program is evaluating the use of OCT in a real-world cohort and offers an unprecedented granular evaluation of procedural data focused on physician decision making, presented today at PCR, and within future phases focused on procedural efficiency</a:t>
            </a:r>
            <a:endParaRPr lang="en-US" dirty="0"/>
          </a:p>
          <a:p>
            <a:endParaRPr lang="en-US" dirty="0"/>
          </a:p>
        </p:txBody>
      </p:sp>
      <p:sp>
        <p:nvSpPr>
          <p:cNvPr id="4" name="Slide Number Placeholder 3"/>
          <p:cNvSpPr>
            <a:spLocks noGrp="1"/>
          </p:cNvSpPr>
          <p:nvPr>
            <p:ph type="sldNum" sz="quarter" idx="5"/>
          </p:nvPr>
        </p:nvSpPr>
        <p:spPr/>
        <p:txBody>
          <a:bodyPr/>
          <a:lstStyle/>
          <a:p>
            <a:fld id="{67F8A184-837F-9B43-AA15-2CE1C2621E4C}" type="slidenum">
              <a:rPr lang="fr-FR" smtClean="0"/>
              <a:t>8</a:t>
            </a:fld>
            <a:endParaRPr lang="fr-FR"/>
          </a:p>
        </p:txBody>
      </p:sp>
    </p:spTree>
    <p:extLst>
      <p:ext uri="{BB962C8B-B14F-4D97-AF65-F5344CB8AC3E}">
        <p14:creationId xmlns:p14="http://schemas.microsoft.com/office/powerpoint/2010/main" val="268185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B5DAC-3473-9041-994F-892A86A2B2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2E58D6-7F48-FD48-AB8F-768156065F7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a:extLst>
              <a:ext uri="{FF2B5EF4-FFF2-40B4-BE49-F238E27FC236}">
                <a16:creationId xmlns:a16="http://schemas.microsoft.com/office/drawing/2014/main" id="{E2851834-CCD4-684A-9FA4-3B70AD57E90A}"/>
              </a:ext>
            </a:extLst>
          </p:cNvPr>
          <p:cNvSpPr>
            <a:spLocks noGrp="1"/>
          </p:cNvSpPr>
          <p:nvPr>
            <p:ph type="body" sz="quarter" idx="10" hasCustomPrompt="1"/>
          </p:nvPr>
        </p:nvSpPr>
        <p:spPr>
          <a:xfrm>
            <a:off x="373063" y="3852863"/>
            <a:ext cx="1597025" cy="701675"/>
          </a:xfrm>
        </p:spPr>
        <p:txBody>
          <a:bodyPr>
            <a:normAutofit/>
          </a:bodyPr>
          <a:lstStyle>
            <a:lvl1pPr marL="0" indent="0" algn="ctr">
              <a:buNone/>
              <a:defRPr sz="1800">
                <a:solidFill>
                  <a:schemeClr val="bg2">
                    <a:lumMod val="90000"/>
                  </a:schemeClr>
                </a:solidFill>
              </a:defRPr>
            </a:lvl1pPr>
          </a:lstStyle>
          <a:p>
            <a:pPr lvl="0"/>
            <a:r>
              <a:rPr lang="fr-FR" dirty="0"/>
              <a:t>Name </a:t>
            </a:r>
            <a:r>
              <a:rPr lang="fr-FR" dirty="0" err="1"/>
              <a:t>Surname</a:t>
            </a:r>
            <a:endParaRPr lang="fr-FR" dirty="0"/>
          </a:p>
        </p:txBody>
      </p:sp>
      <p:sp>
        <p:nvSpPr>
          <p:cNvPr id="16" name="Espace réservé pour une image  15">
            <a:extLst>
              <a:ext uri="{FF2B5EF4-FFF2-40B4-BE49-F238E27FC236}">
                <a16:creationId xmlns:a16="http://schemas.microsoft.com/office/drawing/2014/main" id="{A3D9B342-6139-5646-B960-DD23BC2872ED}"/>
              </a:ext>
            </a:extLst>
          </p:cNvPr>
          <p:cNvSpPr>
            <a:spLocks noGrp="1"/>
          </p:cNvSpPr>
          <p:nvPr>
            <p:ph type="pic" sz="quarter" idx="11" hasCustomPrompt="1"/>
          </p:nvPr>
        </p:nvSpPr>
        <p:spPr>
          <a:xfrm>
            <a:off x="373063" y="1819275"/>
            <a:ext cx="1597025" cy="1917700"/>
          </a:xfrm>
        </p:spPr>
        <p:txBody>
          <a:bodyPr/>
          <a:lstStyle>
            <a:lvl1pPr marL="0" indent="0" algn="ctr">
              <a:buNone/>
              <a:defRPr>
                <a:solidFill>
                  <a:schemeClr val="bg2">
                    <a:lumMod val="90000"/>
                  </a:schemeClr>
                </a:solidFill>
              </a:defRPr>
            </a:lvl1pPr>
          </a:lstStyle>
          <a:p>
            <a:r>
              <a:rPr lang="fr-FR" dirty="0"/>
              <a:t>Put </a:t>
            </a:r>
            <a:r>
              <a:rPr lang="fr-FR" dirty="0" err="1"/>
              <a:t>your</a:t>
            </a:r>
            <a:r>
              <a:rPr lang="fr-FR" dirty="0"/>
              <a:t> photo </a:t>
            </a:r>
            <a:r>
              <a:rPr lang="fr-FR" dirty="0" err="1"/>
              <a:t>here</a:t>
            </a:r>
            <a:endParaRPr lang="fr-FR" dirty="0"/>
          </a:p>
        </p:txBody>
      </p:sp>
    </p:spTree>
    <p:extLst>
      <p:ext uri="{BB962C8B-B14F-4D97-AF65-F5344CB8AC3E}">
        <p14:creationId xmlns:p14="http://schemas.microsoft.com/office/powerpoint/2010/main" val="164999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438A1-B57C-4E47-A44D-1C73328CAF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FEE8F7-ACB8-3A46-ABA0-52F6482C3C24}"/>
              </a:ext>
            </a:extLst>
          </p:cNvPr>
          <p:cNvSpPr>
            <a:spLocks noGrp="1"/>
          </p:cNvSpPr>
          <p:nvPr>
            <p:ph sz="half" idx="1"/>
          </p:nvPr>
        </p:nvSpPr>
        <p:spPr>
          <a:xfrm>
            <a:off x="2547257" y="1370013"/>
            <a:ext cx="3144416" cy="349123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3842D507-C03B-024E-B463-84566BD75D39}"/>
              </a:ext>
            </a:extLst>
          </p:cNvPr>
          <p:cNvSpPr>
            <a:spLocks noGrp="1"/>
          </p:cNvSpPr>
          <p:nvPr>
            <p:ph sz="half" idx="2"/>
          </p:nvPr>
        </p:nvSpPr>
        <p:spPr>
          <a:xfrm>
            <a:off x="5818804" y="1370013"/>
            <a:ext cx="3144416" cy="349123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0650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35199-82D0-7F41-8257-B56344649B01}"/>
              </a:ext>
            </a:extLst>
          </p:cNvPr>
          <p:cNvSpPr>
            <a:spLocks noGrp="1"/>
          </p:cNvSpPr>
          <p:nvPr>
            <p:ph type="title"/>
          </p:nvPr>
        </p:nvSpPr>
        <p:spPr/>
        <p:txBody>
          <a:bodyPr/>
          <a:lstStyle/>
          <a:p>
            <a:r>
              <a:rPr lang="fr-FR"/>
              <a:t>Modifiez le style du titre</a:t>
            </a:r>
          </a:p>
        </p:txBody>
      </p:sp>
      <p:sp>
        <p:nvSpPr>
          <p:cNvPr id="7" name="Espace réservé pour une image  6">
            <a:extLst>
              <a:ext uri="{FF2B5EF4-FFF2-40B4-BE49-F238E27FC236}">
                <a16:creationId xmlns:a16="http://schemas.microsoft.com/office/drawing/2014/main" id="{3C355486-49C6-5E4F-B909-FB8987C023BF}"/>
              </a:ext>
            </a:extLst>
          </p:cNvPr>
          <p:cNvSpPr>
            <a:spLocks noGrp="1"/>
          </p:cNvSpPr>
          <p:nvPr>
            <p:ph type="pic" sz="quarter" idx="10"/>
          </p:nvPr>
        </p:nvSpPr>
        <p:spPr>
          <a:xfrm>
            <a:off x="373063" y="1819275"/>
            <a:ext cx="1597025" cy="1917700"/>
          </a:xfrm>
        </p:spPr>
        <p:txBody>
          <a:bodyPr/>
          <a:lstStyle/>
          <a:p>
            <a:endParaRPr lang="fr-FR"/>
          </a:p>
        </p:txBody>
      </p:sp>
    </p:spTree>
    <p:extLst>
      <p:ext uri="{BB962C8B-B14F-4D97-AF65-F5344CB8AC3E}">
        <p14:creationId xmlns:p14="http://schemas.microsoft.com/office/powerpoint/2010/main" val="133745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83907" y="1469231"/>
            <a:ext cx="6274293" cy="1102519"/>
          </a:xfrm>
        </p:spPr>
        <p:txBody>
          <a:bodyPr/>
          <a:lstStyle/>
          <a:p>
            <a:r>
              <a:rPr lang="fr-FR"/>
              <a:t>Cliquez et modifiez le titre</a:t>
            </a:r>
          </a:p>
        </p:txBody>
      </p:sp>
      <p:sp>
        <p:nvSpPr>
          <p:cNvPr id="3" name="Sous-titre 2"/>
          <p:cNvSpPr>
            <a:spLocks noGrp="1"/>
          </p:cNvSpPr>
          <p:nvPr>
            <p:ph type="subTitle" idx="1"/>
          </p:nvPr>
        </p:nvSpPr>
        <p:spPr>
          <a:xfrm>
            <a:off x="2183906" y="2776731"/>
            <a:ext cx="6274294" cy="1314450"/>
          </a:xfrm>
          <a:prstGeom prst="rect">
            <a:avLst/>
          </a:prstGeom>
        </p:spPr>
        <p:txBody>
          <a:bodyPr/>
          <a:lstStyle>
            <a:lvl1pPr marL="0" indent="0" algn="ctr">
              <a:buNone/>
              <a:defRPr b="0" i="0">
                <a:solidFill>
                  <a:schemeClr val="bg1"/>
                </a:solidFill>
                <a:latin typeface="Calibri Light" panose="020F0302020204030204" pitchFamily="34" charset="0"/>
                <a:cs typeface="Calibri Light" panose="020F03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5998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14092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81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2AADA5-BF61-6F4E-926E-54B4B8045BDE}"/>
              </a:ext>
            </a:extLst>
          </p:cNvPr>
          <p:cNvPicPr>
            <a:picLocks noChangeAspect="1"/>
          </p:cNvPicPr>
          <p:nvPr userDrawn="1"/>
        </p:nvPicPr>
        <p:blipFill>
          <a:blip r:embed="rId3"/>
          <a:stretch>
            <a:fillRect/>
          </a:stretch>
        </p:blipFill>
        <p:spPr>
          <a:xfrm>
            <a:off x="3596466" y="1751888"/>
            <a:ext cx="1951065" cy="819862"/>
          </a:xfrm>
          <a:prstGeom prst="rect">
            <a:avLst/>
          </a:prstGeom>
        </p:spPr>
      </p:pic>
      <p:sp>
        <p:nvSpPr>
          <p:cNvPr id="3" name="ZoneTexte 2">
            <a:extLst>
              <a:ext uri="{FF2B5EF4-FFF2-40B4-BE49-F238E27FC236}">
                <a16:creationId xmlns:a16="http://schemas.microsoft.com/office/drawing/2014/main" id="{F9EA3D01-07E2-CB49-AE6B-F4D7E6E11B54}"/>
              </a:ext>
            </a:extLst>
          </p:cNvPr>
          <p:cNvSpPr txBox="1"/>
          <p:nvPr userDrawn="1"/>
        </p:nvSpPr>
        <p:spPr>
          <a:xfrm>
            <a:off x="2895599" y="2839571"/>
            <a:ext cx="3352800" cy="523220"/>
          </a:xfrm>
          <a:prstGeom prst="rect">
            <a:avLst/>
          </a:prstGeom>
          <a:noFill/>
        </p:spPr>
        <p:txBody>
          <a:bodyPr wrap="square" rtlCol="0">
            <a:spAutoFit/>
          </a:bodyPr>
          <a:lstStyle/>
          <a:p>
            <a:pPr algn="ctr"/>
            <a:r>
              <a:rPr lang="fr-FR" sz="2800" b="0" i="0" spc="0" dirty="0" err="1">
                <a:solidFill>
                  <a:schemeClr val="bg1"/>
                </a:solidFill>
                <a:latin typeface="Calibri Light" panose="020F0302020204030204" pitchFamily="34" charset="0"/>
                <a:cs typeface="Calibri Light" panose="020F0302020204030204" pitchFamily="34" charset="0"/>
              </a:rPr>
              <a:t>PCRonline.com</a:t>
            </a:r>
            <a:endParaRPr lang="fr-FR" sz="2800" b="0" i="0" spc="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52218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299ED0-159C-1349-B327-1508DE7481F2}"/>
              </a:ext>
            </a:extLst>
          </p:cNvPr>
          <p:cNvSpPr>
            <a:spLocks noGrp="1"/>
          </p:cNvSpPr>
          <p:nvPr>
            <p:ph type="title"/>
          </p:nvPr>
        </p:nvSpPr>
        <p:spPr>
          <a:xfrm>
            <a:off x="2444619" y="354563"/>
            <a:ext cx="6596743" cy="561198"/>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C8EA7F4-FBB6-8F45-8567-219B0FB0949A}"/>
              </a:ext>
            </a:extLst>
          </p:cNvPr>
          <p:cNvSpPr>
            <a:spLocks noGrp="1"/>
          </p:cNvSpPr>
          <p:nvPr>
            <p:ph type="body" idx="1"/>
          </p:nvPr>
        </p:nvSpPr>
        <p:spPr>
          <a:xfrm>
            <a:off x="2528596" y="1210355"/>
            <a:ext cx="6434624" cy="371620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5205327"/>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Lst>
  <p:txStyles>
    <p:titleStyle>
      <a:lvl1pPr algn="r" defTabSz="914400" rtl="0" eaLnBrk="1" latinLnBrk="0" hangingPunct="1">
        <a:lnSpc>
          <a:spcPct val="90000"/>
        </a:lnSpc>
        <a:spcBef>
          <a:spcPct val="0"/>
        </a:spcBef>
        <a:buNone/>
        <a:defRPr sz="2800" b="0" i="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C3C3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C3C3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C3C3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C3C3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C3C3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59619" y="1844774"/>
            <a:ext cx="6627181" cy="857250"/>
          </a:xfrm>
          <a:prstGeom prst="rect">
            <a:avLst/>
          </a:prstGeom>
        </p:spPr>
        <p:txBody>
          <a:bodyPr vert="horz" lIns="91440" tIns="45720" rIns="91440" bIns="45720" rtlCol="0" anchor="ctr">
            <a:normAutofit/>
          </a:bodyPr>
          <a:lstStyle/>
          <a:p>
            <a:r>
              <a:rPr lang="fr-FR"/>
              <a:t>Cliquez et modifiez le titre</a:t>
            </a:r>
          </a:p>
        </p:txBody>
      </p:sp>
    </p:spTree>
    <p:extLst>
      <p:ext uri="{BB962C8B-B14F-4D97-AF65-F5344CB8AC3E}">
        <p14:creationId xmlns:p14="http://schemas.microsoft.com/office/powerpoint/2010/main" val="133592667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Lst>
  <p:txStyles>
    <p:titleStyle>
      <a:lvl1pPr algn="ctr" defTabSz="342900" rtl="0" eaLnBrk="1" latinLnBrk="0" hangingPunct="1">
        <a:spcBef>
          <a:spcPct val="0"/>
        </a:spcBef>
        <a:buNone/>
        <a:defRPr sz="3300" b="0" i="0" kern="1200">
          <a:solidFill>
            <a:schemeClr val="bg1"/>
          </a:solidFill>
          <a:latin typeface="Calibri" panose="020F0502020204030204" pitchFamily="34" charset="0"/>
          <a:ea typeface="+mj-ea"/>
          <a:cs typeface="Calibri" panose="020F050202020403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85663E-0349-4F14-99E8-B01FA08261A9}"/>
              </a:ext>
            </a:extLst>
          </p:cNvPr>
          <p:cNvSpPr>
            <a:spLocks noGrp="1"/>
          </p:cNvSpPr>
          <p:nvPr>
            <p:ph type="ctrTitle"/>
          </p:nvPr>
        </p:nvSpPr>
        <p:spPr>
          <a:xfrm>
            <a:off x="0" y="1613094"/>
            <a:ext cx="9144000" cy="1820862"/>
          </a:xfrm>
        </p:spPr>
        <p:txBody>
          <a:bodyPr>
            <a:noAutofit/>
          </a:bodyPr>
          <a:lstStyle/>
          <a:p>
            <a:r>
              <a:rPr lang="en-GB" sz="3200" dirty="0"/>
              <a:t>Analysis of changes in </a:t>
            </a:r>
            <a:r>
              <a:rPr lang="en-GB" sz="3200" b="1" i="1" dirty="0"/>
              <a:t>decision-making</a:t>
            </a:r>
            <a:r>
              <a:rPr lang="en-GB" sz="3200" dirty="0"/>
              <a:t> process during optical coherence tomography-guided percutaneous coronary interventions: </a:t>
            </a:r>
            <a:br>
              <a:rPr lang="en-GB" sz="3200" dirty="0"/>
            </a:br>
            <a:r>
              <a:rPr lang="fr-FR" sz="3200" dirty="0"/>
              <a:t>Insights </a:t>
            </a:r>
            <a:r>
              <a:rPr lang="fr-FR" sz="3200" dirty="0" err="1"/>
              <a:t>from</a:t>
            </a:r>
            <a:r>
              <a:rPr lang="fr-FR" sz="3200" dirty="0"/>
              <a:t> the </a:t>
            </a:r>
            <a:r>
              <a:rPr lang="fr-FR" sz="3200" dirty="0" err="1"/>
              <a:t>LightLab</a:t>
            </a:r>
            <a:r>
              <a:rPr lang="fr-FR" sz="3200" dirty="0"/>
              <a:t> Initiative</a:t>
            </a:r>
            <a:br>
              <a:rPr lang="fr-FR" sz="3200" dirty="0"/>
            </a:br>
            <a:endParaRPr lang="en-GB" sz="3200" dirty="0"/>
          </a:p>
        </p:txBody>
      </p:sp>
      <p:pic>
        <p:nvPicPr>
          <p:cNvPr id="5" name="Picture 4">
            <a:extLst>
              <a:ext uri="{FF2B5EF4-FFF2-40B4-BE49-F238E27FC236}">
                <a16:creationId xmlns:a16="http://schemas.microsoft.com/office/drawing/2014/main" id="{5B48DE5D-9A1F-43CC-B6BB-A08D60956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927" y="203200"/>
            <a:ext cx="852668" cy="851421"/>
          </a:xfrm>
          <a:prstGeom prst="rect">
            <a:avLst/>
          </a:prstGeom>
        </p:spPr>
      </p:pic>
      <p:sp>
        <p:nvSpPr>
          <p:cNvPr id="6" name="Sous-titre 2">
            <a:extLst>
              <a:ext uri="{FF2B5EF4-FFF2-40B4-BE49-F238E27FC236}">
                <a16:creationId xmlns:a16="http://schemas.microsoft.com/office/drawing/2014/main" id="{3BB0447F-7A7F-456B-A570-945AC27E2B36}"/>
              </a:ext>
            </a:extLst>
          </p:cNvPr>
          <p:cNvSpPr txBox="1">
            <a:spLocks/>
          </p:cNvSpPr>
          <p:nvPr/>
        </p:nvSpPr>
        <p:spPr>
          <a:xfrm>
            <a:off x="-514350" y="3496577"/>
            <a:ext cx="10363200" cy="1194904"/>
          </a:xfrm>
          <a:prstGeom prst="rect">
            <a:avLst/>
          </a:prstGeom>
        </p:spPr>
        <p:txBody>
          <a:bodyPr/>
          <a:lstStyle>
            <a:lvl1pPr marL="0" indent="0" algn="ctr" defTabSz="342900" rtl="0" eaLnBrk="1" latinLnBrk="0" hangingPunct="1">
              <a:spcBef>
                <a:spcPct val="20000"/>
              </a:spcBef>
              <a:buFont typeface="Arial"/>
              <a:buNone/>
              <a:defRPr sz="2400" b="0" i="0" kern="1200">
                <a:solidFill>
                  <a:schemeClr val="bg1"/>
                </a:solidFill>
                <a:latin typeface="Calibri Light" panose="020F0302020204030204" pitchFamily="34" charset="0"/>
                <a:ea typeface="+mn-ea"/>
                <a:cs typeface="Calibri Light" panose="020F0302020204030204" pitchFamily="34" charset="0"/>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fr-FR" sz="2400" b="1" i="1" u="sng"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Hiram Bezerra, </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Luis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Dallan</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Gabriel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Tensol</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Jana Buccola, Jason</a:t>
            </a:r>
            <a:r>
              <a:rPr kumimoji="0" lang="fr-FR" sz="2400" b="1" i="1" u="none" strike="noStrike" kern="1200" cap="none" spc="0" normalizeH="0" baseline="3000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Wollmuth</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p>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John Lopez, Richard Rapoza, Nick West, Brian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Bergmark</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Kevin Croce</a:t>
            </a:r>
          </a:p>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on </a:t>
            </a:r>
            <a:r>
              <a:rPr kumimoji="0" lang="en-GB"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behalf</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the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LightLab</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Initiative </a:t>
            </a:r>
            <a:r>
              <a:rPr kumimoji="0" lang="fr-FR" sz="2400" b="1"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Investigators</a:t>
            </a:r>
            <a:r>
              <a:rPr kumimoji="0" lang="fr-FR" sz="24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p:txBody>
      </p:sp>
      <p:grpSp>
        <p:nvGrpSpPr>
          <p:cNvPr id="7" name="Group 6">
            <a:extLst>
              <a:ext uri="{FF2B5EF4-FFF2-40B4-BE49-F238E27FC236}">
                <a16:creationId xmlns:a16="http://schemas.microsoft.com/office/drawing/2014/main" id="{1B0073D4-4C52-4302-9E72-5B0283518118}"/>
              </a:ext>
            </a:extLst>
          </p:cNvPr>
          <p:cNvGrpSpPr>
            <a:grpSpLocks noChangeAspect="1"/>
          </p:cNvGrpSpPr>
          <p:nvPr/>
        </p:nvGrpSpPr>
        <p:grpSpPr>
          <a:xfrm>
            <a:off x="239690" y="2608883"/>
            <a:ext cx="1208577" cy="747479"/>
            <a:chOff x="1714500" y="719138"/>
            <a:chExt cx="8763000" cy="5419725"/>
          </a:xfrm>
        </p:grpSpPr>
        <p:pic>
          <p:nvPicPr>
            <p:cNvPr id="8" name="Picture 2" descr="Image result for image of map of US">
              <a:extLst>
                <a:ext uri="{FF2B5EF4-FFF2-40B4-BE49-F238E27FC236}">
                  <a16:creationId xmlns:a16="http://schemas.microsoft.com/office/drawing/2014/main" id="{A26DA5ED-94C9-466B-BDE1-EBDEADEFE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719138"/>
              <a:ext cx="8763000" cy="5419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image medical person icon">
              <a:extLst>
                <a:ext uri="{FF2B5EF4-FFF2-40B4-BE49-F238E27FC236}">
                  <a16:creationId xmlns:a16="http://schemas.microsoft.com/office/drawing/2014/main" id="{CF5767C8-7C14-4228-A142-1C2FFF066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680" y="131064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image medical person icon">
              <a:extLst>
                <a:ext uri="{FF2B5EF4-FFF2-40B4-BE49-F238E27FC236}">
                  <a16:creationId xmlns:a16="http://schemas.microsoft.com/office/drawing/2014/main" id="{8DBB913A-1A90-4FFE-909D-25267BC34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240" y="369824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image medical person icon">
              <a:extLst>
                <a:ext uri="{FF2B5EF4-FFF2-40B4-BE49-F238E27FC236}">
                  <a16:creationId xmlns:a16="http://schemas.microsoft.com/office/drawing/2014/main" id="{3D007A39-271B-4F34-86D9-A0BBD2722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840" y="28956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image medical person icon">
              <a:extLst>
                <a:ext uri="{FF2B5EF4-FFF2-40B4-BE49-F238E27FC236}">
                  <a16:creationId xmlns:a16="http://schemas.microsoft.com/office/drawing/2014/main" id="{8A8143D0-D068-4554-B768-43567195E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040" y="2362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image medical person icon">
              <a:extLst>
                <a:ext uri="{FF2B5EF4-FFF2-40B4-BE49-F238E27FC236}">
                  <a16:creationId xmlns:a16="http://schemas.microsoft.com/office/drawing/2014/main" id="{0997A821-D398-418C-9D9B-3219DEAAD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960" y="112776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image medical person icon">
              <a:extLst>
                <a:ext uri="{FF2B5EF4-FFF2-40B4-BE49-F238E27FC236}">
                  <a16:creationId xmlns:a16="http://schemas.microsoft.com/office/drawing/2014/main" id="{CE0EFDCD-4544-43D2-8260-130278FC6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60" y="2336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image medical person icon">
              <a:extLst>
                <a:ext uri="{FF2B5EF4-FFF2-40B4-BE49-F238E27FC236}">
                  <a16:creationId xmlns:a16="http://schemas.microsoft.com/office/drawing/2014/main" id="{0DA4308E-4213-43E1-BD7C-21ECE28565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6440" y="4538662"/>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image medical person icon">
              <a:extLst>
                <a:ext uri="{FF2B5EF4-FFF2-40B4-BE49-F238E27FC236}">
                  <a16:creationId xmlns:a16="http://schemas.microsoft.com/office/drawing/2014/main" id="{2872F165-1CAF-4EA8-A7EF-EAC34595C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140" y="439928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image medical person icon">
              <a:extLst>
                <a:ext uri="{FF2B5EF4-FFF2-40B4-BE49-F238E27FC236}">
                  <a16:creationId xmlns:a16="http://schemas.microsoft.com/office/drawing/2014/main" id="{074816E1-2AE0-42FE-9C53-4CF8F7203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600" y="3512501"/>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image medical person icon">
              <a:extLst>
                <a:ext uri="{FF2B5EF4-FFF2-40B4-BE49-F238E27FC236}">
                  <a16:creationId xmlns:a16="http://schemas.microsoft.com/office/drawing/2014/main" id="{CCF1607A-F744-4F40-9D7D-E5F8B220B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7640" y="1828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image medical person icon">
              <a:extLst>
                <a:ext uri="{FF2B5EF4-FFF2-40B4-BE49-F238E27FC236}">
                  <a16:creationId xmlns:a16="http://schemas.microsoft.com/office/drawing/2014/main" id="{88B6107D-A2C6-4A84-BC6B-8C20F45DD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2620" y="166116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image medical person icon">
              <a:extLst>
                <a:ext uri="{FF2B5EF4-FFF2-40B4-BE49-F238E27FC236}">
                  <a16:creationId xmlns:a16="http://schemas.microsoft.com/office/drawing/2014/main" id="{C50FCE3D-F5E6-4EFD-95E1-5B875F192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980" y="1661160"/>
              <a:ext cx="533400" cy="533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339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3782C-6036-2345-AAE4-6D60AA434C3A}"/>
              </a:ext>
            </a:extLst>
          </p:cNvPr>
          <p:cNvSpPr>
            <a:spLocks noGrp="1"/>
          </p:cNvSpPr>
          <p:nvPr>
            <p:ph type="title"/>
          </p:nvPr>
        </p:nvSpPr>
        <p:spPr/>
        <p:txBody>
          <a:bodyPr/>
          <a:lstStyle/>
          <a:p>
            <a:r>
              <a:rPr lang="fr-FR" dirty="0" err="1">
                <a:ea typeface="Champagne &amp; Limousines" charset="0"/>
                <a:cs typeface="Champagne &amp; Limousines" charset="0"/>
              </a:rPr>
              <a:t>Potential</a:t>
            </a:r>
            <a:r>
              <a:rPr lang="fr-FR" dirty="0">
                <a:ea typeface="Champagne &amp; Limousines" charset="0"/>
                <a:cs typeface="Champagne &amp; Limousines" charset="0"/>
              </a:rPr>
              <a:t> </a:t>
            </a:r>
            <a:r>
              <a:rPr lang="fr-FR" dirty="0" err="1">
                <a:ea typeface="Champagne &amp; Limousines" charset="0"/>
                <a:cs typeface="Champagne &amp; Limousines" charset="0"/>
              </a:rPr>
              <a:t>conflicts</a:t>
            </a:r>
            <a:r>
              <a:rPr lang="fr-FR" dirty="0">
                <a:ea typeface="Champagne &amp; Limousines" charset="0"/>
                <a:cs typeface="Champagne &amp; Limousines" charset="0"/>
              </a:rPr>
              <a:t> of </a:t>
            </a:r>
            <a:r>
              <a:rPr lang="fr-FR" dirty="0" err="1">
                <a:ea typeface="Champagne &amp; Limousines" charset="0"/>
                <a:cs typeface="Champagne &amp; Limousines" charset="0"/>
              </a:rPr>
              <a:t>interest</a:t>
            </a:r>
            <a:endParaRPr lang="fr-FR" dirty="0"/>
          </a:p>
        </p:txBody>
      </p:sp>
      <p:sp>
        <p:nvSpPr>
          <p:cNvPr id="3" name="Espace réservé du texte 2">
            <a:extLst>
              <a:ext uri="{FF2B5EF4-FFF2-40B4-BE49-F238E27FC236}">
                <a16:creationId xmlns:a16="http://schemas.microsoft.com/office/drawing/2014/main" id="{609E0666-C737-3341-A652-70F2CBD79FEB}"/>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sp>
        <p:nvSpPr>
          <p:cNvPr id="7" name="ZoneTexte 8">
            <a:extLst>
              <a:ext uri="{FF2B5EF4-FFF2-40B4-BE49-F238E27FC236}">
                <a16:creationId xmlns:a16="http://schemas.microsoft.com/office/drawing/2014/main" id="{D859C5B8-C433-244D-8129-9DDFA394E754}"/>
              </a:ext>
            </a:extLst>
          </p:cNvPr>
          <p:cNvSpPr txBox="1"/>
          <p:nvPr/>
        </p:nvSpPr>
        <p:spPr>
          <a:xfrm>
            <a:off x="2572005" y="1257356"/>
            <a:ext cx="4550476" cy="400110"/>
          </a:xfrm>
          <a:prstGeom prst="rect">
            <a:avLst/>
          </a:prstGeom>
          <a:noFill/>
        </p:spPr>
        <p:txBody>
          <a:bodyPr wrap="none" rtlCol="0">
            <a:spAutoFit/>
          </a:bodyPr>
          <a:lstStyle>
            <a:defPPr>
              <a:defRPr lang="en-US"/>
            </a:defPPr>
            <a:lvl1pPr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1pPr>
            <a:lvl2pPr marL="4572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2pPr>
            <a:lvl3pPr marL="9144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3pPr>
            <a:lvl4pPr marL="13716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4pPr>
            <a:lvl5pPr marL="18288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5pPr>
            <a:lvl6pPr marL="2286000" algn="l" defTabSz="457200" rtl="0" eaLnBrk="1" latinLnBrk="0" hangingPunct="1">
              <a:defRPr sz="2400" b="1" i="1" kern="1200">
                <a:solidFill>
                  <a:srgbClr val="FFCC99"/>
                </a:solidFill>
                <a:latin typeface="Arial" charset="0"/>
                <a:ea typeface="ヒラギノ角ゴ Pro W3" charset="0"/>
                <a:cs typeface="ヒラギノ角ゴ Pro W3" charset="0"/>
              </a:defRPr>
            </a:lvl6pPr>
            <a:lvl7pPr marL="2743200" algn="l" defTabSz="457200" rtl="0" eaLnBrk="1" latinLnBrk="0" hangingPunct="1">
              <a:defRPr sz="2400" b="1" i="1" kern="1200">
                <a:solidFill>
                  <a:srgbClr val="FFCC99"/>
                </a:solidFill>
                <a:latin typeface="Arial" charset="0"/>
                <a:ea typeface="ヒラギノ角ゴ Pro W3" charset="0"/>
                <a:cs typeface="ヒラギノ角ゴ Pro W3" charset="0"/>
              </a:defRPr>
            </a:lvl7pPr>
            <a:lvl8pPr marL="3200400" algn="l" defTabSz="457200" rtl="0" eaLnBrk="1" latinLnBrk="0" hangingPunct="1">
              <a:defRPr sz="2400" b="1" i="1" kern="1200">
                <a:solidFill>
                  <a:srgbClr val="FFCC99"/>
                </a:solidFill>
                <a:latin typeface="Arial" charset="0"/>
                <a:ea typeface="ヒラギノ角ゴ Pro W3" charset="0"/>
                <a:cs typeface="ヒラギノ角ゴ Pro W3" charset="0"/>
              </a:defRPr>
            </a:lvl8pPr>
            <a:lvl9pPr marL="3657600" algn="l" defTabSz="457200" rtl="0" eaLnBrk="1" latinLnBrk="0" hangingPunct="1">
              <a:defRPr sz="2400" b="1" i="1" kern="1200">
                <a:solidFill>
                  <a:srgbClr val="FFCC99"/>
                </a:solidFill>
                <a:latin typeface="Arial" charset="0"/>
                <a:ea typeface="ヒラギノ角ゴ Pro W3" charset="0"/>
                <a:cs typeface="ヒラギノ角ゴ Pro W3" charset="0"/>
              </a:defRPr>
            </a:lvl9pPr>
          </a:lstStyle>
          <a:p>
            <a:r>
              <a:rPr lang="fr-FR" sz="2000" b="1" i="0" dirty="0">
                <a:solidFill>
                  <a:schemeClr val="tx1"/>
                </a:solidFill>
                <a:latin typeface="Calibri" panose="020F0502020204030204" pitchFamily="34" charset="0"/>
                <a:ea typeface="ＭＳ Ｐゴシック" charset="0"/>
                <a:cs typeface="Calibri" panose="020F0502020204030204" pitchFamily="34" charset="0"/>
              </a:rPr>
              <a:t>Speaker's name : Hiram Grando Bezerra</a:t>
            </a:r>
          </a:p>
        </p:txBody>
      </p:sp>
      <p:sp>
        <p:nvSpPr>
          <p:cNvPr id="10" name="Espace réservé du texte 21">
            <a:extLst>
              <a:ext uri="{FF2B5EF4-FFF2-40B4-BE49-F238E27FC236}">
                <a16:creationId xmlns:a16="http://schemas.microsoft.com/office/drawing/2014/main" id="{64CE8161-2D0E-1142-9D32-9DB40E33DA03}"/>
              </a:ext>
            </a:extLst>
          </p:cNvPr>
          <p:cNvSpPr txBox="1">
            <a:spLocks/>
          </p:cNvSpPr>
          <p:nvPr/>
        </p:nvSpPr>
        <p:spPr bwMode="auto">
          <a:xfrm>
            <a:off x="2620969" y="1819275"/>
            <a:ext cx="6149968" cy="3137459"/>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normAutofit/>
          </a:bodyPr>
          <a:lstStyle>
            <a:defPPr>
              <a:defRPr lang="en-US"/>
            </a:defPPr>
            <a:lvl1pPr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1pPr>
            <a:lvl2pPr marL="4572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2pPr>
            <a:lvl3pPr marL="9144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3pPr>
            <a:lvl4pPr marL="13716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4pPr>
            <a:lvl5pPr marL="1828800" algn="l" rtl="0" fontAlgn="base">
              <a:spcBef>
                <a:spcPct val="0"/>
              </a:spcBef>
              <a:spcAft>
                <a:spcPct val="0"/>
              </a:spcAft>
              <a:defRPr sz="2400" b="1" i="1" kern="1200">
                <a:solidFill>
                  <a:srgbClr val="FFCC99"/>
                </a:solidFill>
                <a:latin typeface="Arial" charset="0"/>
                <a:ea typeface="ヒラギノ角ゴ Pro W3" charset="0"/>
                <a:cs typeface="ヒラギノ角ゴ Pro W3" charset="0"/>
              </a:defRPr>
            </a:lvl5pPr>
            <a:lvl6pPr marL="2286000" algn="l" defTabSz="457200" rtl="0" eaLnBrk="1" latinLnBrk="0" hangingPunct="1">
              <a:defRPr sz="2400" b="1" i="1" kern="1200">
                <a:solidFill>
                  <a:srgbClr val="FFCC99"/>
                </a:solidFill>
                <a:latin typeface="Arial" charset="0"/>
                <a:ea typeface="ヒラギノ角ゴ Pro W3" charset="0"/>
                <a:cs typeface="ヒラギノ角ゴ Pro W3" charset="0"/>
              </a:defRPr>
            </a:lvl6pPr>
            <a:lvl7pPr marL="2743200" algn="l" defTabSz="457200" rtl="0" eaLnBrk="1" latinLnBrk="0" hangingPunct="1">
              <a:defRPr sz="2400" b="1" i="1" kern="1200">
                <a:solidFill>
                  <a:srgbClr val="FFCC99"/>
                </a:solidFill>
                <a:latin typeface="Arial" charset="0"/>
                <a:ea typeface="ヒラギノ角ゴ Pro W3" charset="0"/>
                <a:cs typeface="ヒラギノ角ゴ Pro W3" charset="0"/>
              </a:defRPr>
            </a:lvl7pPr>
            <a:lvl8pPr marL="3200400" algn="l" defTabSz="457200" rtl="0" eaLnBrk="1" latinLnBrk="0" hangingPunct="1">
              <a:defRPr sz="2400" b="1" i="1" kern="1200">
                <a:solidFill>
                  <a:srgbClr val="FFCC99"/>
                </a:solidFill>
                <a:latin typeface="Arial" charset="0"/>
                <a:ea typeface="ヒラギノ角ゴ Pro W3" charset="0"/>
                <a:cs typeface="ヒラギノ角ゴ Pro W3" charset="0"/>
              </a:defRPr>
            </a:lvl8pPr>
            <a:lvl9pPr marL="3657600" algn="l" defTabSz="457200" rtl="0" eaLnBrk="1" latinLnBrk="0" hangingPunct="1">
              <a:defRPr sz="2400" b="1" i="1" kern="1200">
                <a:solidFill>
                  <a:srgbClr val="FFCC99"/>
                </a:solidFill>
                <a:latin typeface="Arial" charset="0"/>
                <a:ea typeface="ヒラギノ角ゴ Pro W3" charset="0"/>
                <a:cs typeface="ヒラギノ角ゴ Pro W3" charset="0"/>
              </a:defRPr>
            </a:lvl9pPr>
          </a:lstStyle>
          <a:p>
            <a:pPr marL="0" indent="0">
              <a:spcAft>
                <a:spcPts val="1200"/>
              </a:spcAft>
              <a:buNone/>
            </a:pPr>
            <a:r>
              <a:rPr lang="fr-FR" sz="2000" b="0" i="0">
                <a:solidFill>
                  <a:schemeClr val="tx1"/>
                </a:solidFill>
                <a:ea typeface="ＭＳ Ｐゴシック" charset="0"/>
              </a:rPr>
              <a:t>☑ I have the following potential conflicts of interest to declare:</a:t>
            </a:r>
          </a:p>
          <a:p>
            <a:pPr marL="0" indent="0">
              <a:buNone/>
              <a:defRPr/>
            </a:pPr>
            <a:r>
              <a:rPr lang="fr-FR" sz="2000" b="0" i="0">
                <a:solidFill>
                  <a:schemeClr val="tx1"/>
                </a:solidFill>
                <a:ea typeface="ＭＳ Ｐゴシック" charset="0"/>
              </a:rPr>
              <a:t>Receipt of grants / research support: Medtronic</a:t>
            </a:r>
          </a:p>
          <a:p>
            <a:pPr marL="0" indent="0">
              <a:buNone/>
              <a:defRPr/>
            </a:pPr>
            <a:r>
              <a:rPr lang="fr-FR" sz="2000" b="0" i="0">
                <a:solidFill>
                  <a:schemeClr val="tx1"/>
                </a:solidFill>
                <a:ea typeface="ＭＳ Ｐゴシック" charset="0"/>
              </a:rPr>
              <a:t>Receipt of honoraria or consultation fees: Abbott, Abiomed</a:t>
            </a:r>
          </a:p>
          <a:p>
            <a:pPr marL="0" indent="0">
              <a:buNone/>
              <a:defRPr/>
            </a:pPr>
            <a:endParaRPr lang="fr-FR" sz="2000" b="0" i="0">
              <a:solidFill>
                <a:schemeClr val="tx1"/>
              </a:solidFill>
              <a:ea typeface="ＭＳ Ｐゴシック" charset="0"/>
            </a:endParaRPr>
          </a:p>
          <a:p>
            <a:pPr marL="0" indent="0">
              <a:buNone/>
              <a:defRPr/>
            </a:pPr>
            <a:endParaRPr lang="fr-FR" sz="2000" b="0" i="0">
              <a:solidFill>
                <a:schemeClr val="tx1"/>
              </a:solidFill>
              <a:ea typeface="ＭＳ Ｐゴシック" charset="0"/>
            </a:endParaRPr>
          </a:p>
          <a:p>
            <a:pPr marL="0" indent="0">
              <a:buNone/>
            </a:pPr>
            <a:endParaRPr lang="fr-FR" sz="2000" b="0" i="0">
              <a:solidFill>
                <a:schemeClr val="tx1"/>
              </a:solidFill>
              <a:ea typeface="ＭＳ Ｐゴシック" charset="0"/>
            </a:endParaRPr>
          </a:p>
          <a:p>
            <a:pPr marL="0" indent="0">
              <a:buNone/>
            </a:pPr>
            <a:endParaRPr lang="fr-FR" sz="2000" b="0" i="0" dirty="0">
              <a:solidFill>
                <a:schemeClr val="tx1"/>
              </a:solidFill>
              <a:ea typeface="ＭＳ Ｐゴシック" charset="0"/>
            </a:endParaRPr>
          </a:p>
        </p:txBody>
      </p:sp>
      <p:sp>
        <p:nvSpPr>
          <p:cNvPr id="5" name="Picture Placeholder 4">
            <a:extLst>
              <a:ext uri="{FF2B5EF4-FFF2-40B4-BE49-F238E27FC236}">
                <a16:creationId xmlns:a16="http://schemas.microsoft.com/office/drawing/2014/main" id="{C860EFC9-0892-4606-9A82-449693144D55}"/>
              </a:ext>
            </a:extLst>
          </p:cNvPr>
          <p:cNvSpPr>
            <a:spLocks noGrp="1"/>
          </p:cNvSpPr>
          <p:nvPr>
            <p:ph type="pic" sz="quarter" idx="11"/>
          </p:nvPr>
        </p:nvSpPr>
        <p:spPr/>
      </p:sp>
    </p:spTree>
    <p:extLst>
      <p:ext uri="{BB962C8B-B14F-4D97-AF65-F5344CB8AC3E}">
        <p14:creationId xmlns:p14="http://schemas.microsoft.com/office/powerpoint/2010/main" val="5139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61E19-5FE5-0847-B0D9-86A352DA1058}"/>
              </a:ext>
            </a:extLst>
          </p:cNvPr>
          <p:cNvSpPr>
            <a:spLocks noGrp="1"/>
          </p:cNvSpPr>
          <p:nvPr>
            <p:ph type="title"/>
          </p:nvPr>
        </p:nvSpPr>
        <p:spPr/>
        <p:txBody>
          <a:bodyPr/>
          <a:lstStyle/>
          <a:p>
            <a:r>
              <a:rPr lang="fr-FR" dirty="0" err="1">
                <a:cs typeface="Champagne &amp; Limousines"/>
              </a:rPr>
              <a:t>Why</a:t>
            </a:r>
            <a:r>
              <a:rPr lang="fr-FR" dirty="0">
                <a:cs typeface="Champagne &amp; Limousines"/>
              </a:rPr>
              <a:t> </a:t>
            </a:r>
            <a:r>
              <a:rPr lang="fr-FR" dirty="0" err="1">
                <a:cs typeface="Champagne &amp; Limousines"/>
              </a:rPr>
              <a:t>this</a:t>
            </a:r>
            <a:r>
              <a:rPr lang="fr-FR" dirty="0">
                <a:cs typeface="Champagne &amp; Limousines"/>
              </a:rPr>
              <a:t> </a:t>
            </a:r>
            <a:r>
              <a:rPr lang="fr-FR" dirty="0" err="1">
                <a:cs typeface="Champagne &amp; Limousines"/>
              </a:rPr>
              <a:t>study</a:t>
            </a:r>
            <a:r>
              <a:rPr lang="fr-FR" dirty="0">
                <a:cs typeface="Champagne &amp; Limousines"/>
              </a:rPr>
              <a:t>?</a:t>
            </a:r>
            <a:endParaRPr lang="fr-FR" dirty="0"/>
          </a:p>
        </p:txBody>
      </p:sp>
      <p:sp>
        <p:nvSpPr>
          <p:cNvPr id="5" name="Espace réservé du texte 4">
            <a:extLst>
              <a:ext uri="{FF2B5EF4-FFF2-40B4-BE49-F238E27FC236}">
                <a16:creationId xmlns:a16="http://schemas.microsoft.com/office/drawing/2014/main" id="{E5EB109C-187A-A54D-B901-B7C096864BFF}"/>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pic>
        <p:nvPicPr>
          <p:cNvPr id="16" name="Picture 15">
            <a:extLst>
              <a:ext uri="{FF2B5EF4-FFF2-40B4-BE49-F238E27FC236}">
                <a16:creationId xmlns:a16="http://schemas.microsoft.com/office/drawing/2014/main" id="{7B4B29E0-FCD8-439B-810D-F659F7F522B1}"/>
              </a:ext>
            </a:extLst>
          </p:cNvPr>
          <p:cNvPicPr>
            <a:picLocks noChangeAspect="1"/>
          </p:cNvPicPr>
          <p:nvPr/>
        </p:nvPicPr>
        <p:blipFill>
          <a:blip r:embed="rId3"/>
          <a:stretch>
            <a:fillRect/>
          </a:stretch>
        </p:blipFill>
        <p:spPr>
          <a:xfrm>
            <a:off x="2444619" y="1069586"/>
            <a:ext cx="6596743" cy="3873176"/>
          </a:xfrm>
          <a:prstGeom prst="rect">
            <a:avLst/>
          </a:prstGeom>
        </p:spPr>
      </p:pic>
      <p:sp>
        <p:nvSpPr>
          <p:cNvPr id="6" name="Picture Placeholder 5">
            <a:extLst>
              <a:ext uri="{FF2B5EF4-FFF2-40B4-BE49-F238E27FC236}">
                <a16:creationId xmlns:a16="http://schemas.microsoft.com/office/drawing/2014/main" id="{6A94B8CC-C6C9-40BC-AFA4-DC7A8BCCD2F2}"/>
              </a:ext>
            </a:extLst>
          </p:cNvPr>
          <p:cNvSpPr>
            <a:spLocks noGrp="1"/>
          </p:cNvSpPr>
          <p:nvPr>
            <p:ph type="pic" sz="quarter" idx="11"/>
          </p:nvPr>
        </p:nvSpPr>
        <p:spPr/>
      </p:sp>
    </p:spTree>
    <p:extLst>
      <p:ext uri="{BB962C8B-B14F-4D97-AF65-F5344CB8AC3E}">
        <p14:creationId xmlns:p14="http://schemas.microsoft.com/office/powerpoint/2010/main" val="198511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574E9-07EF-F547-88F9-C24767621B00}"/>
              </a:ext>
            </a:extLst>
          </p:cNvPr>
          <p:cNvSpPr>
            <a:spLocks noGrp="1"/>
          </p:cNvSpPr>
          <p:nvPr>
            <p:ph type="title"/>
          </p:nvPr>
        </p:nvSpPr>
        <p:spPr>
          <a:xfrm>
            <a:off x="2444836" y="354563"/>
            <a:ext cx="6596743" cy="561198"/>
          </a:xfrm>
        </p:spPr>
        <p:txBody>
          <a:bodyPr/>
          <a:lstStyle/>
          <a:p>
            <a:r>
              <a:rPr lang="fr-FR" dirty="0" err="1">
                <a:cs typeface="Champagne &amp; Limousines"/>
              </a:rPr>
              <a:t>What</a:t>
            </a:r>
            <a:r>
              <a:rPr lang="fr-FR" dirty="0">
                <a:cs typeface="Champagne &amp; Limousines"/>
              </a:rPr>
              <a:t> </a:t>
            </a:r>
            <a:r>
              <a:rPr lang="fr-FR" dirty="0" err="1">
                <a:cs typeface="Champagne &amp; Limousines"/>
              </a:rPr>
              <a:t>did</a:t>
            </a:r>
            <a:r>
              <a:rPr lang="fr-FR" dirty="0">
                <a:cs typeface="Champagne &amp; Limousines"/>
              </a:rPr>
              <a:t> </a:t>
            </a:r>
            <a:r>
              <a:rPr lang="fr-FR" dirty="0" err="1">
                <a:cs typeface="Champagne &amp; Limousines"/>
              </a:rPr>
              <a:t>we</a:t>
            </a:r>
            <a:r>
              <a:rPr lang="fr-FR" dirty="0">
                <a:cs typeface="Champagne &amp; Limousines"/>
              </a:rPr>
              <a:t> </a:t>
            </a:r>
            <a:r>
              <a:rPr lang="fr-FR" dirty="0" err="1">
                <a:cs typeface="Champagne &amp; Limousines"/>
              </a:rPr>
              <a:t>study</a:t>
            </a:r>
            <a:r>
              <a:rPr lang="fr-FR" dirty="0">
                <a:cs typeface="Champagne &amp; Limousines"/>
              </a:rPr>
              <a:t>?</a:t>
            </a:r>
            <a:endParaRPr lang="fr-FR" dirty="0"/>
          </a:p>
        </p:txBody>
      </p:sp>
      <p:sp>
        <p:nvSpPr>
          <p:cNvPr id="5" name="Espace réservé du texte 4">
            <a:extLst>
              <a:ext uri="{FF2B5EF4-FFF2-40B4-BE49-F238E27FC236}">
                <a16:creationId xmlns:a16="http://schemas.microsoft.com/office/drawing/2014/main" id="{EBAA2023-7A0C-FC4D-8910-16F109C923F1}"/>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grpSp>
        <p:nvGrpSpPr>
          <p:cNvPr id="33" name="Group 32">
            <a:extLst>
              <a:ext uri="{FF2B5EF4-FFF2-40B4-BE49-F238E27FC236}">
                <a16:creationId xmlns:a16="http://schemas.microsoft.com/office/drawing/2014/main" id="{BDEBAD94-CE39-4BC7-81BE-34281C29E005}"/>
              </a:ext>
            </a:extLst>
          </p:cNvPr>
          <p:cNvGrpSpPr/>
          <p:nvPr/>
        </p:nvGrpSpPr>
        <p:grpSpPr>
          <a:xfrm>
            <a:off x="3299621" y="3288062"/>
            <a:ext cx="5269043" cy="1723409"/>
            <a:chOff x="498751" y="960120"/>
            <a:chExt cx="7836874" cy="3464251"/>
          </a:xfrm>
        </p:grpSpPr>
        <p:sp>
          <p:nvSpPr>
            <p:cNvPr id="34" name="Arrow: Pentagon 33">
              <a:extLst>
                <a:ext uri="{FF2B5EF4-FFF2-40B4-BE49-F238E27FC236}">
                  <a16:creationId xmlns:a16="http://schemas.microsoft.com/office/drawing/2014/main" id="{BD6C8226-F735-49E7-B26A-9A3BE9E86BBB}"/>
                </a:ext>
              </a:extLst>
            </p:cNvPr>
            <p:cNvSpPr/>
            <p:nvPr/>
          </p:nvSpPr>
          <p:spPr>
            <a:xfrm>
              <a:off x="746873" y="1102271"/>
              <a:ext cx="3693958" cy="511985"/>
            </a:xfrm>
            <a:prstGeom prst="homePlate">
              <a:avLst/>
            </a:prstGeom>
            <a:solidFill>
              <a:srgbClr val="FF6600"/>
            </a:solidFill>
            <a:effectLst>
              <a:outerShdw blurRad="63500" sx="102000" sy="102000" algn="ctr" rotWithShape="0">
                <a:prstClr val="black">
                  <a:alpha val="40000"/>
                </a:prstClr>
              </a:outerShdw>
            </a:effectLst>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2009" tIns="24003" rIns="245816" bIns="24003" numCol="1" spcCol="1270" anchor="ctr" anchorCtr="0">
              <a:noAutofit/>
            </a:bodyPr>
            <a:lstStyle/>
            <a:p>
              <a:pPr marL="0" marR="0" lvl="0" indent="0" algn="ctr" defTabSz="80008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Pre-PCI OCT  | Strategize</a:t>
              </a:r>
            </a:p>
          </p:txBody>
        </p:sp>
        <p:sp>
          <p:nvSpPr>
            <p:cNvPr id="35" name="Freeform: Shape 34">
              <a:extLst>
                <a:ext uri="{FF2B5EF4-FFF2-40B4-BE49-F238E27FC236}">
                  <a16:creationId xmlns:a16="http://schemas.microsoft.com/office/drawing/2014/main" id="{5D6495F3-1344-4430-87DC-24703CDF0DB7}"/>
                </a:ext>
              </a:extLst>
            </p:cNvPr>
            <p:cNvSpPr/>
            <p:nvPr/>
          </p:nvSpPr>
          <p:spPr>
            <a:xfrm>
              <a:off x="3396164" y="1702255"/>
              <a:ext cx="2286000" cy="914400"/>
            </a:xfrm>
            <a:custGeom>
              <a:avLst/>
              <a:gdLst>
                <a:gd name="connsiteX0" fmla="*/ 0 w 3648817"/>
                <a:gd name="connsiteY0" fmla="*/ 0 h 706853"/>
                <a:gd name="connsiteX1" fmla="*/ 3648817 w 3648817"/>
                <a:gd name="connsiteY1" fmla="*/ 0 h 706853"/>
                <a:gd name="connsiteX2" fmla="*/ 3648817 w 3648817"/>
                <a:gd name="connsiteY2" fmla="*/ 706853 h 706853"/>
                <a:gd name="connsiteX3" fmla="*/ 0 w 3648817"/>
                <a:gd name="connsiteY3" fmla="*/ 706853 h 706853"/>
                <a:gd name="connsiteX4" fmla="*/ 0 w 3648817"/>
                <a:gd name="connsiteY4" fmla="*/ 0 h 70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17" h="706853">
                  <a:moveTo>
                    <a:pt x="0" y="0"/>
                  </a:moveTo>
                  <a:lnTo>
                    <a:pt x="3648817" y="0"/>
                  </a:lnTo>
                  <a:lnTo>
                    <a:pt x="3648817" y="706853"/>
                  </a:lnTo>
                  <a:lnTo>
                    <a:pt x="0" y="706853"/>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L</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ength</a:t>
              </a:r>
            </a:p>
          </p:txBody>
        </p:sp>
        <p:sp>
          <p:nvSpPr>
            <p:cNvPr id="36" name="Freeform: Shape 35">
              <a:extLst>
                <a:ext uri="{FF2B5EF4-FFF2-40B4-BE49-F238E27FC236}">
                  <a16:creationId xmlns:a16="http://schemas.microsoft.com/office/drawing/2014/main" id="{D7FF975D-710F-4D53-988C-1F7FE501BC58}"/>
                </a:ext>
              </a:extLst>
            </p:cNvPr>
            <p:cNvSpPr/>
            <p:nvPr/>
          </p:nvSpPr>
          <p:spPr>
            <a:xfrm>
              <a:off x="746873" y="1702255"/>
              <a:ext cx="2286000" cy="914400"/>
            </a:xfrm>
            <a:custGeom>
              <a:avLst/>
              <a:gdLst>
                <a:gd name="connsiteX0" fmla="*/ 0 w 1860500"/>
                <a:gd name="connsiteY0" fmla="*/ 0 h 316800"/>
                <a:gd name="connsiteX1" fmla="*/ 1860500 w 1860500"/>
                <a:gd name="connsiteY1" fmla="*/ 0 h 316800"/>
                <a:gd name="connsiteX2" fmla="*/ 1860500 w 1860500"/>
                <a:gd name="connsiteY2" fmla="*/ 316800 h 316800"/>
                <a:gd name="connsiteX3" fmla="*/ 0 w 1860500"/>
                <a:gd name="connsiteY3" fmla="*/ 316800 h 316800"/>
                <a:gd name="connsiteX4" fmla="*/ 0 w 1860500"/>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316800">
                  <a:moveTo>
                    <a:pt x="0" y="0"/>
                  </a:moveTo>
                  <a:lnTo>
                    <a:pt x="1860500" y="0"/>
                  </a:lnTo>
                  <a:lnTo>
                    <a:pt x="1860500" y="316800"/>
                  </a:lnTo>
                  <a:lnTo>
                    <a:pt x="0" y="316800"/>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M</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orphology</a:t>
              </a:r>
            </a:p>
          </p:txBody>
        </p:sp>
        <p:sp>
          <p:nvSpPr>
            <p:cNvPr id="37" name="Freeform: Shape 36">
              <a:extLst>
                <a:ext uri="{FF2B5EF4-FFF2-40B4-BE49-F238E27FC236}">
                  <a16:creationId xmlns:a16="http://schemas.microsoft.com/office/drawing/2014/main" id="{7146DB27-9D45-4E07-88FC-C6B1DAA3828F}"/>
                </a:ext>
              </a:extLst>
            </p:cNvPr>
            <p:cNvSpPr/>
            <p:nvPr/>
          </p:nvSpPr>
          <p:spPr>
            <a:xfrm>
              <a:off x="6045456" y="1702255"/>
              <a:ext cx="2286000" cy="914400"/>
            </a:xfrm>
            <a:custGeom>
              <a:avLst/>
              <a:gdLst>
                <a:gd name="connsiteX0" fmla="*/ 0 w 1860500"/>
                <a:gd name="connsiteY0" fmla="*/ 0 h 316800"/>
                <a:gd name="connsiteX1" fmla="*/ 1860500 w 1860500"/>
                <a:gd name="connsiteY1" fmla="*/ 0 h 316800"/>
                <a:gd name="connsiteX2" fmla="*/ 1860500 w 1860500"/>
                <a:gd name="connsiteY2" fmla="*/ 316800 h 316800"/>
                <a:gd name="connsiteX3" fmla="*/ 0 w 1860500"/>
                <a:gd name="connsiteY3" fmla="*/ 316800 h 316800"/>
                <a:gd name="connsiteX4" fmla="*/ 0 w 1860500"/>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316800">
                  <a:moveTo>
                    <a:pt x="0" y="0"/>
                  </a:moveTo>
                  <a:lnTo>
                    <a:pt x="1860500" y="0"/>
                  </a:lnTo>
                  <a:lnTo>
                    <a:pt x="1860500" y="316800"/>
                  </a:lnTo>
                  <a:lnTo>
                    <a:pt x="0" y="316800"/>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D</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iameter</a:t>
              </a:r>
            </a:p>
          </p:txBody>
        </p:sp>
        <p:pic>
          <p:nvPicPr>
            <p:cNvPr id="38" name="Picture 37">
              <a:extLst>
                <a:ext uri="{FF2B5EF4-FFF2-40B4-BE49-F238E27FC236}">
                  <a16:creationId xmlns:a16="http://schemas.microsoft.com/office/drawing/2014/main" id="{E0B5902D-1A8A-43CB-A251-55123DC34FCA}"/>
                </a:ext>
              </a:extLst>
            </p:cNvPr>
            <p:cNvPicPr>
              <a:picLocks noChangeAspect="1"/>
            </p:cNvPicPr>
            <p:nvPr/>
          </p:nvPicPr>
          <p:blipFill rotWithShape="1">
            <a:blip r:embed="rId3">
              <a:extLst>
                <a:ext uri="{28A0092B-C50C-407E-A947-70E740481C1C}">
                  <a14:useLocalDpi xmlns:a14="http://schemas.microsoft.com/office/drawing/2010/main" val="0"/>
                </a:ext>
              </a:extLst>
            </a:blip>
            <a:srcRect l="15811" t="12662" r="18033" b="21182"/>
            <a:stretch/>
          </p:blipFill>
          <p:spPr>
            <a:xfrm>
              <a:off x="502920" y="960120"/>
              <a:ext cx="399406" cy="395986"/>
            </a:xfrm>
            <a:prstGeom prst="ellipse">
              <a:avLst/>
            </a:prstGeom>
          </p:spPr>
        </p:pic>
        <p:sp>
          <p:nvSpPr>
            <p:cNvPr id="39" name="Arrow: Pentagon 38">
              <a:extLst>
                <a:ext uri="{FF2B5EF4-FFF2-40B4-BE49-F238E27FC236}">
                  <a16:creationId xmlns:a16="http://schemas.microsoft.com/office/drawing/2014/main" id="{4D964DA1-26CD-4FAA-AC1B-D5EE95F35220}"/>
                </a:ext>
              </a:extLst>
            </p:cNvPr>
            <p:cNvSpPr/>
            <p:nvPr/>
          </p:nvSpPr>
          <p:spPr>
            <a:xfrm>
              <a:off x="751042" y="2912252"/>
              <a:ext cx="3693958" cy="511985"/>
            </a:xfrm>
            <a:prstGeom prst="homePlate">
              <a:avLst/>
            </a:prstGeom>
            <a:solidFill>
              <a:srgbClr val="FF66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2009" tIns="24003" rIns="245816" bIns="24003" numCol="1" spcCol="1270" anchor="ctr" anchorCtr="0">
              <a:noAutofit/>
            </a:bodyPr>
            <a:lstStyle/>
            <a:p>
              <a:pPr marL="0" marR="0" lvl="0" indent="0" algn="ctr" defTabSz="80008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Post-PCI OCT | Optimize</a:t>
              </a:r>
            </a:p>
          </p:txBody>
        </p:sp>
        <p:pic>
          <p:nvPicPr>
            <p:cNvPr id="40" name="Picture 39">
              <a:extLst>
                <a:ext uri="{FF2B5EF4-FFF2-40B4-BE49-F238E27FC236}">
                  <a16:creationId xmlns:a16="http://schemas.microsoft.com/office/drawing/2014/main" id="{F2306EFC-4A7A-451D-8F18-13F2B93F87FD}"/>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5624" t="10833" r="6188" b="980"/>
            <a:stretch/>
          </p:blipFill>
          <p:spPr>
            <a:xfrm>
              <a:off x="502417" y="2769250"/>
              <a:ext cx="393192" cy="393192"/>
            </a:xfrm>
            <a:prstGeom prst="ellipse">
              <a:avLst/>
            </a:prstGeom>
          </p:spPr>
        </p:pic>
        <p:sp>
          <p:nvSpPr>
            <p:cNvPr id="41" name="Freeform: Shape 40">
              <a:extLst>
                <a:ext uri="{FF2B5EF4-FFF2-40B4-BE49-F238E27FC236}">
                  <a16:creationId xmlns:a16="http://schemas.microsoft.com/office/drawing/2014/main" id="{F9A916CF-D05C-44BA-9871-28487941F94C}"/>
                </a:ext>
              </a:extLst>
            </p:cNvPr>
            <p:cNvSpPr/>
            <p:nvPr/>
          </p:nvSpPr>
          <p:spPr>
            <a:xfrm>
              <a:off x="751042" y="3509971"/>
              <a:ext cx="2286000" cy="914400"/>
            </a:xfrm>
            <a:custGeom>
              <a:avLst/>
              <a:gdLst>
                <a:gd name="connsiteX0" fmla="*/ 0 w 1645310"/>
                <a:gd name="connsiteY0" fmla="*/ 0 h 706853"/>
                <a:gd name="connsiteX1" fmla="*/ 1645310 w 1645310"/>
                <a:gd name="connsiteY1" fmla="*/ 0 h 706853"/>
                <a:gd name="connsiteX2" fmla="*/ 1645310 w 1645310"/>
                <a:gd name="connsiteY2" fmla="*/ 706853 h 706853"/>
                <a:gd name="connsiteX3" fmla="*/ 0 w 1645310"/>
                <a:gd name="connsiteY3" fmla="*/ 706853 h 706853"/>
                <a:gd name="connsiteX4" fmla="*/ 0 w 1645310"/>
                <a:gd name="connsiteY4" fmla="*/ 0 h 70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310" h="706853">
                  <a:moveTo>
                    <a:pt x="0" y="0"/>
                  </a:moveTo>
                  <a:lnTo>
                    <a:pt x="1645310" y="0"/>
                  </a:lnTo>
                  <a:lnTo>
                    <a:pt x="1645310" y="706853"/>
                  </a:lnTo>
                  <a:lnTo>
                    <a:pt x="0" y="706853"/>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M</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edial Dissection</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1633CB67-0DF1-4B08-9855-C1ECBBE22554}"/>
                </a:ext>
              </a:extLst>
            </p:cNvPr>
            <p:cNvSpPr/>
            <p:nvPr/>
          </p:nvSpPr>
          <p:spPr>
            <a:xfrm>
              <a:off x="3400334" y="3509971"/>
              <a:ext cx="2286000" cy="914400"/>
            </a:xfrm>
            <a:custGeom>
              <a:avLst/>
              <a:gdLst>
                <a:gd name="connsiteX0" fmla="*/ 0 w 2309012"/>
                <a:gd name="connsiteY0" fmla="*/ 0 h 706853"/>
                <a:gd name="connsiteX1" fmla="*/ 2309012 w 2309012"/>
                <a:gd name="connsiteY1" fmla="*/ 0 h 706853"/>
                <a:gd name="connsiteX2" fmla="*/ 2309012 w 2309012"/>
                <a:gd name="connsiteY2" fmla="*/ 706853 h 706853"/>
                <a:gd name="connsiteX3" fmla="*/ 0 w 2309012"/>
                <a:gd name="connsiteY3" fmla="*/ 706853 h 706853"/>
                <a:gd name="connsiteX4" fmla="*/ 0 w 2309012"/>
                <a:gd name="connsiteY4" fmla="*/ 0 h 70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012" h="706853">
                  <a:moveTo>
                    <a:pt x="0" y="0"/>
                  </a:moveTo>
                  <a:lnTo>
                    <a:pt x="2309012" y="0"/>
                  </a:lnTo>
                  <a:lnTo>
                    <a:pt x="2309012" y="706853"/>
                  </a:lnTo>
                  <a:lnTo>
                    <a:pt x="0" y="706853"/>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pposition</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C1FB778F-C214-45D6-AA05-DBE1D6802B85}"/>
                </a:ext>
              </a:extLst>
            </p:cNvPr>
            <p:cNvSpPr/>
            <p:nvPr/>
          </p:nvSpPr>
          <p:spPr>
            <a:xfrm>
              <a:off x="6049625" y="3509971"/>
              <a:ext cx="2286000" cy="914400"/>
            </a:xfrm>
            <a:custGeom>
              <a:avLst/>
              <a:gdLst>
                <a:gd name="connsiteX0" fmla="*/ 0 w 3648817"/>
                <a:gd name="connsiteY0" fmla="*/ 0 h 706853"/>
                <a:gd name="connsiteX1" fmla="*/ 3648817 w 3648817"/>
                <a:gd name="connsiteY1" fmla="*/ 0 h 706853"/>
                <a:gd name="connsiteX2" fmla="*/ 3648817 w 3648817"/>
                <a:gd name="connsiteY2" fmla="*/ 706853 h 706853"/>
                <a:gd name="connsiteX3" fmla="*/ 0 w 3648817"/>
                <a:gd name="connsiteY3" fmla="*/ 706853 h 706853"/>
                <a:gd name="connsiteX4" fmla="*/ 0 w 3648817"/>
                <a:gd name="connsiteY4" fmla="*/ 0 h 70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17" h="706853">
                  <a:moveTo>
                    <a:pt x="0" y="0"/>
                  </a:moveTo>
                  <a:lnTo>
                    <a:pt x="3648817" y="0"/>
                  </a:lnTo>
                  <a:lnTo>
                    <a:pt x="3648817" y="706853"/>
                  </a:lnTo>
                  <a:lnTo>
                    <a:pt x="0" y="706853"/>
                  </a:lnTo>
                  <a:lnTo>
                    <a:pt x="0" y="0"/>
                  </a:lnTo>
                  <a:close/>
                </a:path>
              </a:pathLst>
            </a:custGeom>
            <a:solidFill>
              <a:schemeClr val="tx2"/>
            </a:solidFill>
            <a:ln w="19050">
              <a:noFill/>
            </a:ln>
            <a:effectLst>
              <a:outerShdw blurRad="63500" sx="102000" sy="102000" algn="ctr" rotWithShape="0">
                <a:prstClr val="black">
                  <a:alpha val="40000"/>
                </a:prstClr>
              </a:outerShdw>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alibri" panose="020F0502020204030204"/>
                  <a:ea typeface="+mn-ea"/>
                  <a:cs typeface="+mn-cs"/>
                </a:rPr>
                <a:t>X</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pansion</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8B49D5C5-F3B3-40CF-97C8-B026372EF331}"/>
                </a:ext>
              </a:extLst>
            </p:cNvPr>
            <p:cNvPicPr>
              <a:picLocks noChangeAspect="1"/>
            </p:cNvPicPr>
            <p:nvPr/>
          </p:nvPicPr>
          <p:blipFill rotWithShape="1">
            <a:blip r:embed="rId4">
              <a:extLst>
                <a:ext uri="{28A0092B-C50C-407E-A947-70E740481C1C}">
                  <a14:useLocalDpi xmlns:a14="http://schemas.microsoft.com/office/drawing/2010/main" val="0"/>
                </a:ext>
              </a:extLst>
            </a:blip>
            <a:srcRect l="5624" t="10833" r="6188" b="980"/>
            <a:stretch/>
          </p:blipFill>
          <p:spPr>
            <a:xfrm>
              <a:off x="498751" y="2769250"/>
              <a:ext cx="393192" cy="393192"/>
            </a:xfrm>
            <a:prstGeom prst="ellipse">
              <a:avLst/>
            </a:prstGeom>
          </p:spPr>
        </p:pic>
      </p:grpSp>
      <p:pic>
        <p:nvPicPr>
          <p:cNvPr id="25" name="Picture 24">
            <a:extLst>
              <a:ext uri="{FF2B5EF4-FFF2-40B4-BE49-F238E27FC236}">
                <a16:creationId xmlns:a16="http://schemas.microsoft.com/office/drawing/2014/main" id="{4498F35E-0234-4E0B-8853-F7B67CE1F61B}"/>
              </a:ext>
            </a:extLst>
          </p:cNvPr>
          <p:cNvPicPr>
            <a:picLocks noChangeAspect="1"/>
          </p:cNvPicPr>
          <p:nvPr/>
        </p:nvPicPr>
        <p:blipFill>
          <a:blip r:embed="rId5"/>
          <a:stretch>
            <a:fillRect/>
          </a:stretch>
        </p:blipFill>
        <p:spPr>
          <a:xfrm>
            <a:off x="2456505" y="951923"/>
            <a:ext cx="2353700" cy="2260225"/>
          </a:xfrm>
          <a:prstGeom prst="rect">
            <a:avLst/>
          </a:prstGeom>
        </p:spPr>
      </p:pic>
      <p:sp>
        <p:nvSpPr>
          <p:cNvPr id="72" name="Arrow: Right 71">
            <a:extLst>
              <a:ext uri="{FF2B5EF4-FFF2-40B4-BE49-F238E27FC236}">
                <a16:creationId xmlns:a16="http://schemas.microsoft.com/office/drawing/2014/main" id="{2D1D344F-ACDC-46DF-AFBB-25DB3C92A6DA}"/>
              </a:ext>
            </a:extLst>
          </p:cNvPr>
          <p:cNvSpPr/>
          <p:nvPr/>
        </p:nvSpPr>
        <p:spPr>
          <a:xfrm>
            <a:off x="5073347" y="2023688"/>
            <a:ext cx="706080" cy="451413"/>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Rectangle 25">
            <a:extLst>
              <a:ext uri="{FF2B5EF4-FFF2-40B4-BE49-F238E27FC236}">
                <a16:creationId xmlns:a16="http://schemas.microsoft.com/office/drawing/2014/main" id="{787C3FCB-E82B-4D53-B53E-2A8F6F45A3AA}"/>
              </a:ext>
            </a:extLst>
          </p:cNvPr>
          <p:cNvSpPr/>
          <p:nvPr/>
        </p:nvSpPr>
        <p:spPr>
          <a:xfrm>
            <a:off x="2619761" y="3818743"/>
            <a:ext cx="630301" cy="369332"/>
          </a:xfrm>
          <a:prstGeom prst="rect">
            <a:avLst/>
          </a:prstGeom>
        </p:spPr>
        <p:txBody>
          <a:bodyPr wrap="none">
            <a:spAutoFit/>
          </a:bodyPr>
          <a:lstStyle/>
          <a:p>
            <a:r>
              <a:rPr lang="en-US" b="1" dirty="0">
                <a:solidFill>
                  <a:srgbClr val="00B050"/>
                </a:solidFill>
              </a:rPr>
              <a:t>MLD</a:t>
            </a:r>
            <a:endParaRPr lang="en-US" b="1" dirty="0">
              <a:solidFill>
                <a:srgbClr val="FF0000"/>
              </a:solidFill>
            </a:endParaRPr>
          </a:p>
        </p:txBody>
      </p:sp>
      <p:sp>
        <p:nvSpPr>
          <p:cNvPr id="74" name="Rectangle 73">
            <a:extLst>
              <a:ext uri="{FF2B5EF4-FFF2-40B4-BE49-F238E27FC236}">
                <a16:creationId xmlns:a16="http://schemas.microsoft.com/office/drawing/2014/main" id="{D2460D27-DE3B-4AAE-912C-BE8904A7BD99}"/>
              </a:ext>
            </a:extLst>
          </p:cNvPr>
          <p:cNvSpPr/>
          <p:nvPr/>
        </p:nvSpPr>
        <p:spPr>
          <a:xfrm>
            <a:off x="2619761" y="4244382"/>
            <a:ext cx="652743" cy="369332"/>
          </a:xfrm>
          <a:prstGeom prst="rect">
            <a:avLst/>
          </a:prstGeom>
        </p:spPr>
        <p:txBody>
          <a:bodyPr wrap="none">
            <a:spAutoFit/>
          </a:bodyPr>
          <a:lstStyle/>
          <a:p>
            <a:r>
              <a:rPr lang="en-US" b="1" dirty="0">
                <a:solidFill>
                  <a:srgbClr val="FF0000"/>
                </a:solidFill>
              </a:rPr>
              <a:t>MAX</a:t>
            </a:r>
          </a:p>
        </p:txBody>
      </p:sp>
      <p:pic>
        <p:nvPicPr>
          <p:cNvPr id="4" name="Picture 3">
            <a:extLst>
              <a:ext uri="{FF2B5EF4-FFF2-40B4-BE49-F238E27FC236}">
                <a16:creationId xmlns:a16="http://schemas.microsoft.com/office/drawing/2014/main" id="{1D72BB26-6850-401F-9732-9D60594B8AD7}"/>
              </a:ext>
            </a:extLst>
          </p:cNvPr>
          <p:cNvPicPr>
            <a:picLocks noChangeAspect="1"/>
          </p:cNvPicPr>
          <p:nvPr/>
        </p:nvPicPr>
        <p:blipFill>
          <a:blip r:embed="rId6"/>
          <a:stretch>
            <a:fillRect/>
          </a:stretch>
        </p:blipFill>
        <p:spPr>
          <a:xfrm>
            <a:off x="6042569" y="951923"/>
            <a:ext cx="2904808" cy="2474291"/>
          </a:xfrm>
          <a:prstGeom prst="rect">
            <a:avLst/>
          </a:prstGeom>
        </p:spPr>
      </p:pic>
      <p:grpSp>
        <p:nvGrpSpPr>
          <p:cNvPr id="22" name="Group 21">
            <a:extLst>
              <a:ext uri="{FF2B5EF4-FFF2-40B4-BE49-F238E27FC236}">
                <a16:creationId xmlns:a16="http://schemas.microsoft.com/office/drawing/2014/main" id="{9C71618B-6230-430C-8968-9ABF875C3040}"/>
              </a:ext>
            </a:extLst>
          </p:cNvPr>
          <p:cNvGrpSpPr>
            <a:grpSpLocks noChangeAspect="1"/>
          </p:cNvGrpSpPr>
          <p:nvPr/>
        </p:nvGrpSpPr>
        <p:grpSpPr>
          <a:xfrm>
            <a:off x="4573946" y="1026971"/>
            <a:ext cx="1208577" cy="747479"/>
            <a:chOff x="1714500" y="719138"/>
            <a:chExt cx="8763000" cy="5419725"/>
          </a:xfrm>
        </p:grpSpPr>
        <p:pic>
          <p:nvPicPr>
            <p:cNvPr id="23" name="Picture 2" descr="Image result for image of map of US">
              <a:extLst>
                <a:ext uri="{FF2B5EF4-FFF2-40B4-BE49-F238E27FC236}">
                  <a16:creationId xmlns:a16="http://schemas.microsoft.com/office/drawing/2014/main" id="{35AD9A4F-FF2F-4397-B07E-D95B12D281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719138"/>
              <a:ext cx="8763000" cy="54197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image medical person icon">
              <a:extLst>
                <a:ext uri="{FF2B5EF4-FFF2-40B4-BE49-F238E27FC236}">
                  <a16:creationId xmlns:a16="http://schemas.microsoft.com/office/drawing/2014/main" id="{26FF9A1F-7973-4740-92A1-475AAF6ACA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680" y="131064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image medical person icon">
              <a:extLst>
                <a:ext uri="{FF2B5EF4-FFF2-40B4-BE49-F238E27FC236}">
                  <a16:creationId xmlns:a16="http://schemas.microsoft.com/office/drawing/2014/main" id="{CA61CAAC-5711-41DD-8311-E3026D493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240" y="369824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Image result for image medical person icon">
              <a:extLst>
                <a:ext uri="{FF2B5EF4-FFF2-40B4-BE49-F238E27FC236}">
                  <a16:creationId xmlns:a16="http://schemas.microsoft.com/office/drawing/2014/main" id="{051A5793-395C-4768-BA3F-CE64BBA62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4840" y="28956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image medical person icon">
              <a:extLst>
                <a:ext uri="{FF2B5EF4-FFF2-40B4-BE49-F238E27FC236}">
                  <a16:creationId xmlns:a16="http://schemas.microsoft.com/office/drawing/2014/main" id="{DFD95BE5-A038-4406-8C7C-940FD8059E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0040" y="2362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image medical person icon">
              <a:extLst>
                <a:ext uri="{FF2B5EF4-FFF2-40B4-BE49-F238E27FC236}">
                  <a16:creationId xmlns:a16="http://schemas.microsoft.com/office/drawing/2014/main" id="{09E0B483-7EBD-48B5-9EC3-99BAA2B107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3960" y="112776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Image result for image medical person icon">
              <a:extLst>
                <a:ext uri="{FF2B5EF4-FFF2-40B4-BE49-F238E27FC236}">
                  <a16:creationId xmlns:a16="http://schemas.microsoft.com/office/drawing/2014/main" id="{731F26A3-F264-4BAB-BAE9-3F74D4B32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5160" y="2336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mage result for image medical person icon">
              <a:extLst>
                <a:ext uri="{FF2B5EF4-FFF2-40B4-BE49-F238E27FC236}">
                  <a16:creationId xmlns:a16="http://schemas.microsoft.com/office/drawing/2014/main" id="{81ED8CBD-8FBF-40E8-A23D-A6A759A95C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6440" y="4538662"/>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Image result for image medical person icon">
              <a:extLst>
                <a:ext uri="{FF2B5EF4-FFF2-40B4-BE49-F238E27FC236}">
                  <a16:creationId xmlns:a16="http://schemas.microsoft.com/office/drawing/2014/main" id="{B5CC8194-E4E7-4FB8-9D34-C88250FF8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8140" y="439928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Image result for image medical person icon">
              <a:extLst>
                <a:ext uri="{FF2B5EF4-FFF2-40B4-BE49-F238E27FC236}">
                  <a16:creationId xmlns:a16="http://schemas.microsoft.com/office/drawing/2014/main" id="{FF341D05-657E-486A-A18C-39EF17272E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6600" y="3512501"/>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Image result for image medical person icon">
              <a:extLst>
                <a:ext uri="{FF2B5EF4-FFF2-40B4-BE49-F238E27FC236}">
                  <a16:creationId xmlns:a16="http://schemas.microsoft.com/office/drawing/2014/main" id="{2B96444B-3C00-4258-AA0E-C280B8142A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7640" y="1828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mage result for image medical person icon">
              <a:extLst>
                <a:ext uri="{FF2B5EF4-FFF2-40B4-BE49-F238E27FC236}">
                  <a16:creationId xmlns:a16="http://schemas.microsoft.com/office/drawing/2014/main" id="{BB5C098B-68D3-4A71-B63B-032F09790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2620" y="166116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Image result for image medical person icon">
              <a:extLst>
                <a:ext uri="{FF2B5EF4-FFF2-40B4-BE49-F238E27FC236}">
                  <a16:creationId xmlns:a16="http://schemas.microsoft.com/office/drawing/2014/main" id="{A4413519-C10D-4FFD-86CF-763B68F813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4980" y="1661160"/>
              <a:ext cx="533400" cy="5334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Picture Placeholder 5">
            <a:extLst>
              <a:ext uri="{FF2B5EF4-FFF2-40B4-BE49-F238E27FC236}">
                <a16:creationId xmlns:a16="http://schemas.microsoft.com/office/drawing/2014/main" id="{0B15A8EA-079F-473C-8617-3C850E628C08}"/>
              </a:ext>
            </a:extLst>
          </p:cNvPr>
          <p:cNvSpPr>
            <a:spLocks noGrp="1"/>
          </p:cNvSpPr>
          <p:nvPr>
            <p:ph type="pic" sz="quarter" idx="11"/>
          </p:nvPr>
        </p:nvSpPr>
        <p:spPr/>
      </p:sp>
    </p:spTree>
    <p:extLst>
      <p:ext uri="{BB962C8B-B14F-4D97-AF65-F5344CB8AC3E}">
        <p14:creationId xmlns:p14="http://schemas.microsoft.com/office/powerpoint/2010/main" val="24144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rrow: Pentagon 48">
            <a:extLst>
              <a:ext uri="{FF2B5EF4-FFF2-40B4-BE49-F238E27FC236}">
                <a16:creationId xmlns:a16="http://schemas.microsoft.com/office/drawing/2014/main" id="{4BF7C8C3-9FDA-4302-AD2D-2F64D673F5E8}"/>
              </a:ext>
            </a:extLst>
          </p:cNvPr>
          <p:cNvSpPr/>
          <p:nvPr/>
        </p:nvSpPr>
        <p:spPr>
          <a:xfrm>
            <a:off x="6514977" y="1584469"/>
            <a:ext cx="2544734" cy="219124"/>
          </a:xfrm>
          <a:prstGeom prst="homePlate">
            <a:avLst/>
          </a:prstGeom>
          <a:gradFill>
            <a:gsLst>
              <a:gs pos="52000">
                <a:srgbClr val="F47211"/>
              </a:gs>
              <a:gs pos="29000">
                <a:srgbClr val="FFC000"/>
              </a:gs>
              <a:gs pos="100000">
                <a:schemeClr val="accent1"/>
              </a:gs>
              <a:gs pos="100000">
                <a:schemeClr val="accent1"/>
              </a:gs>
              <a:gs pos="100000">
                <a:schemeClr val="accent1"/>
              </a:gs>
            </a:gsLst>
            <a:path path="circle">
              <a:fillToRect l="100000" t="100000"/>
            </a:path>
          </a:gradFill>
          <a:ln>
            <a:noFill/>
          </a:ln>
          <a:effectLst/>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96012" tIns="32004" rIns="327755" bIns="32004" numCol="1" spcCol="1270" anchor="ctr" anchorCtr="0">
            <a:noAutofit/>
          </a:bodyPr>
          <a:lstStyle/>
          <a:p>
            <a:pPr marL="365751" defTabSz="1066747">
              <a:lnSpc>
                <a:spcPct val="90000"/>
              </a:lnSpc>
              <a:spcBef>
                <a:spcPct val="0"/>
              </a:spcBef>
              <a:spcAft>
                <a:spcPct val="35000"/>
              </a:spcAft>
            </a:pPr>
            <a:r>
              <a:rPr lang="en-US" sz="1200" dirty="0">
                <a:solidFill>
                  <a:prstClr val="white"/>
                </a:solidFill>
                <a:latin typeface="Georgia"/>
              </a:rPr>
              <a:t>Post-PCI OCT | 31% </a:t>
            </a:r>
          </a:p>
        </p:txBody>
      </p:sp>
      <p:sp>
        <p:nvSpPr>
          <p:cNvPr id="2" name="Titre 1">
            <a:extLst>
              <a:ext uri="{FF2B5EF4-FFF2-40B4-BE49-F238E27FC236}">
                <a16:creationId xmlns:a16="http://schemas.microsoft.com/office/drawing/2014/main" id="{EA077E87-D630-B246-8597-029517D4144B}"/>
              </a:ext>
            </a:extLst>
          </p:cNvPr>
          <p:cNvSpPr>
            <a:spLocks noGrp="1"/>
          </p:cNvSpPr>
          <p:nvPr>
            <p:ph type="title"/>
          </p:nvPr>
        </p:nvSpPr>
        <p:spPr/>
        <p:txBody>
          <a:bodyPr/>
          <a:lstStyle/>
          <a:p>
            <a:r>
              <a:rPr lang="fr-FR" dirty="0">
                <a:cs typeface="Champagne &amp; Limousines"/>
              </a:rPr>
              <a:t>How </a:t>
            </a:r>
            <a:r>
              <a:rPr lang="fr-FR" dirty="0" err="1">
                <a:cs typeface="Champagne &amp; Limousines"/>
              </a:rPr>
              <a:t>was</a:t>
            </a:r>
            <a:r>
              <a:rPr lang="fr-FR" dirty="0">
                <a:cs typeface="Champagne &amp; Limousines"/>
              </a:rPr>
              <a:t> the </a:t>
            </a:r>
            <a:r>
              <a:rPr lang="fr-FR" dirty="0" err="1">
                <a:cs typeface="Champagne &amp; Limousines"/>
              </a:rPr>
              <a:t>study</a:t>
            </a:r>
            <a:r>
              <a:rPr lang="fr-FR" dirty="0">
                <a:cs typeface="Champagne &amp; Limousines"/>
              </a:rPr>
              <a:t> </a:t>
            </a:r>
            <a:r>
              <a:rPr lang="fr-FR" dirty="0" err="1">
                <a:cs typeface="Champagne &amp; Limousines"/>
              </a:rPr>
              <a:t>executed</a:t>
            </a:r>
            <a:r>
              <a:rPr lang="fr-FR" dirty="0">
                <a:cs typeface="Champagne &amp; Limousines"/>
              </a:rPr>
              <a:t>?</a:t>
            </a:r>
            <a:endParaRPr lang="fr-FR" dirty="0"/>
          </a:p>
        </p:txBody>
      </p:sp>
      <p:sp>
        <p:nvSpPr>
          <p:cNvPr id="5" name="Espace réservé du texte 4">
            <a:extLst>
              <a:ext uri="{FF2B5EF4-FFF2-40B4-BE49-F238E27FC236}">
                <a16:creationId xmlns:a16="http://schemas.microsoft.com/office/drawing/2014/main" id="{F95F68A8-CB42-5640-99E4-FC514C08B9A6}"/>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sp>
        <p:nvSpPr>
          <p:cNvPr id="54" name="Freeform: Shape 53">
            <a:extLst>
              <a:ext uri="{FF2B5EF4-FFF2-40B4-BE49-F238E27FC236}">
                <a16:creationId xmlns:a16="http://schemas.microsoft.com/office/drawing/2014/main" id="{7DB9346A-B4B1-4EE8-A381-C914374A51DB}"/>
              </a:ext>
            </a:extLst>
          </p:cNvPr>
          <p:cNvSpPr/>
          <p:nvPr/>
        </p:nvSpPr>
        <p:spPr>
          <a:xfrm>
            <a:off x="2499018" y="889203"/>
            <a:ext cx="3096292" cy="758599"/>
          </a:xfrm>
          <a:custGeom>
            <a:avLst/>
            <a:gdLst>
              <a:gd name="connsiteX0" fmla="*/ 0 w 1860500"/>
              <a:gd name="connsiteY0" fmla="*/ 0 h 316800"/>
              <a:gd name="connsiteX1" fmla="*/ 1860500 w 1860500"/>
              <a:gd name="connsiteY1" fmla="*/ 0 h 316800"/>
              <a:gd name="connsiteX2" fmla="*/ 1860500 w 1860500"/>
              <a:gd name="connsiteY2" fmla="*/ 316800 h 316800"/>
              <a:gd name="connsiteX3" fmla="*/ 0 w 1860500"/>
              <a:gd name="connsiteY3" fmla="*/ 316800 h 316800"/>
              <a:gd name="connsiteX4" fmla="*/ 0 w 1860500"/>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316800">
                <a:moveTo>
                  <a:pt x="0" y="0"/>
                </a:moveTo>
                <a:lnTo>
                  <a:pt x="1860500" y="0"/>
                </a:lnTo>
                <a:lnTo>
                  <a:pt x="1860500" y="316800"/>
                </a:lnTo>
                <a:lnTo>
                  <a:pt x="0" y="316800"/>
                </a:lnTo>
                <a:lnTo>
                  <a:pt x="0" y="0"/>
                </a:lnTo>
                <a:close/>
              </a:path>
            </a:pathLst>
          </a:custGeom>
          <a:noFill/>
          <a:ln w="19050">
            <a:noFill/>
          </a:ln>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1723" tIns="86699" rIns="151723" bIns="86699" numCol="1" spcCol="1270" anchor="ctr" anchorCtr="0">
            <a:noAutofit/>
          </a:bodyPr>
          <a:lstStyle/>
          <a:p>
            <a:pPr indent="-228600" defTabSz="948243">
              <a:lnSpc>
                <a:spcPct val="90000"/>
              </a:lnSpc>
              <a:spcBef>
                <a:spcPct val="0"/>
              </a:spcBef>
              <a:buFontTx/>
              <a:buAutoNum type="arabicPeriod"/>
            </a:pPr>
            <a:r>
              <a:rPr lang="en-US" sz="1200" b="1" dirty="0">
                <a:solidFill>
                  <a:schemeClr val="accent1">
                    <a:lumMod val="75000"/>
                  </a:schemeClr>
                </a:solidFill>
              </a:rPr>
              <a:t>Plaque </a:t>
            </a:r>
            <a:r>
              <a:rPr lang="en-US" sz="1200" b="1" dirty="0">
                <a:solidFill>
                  <a:schemeClr val="accent2">
                    <a:lumMod val="75000"/>
                  </a:schemeClr>
                </a:solidFill>
              </a:rPr>
              <a:t>M</a:t>
            </a:r>
            <a:r>
              <a:rPr lang="en-US" sz="1200" b="1" dirty="0">
                <a:solidFill>
                  <a:schemeClr val="accent1">
                    <a:lumMod val="75000"/>
                  </a:schemeClr>
                </a:solidFill>
              </a:rPr>
              <a:t>orphology</a:t>
            </a:r>
          </a:p>
          <a:p>
            <a:pPr indent="-228600" defTabSz="948243">
              <a:lnSpc>
                <a:spcPct val="90000"/>
              </a:lnSpc>
              <a:spcBef>
                <a:spcPct val="0"/>
              </a:spcBef>
              <a:buFontTx/>
              <a:buAutoNum type="arabicPeriod"/>
            </a:pPr>
            <a:r>
              <a:rPr lang="en-US" sz="1200" b="1" dirty="0">
                <a:solidFill>
                  <a:schemeClr val="accent1">
                    <a:lumMod val="75000"/>
                  </a:schemeClr>
                </a:solidFill>
              </a:rPr>
              <a:t>Lesion </a:t>
            </a:r>
            <a:r>
              <a:rPr lang="en-US" sz="1200" b="1" dirty="0">
                <a:solidFill>
                  <a:schemeClr val="accent2">
                    <a:lumMod val="75000"/>
                  </a:schemeClr>
                </a:solidFill>
              </a:rPr>
              <a:t>L</a:t>
            </a:r>
            <a:r>
              <a:rPr lang="en-US" sz="1200" b="1" dirty="0">
                <a:solidFill>
                  <a:schemeClr val="accent1">
                    <a:lumMod val="75000"/>
                  </a:schemeClr>
                </a:solidFill>
              </a:rPr>
              <a:t>ength</a:t>
            </a:r>
          </a:p>
          <a:p>
            <a:pPr indent="-228600" defTabSz="948243">
              <a:lnSpc>
                <a:spcPct val="90000"/>
              </a:lnSpc>
              <a:spcBef>
                <a:spcPct val="0"/>
              </a:spcBef>
              <a:buFontTx/>
              <a:buAutoNum type="arabicPeriod"/>
            </a:pPr>
            <a:r>
              <a:rPr lang="en-US" sz="1200" b="1" dirty="0">
                <a:solidFill>
                  <a:schemeClr val="accent1">
                    <a:lumMod val="75000"/>
                  </a:schemeClr>
                </a:solidFill>
              </a:rPr>
              <a:t>Vessel </a:t>
            </a:r>
            <a:r>
              <a:rPr lang="en-US" sz="1200" b="1" dirty="0">
                <a:solidFill>
                  <a:schemeClr val="accent2">
                    <a:lumMod val="75000"/>
                  </a:schemeClr>
                </a:solidFill>
              </a:rPr>
              <a:t>D</a:t>
            </a:r>
            <a:r>
              <a:rPr lang="en-US" sz="1200" b="1" dirty="0">
                <a:solidFill>
                  <a:schemeClr val="accent1">
                    <a:lumMod val="75000"/>
                  </a:schemeClr>
                </a:solidFill>
              </a:rPr>
              <a:t>iameter</a:t>
            </a:r>
          </a:p>
        </p:txBody>
      </p:sp>
      <p:sp>
        <p:nvSpPr>
          <p:cNvPr id="56" name="Freeform: Shape 55">
            <a:extLst>
              <a:ext uri="{FF2B5EF4-FFF2-40B4-BE49-F238E27FC236}">
                <a16:creationId xmlns:a16="http://schemas.microsoft.com/office/drawing/2014/main" id="{7E51D8BF-ADC9-4B7B-BC3D-CC98EB6C7F26}"/>
              </a:ext>
            </a:extLst>
          </p:cNvPr>
          <p:cNvSpPr/>
          <p:nvPr/>
        </p:nvSpPr>
        <p:spPr>
          <a:xfrm>
            <a:off x="6673381" y="1050182"/>
            <a:ext cx="2501789" cy="561199"/>
          </a:xfrm>
          <a:custGeom>
            <a:avLst/>
            <a:gdLst>
              <a:gd name="connsiteX0" fmla="*/ 0 w 1860500"/>
              <a:gd name="connsiteY0" fmla="*/ 0 h 316800"/>
              <a:gd name="connsiteX1" fmla="*/ 1860500 w 1860500"/>
              <a:gd name="connsiteY1" fmla="*/ 0 h 316800"/>
              <a:gd name="connsiteX2" fmla="*/ 1860500 w 1860500"/>
              <a:gd name="connsiteY2" fmla="*/ 316800 h 316800"/>
              <a:gd name="connsiteX3" fmla="*/ 0 w 1860500"/>
              <a:gd name="connsiteY3" fmla="*/ 316800 h 316800"/>
              <a:gd name="connsiteX4" fmla="*/ 0 w 1860500"/>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316800">
                <a:moveTo>
                  <a:pt x="0" y="0"/>
                </a:moveTo>
                <a:lnTo>
                  <a:pt x="1860500" y="0"/>
                </a:lnTo>
                <a:lnTo>
                  <a:pt x="1860500" y="316800"/>
                </a:lnTo>
                <a:lnTo>
                  <a:pt x="0" y="316800"/>
                </a:lnTo>
                <a:lnTo>
                  <a:pt x="0" y="0"/>
                </a:lnTo>
                <a:close/>
              </a:path>
            </a:pathLst>
          </a:custGeom>
          <a:noFill/>
          <a:ln w="19050">
            <a:noFill/>
          </a:ln>
          <a:effectLst/>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1723" tIns="86699" rIns="151723" bIns="86699" numCol="1" spcCol="1270" anchor="ctr" anchorCtr="0">
            <a:noAutofit/>
          </a:bodyPr>
          <a:lstStyle/>
          <a:p>
            <a:pPr indent="-228600" defTabSz="948243">
              <a:lnSpc>
                <a:spcPct val="90000"/>
              </a:lnSpc>
              <a:spcBef>
                <a:spcPct val="0"/>
              </a:spcBef>
              <a:buFont typeface="+mj-lt"/>
              <a:buAutoNum type="arabicPeriod" startAt="6"/>
            </a:pPr>
            <a:r>
              <a:rPr lang="en-US" sz="1200" b="1" dirty="0">
                <a:solidFill>
                  <a:schemeClr val="accent2">
                    <a:lumMod val="75000"/>
                  </a:schemeClr>
                </a:solidFill>
              </a:rPr>
              <a:t>M</a:t>
            </a:r>
            <a:r>
              <a:rPr lang="en-US" sz="1200" b="1" dirty="0">
                <a:solidFill>
                  <a:schemeClr val="accent1">
                    <a:lumMod val="75000"/>
                  </a:schemeClr>
                </a:solidFill>
              </a:rPr>
              <a:t>edial Dissection </a:t>
            </a:r>
          </a:p>
          <a:p>
            <a:pPr indent="-228600" defTabSz="948243">
              <a:lnSpc>
                <a:spcPct val="90000"/>
              </a:lnSpc>
              <a:spcBef>
                <a:spcPct val="0"/>
              </a:spcBef>
              <a:buFont typeface="+mj-lt"/>
              <a:buAutoNum type="arabicPeriod" startAt="6"/>
            </a:pPr>
            <a:r>
              <a:rPr lang="en-US" sz="1200" b="1" dirty="0">
                <a:solidFill>
                  <a:schemeClr val="accent1">
                    <a:lumMod val="75000"/>
                  </a:schemeClr>
                </a:solidFill>
              </a:rPr>
              <a:t>Stent </a:t>
            </a:r>
            <a:r>
              <a:rPr lang="en-US" sz="1200" b="1" dirty="0">
                <a:solidFill>
                  <a:schemeClr val="accent2">
                    <a:lumMod val="75000"/>
                  </a:schemeClr>
                </a:solidFill>
              </a:rPr>
              <a:t>A</a:t>
            </a:r>
            <a:r>
              <a:rPr lang="en-US" sz="1200" b="1" dirty="0">
                <a:solidFill>
                  <a:schemeClr val="accent1">
                    <a:lumMod val="75000"/>
                  </a:schemeClr>
                </a:solidFill>
              </a:rPr>
              <a:t>pposition</a:t>
            </a:r>
          </a:p>
          <a:p>
            <a:pPr indent="-228600" defTabSz="948243">
              <a:lnSpc>
                <a:spcPct val="90000"/>
              </a:lnSpc>
              <a:spcBef>
                <a:spcPct val="0"/>
              </a:spcBef>
              <a:buFont typeface="+mj-lt"/>
              <a:buAutoNum type="arabicPeriod" startAt="6"/>
            </a:pPr>
            <a:r>
              <a:rPr lang="en-US" sz="1200" b="1" dirty="0">
                <a:solidFill>
                  <a:schemeClr val="accent1">
                    <a:lumMod val="75000"/>
                  </a:schemeClr>
                </a:solidFill>
              </a:rPr>
              <a:t>Stent </a:t>
            </a:r>
            <a:r>
              <a:rPr lang="en-US" sz="1200" b="1" dirty="0" err="1">
                <a:solidFill>
                  <a:schemeClr val="accent1">
                    <a:lumMod val="75000"/>
                  </a:schemeClr>
                </a:solidFill>
              </a:rPr>
              <a:t>E</a:t>
            </a:r>
            <a:r>
              <a:rPr lang="en-US" sz="1200" b="1" dirty="0" err="1">
                <a:solidFill>
                  <a:schemeClr val="accent2">
                    <a:lumMod val="75000"/>
                  </a:schemeClr>
                </a:solidFill>
              </a:rPr>
              <a:t>X</a:t>
            </a:r>
            <a:r>
              <a:rPr lang="en-US" sz="1200" b="1" dirty="0" err="1">
                <a:solidFill>
                  <a:schemeClr val="accent1">
                    <a:lumMod val="75000"/>
                  </a:schemeClr>
                </a:solidFill>
              </a:rPr>
              <a:t>pansion</a:t>
            </a:r>
            <a:endParaRPr lang="en-US" sz="1200" b="1" dirty="0">
              <a:solidFill>
                <a:schemeClr val="accent1">
                  <a:lumMod val="75000"/>
                </a:schemeClr>
              </a:solidFill>
            </a:endParaRPr>
          </a:p>
          <a:p>
            <a:pPr indent="-228600" defTabSz="948243">
              <a:lnSpc>
                <a:spcPct val="90000"/>
              </a:lnSpc>
              <a:spcBef>
                <a:spcPct val="0"/>
              </a:spcBef>
              <a:buFont typeface="+mj-lt"/>
              <a:buAutoNum type="arabicPeriod" startAt="6"/>
            </a:pPr>
            <a:endParaRPr lang="en-US" sz="1200" b="1" dirty="0">
              <a:solidFill>
                <a:schemeClr val="accent1">
                  <a:lumMod val="75000"/>
                </a:schemeClr>
              </a:solidFill>
              <a:latin typeface="Calibri"/>
            </a:endParaRPr>
          </a:p>
        </p:txBody>
      </p:sp>
      <p:graphicFrame>
        <p:nvGraphicFramePr>
          <p:cNvPr id="57" name="Chart 56">
            <a:extLst>
              <a:ext uri="{FF2B5EF4-FFF2-40B4-BE49-F238E27FC236}">
                <a16:creationId xmlns:a16="http://schemas.microsoft.com/office/drawing/2014/main" id="{9C9CFB96-06A8-4A16-A102-945AF76E1DD3}"/>
              </a:ext>
            </a:extLst>
          </p:cNvPr>
          <p:cNvGraphicFramePr>
            <a:graphicFrameLocks/>
          </p:cNvGraphicFramePr>
          <p:nvPr>
            <p:extLst>
              <p:ext uri="{D42A27DB-BD31-4B8C-83A1-F6EECF244321}">
                <p14:modId xmlns:p14="http://schemas.microsoft.com/office/powerpoint/2010/main" val="3452299843"/>
              </p:ext>
            </p:extLst>
          </p:nvPr>
        </p:nvGraphicFramePr>
        <p:xfrm>
          <a:off x="2499018" y="1898683"/>
          <a:ext cx="6437753" cy="3011779"/>
        </p:xfrm>
        <a:graphic>
          <a:graphicData uri="http://schemas.openxmlformats.org/drawingml/2006/chart">
            <c:chart xmlns:c="http://schemas.openxmlformats.org/drawingml/2006/chart" xmlns:r="http://schemas.openxmlformats.org/officeDocument/2006/relationships" r:id="rId3"/>
          </a:graphicData>
        </a:graphic>
      </p:graphicFrame>
      <p:sp>
        <p:nvSpPr>
          <p:cNvPr id="58" name="TextBox 57">
            <a:extLst>
              <a:ext uri="{FF2B5EF4-FFF2-40B4-BE49-F238E27FC236}">
                <a16:creationId xmlns:a16="http://schemas.microsoft.com/office/drawing/2014/main" id="{EA21CB5B-254E-4AFC-ACF1-FEE67EE3FE15}"/>
              </a:ext>
            </a:extLst>
          </p:cNvPr>
          <p:cNvSpPr txBox="1"/>
          <p:nvPr/>
        </p:nvSpPr>
        <p:spPr>
          <a:xfrm>
            <a:off x="3941646" y="2196681"/>
            <a:ext cx="2046169"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2">
                    <a:lumMod val="75000"/>
                  </a:schemeClr>
                </a:solidFill>
                <a:effectLst/>
                <a:uLnTx/>
                <a:uFillTx/>
                <a:latin typeface="Georgia" panose="02040502050405020303" pitchFamily="18" charset="0"/>
                <a:ea typeface="+mn-ea"/>
                <a:cs typeface="+mn-cs"/>
              </a:rPr>
              <a:t>Cumulative OCT Impact through progression of workflow</a:t>
            </a:r>
          </a:p>
        </p:txBody>
      </p:sp>
      <p:sp>
        <p:nvSpPr>
          <p:cNvPr id="59" name="TextBox 58">
            <a:extLst>
              <a:ext uri="{FF2B5EF4-FFF2-40B4-BE49-F238E27FC236}">
                <a16:creationId xmlns:a16="http://schemas.microsoft.com/office/drawing/2014/main" id="{3313CE81-65F4-4C1A-9192-201A290846DE}"/>
              </a:ext>
            </a:extLst>
          </p:cNvPr>
          <p:cNvSpPr txBox="1"/>
          <p:nvPr/>
        </p:nvSpPr>
        <p:spPr>
          <a:xfrm>
            <a:off x="7138932" y="1898683"/>
            <a:ext cx="1880282" cy="4001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Georgia" panose="02040502050405020303" pitchFamily="18" charset="0"/>
                <a:ea typeface="+mn-ea"/>
                <a:cs typeface="+mn-cs"/>
              </a:rPr>
              <a:t>88% </a:t>
            </a:r>
            <a:r>
              <a:rPr kumimoji="0" lang="en-US" sz="1000" b="0" i="0" u="none" strike="noStrike" kern="1200" cap="none" spc="0" normalizeH="0" baseline="0" noProof="0" dirty="0">
                <a:ln>
                  <a:noFill/>
                </a:ln>
                <a:solidFill>
                  <a:schemeClr val="accent2">
                    <a:lumMod val="75000"/>
                  </a:schemeClr>
                </a:solidFill>
                <a:effectLst/>
                <a:uLnTx/>
                <a:uFillTx/>
                <a:latin typeface="Georgia" panose="02040502050405020303" pitchFamily="18" charset="0"/>
                <a:ea typeface="+mn-ea"/>
                <a:cs typeface="+mn-cs"/>
              </a:rPr>
              <a:t>of lesions impacted </a:t>
            </a:r>
          </a:p>
        </p:txBody>
      </p:sp>
      <p:sp>
        <p:nvSpPr>
          <p:cNvPr id="60" name="Rectangle 59">
            <a:extLst>
              <a:ext uri="{FF2B5EF4-FFF2-40B4-BE49-F238E27FC236}">
                <a16:creationId xmlns:a16="http://schemas.microsoft.com/office/drawing/2014/main" id="{27B30F05-01B9-4E5D-BD4A-D7E5E1FB6A10}"/>
              </a:ext>
            </a:extLst>
          </p:cNvPr>
          <p:cNvSpPr/>
          <p:nvPr/>
        </p:nvSpPr>
        <p:spPr>
          <a:xfrm rot="18865455">
            <a:off x="4899481" y="4223324"/>
            <a:ext cx="1810111" cy="215444"/>
          </a:xfrm>
          <a:prstGeom prst="rect">
            <a:avLst/>
          </a:prstGeom>
        </p:spPr>
        <p:txBody>
          <a:bodyPr wrap="none">
            <a:spAutoFit/>
          </a:bodyPr>
          <a:lstStyle/>
          <a:p>
            <a:r>
              <a:rPr lang="en-US" sz="800" dirty="0"/>
              <a:t>change if more than ± 5 mm difference</a:t>
            </a:r>
          </a:p>
        </p:txBody>
      </p:sp>
      <p:sp>
        <p:nvSpPr>
          <p:cNvPr id="3" name="Rectangle 2">
            <a:extLst>
              <a:ext uri="{FF2B5EF4-FFF2-40B4-BE49-F238E27FC236}">
                <a16:creationId xmlns:a16="http://schemas.microsoft.com/office/drawing/2014/main" id="{E5904346-A953-43E5-8ED0-988E0F29AB30}"/>
              </a:ext>
            </a:extLst>
          </p:cNvPr>
          <p:cNvSpPr/>
          <p:nvPr/>
        </p:nvSpPr>
        <p:spPr>
          <a:xfrm>
            <a:off x="6398583" y="1488577"/>
            <a:ext cx="432433" cy="440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Pentagon 43">
            <a:extLst>
              <a:ext uri="{FF2B5EF4-FFF2-40B4-BE49-F238E27FC236}">
                <a16:creationId xmlns:a16="http://schemas.microsoft.com/office/drawing/2014/main" id="{3E4FF6E1-CB7F-4438-A70A-1C1F541BEDFD}"/>
              </a:ext>
            </a:extLst>
          </p:cNvPr>
          <p:cNvSpPr/>
          <p:nvPr/>
        </p:nvSpPr>
        <p:spPr>
          <a:xfrm>
            <a:off x="2555784" y="1584068"/>
            <a:ext cx="4147972" cy="219124"/>
          </a:xfrm>
          <a:prstGeom prst="homePlate">
            <a:avLst/>
          </a:prstGeom>
          <a:gradFill>
            <a:gsLst>
              <a:gs pos="52000">
                <a:srgbClr val="F47211"/>
              </a:gs>
              <a:gs pos="29000">
                <a:srgbClr val="FFC000"/>
              </a:gs>
              <a:gs pos="100000">
                <a:schemeClr val="accent1"/>
              </a:gs>
              <a:gs pos="100000">
                <a:schemeClr val="accent1"/>
              </a:gs>
              <a:gs pos="100000">
                <a:schemeClr val="accent1"/>
              </a:gs>
            </a:gsLst>
            <a:path path="circle">
              <a:fillToRect l="100000" t="100000"/>
            </a:path>
          </a:gradFill>
          <a:ln>
            <a:noFill/>
          </a:ln>
          <a:effectLst/>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96012" tIns="32004" rIns="327755" bIns="32004" numCol="1" spcCol="1270" anchor="ctr" anchorCtr="0">
            <a:noAutofit/>
          </a:bodyPr>
          <a:lstStyle/>
          <a:p>
            <a:pPr marL="365751" defTabSz="1066747">
              <a:lnSpc>
                <a:spcPct val="90000"/>
              </a:lnSpc>
              <a:spcBef>
                <a:spcPct val="0"/>
              </a:spcBef>
              <a:spcAft>
                <a:spcPct val="35000"/>
              </a:spcAft>
            </a:pPr>
            <a:r>
              <a:rPr lang="en-US" sz="1200" dirty="0">
                <a:solidFill>
                  <a:prstClr val="white"/>
                </a:solidFill>
                <a:latin typeface="Georgia"/>
              </a:rPr>
              <a:t>Pre-PCI OCT  | 83%</a:t>
            </a:r>
          </a:p>
        </p:txBody>
      </p:sp>
      <p:sp>
        <p:nvSpPr>
          <p:cNvPr id="67" name="Rectangle 66">
            <a:extLst>
              <a:ext uri="{FF2B5EF4-FFF2-40B4-BE49-F238E27FC236}">
                <a16:creationId xmlns:a16="http://schemas.microsoft.com/office/drawing/2014/main" id="{190098A8-66AA-43CB-915A-7CD56EE77207}"/>
              </a:ext>
            </a:extLst>
          </p:cNvPr>
          <p:cNvSpPr/>
          <p:nvPr/>
        </p:nvSpPr>
        <p:spPr>
          <a:xfrm rot="18818871">
            <a:off x="5422861" y="4210891"/>
            <a:ext cx="1938351" cy="215444"/>
          </a:xfrm>
          <a:prstGeom prst="rect">
            <a:avLst/>
          </a:prstGeom>
        </p:spPr>
        <p:txBody>
          <a:bodyPr wrap="none">
            <a:spAutoFit/>
          </a:bodyPr>
          <a:lstStyle/>
          <a:p>
            <a:r>
              <a:rPr lang="en-US" sz="800" dirty="0"/>
              <a:t>change if more than ± 0.25 mm difference</a:t>
            </a:r>
          </a:p>
        </p:txBody>
      </p:sp>
      <p:sp>
        <p:nvSpPr>
          <p:cNvPr id="6" name="Picture Placeholder 5">
            <a:extLst>
              <a:ext uri="{FF2B5EF4-FFF2-40B4-BE49-F238E27FC236}">
                <a16:creationId xmlns:a16="http://schemas.microsoft.com/office/drawing/2014/main" id="{943FAF77-4029-42A5-8C30-C82EE23C4DB1}"/>
              </a:ext>
            </a:extLst>
          </p:cNvPr>
          <p:cNvSpPr>
            <a:spLocks noGrp="1"/>
          </p:cNvSpPr>
          <p:nvPr>
            <p:ph type="pic" sz="quarter" idx="11"/>
          </p:nvPr>
        </p:nvSpPr>
        <p:spPr/>
      </p:sp>
    </p:spTree>
    <p:extLst>
      <p:ext uri="{BB962C8B-B14F-4D97-AF65-F5344CB8AC3E}">
        <p14:creationId xmlns:p14="http://schemas.microsoft.com/office/powerpoint/2010/main" val="348369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EAC39-3288-0540-9CBC-AE781AC19E79}"/>
              </a:ext>
            </a:extLst>
          </p:cNvPr>
          <p:cNvSpPr>
            <a:spLocks noGrp="1"/>
          </p:cNvSpPr>
          <p:nvPr>
            <p:ph type="title"/>
          </p:nvPr>
        </p:nvSpPr>
        <p:spPr/>
        <p:txBody>
          <a:bodyPr/>
          <a:lstStyle/>
          <a:p>
            <a:r>
              <a:rPr lang="fr-FR" dirty="0" err="1">
                <a:cs typeface="Champagne &amp; Limousines"/>
              </a:rPr>
              <a:t>What</a:t>
            </a:r>
            <a:r>
              <a:rPr lang="fr-FR" dirty="0">
                <a:cs typeface="Champagne &amp; Limousines"/>
              </a:rPr>
              <a:t> are the essential </a:t>
            </a:r>
            <a:r>
              <a:rPr lang="fr-FR" dirty="0" err="1">
                <a:cs typeface="Champagne &amp; Limousines"/>
              </a:rPr>
              <a:t>results</a:t>
            </a:r>
            <a:r>
              <a:rPr lang="fr-FR" dirty="0">
                <a:cs typeface="Champagne &amp; Limousines"/>
              </a:rPr>
              <a:t>?</a:t>
            </a:r>
            <a:endParaRPr lang="fr-FR" dirty="0"/>
          </a:p>
        </p:txBody>
      </p:sp>
      <p:sp>
        <p:nvSpPr>
          <p:cNvPr id="5" name="Espace réservé du texte 4">
            <a:extLst>
              <a:ext uri="{FF2B5EF4-FFF2-40B4-BE49-F238E27FC236}">
                <a16:creationId xmlns:a16="http://schemas.microsoft.com/office/drawing/2014/main" id="{DFAE5FB5-1078-4C45-899B-D3B2983703E9}"/>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sp>
        <p:nvSpPr>
          <p:cNvPr id="10" name="Rectangle 9">
            <a:extLst>
              <a:ext uri="{FF2B5EF4-FFF2-40B4-BE49-F238E27FC236}">
                <a16:creationId xmlns:a16="http://schemas.microsoft.com/office/drawing/2014/main" id="{109A37E1-DA72-41E2-B8C7-E02016BE00AE}"/>
              </a:ext>
            </a:extLst>
          </p:cNvPr>
          <p:cNvSpPr/>
          <p:nvPr/>
        </p:nvSpPr>
        <p:spPr>
          <a:xfrm>
            <a:off x="2444619" y="930430"/>
            <a:ext cx="6596742" cy="584775"/>
          </a:xfrm>
          <a:prstGeom prst="rect">
            <a:avLst/>
          </a:prstGeom>
        </p:spPr>
        <p:txBody>
          <a:bodyPr wrap="square">
            <a:spAutoFit/>
          </a:bodyPr>
          <a:lstStyle/>
          <a:p>
            <a:pPr algn="ctr"/>
            <a:r>
              <a:rPr lang="en-US" sz="1600" dirty="0">
                <a:solidFill>
                  <a:schemeClr val="accent1">
                    <a:lumMod val="50000"/>
                  </a:schemeClr>
                </a:solidFill>
              </a:rPr>
              <a:t>OCT significantly changes physician decisions at </a:t>
            </a:r>
            <a:r>
              <a:rPr lang="en-US" sz="1600" dirty="0">
                <a:solidFill>
                  <a:schemeClr val="accent2">
                    <a:lumMod val="75000"/>
                  </a:schemeClr>
                </a:solidFill>
              </a:rPr>
              <a:t>steps</a:t>
            </a:r>
            <a:r>
              <a:rPr lang="en-US" sz="1600" dirty="0">
                <a:solidFill>
                  <a:srgbClr val="009CDE"/>
                </a:solidFill>
              </a:rPr>
              <a:t> </a:t>
            </a:r>
            <a:r>
              <a:rPr lang="en-US" sz="1600" dirty="0">
                <a:solidFill>
                  <a:schemeClr val="accent1">
                    <a:lumMod val="50000"/>
                  </a:schemeClr>
                </a:solidFill>
              </a:rPr>
              <a:t>in a PCI that impact final stent expansion:</a:t>
            </a:r>
          </a:p>
        </p:txBody>
      </p:sp>
      <p:pic>
        <p:nvPicPr>
          <p:cNvPr id="8" name="Picture 7">
            <a:extLst>
              <a:ext uri="{FF2B5EF4-FFF2-40B4-BE49-F238E27FC236}">
                <a16:creationId xmlns:a16="http://schemas.microsoft.com/office/drawing/2014/main" id="{A0B6F40E-7AD1-4B51-8DC1-B9541E7C7CD0}"/>
              </a:ext>
            </a:extLst>
          </p:cNvPr>
          <p:cNvPicPr>
            <a:picLocks noChangeAspect="1"/>
          </p:cNvPicPr>
          <p:nvPr/>
        </p:nvPicPr>
        <p:blipFill>
          <a:blip r:embed="rId3"/>
          <a:stretch>
            <a:fillRect/>
          </a:stretch>
        </p:blipFill>
        <p:spPr>
          <a:xfrm>
            <a:off x="2538779" y="1971447"/>
            <a:ext cx="3567563" cy="2749122"/>
          </a:xfrm>
          <a:prstGeom prst="rect">
            <a:avLst/>
          </a:prstGeom>
        </p:spPr>
      </p:pic>
      <p:sp>
        <p:nvSpPr>
          <p:cNvPr id="9" name="Rectangle 8">
            <a:extLst>
              <a:ext uri="{FF2B5EF4-FFF2-40B4-BE49-F238E27FC236}">
                <a16:creationId xmlns:a16="http://schemas.microsoft.com/office/drawing/2014/main" id="{F8020B8B-2D8D-40F8-8FDB-EA3B5D3D69EC}"/>
              </a:ext>
            </a:extLst>
          </p:cNvPr>
          <p:cNvSpPr/>
          <p:nvPr/>
        </p:nvSpPr>
        <p:spPr>
          <a:xfrm>
            <a:off x="2444619" y="1570642"/>
            <a:ext cx="3879113" cy="430887"/>
          </a:xfrm>
          <a:prstGeom prst="rect">
            <a:avLst/>
          </a:prstGeom>
          <a:solidFill>
            <a:schemeClr val="bg1"/>
          </a:solidFill>
        </p:spPr>
        <p:txBody>
          <a:bodyPr wrap="square">
            <a:spAutoFit/>
          </a:bodyPr>
          <a:lstStyle/>
          <a:p>
            <a:r>
              <a:rPr lang="en-US" sz="1100" b="1" dirty="0">
                <a:solidFill>
                  <a:schemeClr val="accent2">
                    <a:lumMod val="75000"/>
                  </a:schemeClr>
                </a:solidFill>
              </a:rPr>
              <a:t>Morphology</a:t>
            </a:r>
            <a:r>
              <a:rPr lang="en-US" sz="1100" dirty="0">
                <a:solidFill>
                  <a:schemeClr val="accent1">
                    <a:lumMod val="50000"/>
                  </a:schemeClr>
                </a:solidFill>
              </a:rPr>
              <a:t>: Calcium was the predominate morphology on the pre-PCI OCT pullback when a change in strategy occurred</a:t>
            </a:r>
          </a:p>
        </p:txBody>
      </p:sp>
      <p:sp>
        <p:nvSpPr>
          <p:cNvPr id="42" name="TextBox 41">
            <a:extLst>
              <a:ext uri="{FF2B5EF4-FFF2-40B4-BE49-F238E27FC236}">
                <a16:creationId xmlns:a16="http://schemas.microsoft.com/office/drawing/2014/main" id="{0934EE1A-7E70-4CDD-8496-475163E856AD}"/>
              </a:ext>
            </a:extLst>
          </p:cNvPr>
          <p:cNvSpPr txBox="1"/>
          <p:nvPr/>
        </p:nvSpPr>
        <p:spPr>
          <a:xfrm>
            <a:off x="2444619" y="4711027"/>
            <a:ext cx="3661723" cy="215444"/>
          </a:xfrm>
          <a:prstGeom prst="rect">
            <a:avLst/>
          </a:prstGeom>
          <a:noFill/>
        </p:spPr>
        <p:txBody>
          <a:bodyPr wrap="square">
            <a:spAutoFit/>
          </a:bodyPr>
          <a:lstStyle>
            <a:defPPr>
              <a:defRPr lang="fr-FR"/>
            </a:defPPr>
            <a:lvl1pPr>
              <a:defRPr sz="1100" b="1">
                <a:solidFill>
                  <a:schemeClr val="accent2">
                    <a:lumMod val="75000"/>
                  </a:schemeClr>
                </a:solidFill>
              </a:defRPr>
            </a:lvl1pPr>
          </a:lstStyle>
          <a:p>
            <a:r>
              <a:rPr lang="en-US" sz="800" b="0" dirty="0">
                <a:solidFill>
                  <a:schemeClr val="accent1">
                    <a:lumMod val="50000"/>
                  </a:schemeClr>
                </a:solidFill>
              </a:rPr>
              <a:t>*Excludes n=257 lesions where vessel prep was performed before pre-PCI OCT</a:t>
            </a:r>
          </a:p>
        </p:txBody>
      </p:sp>
      <p:sp>
        <p:nvSpPr>
          <p:cNvPr id="43" name="Rectangle 42">
            <a:extLst>
              <a:ext uri="{FF2B5EF4-FFF2-40B4-BE49-F238E27FC236}">
                <a16:creationId xmlns:a16="http://schemas.microsoft.com/office/drawing/2014/main" id="{C9BB6458-CE4A-4625-B850-A89C11723A90}"/>
              </a:ext>
            </a:extLst>
          </p:cNvPr>
          <p:cNvSpPr/>
          <p:nvPr/>
        </p:nvSpPr>
        <p:spPr>
          <a:xfrm>
            <a:off x="6200503" y="1570641"/>
            <a:ext cx="2764035" cy="600164"/>
          </a:xfrm>
          <a:prstGeom prst="rect">
            <a:avLst/>
          </a:prstGeom>
          <a:solidFill>
            <a:schemeClr val="bg1"/>
          </a:solidFill>
        </p:spPr>
        <p:txBody>
          <a:bodyPr wrap="square">
            <a:spAutoFit/>
          </a:bodyPr>
          <a:lstStyle/>
          <a:p>
            <a:r>
              <a:rPr lang="en-US" sz="1100" b="1" dirty="0">
                <a:solidFill>
                  <a:schemeClr val="accent2">
                    <a:lumMod val="75000"/>
                  </a:schemeClr>
                </a:solidFill>
              </a:rPr>
              <a:t>Diameter</a:t>
            </a:r>
            <a:r>
              <a:rPr lang="en-US" sz="1100" dirty="0">
                <a:solidFill>
                  <a:schemeClr val="accent1">
                    <a:lumMod val="50000"/>
                  </a:schemeClr>
                </a:solidFill>
              </a:rPr>
              <a:t>: Angiography over- and under-estimates stent diameter to a similar degree</a:t>
            </a:r>
          </a:p>
          <a:p>
            <a:endParaRPr lang="en-US" sz="1100" dirty="0">
              <a:solidFill>
                <a:schemeClr val="accent1">
                  <a:lumMod val="50000"/>
                </a:schemeClr>
              </a:solidFill>
            </a:endParaRPr>
          </a:p>
        </p:txBody>
      </p:sp>
      <p:pic>
        <p:nvPicPr>
          <p:cNvPr id="44" name="Picture 43">
            <a:extLst>
              <a:ext uri="{FF2B5EF4-FFF2-40B4-BE49-F238E27FC236}">
                <a16:creationId xmlns:a16="http://schemas.microsoft.com/office/drawing/2014/main" id="{E5CD3CFA-C66E-4CA4-9D75-9BDD583A9335}"/>
              </a:ext>
            </a:extLst>
          </p:cNvPr>
          <p:cNvPicPr>
            <a:picLocks noChangeAspect="1"/>
          </p:cNvPicPr>
          <p:nvPr/>
        </p:nvPicPr>
        <p:blipFill rotWithShape="1">
          <a:blip r:embed="rId4"/>
          <a:srcRect t="6306" r="10127" b="4631"/>
          <a:stretch/>
        </p:blipFill>
        <p:spPr>
          <a:xfrm>
            <a:off x="6010535" y="2029221"/>
            <a:ext cx="3030827" cy="2719040"/>
          </a:xfrm>
          <a:prstGeom prst="rect">
            <a:avLst/>
          </a:prstGeom>
        </p:spPr>
      </p:pic>
      <p:cxnSp>
        <p:nvCxnSpPr>
          <p:cNvPr id="45" name="Straight Connector 44">
            <a:extLst>
              <a:ext uri="{FF2B5EF4-FFF2-40B4-BE49-F238E27FC236}">
                <a16:creationId xmlns:a16="http://schemas.microsoft.com/office/drawing/2014/main" id="{A31F56F7-6919-4C7A-98CF-8AF8951C59E5}"/>
              </a:ext>
            </a:extLst>
          </p:cNvPr>
          <p:cNvCxnSpPr>
            <a:cxnSpLocks/>
          </p:cNvCxnSpPr>
          <p:nvPr/>
        </p:nvCxnSpPr>
        <p:spPr>
          <a:xfrm flipH="1">
            <a:off x="7730356" y="2018358"/>
            <a:ext cx="6299" cy="2544726"/>
          </a:xfrm>
          <a:prstGeom prst="line">
            <a:avLst/>
          </a:prstGeom>
          <a:noFill/>
          <a:ln w="12700" cap="flat" cmpd="sng" algn="ctr">
            <a:solidFill>
              <a:srgbClr val="000000"/>
            </a:solidFill>
            <a:prstDash val="dash"/>
          </a:ln>
          <a:effectLst/>
        </p:spPr>
      </p:cxnSp>
      <p:sp>
        <p:nvSpPr>
          <p:cNvPr id="48" name="TextBox 47">
            <a:extLst>
              <a:ext uri="{FF2B5EF4-FFF2-40B4-BE49-F238E27FC236}">
                <a16:creationId xmlns:a16="http://schemas.microsoft.com/office/drawing/2014/main" id="{817CD8D9-BB4B-4D68-94C0-A7155EDF8C51}"/>
              </a:ext>
            </a:extLst>
          </p:cNvPr>
          <p:cNvSpPr txBox="1"/>
          <p:nvPr/>
        </p:nvSpPr>
        <p:spPr>
          <a:xfrm>
            <a:off x="7988346" y="2996284"/>
            <a:ext cx="970948" cy="338554"/>
          </a:xfrm>
          <a:prstGeom prst="rect">
            <a:avLst/>
          </a:prstGeom>
          <a:solidFill>
            <a:sysClr val="window" lastClr="FFFFFF"/>
          </a:solidFill>
        </p:spPr>
        <p:txBody>
          <a:bodyPr wrap="square" rtlCol="0">
            <a:spAutoFit/>
          </a:bodyPr>
          <a:lstStyle>
            <a:defPPr>
              <a:defRPr lang="fr-FR"/>
            </a:defPPr>
            <a:lvl1pPr marR="0" lvl="0" indent="0" algn="ctr" defTabSz="1219170" fontAlgn="auto">
              <a:lnSpc>
                <a:spcPct val="100000"/>
              </a:lnSpc>
              <a:spcBef>
                <a:spcPts val="0"/>
              </a:spcBef>
              <a:spcAft>
                <a:spcPts val="0"/>
              </a:spcAft>
              <a:buClrTx/>
              <a:buSzTx/>
              <a:buFontTx/>
              <a:buNone/>
              <a:tabLst/>
              <a:defRPr kumimoji="0" sz="800" i="0" u="none" strike="noStrike" kern="0" cap="none" spc="0" normalizeH="0" baseline="0">
                <a:ln>
                  <a:noFill/>
                </a:ln>
                <a:solidFill>
                  <a:srgbClr val="000000"/>
                </a:solidFill>
                <a:effectLst/>
                <a:uLnTx/>
                <a:uFillTx/>
                <a:latin typeface="Georgia" panose="02040502050405020303" pitchFamily="18" charset="0"/>
              </a:defRPr>
            </a:lvl1pPr>
          </a:lstStyle>
          <a:p>
            <a:r>
              <a:rPr lang="en-US" dirty="0"/>
              <a:t>22% Under-sized by </a:t>
            </a:r>
            <a:r>
              <a:rPr lang="en-US" dirty="0" err="1"/>
              <a:t>Angio</a:t>
            </a:r>
            <a:endParaRPr lang="en-US" dirty="0"/>
          </a:p>
        </p:txBody>
      </p:sp>
      <p:sp>
        <p:nvSpPr>
          <p:cNvPr id="49" name="TextBox 48">
            <a:extLst>
              <a:ext uri="{FF2B5EF4-FFF2-40B4-BE49-F238E27FC236}">
                <a16:creationId xmlns:a16="http://schemas.microsoft.com/office/drawing/2014/main" id="{0A3EEBD4-3DA2-4DDB-9D8F-41D73931AC65}"/>
              </a:ext>
            </a:extLst>
          </p:cNvPr>
          <p:cNvSpPr txBox="1"/>
          <p:nvPr/>
        </p:nvSpPr>
        <p:spPr>
          <a:xfrm>
            <a:off x="6204974" y="3004124"/>
            <a:ext cx="908729" cy="338554"/>
          </a:xfrm>
          <a:prstGeom prst="rect">
            <a:avLst/>
          </a:prstGeom>
          <a:solidFill>
            <a:sysClr val="window" lastClr="FFFFFF"/>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16% Over-sized by </a:t>
            </a:r>
            <a:r>
              <a:rPr kumimoji="0" lang="en-US" sz="800" i="0" u="none" strike="noStrike" kern="0" cap="none" spc="0" normalizeH="0" baseline="0" noProof="0" dirty="0" err="1">
                <a:ln>
                  <a:noFill/>
                </a:ln>
                <a:solidFill>
                  <a:srgbClr val="000000"/>
                </a:solidFill>
                <a:effectLst/>
                <a:uLnTx/>
                <a:uFillTx/>
                <a:latin typeface="Georgia" panose="02040502050405020303" pitchFamily="18" charset="0"/>
                <a:ea typeface="+mn-ea"/>
                <a:cs typeface="+mn-cs"/>
              </a:rPr>
              <a:t>Angio</a:t>
            </a:r>
            <a:endParaRPr kumimoji="0" lang="en-US" sz="80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50" name="TextBox 49">
            <a:extLst>
              <a:ext uri="{FF2B5EF4-FFF2-40B4-BE49-F238E27FC236}">
                <a16:creationId xmlns:a16="http://schemas.microsoft.com/office/drawing/2014/main" id="{1C173BD4-A26E-424A-8937-183EFDECFB96}"/>
              </a:ext>
            </a:extLst>
          </p:cNvPr>
          <p:cNvSpPr txBox="1"/>
          <p:nvPr/>
        </p:nvSpPr>
        <p:spPr>
          <a:xfrm>
            <a:off x="6009637" y="4758633"/>
            <a:ext cx="31284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Difference in Max Planned Stent Diameter (OCT – </a:t>
            </a:r>
            <a:r>
              <a:rPr kumimoji="0" lang="en-US" sz="8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Angio</a:t>
            </a:r>
            <a:r>
              <a:rPr kumimoji="0" lang="en-US" sz="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in mm</a:t>
            </a:r>
          </a:p>
        </p:txBody>
      </p:sp>
      <p:sp>
        <p:nvSpPr>
          <p:cNvPr id="51" name="TextBox 50">
            <a:extLst>
              <a:ext uri="{FF2B5EF4-FFF2-40B4-BE49-F238E27FC236}">
                <a16:creationId xmlns:a16="http://schemas.microsoft.com/office/drawing/2014/main" id="{6A523C66-D903-44A0-AF85-2BC9E74B721E}"/>
              </a:ext>
            </a:extLst>
          </p:cNvPr>
          <p:cNvSpPr txBox="1"/>
          <p:nvPr/>
        </p:nvSpPr>
        <p:spPr>
          <a:xfrm rot="16200000">
            <a:off x="-208247" y="3734586"/>
            <a:ext cx="21690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Number of Lesions</a:t>
            </a:r>
          </a:p>
        </p:txBody>
      </p:sp>
      <p:sp>
        <p:nvSpPr>
          <p:cNvPr id="52" name="TextBox 51">
            <a:extLst>
              <a:ext uri="{FF2B5EF4-FFF2-40B4-BE49-F238E27FC236}">
                <a16:creationId xmlns:a16="http://schemas.microsoft.com/office/drawing/2014/main" id="{A98BEE64-91E2-40EC-B438-BE39567FD449}"/>
              </a:ext>
            </a:extLst>
          </p:cNvPr>
          <p:cNvSpPr txBox="1"/>
          <p:nvPr/>
        </p:nvSpPr>
        <p:spPr>
          <a:xfrm>
            <a:off x="8239442" y="2018358"/>
            <a:ext cx="106299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n=614</a:t>
            </a:r>
          </a:p>
        </p:txBody>
      </p:sp>
      <p:cxnSp>
        <p:nvCxnSpPr>
          <p:cNvPr id="57" name="Straight Connector 56">
            <a:extLst>
              <a:ext uri="{FF2B5EF4-FFF2-40B4-BE49-F238E27FC236}">
                <a16:creationId xmlns:a16="http://schemas.microsoft.com/office/drawing/2014/main" id="{E0B6924B-D544-4528-B523-FC37EF9FA621}"/>
              </a:ext>
            </a:extLst>
          </p:cNvPr>
          <p:cNvCxnSpPr>
            <a:cxnSpLocks/>
          </p:cNvCxnSpPr>
          <p:nvPr/>
        </p:nvCxnSpPr>
        <p:spPr>
          <a:xfrm>
            <a:off x="7093009" y="2042445"/>
            <a:ext cx="7302" cy="2518322"/>
          </a:xfrm>
          <a:prstGeom prst="line">
            <a:avLst/>
          </a:prstGeom>
          <a:noFill/>
          <a:ln w="12700" cap="flat" cmpd="sng" algn="ctr">
            <a:solidFill>
              <a:srgbClr val="000000"/>
            </a:solidFill>
            <a:prstDash val="dash"/>
          </a:ln>
          <a:effectLst/>
        </p:spPr>
      </p:cxnSp>
      <p:sp>
        <p:nvSpPr>
          <p:cNvPr id="60" name="TextBox 59">
            <a:extLst>
              <a:ext uri="{FF2B5EF4-FFF2-40B4-BE49-F238E27FC236}">
                <a16:creationId xmlns:a16="http://schemas.microsoft.com/office/drawing/2014/main" id="{6AF87D9D-66D6-4581-A68A-754C39A21E17}"/>
              </a:ext>
            </a:extLst>
          </p:cNvPr>
          <p:cNvSpPr txBox="1"/>
          <p:nvPr/>
        </p:nvSpPr>
        <p:spPr>
          <a:xfrm>
            <a:off x="7059521" y="2039592"/>
            <a:ext cx="708568" cy="338554"/>
          </a:xfrm>
          <a:prstGeom prst="rect">
            <a:avLst/>
          </a:prstGeom>
          <a:noFill/>
        </p:spPr>
        <p:txBody>
          <a:bodyPr wrap="square" rtlCol="0">
            <a:spAutoFit/>
          </a:bodyPr>
          <a:lstStyle>
            <a:defPPr>
              <a:defRPr lang="fr-FR"/>
            </a:defPPr>
            <a:lvl1pPr marR="0" lvl="0" indent="0" algn="ctr" defTabSz="1219170" fontAlgn="auto">
              <a:lnSpc>
                <a:spcPct val="100000"/>
              </a:lnSpc>
              <a:spcBef>
                <a:spcPts val="0"/>
              </a:spcBef>
              <a:spcAft>
                <a:spcPts val="0"/>
              </a:spcAft>
              <a:buClrTx/>
              <a:buSzTx/>
              <a:buFontTx/>
              <a:buNone/>
              <a:tabLst/>
              <a:defRPr kumimoji="0" sz="800" i="0" u="none" strike="noStrike" kern="0" cap="none" spc="0" normalizeH="0" baseline="0">
                <a:ln>
                  <a:noFill/>
                </a:ln>
                <a:solidFill>
                  <a:srgbClr val="000000"/>
                </a:solidFill>
                <a:effectLst/>
                <a:uLnTx/>
                <a:uFillTx/>
                <a:latin typeface="Georgia" panose="02040502050405020303" pitchFamily="18" charset="0"/>
              </a:defRPr>
            </a:lvl1pPr>
          </a:lstStyle>
          <a:p>
            <a:r>
              <a:rPr lang="en-US" dirty="0"/>
              <a:t>62% No change</a:t>
            </a:r>
          </a:p>
        </p:txBody>
      </p:sp>
      <p:sp>
        <p:nvSpPr>
          <p:cNvPr id="6" name="Picture Placeholder 5">
            <a:extLst>
              <a:ext uri="{FF2B5EF4-FFF2-40B4-BE49-F238E27FC236}">
                <a16:creationId xmlns:a16="http://schemas.microsoft.com/office/drawing/2014/main" id="{7FAE413F-677D-4511-828D-5AFE6F018C48}"/>
              </a:ext>
            </a:extLst>
          </p:cNvPr>
          <p:cNvSpPr>
            <a:spLocks noGrp="1"/>
          </p:cNvSpPr>
          <p:nvPr>
            <p:ph type="pic" sz="quarter" idx="11"/>
          </p:nvPr>
        </p:nvSpPr>
        <p:spPr/>
      </p:sp>
    </p:spTree>
    <p:extLst>
      <p:ext uri="{BB962C8B-B14F-4D97-AF65-F5344CB8AC3E}">
        <p14:creationId xmlns:p14="http://schemas.microsoft.com/office/powerpoint/2010/main" val="154766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A34E2-7326-B642-BBAB-85E0B0D9AA59}"/>
              </a:ext>
            </a:extLst>
          </p:cNvPr>
          <p:cNvSpPr>
            <a:spLocks noGrp="1"/>
          </p:cNvSpPr>
          <p:nvPr>
            <p:ph type="title"/>
          </p:nvPr>
        </p:nvSpPr>
        <p:spPr/>
        <p:txBody>
          <a:bodyPr/>
          <a:lstStyle/>
          <a:p>
            <a:r>
              <a:rPr lang="fr-FR" dirty="0" err="1">
                <a:cs typeface="Champagne &amp; Limousines"/>
              </a:rPr>
              <a:t>Why</a:t>
            </a:r>
            <a:r>
              <a:rPr lang="fr-FR" dirty="0">
                <a:cs typeface="Champagne &amp; Limousines"/>
              </a:rPr>
              <a:t> </a:t>
            </a:r>
            <a:r>
              <a:rPr lang="fr-FR" dirty="0" err="1">
                <a:cs typeface="Champagne &amp; Limousines"/>
              </a:rPr>
              <a:t>is</a:t>
            </a:r>
            <a:r>
              <a:rPr lang="fr-FR" dirty="0">
                <a:cs typeface="Champagne &amp; Limousines"/>
              </a:rPr>
              <a:t> </a:t>
            </a:r>
            <a:r>
              <a:rPr lang="fr-FR" dirty="0" err="1">
                <a:cs typeface="Champagne &amp; Limousines"/>
              </a:rPr>
              <a:t>this</a:t>
            </a:r>
            <a:r>
              <a:rPr lang="fr-FR" dirty="0">
                <a:cs typeface="Champagne &amp; Limousines"/>
              </a:rPr>
              <a:t> important?</a:t>
            </a:r>
            <a:endParaRPr lang="fr-FR" dirty="0"/>
          </a:p>
        </p:txBody>
      </p:sp>
      <p:sp>
        <p:nvSpPr>
          <p:cNvPr id="5" name="Espace réservé du texte 4">
            <a:extLst>
              <a:ext uri="{FF2B5EF4-FFF2-40B4-BE49-F238E27FC236}">
                <a16:creationId xmlns:a16="http://schemas.microsoft.com/office/drawing/2014/main" id="{CDF91F93-0834-634A-9F0E-5C8FF7D36C08}"/>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grpSp>
        <p:nvGrpSpPr>
          <p:cNvPr id="7" name="Group 6">
            <a:extLst>
              <a:ext uri="{FF2B5EF4-FFF2-40B4-BE49-F238E27FC236}">
                <a16:creationId xmlns:a16="http://schemas.microsoft.com/office/drawing/2014/main" id="{7968C0D5-C7EA-49A0-AC06-D16F33C0AE2A}"/>
              </a:ext>
            </a:extLst>
          </p:cNvPr>
          <p:cNvGrpSpPr/>
          <p:nvPr/>
        </p:nvGrpSpPr>
        <p:grpSpPr>
          <a:xfrm>
            <a:off x="2444711" y="1819276"/>
            <a:ext cx="5658669" cy="3138694"/>
            <a:chOff x="2761297" y="1813503"/>
            <a:chExt cx="6326372" cy="2912275"/>
          </a:xfrm>
        </p:grpSpPr>
        <p:pic>
          <p:nvPicPr>
            <p:cNvPr id="8" name="Picture 7">
              <a:extLst>
                <a:ext uri="{FF2B5EF4-FFF2-40B4-BE49-F238E27FC236}">
                  <a16:creationId xmlns:a16="http://schemas.microsoft.com/office/drawing/2014/main" id="{5DC57EC7-F28B-4998-9C87-9E02FD9FDC51}"/>
                </a:ext>
              </a:extLst>
            </p:cNvPr>
            <p:cNvPicPr>
              <a:picLocks noChangeAspect="1"/>
            </p:cNvPicPr>
            <p:nvPr/>
          </p:nvPicPr>
          <p:blipFill rotWithShape="1">
            <a:blip r:embed="rId3"/>
            <a:srcRect b="20724"/>
            <a:stretch/>
          </p:blipFill>
          <p:spPr>
            <a:xfrm>
              <a:off x="2765019" y="1813503"/>
              <a:ext cx="5917228" cy="2561397"/>
            </a:xfrm>
            <a:prstGeom prst="rect">
              <a:avLst/>
            </a:prstGeom>
          </p:spPr>
        </p:pic>
        <p:sp>
          <p:nvSpPr>
            <p:cNvPr id="9" name="Rectangle 8">
              <a:extLst>
                <a:ext uri="{FF2B5EF4-FFF2-40B4-BE49-F238E27FC236}">
                  <a16:creationId xmlns:a16="http://schemas.microsoft.com/office/drawing/2014/main" id="{547EBD22-EADB-47BD-8C08-7E216F46EA67}"/>
                </a:ext>
              </a:extLst>
            </p:cNvPr>
            <p:cNvSpPr/>
            <p:nvPr/>
          </p:nvSpPr>
          <p:spPr>
            <a:xfrm>
              <a:off x="2761297" y="4281541"/>
              <a:ext cx="6326372" cy="44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EE92C25-F5FA-402D-9229-34102A394464}"/>
                </a:ext>
              </a:extLst>
            </p:cNvPr>
            <p:cNvSpPr txBox="1"/>
            <p:nvPr/>
          </p:nvSpPr>
          <p:spPr>
            <a:xfrm>
              <a:off x="3287277" y="4237947"/>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30</a:t>
              </a:r>
            </a:p>
          </p:txBody>
        </p:sp>
        <p:sp>
          <p:nvSpPr>
            <p:cNvPr id="11" name="TextBox 10">
              <a:extLst>
                <a:ext uri="{FF2B5EF4-FFF2-40B4-BE49-F238E27FC236}">
                  <a16:creationId xmlns:a16="http://schemas.microsoft.com/office/drawing/2014/main" id="{76068052-BB58-457D-9244-A0A08F02F97F}"/>
                </a:ext>
              </a:extLst>
            </p:cNvPr>
            <p:cNvSpPr txBox="1"/>
            <p:nvPr/>
          </p:nvSpPr>
          <p:spPr>
            <a:xfrm>
              <a:off x="3809535" y="4234928"/>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40</a:t>
              </a:r>
            </a:p>
          </p:txBody>
        </p:sp>
        <p:sp>
          <p:nvSpPr>
            <p:cNvPr id="12" name="TextBox 11">
              <a:extLst>
                <a:ext uri="{FF2B5EF4-FFF2-40B4-BE49-F238E27FC236}">
                  <a16:creationId xmlns:a16="http://schemas.microsoft.com/office/drawing/2014/main" id="{03D198EB-3654-4758-B58D-74DCA7F3452E}"/>
                </a:ext>
              </a:extLst>
            </p:cNvPr>
            <p:cNvSpPr txBox="1"/>
            <p:nvPr/>
          </p:nvSpPr>
          <p:spPr>
            <a:xfrm>
              <a:off x="4331793" y="4237464"/>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50</a:t>
              </a:r>
            </a:p>
          </p:txBody>
        </p:sp>
        <p:sp>
          <p:nvSpPr>
            <p:cNvPr id="13" name="TextBox 12">
              <a:extLst>
                <a:ext uri="{FF2B5EF4-FFF2-40B4-BE49-F238E27FC236}">
                  <a16:creationId xmlns:a16="http://schemas.microsoft.com/office/drawing/2014/main" id="{E2065528-D7C1-41CC-8C90-45B78A7F3FCA}"/>
                </a:ext>
              </a:extLst>
            </p:cNvPr>
            <p:cNvSpPr txBox="1"/>
            <p:nvPr/>
          </p:nvSpPr>
          <p:spPr>
            <a:xfrm>
              <a:off x="5924483" y="4265468"/>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80</a:t>
              </a:r>
            </a:p>
          </p:txBody>
        </p:sp>
        <p:sp>
          <p:nvSpPr>
            <p:cNvPr id="14" name="TextBox 13">
              <a:extLst>
                <a:ext uri="{FF2B5EF4-FFF2-40B4-BE49-F238E27FC236}">
                  <a16:creationId xmlns:a16="http://schemas.microsoft.com/office/drawing/2014/main" id="{4C4CF21C-F01A-4694-81C1-7555E56135A9}"/>
                </a:ext>
              </a:extLst>
            </p:cNvPr>
            <p:cNvSpPr txBox="1"/>
            <p:nvPr/>
          </p:nvSpPr>
          <p:spPr>
            <a:xfrm>
              <a:off x="6386993" y="4248404"/>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90</a:t>
              </a:r>
            </a:p>
          </p:txBody>
        </p:sp>
        <p:sp>
          <p:nvSpPr>
            <p:cNvPr id="15" name="TextBox 14">
              <a:extLst>
                <a:ext uri="{FF2B5EF4-FFF2-40B4-BE49-F238E27FC236}">
                  <a16:creationId xmlns:a16="http://schemas.microsoft.com/office/drawing/2014/main" id="{143807D0-8EC3-4F3C-B7D3-EBF583C26FB6}"/>
                </a:ext>
              </a:extLst>
            </p:cNvPr>
            <p:cNvSpPr txBox="1"/>
            <p:nvPr/>
          </p:nvSpPr>
          <p:spPr>
            <a:xfrm>
              <a:off x="6849503" y="4248404"/>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100</a:t>
              </a:r>
            </a:p>
          </p:txBody>
        </p:sp>
        <p:sp>
          <p:nvSpPr>
            <p:cNvPr id="16" name="TextBox 15">
              <a:extLst>
                <a:ext uri="{FF2B5EF4-FFF2-40B4-BE49-F238E27FC236}">
                  <a16:creationId xmlns:a16="http://schemas.microsoft.com/office/drawing/2014/main" id="{ACA0B03C-7D8E-47A8-B796-A7DE65A0FCDB}"/>
                </a:ext>
              </a:extLst>
            </p:cNvPr>
            <p:cNvSpPr txBox="1"/>
            <p:nvPr/>
          </p:nvSpPr>
          <p:spPr>
            <a:xfrm>
              <a:off x="7425908" y="4252605"/>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110</a:t>
              </a:r>
            </a:p>
          </p:txBody>
        </p:sp>
        <p:sp>
          <p:nvSpPr>
            <p:cNvPr id="17" name="TextBox 16">
              <a:extLst>
                <a:ext uri="{FF2B5EF4-FFF2-40B4-BE49-F238E27FC236}">
                  <a16:creationId xmlns:a16="http://schemas.microsoft.com/office/drawing/2014/main" id="{3A407C35-83AA-4858-920C-DD31409B15D9}"/>
                </a:ext>
              </a:extLst>
            </p:cNvPr>
            <p:cNvSpPr txBox="1"/>
            <p:nvPr/>
          </p:nvSpPr>
          <p:spPr>
            <a:xfrm>
              <a:off x="4821830" y="4250172"/>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60</a:t>
              </a:r>
            </a:p>
          </p:txBody>
        </p:sp>
        <p:sp>
          <p:nvSpPr>
            <p:cNvPr id="18" name="TextBox 17">
              <a:extLst>
                <a:ext uri="{FF2B5EF4-FFF2-40B4-BE49-F238E27FC236}">
                  <a16:creationId xmlns:a16="http://schemas.microsoft.com/office/drawing/2014/main" id="{EC6BFA4E-57C0-4724-9609-2306CD114607}"/>
                </a:ext>
              </a:extLst>
            </p:cNvPr>
            <p:cNvSpPr txBox="1"/>
            <p:nvPr/>
          </p:nvSpPr>
          <p:spPr>
            <a:xfrm>
              <a:off x="5389588" y="4234928"/>
              <a:ext cx="697230" cy="21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70</a:t>
              </a:r>
            </a:p>
          </p:txBody>
        </p:sp>
      </p:grpSp>
      <p:sp>
        <p:nvSpPr>
          <p:cNvPr id="19" name="TextBox 18">
            <a:extLst>
              <a:ext uri="{FF2B5EF4-FFF2-40B4-BE49-F238E27FC236}">
                <a16:creationId xmlns:a16="http://schemas.microsoft.com/office/drawing/2014/main" id="{9645CF3A-D706-4886-A2DA-90CBED1B02DE}"/>
              </a:ext>
            </a:extLst>
          </p:cNvPr>
          <p:cNvSpPr txBox="1"/>
          <p:nvPr/>
        </p:nvSpPr>
        <p:spPr>
          <a:xfrm>
            <a:off x="3952515" y="4632375"/>
            <a:ext cx="263734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Minimum % Expansion (%)</a:t>
            </a:r>
          </a:p>
        </p:txBody>
      </p:sp>
      <p:pic>
        <p:nvPicPr>
          <p:cNvPr id="20" name="Picture 19">
            <a:extLst>
              <a:ext uri="{FF2B5EF4-FFF2-40B4-BE49-F238E27FC236}">
                <a16:creationId xmlns:a16="http://schemas.microsoft.com/office/drawing/2014/main" id="{4277DFE9-ED5C-44FE-85D6-CF47BC85F836}"/>
              </a:ext>
            </a:extLst>
          </p:cNvPr>
          <p:cNvPicPr>
            <a:picLocks noChangeAspect="1"/>
          </p:cNvPicPr>
          <p:nvPr/>
        </p:nvPicPr>
        <p:blipFill rotWithShape="1">
          <a:blip r:embed="rId4"/>
          <a:srcRect l="52394" t="37793" r="43162" b="51348"/>
          <a:stretch/>
        </p:blipFill>
        <p:spPr>
          <a:xfrm>
            <a:off x="7292108" y="2114257"/>
            <a:ext cx="239009" cy="318947"/>
          </a:xfrm>
          <a:prstGeom prst="rect">
            <a:avLst/>
          </a:prstGeom>
        </p:spPr>
      </p:pic>
      <p:pic>
        <p:nvPicPr>
          <p:cNvPr id="21" name="Picture 20">
            <a:extLst>
              <a:ext uri="{FF2B5EF4-FFF2-40B4-BE49-F238E27FC236}">
                <a16:creationId xmlns:a16="http://schemas.microsoft.com/office/drawing/2014/main" id="{E96ED9BD-6115-454A-B710-929159D68275}"/>
              </a:ext>
            </a:extLst>
          </p:cNvPr>
          <p:cNvPicPr>
            <a:picLocks noChangeAspect="1"/>
          </p:cNvPicPr>
          <p:nvPr/>
        </p:nvPicPr>
        <p:blipFill rotWithShape="1">
          <a:blip r:embed="rId4"/>
          <a:srcRect l="62074" t="42923" r="34701" b="50000"/>
          <a:stretch/>
        </p:blipFill>
        <p:spPr>
          <a:xfrm>
            <a:off x="7264947" y="2670815"/>
            <a:ext cx="266170" cy="318947"/>
          </a:xfrm>
          <a:prstGeom prst="rect">
            <a:avLst/>
          </a:prstGeom>
        </p:spPr>
      </p:pic>
      <p:sp>
        <p:nvSpPr>
          <p:cNvPr id="22" name="TextBox 21">
            <a:extLst>
              <a:ext uri="{FF2B5EF4-FFF2-40B4-BE49-F238E27FC236}">
                <a16:creationId xmlns:a16="http://schemas.microsoft.com/office/drawing/2014/main" id="{95ED99EB-6257-4FED-8DA0-DD58C8389EEF}"/>
              </a:ext>
            </a:extLst>
          </p:cNvPr>
          <p:cNvSpPr txBox="1"/>
          <p:nvPr/>
        </p:nvSpPr>
        <p:spPr>
          <a:xfrm>
            <a:off x="7499646" y="1989019"/>
            <a:ext cx="154171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Additional optimization performed after post-PCI OCT</a:t>
            </a:r>
          </a:p>
        </p:txBody>
      </p:sp>
      <p:sp>
        <p:nvSpPr>
          <p:cNvPr id="23" name="TextBox 22">
            <a:extLst>
              <a:ext uri="{FF2B5EF4-FFF2-40B4-BE49-F238E27FC236}">
                <a16:creationId xmlns:a16="http://schemas.microsoft.com/office/drawing/2014/main" id="{2BC34959-81EC-4560-89B0-B2209468E6E3}"/>
              </a:ext>
            </a:extLst>
          </p:cNvPr>
          <p:cNvSpPr txBox="1"/>
          <p:nvPr/>
        </p:nvSpPr>
        <p:spPr>
          <a:xfrm>
            <a:off x="7499646" y="2571750"/>
            <a:ext cx="154171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No additional optimization performed after post-PCI OCT</a:t>
            </a:r>
          </a:p>
        </p:txBody>
      </p:sp>
      <p:sp>
        <p:nvSpPr>
          <p:cNvPr id="27" name="TextBox 26">
            <a:extLst>
              <a:ext uri="{FF2B5EF4-FFF2-40B4-BE49-F238E27FC236}">
                <a16:creationId xmlns:a16="http://schemas.microsoft.com/office/drawing/2014/main" id="{1F60E5B6-CD53-48F3-8FB7-2B0B66B6B06F}"/>
              </a:ext>
            </a:extLst>
          </p:cNvPr>
          <p:cNvSpPr txBox="1"/>
          <p:nvPr/>
        </p:nvSpPr>
        <p:spPr>
          <a:xfrm>
            <a:off x="7531117" y="3482842"/>
            <a:ext cx="1433045" cy="956902"/>
          </a:xfrm>
          <a:prstGeom prst="rect">
            <a:avLst/>
          </a:prstGeom>
          <a:noFill/>
          <a:ln w="25400">
            <a:noFill/>
          </a:ln>
        </p:spPr>
        <p:txBody>
          <a:bodyPr vert="horz" lIns="0" tIns="0" rIns="121920" bIns="60960" rtlCol="0" anchor="ctr">
            <a:noAutofit/>
          </a:bodyPr>
          <a:lstStyle>
            <a:defPPr>
              <a:defRPr lang="en-US"/>
            </a:defPPr>
            <a:lvl1pPr indent="0" defTabSz="1219170">
              <a:lnSpc>
                <a:spcPct val="100000"/>
              </a:lnSpc>
              <a:spcBef>
                <a:spcPts val="2400"/>
              </a:spcBef>
              <a:buFont typeface="Arial" panose="020B0604020202020204" pitchFamily="34" charset="0"/>
              <a:buNone/>
              <a:defRPr sz="2133" b="1">
                <a:solidFill>
                  <a:srgbClr val="000000"/>
                </a:solidFill>
                <a:latin typeface="Georgia"/>
                <a:cs typeface="Calibri" panose="020F0502020204030204" pitchFamily="34" charset="0"/>
              </a:defRPr>
            </a:lvl1pPr>
            <a:lvl2pPr marL="169863" indent="-169863">
              <a:lnSpc>
                <a:spcPct val="100000"/>
              </a:lnSpc>
              <a:spcBef>
                <a:spcPts val="600"/>
              </a:spcBef>
              <a:buFont typeface="Arial" panose="020B0604020202020204" pitchFamily="34" charset="0"/>
              <a:buChar char="•"/>
              <a:defRPr sz="1600"/>
            </a:lvl2pPr>
            <a:lvl3pPr marL="400050" indent="-171450">
              <a:lnSpc>
                <a:spcPct val="100000"/>
              </a:lnSpc>
              <a:spcBef>
                <a:spcPts val="600"/>
              </a:spcBef>
              <a:buFont typeface="Arial" panose="020B0604020202020204" pitchFamily="34" charset="0"/>
              <a:buChar char="–"/>
              <a:defRPr sz="1600"/>
            </a:lvl3pPr>
            <a:lvl4pPr marL="627063" indent="-169863">
              <a:lnSpc>
                <a:spcPct val="100000"/>
              </a:lnSpc>
              <a:spcBef>
                <a:spcPts val="600"/>
              </a:spcBef>
              <a:buFont typeface="Arial" panose="020B0604020202020204" pitchFamily="34" charset="0"/>
              <a:buChar char="•"/>
              <a:defRPr sz="1400"/>
            </a:lvl4pPr>
            <a:lvl5pPr marL="857250" indent="-171450">
              <a:lnSpc>
                <a:spcPct val="100000"/>
              </a:lnSpc>
              <a:spcBef>
                <a:spcPts val="600"/>
              </a:spcBef>
              <a:buFont typeface="Arial" panose="020B0604020202020204" pitchFamily="34" charset="0"/>
              <a:buChar char="»"/>
              <a:defRPr sz="14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100" dirty="0">
                <a:solidFill>
                  <a:schemeClr val="accent1">
                    <a:lumMod val="50000"/>
                  </a:schemeClr>
                </a:solidFill>
                <a:latin typeface="+mn-lt"/>
                <a:cs typeface="+mn-cs"/>
              </a:rPr>
              <a:t>Post dilatation performed in </a:t>
            </a:r>
            <a:r>
              <a:rPr lang="en-US" sz="1100" dirty="0">
                <a:solidFill>
                  <a:srgbClr val="FF0000"/>
                </a:solidFill>
                <a:latin typeface="+mn-lt"/>
                <a:cs typeface="+mn-cs"/>
              </a:rPr>
              <a:t>85% of lesions before post-PCI OCT</a:t>
            </a:r>
          </a:p>
        </p:txBody>
      </p:sp>
      <p:sp>
        <p:nvSpPr>
          <p:cNvPr id="3" name="Rectangle 2">
            <a:extLst>
              <a:ext uri="{FF2B5EF4-FFF2-40B4-BE49-F238E27FC236}">
                <a16:creationId xmlns:a16="http://schemas.microsoft.com/office/drawing/2014/main" id="{3A08D712-624E-4B78-A9C8-35AB244C224D}"/>
              </a:ext>
            </a:extLst>
          </p:cNvPr>
          <p:cNvSpPr/>
          <p:nvPr/>
        </p:nvSpPr>
        <p:spPr>
          <a:xfrm>
            <a:off x="2543599" y="1069237"/>
            <a:ext cx="6084536" cy="923330"/>
          </a:xfrm>
          <a:prstGeom prst="rect">
            <a:avLst/>
          </a:prstGeom>
        </p:spPr>
        <p:txBody>
          <a:bodyPr wrap="square">
            <a:spAutoFit/>
          </a:bodyPr>
          <a:lstStyle/>
          <a:p>
            <a:pPr lvl="0" defTabSz="1219170">
              <a:spcBef>
                <a:spcPts val="2400"/>
              </a:spcBef>
              <a:defRPr/>
            </a:pPr>
            <a:r>
              <a:rPr lang="en-US" b="1" dirty="0">
                <a:solidFill>
                  <a:schemeClr val="accent1">
                    <a:lumMod val="50000"/>
                  </a:schemeClr>
                </a:solidFill>
                <a:cs typeface="Calibri" panose="020F0502020204030204" pitchFamily="34" charset="0"/>
              </a:rPr>
              <a:t>Population of lesions that followed the LightLab guided workflow achieved </a:t>
            </a:r>
            <a:r>
              <a:rPr lang="en-US" b="1" dirty="0">
                <a:solidFill>
                  <a:schemeClr val="accent2">
                    <a:lumMod val="75000"/>
                  </a:schemeClr>
                </a:solidFill>
                <a:cs typeface="Calibri" panose="020F0502020204030204" pitchFamily="34" charset="0"/>
              </a:rPr>
              <a:t>80% minimum stent expansion </a:t>
            </a:r>
            <a:r>
              <a:rPr lang="en-US" b="1" dirty="0">
                <a:solidFill>
                  <a:schemeClr val="accent1">
                    <a:lumMod val="50000"/>
                  </a:schemeClr>
                </a:solidFill>
                <a:cs typeface="Calibri" panose="020F0502020204030204" pitchFamily="34" charset="0"/>
              </a:rPr>
              <a:t>on average, before further optimization</a:t>
            </a:r>
          </a:p>
        </p:txBody>
      </p:sp>
      <p:cxnSp>
        <p:nvCxnSpPr>
          <p:cNvPr id="24" name="Straight Connector 23">
            <a:extLst>
              <a:ext uri="{FF2B5EF4-FFF2-40B4-BE49-F238E27FC236}">
                <a16:creationId xmlns:a16="http://schemas.microsoft.com/office/drawing/2014/main" id="{F59730AC-4541-48BE-A654-AC274D4A8EDE}"/>
              </a:ext>
            </a:extLst>
          </p:cNvPr>
          <p:cNvCxnSpPr/>
          <p:nvPr/>
        </p:nvCxnSpPr>
        <p:spPr>
          <a:xfrm>
            <a:off x="5419247" y="1992567"/>
            <a:ext cx="0" cy="2350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367B9B3F-C1EE-4216-8DBE-17C8A04E83A6}"/>
              </a:ext>
            </a:extLst>
          </p:cNvPr>
          <p:cNvSpPr>
            <a:spLocks noGrp="1"/>
          </p:cNvSpPr>
          <p:nvPr>
            <p:ph type="pic" sz="quarter" idx="11"/>
          </p:nvPr>
        </p:nvSpPr>
        <p:spPr/>
      </p:sp>
    </p:spTree>
    <p:extLst>
      <p:ext uri="{BB962C8B-B14F-4D97-AF65-F5344CB8AC3E}">
        <p14:creationId xmlns:p14="http://schemas.microsoft.com/office/powerpoint/2010/main" val="21497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7D64F-D562-F14D-9EB7-0C1D69494282}"/>
              </a:ext>
            </a:extLst>
          </p:cNvPr>
          <p:cNvSpPr>
            <a:spLocks noGrp="1"/>
          </p:cNvSpPr>
          <p:nvPr>
            <p:ph type="title"/>
          </p:nvPr>
        </p:nvSpPr>
        <p:spPr/>
        <p:txBody>
          <a:bodyPr/>
          <a:lstStyle/>
          <a:p>
            <a:r>
              <a:rPr lang="fr-FR" dirty="0">
                <a:cs typeface="Champagne &amp; Limousines"/>
              </a:rPr>
              <a:t>The </a:t>
            </a:r>
            <a:r>
              <a:rPr lang="fr-FR" dirty="0" err="1">
                <a:cs typeface="Champagne &amp; Limousines"/>
              </a:rPr>
              <a:t>essentials</a:t>
            </a:r>
            <a:r>
              <a:rPr lang="fr-FR" dirty="0">
                <a:cs typeface="Champagne &amp; Limousines"/>
              </a:rPr>
              <a:t> to </a:t>
            </a:r>
            <a:r>
              <a:rPr lang="fr-FR" dirty="0" err="1">
                <a:cs typeface="Champagne &amp; Limousines"/>
              </a:rPr>
              <a:t>remember</a:t>
            </a:r>
            <a:endParaRPr lang="fr-FR" dirty="0"/>
          </a:p>
        </p:txBody>
      </p:sp>
      <p:sp>
        <p:nvSpPr>
          <p:cNvPr id="3" name="Espace réservé du texte 2">
            <a:extLst>
              <a:ext uri="{FF2B5EF4-FFF2-40B4-BE49-F238E27FC236}">
                <a16:creationId xmlns:a16="http://schemas.microsoft.com/office/drawing/2014/main" id="{0DE86120-E250-1040-A808-4FA83CB05427}"/>
              </a:ext>
            </a:extLst>
          </p:cNvPr>
          <p:cNvSpPr>
            <a:spLocks noGrp="1"/>
          </p:cNvSpPr>
          <p:nvPr>
            <p:ph type="body" sz="quarter" idx="10"/>
          </p:nvPr>
        </p:nvSpPr>
        <p:spPr/>
        <p:txBody>
          <a:bodyPr>
            <a:normAutofit lnSpcReduction="10000"/>
          </a:bodyPr>
          <a:lstStyle/>
          <a:p>
            <a:r>
              <a:rPr lang="fr-FR" dirty="0"/>
              <a:t>Hiram</a:t>
            </a:r>
          </a:p>
          <a:p>
            <a:r>
              <a:rPr lang="fr-FR" dirty="0"/>
              <a:t>Bezerra, MD</a:t>
            </a:r>
          </a:p>
        </p:txBody>
      </p:sp>
      <p:sp>
        <p:nvSpPr>
          <p:cNvPr id="9" name="Espace réservé du contenu 2">
            <a:extLst>
              <a:ext uri="{FF2B5EF4-FFF2-40B4-BE49-F238E27FC236}">
                <a16:creationId xmlns:a16="http://schemas.microsoft.com/office/drawing/2014/main" id="{2948374A-4C7C-4AC7-A01A-A24E60D7CCE0}"/>
              </a:ext>
            </a:extLst>
          </p:cNvPr>
          <p:cNvSpPr>
            <a:spLocks noGrp="1"/>
          </p:cNvSpPr>
          <p:nvPr>
            <p:ph idx="1"/>
          </p:nvPr>
        </p:nvSpPr>
        <p:spPr>
          <a:xfrm>
            <a:off x="2578762" y="816139"/>
            <a:ext cx="6328455" cy="4201398"/>
          </a:xfrm>
        </p:spPr>
        <p:txBody>
          <a:bodyPr>
            <a:noAutofit/>
          </a:bodyPr>
          <a:lstStyle/>
          <a:p>
            <a:pPr>
              <a:lnSpc>
                <a:spcPct val="120000"/>
              </a:lnSpc>
            </a:pPr>
            <a:r>
              <a:rPr lang="en-GB" sz="1600" dirty="0">
                <a:latin typeface="+mn-lt"/>
                <a:ea typeface="Myriad Pro" charset="0"/>
              </a:rPr>
              <a:t>OCT guidance impacted decision-making in 88% PCI cases in this prospective dataset.</a:t>
            </a:r>
          </a:p>
          <a:p>
            <a:pPr>
              <a:lnSpc>
                <a:spcPct val="120000"/>
              </a:lnSpc>
            </a:pPr>
            <a:r>
              <a:rPr lang="en-GB" sz="1600" dirty="0">
                <a:latin typeface="+mn-lt"/>
                <a:ea typeface="Myriad Pro" charset="0"/>
              </a:rPr>
              <a:t>The majority of changes occurred during diagnosis/planning &amp; on treatment strategy derived from pre-PCI OCT pullback (83%):</a:t>
            </a:r>
          </a:p>
          <a:p>
            <a:pPr lvl="1"/>
            <a:r>
              <a:rPr lang="en-GB" sz="1200" dirty="0">
                <a:ea typeface="Myriad Pro" charset="0"/>
              </a:rPr>
              <a:t>Accurate characterization of calcium</a:t>
            </a:r>
            <a:endParaRPr lang="en-GB" sz="1200" dirty="0">
              <a:latin typeface="+mn-lt"/>
              <a:ea typeface="Myriad Pro" charset="0"/>
            </a:endParaRPr>
          </a:p>
          <a:p>
            <a:pPr lvl="1"/>
            <a:r>
              <a:rPr lang="en-GB" sz="1200" dirty="0">
                <a:ea typeface="Myriad Pro" charset="0"/>
              </a:rPr>
              <a:t>Additional/altered vessel preparation strategy</a:t>
            </a:r>
          </a:p>
          <a:p>
            <a:pPr lvl="1"/>
            <a:r>
              <a:rPr lang="en-GB" sz="1200" dirty="0">
                <a:latin typeface="+mn-lt"/>
                <a:ea typeface="Myriad Pro" charset="0"/>
              </a:rPr>
              <a:t>Accurate stent and post dilatation planning; diameter &amp; length</a:t>
            </a:r>
            <a:endParaRPr lang="en-US" sz="1200" dirty="0">
              <a:latin typeface="+mn-lt"/>
            </a:endParaRPr>
          </a:p>
          <a:p>
            <a:pPr>
              <a:lnSpc>
                <a:spcPct val="120000"/>
              </a:lnSpc>
            </a:pPr>
            <a:r>
              <a:rPr lang="en-US" sz="1600" dirty="0">
                <a:latin typeface="+mn-lt"/>
              </a:rPr>
              <a:t>The population of lesions treated that followed LightLab-guided workflow achieved </a:t>
            </a:r>
            <a:r>
              <a:rPr lang="en-US" sz="1600" dirty="0"/>
              <a:t>on average &gt; </a:t>
            </a:r>
            <a:r>
              <a:rPr lang="en-US" sz="1600" dirty="0">
                <a:latin typeface="+mn-lt"/>
              </a:rPr>
              <a:t>80% stent expansion, even before further pos-dilatation.</a:t>
            </a:r>
          </a:p>
          <a:p>
            <a:pPr>
              <a:lnSpc>
                <a:spcPct val="120000"/>
              </a:lnSpc>
            </a:pPr>
            <a:r>
              <a:rPr lang="en-US" sz="1600" dirty="0">
                <a:latin typeface="+mn-lt"/>
              </a:rPr>
              <a:t>Appropriate physician training and software tools allow for uniform implementation of consistent OCT guided PCI workflow . </a:t>
            </a:r>
          </a:p>
        </p:txBody>
      </p:sp>
      <p:pic>
        <p:nvPicPr>
          <p:cNvPr id="6" name="Picture 5">
            <a:extLst>
              <a:ext uri="{FF2B5EF4-FFF2-40B4-BE49-F238E27FC236}">
                <a16:creationId xmlns:a16="http://schemas.microsoft.com/office/drawing/2014/main" id="{AA556567-124E-4BA8-B814-490A0D619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62" y="396127"/>
            <a:ext cx="478769" cy="478069"/>
          </a:xfrm>
          <a:prstGeom prst="rect">
            <a:avLst/>
          </a:prstGeom>
        </p:spPr>
      </p:pic>
      <p:sp>
        <p:nvSpPr>
          <p:cNvPr id="5" name="Picture Placeholder 4">
            <a:extLst>
              <a:ext uri="{FF2B5EF4-FFF2-40B4-BE49-F238E27FC236}">
                <a16:creationId xmlns:a16="http://schemas.microsoft.com/office/drawing/2014/main" id="{D59984A3-6235-4346-86AC-19A7EAAC6745}"/>
              </a:ext>
            </a:extLst>
          </p:cNvPr>
          <p:cNvSpPr>
            <a:spLocks noGrp="1"/>
          </p:cNvSpPr>
          <p:nvPr>
            <p:ph type="pic" sz="quarter" idx="11"/>
          </p:nvPr>
        </p:nvSpPr>
        <p:spPr/>
      </p:sp>
    </p:spTree>
    <p:extLst>
      <p:ext uri="{BB962C8B-B14F-4D97-AF65-F5344CB8AC3E}">
        <p14:creationId xmlns:p14="http://schemas.microsoft.com/office/powerpoint/2010/main" val="136820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40724"/>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1891</Words>
  <Application>Microsoft Office PowerPoint</Application>
  <PresentationFormat>On-screen Show (16:9)</PresentationFormat>
  <Paragraphs>144</Paragraphs>
  <Slides>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ＭＳ Ｐゴシック</vt:lpstr>
      <vt:lpstr>Arial</vt:lpstr>
      <vt:lpstr>Calibri</vt:lpstr>
      <vt:lpstr>Calibri Light</vt:lpstr>
      <vt:lpstr>Champagne &amp; Limousines</vt:lpstr>
      <vt:lpstr>Georgia</vt:lpstr>
      <vt:lpstr>Myriad Pro</vt:lpstr>
      <vt:lpstr>Times New Roman</vt:lpstr>
      <vt:lpstr>ヒラギノ角ゴ Pro W3</vt:lpstr>
      <vt:lpstr>Conception personnalisée</vt:lpstr>
      <vt:lpstr>Thème Office</vt:lpstr>
      <vt:lpstr>Analysis of changes in decision-making process during optical coherence tomography-guided percutaneous coronary interventions:  Insights from the LightLab Initiative </vt:lpstr>
      <vt:lpstr>Potential conflicts of interest</vt:lpstr>
      <vt:lpstr>Why this study?</vt:lpstr>
      <vt:lpstr>What did we study?</vt:lpstr>
      <vt:lpstr>How was the study executed?</vt:lpstr>
      <vt:lpstr>What are the essential results?</vt:lpstr>
      <vt:lpstr>Why is this important?</vt:lpstr>
      <vt:lpstr>The essentials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Deible, Regina A</cp:lastModifiedBy>
  <cp:revision>77</cp:revision>
  <dcterms:created xsi:type="dcterms:W3CDTF">2015-11-16T08:25:35Z</dcterms:created>
  <dcterms:modified xsi:type="dcterms:W3CDTF">2020-06-26T14:59:08Z</dcterms:modified>
</cp:coreProperties>
</file>