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png" ContentType="image/png"/>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p:notesSz cx="9144000" cy="51435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8102600" y="177800"/>
            <a:ext cx="984156" cy="898381"/>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101600" y="127000"/>
            <a:ext cx="1061233" cy="944497"/>
          </a:xfrm>
          <a:prstGeom prst="rect">
            <a:avLst/>
          </a:prstGeom>
          <a:blipFill>
            <a:blip r:embed="rId4" cstate="print"/>
            <a:stretch>
              <a:fillRect/>
            </a:stretch>
          </a:blipFill>
        </p:spPr>
        <p:txBody>
          <a:bodyPr wrap="square" lIns="0" tIns="0" rIns="0" bIns="0" rtlCol="0"/>
          <a:lstStyle/>
          <a:p/>
        </p:txBody>
      </p:sp>
      <p:sp>
        <p:nvSpPr>
          <p:cNvPr id="2" name="Holder 2"/>
          <p:cNvSpPr>
            <a:spLocks noGrp="1"/>
          </p:cNvSpPr>
          <p:nvPr>
            <p:ph type="ctrTitle"/>
          </p:nvPr>
        </p:nvSpPr>
        <p:spPr>
          <a:xfrm>
            <a:off x="743843" y="1319640"/>
            <a:ext cx="7656313" cy="1000760"/>
          </a:xfrm>
          <a:prstGeom prst="rect">
            <a:avLst/>
          </a:prstGeom>
        </p:spPr>
        <p:txBody>
          <a:bodyPr wrap="square" lIns="0" tIns="0" rIns="0" bIns="0">
            <a:spAutoFit/>
          </a:bodyPr>
          <a:lstStyle>
            <a:lvl1pPr>
              <a:defRPr sz="3200" b="1" i="0">
                <a:solidFill>
                  <a:schemeClr val="tx1"/>
                </a:solidFill>
                <a:latin typeface="Calibri Light"/>
                <a:cs typeface="Calibri Light"/>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Light"/>
                <a:cs typeface="Calibri Light"/>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Light"/>
                <a:cs typeface="Calibri Light"/>
              </a:defRPr>
            </a:lvl1pPr>
          </a:lstStyle>
          <a:p/>
        </p:txBody>
      </p:sp>
      <p:sp>
        <p:nvSpPr>
          <p:cNvPr id="3" name="Holder 3"/>
          <p:cNvSpPr>
            <a:spLocks noGrp="1"/>
          </p:cNvSpPr>
          <p:nvPr>
            <p:ph idx="2" sz="half"/>
          </p:nvPr>
        </p:nvSpPr>
        <p:spPr>
          <a:xfrm>
            <a:off x="457200" y="1183005"/>
            <a:ext cx="3977640" cy="339471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183005"/>
            <a:ext cx="3977640" cy="339471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Light"/>
                <a:cs typeface="Calibri Light"/>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7" cstate="print"/>
            <a:stretch>
              <a:fillRect/>
            </a:stretch>
          </a:blipFill>
        </p:spPr>
        <p:txBody>
          <a:bodyPr wrap="square" lIns="0" tIns="0" rIns="0" bIns="0" rtlCol="0"/>
          <a:lstStyle/>
          <a:p/>
        </p:txBody>
      </p:sp>
      <p:sp>
        <p:nvSpPr>
          <p:cNvPr id="17" name="bk object 17"/>
          <p:cNvSpPr/>
          <p:nvPr/>
        </p:nvSpPr>
        <p:spPr>
          <a:xfrm>
            <a:off x="8102600" y="177800"/>
            <a:ext cx="984156" cy="898381"/>
          </a:xfrm>
          <a:prstGeom prst="rect">
            <a:avLst/>
          </a:prstGeom>
          <a:blipFill>
            <a:blip r:embed="rId8" cstate="print"/>
            <a:stretch>
              <a:fillRect/>
            </a:stretch>
          </a:blipFill>
        </p:spPr>
        <p:txBody>
          <a:bodyPr wrap="square" lIns="0" tIns="0" rIns="0" bIns="0" rtlCol="0"/>
          <a:lstStyle/>
          <a:p/>
        </p:txBody>
      </p:sp>
      <p:sp>
        <p:nvSpPr>
          <p:cNvPr id="18" name="bk object 18"/>
          <p:cNvSpPr/>
          <p:nvPr/>
        </p:nvSpPr>
        <p:spPr>
          <a:xfrm>
            <a:off x="101600" y="127000"/>
            <a:ext cx="1061233" cy="944497"/>
          </a:xfrm>
          <a:prstGeom prst="rect">
            <a:avLst/>
          </a:prstGeom>
          <a:blipFill>
            <a:blip r:embed="rId9" cstate="print"/>
            <a:stretch>
              <a:fillRect/>
            </a:stretch>
          </a:blipFill>
        </p:spPr>
        <p:txBody>
          <a:bodyPr wrap="square" lIns="0" tIns="0" rIns="0" bIns="0" rtlCol="0"/>
          <a:lstStyle/>
          <a:p/>
        </p:txBody>
      </p:sp>
      <p:sp>
        <p:nvSpPr>
          <p:cNvPr id="2" name="Holder 2"/>
          <p:cNvSpPr>
            <a:spLocks noGrp="1"/>
          </p:cNvSpPr>
          <p:nvPr>
            <p:ph type="title"/>
          </p:nvPr>
        </p:nvSpPr>
        <p:spPr>
          <a:xfrm>
            <a:off x="1094740" y="92753"/>
            <a:ext cx="5842634" cy="1000760"/>
          </a:xfrm>
          <a:prstGeom prst="rect">
            <a:avLst/>
          </a:prstGeom>
        </p:spPr>
        <p:txBody>
          <a:bodyPr wrap="square" lIns="0" tIns="0" rIns="0" bIns="0">
            <a:spAutoFit/>
          </a:bodyPr>
          <a:lstStyle>
            <a:lvl1pPr>
              <a:defRPr sz="3200" b="1" i="0">
                <a:solidFill>
                  <a:schemeClr val="tx1"/>
                </a:solidFill>
                <a:latin typeface="Calibri Light"/>
                <a:cs typeface="Calibri Light"/>
              </a:defRPr>
            </a:lvl1pPr>
          </a:lstStyle>
          <a:p/>
        </p:txBody>
      </p:sp>
      <p:sp>
        <p:nvSpPr>
          <p:cNvPr id="3" name="Holder 3"/>
          <p:cNvSpPr>
            <a:spLocks noGrp="1"/>
          </p:cNvSpPr>
          <p:nvPr>
            <p:ph type="body" idx="1"/>
          </p:nvPr>
        </p:nvSpPr>
        <p:spPr>
          <a:xfrm>
            <a:off x="320643" y="1681054"/>
            <a:ext cx="8502713" cy="236791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idx="5" sz="quarter"/>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jpg"/><Relationship Id="rId8" Type="http://schemas.openxmlformats.org/officeDocument/2006/relationships/image" Target="../media/image4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0.jpg"/><Relationship Id="rId3"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g"/><Relationship Id="rId3"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 Id="rId3"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 Id="rId3" Type="http://schemas.openxmlformats.org/officeDocument/2006/relationships/image" Target="../media/image6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jpg"/><Relationship Id="rId5" Type="http://schemas.openxmlformats.org/officeDocument/2006/relationships/image" Target="../media/image7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jpg"/><Relationship Id="rId5" Type="http://schemas.openxmlformats.org/officeDocument/2006/relationships/image" Target="../media/image74.jp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jpg"/><Relationship Id="rId4" Type="http://schemas.openxmlformats.org/officeDocument/2006/relationships/image" Target="../media/image26.png"/><Relationship Id="rId5"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p:spPr>
        <p:txBody>
          <a:bodyPr wrap="square" lIns="0" tIns="12700" rIns="0" bIns="0" rtlCol="0" vert="horz">
            <a:spAutoFit/>
          </a:bodyPr>
          <a:lstStyle/>
          <a:p>
            <a:pPr marL="234950" marR="5080" indent="-222885">
              <a:lnSpc>
                <a:spcPct val="100000"/>
              </a:lnSpc>
              <a:spcBef>
                <a:spcPts val="100"/>
              </a:spcBef>
            </a:pPr>
            <a:r>
              <a:rPr dirty="0" spc="15"/>
              <a:t>Coronary </a:t>
            </a:r>
            <a:r>
              <a:rPr dirty="0" spc="25"/>
              <a:t>Computed Tomography </a:t>
            </a:r>
            <a:r>
              <a:rPr dirty="0" spc="15"/>
              <a:t>Angiography  </a:t>
            </a:r>
            <a:r>
              <a:rPr dirty="0" spc="25"/>
              <a:t>and </a:t>
            </a:r>
            <a:r>
              <a:rPr dirty="0" spc="15"/>
              <a:t>the </a:t>
            </a:r>
            <a:r>
              <a:rPr dirty="0" spc="10"/>
              <a:t>Future Risk </a:t>
            </a:r>
            <a:r>
              <a:rPr dirty="0" spc="15"/>
              <a:t>of Myocardial</a:t>
            </a:r>
            <a:r>
              <a:rPr dirty="0" spc="-60"/>
              <a:t> </a:t>
            </a:r>
            <a:r>
              <a:rPr dirty="0" spc="10"/>
              <a:t>Infarction</a:t>
            </a:r>
          </a:p>
        </p:txBody>
      </p:sp>
      <p:sp>
        <p:nvSpPr>
          <p:cNvPr id="3" name="object 3"/>
          <p:cNvSpPr txBox="1"/>
          <p:nvPr/>
        </p:nvSpPr>
        <p:spPr>
          <a:xfrm>
            <a:off x="1094780" y="2514792"/>
            <a:ext cx="6976109" cy="1029969"/>
          </a:xfrm>
          <a:prstGeom prst="rect">
            <a:avLst/>
          </a:prstGeom>
        </p:spPr>
        <p:txBody>
          <a:bodyPr wrap="square" lIns="0" tIns="52705" rIns="0" bIns="0" rtlCol="0" vert="horz">
            <a:spAutoFit/>
          </a:bodyPr>
          <a:lstStyle/>
          <a:p>
            <a:pPr marL="12700" marR="5080" indent="78105">
              <a:lnSpc>
                <a:spcPts val="3840"/>
              </a:lnSpc>
              <a:spcBef>
                <a:spcPts val="415"/>
              </a:spcBef>
            </a:pPr>
            <a:r>
              <a:rPr dirty="0" sz="3350" spc="-80" b="0" i="1">
                <a:latin typeface="Calibri Light"/>
                <a:cs typeface="Calibri Light"/>
              </a:rPr>
              <a:t>5-Year </a:t>
            </a:r>
            <a:r>
              <a:rPr dirty="0" sz="3350" spc="-55" b="0" i="1">
                <a:latin typeface="Calibri Light"/>
                <a:cs typeface="Calibri Light"/>
              </a:rPr>
              <a:t>Follow-up </a:t>
            </a:r>
            <a:r>
              <a:rPr dirty="0" sz="3350" spc="-40" b="0" i="1">
                <a:latin typeface="Calibri Light"/>
                <a:cs typeface="Calibri Light"/>
              </a:rPr>
              <a:t>of </a:t>
            </a:r>
            <a:r>
              <a:rPr dirty="0" sz="3350" spc="-30" b="0" i="1">
                <a:latin typeface="Calibri Light"/>
                <a:cs typeface="Calibri Light"/>
              </a:rPr>
              <a:t>the </a:t>
            </a:r>
            <a:r>
              <a:rPr dirty="0" sz="3350" spc="-75" b="0" i="1">
                <a:latin typeface="Calibri Light"/>
                <a:cs typeface="Calibri Light"/>
              </a:rPr>
              <a:t>SCOT-HEART </a:t>
            </a:r>
            <a:r>
              <a:rPr dirty="0" sz="3350" spc="-80" b="0" i="1">
                <a:latin typeface="Calibri Light"/>
                <a:cs typeface="Calibri Light"/>
              </a:rPr>
              <a:t>Trial  </a:t>
            </a:r>
            <a:r>
              <a:rPr dirty="0" sz="3350" spc="-35" b="0" i="1">
                <a:latin typeface="Calibri Light"/>
                <a:cs typeface="Calibri Light"/>
              </a:rPr>
              <a:t>on </a:t>
            </a:r>
            <a:r>
              <a:rPr dirty="0" sz="3350" spc="-60" b="0" i="1">
                <a:latin typeface="Calibri Light"/>
                <a:cs typeface="Calibri Light"/>
              </a:rPr>
              <a:t>behalf </a:t>
            </a:r>
            <a:r>
              <a:rPr dirty="0" sz="3350" spc="-40" b="0" i="1">
                <a:latin typeface="Calibri Light"/>
                <a:cs typeface="Calibri Light"/>
              </a:rPr>
              <a:t>of </a:t>
            </a:r>
            <a:r>
              <a:rPr dirty="0" sz="3350" spc="-30" b="0" i="1">
                <a:latin typeface="Calibri Light"/>
                <a:cs typeface="Calibri Light"/>
              </a:rPr>
              <a:t>the </a:t>
            </a:r>
            <a:r>
              <a:rPr dirty="0" sz="3350" spc="-75" b="0" i="1">
                <a:latin typeface="Calibri Light"/>
                <a:cs typeface="Calibri Light"/>
              </a:rPr>
              <a:t>SCOT-HEART</a:t>
            </a:r>
            <a:r>
              <a:rPr dirty="0" sz="3350" spc="-55" b="0" i="1">
                <a:latin typeface="Calibri Light"/>
                <a:cs typeface="Calibri Light"/>
              </a:rPr>
              <a:t> </a:t>
            </a:r>
            <a:r>
              <a:rPr dirty="0" sz="3350" spc="-70" b="0" i="1">
                <a:latin typeface="Calibri Light"/>
                <a:cs typeface="Calibri Light"/>
              </a:rPr>
              <a:t>Investigators</a:t>
            </a:r>
            <a:endParaRPr sz="3350">
              <a:latin typeface="Calibri Light"/>
              <a:cs typeface="Calibri Light"/>
            </a:endParaRPr>
          </a:p>
        </p:txBody>
      </p:sp>
      <p:sp>
        <p:nvSpPr>
          <p:cNvPr id="4" name="object 4"/>
          <p:cNvSpPr/>
          <p:nvPr/>
        </p:nvSpPr>
        <p:spPr>
          <a:xfrm>
            <a:off x="1727200" y="3898900"/>
            <a:ext cx="1903819" cy="84519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7378700" y="3860800"/>
            <a:ext cx="942975" cy="94297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6210300" y="3860800"/>
            <a:ext cx="936420" cy="942975"/>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657600" y="3860800"/>
            <a:ext cx="659596" cy="857250"/>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4318000" y="4089400"/>
            <a:ext cx="1894329" cy="471487"/>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3286357" y="0"/>
            <a:ext cx="2558968" cy="1361841"/>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4470" y="1001905"/>
            <a:ext cx="3026329" cy="365211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308707" y="4443500"/>
            <a:ext cx="1868170" cy="185420"/>
          </a:xfrm>
          <a:prstGeom prst="rect">
            <a:avLst/>
          </a:prstGeom>
        </p:spPr>
        <p:txBody>
          <a:bodyPr wrap="square" lIns="0" tIns="12700" rIns="0" bIns="0" rtlCol="0" vert="horz">
            <a:spAutoFit/>
          </a:bodyPr>
          <a:lstStyle/>
          <a:p>
            <a:pPr marL="12700">
              <a:lnSpc>
                <a:spcPct val="100000"/>
              </a:lnSpc>
              <a:spcBef>
                <a:spcPts val="100"/>
              </a:spcBef>
            </a:pPr>
            <a:r>
              <a:rPr dirty="0" sz="1050" b="1">
                <a:latin typeface="Calibri Light"/>
                <a:cs typeface="Calibri Light"/>
              </a:rPr>
              <a:t>Borders General Hospital,</a:t>
            </a:r>
            <a:r>
              <a:rPr dirty="0" sz="1050" spc="10" b="1">
                <a:latin typeface="Calibri Light"/>
                <a:cs typeface="Calibri Light"/>
              </a:rPr>
              <a:t> </a:t>
            </a:r>
            <a:r>
              <a:rPr dirty="0" sz="1050" b="1">
                <a:latin typeface="Calibri Light"/>
                <a:cs typeface="Calibri Light"/>
              </a:rPr>
              <a:t>Melrose</a:t>
            </a:r>
            <a:endParaRPr sz="1050">
              <a:latin typeface="Calibri Light"/>
              <a:cs typeface="Calibri Light"/>
            </a:endParaRPr>
          </a:p>
        </p:txBody>
      </p:sp>
      <p:sp>
        <p:nvSpPr>
          <p:cNvPr id="4" name="object 4"/>
          <p:cNvSpPr txBox="1"/>
          <p:nvPr/>
        </p:nvSpPr>
        <p:spPr>
          <a:xfrm>
            <a:off x="5495843" y="4173489"/>
            <a:ext cx="1560830" cy="185420"/>
          </a:xfrm>
          <a:prstGeom prst="rect">
            <a:avLst/>
          </a:prstGeom>
        </p:spPr>
        <p:txBody>
          <a:bodyPr wrap="square" lIns="0" tIns="12700" rIns="0" bIns="0" rtlCol="0" vert="horz">
            <a:spAutoFit/>
          </a:bodyPr>
          <a:lstStyle/>
          <a:p>
            <a:pPr marL="12700">
              <a:lnSpc>
                <a:spcPct val="100000"/>
              </a:lnSpc>
              <a:spcBef>
                <a:spcPts val="100"/>
              </a:spcBef>
            </a:pPr>
            <a:r>
              <a:rPr dirty="0" sz="1050" b="1">
                <a:latin typeface="Calibri Light"/>
                <a:cs typeface="Calibri Light"/>
              </a:rPr>
              <a:t>St John’s Hospital,</a:t>
            </a:r>
            <a:r>
              <a:rPr dirty="0" sz="1050" spc="-10" b="1">
                <a:latin typeface="Calibri Light"/>
                <a:cs typeface="Calibri Light"/>
              </a:rPr>
              <a:t> </a:t>
            </a:r>
            <a:r>
              <a:rPr dirty="0" sz="1050" b="1">
                <a:latin typeface="Calibri Light"/>
                <a:cs typeface="Calibri Light"/>
              </a:rPr>
              <a:t>Livingston</a:t>
            </a:r>
            <a:endParaRPr sz="1050">
              <a:latin typeface="Calibri Light"/>
              <a:cs typeface="Calibri Light"/>
            </a:endParaRPr>
          </a:p>
        </p:txBody>
      </p:sp>
      <p:sp>
        <p:nvSpPr>
          <p:cNvPr id="5" name="object 5"/>
          <p:cNvSpPr txBox="1"/>
          <p:nvPr/>
        </p:nvSpPr>
        <p:spPr>
          <a:xfrm>
            <a:off x="5546424" y="2753988"/>
            <a:ext cx="2014855" cy="1288415"/>
          </a:xfrm>
          <a:prstGeom prst="rect">
            <a:avLst/>
          </a:prstGeom>
        </p:spPr>
        <p:txBody>
          <a:bodyPr wrap="square" lIns="0" tIns="12700" rIns="0" bIns="0" rtlCol="0" vert="horz">
            <a:spAutoFit/>
          </a:bodyPr>
          <a:lstStyle/>
          <a:p>
            <a:pPr marL="161290" marR="344170" indent="12700">
              <a:lnSpc>
                <a:spcPct val="144200"/>
              </a:lnSpc>
              <a:spcBef>
                <a:spcPts val="100"/>
              </a:spcBef>
            </a:pPr>
            <a:r>
              <a:rPr dirty="0" sz="1050" b="1">
                <a:latin typeface="Calibri Light"/>
                <a:cs typeface="Calibri Light"/>
              </a:rPr>
              <a:t>Perth Royal Infirmary, Perth  Ninewells,</a:t>
            </a:r>
            <a:r>
              <a:rPr dirty="0" sz="1050" spc="-5" b="1">
                <a:latin typeface="Calibri Light"/>
                <a:cs typeface="Calibri Light"/>
              </a:rPr>
              <a:t> </a:t>
            </a:r>
            <a:r>
              <a:rPr dirty="0" sz="1050" spc="0" b="1">
                <a:latin typeface="Calibri Light"/>
                <a:cs typeface="Calibri Light"/>
              </a:rPr>
              <a:t>Dundee</a:t>
            </a:r>
            <a:endParaRPr sz="1050">
              <a:latin typeface="Calibri Light"/>
              <a:cs typeface="Calibri Light"/>
            </a:endParaRPr>
          </a:p>
          <a:p>
            <a:pPr marL="139700" marR="308610" indent="12700">
              <a:lnSpc>
                <a:spcPct val="129400"/>
              </a:lnSpc>
              <a:spcBef>
                <a:spcPts val="70"/>
              </a:spcBef>
            </a:pPr>
            <a:r>
              <a:rPr dirty="0" sz="1050" b="1">
                <a:latin typeface="Calibri Light"/>
                <a:cs typeface="Calibri Light"/>
              </a:rPr>
              <a:t>Victoria Hospital, Kirkcaldy  Forth Valley Hospital,</a:t>
            </a:r>
            <a:r>
              <a:rPr dirty="0" sz="1050" spc="-5" b="1">
                <a:latin typeface="Calibri Light"/>
                <a:cs typeface="Calibri Light"/>
              </a:rPr>
              <a:t> </a:t>
            </a:r>
            <a:r>
              <a:rPr dirty="0" sz="1050" b="1">
                <a:latin typeface="Calibri Light"/>
                <a:cs typeface="Calibri Light"/>
              </a:rPr>
              <a:t>Larbert</a:t>
            </a:r>
            <a:endParaRPr sz="1050">
              <a:latin typeface="Calibri Light"/>
              <a:cs typeface="Calibri Light"/>
            </a:endParaRPr>
          </a:p>
          <a:p>
            <a:pPr marL="75565" marR="5080" indent="-63500">
              <a:lnSpc>
                <a:spcPct val="113799"/>
              </a:lnSpc>
              <a:spcBef>
                <a:spcPts val="110"/>
              </a:spcBef>
            </a:pPr>
            <a:r>
              <a:rPr dirty="0" sz="1050" spc="0" b="1">
                <a:latin typeface="Calibri Light"/>
                <a:cs typeface="Calibri Light"/>
              </a:rPr>
              <a:t>Western </a:t>
            </a:r>
            <a:r>
              <a:rPr dirty="0" sz="1050" b="1">
                <a:latin typeface="Calibri Light"/>
                <a:cs typeface="Calibri Light"/>
              </a:rPr>
              <a:t>General Hospital, Edinburgh  Royal Infirmary,</a:t>
            </a:r>
            <a:r>
              <a:rPr dirty="0" sz="1050" spc="-5" b="1">
                <a:latin typeface="Calibri Light"/>
                <a:cs typeface="Calibri Light"/>
              </a:rPr>
              <a:t> </a:t>
            </a:r>
            <a:r>
              <a:rPr dirty="0" sz="1050" b="1">
                <a:latin typeface="Calibri Light"/>
                <a:cs typeface="Calibri Light"/>
              </a:rPr>
              <a:t>Edinburgh</a:t>
            </a:r>
            <a:endParaRPr sz="1050">
              <a:latin typeface="Calibri Light"/>
              <a:cs typeface="Calibri Light"/>
            </a:endParaRPr>
          </a:p>
        </p:txBody>
      </p:sp>
      <p:sp>
        <p:nvSpPr>
          <p:cNvPr id="6" name="object 6"/>
          <p:cNvSpPr txBox="1"/>
          <p:nvPr/>
        </p:nvSpPr>
        <p:spPr>
          <a:xfrm>
            <a:off x="1594177" y="3762302"/>
            <a:ext cx="1778000" cy="185420"/>
          </a:xfrm>
          <a:prstGeom prst="rect">
            <a:avLst/>
          </a:prstGeom>
        </p:spPr>
        <p:txBody>
          <a:bodyPr wrap="square" lIns="0" tIns="12700" rIns="0" bIns="0" rtlCol="0" vert="horz">
            <a:spAutoFit/>
          </a:bodyPr>
          <a:lstStyle/>
          <a:p>
            <a:pPr marL="12700">
              <a:lnSpc>
                <a:spcPct val="100000"/>
              </a:lnSpc>
              <a:spcBef>
                <a:spcPts val="100"/>
              </a:spcBef>
            </a:pPr>
            <a:r>
              <a:rPr dirty="0" sz="1050" b="1">
                <a:latin typeface="Calibri Light"/>
                <a:cs typeface="Calibri Light"/>
              </a:rPr>
              <a:t>Royal Alexandra Hospital,</a:t>
            </a:r>
            <a:r>
              <a:rPr dirty="0" sz="1050" spc="0" b="1">
                <a:latin typeface="Calibri Light"/>
                <a:cs typeface="Calibri Light"/>
              </a:rPr>
              <a:t> </a:t>
            </a:r>
            <a:r>
              <a:rPr dirty="0" sz="1050" b="1">
                <a:latin typeface="Calibri Light"/>
                <a:cs typeface="Calibri Light"/>
              </a:rPr>
              <a:t>Paisley</a:t>
            </a:r>
            <a:endParaRPr sz="1050">
              <a:latin typeface="Calibri Light"/>
              <a:cs typeface="Calibri Light"/>
            </a:endParaRPr>
          </a:p>
        </p:txBody>
      </p:sp>
      <p:sp>
        <p:nvSpPr>
          <p:cNvPr id="7" name="object 7"/>
          <p:cNvSpPr txBox="1"/>
          <p:nvPr/>
        </p:nvSpPr>
        <p:spPr>
          <a:xfrm>
            <a:off x="1906105" y="3998281"/>
            <a:ext cx="2025014" cy="628015"/>
          </a:xfrm>
          <a:prstGeom prst="rect">
            <a:avLst/>
          </a:prstGeom>
        </p:spPr>
        <p:txBody>
          <a:bodyPr wrap="square" lIns="0" tIns="12700" rIns="0" bIns="0" rtlCol="0" vert="horz">
            <a:spAutoFit/>
          </a:bodyPr>
          <a:lstStyle/>
          <a:p>
            <a:pPr marL="12700" marR="195580" indent="250825">
              <a:lnSpc>
                <a:spcPct val="129099"/>
              </a:lnSpc>
              <a:spcBef>
                <a:spcPts val="100"/>
              </a:spcBef>
            </a:pPr>
            <a:r>
              <a:rPr dirty="0" sz="1050" spc="0" b="1">
                <a:latin typeface="Calibri Light"/>
                <a:cs typeface="Calibri Light"/>
              </a:rPr>
              <a:t>Western </a:t>
            </a:r>
            <a:r>
              <a:rPr dirty="0" sz="1050" b="1">
                <a:latin typeface="Calibri Light"/>
                <a:cs typeface="Calibri Light"/>
              </a:rPr>
              <a:t>Infirmary, Glasgow  </a:t>
            </a:r>
            <a:r>
              <a:rPr dirty="0" sz="1050" spc="0" b="1">
                <a:latin typeface="Calibri Light"/>
                <a:cs typeface="Calibri Light"/>
              </a:rPr>
              <a:t>Glasgow </a:t>
            </a:r>
            <a:r>
              <a:rPr dirty="0" sz="1050" b="1">
                <a:latin typeface="Calibri Light"/>
                <a:cs typeface="Calibri Light"/>
              </a:rPr>
              <a:t>Royal Infirmary,</a:t>
            </a:r>
            <a:r>
              <a:rPr dirty="0" sz="1050" spc="-20" b="1">
                <a:latin typeface="Calibri Light"/>
                <a:cs typeface="Calibri Light"/>
              </a:rPr>
              <a:t> </a:t>
            </a:r>
            <a:r>
              <a:rPr dirty="0" sz="1050" b="1">
                <a:latin typeface="Calibri Light"/>
                <a:cs typeface="Calibri Light"/>
              </a:rPr>
              <a:t>Glasgow</a:t>
            </a:r>
            <a:endParaRPr sz="1050">
              <a:latin typeface="Calibri Light"/>
              <a:cs typeface="Calibri Light"/>
            </a:endParaRPr>
          </a:p>
          <a:p>
            <a:pPr marL="765175">
              <a:lnSpc>
                <a:spcPct val="100000"/>
              </a:lnSpc>
              <a:spcBef>
                <a:spcPts val="225"/>
              </a:spcBef>
            </a:pPr>
            <a:r>
              <a:rPr dirty="0" sz="1050" b="1">
                <a:latin typeface="Calibri Light"/>
                <a:cs typeface="Calibri Light"/>
              </a:rPr>
              <a:t>University Hospital,</a:t>
            </a:r>
            <a:r>
              <a:rPr dirty="0" sz="1050" spc="-20" b="1">
                <a:latin typeface="Calibri Light"/>
                <a:cs typeface="Calibri Light"/>
              </a:rPr>
              <a:t> </a:t>
            </a:r>
            <a:r>
              <a:rPr dirty="0" sz="1050" b="1">
                <a:latin typeface="Calibri Light"/>
                <a:cs typeface="Calibri Light"/>
              </a:rPr>
              <a:t>Ayr</a:t>
            </a:r>
            <a:endParaRPr sz="1050">
              <a:latin typeface="Calibri Light"/>
              <a:cs typeface="Calibri Light"/>
            </a:endParaRPr>
          </a:p>
        </p:txBody>
      </p:sp>
      <p:sp>
        <p:nvSpPr>
          <p:cNvPr id="8" name="object 8"/>
          <p:cNvSpPr txBox="1"/>
          <p:nvPr/>
        </p:nvSpPr>
        <p:spPr>
          <a:xfrm>
            <a:off x="6284309" y="1482880"/>
            <a:ext cx="2682240" cy="646430"/>
          </a:xfrm>
          <a:prstGeom prst="rect">
            <a:avLst/>
          </a:prstGeom>
          <a:solidFill>
            <a:srgbClr val="FFFFA6"/>
          </a:solidFill>
          <a:ln w="9525">
            <a:solidFill>
              <a:srgbClr val="000000"/>
            </a:solidFill>
          </a:ln>
        </p:spPr>
        <p:txBody>
          <a:bodyPr wrap="square" lIns="0" tIns="31114" rIns="0" bIns="0" rtlCol="0" vert="horz">
            <a:spAutoFit/>
          </a:bodyPr>
          <a:lstStyle/>
          <a:p>
            <a:pPr marL="945515" marR="513080" indent="-427355">
              <a:lnSpc>
                <a:spcPct val="100000"/>
              </a:lnSpc>
              <a:spcBef>
                <a:spcPts val="244"/>
              </a:spcBef>
            </a:pPr>
            <a:r>
              <a:rPr dirty="0" sz="1800" spc="5" b="1">
                <a:latin typeface="Calibri Light"/>
                <a:cs typeface="Calibri Light"/>
              </a:rPr>
              <a:t>12 Centres</a:t>
            </a:r>
            <a:r>
              <a:rPr dirty="0" sz="1800" spc="-65" b="1">
                <a:latin typeface="Calibri Light"/>
                <a:cs typeface="Calibri Light"/>
              </a:rPr>
              <a:t> </a:t>
            </a:r>
            <a:r>
              <a:rPr dirty="0" sz="1800" spc="0" b="1">
                <a:latin typeface="Calibri Light"/>
                <a:cs typeface="Calibri Light"/>
              </a:rPr>
              <a:t>Across  Scotland</a:t>
            </a:r>
            <a:endParaRPr sz="1800">
              <a:latin typeface="Calibri Light"/>
              <a:cs typeface="Calibri Light"/>
            </a:endParaRPr>
          </a:p>
        </p:txBody>
      </p:sp>
      <p:sp>
        <p:nvSpPr>
          <p:cNvPr id="9" name="object 9"/>
          <p:cNvSpPr/>
          <p:nvPr/>
        </p:nvSpPr>
        <p:spPr>
          <a:xfrm>
            <a:off x="5027800" y="3722073"/>
            <a:ext cx="110621" cy="96012"/>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5118482" y="3191809"/>
            <a:ext cx="110621" cy="96011"/>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4952160" y="2931853"/>
            <a:ext cx="655955" cy="366395"/>
          </a:xfrm>
          <a:custGeom>
            <a:avLst/>
            <a:gdLst/>
            <a:ahLst/>
            <a:cxnLst/>
            <a:rect l="l" t="t" r="r" b="b"/>
            <a:pathLst>
              <a:path w="655954" h="366395">
                <a:moveTo>
                  <a:pt x="0" y="366338"/>
                </a:moveTo>
                <a:lnTo>
                  <a:pt x="655797" y="0"/>
                </a:lnTo>
              </a:path>
            </a:pathLst>
          </a:custGeom>
          <a:ln w="9525">
            <a:solidFill>
              <a:srgbClr val="000000"/>
            </a:solidFill>
          </a:ln>
        </p:spPr>
        <p:txBody>
          <a:bodyPr wrap="square" lIns="0" tIns="0" rIns="0" bIns="0" rtlCol="0"/>
          <a:lstStyle/>
          <a:p/>
        </p:txBody>
      </p:sp>
      <p:sp>
        <p:nvSpPr>
          <p:cNvPr id="12" name="object 12"/>
          <p:cNvSpPr/>
          <p:nvPr/>
        </p:nvSpPr>
        <p:spPr>
          <a:xfrm>
            <a:off x="3783912" y="3669376"/>
            <a:ext cx="906780" cy="632460"/>
          </a:xfrm>
          <a:custGeom>
            <a:avLst/>
            <a:gdLst/>
            <a:ahLst/>
            <a:cxnLst/>
            <a:rect l="l" t="t" r="r" b="b"/>
            <a:pathLst>
              <a:path w="906779" h="632460">
                <a:moveTo>
                  <a:pt x="0" y="632014"/>
                </a:moveTo>
                <a:lnTo>
                  <a:pt x="906567" y="0"/>
                </a:lnTo>
              </a:path>
            </a:pathLst>
          </a:custGeom>
          <a:ln w="9525">
            <a:solidFill>
              <a:srgbClr val="000000"/>
            </a:solidFill>
          </a:ln>
        </p:spPr>
        <p:txBody>
          <a:bodyPr wrap="square" lIns="0" tIns="0" rIns="0" bIns="0" rtlCol="0"/>
          <a:lstStyle/>
          <a:p/>
        </p:txBody>
      </p:sp>
      <p:sp>
        <p:nvSpPr>
          <p:cNvPr id="13" name="object 13"/>
          <p:cNvSpPr/>
          <p:nvPr/>
        </p:nvSpPr>
        <p:spPr>
          <a:xfrm>
            <a:off x="4618576" y="3628963"/>
            <a:ext cx="110621" cy="96012"/>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660400" y="2400300"/>
            <a:ext cx="924877" cy="945693"/>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1828800" y="2362200"/>
            <a:ext cx="971549" cy="971548"/>
          </a:xfrm>
          <a:prstGeom prst="rect">
            <a:avLst/>
          </a:prstGeom>
          <a:blipFill>
            <a:blip r:embed="rId7" cstate="print"/>
            <a:stretch>
              <a:fillRect/>
            </a:stretch>
          </a:blipFill>
        </p:spPr>
        <p:txBody>
          <a:bodyPr wrap="square" lIns="0" tIns="0" rIns="0" bIns="0" rtlCol="0"/>
          <a:lstStyle/>
          <a:p/>
        </p:txBody>
      </p:sp>
      <p:sp>
        <p:nvSpPr>
          <p:cNvPr id="16" name="object 16"/>
          <p:cNvSpPr txBox="1"/>
          <p:nvPr/>
        </p:nvSpPr>
        <p:spPr>
          <a:xfrm>
            <a:off x="274815" y="1476419"/>
            <a:ext cx="2959735" cy="646430"/>
          </a:xfrm>
          <a:prstGeom prst="rect">
            <a:avLst/>
          </a:prstGeom>
          <a:solidFill>
            <a:srgbClr val="FFFFA6"/>
          </a:solidFill>
          <a:ln w="9525">
            <a:solidFill>
              <a:srgbClr val="000000"/>
            </a:solidFill>
          </a:ln>
        </p:spPr>
        <p:txBody>
          <a:bodyPr wrap="square" lIns="0" tIns="31114" rIns="0" bIns="0" rtlCol="0" vert="horz">
            <a:spAutoFit/>
          </a:bodyPr>
          <a:lstStyle/>
          <a:p>
            <a:pPr marL="521970" marR="516890" indent="182245">
              <a:lnSpc>
                <a:spcPct val="100000"/>
              </a:lnSpc>
              <a:spcBef>
                <a:spcPts val="244"/>
              </a:spcBef>
            </a:pPr>
            <a:r>
              <a:rPr dirty="0" sz="1800" spc="5" b="1">
                <a:latin typeface="Calibri Light"/>
                <a:cs typeface="Calibri Light"/>
              </a:rPr>
              <a:t>Complete </a:t>
            </a:r>
            <a:r>
              <a:rPr dirty="0" sz="1800" spc="0" b="1">
                <a:latin typeface="Calibri Light"/>
                <a:cs typeface="Calibri Light"/>
              </a:rPr>
              <a:t>Health  </a:t>
            </a:r>
            <a:r>
              <a:rPr dirty="0" sz="1800" spc="5" b="1">
                <a:latin typeface="Calibri Light"/>
                <a:cs typeface="Calibri Light"/>
              </a:rPr>
              <a:t>Record Data</a:t>
            </a:r>
            <a:r>
              <a:rPr dirty="0" sz="1800" spc="-80" b="1">
                <a:latin typeface="Calibri Light"/>
                <a:cs typeface="Calibri Light"/>
              </a:rPr>
              <a:t> </a:t>
            </a:r>
            <a:r>
              <a:rPr dirty="0" sz="1800" spc="5" b="1">
                <a:latin typeface="Calibri Light"/>
                <a:cs typeface="Calibri Light"/>
              </a:rPr>
              <a:t>Capture</a:t>
            </a:r>
            <a:endParaRPr sz="1800">
              <a:latin typeface="Calibri Light"/>
              <a:cs typeface="Calibri Light"/>
            </a:endParaRPr>
          </a:p>
        </p:txBody>
      </p:sp>
      <p:sp>
        <p:nvSpPr>
          <p:cNvPr id="17" name="object 17"/>
          <p:cNvSpPr/>
          <p:nvPr/>
        </p:nvSpPr>
        <p:spPr>
          <a:xfrm>
            <a:off x="6400800" y="215900"/>
            <a:ext cx="1040486" cy="687899"/>
          </a:xfrm>
          <a:prstGeom prst="rect">
            <a:avLst/>
          </a:prstGeom>
          <a:blipFill>
            <a:blip r:embed="rId8" cstate="print"/>
            <a:stretch>
              <a:fillRect/>
            </a:stretch>
          </a:blipFill>
        </p:spPr>
        <p:txBody>
          <a:bodyPr wrap="square" lIns="0" tIns="0" rIns="0" bIns="0" rtlCol="0"/>
          <a:lstStyle/>
          <a:p/>
        </p:txBody>
      </p:sp>
      <p:sp>
        <p:nvSpPr>
          <p:cNvPr id="18" name="object 18"/>
          <p:cNvSpPr txBox="1"/>
          <p:nvPr/>
        </p:nvSpPr>
        <p:spPr>
          <a:xfrm>
            <a:off x="4458744" y="3423568"/>
            <a:ext cx="199390" cy="231140"/>
          </a:xfrm>
          <a:prstGeom prst="rect">
            <a:avLst/>
          </a:prstGeom>
        </p:spPr>
        <p:txBody>
          <a:bodyPr wrap="square" lIns="0" tIns="12700" rIns="0" bIns="0" rtlCol="0" vert="horz">
            <a:spAutoFit/>
          </a:bodyPr>
          <a:lstStyle/>
          <a:p>
            <a:pPr marL="12700">
              <a:lnSpc>
                <a:spcPct val="100000"/>
              </a:lnSpc>
              <a:spcBef>
                <a:spcPts val="100"/>
              </a:spcBef>
            </a:pPr>
            <a:r>
              <a:rPr dirty="0" sz="1350" spc="0" b="1">
                <a:solidFill>
                  <a:srgbClr val="FF0000"/>
                </a:solidFill>
                <a:latin typeface="Calibri Light"/>
                <a:cs typeface="Calibri Light"/>
              </a:rPr>
              <a:t>64</a:t>
            </a:r>
            <a:endParaRPr sz="1350">
              <a:latin typeface="Calibri Light"/>
              <a:cs typeface="Calibri Light"/>
            </a:endParaRPr>
          </a:p>
        </p:txBody>
      </p:sp>
      <p:sp>
        <p:nvSpPr>
          <p:cNvPr id="19" name="object 19"/>
          <p:cNvSpPr txBox="1"/>
          <p:nvPr/>
        </p:nvSpPr>
        <p:spPr>
          <a:xfrm>
            <a:off x="4932970" y="2976834"/>
            <a:ext cx="199390" cy="231140"/>
          </a:xfrm>
          <a:prstGeom prst="rect">
            <a:avLst/>
          </a:prstGeom>
        </p:spPr>
        <p:txBody>
          <a:bodyPr wrap="square" lIns="0" tIns="12700" rIns="0" bIns="0" rtlCol="0" vert="horz">
            <a:spAutoFit/>
          </a:bodyPr>
          <a:lstStyle/>
          <a:p>
            <a:pPr marL="12700">
              <a:lnSpc>
                <a:spcPct val="100000"/>
              </a:lnSpc>
              <a:spcBef>
                <a:spcPts val="100"/>
              </a:spcBef>
            </a:pPr>
            <a:r>
              <a:rPr dirty="0" sz="1350" spc="0" b="1">
                <a:solidFill>
                  <a:srgbClr val="FF0000"/>
                </a:solidFill>
                <a:latin typeface="Calibri Light"/>
                <a:cs typeface="Calibri Light"/>
              </a:rPr>
              <a:t>64</a:t>
            </a:r>
            <a:endParaRPr sz="1350">
              <a:latin typeface="Calibri Light"/>
              <a:cs typeface="Calibri Light"/>
            </a:endParaRPr>
          </a:p>
        </p:txBody>
      </p:sp>
      <p:sp>
        <p:nvSpPr>
          <p:cNvPr id="20" name="object 20"/>
          <p:cNvSpPr txBox="1"/>
          <p:nvPr/>
        </p:nvSpPr>
        <p:spPr>
          <a:xfrm>
            <a:off x="5180620" y="3615009"/>
            <a:ext cx="285750" cy="231140"/>
          </a:xfrm>
          <a:prstGeom prst="rect">
            <a:avLst/>
          </a:prstGeom>
        </p:spPr>
        <p:txBody>
          <a:bodyPr wrap="square" lIns="0" tIns="12700" rIns="0" bIns="0" rtlCol="0" vert="horz">
            <a:spAutoFit/>
          </a:bodyPr>
          <a:lstStyle/>
          <a:p>
            <a:pPr marL="12700">
              <a:lnSpc>
                <a:spcPct val="100000"/>
              </a:lnSpc>
              <a:spcBef>
                <a:spcPts val="100"/>
              </a:spcBef>
            </a:pPr>
            <a:r>
              <a:rPr dirty="0" sz="1350" spc="0" b="1">
                <a:solidFill>
                  <a:srgbClr val="FF0000"/>
                </a:solidFill>
                <a:latin typeface="Calibri Light"/>
                <a:cs typeface="Calibri Light"/>
              </a:rPr>
              <a:t>320</a:t>
            </a:r>
            <a:endParaRPr sz="1350">
              <a:latin typeface="Calibri Light"/>
              <a:cs typeface="Calibri Light"/>
            </a:endParaRPr>
          </a:p>
        </p:txBody>
      </p:sp>
      <p:sp>
        <p:nvSpPr>
          <p:cNvPr id="21" name="object 21"/>
          <p:cNvSpPr txBox="1">
            <a:spLocks noGrp="1"/>
          </p:cNvSpPr>
          <p:nvPr>
            <p:ph type="title"/>
          </p:nvPr>
        </p:nvSpPr>
        <p:spPr>
          <a:xfrm>
            <a:off x="1075436" y="109900"/>
            <a:ext cx="4324350" cy="949325"/>
          </a:xfrm>
          <a:prstGeom prst="rect"/>
        </p:spPr>
        <p:txBody>
          <a:bodyPr wrap="square" lIns="0" tIns="12700" rIns="0" bIns="0" rtlCol="0" vert="horz">
            <a:spAutoFit/>
          </a:bodyPr>
          <a:lstStyle/>
          <a:p>
            <a:pPr marL="12700">
              <a:lnSpc>
                <a:spcPts val="3904"/>
              </a:lnSpc>
              <a:spcBef>
                <a:spcPts val="100"/>
              </a:spcBef>
            </a:pPr>
            <a:r>
              <a:rPr dirty="0" sz="3300" spc="25"/>
              <a:t>The SCOT-HEART</a:t>
            </a:r>
            <a:r>
              <a:rPr dirty="0" sz="3300" spc="-25"/>
              <a:t> </a:t>
            </a:r>
            <a:r>
              <a:rPr dirty="0" sz="3300" spc="10"/>
              <a:t>Trial</a:t>
            </a:r>
            <a:endParaRPr sz="3300"/>
          </a:p>
          <a:p>
            <a:pPr marL="12700">
              <a:lnSpc>
                <a:spcPts val="3365"/>
              </a:lnSpc>
            </a:pPr>
            <a:r>
              <a:rPr dirty="0" sz="2850" spc="-40" i="1">
                <a:latin typeface="Calibri Light"/>
                <a:cs typeface="Calibri Light"/>
              </a:rPr>
              <a:t>Recruiting </a:t>
            </a:r>
            <a:r>
              <a:rPr dirty="0" sz="2850" spc="-65" i="1">
                <a:latin typeface="Calibri Light"/>
                <a:cs typeface="Calibri Light"/>
              </a:rPr>
              <a:t>and </a:t>
            </a:r>
            <a:r>
              <a:rPr dirty="0" sz="2850" spc="-90" i="1">
                <a:latin typeface="Calibri Light"/>
                <a:cs typeface="Calibri Light"/>
              </a:rPr>
              <a:t>Imaging</a:t>
            </a:r>
            <a:r>
              <a:rPr dirty="0" sz="2850" spc="5" i="1">
                <a:latin typeface="Calibri Light"/>
                <a:cs typeface="Calibri Light"/>
              </a:rPr>
              <a:t> </a:t>
            </a:r>
            <a:r>
              <a:rPr dirty="0" sz="2850" spc="-20" i="1">
                <a:latin typeface="Calibri Light"/>
                <a:cs typeface="Calibri Light"/>
              </a:rPr>
              <a:t>Centres</a:t>
            </a:r>
            <a:endParaRPr sz="2850">
              <a:latin typeface="Calibri Light"/>
              <a:cs typeface="Calibri Light"/>
            </a:endParaRPr>
          </a:p>
        </p:txBody>
      </p:sp>
      <p:sp>
        <p:nvSpPr>
          <p:cNvPr id="22" name="object 22"/>
          <p:cNvSpPr txBox="1"/>
          <p:nvPr/>
        </p:nvSpPr>
        <p:spPr>
          <a:xfrm>
            <a:off x="1728956" y="4811000"/>
            <a:ext cx="6581140" cy="269240"/>
          </a:xfrm>
          <a:prstGeom prst="rect">
            <a:avLst/>
          </a:prstGeom>
        </p:spPr>
        <p:txBody>
          <a:bodyPr wrap="square" lIns="0" tIns="12700" rIns="0" bIns="0" rtlCol="0" vert="horz">
            <a:spAutoFit/>
          </a:bodyPr>
          <a:lstStyle/>
          <a:p>
            <a:pPr marL="12700">
              <a:lnSpc>
                <a:spcPct val="100000"/>
              </a:lnSpc>
              <a:spcBef>
                <a:spcPts val="100"/>
              </a:spcBef>
              <a:tabLst>
                <a:tab pos="1880870" algn="l"/>
                <a:tab pos="4519295" algn="l"/>
              </a:tabLst>
            </a:pPr>
            <a:r>
              <a:rPr dirty="0" baseline="1736" sz="2400" spc="0" b="1">
                <a:latin typeface="Calibri Light"/>
                <a:cs typeface="Calibri Light"/>
              </a:rPr>
              <a:t>Trials.</a:t>
            </a:r>
            <a:r>
              <a:rPr dirty="0" baseline="1736" sz="2400" spc="7" b="1">
                <a:latin typeface="Calibri Light"/>
                <a:cs typeface="Calibri Light"/>
              </a:rPr>
              <a:t> </a:t>
            </a:r>
            <a:r>
              <a:rPr dirty="0" baseline="1736" sz="2400" spc="0" b="1">
                <a:latin typeface="Calibri Light"/>
                <a:cs typeface="Calibri Light"/>
              </a:rPr>
              <a:t>2012;13:184	</a:t>
            </a:r>
            <a:r>
              <a:rPr dirty="0" sz="1600" spc="0" b="1">
                <a:latin typeface="Calibri Light"/>
                <a:cs typeface="Calibri Light"/>
              </a:rPr>
              <a:t>Lancet</a:t>
            </a:r>
            <a:r>
              <a:rPr dirty="0" sz="1600" spc="15" b="1">
                <a:latin typeface="Calibri Light"/>
                <a:cs typeface="Calibri Light"/>
              </a:rPr>
              <a:t> </a:t>
            </a:r>
            <a:r>
              <a:rPr dirty="0" sz="1600" spc="0" b="1">
                <a:latin typeface="Calibri Light"/>
                <a:cs typeface="Calibri Light"/>
              </a:rPr>
              <a:t>2015;385:2383-2391	</a:t>
            </a:r>
            <a:r>
              <a:rPr dirty="0" baseline="1736" sz="2400" spc="7" b="1">
                <a:latin typeface="Calibri Light"/>
                <a:cs typeface="Calibri Light"/>
              </a:rPr>
              <a:t>JACC</a:t>
            </a:r>
            <a:r>
              <a:rPr dirty="0" baseline="1736" sz="2400" spc="-37" b="1">
                <a:latin typeface="Calibri Light"/>
                <a:cs typeface="Calibri Light"/>
              </a:rPr>
              <a:t> </a:t>
            </a:r>
            <a:r>
              <a:rPr dirty="0" baseline="1736" sz="2400" spc="0" b="1">
                <a:latin typeface="Calibri Light"/>
                <a:cs typeface="Calibri Light"/>
              </a:rPr>
              <a:t>2016;67:1759-1768</a:t>
            </a:r>
            <a:endParaRPr baseline="1736" sz="2400">
              <a:latin typeface="Calibri Light"/>
              <a:cs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2600" y="1104900"/>
            <a:ext cx="3424560" cy="224664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699000" y="1104900"/>
            <a:ext cx="3641585" cy="3648456"/>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464450" y="3800181"/>
            <a:ext cx="3690620" cy="513080"/>
          </a:xfrm>
          <a:prstGeom prst="rect">
            <a:avLst/>
          </a:prstGeom>
        </p:spPr>
        <p:txBody>
          <a:bodyPr wrap="square" lIns="0" tIns="12700" rIns="0" bIns="0" rtlCol="0" vert="horz">
            <a:spAutoFit/>
          </a:bodyPr>
          <a:lstStyle/>
          <a:p>
            <a:pPr marL="12700" marR="5080" indent="131445">
              <a:lnSpc>
                <a:spcPct val="100000"/>
              </a:lnSpc>
              <a:spcBef>
                <a:spcPts val="100"/>
              </a:spcBef>
            </a:pPr>
            <a:r>
              <a:rPr dirty="0" sz="1600" spc="5" b="1">
                <a:latin typeface="Calibri Light"/>
                <a:cs typeface="Calibri Light"/>
              </a:rPr>
              <a:t>Complete </a:t>
            </a:r>
            <a:r>
              <a:rPr dirty="0" sz="1600" spc="0" b="1">
                <a:latin typeface="Calibri Light"/>
                <a:cs typeface="Calibri Light"/>
              </a:rPr>
              <a:t>data over </a:t>
            </a:r>
            <a:r>
              <a:rPr dirty="0" sz="1600" spc="5" b="1">
                <a:latin typeface="Calibri Light"/>
                <a:cs typeface="Calibri Light"/>
              </a:rPr>
              <a:t>a median </a:t>
            </a:r>
            <a:r>
              <a:rPr dirty="0" sz="1600" spc="0" b="1">
                <a:latin typeface="Calibri Light"/>
                <a:cs typeface="Calibri Light"/>
              </a:rPr>
              <a:t>of 4.8 years  comprising 20,254 patient-years of</a:t>
            </a:r>
            <a:r>
              <a:rPr dirty="0" sz="1600" spc="5" b="1">
                <a:latin typeface="Calibri Light"/>
                <a:cs typeface="Calibri Light"/>
              </a:rPr>
              <a:t> </a:t>
            </a:r>
            <a:r>
              <a:rPr dirty="0" sz="1600" spc="0" b="1">
                <a:latin typeface="Calibri Light"/>
                <a:cs typeface="Calibri Light"/>
              </a:rPr>
              <a:t>follow-up</a:t>
            </a:r>
            <a:endParaRPr sz="1600">
              <a:latin typeface="Calibri Light"/>
              <a:cs typeface="Calibri Light"/>
            </a:endParaRPr>
          </a:p>
        </p:txBody>
      </p:sp>
      <p:sp>
        <p:nvSpPr>
          <p:cNvPr id="5" name="object 5"/>
          <p:cNvSpPr txBox="1"/>
          <p:nvPr/>
        </p:nvSpPr>
        <p:spPr>
          <a:xfrm>
            <a:off x="996696" y="103702"/>
            <a:ext cx="7023100" cy="1016000"/>
          </a:xfrm>
          <a:prstGeom prst="rect">
            <a:avLst/>
          </a:prstGeom>
          <a:solidFill>
            <a:srgbClr val="FFFFFF"/>
          </a:solidFill>
        </p:spPr>
        <p:txBody>
          <a:bodyPr wrap="square" lIns="0" tIns="18415" rIns="0" bIns="0" rtlCol="0" vert="horz">
            <a:spAutoFit/>
          </a:bodyPr>
          <a:lstStyle/>
          <a:p>
            <a:pPr marL="91440">
              <a:lnSpc>
                <a:spcPts val="3904"/>
              </a:lnSpc>
              <a:spcBef>
                <a:spcPts val="145"/>
              </a:spcBef>
            </a:pPr>
            <a:r>
              <a:rPr dirty="0" sz="3300" spc="25" b="1">
                <a:latin typeface="Calibri Light"/>
                <a:cs typeface="Calibri Light"/>
              </a:rPr>
              <a:t>The SCOT-HEART</a:t>
            </a:r>
            <a:r>
              <a:rPr dirty="0" sz="3300" spc="-10" b="1">
                <a:latin typeface="Calibri Light"/>
                <a:cs typeface="Calibri Light"/>
              </a:rPr>
              <a:t> </a:t>
            </a:r>
            <a:r>
              <a:rPr dirty="0" sz="3300" spc="10" b="1">
                <a:latin typeface="Calibri Light"/>
                <a:cs typeface="Calibri Light"/>
              </a:rPr>
              <a:t>Trial</a:t>
            </a:r>
            <a:endParaRPr sz="3300">
              <a:latin typeface="Calibri Light"/>
              <a:cs typeface="Calibri Light"/>
            </a:endParaRPr>
          </a:p>
          <a:p>
            <a:pPr marL="91440">
              <a:lnSpc>
                <a:spcPts val="3365"/>
              </a:lnSpc>
            </a:pPr>
            <a:r>
              <a:rPr dirty="0" sz="2850" spc="-50" b="1" i="1">
                <a:latin typeface="Calibri Light"/>
                <a:cs typeface="Calibri Light"/>
              </a:rPr>
              <a:t>CONSORT</a:t>
            </a:r>
            <a:r>
              <a:rPr dirty="0" sz="2850" spc="-30" b="1" i="1">
                <a:latin typeface="Calibri Light"/>
                <a:cs typeface="Calibri Light"/>
              </a:rPr>
              <a:t> </a:t>
            </a:r>
            <a:r>
              <a:rPr dirty="0" sz="2850" spc="-95" b="1" i="1">
                <a:latin typeface="Calibri Light"/>
                <a:cs typeface="Calibri Light"/>
              </a:rPr>
              <a:t>Diagram</a:t>
            </a:r>
            <a:endParaRPr sz="2850">
              <a:latin typeface="Calibri Light"/>
              <a:cs typeface="Calibri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50995" cy="731520"/>
          </a:xfrm>
          <a:custGeom>
            <a:avLst/>
            <a:gdLst/>
            <a:ahLst/>
            <a:cxnLst/>
            <a:rect l="l" t="t" r="r" b="b"/>
            <a:pathLst>
              <a:path w="4150995" h="731520">
                <a:moveTo>
                  <a:pt x="0" y="0"/>
                </a:moveTo>
                <a:lnTo>
                  <a:pt x="4150659" y="0"/>
                </a:lnTo>
                <a:lnTo>
                  <a:pt x="4150659" y="731519"/>
                </a:lnTo>
                <a:lnTo>
                  <a:pt x="0" y="731519"/>
                </a:lnTo>
                <a:lnTo>
                  <a:pt x="0" y="0"/>
                </a:lnTo>
                <a:close/>
              </a:path>
            </a:pathLst>
          </a:custGeom>
          <a:solidFill>
            <a:srgbClr val="4F81BD"/>
          </a:solidFill>
        </p:spPr>
        <p:txBody>
          <a:bodyPr wrap="square" lIns="0" tIns="0" rIns="0" bIns="0" rtlCol="0"/>
          <a:lstStyle/>
          <a:p/>
        </p:txBody>
      </p:sp>
      <p:sp>
        <p:nvSpPr>
          <p:cNvPr id="3" name="object 3"/>
          <p:cNvSpPr/>
          <p:nvPr/>
        </p:nvSpPr>
        <p:spPr>
          <a:xfrm>
            <a:off x="4150659" y="0"/>
            <a:ext cx="1605280" cy="731520"/>
          </a:xfrm>
          <a:custGeom>
            <a:avLst/>
            <a:gdLst/>
            <a:ahLst/>
            <a:cxnLst/>
            <a:rect l="l" t="t" r="r" b="b"/>
            <a:pathLst>
              <a:path w="1605279" h="731520">
                <a:moveTo>
                  <a:pt x="0" y="0"/>
                </a:moveTo>
                <a:lnTo>
                  <a:pt x="1604681" y="0"/>
                </a:lnTo>
                <a:lnTo>
                  <a:pt x="1604681" y="731519"/>
                </a:lnTo>
                <a:lnTo>
                  <a:pt x="0" y="731519"/>
                </a:lnTo>
                <a:lnTo>
                  <a:pt x="0" y="0"/>
                </a:lnTo>
                <a:close/>
              </a:path>
            </a:pathLst>
          </a:custGeom>
          <a:solidFill>
            <a:srgbClr val="4F81BD"/>
          </a:solidFill>
        </p:spPr>
        <p:txBody>
          <a:bodyPr wrap="square" lIns="0" tIns="0" rIns="0" bIns="0" rtlCol="0"/>
          <a:lstStyle/>
          <a:p/>
        </p:txBody>
      </p:sp>
      <p:sp>
        <p:nvSpPr>
          <p:cNvPr id="4" name="object 4"/>
          <p:cNvSpPr/>
          <p:nvPr/>
        </p:nvSpPr>
        <p:spPr>
          <a:xfrm>
            <a:off x="5755340" y="0"/>
            <a:ext cx="1712595" cy="731520"/>
          </a:xfrm>
          <a:custGeom>
            <a:avLst/>
            <a:gdLst/>
            <a:ahLst/>
            <a:cxnLst/>
            <a:rect l="l" t="t" r="r" b="b"/>
            <a:pathLst>
              <a:path w="1712595" h="731520">
                <a:moveTo>
                  <a:pt x="0" y="0"/>
                </a:moveTo>
                <a:lnTo>
                  <a:pt x="1712259" y="0"/>
                </a:lnTo>
                <a:lnTo>
                  <a:pt x="1712259" y="731519"/>
                </a:lnTo>
                <a:lnTo>
                  <a:pt x="0" y="731519"/>
                </a:lnTo>
                <a:lnTo>
                  <a:pt x="0" y="0"/>
                </a:lnTo>
                <a:close/>
              </a:path>
            </a:pathLst>
          </a:custGeom>
          <a:solidFill>
            <a:srgbClr val="4F81BD"/>
          </a:solidFill>
        </p:spPr>
        <p:txBody>
          <a:bodyPr wrap="square" lIns="0" tIns="0" rIns="0" bIns="0" rtlCol="0"/>
          <a:lstStyle/>
          <a:p/>
        </p:txBody>
      </p:sp>
      <p:sp>
        <p:nvSpPr>
          <p:cNvPr id="5" name="object 5"/>
          <p:cNvSpPr/>
          <p:nvPr/>
        </p:nvSpPr>
        <p:spPr>
          <a:xfrm>
            <a:off x="7467600" y="0"/>
            <a:ext cx="1676400" cy="731520"/>
          </a:xfrm>
          <a:custGeom>
            <a:avLst/>
            <a:gdLst/>
            <a:ahLst/>
            <a:cxnLst/>
            <a:rect l="l" t="t" r="r" b="b"/>
            <a:pathLst>
              <a:path w="1676400" h="731520">
                <a:moveTo>
                  <a:pt x="0" y="0"/>
                </a:moveTo>
                <a:lnTo>
                  <a:pt x="1676400" y="0"/>
                </a:lnTo>
                <a:lnTo>
                  <a:pt x="1676400" y="731519"/>
                </a:lnTo>
                <a:lnTo>
                  <a:pt x="0" y="731519"/>
                </a:lnTo>
                <a:lnTo>
                  <a:pt x="0" y="0"/>
                </a:lnTo>
                <a:close/>
              </a:path>
            </a:pathLst>
          </a:custGeom>
          <a:solidFill>
            <a:srgbClr val="4F81BD"/>
          </a:solidFill>
        </p:spPr>
        <p:txBody>
          <a:bodyPr wrap="square" lIns="0" tIns="0" rIns="0" bIns="0" rtlCol="0"/>
          <a:lstStyle/>
          <a:p/>
        </p:txBody>
      </p:sp>
      <p:sp>
        <p:nvSpPr>
          <p:cNvPr id="6" name="object 6"/>
          <p:cNvSpPr/>
          <p:nvPr/>
        </p:nvSpPr>
        <p:spPr>
          <a:xfrm>
            <a:off x="0" y="731515"/>
            <a:ext cx="4150995" cy="311785"/>
          </a:xfrm>
          <a:custGeom>
            <a:avLst/>
            <a:gdLst/>
            <a:ahLst/>
            <a:cxnLst/>
            <a:rect l="l" t="t" r="r" b="b"/>
            <a:pathLst>
              <a:path w="4150995" h="311784">
                <a:moveTo>
                  <a:pt x="0" y="0"/>
                </a:moveTo>
                <a:lnTo>
                  <a:pt x="4150659" y="0"/>
                </a:lnTo>
                <a:lnTo>
                  <a:pt x="4150659" y="311539"/>
                </a:lnTo>
                <a:lnTo>
                  <a:pt x="0" y="311539"/>
                </a:lnTo>
                <a:lnTo>
                  <a:pt x="0" y="0"/>
                </a:lnTo>
                <a:close/>
              </a:path>
            </a:pathLst>
          </a:custGeom>
          <a:solidFill>
            <a:srgbClr val="D0D8E8"/>
          </a:solidFill>
        </p:spPr>
        <p:txBody>
          <a:bodyPr wrap="square" lIns="0" tIns="0" rIns="0" bIns="0" rtlCol="0"/>
          <a:lstStyle/>
          <a:p/>
        </p:txBody>
      </p:sp>
      <p:sp>
        <p:nvSpPr>
          <p:cNvPr id="7" name="object 7"/>
          <p:cNvSpPr/>
          <p:nvPr/>
        </p:nvSpPr>
        <p:spPr>
          <a:xfrm>
            <a:off x="4150659" y="731515"/>
            <a:ext cx="1605280" cy="311785"/>
          </a:xfrm>
          <a:custGeom>
            <a:avLst/>
            <a:gdLst/>
            <a:ahLst/>
            <a:cxnLst/>
            <a:rect l="l" t="t" r="r" b="b"/>
            <a:pathLst>
              <a:path w="1605279" h="311784">
                <a:moveTo>
                  <a:pt x="0" y="0"/>
                </a:moveTo>
                <a:lnTo>
                  <a:pt x="1604681" y="0"/>
                </a:lnTo>
                <a:lnTo>
                  <a:pt x="1604681" y="311539"/>
                </a:lnTo>
                <a:lnTo>
                  <a:pt x="0" y="311539"/>
                </a:lnTo>
                <a:lnTo>
                  <a:pt x="0" y="0"/>
                </a:lnTo>
                <a:close/>
              </a:path>
            </a:pathLst>
          </a:custGeom>
          <a:solidFill>
            <a:srgbClr val="D0D8E8"/>
          </a:solidFill>
        </p:spPr>
        <p:txBody>
          <a:bodyPr wrap="square" lIns="0" tIns="0" rIns="0" bIns="0" rtlCol="0"/>
          <a:lstStyle/>
          <a:p/>
        </p:txBody>
      </p:sp>
      <p:sp>
        <p:nvSpPr>
          <p:cNvPr id="8" name="object 8"/>
          <p:cNvSpPr/>
          <p:nvPr/>
        </p:nvSpPr>
        <p:spPr>
          <a:xfrm>
            <a:off x="5755340" y="731515"/>
            <a:ext cx="1712595" cy="311785"/>
          </a:xfrm>
          <a:custGeom>
            <a:avLst/>
            <a:gdLst/>
            <a:ahLst/>
            <a:cxnLst/>
            <a:rect l="l" t="t" r="r" b="b"/>
            <a:pathLst>
              <a:path w="1712595" h="311784">
                <a:moveTo>
                  <a:pt x="0" y="0"/>
                </a:moveTo>
                <a:lnTo>
                  <a:pt x="1712259" y="0"/>
                </a:lnTo>
                <a:lnTo>
                  <a:pt x="1712259" y="311539"/>
                </a:lnTo>
                <a:lnTo>
                  <a:pt x="0" y="311539"/>
                </a:lnTo>
                <a:lnTo>
                  <a:pt x="0" y="0"/>
                </a:lnTo>
                <a:close/>
              </a:path>
            </a:pathLst>
          </a:custGeom>
          <a:solidFill>
            <a:srgbClr val="D0D8E8"/>
          </a:solidFill>
        </p:spPr>
        <p:txBody>
          <a:bodyPr wrap="square" lIns="0" tIns="0" rIns="0" bIns="0" rtlCol="0"/>
          <a:lstStyle/>
          <a:p/>
        </p:txBody>
      </p:sp>
      <p:sp>
        <p:nvSpPr>
          <p:cNvPr id="9" name="object 9"/>
          <p:cNvSpPr/>
          <p:nvPr/>
        </p:nvSpPr>
        <p:spPr>
          <a:xfrm>
            <a:off x="7467600" y="731515"/>
            <a:ext cx="1676400" cy="311785"/>
          </a:xfrm>
          <a:custGeom>
            <a:avLst/>
            <a:gdLst/>
            <a:ahLst/>
            <a:cxnLst/>
            <a:rect l="l" t="t" r="r" b="b"/>
            <a:pathLst>
              <a:path w="1676400" h="311784">
                <a:moveTo>
                  <a:pt x="0" y="0"/>
                </a:moveTo>
                <a:lnTo>
                  <a:pt x="1676400" y="0"/>
                </a:lnTo>
                <a:lnTo>
                  <a:pt x="1676400" y="311539"/>
                </a:lnTo>
                <a:lnTo>
                  <a:pt x="0" y="311539"/>
                </a:lnTo>
                <a:lnTo>
                  <a:pt x="0" y="0"/>
                </a:lnTo>
                <a:close/>
              </a:path>
            </a:pathLst>
          </a:custGeom>
          <a:solidFill>
            <a:srgbClr val="D0D8E8"/>
          </a:solidFill>
        </p:spPr>
        <p:txBody>
          <a:bodyPr wrap="square" lIns="0" tIns="0" rIns="0" bIns="0" rtlCol="0"/>
          <a:lstStyle/>
          <a:p/>
        </p:txBody>
      </p:sp>
      <p:sp>
        <p:nvSpPr>
          <p:cNvPr id="10" name="object 10"/>
          <p:cNvSpPr/>
          <p:nvPr/>
        </p:nvSpPr>
        <p:spPr>
          <a:xfrm>
            <a:off x="0" y="1043055"/>
            <a:ext cx="4150995" cy="278130"/>
          </a:xfrm>
          <a:custGeom>
            <a:avLst/>
            <a:gdLst/>
            <a:ahLst/>
            <a:cxnLst/>
            <a:rect l="l" t="t" r="r" b="b"/>
            <a:pathLst>
              <a:path w="4150995" h="278130">
                <a:moveTo>
                  <a:pt x="0" y="0"/>
                </a:moveTo>
                <a:lnTo>
                  <a:pt x="4150659" y="0"/>
                </a:lnTo>
                <a:lnTo>
                  <a:pt x="4150659" y="277934"/>
                </a:lnTo>
                <a:lnTo>
                  <a:pt x="0" y="277934"/>
                </a:lnTo>
                <a:lnTo>
                  <a:pt x="0" y="0"/>
                </a:lnTo>
                <a:close/>
              </a:path>
            </a:pathLst>
          </a:custGeom>
          <a:solidFill>
            <a:srgbClr val="E9EDF4"/>
          </a:solidFill>
        </p:spPr>
        <p:txBody>
          <a:bodyPr wrap="square" lIns="0" tIns="0" rIns="0" bIns="0" rtlCol="0"/>
          <a:lstStyle/>
          <a:p/>
        </p:txBody>
      </p:sp>
      <p:sp>
        <p:nvSpPr>
          <p:cNvPr id="11" name="object 11"/>
          <p:cNvSpPr/>
          <p:nvPr/>
        </p:nvSpPr>
        <p:spPr>
          <a:xfrm>
            <a:off x="4150659" y="1043055"/>
            <a:ext cx="1605280" cy="278130"/>
          </a:xfrm>
          <a:custGeom>
            <a:avLst/>
            <a:gdLst/>
            <a:ahLst/>
            <a:cxnLst/>
            <a:rect l="l" t="t" r="r" b="b"/>
            <a:pathLst>
              <a:path w="1605279" h="278130">
                <a:moveTo>
                  <a:pt x="0" y="0"/>
                </a:moveTo>
                <a:lnTo>
                  <a:pt x="1604681" y="0"/>
                </a:lnTo>
                <a:lnTo>
                  <a:pt x="1604681" y="277934"/>
                </a:lnTo>
                <a:lnTo>
                  <a:pt x="0" y="277934"/>
                </a:lnTo>
                <a:lnTo>
                  <a:pt x="0" y="0"/>
                </a:lnTo>
                <a:close/>
              </a:path>
            </a:pathLst>
          </a:custGeom>
          <a:solidFill>
            <a:srgbClr val="E9EDF4"/>
          </a:solidFill>
        </p:spPr>
        <p:txBody>
          <a:bodyPr wrap="square" lIns="0" tIns="0" rIns="0" bIns="0" rtlCol="0"/>
          <a:lstStyle/>
          <a:p/>
        </p:txBody>
      </p:sp>
      <p:sp>
        <p:nvSpPr>
          <p:cNvPr id="12" name="object 12"/>
          <p:cNvSpPr/>
          <p:nvPr/>
        </p:nvSpPr>
        <p:spPr>
          <a:xfrm>
            <a:off x="5755340" y="1043055"/>
            <a:ext cx="1712595" cy="278130"/>
          </a:xfrm>
          <a:custGeom>
            <a:avLst/>
            <a:gdLst/>
            <a:ahLst/>
            <a:cxnLst/>
            <a:rect l="l" t="t" r="r" b="b"/>
            <a:pathLst>
              <a:path w="1712595" h="278130">
                <a:moveTo>
                  <a:pt x="0" y="0"/>
                </a:moveTo>
                <a:lnTo>
                  <a:pt x="1712259" y="0"/>
                </a:lnTo>
                <a:lnTo>
                  <a:pt x="1712259" y="277934"/>
                </a:lnTo>
                <a:lnTo>
                  <a:pt x="0" y="277934"/>
                </a:lnTo>
                <a:lnTo>
                  <a:pt x="0" y="0"/>
                </a:lnTo>
                <a:close/>
              </a:path>
            </a:pathLst>
          </a:custGeom>
          <a:solidFill>
            <a:srgbClr val="E9EDF4"/>
          </a:solidFill>
        </p:spPr>
        <p:txBody>
          <a:bodyPr wrap="square" lIns="0" tIns="0" rIns="0" bIns="0" rtlCol="0"/>
          <a:lstStyle/>
          <a:p/>
        </p:txBody>
      </p:sp>
      <p:sp>
        <p:nvSpPr>
          <p:cNvPr id="13" name="object 13"/>
          <p:cNvSpPr/>
          <p:nvPr/>
        </p:nvSpPr>
        <p:spPr>
          <a:xfrm>
            <a:off x="7467600" y="1043055"/>
            <a:ext cx="1676400" cy="278130"/>
          </a:xfrm>
          <a:custGeom>
            <a:avLst/>
            <a:gdLst/>
            <a:ahLst/>
            <a:cxnLst/>
            <a:rect l="l" t="t" r="r" b="b"/>
            <a:pathLst>
              <a:path w="1676400" h="278130">
                <a:moveTo>
                  <a:pt x="0" y="0"/>
                </a:moveTo>
                <a:lnTo>
                  <a:pt x="1676400" y="0"/>
                </a:lnTo>
                <a:lnTo>
                  <a:pt x="1676400" y="277934"/>
                </a:lnTo>
                <a:lnTo>
                  <a:pt x="0" y="277934"/>
                </a:lnTo>
                <a:lnTo>
                  <a:pt x="0" y="0"/>
                </a:lnTo>
                <a:close/>
              </a:path>
            </a:pathLst>
          </a:custGeom>
          <a:solidFill>
            <a:srgbClr val="E9EDF4"/>
          </a:solidFill>
        </p:spPr>
        <p:txBody>
          <a:bodyPr wrap="square" lIns="0" tIns="0" rIns="0" bIns="0" rtlCol="0"/>
          <a:lstStyle/>
          <a:p/>
        </p:txBody>
      </p:sp>
      <p:sp>
        <p:nvSpPr>
          <p:cNvPr id="14" name="object 14"/>
          <p:cNvSpPr/>
          <p:nvPr/>
        </p:nvSpPr>
        <p:spPr>
          <a:xfrm>
            <a:off x="0" y="1320989"/>
            <a:ext cx="4150995" cy="275590"/>
          </a:xfrm>
          <a:custGeom>
            <a:avLst/>
            <a:gdLst/>
            <a:ahLst/>
            <a:cxnLst/>
            <a:rect l="l" t="t" r="r" b="b"/>
            <a:pathLst>
              <a:path w="4150995" h="275590">
                <a:moveTo>
                  <a:pt x="0" y="0"/>
                </a:moveTo>
                <a:lnTo>
                  <a:pt x="4150659" y="0"/>
                </a:lnTo>
                <a:lnTo>
                  <a:pt x="4150659" y="275407"/>
                </a:lnTo>
                <a:lnTo>
                  <a:pt x="0" y="275407"/>
                </a:lnTo>
                <a:lnTo>
                  <a:pt x="0" y="0"/>
                </a:lnTo>
                <a:close/>
              </a:path>
            </a:pathLst>
          </a:custGeom>
          <a:solidFill>
            <a:srgbClr val="D0D8E8"/>
          </a:solidFill>
        </p:spPr>
        <p:txBody>
          <a:bodyPr wrap="square" lIns="0" tIns="0" rIns="0" bIns="0" rtlCol="0"/>
          <a:lstStyle/>
          <a:p/>
        </p:txBody>
      </p:sp>
      <p:sp>
        <p:nvSpPr>
          <p:cNvPr id="15" name="object 15"/>
          <p:cNvSpPr/>
          <p:nvPr/>
        </p:nvSpPr>
        <p:spPr>
          <a:xfrm>
            <a:off x="4150659" y="1320989"/>
            <a:ext cx="1605280" cy="275590"/>
          </a:xfrm>
          <a:custGeom>
            <a:avLst/>
            <a:gdLst/>
            <a:ahLst/>
            <a:cxnLst/>
            <a:rect l="l" t="t" r="r" b="b"/>
            <a:pathLst>
              <a:path w="1605279" h="275590">
                <a:moveTo>
                  <a:pt x="0" y="0"/>
                </a:moveTo>
                <a:lnTo>
                  <a:pt x="1604681" y="0"/>
                </a:lnTo>
                <a:lnTo>
                  <a:pt x="1604681" y="275407"/>
                </a:lnTo>
                <a:lnTo>
                  <a:pt x="0" y="275407"/>
                </a:lnTo>
                <a:lnTo>
                  <a:pt x="0" y="0"/>
                </a:lnTo>
                <a:close/>
              </a:path>
            </a:pathLst>
          </a:custGeom>
          <a:solidFill>
            <a:srgbClr val="D0D8E8"/>
          </a:solidFill>
        </p:spPr>
        <p:txBody>
          <a:bodyPr wrap="square" lIns="0" tIns="0" rIns="0" bIns="0" rtlCol="0"/>
          <a:lstStyle/>
          <a:p/>
        </p:txBody>
      </p:sp>
      <p:sp>
        <p:nvSpPr>
          <p:cNvPr id="16" name="object 16"/>
          <p:cNvSpPr/>
          <p:nvPr/>
        </p:nvSpPr>
        <p:spPr>
          <a:xfrm>
            <a:off x="5755340" y="1320989"/>
            <a:ext cx="1712595" cy="275590"/>
          </a:xfrm>
          <a:custGeom>
            <a:avLst/>
            <a:gdLst/>
            <a:ahLst/>
            <a:cxnLst/>
            <a:rect l="l" t="t" r="r" b="b"/>
            <a:pathLst>
              <a:path w="1712595" h="275590">
                <a:moveTo>
                  <a:pt x="0" y="0"/>
                </a:moveTo>
                <a:lnTo>
                  <a:pt x="1712259" y="0"/>
                </a:lnTo>
                <a:lnTo>
                  <a:pt x="1712259" y="275407"/>
                </a:lnTo>
                <a:lnTo>
                  <a:pt x="0" y="275407"/>
                </a:lnTo>
                <a:lnTo>
                  <a:pt x="0" y="0"/>
                </a:lnTo>
                <a:close/>
              </a:path>
            </a:pathLst>
          </a:custGeom>
          <a:solidFill>
            <a:srgbClr val="D0D8E8"/>
          </a:solidFill>
        </p:spPr>
        <p:txBody>
          <a:bodyPr wrap="square" lIns="0" tIns="0" rIns="0" bIns="0" rtlCol="0"/>
          <a:lstStyle/>
          <a:p/>
        </p:txBody>
      </p:sp>
      <p:sp>
        <p:nvSpPr>
          <p:cNvPr id="17" name="object 17"/>
          <p:cNvSpPr/>
          <p:nvPr/>
        </p:nvSpPr>
        <p:spPr>
          <a:xfrm>
            <a:off x="7467600" y="1320989"/>
            <a:ext cx="1676400" cy="275590"/>
          </a:xfrm>
          <a:custGeom>
            <a:avLst/>
            <a:gdLst/>
            <a:ahLst/>
            <a:cxnLst/>
            <a:rect l="l" t="t" r="r" b="b"/>
            <a:pathLst>
              <a:path w="1676400" h="275590">
                <a:moveTo>
                  <a:pt x="0" y="0"/>
                </a:moveTo>
                <a:lnTo>
                  <a:pt x="1676400" y="0"/>
                </a:lnTo>
                <a:lnTo>
                  <a:pt x="1676400" y="275407"/>
                </a:lnTo>
                <a:lnTo>
                  <a:pt x="0" y="275407"/>
                </a:lnTo>
                <a:lnTo>
                  <a:pt x="0" y="0"/>
                </a:lnTo>
                <a:close/>
              </a:path>
            </a:pathLst>
          </a:custGeom>
          <a:solidFill>
            <a:srgbClr val="D0D8E8"/>
          </a:solidFill>
        </p:spPr>
        <p:txBody>
          <a:bodyPr wrap="square" lIns="0" tIns="0" rIns="0" bIns="0" rtlCol="0"/>
          <a:lstStyle/>
          <a:p/>
        </p:txBody>
      </p:sp>
      <p:sp>
        <p:nvSpPr>
          <p:cNvPr id="18" name="object 18"/>
          <p:cNvSpPr/>
          <p:nvPr/>
        </p:nvSpPr>
        <p:spPr>
          <a:xfrm>
            <a:off x="0" y="1596396"/>
            <a:ext cx="4150995" cy="278130"/>
          </a:xfrm>
          <a:custGeom>
            <a:avLst/>
            <a:gdLst/>
            <a:ahLst/>
            <a:cxnLst/>
            <a:rect l="l" t="t" r="r" b="b"/>
            <a:pathLst>
              <a:path w="4150995" h="278130">
                <a:moveTo>
                  <a:pt x="0" y="0"/>
                </a:moveTo>
                <a:lnTo>
                  <a:pt x="4150659" y="0"/>
                </a:lnTo>
                <a:lnTo>
                  <a:pt x="4150659" y="277934"/>
                </a:lnTo>
                <a:lnTo>
                  <a:pt x="0" y="277934"/>
                </a:lnTo>
                <a:lnTo>
                  <a:pt x="0" y="0"/>
                </a:lnTo>
                <a:close/>
              </a:path>
            </a:pathLst>
          </a:custGeom>
          <a:solidFill>
            <a:srgbClr val="E9EDF4"/>
          </a:solidFill>
        </p:spPr>
        <p:txBody>
          <a:bodyPr wrap="square" lIns="0" tIns="0" rIns="0" bIns="0" rtlCol="0"/>
          <a:lstStyle/>
          <a:p/>
        </p:txBody>
      </p:sp>
      <p:sp>
        <p:nvSpPr>
          <p:cNvPr id="19" name="object 19"/>
          <p:cNvSpPr/>
          <p:nvPr/>
        </p:nvSpPr>
        <p:spPr>
          <a:xfrm>
            <a:off x="4150659" y="1596396"/>
            <a:ext cx="1605280" cy="278130"/>
          </a:xfrm>
          <a:custGeom>
            <a:avLst/>
            <a:gdLst/>
            <a:ahLst/>
            <a:cxnLst/>
            <a:rect l="l" t="t" r="r" b="b"/>
            <a:pathLst>
              <a:path w="1605279" h="278130">
                <a:moveTo>
                  <a:pt x="0" y="0"/>
                </a:moveTo>
                <a:lnTo>
                  <a:pt x="1604681" y="0"/>
                </a:lnTo>
                <a:lnTo>
                  <a:pt x="1604681" y="277934"/>
                </a:lnTo>
                <a:lnTo>
                  <a:pt x="0" y="277934"/>
                </a:lnTo>
                <a:lnTo>
                  <a:pt x="0" y="0"/>
                </a:lnTo>
                <a:close/>
              </a:path>
            </a:pathLst>
          </a:custGeom>
          <a:solidFill>
            <a:srgbClr val="E9EDF4"/>
          </a:solidFill>
        </p:spPr>
        <p:txBody>
          <a:bodyPr wrap="square" lIns="0" tIns="0" rIns="0" bIns="0" rtlCol="0"/>
          <a:lstStyle/>
          <a:p/>
        </p:txBody>
      </p:sp>
      <p:sp>
        <p:nvSpPr>
          <p:cNvPr id="20" name="object 20"/>
          <p:cNvSpPr/>
          <p:nvPr/>
        </p:nvSpPr>
        <p:spPr>
          <a:xfrm>
            <a:off x="5755340" y="1596396"/>
            <a:ext cx="1712595" cy="278130"/>
          </a:xfrm>
          <a:custGeom>
            <a:avLst/>
            <a:gdLst/>
            <a:ahLst/>
            <a:cxnLst/>
            <a:rect l="l" t="t" r="r" b="b"/>
            <a:pathLst>
              <a:path w="1712595" h="278130">
                <a:moveTo>
                  <a:pt x="0" y="0"/>
                </a:moveTo>
                <a:lnTo>
                  <a:pt x="1712259" y="0"/>
                </a:lnTo>
                <a:lnTo>
                  <a:pt x="1712259" y="277934"/>
                </a:lnTo>
                <a:lnTo>
                  <a:pt x="0" y="277934"/>
                </a:lnTo>
                <a:lnTo>
                  <a:pt x="0" y="0"/>
                </a:lnTo>
                <a:close/>
              </a:path>
            </a:pathLst>
          </a:custGeom>
          <a:solidFill>
            <a:srgbClr val="E9EDF4"/>
          </a:solidFill>
        </p:spPr>
        <p:txBody>
          <a:bodyPr wrap="square" lIns="0" tIns="0" rIns="0" bIns="0" rtlCol="0"/>
          <a:lstStyle/>
          <a:p/>
        </p:txBody>
      </p:sp>
      <p:sp>
        <p:nvSpPr>
          <p:cNvPr id="21" name="object 21"/>
          <p:cNvSpPr/>
          <p:nvPr/>
        </p:nvSpPr>
        <p:spPr>
          <a:xfrm>
            <a:off x="7467600" y="1596396"/>
            <a:ext cx="1676400" cy="278130"/>
          </a:xfrm>
          <a:custGeom>
            <a:avLst/>
            <a:gdLst/>
            <a:ahLst/>
            <a:cxnLst/>
            <a:rect l="l" t="t" r="r" b="b"/>
            <a:pathLst>
              <a:path w="1676400" h="278130">
                <a:moveTo>
                  <a:pt x="0" y="0"/>
                </a:moveTo>
                <a:lnTo>
                  <a:pt x="1676400" y="0"/>
                </a:lnTo>
                <a:lnTo>
                  <a:pt x="1676400" y="277934"/>
                </a:lnTo>
                <a:lnTo>
                  <a:pt x="0" y="277934"/>
                </a:lnTo>
                <a:lnTo>
                  <a:pt x="0" y="0"/>
                </a:lnTo>
                <a:close/>
              </a:path>
            </a:pathLst>
          </a:custGeom>
          <a:solidFill>
            <a:srgbClr val="E9EDF4"/>
          </a:solidFill>
        </p:spPr>
        <p:txBody>
          <a:bodyPr wrap="square" lIns="0" tIns="0" rIns="0" bIns="0" rtlCol="0"/>
          <a:lstStyle/>
          <a:p/>
        </p:txBody>
      </p:sp>
      <p:sp>
        <p:nvSpPr>
          <p:cNvPr id="22" name="object 22"/>
          <p:cNvSpPr/>
          <p:nvPr/>
        </p:nvSpPr>
        <p:spPr>
          <a:xfrm>
            <a:off x="0" y="1874330"/>
            <a:ext cx="4150995" cy="278130"/>
          </a:xfrm>
          <a:custGeom>
            <a:avLst/>
            <a:gdLst/>
            <a:ahLst/>
            <a:cxnLst/>
            <a:rect l="l" t="t" r="r" b="b"/>
            <a:pathLst>
              <a:path w="4150995" h="278130">
                <a:moveTo>
                  <a:pt x="0" y="0"/>
                </a:moveTo>
                <a:lnTo>
                  <a:pt x="4150659" y="0"/>
                </a:lnTo>
                <a:lnTo>
                  <a:pt x="4150659" y="277934"/>
                </a:lnTo>
                <a:lnTo>
                  <a:pt x="0" y="277934"/>
                </a:lnTo>
                <a:lnTo>
                  <a:pt x="0" y="0"/>
                </a:lnTo>
                <a:close/>
              </a:path>
            </a:pathLst>
          </a:custGeom>
          <a:solidFill>
            <a:srgbClr val="D0D8E8"/>
          </a:solidFill>
        </p:spPr>
        <p:txBody>
          <a:bodyPr wrap="square" lIns="0" tIns="0" rIns="0" bIns="0" rtlCol="0"/>
          <a:lstStyle/>
          <a:p/>
        </p:txBody>
      </p:sp>
      <p:sp>
        <p:nvSpPr>
          <p:cNvPr id="23" name="object 23"/>
          <p:cNvSpPr/>
          <p:nvPr/>
        </p:nvSpPr>
        <p:spPr>
          <a:xfrm>
            <a:off x="4150659" y="1874330"/>
            <a:ext cx="1605280" cy="278130"/>
          </a:xfrm>
          <a:custGeom>
            <a:avLst/>
            <a:gdLst/>
            <a:ahLst/>
            <a:cxnLst/>
            <a:rect l="l" t="t" r="r" b="b"/>
            <a:pathLst>
              <a:path w="1605279" h="278130">
                <a:moveTo>
                  <a:pt x="0" y="0"/>
                </a:moveTo>
                <a:lnTo>
                  <a:pt x="1604681" y="0"/>
                </a:lnTo>
                <a:lnTo>
                  <a:pt x="1604681" y="277934"/>
                </a:lnTo>
                <a:lnTo>
                  <a:pt x="0" y="277934"/>
                </a:lnTo>
                <a:lnTo>
                  <a:pt x="0" y="0"/>
                </a:lnTo>
                <a:close/>
              </a:path>
            </a:pathLst>
          </a:custGeom>
          <a:solidFill>
            <a:srgbClr val="D0D8E8"/>
          </a:solidFill>
        </p:spPr>
        <p:txBody>
          <a:bodyPr wrap="square" lIns="0" tIns="0" rIns="0" bIns="0" rtlCol="0"/>
          <a:lstStyle/>
          <a:p/>
        </p:txBody>
      </p:sp>
      <p:sp>
        <p:nvSpPr>
          <p:cNvPr id="24" name="object 24"/>
          <p:cNvSpPr/>
          <p:nvPr/>
        </p:nvSpPr>
        <p:spPr>
          <a:xfrm>
            <a:off x="5755340" y="1874330"/>
            <a:ext cx="1712595" cy="278130"/>
          </a:xfrm>
          <a:custGeom>
            <a:avLst/>
            <a:gdLst/>
            <a:ahLst/>
            <a:cxnLst/>
            <a:rect l="l" t="t" r="r" b="b"/>
            <a:pathLst>
              <a:path w="1712595" h="278130">
                <a:moveTo>
                  <a:pt x="0" y="0"/>
                </a:moveTo>
                <a:lnTo>
                  <a:pt x="1712259" y="0"/>
                </a:lnTo>
                <a:lnTo>
                  <a:pt x="1712259" y="277934"/>
                </a:lnTo>
                <a:lnTo>
                  <a:pt x="0" y="277934"/>
                </a:lnTo>
                <a:lnTo>
                  <a:pt x="0" y="0"/>
                </a:lnTo>
                <a:close/>
              </a:path>
            </a:pathLst>
          </a:custGeom>
          <a:solidFill>
            <a:srgbClr val="D0D8E8"/>
          </a:solidFill>
        </p:spPr>
        <p:txBody>
          <a:bodyPr wrap="square" lIns="0" tIns="0" rIns="0" bIns="0" rtlCol="0"/>
          <a:lstStyle/>
          <a:p/>
        </p:txBody>
      </p:sp>
      <p:sp>
        <p:nvSpPr>
          <p:cNvPr id="25" name="object 25"/>
          <p:cNvSpPr/>
          <p:nvPr/>
        </p:nvSpPr>
        <p:spPr>
          <a:xfrm>
            <a:off x="7467600" y="1874330"/>
            <a:ext cx="1676400" cy="278130"/>
          </a:xfrm>
          <a:custGeom>
            <a:avLst/>
            <a:gdLst/>
            <a:ahLst/>
            <a:cxnLst/>
            <a:rect l="l" t="t" r="r" b="b"/>
            <a:pathLst>
              <a:path w="1676400" h="278130">
                <a:moveTo>
                  <a:pt x="0" y="0"/>
                </a:moveTo>
                <a:lnTo>
                  <a:pt x="1676400" y="0"/>
                </a:lnTo>
                <a:lnTo>
                  <a:pt x="1676400" y="277934"/>
                </a:lnTo>
                <a:lnTo>
                  <a:pt x="0" y="277934"/>
                </a:lnTo>
                <a:lnTo>
                  <a:pt x="0" y="0"/>
                </a:lnTo>
                <a:close/>
              </a:path>
            </a:pathLst>
          </a:custGeom>
          <a:solidFill>
            <a:srgbClr val="D0D8E8"/>
          </a:solidFill>
        </p:spPr>
        <p:txBody>
          <a:bodyPr wrap="square" lIns="0" tIns="0" rIns="0" bIns="0" rtlCol="0"/>
          <a:lstStyle/>
          <a:p/>
        </p:txBody>
      </p:sp>
      <p:sp>
        <p:nvSpPr>
          <p:cNvPr id="26" name="object 26"/>
          <p:cNvSpPr/>
          <p:nvPr/>
        </p:nvSpPr>
        <p:spPr>
          <a:xfrm>
            <a:off x="0" y="2152264"/>
            <a:ext cx="4150995" cy="278130"/>
          </a:xfrm>
          <a:custGeom>
            <a:avLst/>
            <a:gdLst/>
            <a:ahLst/>
            <a:cxnLst/>
            <a:rect l="l" t="t" r="r" b="b"/>
            <a:pathLst>
              <a:path w="4150995" h="278130">
                <a:moveTo>
                  <a:pt x="0" y="0"/>
                </a:moveTo>
                <a:lnTo>
                  <a:pt x="4150659" y="0"/>
                </a:lnTo>
                <a:lnTo>
                  <a:pt x="4150659" y="277934"/>
                </a:lnTo>
                <a:lnTo>
                  <a:pt x="0" y="277934"/>
                </a:lnTo>
                <a:lnTo>
                  <a:pt x="0" y="0"/>
                </a:lnTo>
                <a:close/>
              </a:path>
            </a:pathLst>
          </a:custGeom>
          <a:solidFill>
            <a:srgbClr val="E9EDF4"/>
          </a:solidFill>
        </p:spPr>
        <p:txBody>
          <a:bodyPr wrap="square" lIns="0" tIns="0" rIns="0" bIns="0" rtlCol="0"/>
          <a:lstStyle/>
          <a:p/>
        </p:txBody>
      </p:sp>
      <p:sp>
        <p:nvSpPr>
          <p:cNvPr id="27" name="object 27"/>
          <p:cNvSpPr/>
          <p:nvPr/>
        </p:nvSpPr>
        <p:spPr>
          <a:xfrm>
            <a:off x="4150659" y="2152264"/>
            <a:ext cx="1605280" cy="278130"/>
          </a:xfrm>
          <a:custGeom>
            <a:avLst/>
            <a:gdLst/>
            <a:ahLst/>
            <a:cxnLst/>
            <a:rect l="l" t="t" r="r" b="b"/>
            <a:pathLst>
              <a:path w="1605279" h="278130">
                <a:moveTo>
                  <a:pt x="0" y="0"/>
                </a:moveTo>
                <a:lnTo>
                  <a:pt x="1604681" y="0"/>
                </a:lnTo>
                <a:lnTo>
                  <a:pt x="1604681" y="277934"/>
                </a:lnTo>
                <a:lnTo>
                  <a:pt x="0" y="277934"/>
                </a:lnTo>
                <a:lnTo>
                  <a:pt x="0" y="0"/>
                </a:lnTo>
                <a:close/>
              </a:path>
            </a:pathLst>
          </a:custGeom>
          <a:solidFill>
            <a:srgbClr val="E9EDF4"/>
          </a:solidFill>
        </p:spPr>
        <p:txBody>
          <a:bodyPr wrap="square" lIns="0" tIns="0" rIns="0" bIns="0" rtlCol="0"/>
          <a:lstStyle/>
          <a:p/>
        </p:txBody>
      </p:sp>
      <p:sp>
        <p:nvSpPr>
          <p:cNvPr id="28" name="object 28"/>
          <p:cNvSpPr/>
          <p:nvPr/>
        </p:nvSpPr>
        <p:spPr>
          <a:xfrm>
            <a:off x="5755340" y="2152264"/>
            <a:ext cx="1712595" cy="278130"/>
          </a:xfrm>
          <a:custGeom>
            <a:avLst/>
            <a:gdLst/>
            <a:ahLst/>
            <a:cxnLst/>
            <a:rect l="l" t="t" r="r" b="b"/>
            <a:pathLst>
              <a:path w="1712595" h="278130">
                <a:moveTo>
                  <a:pt x="0" y="0"/>
                </a:moveTo>
                <a:lnTo>
                  <a:pt x="1712259" y="0"/>
                </a:lnTo>
                <a:lnTo>
                  <a:pt x="1712259" y="277934"/>
                </a:lnTo>
                <a:lnTo>
                  <a:pt x="0" y="277934"/>
                </a:lnTo>
                <a:lnTo>
                  <a:pt x="0" y="0"/>
                </a:lnTo>
                <a:close/>
              </a:path>
            </a:pathLst>
          </a:custGeom>
          <a:solidFill>
            <a:srgbClr val="E9EDF4"/>
          </a:solidFill>
        </p:spPr>
        <p:txBody>
          <a:bodyPr wrap="square" lIns="0" tIns="0" rIns="0" bIns="0" rtlCol="0"/>
          <a:lstStyle/>
          <a:p/>
        </p:txBody>
      </p:sp>
      <p:sp>
        <p:nvSpPr>
          <p:cNvPr id="29" name="object 29"/>
          <p:cNvSpPr/>
          <p:nvPr/>
        </p:nvSpPr>
        <p:spPr>
          <a:xfrm>
            <a:off x="7467600" y="2152264"/>
            <a:ext cx="1676400" cy="278130"/>
          </a:xfrm>
          <a:custGeom>
            <a:avLst/>
            <a:gdLst/>
            <a:ahLst/>
            <a:cxnLst/>
            <a:rect l="l" t="t" r="r" b="b"/>
            <a:pathLst>
              <a:path w="1676400" h="278130">
                <a:moveTo>
                  <a:pt x="0" y="0"/>
                </a:moveTo>
                <a:lnTo>
                  <a:pt x="1676400" y="0"/>
                </a:lnTo>
                <a:lnTo>
                  <a:pt x="1676400" y="277934"/>
                </a:lnTo>
                <a:lnTo>
                  <a:pt x="0" y="277934"/>
                </a:lnTo>
                <a:lnTo>
                  <a:pt x="0" y="0"/>
                </a:lnTo>
                <a:close/>
              </a:path>
            </a:pathLst>
          </a:custGeom>
          <a:solidFill>
            <a:srgbClr val="E9EDF4"/>
          </a:solidFill>
        </p:spPr>
        <p:txBody>
          <a:bodyPr wrap="square" lIns="0" tIns="0" rIns="0" bIns="0" rtlCol="0"/>
          <a:lstStyle/>
          <a:p/>
        </p:txBody>
      </p:sp>
      <p:sp>
        <p:nvSpPr>
          <p:cNvPr id="30" name="object 30"/>
          <p:cNvSpPr/>
          <p:nvPr/>
        </p:nvSpPr>
        <p:spPr>
          <a:xfrm>
            <a:off x="0" y="2430198"/>
            <a:ext cx="4150995" cy="278130"/>
          </a:xfrm>
          <a:custGeom>
            <a:avLst/>
            <a:gdLst/>
            <a:ahLst/>
            <a:cxnLst/>
            <a:rect l="l" t="t" r="r" b="b"/>
            <a:pathLst>
              <a:path w="4150995" h="278130">
                <a:moveTo>
                  <a:pt x="0" y="0"/>
                </a:moveTo>
                <a:lnTo>
                  <a:pt x="4150659" y="0"/>
                </a:lnTo>
                <a:lnTo>
                  <a:pt x="4150659" y="277934"/>
                </a:lnTo>
                <a:lnTo>
                  <a:pt x="0" y="277934"/>
                </a:lnTo>
                <a:lnTo>
                  <a:pt x="0" y="0"/>
                </a:lnTo>
                <a:close/>
              </a:path>
            </a:pathLst>
          </a:custGeom>
          <a:solidFill>
            <a:srgbClr val="D0D8E8"/>
          </a:solidFill>
        </p:spPr>
        <p:txBody>
          <a:bodyPr wrap="square" lIns="0" tIns="0" rIns="0" bIns="0" rtlCol="0"/>
          <a:lstStyle/>
          <a:p/>
        </p:txBody>
      </p:sp>
      <p:sp>
        <p:nvSpPr>
          <p:cNvPr id="31" name="object 31"/>
          <p:cNvSpPr/>
          <p:nvPr/>
        </p:nvSpPr>
        <p:spPr>
          <a:xfrm>
            <a:off x="4150659" y="2430198"/>
            <a:ext cx="1605280" cy="278130"/>
          </a:xfrm>
          <a:custGeom>
            <a:avLst/>
            <a:gdLst/>
            <a:ahLst/>
            <a:cxnLst/>
            <a:rect l="l" t="t" r="r" b="b"/>
            <a:pathLst>
              <a:path w="1605279" h="278130">
                <a:moveTo>
                  <a:pt x="0" y="0"/>
                </a:moveTo>
                <a:lnTo>
                  <a:pt x="1604681" y="0"/>
                </a:lnTo>
                <a:lnTo>
                  <a:pt x="1604681" y="277934"/>
                </a:lnTo>
                <a:lnTo>
                  <a:pt x="0" y="277934"/>
                </a:lnTo>
                <a:lnTo>
                  <a:pt x="0" y="0"/>
                </a:lnTo>
                <a:close/>
              </a:path>
            </a:pathLst>
          </a:custGeom>
          <a:solidFill>
            <a:srgbClr val="D0D8E8"/>
          </a:solidFill>
        </p:spPr>
        <p:txBody>
          <a:bodyPr wrap="square" lIns="0" tIns="0" rIns="0" bIns="0" rtlCol="0"/>
          <a:lstStyle/>
          <a:p/>
        </p:txBody>
      </p:sp>
      <p:sp>
        <p:nvSpPr>
          <p:cNvPr id="32" name="object 32"/>
          <p:cNvSpPr/>
          <p:nvPr/>
        </p:nvSpPr>
        <p:spPr>
          <a:xfrm>
            <a:off x="5755340" y="2430198"/>
            <a:ext cx="1712595" cy="278130"/>
          </a:xfrm>
          <a:custGeom>
            <a:avLst/>
            <a:gdLst/>
            <a:ahLst/>
            <a:cxnLst/>
            <a:rect l="l" t="t" r="r" b="b"/>
            <a:pathLst>
              <a:path w="1712595" h="278130">
                <a:moveTo>
                  <a:pt x="0" y="0"/>
                </a:moveTo>
                <a:lnTo>
                  <a:pt x="1712259" y="0"/>
                </a:lnTo>
                <a:lnTo>
                  <a:pt x="1712259" y="277934"/>
                </a:lnTo>
                <a:lnTo>
                  <a:pt x="0" y="277934"/>
                </a:lnTo>
                <a:lnTo>
                  <a:pt x="0" y="0"/>
                </a:lnTo>
                <a:close/>
              </a:path>
            </a:pathLst>
          </a:custGeom>
          <a:solidFill>
            <a:srgbClr val="D0D8E8"/>
          </a:solidFill>
        </p:spPr>
        <p:txBody>
          <a:bodyPr wrap="square" lIns="0" tIns="0" rIns="0" bIns="0" rtlCol="0"/>
          <a:lstStyle/>
          <a:p/>
        </p:txBody>
      </p:sp>
      <p:sp>
        <p:nvSpPr>
          <p:cNvPr id="33" name="object 33"/>
          <p:cNvSpPr/>
          <p:nvPr/>
        </p:nvSpPr>
        <p:spPr>
          <a:xfrm>
            <a:off x="7467600" y="2430198"/>
            <a:ext cx="1676400" cy="278130"/>
          </a:xfrm>
          <a:custGeom>
            <a:avLst/>
            <a:gdLst/>
            <a:ahLst/>
            <a:cxnLst/>
            <a:rect l="l" t="t" r="r" b="b"/>
            <a:pathLst>
              <a:path w="1676400" h="278130">
                <a:moveTo>
                  <a:pt x="0" y="0"/>
                </a:moveTo>
                <a:lnTo>
                  <a:pt x="1676400" y="0"/>
                </a:lnTo>
                <a:lnTo>
                  <a:pt x="1676400" y="277934"/>
                </a:lnTo>
                <a:lnTo>
                  <a:pt x="0" y="277934"/>
                </a:lnTo>
                <a:lnTo>
                  <a:pt x="0" y="0"/>
                </a:lnTo>
                <a:close/>
              </a:path>
            </a:pathLst>
          </a:custGeom>
          <a:solidFill>
            <a:srgbClr val="D0D8E8"/>
          </a:solidFill>
        </p:spPr>
        <p:txBody>
          <a:bodyPr wrap="square" lIns="0" tIns="0" rIns="0" bIns="0" rtlCol="0"/>
          <a:lstStyle/>
          <a:p/>
        </p:txBody>
      </p:sp>
      <p:sp>
        <p:nvSpPr>
          <p:cNvPr id="34" name="object 34"/>
          <p:cNvSpPr/>
          <p:nvPr/>
        </p:nvSpPr>
        <p:spPr>
          <a:xfrm>
            <a:off x="0" y="2708132"/>
            <a:ext cx="4150995" cy="278130"/>
          </a:xfrm>
          <a:custGeom>
            <a:avLst/>
            <a:gdLst/>
            <a:ahLst/>
            <a:cxnLst/>
            <a:rect l="l" t="t" r="r" b="b"/>
            <a:pathLst>
              <a:path w="4150995" h="278130">
                <a:moveTo>
                  <a:pt x="0" y="0"/>
                </a:moveTo>
                <a:lnTo>
                  <a:pt x="4150659" y="0"/>
                </a:lnTo>
                <a:lnTo>
                  <a:pt x="4150659" y="277934"/>
                </a:lnTo>
                <a:lnTo>
                  <a:pt x="0" y="277934"/>
                </a:lnTo>
                <a:lnTo>
                  <a:pt x="0" y="0"/>
                </a:lnTo>
                <a:close/>
              </a:path>
            </a:pathLst>
          </a:custGeom>
          <a:solidFill>
            <a:srgbClr val="E9EDF4"/>
          </a:solidFill>
        </p:spPr>
        <p:txBody>
          <a:bodyPr wrap="square" lIns="0" tIns="0" rIns="0" bIns="0" rtlCol="0"/>
          <a:lstStyle/>
          <a:p/>
        </p:txBody>
      </p:sp>
      <p:sp>
        <p:nvSpPr>
          <p:cNvPr id="35" name="object 35"/>
          <p:cNvSpPr/>
          <p:nvPr/>
        </p:nvSpPr>
        <p:spPr>
          <a:xfrm>
            <a:off x="4150659" y="2708132"/>
            <a:ext cx="1605280" cy="278130"/>
          </a:xfrm>
          <a:custGeom>
            <a:avLst/>
            <a:gdLst/>
            <a:ahLst/>
            <a:cxnLst/>
            <a:rect l="l" t="t" r="r" b="b"/>
            <a:pathLst>
              <a:path w="1605279" h="278130">
                <a:moveTo>
                  <a:pt x="0" y="0"/>
                </a:moveTo>
                <a:lnTo>
                  <a:pt x="1604681" y="0"/>
                </a:lnTo>
                <a:lnTo>
                  <a:pt x="1604681" y="277934"/>
                </a:lnTo>
                <a:lnTo>
                  <a:pt x="0" y="277934"/>
                </a:lnTo>
                <a:lnTo>
                  <a:pt x="0" y="0"/>
                </a:lnTo>
                <a:close/>
              </a:path>
            </a:pathLst>
          </a:custGeom>
          <a:solidFill>
            <a:srgbClr val="E9EDF4"/>
          </a:solidFill>
        </p:spPr>
        <p:txBody>
          <a:bodyPr wrap="square" lIns="0" tIns="0" rIns="0" bIns="0" rtlCol="0"/>
          <a:lstStyle/>
          <a:p/>
        </p:txBody>
      </p:sp>
      <p:sp>
        <p:nvSpPr>
          <p:cNvPr id="36" name="object 36"/>
          <p:cNvSpPr/>
          <p:nvPr/>
        </p:nvSpPr>
        <p:spPr>
          <a:xfrm>
            <a:off x="5755340" y="2708132"/>
            <a:ext cx="1712595" cy="278130"/>
          </a:xfrm>
          <a:custGeom>
            <a:avLst/>
            <a:gdLst/>
            <a:ahLst/>
            <a:cxnLst/>
            <a:rect l="l" t="t" r="r" b="b"/>
            <a:pathLst>
              <a:path w="1712595" h="278130">
                <a:moveTo>
                  <a:pt x="0" y="0"/>
                </a:moveTo>
                <a:lnTo>
                  <a:pt x="1712259" y="0"/>
                </a:lnTo>
                <a:lnTo>
                  <a:pt x="1712259" y="277934"/>
                </a:lnTo>
                <a:lnTo>
                  <a:pt x="0" y="277934"/>
                </a:lnTo>
                <a:lnTo>
                  <a:pt x="0" y="0"/>
                </a:lnTo>
                <a:close/>
              </a:path>
            </a:pathLst>
          </a:custGeom>
          <a:solidFill>
            <a:srgbClr val="E9EDF4"/>
          </a:solidFill>
        </p:spPr>
        <p:txBody>
          <a:bodyPr wrap="square" lIns="0" tIns="0" rIns="0" bIns="0" rtlCol="0"/>
          <a:lstStyle/>
          <a:p/>
        </p:txBody>
      </p:sp>
      <p:sp>
        <p:nvSpPr>
          <p:cNvPr id="37" name="object 37"/>
          <p:cNvSpPr/>
          <p:nvPr/>
        </p:nvSpPr>
        <p:spPr>
          <a:xfrm>
            <a:off x="7467600" y="2708132"/>
            <a:ext cx="1676400" cy="278130"/>
          </a:xfrm>
          <a:custGeom>
            <a:avLst/>
            <a:gdLst/>
            <a:ahLst/>
            <a:cxnLst/>
            <a:rect l="l" t="t" r="r" b="b"/>
            <a:pathLst>
              <a:path w="1676400" h="278130">
                <a:moveTo>
                  <a:pt x="0" y="0"/>
                </a:moveTo>
                <a:lnTo>
                  <a:pt x="1676400" y="0"/>
                </a:lnTo>
                <a:lnTo>
                  <a:pt x="1676400" y="277934"/>
                </a:lnTo>
                <a:lnTo>
                  <a:pt x="0" y="277934"/>
                </a:lnTo>
                <a:lnTo>
                  <a:pt x="0" y="0"/>
                </a:lnTo>
                <a:close/>
              </a:path>
            </a:pathLst>
          </a:custGeom>
          <a:solidFill>
            <a:srgbClr val="E9EDF4"/>
          </a:solidFill>
        </p:spPr>
        <p:txBody>
          <a:bodyPr wrap="square" lIns="0" tIns="0" rIns="0" bIns="0" rtlCol="0"/>
          <a:lstStyle/>
          <a:p/>
        </p:txBody>
      </p:sp>
      <p:sp>
        <p:nvSpPr>
          <p:cNvPr id="38" name="object 38"/>
          <p:cNvSpPr/>
          <p:nvPr/>
        </p:nvSpPr>
        <p:spPr>
          <a:xfrm>
            <a:off x="0" y="2986066"/>
            <a:ext cx="4150995" cy="278130"/>
          </a:xfrm>
          <a:custGeom>
            <a:avLst/>
            <a:gdLst/>
            <a:ahLst/>
            <a:cxnLst/>
            <a:rect l="l" t="t" r="r" b="b"/>
            <a:pathLst>
              <a:path w="4150995" h="278129">
                <a:moveTo>
                  <a:pt x="0" y="0"/>
                </a:moveTo>
                <a:lnTo>
                  <a:pt x="4150659" y="0"/>
                </a:lnTo>
                <a:lnTo>
                  <a:pt x="4150659" y="277934"/>
                </a:lnTo>
                <a:lnTo>
                  <a:pt x="0" y="277934"/>
                </a:lnTo>
                <a:lnTo>
                  <a:pt x="0" y="0"/>
                </a:lnTo>
                <a:close/>
              </a:path>
            </a:pathLst>
          </a:custGeom>
          <a:solidFill>
            <a:srgbClr val="D0D8E8"/>
          </a:solidFill>
        </p:spPr>
        <p:txBody>
          <a:bodyPr wrap="square" lIns="0" tIns="0" rIns="0" bIns="0" rtlCol="0"/>
          <a:lstStyle/>
          <a:p/>
        </p:txBody>
      </p:sp>
      <p:sp>
        <p:nvSpPr>
          <p:cNvPr id="39" name="object 39"/>
          <p:cNvSpPr/>
          <p:nvPr/>
        </p:nvSpPr>
        <p:spPr>
          <a:xfrm>
            <a:off x="4150659" y="2986066"/>
            <a:ext cx="1605280" cy="278130"/>
          </a:xfrm>
          <a:custGeom>
            <a:avLst/>
            <a:gdLst/>
            <a:ahLst/>
            <a:cxnLst/>
            <a:rect l="l" t="t" r="r" b="b"/>
            <a:pathLst>
              <a:path w="1605279" h="278129">
                <a:moveTo>
                  <a:pt x="0" y="0"/>
                </a:moveTo>
                <a:lnTo>
                  <a:pt x="1604681" y="0"/>
                </a:lnTo>
                <a:lnTo>
                  <a:pt x="1604681" y="277934"/>
                </a:lnTo>
                <a:lnTo>
                  <a:pt x="0" y="277934"/>
                </a:lnTo>
                <a:lnTo>
                  <a:pt x="0" y="0"/>
                </a:lnTo>
                <a:close/>
              </a:path>
            </a:pathLst>
          </a:custGeom>
          <a:solidFill>
            <a:srgbClr val="D0D8E8"/>
          </a:solidFill>
        </p:spPr>
        <p:txBody>
          <a:bodyPr wrap="square" lIns="0" tIns="0" rIns="0" bIns="0" rtlCol="0"/>
          <a:lstStyle/>
          <a:p/>
        </p:txBody>
      </p:sp>
      <p:sp>
        <p:nvSpPr>
          <p:cNvPr id="40" name="object 40"/>
          <p:cNvSpPr/>
          <p:nvPr/>
        </p:nvSpPr>
        <p:spPr>
          <a:xfrm>
            <a:off x="5755340" y="2986066"/>
            <a:ext cx="1712595" cy="278130"/>
          </a:xfrm>
          <a:custGeom>
            <a:avLst/>
            <a:gdLst/>
            <a:ahLst/>
            <a:cxnLst/>
            <a:rect l="l" t="t" r="r" b="b"/>
            <a:pathLst>
              <a:path w="1712595" h="278129">
                <a:moveTo>
                  <a:pt x="0" y="0"/>
                </a:moveTo>
                <a:lnTo>
                  <a:pt x="1712259" y="0"/>
                </a:lnTo>
                <a:lnTo>
                  <a:pt x="1712259" y="277934"/>
                </a:lnTo>
                <a:lnTo>
                  <a:pt x="0" y="277934"/>
                </a:lnTo>
                <a:lnTo>
                  <a:pt x="0" y="0"/>
                </a:lnTo>
                <a:close/>
              </a:path>
            </a:pathLst>
          </a:custGeom>
          <a:solidFill>
            <a:srgbClr val="D0D8E8"/>
          </a:solidFill>
        </p:spPr>
        <p:txBody>
          <a:bodyPr wrap="square" lIns="0" tIns="0" rIns="0" bIns="0" rtlCol="0"/>
          <a:lstStyle/>
          <a:p/>
        </p:txBody>
      </p:sp>
      <p:sp>
        <p:nvSpPr>
          <p:cNvPr id="41" name="object 41"/>
          <p:cNvSpPr/>
          <p:nvPr/>
        </p:nvSpPr>
        <p:spPr>
          <a:xfrm>
            <a:off x="7467600" y="2986066"/>
            <a:ext cx="1676400" cy="278130"/>
          </a:xfrm>
          <a:custGeom>
            <a:avLst/>
            <a:gdLst/>
            <a:ahLst/>
            <a:cxnLst/>
            <a:rect l="l" t="t" r="r" b="b"/>
            <a:pathLst>
              <a:path w="1676400" h="278129">
                <a:moveTo>
                  <a:pt x="0" y="0"/>
                </a:moveTo>
                <a:lnTo>
                  <a:pt x="1676400" y="0"/>
                </a:lnTo>
                <a:lnTo>
                  <a:pt x="1676400" y="277934"/>
                </a:lnTo>
                <a:lnTo>
                  <a:pt x="0" y="277934"/>
                </a:lnTo>
                <a:lnTo>
                  <a:pt x="0" y="0"/>
                </a:lnTo>
                <a:close/>
              </a:path>
            </a:pathLst>
          </a:custGeom>
          <a:solidFill>
            <a:srgbClr val="D0D8E8"/>
          </a:solidFill>
        </p:spPr>
        <p:txBody>
          <a:bodyPr wrap="square" lIns="0" tIns="0" rIns="0" bIns="0" rtlCol="0"/>
          <a:lstStyle/>
          <a:p/>
        </p:txBody>
      </p:sp>
      <p:sp>
        <p:nvSpPr>
          <p:cNvPr id="42" name="object 42"/>
          <p:cNvSpPr/>
          <p:nvPr/>
        </p:nvSpPr>
        <p:spPr>
          <a:xfrm>
            <a:off x="0" y="3264001"/>
            <a:ext cx="4150995" cy="278130"/>
          </a:xfrm>
          <a:custGeom>
            <a:avLst/>
            <a:gdLst/>
            <a:ahLst/>
            <a:cxnLst/>
            <a:rect l="l" t="t" r="r" b="b"/>
            <a:pathLst>
              <a:path w="4150995" h="278129">
                <a:moveTo>
                  <a:pt x="0" y="0"/>
                </a:moveTo>
                <a:lnTo>
                  <a:pt x="4150659" y="0"/>
                </a:lnTo>
                <a:lnTo>
                  <a:pt x="4150659" y="277933"/>
                </a:lnTo>
                <a:lnTo>
                  <a:pt x="0" y="277933"/>
                </a:lnTo>
                <a:lnTo>
                  <a:pt x="0" y="0"/>
                </a:lnTo>
                <a:close/>
              </a:path>
            </a:pathLst>
          </a:custGeom>
          <a:solidFill>
            <a:srgbClr val="E9EDF4"/>
          </a:solidFill>
        </p:spPr>
        <p:txBody>
          <a:bodyPr wrap="square" lIns="0" tIns="0" rIns="0" bIns="0" rtlCol="0"/>
          <a:lstStyle/>
          <a:p/>
        </p:txBody>
      </p:sp>
      <p:sp>
        <p:nvSpPr>
          <p:cNvPr id="43" name="object 43"/>
          <p:cNvSpPr/>
          <p:nvPr/>
        </p:nvSpPr>
        <p:spPr>
          <a:xfrm>
            <a:off x="4150659" y="3264001"/>
            <a:ext cx="1605280" cy="278130"/>
          </a:xfrm>
          <a:custGeom>
            <a:avLst/>
            <a:gdLst/>
            <a:ahLst/>
            <a:cxnLst/>
            <a:rect l="l" t="t" r="r" b="b"/>
            <a:pathLst>
              <a:path w="1605279" h="278129">
                <a:moveTo>
                  <a:pt x="0" y="0"/>
                </a:moveTo>
                <a:lnTo>
                  <a:pt x="1604681" y="0"/>
                </a:lnTo>
                <a:lnTo>
                  <a:pt x="1604681" y="277933"/>
                </a:lnTo>
                <a:lnTo>
                  <a:pt x="0" y="277933"/>
                </a:lnTo>
                <a:lnTo>
                  <a:pt x="0" y="0"/>
                </a:lnTo>
                <a:close/>
              </a:path>
            </a:pathLst>
          </a:custGeom>
          <a:solidFill>
            <a:srgbClr val="E9EDF4"/>
          </a:solidFill>
        </p:spPr>
        <p:txBody>
          <a:bodyPr wrap="square" lIns="0" tIns="0" rIns="0" bIns="0" rtlCol="0"/>
          <a:lstStyle/>
          <a:p/>
        </p:txBody>
      </p:sp>
      <p:sp>
        <p:nvSpPr>
          <p:cNvPr id="44" name="object 44"/>
          <p:cNvSpPr/>
          <p:nvPr/>
        </p:nvSpPr>
        <p:spPr>
          <a:xfrm>
            <a:off x="5755340" y="3264001"/>
            <a:ext cx="1712595" cy="278130"/>
          </a:xfrm>
          <a:custGeom>
            <a:avLst/>
            <a:gdLst/>
            <a:ahLst/>
            <a:cxnLst/>
            <a:rect l="l" t="t" r="r" b="b"/>
            <a:pathLst>
              <a:path w="1712595" h="278129">
                <a:moveTo>
                  <a:pt x="0" y="0"/>
                </a:moveTo>
                <a:lnTo>
                  <a:pt x="1712259" y="0"/>
                </a:lnTo>
                <a:lnTo>
                  <a:pt x="1712259" y="277933"/>
                </a:lnTo>
                <a:lnTo>
                  <a:pt x="0" y="277933"/>
                </a:lnTo>
                <a:lnTo>
                  <a:pt x="0" y="0"/>
                </a:lnTo>
                <a:close/>
              </a:path>
            </a:pathLst>
          </a:custGeom>
          <a:solidFill>
            <a:srgbClr val="E9EDF4"/>
          </a:solidFill>
        </p:spPr>
        <p:txBody>
          <a:bodyPr wrap="square" lIns="0" tIns="0" rIns="0" bIns="0" rtlCol="0"/>
          <a:lstStyle/>
          <a:p/>
        </p:txBody>
      </p:sp>
      <p:sp>
        <p:nvSpPr>
          <p:cNvPr id="45" name="object 45"/>
          <p:cNvSpPr/>
          <p:nvPr/>
        </p:nvSpPr>
        <p:spPr>
          <a:xfrm>
            <a:off x="7467600" y="3264001"/>
            <a:ext cx="1676400" cy="278130"/>
          </a:xfrm>
          <a:custGeom>
            <a:avLst/>
            <a:gdLst/>
            <a:ahLst/>
            <a:cxnLst/>
            <a:rect l="l" t="t" r="r" b="b"/>
            <a:pathLst>
              <a:path w="1676400" h="278129">
                <a:moveTo>
                  <a:pt x="0" y="0"/>
                </a:moveTo>
                <a:lnTo>
                  <a:pt x="1676400" y="0"/>
                </a:lnTo>
                <a:lnTo>
                  <a:pt x="1676400" y="277933"/>
                </a:lnTo>
                <a:lnTo>
                  <a:pt x="0" y="277933"/>
                </a:lnTo>
                <a:lnTo>
                  <a:pt x="0" y="0"/>
                </a:lnTo>
                <a:close/>
              </a:path>
            </a:pathLst>
          </a:custGeom>
          <a:solidFill>
            <a:srgbClr val="E9EDF4"/>
          </a:solidFill>
        </p:spPr>
        <p:txBody>
          <a:bodyPr wrap="square" lIns="0" tIns="0" rIns="0" bIns="0" rtlCol="0"/>
          <a:lstStyle/>
          <a:p/>
        </p:txBody>
      </p:sp>
      <p:sp>
        <p:nvSpPr>
          <p:cNvPr id="46" name="object 46"/>
          <p:cNvSpPr/>
          <p:nvPr/>
        </p:nvSpPr>
        <p:spPr>
          <a:xfrm>
            <a:off x="0" y="3541934"/>
            <a:ext cx="4150995" cy="278130"/>
          </a:xfrm>
          <a:custGeom>
            <a:avLst/>
            <a:gdLst/>
            <a:ahLst/>
            <a:cxnLst/>
            <a:rect l="l" t="t" r="r" b="b"/>
            <a:pathLst>
              <a:path w="4150995" h="278129">
                <a:moveTo>
                  <a:pt x="0" y="0"/>
                </a:moveTo>
                <a:lnTo>
                  <a:pt x="4150659" y="0"/>
                </a:lnTo>
                <a:lnTo>
                  <a:pt x="4150659" y="277934"/>
                </a:lnTo>
                <a:lnTo>
                  <a:pt x="0" y="277934"/>
                </a:lnTo>
                <a:lnTo>
                  <a:pt x="0" y="0"/>
                </a:lnTo>
                <a:close/>
              </a:path>
            </a:pathLst>
          </a:custGeom>
          <a:solidFill>
            <a:srgbClr val="D0D8E8"/>
          </a:solidFill>
        </p:spPr>
        <p:txBody>
          <a:bodyPr wrap="square" lIns="0" tIns="0" rIns="0" bIns="0" rtlCol="0"/>
          <a:lstStyle/>
          <a:p/>
        </p:txBody>
      </p:sp>
      <p:sp>
        <p:nvSpPr>
          <p:cNvPr id="47" name="object 47"/>
          <p:cNvSpPr/>
          <p:nvPr/>
        </p:nvSpPr>
        <p:spPr>
          <a:xfrm>
            <a:off x="4150659" y="3541934"/>
            <a:ext cx="1605280" cy="278130"/>
          </a:xfrm>
          <a:custGeom>
            <a:avLst/>
            <a:gdLst/>
            <a:ahLst/>
            <a:cxnLst/>
            <a:rect l="l" t="t" r="r" b="b"/>
            <a:pathLst>
              <a:path w="1605279" h="278129">
                <a:moveTo>
                  <a:pt x="0" y="0"/>
                </a:moveTo>
                <a:lnTo>
                  <a:pt x="1604681" y="0"/>
                </a:lnTo>
                <a:lnTo>
                  <a:pt x="1604681" y="277934"/>
                </a:lnTo>
                <a:lnTo>
                  <a:pt x="0" y="277934"/>
                </a:lnTo>
                <a:lnTo>
                  <a:pt x="0" y="0"/>
                </a:lnTo>
                <a:close/>
              </a:path>
            </a:pathLst>
          </a:custGeom>
          <a:solidFill>
            <a:srgbClr val="D0D8E8"/>
          </a:solidFill>
        </p:spPr>
        <p:txBody>
          <a:bodyPr wrap="square" lIns="0" tIns="0" rIns="0" bIns="0" rtlCol="0"/>
          <a:lstStyle/>
          <a:p/>
        </p:txBody>
      </p:sp>
      <p:sp>
        <p:nvSpPr>
          <p:cNvPr id="48" name="object 48"/>
          <p:cNvSpPr/>
          <p:nvPr/>
        </p:nvSpPr>
        <p:spPr>
          <a:xfrm>
            <a:off x="5755340" y="3541934"/>
            <a:ext cx="1712595" cy="278130"/>
          </a:xfrm>
          <a:custGeom>
            <a:avLst/>
            <a:gdLst/>
            <a:ahLst/>
            <a:cxnLst/>
            <a:rect l="l" t="t" r="r" b="b"/>
            <a:pathLst>
              <a:path w="1712595" h="278129">
                <a:moveTo>
                  <a:pt x="0" y="0"/>
                </a:moveTo>
                <a:lnTo>
                  <a:pt x="1712259" y="0"/>
                </a:lnTo>
                <a:lnTo>
                  <a:pt x="1712259" y="277934"/>
                </a:lnTo>
                <a:lnTo>
                  <a:pt x="0" y="277934"/>
                </a:lnTo>
                <a:lnTo>
                  <a:pt x="0" y="0"/>
                </a:lnTo>
                <a:close/>
              </a:path>
            </a:pathLst>
          </a:custGeom>
          <a:solidFill>
            <a:srgbClr val="D0D8E8"/>
          </a:solidFill>
        </p:spPr>
        <p:txBody>
          <a:bodyPr wrap="square" lIns="0" tIns="0" rIns="0" bIns="0" rtlCol="0"/>
          <a:lstStyle/>
          <a:p/>
        </p:txBody>
      </p:sp>
      <p:sp>
        <p:nvSpPr>
          <p:cNvPr id="49" name="object 49"/>
          <p:cNvSpPr/>
          <p:nvPr/>
        </p:nvSpPr>
        <p:spPr>
          <a:xfrm>
            <a:off x="7467600" y="3541934"/>
            <a:ext cx="1676400" cy="278130"/>
          </a:xfrm>
          <a:custGeom>
            <a:avLst/>
            <a:gdLst/>
            <a:ahLst/>
            <a:cxnLst/>
            <a:rect l="l" t="t" r="r" b="b"/>
            <a:pathLst>
              <a:path w="1676400" h="278129">
                <a:moveTo>
                  <a:pt x="0" y="0"/>
                </a:moveTo>
                <a:lnTo>
                  <a:pt x="1676400" y="0"/>
                </a:lnTo>
                <a:lnTo>
                  <a:pt x="1676400" y="277934"/>
                </a:lnTo>
                <a:lnTo>
                  <a:pt x="0" y="277934"/>
                </a:lnTo>
                <a:lnTo>
                  <a:pt x="0" y="0"/>
                </a:lnTo>
                <a:close/>
              </a:path>
            </a:pathLst>
          </a:custGeom>
          <a:solidFill>
            <a:srgbClr val="D0D8E8"/>
          </a:solidFill>
        </p:spPr>
        <p:txBody>
          <a:bodyPr wrap="square" lIns="0" tIns="0" rIns="0" bIns="0" rtlCol="0"/>
          <a:lstStyle/>
          <a:p/>
        </p:txBody>
      </p:sp>
      <p:sp>
        <p:nvSpPr>
          <p:cNvPr id="50" name="object 50"/>
          <p:cNvSpPr/>
          <p:nvPr/>
        </p:nvSpPr>
        <p:spPr>
          <a:xfrm>
            <a:off x="0" y="3819869"/>
            <a:ext cx="4150995" cy="278130"/>
          </a:xfrm>
          <a:custGeom>
            <a:avLst/>
            <a:gdLst/>
            <a:ahLst/>
            <a:cxnLst/>
            <a:rect l="l" t="t" r="r" b="b"/>
            <a:pathLst>
              <a:path w="4150995" h="278129">
                <a:moveTo>
                  <a:pt x="0" y="0"/>
                </a:moveTo>
                <a:lnTo>
                  <a:pt x="4150659" y="0"/>
                </a:lnTo>
                <a:lnTo>
                  <a:pt x="4150659" y="277934"/>
                </a:lnTo>
                <a:lnTo>
                  <a:pt x="0" y="277934"/>
                </a:lnTo>
                <a:lnTo>
                  <a:pt x="0" y="0"/>
                </a:lnTo>
                <a:close/>
              </a:path>
            </a:pathLst>
          </a:custGeom>
          <a:solidFill>
            <a:srgbClr val="E9EDF4"/>
          </a:solidFill>
        </p:spPr>
        <p:txBody>
          <a:bodyPr wrap="square" lIns="0" tIns="0" rIns="0" bIns="0" rtlCol="0"/>
          <a:lstStyle/>
          <a:p/>
        </p:txBody>
      </p:sp>
      <p:sp>
        <p:nvSpPr>
          <p:cNvPr id="51" name="object 51"/>
          <p:cNvSpPr/>
          <p:nvPr/>
        </p:nvSpPr>
        <p:spPr>
          <a:xfrm>
            <a:off x="4150659" y="3819869"/>
            <a:ext cx="1605280" cy="278130"/>
          </a:xfrm>
          <a:custGeom>
            <a:avLst/>
            <a:gdLst/>
            <a:ahLst/>
            <a:cxnLst/>
            <a:rect l="l" t="t" r="r" b="b"/>
            <a:pathLst>
              <a:path w="1605279" h="278129">
                <a:moveTo>
                  <a:pt x="0" y="0"/>
                </a:moveTo>
                <a:lnTo>
                  <a:pt x="1604681" y="0"/>
                </a:lnTo>
                <a:lnTo>
                  <a:pt x="1604681" y="277934"/>
                </a:lnTo>
                <a:lnTo>
                  <a:pt x="0" y="277934"/>
                </a:lnTo>
                <a:lnTo>
                  <a:pt x="0" y="0"/>
                </a:lnTo>
                <a:close/>
              </a:path>
            </a:pathLst>
          </a:custGeom>
          <a:solidFill>
            <a:srgbClr val="E9EDF4"/>
          </a:solidFill>
        </p:spPr>
        <p:txBody>
          <a:bodyPr wrap="square" lIns="0" tIns="0" rIns="0" bIns="0" rtlCol="0"/>
          <a:lstStyle/>
          <a:p/>
        </p:txBody>
      </p:sp>
      <p:sp>
        <p:nvSpPr>
          <p:cNvPr id="52" name="object 52"/>
          <p:cNvSpPr/>
          <p:nvPr/>
        </p:nvSpPr>
        <p:spPr>
          <a:xfrm>
            <a:off x="5755340" y="3819869"/>
            <a:ext cx="1712595" cy="278130"/>
          </a:xfrm>
          <a:custGeom>
            <a:avLst/>
            <a:gdLst/>
            <a:ahLst/>
            <a:cxnLst/>
            <a:rect l="l" t="t" r="r" b="b"/>
            <a:pathLst>
              <a:path w="1712595" h="278129">
                <a:moveTo>
                  <a:pt x="0" y="0"/>
                </a:moveTo>
                <a:lnTo>
                  <a:pt x="1712259" y="0"/>
                </a:lnTo>
                <a:lnTo>
                  <a:pt x="1712259" y="277934"/>
                </a:lnTo>
                <a:lnTo>
                  <a:pt x="0" y="277934"/>
                </a:lnTo>
                <a:lnTo>
                  <a:pt x="0" y="0"/>
                </a:lnTo>
                <a:close/>
              </a:path>
            </a:pathLst>
          </a:custGeom>
          <a:solidFill>
            <a:srgbClr val="E9EDF4"/>
          </a:solidFill>
        </p:spPr>
        <p:txBody>
          <a:bodyPr wrap="square" lIns="0" tIns="0" rIns="0" bIns="0" rtlCol="0"/>
          <a:lstStyle/>
          <a:p/>
        </p:txBody>
      </p:sp>
      <p:sp>
        <p:nvSpPr>
          <p:cNvPr id="53" name="object 53"/>
          <p:cNvSpPr/>
          <p:nvPr/>
        </p:nvSpPr>
        <p:spPr>
          <a:xfrm>
            <a:off x="7467600" y="3819869"/>
            <a:ext cx="1676400" cy="278130"/>
          </a:xfrm>
          <a:custGeom>
            <a:avLst/>
            <a:gdLst/>
            <a:ahLst/>
            <a:cxnLst/>
            <a:rect l="l" t="t" r="r" b="b"/>
            <a:pathLst>
              <a:path w="1676400" h="278129">
                <a:moveTo>
                  <a:pt x="0" y="0"/>
                </a:moveTo>
                <a:lnTo>
                  <a:pt x="1676400" y="0"/>
                </a:lnTo>
                <a:lnTo>
                  <a:pt x="1676400" y="277934"/>
                </a:lnTo>
                <a:lnTo>
                  <a:pt x="0" y="277934"/>
                </a:lnTo>
                <a:lnTo>
                  <a:pt x="0" y="0"/>
                </a:lnTo>
                <a:close/>
              </a:path>
            </a:pathLst>
          </a:custGeom>
          <a:solidFill>
            <a:srgbClr val="E9EDF4"/>
          </a:solidFill>
        </p:spPr>
        <p:txBody>
          <a:bodyPr wrap="square" lIns="0" tIns="0" rIns="0" bIns="0" rtlCol="0"/>
          <a:lstStyle/>
          <a:p/>
        </p:txBody>
      </p:sp>
      <p:sp>
        <p:nvSpPr>
          <p:cNvPr id="54" name="object 54"/>
          <p:cNvSpPr/>
          <p:nvPr/>
        </p:nvSpPr>
        <p:spPr>
          <a:xfrm>
            <a:off x="0" y="4097802"/>
            <a:ext cx="4150995" cy="278130"/>
          </a:xfrm>
          <a:custGeom>
            <a:avLst/>
            <a:gdLst/>
            <a:ahLst/>
            <a:cxnLst/>
            <a:rect l="l" t="t" r="r" b="b"/>
            <a:pathLst>
              <a:path w="4150995" h="278129">
                <a:moveTo>
                  <a:pt x="0" y="0"/>
                </a:moveTo>
                <a:lnTo>
                  <a:pt x="4150659" y="0"/>
                </a:lnTo>
                <a:lnTo>
                  <a:pt x="4150659" y="277933"/>
                </a:lnTo>
                <a:lnTo>
                  <a:pt x="0" y="277933"/>
                </a:lnTo>
                <a:lnTo>
                  <a:pt x="0" y="0"/>
                </a:lnTo>
                <a:close/>
              </a:path>
            </a:pathLst>
          </a:custGeom>
          <a:solidFill>
            <a:srgbClr val="D0D8E8"/>
          </a:solidFill>
        </p:spPr>
        <p:txBody>
          <a:bodyPr wrap="square" lIns="0" tIns="0" rIns="0" bIns="0" rtlCol="0"/>
          <a:lstStyle/>
          <a:p/>
        </p:txBody>
      </p:sp>
      <p:sp>
        <p:nvSpPr>
          <p:cNvPr id="55" name="object 55"/>
          <p:cNvSpPr/>
          <p:nvPr/>
        </p:nvSpPr>
        <p:spPr>
          <a:xfrm>
            <a:off x="4150659" y="4097802"/>
            <a:ext cx="1605280" cy="278130"/>
          </a:xfrm>
          <a:custGeom>
            <a:avLst/>
            <a:gdLst/>
            <a:ahLst/>
            <a:cxnLst/>
            <a:rect l="l" t="t" r="r" b="b"/>
            <a:pathLst>
              <a:path w="1605279" h="278129">
                <a:moveTo>
                  <a:pt x="0" y="0"/>
                </a:moveTo>
                <a:lnTo>
                  <a:pt x="1604681" y="0"/>
                </a:lnTo>
                <a:lnTo>
                  <a:pt x="1604681" y="277933"/>
                </a:lnTo>
                <a:lnTo>
                  <a:pt x="0" y="277933"/>
                </a:lnTo>
                <a:lnTo>
                  <a:pt x="0" y="0"/>
                </a:lnTo>
                <a:close/>
              </a:path>
            </a:pathLst>
          </a:custGeom>
          <a:solidFill>
            <a:srgbClr val="D0D8E8"/>
          </a:solidFill>
        </p:spPr>
        <p:txBody>
          <a:bodyPr wrap="square" lIns="0" tIns="0" rIns="0" bIns="0" rtlCol="0"/>
          <a:lstStyle/>
          <a:p/>
        </p:txBody>
      </p:sp>
      <p:sp>
        <p:nvSpPr>
          <p:cNvPr id="56" name="object 56"/>
          <p:cNvSpPr/>
          <p:nvPr/>
        </p:nvSpPr>
        <p:spPr>
          <a:xfrm>
            <a:off x="5755340" y="4097802"/>
            <a:ext cx="1712595" cy="278130"/>
          </a:xfrm>
          <a:custGeom>
            <a:avLst/>
            <a:gdLst/>
            <a:ahLst/>
            <a:cxnLst/>
            <a:rect l="l" t="t" r="r" b="b"/>
            <a:pathLst>
              <a:path w="1712595" h="278129">
                <a:moveTo>
                  <a:pt x="0" y="0"/>
                </a:moveTo>
                <a:lnTo>
                  <a:pt x="1712259" y="0"/>
                </a:lnTo>
                <a:lnTo>
                  <a:pt x="1712259" y="277933"/>
                </a:lnTo>
                <a:lnTo>
                  <a:pt x="0" y="277933"/>
                </a:lnTo>
                <a:lnTo>
                  <a:pt x="0" y="0"/>
                </a:lnTo>
                <a:close/>
              </a:path>
            </a:pathLst>
          </a:custGeom>
          <a:solidFill>
            <a:srgbClr val="D0D8E8"/>
          </a:solidFill>
        </p:spPr>
        <p:txBody>
          <a:bodyPr wrap="square" lIns="0" tIns="0" rIns="0" bIns="0" rtlCol="0"/>
          <a:lstStyle/>
          <a:p/>
        </p:txBody>
      </p:sp>
      <p:sp>
        <p:nvSpPr>
          <p:cNvPr id="57" name="object 57"/>
          <p:cNvSpPr/>
          <p:nvPr/>
        </p:nvSpPr>
        <p:spPr>
          <a:xfrm>
            <a:off x="7467600" y="4097802"/>
            <a:ext cx="1676400" cy="278130"/>
          </a:xfrm>
          <a:custGeom>
            <a:avLst/>
            <a:gdLst/>
            <a:ahLst/>
            <a:cxnLst/>
            <a:rect l="l" t="t" r="r" b="b"/>
            <a:pathLst>
              <a:path w="1676400" h="278129">
                <a:moveTo>
                  <a:pt x="0" y="0"/>
                </a:moveTo>
                <a:lnTo>
                  <a:pt x="1676400" y="0"/>
                </a:lnTo>
                <a:lnTo>
                  <a:pt x="1676400" y="277933"/>
                </a:lnTo>
                <a:lnTo>
                  <a:pt x="0" y="277933"/>
                </a:lnTo>
                <a:lnTo>
                  <a:pt x="0" y="0"/>
                </a:lnTo>
                <a:close/>
              </a:path>
            </a:pathLst>
          </a:custGeom>
          <a:solidFill>
            <a:srgbClr val="D0D8E8"/>
          </a:solidFill>
        </p:spPr>
        <p:txBody>
          <a:bodyPr wrap="square" lIns="0" tIns="0" rIns="0" bIns="0" rtlCol="0"/>
          <a:lstStyle/>
          <a:p/>
        </p:txBody>
      </p:sp>
      <p:sp>
        <p:nvSpPr>
          <p:cNvPr id="58" name="object 58"/>
          <p:cNvSpPr/>
          <p:nvPr/>
        </p:nvSpPr>
        <p:spPr>
          <a:xfrm>
            <a:off x="0" y="4375737"/>
            <a:ext cx="4150995" cy="278130"/>
          </a:xfrm>
          <a:custGeom>
            <a:avLst/>
            <a:gdLst/>
            <a:ahLst/>
            <a:cxnLst/>
            <a:rect l="l" t="t" r="r" b="b"/>
            <a:pathLst>
              <a:path w="4150995" h="278129">
                <a:moveTo>
                  <a:pt x="0" y="0"/>
                </a:moveTo>
                <a:lnTo>
                  <a:pt x="4150659" y="0"/>
                </a:lnTo>
                <a:lnTo>
                  <a:pt x="4150659" y="277933"/>
                </a:lnTo>
                <a:lnTo>
                  <a:pt x="0" y="277933"/>
                </a:lnTo>
                <a:lnTo>
                  <a:pt x="0" y="0"/>
                </a:lnTo>
                <a:close/>
              </a:path>
            </a:pathLst>
          </a:custGeom>
          <a:solidFill>
            <a:srgbClr val="E9EDF4"/>
          </a:solidFill>
        </p:spPr>
        <p:txBody>
          <a:bodyPr wrap="square" lIns="0" tIns="0" rIns="0" bIns="0" rtlCol="0"/>
          <a:lstStyle/>
          <a:p/>
        </p:txBody>
      </p:sp>
      <p:sp>
        <p:nvSpPr>
          <p:cNvPr id="59" name="object 59"/>
          <p:cNvSpPr/>
          <p:nvPr/>
        </p:nvSpPr>
        <p:spPr>
          <a:xfrm>
            <a:off x="4150659" y="4375737"/>
            <a:ext cx="1605280" cy="278130"/>
          </a:xfrm>
          <a:custGeom>
            <a:avLst/>
            <a:gdLst/>
            <a:ahLst/>
            <a:cxnLst/>
            <a:rect l="l" t="t" r="r" b="b"/>
            <a:pathLst>
              <a:path w="1605279" h="278129">
                <a:moveTo>
                  <a:pt x="0" y="0"/>
                </a:moveTo>
                <a:lnTo>
                  <a:pt x="1604681" y="0"/>
                </a:lnTo>
                <a:lnTo>
                  <a:pt x="1604681" y="277933"/>
                </a:lnTo>
                <a:lnTo>
                  <a:pt x="0" y="277933"/>
                </a:lnTo>
                <a:lnTo>
                  <a:pt x="0" y="0"/>
                </a:lnTo>
                <a:close/>
              </a:path>
            </a:pathLst>
          </a:custGeom>
          <a:solidFill>
            <a:srgbClr val="E9EDF4"/>
          </a:solidFill>
        </p:spPr>
        <p:txBody>
          <a:bodyPr wrap="square" lIns="0" tIns="0" rIns="0" bIns="0" rtlCol="0"/>
          <a:lstStyle/>
          <a:p/>
        </p:txBody>
      </p:sp>
      <p:sp>
        <p:nvSpPr>
          <p:cNvPr id="60" name="object 60"/>
          <p:cNvSpPr/>
          <p:nvPr/>
        </p:nvSpPr>
        <p:spPr>
          <a:xfrm>
            <a:off x="5755340" y="4375737"/>
            <a:ext cx="1712595" cy="278130"/>
          </a:xfrm>
          <a:custGeom>
            <a:avLst/>
            <a:gdLst/>
            <a:ahLst/>
            <a:cxnLst/>
            <a:rect l="l" t="t" r="r" b="b"/>
            <a:pathLst>
              <a:path w="1712595" h="278129">
                <a:moveTo>
                  <a:pt x="0" y="0"/>
                </a:moveTo>
                <a:lnTo>
                  <a:pt x="1712259" y="0"/>
                </a:lnTo>
                <a:lnTo>
                  <a:pt x="1712259" y="277933"/>
                </a:lnTo>
                <a:lnTo>
                  <a:pt x="0" y="277933"/>
                </a:lnTo>
                <a:lnTo>
                  <a:pt x="0" y="0"/>
                </a:lnTo>
                <a:close/>
              </a:path>
            </a:pathLst>
          </a:custGeom>
          <a:solidFill>
            <a:srgbClr val="E9EDF4"/>
          </a:solidFill>
        </p:spPr>
        <p:txBody>
          <a:bodyPr wrap="square" lIns="0" tIns="0" rIns="0" bIns="0" rtlCol="0"/>
          <a:lstStyle/>
          <a:p/>
        </p:txBody>
      </p:sp>
      <p:sp>
        <p:nvSpPr>
          <p:cNvPr id="61" name="object 61"/>
          <p:cNvSpPr/>
          <p:nvPr/>
        </p:nvSpPr>
        <p:spPr>
          <a:xfrm>
            <a:off x="7467600" y="4375737"/>
            <a:ext cx="1676400" cy="278130"/>
          </a:xfrm>
          <a:custGeom>
            <a:avLst/>
            <a:gdLst/>
            <a:ahLst/>
            <a:cxnLst/>
            <a:rect l="l" t="t" r="r" b="b"/>
            <a:pathLst>
              <a:path w="1676400" h="278129">
                <a:moveTo>
                  <a:pt x="0" y="0"/>
                </a:moveTo>
                <a:lnTo>
                  <a:pt x="1676400" y="0"/>
                </a:lnTo>
                <a:lnTo>
                  <a:pt x="1676400" y="277933"/>
                </a:lnTo>
                <a:lnTo>
                  <a:pt x="0" y="277933"/>
                </a:lnTo>
                <a:lnTo>
                  <a:pt x="0" y="0"/>
                </a:lnTo>
                <a:close/>
              </a:path>
            </a:pathLst>
          </a:custGeom>
          <a:solidFill>
            <a:srgbClr val="E9EDF4"/>
          </a:solidFill>
        </p:spPr>
        <p:txBody>
          <a:bodyPr wrap="square" lIns="0" tIns="0" rIns="0" bIns="0" rtlCol="0"/>
          <a:lstStyle/>
          <a:p/>
        </p:txBody>
      </p:sp>
      <p:sp>
        <p:nvSpPr>
          <p:cNvPr id="62" name="object 62"/>
          <p:cNvSpPr/>
          <p:nvPr/>
        </p:nvSpPr>
        <p:spPr>
          <a:xfrm>
            <a:off x="0" y="4653670"/>
            <a:ext cx="4150995" cy="490220"/>
          </a:xfrm>
          <a:custGeom>
            <a:avLst/>
            <a:gdLst/>
            <a:ahLst/>
            <a:cxnLst/>
            <a:rect l="l" t="t" r="r" b="b"/>
            <a:pathLst>
              <a:path w="4150995" h="490220">
                <a:moveTo>
                  <a:pt x="0" y="0"/>
                </a:moveTo>
                <a:lnTo>
                  <a:pt x="4150659" y="0"/>
                </a:lnTo>
                <a:lnTo>
                  <a:pt x="4150659" y="489829"/>
                </a:lnTo>
                <a:lnTo>
                  <a:pt x="0" y="489829"/>
                </a:lnTo>
                <a:lnTo>
                  <a:pt x="0" y="0"/>
                </a:lnTo>
                <a:close/>
              </a:path>
            </a:pathLst>
          </a:custGeom>
          <a:solidFill>
            <a:srgbClr val="D0D8E8"/>
          </a:solidFill>
        </p:spPr>
        <p:txBody>
          <a:bodyPr wrap="square" lIns="0" tIns="0" rIns="0" bIns="0" rtlCol="0"/>
          <a:lstStyle/>
          <a:p/>
        </p:txBody>
      </p:sp>
      <p:sp>
        <p:nvSpPr>
          <p:cNvPr id="63" name="object 63"/>
          <p:cNvSpPr/>
          <p:nvPr/>
        </p:nvSpPr>
        <p:spPr>
          <a:xfrm>
            <a:off x="4150659" y="4653670"/>
            <a:ext cx="1605280" cy="490220"/>
          </a:xfrm>
          <a:custGeom>
            <a:avLst/>
            <a:gdLst/>
            <a:ahLst/>
            <a:cxnLst/>
            <a:rect l="l" t="t" r="r" b="b"/>
            <a:pathLst>
              <a:path w="1605279" h="490220">
                <a:moveTo>
                  <a:pt x="0" y="0"/>
                </a:moveTo>
                <a:lnTo>
                  <a:pt x="1604681" y="0"/>
                </a:lnTo>
                <a:lnTo>
                  <a:pt x="1604681" y="489829"/>
                </a:lnTo>
                <a:lnTo>
                  <a:pt x="0" y="489829"/>
                </a:lnTo>
                <a:lnTo>
                  <a:pt x="0" y="0"/>
                </a:lnTo>
                <a:close/>
              </a:path>
            </a:pathLst>
          </a:custGeom>
          <a:solidFill>
            <a:srgbClr val="D0D8E8"/>
          </a:solidFill>
        </p:spPr>
        <p:txBody>
          <a:bodyPr wrap="square" lIns="0" tIns="0" rIns="0" bIns="0" rtlCol="0"/>
          <a:lstStyle/>
          <a:p/>
        </p:txBody>
      </p:sp>
      <p:sp>
        <p:nvSpPr>
          <p:cNvPr id="64" name="object 64"/>
          <p:cNvSpPr/>
          <p:nvPr/>
        </p:nvSpPr>
        <p:spPr>
          <a:xfrm>
            <a:off x="5755340" y="4653670"/>
            <a:ext cx="1712595" cy="490220"/>
          </a:xfrm>
          <a:custGeom>
            <a:avLst/>
            <a:gdLst/>
            <a:ahLst/>
            <a:cxnLst/>
            <a:rect l="l" t="t" r="r" b="b"/>
            <a:pathLst>
              <a:path w="1712595" h="490220">
                <a:moveTo>
                  <a:pt x="0" y="0"/>
                </a:moveTo>
                <a:lnTo>
                  <a:pt x="1712259" y="0"/>
                </a:lnTo>
                <a:lnTo>
                  <a:pt x="1712259" y="489829"/>
                </a:lnTo>
                <a:lnTo>
                  <a:pt x="0" y="489829"/>
                </a:lnTo>
                <a:lnTo>
                  <a:pt x="0" y="0"/>
                </a:lnTo>
                <a:close/>
              </a:path>
            </a:pathLst>
          </a:custGeom>
          <a:solidFill>
            <a:srgbClr val="D0D8E8"/>
          </a:solidFill>
        </p:spPr>
        <p:txBody>
          <a:bodyPr wrap="square" lIns="0" tIns="0" rIns="0" bIns="0" rtlCol="0"/>
          <a:lstStyle/>
          <a:p/>
        </p:txBody>
      </p:sp>
      <p:sp>
        <p:nvSpPr>
          <p:cNvPr id="65" name="object 65"/>
          <p:cNvSpPr/>
          <p:nvPr/>
        </p:nvSpPr>
        <p:spPr>
          <a:xfrm>
            <a:off x="7467600" y="4653670"/>
            <a:ext cx="1676400" cy="490220"/>
          </a:xfrm>
          <a:custGeom>
            <a:avLst/>
            <a:gdLst/>
            <a:ahLst/>
            <a:cxnLst/>
            <a:rect l="l" t="t" r="r" b="b"/>
            <a:pathLst>
              <a:path w="1676400" h="490220">
                <a:moveTo>
                  <a:pt x="0" y="0"/>
                </a:moveTo>
                <a:lnTo>
                  <a:pt x="1676400" y="0"/>
                </a:lnTo>
                <a:lnTo>
                  <a:pt x="1676400" y="489829"/>
                </a:lnTo>
                <a:lnTo>
                  <a:pt x="0" y="489829"/>
                </a:lnTo>
                <a:lnTo>
                  <a:pt x="0" y="0"/>
                </a:lnTo>
                <a:close/>
              </a:path>
            </a:pathLst>
          </a:custGeom>
          <a:solidFill>
            <a:srgbClr val="D0D8E8"/>
          </a:solidFill>
        </p:spPr>
        <p:txBody>
          <a:bodyPr wrap="square" lIns="0" tIns="0" rIns="0" bIns="0" rtlCol="0"/>
          <a:lstStyle/>
          <a:p/>
        </p:txBody>
      </p:sp>
      <p:sp>
        <p:nvSpPr>
          <p:cNvPr id="66" name="object 66"/>
          <p:cNvSpPr txBox="1">
            <a:spLocks noGrp="1"/>
          </p:cNvSpPr>
          <p:nvPr>
            <p:ph type="title"/>
          </p:nvPr>
        </p:nvSpPr>
        <p:spPr>
          <a:xfrm>
            <a:off x="4223246" y="0"/>
            <a:ext cx="1457960" cy="299720"/>
          </a:xfrm>
          <a:prstGeom prst="rect"/>
        </p:spPr>
        <p:txBody>
          <a:bodyPr wrap="square" lIns="0" tIns="12700" rIns="0" bIns="0" rtlCol="0" vert="horz">
            <a:spAutoFit/>
          </a:bodyPr>
          <a:lstStyle/>
          <a:p>
            <a:pPr marL="12700">
              <a:lnSpc>
                <a:spcPct val="100000"/>
              </a:lnSpc>
              <a:spcBef>
                <a:spcPts val="100"/>
              </a:spcBef>
            </a:pPr>
            <a:r>
              <a:rPr dirty="0" sz="1800" spc="-5">
                <a:solidFill>
                  <a:srgbClr val="FFFFFF"/>
                </a:solidFill>
                <a:latin typeface="Calibri"/>
                <a:cs typeface="Calibri"/>
              </a:rPr>
              <a:t>All</a:t>
            </a:r>
            <a:r>
              <a:rPr dirty="0" sz="1800" spc="-75">
                <a:solidFill>
                  <a:srgbClr val="FFFFFF"/>
                </a:solidFill>
                <a:latin typeface="Calibri"/>
                <a:cs typeface="Calibri"/>
              </a:rPr>
              <a:t> </a:t>
            </a:r>
            <a:r>
              <a:rPr dirty="0" sz="1800" spc="-5">
                <a:solidFill>
                  <a:srgbClr val="FFFFFF"/>
                </a:solidFill>
                <a:latin typeface="Calibri"/>
                <a:cs typeface="Calibri"/>
              </a:rPr>
              <a:t>Participants</a:t>
            </a:r>
            <a:endParaRPr sz="1800">
              <a:latin typeface="Calibri"/>
              <a:cs typeface="Calibri"/>
            </a:endParaRPr>
          </a:p>
        </p:txBody>
      </p:sp>
      <p:sp>
        <p:nvSpPr>
          <p:cNvPr id="67" name="object 67"/>
          <p:cNvSpPr txBox="1"/>
          <p:nvPr/>
        </p:nvSpPr>
        <p:spPr>
          <a:xfrm>
            <a:off x="5843932" y="0"/>
            <a:ext cx="1532255" cy="574040"/>
          </a:xfrm>
          <a:prstGeom prst="rect">
            <a:avLst/>
          </a:prstGeom>
        </p:spPr>
        <p:txBody>
          <a:bodyPr wrap="square" lIns="0" tIns="12700" rIns="0" bIns="0" rtlCol="0" vert="horz">
            <a:spAutoFit/>
          </a:bodyPr>
          <a:lstStyle/>
          <a:p>
            <a:pPr marL="520065" marR="5080" indent="-508000">
              <a:lnSpc>
                <a:spcPct val="100000"/>
              </a:lnSpc>
              <a:spcBef>
                <a:spcPts val="100"/>
              </a:spcBef>
            </a:pPr>
            <a:r>
              <a:rPr dirty="0" sz="1800" spc="-5" b="1">
                <a:solidFill>
                  <a:srgbClr val="FFFFFF"/>
                </a:solidFill>
                <a:latin typeface="Calibri"/>
                <a:cs typeface="Calibri"/>
              </a:rPr>
              <a:t>Standard Care</a:t>
            </a:r>
            <a:r>
              <a:rPr dirty="0" sz="1800" spc="-90" b="1">
                <a:solidFill>
                  <a:srgbClr val="FFFFFF"/>
                </a:solidFill>
                <a:latin typeface="Calibri"/>
                <a:cs typeface="Calibri"/>
              </a:rPr>
              <a:t> </a:t>
            </a:r>
            <a:r>
              <a:rPr dirty="0" sz="1800" b="1">
                <a:solidFill>
                  <a:srgbClr val="FFFFFF"/>
                </a:solidFill>
                <a:latin typeface="Calibri"/>
                <a:cs typeface="Calibri"/>
              </a:rPr>
              <a:t>+  </a:t>
            </a:r>
            <a:r>
              <a:rPr dirty="0" sz="1800" spc="-5" b="1">
                <a:solidFill>
                  <a:srgbClr val="FFFFFF"/>
                </a:solidFill>
                <a:latin typeface="Calibri"/>
                <a:cs typeface="Calibri"/>
              </a:rPr>
              <a:t>CTCA</a:t>
            </a:r>
            <a:endParaRPr sz="1800">
              <a:latin typeface="Calibri"/>
              <a:cs typeface="Calibri"/>
            </a:endParaRPr>
          </a:p>
        </p:txBody>
      </p:sp>
      <p:sp>
        <p:nvSpPr>
          <p:cNvPr id="68" name="object 68"/>
          <p:cNvSpPr txBox="1"/>
          <p:nvPr/>
        </p:nvSpPr>
        <p:spPr>
          <a:xfrm>
            <a:off x="7621030" y="0"/>
            <a:ext cx="1367155" cy="299720"/>
          </a:xfrm>
          <a:prstGeom prst="rect">
            <a:avLst/>
          </a:prstGeom>
        </p:spPr>
        <p:txBody>
          <a:bodyPr wrap="square" lIns="0" tIns="12700" rIns="0" bIns="0" rtlCol="0" vert="horz">
            <a:spAutoFit/>
          </a:bodyPr>
          <a:lstStyle/>
          <a:p>
            <a:pPr marL="12700">
              <a:lnSpc>
                <a:spcPct val="100000"/>
              </a:lnSpc>
              <a:spcBef>
                <a:spcPts val="100"/>
              </a:spcBef>
            </a:pPr>
            <a:r>
              <a:rPr dirty="0" sz="1800" spc="-5" b="1">
                <a:solidFill>
                  <a:srgbClr val="FFFFFF"/>
                </a:solidFill>
                <a:latin typeface="Calibri"/>
                <a:cs typeface="Calibri"/>
              </a:rPr>
              <a:t>Standard</a:t>
            </a:r>
            <a:r>
              <a:rPr dirty="0" sz="1800" spc="-80" b="1">
                <a:solidFill>
                  <a:srgbClr val="FFFFFF"/>
                </a:solidFill>
                <a:latin typeface="Calibri"/>
                <a:cs typeface="Calibri"/>
              </a:rPr>
              <a:t> </a:t>
            </a:r>
            <a:r>
              <a:rPr dirty="0" sz="1800" spc="-5" b="1">
                <a:solidFill>
                  <a:srgbClr val="FFFFFF"/>
                </a:solidFill>
                <a:latin typeface="Calibri"/>
                <a:cs typeface="Calibri"/>
              </a:rPr>
              <a:t>Care</a:t>
            </a:r>
            <a:endParaRPr sz="1800">
              <a:latin typeface="Calibri"/>
              <a:cs typeface="Calibri"/>
            </a:endParaRPr>
          </a:p>
        </p:txBody>
      </p:sp>
      <p:sp>
        <p:nvSpPr>
          <p:cNvPr id="69" name="object 69"/>
          <p:cNvSpPr txBox="1"/>
          <p:nvPr/>
        </p:nvSpPr>
        <p:spPr>
          <a:xfrm>
            <a:off x="38735" y="704185"/>
            <a:ext cx="80327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Number</a:t>
            </a:r>
            <a:endParaRPr sz="1800">
              <a:latin typeface="Calibri"/>
              <a:cs typeface="Calibri"/>
            </a:endParaRPr>
          </a:p>
        </p:txBody>
      </p:sp>
      <p:sp>
        <p:nvSpPr>
          <p:cNvPr id="70" name="object 70"/>
          <p:cNvSpPr txBox="1"/>
          <p:nvPr/>
        </p:nvSpPr>
        <p:spPr>
          <a:xfrm>
            <a:off x="4357916" y="704185"/>
            <a:ext cx="118872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4146</a:t>
            </a:r>
            <a:r>
              <a:rPr dirty="0" sz="1800" spc="-80">
                <a:latin typeface="Calibri"/>
                <a:cs typeface="Calibri"/>
              </a:rPr>
              <a:t> </a:t>
            </a:r>
            <a:r>
              <a:rPr dirty="0" sz="1800" spc="-5">
                <a:latin typeface="Calibri"/>
                <a:cs typeface="Calibri"/>
              </a:rPr>
              <a:t>(100%)</a:t>
            </a:r>
            <a:endParaRPr sz="1800">
              <a:latin typeface="Calibri"/>
              <a:cs typeface="Calibri"/>
            </a:endParaRPr>
          </a:p>
        </p:txBody>
      </p:sp>
      <p:sp>
        <p:nvSpPr>
          <p:cNvPr id="71" name="object 71"/>
          <p:cNvSpPr txBox="1"/>
          <p:nvPr/>
        </p:nvSpPr>
        <p:spPr>
          <a:xfrm>
            <a:off x="6074318" y="704185"/>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2073</a:t>
            </a:r>
            <a:r>
              <a:rPr dirty="0" sz="1800" spc="-80">
                <a:latin typeface="Calibri"/>
                <a:cs typeface="Calibri"/>
              </a:rPr>
              <a:t> </a:t>
            </a:r>
            <a:r>
              <a:rPr dirty="0" sz="1800" spc="-5">
                <a:latin typeface="Calibri"/>
                <a:cs typeface="Calibri"/>
              </a:rPr>
              <a:t>(50%)</a:t>
            </a:r>
            <a:endParaRPr sz="1800">
              <a:latin typeface="Calibri"/>
              <a:cs typeface="Calibri"/>
            </a:endParaRPr>
          </a:p>
        </p:txBody>
      </p:sp>
      <p:sp>
        <p:nvSpPr>
          <p:cNvPr id="72" name="object 72"/>
          <p:cNvSpPr txBox="1"/>
          <p:nvPr/>
        </p:nvSpPr>
        <p:spPr>
          <a:xfrm>
            <a:off x="7768649" y="704185"/>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2073</a:t>
            </a:r>
            <a:r>
              <a:rPr dirty="0" sz="1800" spc="-80">
                <a:latin typeface="Calibri"/>
                <a:cs typeface="Calibri"/>
              </a:rPr>
              <a:t> </a:t>
            </a:r>
            <a:r>
              <a:rPr dirty="0" sz="1800" spc="-5">
                <a:latin typeface="Calibri"/>
                <a:cs typeface="Calibri"/>
              </a:rPr>
              <a:t>(50%)</a:t>
            </a:r>
            <a:endParaRPr sz="1800">
              <a:latin typeface="Calibri"/>
              <a:cs typeface="Calibri"/>
            </a:endParaRPr>
          </a:p>
        </p:txBody>
      </p:sp>
      <p:sp>
        <p:nvSpPr>
          <p:cNvPr id="73" name="object 73"/>
          <p:cNvSpPr txBox="1"/>
          <p:nvPr/>
        </p:nvSpPr>
        <p:spPr>
          <a:xfrm>
            <a:off x="38735" y="1015725"/>
            <a:ext cx="50927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Male</a:t>
            </a:r>
            <a:endParaRPr sz="1800">
              <a:latin typeface="Calibri"/>
              <a:cs typeface="Calibri"/>
            </a:endParaRPr>
          </a:p>
        </p:txBody>
      </p:sp>
      <p:sp>
        <p:nvSpPr>
          <p:cNvPr id="74" name="object 74"/>
          <p:cNvSpPr txBox="1"/>
          <p:nvPr/>
        </p:nvSpPr>
        <p:spPr>
          <a:xfrm>
            <a:off x="4415848" y="1015725"/>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2325</a:t>
            </a:r>
            <a:r>
              <a:rPr dirty="0" sz="1800" spc="-80">
                <a:latin typeface="Calibri"/>
                <a:cs typeface="Calibri"/>
              </a:rPr>
              <a:t> </a:t>
            </a:r>
            <a:r>
              <a:rPr dirty="0" sz="1800" spc="-5">
                <a:latin typeface="Calibri"/>
                <a:cs typeface="Calibri"/>
              </a:rPr>
              <a:t>(56%)</a:t>
            </a:r>
            <a:endParaRPr sz="1800">
              <a:latin typeface="Calibri"/>
              <a:cs typeface="Calibri"/>
            </a:endParaRPr>
          </a:p>
        </p:txBody>
      </p:sp>
      <p:sp>
        <p:nvSpPr>
          <p:cNvPr id="75" name="object 75"/>
          <p:cNvSpPr txBox="1"/>
          <p:nvPr/>
        </p:nvSpPr>
        <p:spPr>
          <a:xfrm>
            <a:off x="6074318" y="1015725"/>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1162</a:t>
            </a:r>
            <a:r>
              <a:rPr dirty="0" sz="1800" spc="-80">
                <a:latin typeface="Calibri"/>
                <a:cs typeface="Calibri"/>
              </a:rPr>
              <a:t> </a:t>
            </a:r>
            <a:r>
              <a:rPr dirty="0" sz="1800" spc="-5">
                <a:latin typeface="Calibri"/>
                <a:cs typeface="Calibri"/>
              </a:rPr>
              <a:t>(56%)</a:t>
            </a:r>
            <a:endParaRPr sz="1800">
              <a:latin typeface="Calibri"/>
              <a:cs typeface="Calibri"/>
            </a:endParaRPr>
          </a:p>
        </p:txBody>
      </p:sp>
      <p:sp>
        <p:nvSpPr>
          <p:cNvPr id="76" name="object 76"/>
          <p:cNvSpPr txBox="1"/>
          <p:nvPr/>
        </p:nvSpPr>
        <p:spPr>
          <a:xfrm>
            <a:off x="7768649" y="1015725"/>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1163</a:t>
            </a:r>
            <a:r>
              <a:rPr dirty="0" sz="1800" spc="-80">
                <a:latin typeface="Calibri"/>
                <a:cs typeface="Calibri"/>
              </a:rPr>
              <a:t> </a:t>
            </a:r>
            <a:r>
              <a:rPr dirty="0" sz="1800" spc="-5">
                <a:latin typeface="Calibri"/>
                <a:cs typeface="Calibri"/>
              </a:rPr>
              <a:t>(56%)</a:t>
            </a:r>
            <a:endParaRPr sz="1800">
              <a:latin typeface="Calibri"/>
              <a:cs typeface="Calibri"/>
            </a:endParaRPr>
          </a:p>
        </p:txBody>
      </p:sp>
      <p:sp>
        <p:nvSpPr>
          <p:cNvPr id="77" name="object 77"/>
          <p:cNvSpPr txBox="1"/>
          <p:nvPr/>
        </p:nvSpPr>
        <p:spPr>
          <a:xfrm>
            <a:off x="38735" y="1293659"/>
            <a:ext cx="107378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Age</a:t>
            </a:r>
            <a:r>
              <a:rPr dirty="0" sz="1800" spc="-70" b="1">
                <a:latin typeface="Calibri"/>
                <a:cs typeface="Calibri"/>
              </a:rPr>
              <a:t> </a:t>
            </a:r>
            <a:r>
              <a:rPr dirty="0" sz="1800" spc="-5">
                <a:latin typeface="Calibri"/>
                <a:cs typeface="Calibri"/>
              </a:rPr>
              <a:t>(years)</a:t>
            </a:r>
            <a:endParaRPr sz="1800">
              <a:latin typeface="Calibri"/>
              <a:cs typeface="Calibri"/>
            </a:endParaRPr>
          </a:p>
        </p:txBody>
      </p:sp>
      <p:sp>
        <p:nvSpPr>
          <p:cNvPr id="78" name="object 78"/>
          <p:cNvSpPr txBox="1"/>
          <p:nvPr/>
        </p:nvSpPr>
        <p:spPr>
          <a:xfrm>
            <a:off x="4651647" y="1293659"/>
            <a:ext cx="6019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57±10</a:t>
            </a:r>
            <a:endParaRPr sz="1800">
              <a:latin typeface="Calibri"/>
              <a:cs typeface="Calibri"/>
            </a:endParaRPr>
          </a:p>
        </p:txBody>
      </p:sp>
      <p:sp>
        <p:nvSpPr>
          <p:cNvPr id="79" name="object 79"/>
          <p:cNvSpPr txBox="1"/>
          <p:nvPr/>
        </p:nvSpPr>
        <p:spPr>
          <a:xfrm>
            <a:off x="6310118" y="1293659"/>
            <a:ext cx="6019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57±10</a:t>
            </a:r>
            <a:endParaRPr sz="1800">
              <a:latin typeface="Calibri"/>
              <a:cs typeface="Calibri"/>
            </a:endParaRPr>
          </a:p>
        </p:txBody>
      </p:sp>
      <p:sp>
        <p:nvSpPr>
          <p:cNvPr id="80" name="object 80"/>
          <p:cNvSpPr txBox="1"/>
          <p:nvPr/>
        </p:nvSpPr>
        <p:spPr>
          <a:xfrm>
            <a:off x="8004447" y="1293659"/>
            <a:ext cx="6019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57±10</a:t>
            </a:r>
            <a:endParaRPr sz="1800">
              <a:latin typeface="Calibri"/>
              <a:cs typeface="Calibri"/>
            </a:endParaRPr>
          </a:p>
        </p:txBody>
      </p:sp>
      <p:sp>
        <p:nvSpPr>
          <p:cNvPr id="81" name="object 81"/>
          <p:cNvSpPr txBox="1"/>
          <p:nvPr/>
        </p:nvSpPr>
        <p:spPr>
          <a:xfrm>
            <a:off x="38735" y="1569066"/>
            <a:ext cx="238569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Body-mass Index</a:t>
            </a:r>
            <a:r>
              <a:rPr dirty="0" sz="1800" spc="-35" b="1">
                <a:latin typeface="Calibri"/>
                <a:cs typeface="Calibri"/>
              </a:rPr>
              <a:t> </a:t>
            </a:r>
            <a:r>
              <a:rPr dirty="0" sz="1800" spc="-5">
                <a:latin typeface="Calibri"/>
                <a:cs typeface="Calibri"/>
              </a:rPr>
              <a:t>(kg/m</a:t>
            </a:r>
            <a:r>
              <a:rPr dirty="0" baseline="26570" sz="1725" spc="-7">
                <a:latin typeface="Calibri"/>
                <a:cs typeface="Calibri"/>
              </a:rPr>
              <a:t>2</a:t>
            </a:r>
            <a:r>
              <a:rPr dirty="0" sz="1800" spc="-5">
                <a:latin typeface="Calibri"/>
                <a:cs typeface="Calibri"/>
              </a:rPr>
              <a:t>)</a:t>
            </a:r>
            <a:endParaRPr sz="1800">
              <a:latin typeface="Calibri"/>
              <a:cs typeface="Calibri"/>
            </a:endParaRPr>
          </a:p>
        </p:txBody>
      </p:sp>
      <p:sp>
        <p:nvSpPr>
          <p:cNvPr id="82" name="object 82"/>
          <p:cNvSpPr txBox="1"/>
          <p:nvPr/>
        </p:nvSpPr>
        <p:spPr>
          <a:xfrm>
            <a:off x="4709579" y="1569066"/>
            <a:ext cx="486409"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30±6</a:t>
            </a:r>
            <a:endParaRPr sz="1800">
              <a:latin typeface="Calibri"/>
              <a:cs typeface="Calibri"/>
            </a:endParaRPr>
          </a:p>
        </p:txBody>
      </p:sp>
      <p:sp>
        <p:nvSpPr>
          <p:cNvPr id="83" name="object 83"/>
          <p:cNvSpPr txBox="1"/>
          <p:nvPr/>
        </p:nvSpPr>
        <p:spPr>
          <a:xfrm>
            <a:off x="6368049" y="1569066"/>
            <a:ext cx="486409"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30±6</a:t>
            </a:r>
            <a:endParaRPr sz="1800">
              <a:latin typeface="Calibri"/>
              <a:cs typeface="Calibri"/>
            </a:endParaRPr>
          </a:p>
        </p:txBody>
      </p:sp>
      <p:sp>
        <p:nvSpPr>
          <p:cNvPr id="84" name="object 84"/>
          <p:cNvSpPr txBox="1"/>
          <p:nvPr/>
        </p:nvSpPr>
        <p:spPr>
          <a:xfrm>
            <a:off x="8062379" y="1569066"/>
            <a:ext cx="486409"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30±6</a:t>
            </a:r>
            <a:endParaRPr sz="1800">
              <a:latin typeface="Calibri"/>
              <a:cs typeface="Calibri"/>
            </a:endParaRPr>
          </a:p>
        </p:txBody>
      </p:sp>
      <p:sp>
        <p:nvSpPr>
          <p:cNvPr id="85" name="object 85"/>
          <p:cNvSpPr txBox="1"/>
          <p:nvPr/>
        </p:nvSpPr>
        <p:spPr>
          <a:xfrm>
            <a:off x="38735" y="1847000"/>
            <a:ext cx="162369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Atrial</a:t>
            </a:r>
            <a:r>
              <a:rPr dirty="0" sz="1800" spc="-75" b="1">
                <a:latin typeface="Calibri"/>
                <a:cs typeface="Calibri"/>
              </a:rPr>
              <a:t> </a:t>
            </a:r>
            <a:r>
              <a:rPr dirty="0" sz="1800" spc="-5" b="1">
                <a:latin typeface="Calibri"/>
                <a:cs typeface="Calibri"/>
              </a:rPr>
              <a:t>Fibrillation</a:t>
            </a:r>
            <a:endParaRPr sz="1800">
              <a:latin typeface="Calibri"/>
              <a:cs typeface="Calibri"/>
            </a:endParaRPr>
          </a:p>
        </p:txBody>
      </p:sp>
      <p:sp>
        <p:nvSpPr>
          <p:cNvPr id="86" name="object 86"/>
          <p:cNvSpPr txBox="1"/>
          <p:nvPr/>
        </p:nvSpPr>
        <p:spPr>
          <a:xfrm>
            <a:off x="4589642" y="1847000"/>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84</a:t>
            </a:r>
            <a:r>
              <a:rPr dirty="0" sz="1800" spc="-80">
                <a:latin typeface="Calibri"/>
                <a:cs typeface="Calibri"/>
              </a:rPr>
              <a:t> </a:t>
            </a:r>
            <a:r>
              <a:rPr dirty="0" sz="1800" spc="-5">
                <a:latin typeface="Calibri"/>
                <a:cs typeface="Calibri"/>
              </a:rPr>
              <a:t>(2%)</a:t>
            </a:r>
            <a:endParaRPr sz="1800">
              <a:latin typeface="Calibri"/>
              <a:cs typeface="Calibri"/>
            </a:endParaRPr>
          </a:p>
        </p:txBody>
      </p:sp>
      <p:sp>
        <p:nvSpPr>
          <p:cNvPr id="87" name="object 87"/>
          <p:cNvSpPr txBox="1"/>
          <p:nvPr/>
        </p:nvSpPr>
        <p:spPr>
          <a:xfrm>
            <a:off x="6248112" y="1847000"/>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42</a:t>
            </a:r>
            <a:r>
              <a:rPr dirty="0" sz="1800" spc="-80">
                <a:latin typeface="Calibri"/>
                <a:cs typeface="Calibri"/>
              </a:rPr>
              <a:t> </a:t>
            </a:r>
            <a:r>
              <a:rPr dirty="0" sz="1800" spc="-5">
                <a:latin typeface="Calibri"/>
                <a:cs typeface="Calibri"/>
              </a:rPr>
              <a:t>(2%)</a:t>
            </a:r>
            <a:endParaRPr sz="1800">
              <a:latin typeface="Calibri"/>
              <a:cs typeface="Calibri"/>
            </a:endParaRPr>
          </a:p>
        </p:txBody>
      </p:sp>
      <p:sp>
        <p:nvSpPr>
          <p:cNvPr id="88" name="object 88"/>
          <p:cNvSpPr txBox="1"/>
          <p:nvPr/>
        </p:nvSpPr>
        <p:spPr>
          <a:xfrm>
            <a:off x="7942442" y="1847000"/>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42</a:t>
            </a:r>
            <a:r>
              <a:rPr dirty="0" sz="1800" spc="-80">
                <a:latin typeface="Calibri"/>
                <a:cs typeface="Calibri"/>
              </a:rPr>
              <a:t> </a:t>
            </a:r>
            <a:r>
              <a:rPr dirty="0" sz="1800" spc="-5">
                <a:latin typeface="Calibri"/>
                <a:cs typeface="Calibri"/>
              </a:rPr>
              <a:t>(2%)</a:t>
            </a:r>
            <a:endParaRPr sz="1800">
              <a:latin typeface="Calibri"/>
              <a:cs typeface="Calibri"/>
            </a:endParaRPr>
          </a:p>
        </p:txBody>
      </p:sp>
      <p:sp>
        <p:nvSpPr>
          <p:cNvPr id="89" name="object 89"/>
          <p:cNvSpPr txBox="1"/>
          <p:nvPr/>
        </p:nvSpPr>
        <p:spPr>
          <a:xfrm>
            <a:off x="38735" y="2124934"/>
            <a:ext cx="277114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Prior Coronary Heart</a:t>
            </a:r>
            <a:r>
              <a:rPr dirty="0" sz="1800" spc="-80" b="1">
                <a:latin typeface="Calibri"/>
                <a:cs typeface="Calibri"/>
              </a:rPr>
              <a:t> </a:t>
            </a:r>
            <a:r>
              <a:rPr dirty="0" sz="1800" spc="-5" b="1">
                <a:latin typeface="Calibri"/>
                <a:cs typeface="Calibri"/>
              </a:rPr>
              <a:t>Disease</a:t>
            </a:r>
            <a:endParaRPr sz="1800">
              <a:latin typeface="Calibri"/>
              <a:cs typeface="Calibri"/>
            </a:endParaRPr>
          </a:p>
        </p:txBody>
      </p:sp>
      <p:sp>
        <p:nvSpPr>
          <p:cNvPr id="90" name="object 90"/>
          <p:cNvSpPr txBox="1"/>
          <p:nvPr/>
        </p:nvSpPr>
        <p:spPr>
          <a:xfrm>
            <a:off x="4531710" y="2124934"/>
            <a:ext cx="84137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372</a:t>
            </a:r>
            <a:r>
              <a:rPr dirty="0" sz="1800" spc="-80">
                <a:latin typeface="Calibri"/>
                <a:cs typeface="Calibri"/>
              </a:rPr>
              <a:t> </a:t>
            </a:r>
            <a:r>
              <a:rPr dirty="0" sz="1800" spc="-5">
                <a:latin typeface="Calibri"/>
                <a:cs typeface="Calibri"/>
              </a:rPr>
              <a:t>(9%)</a:t>
            </a:r>
            <a:endParaRPr sz="1800">
              <a:latin typeface="Calibri"/>
              <a:cs typeface="Calibri"/>
            </a:endParaRPr>
          </a:p>
        </p:txBody>
      </p:sp>
      <p:sp>
        <p:nvSpPr>
          <p:cNvPr id="91" name="object 91"/>
          <p:cNvSpPr txBox="1"/>
          <p:nvPr/>
        </p:nvSpPr>
        <p:spPr>
          <a:xfrm>
            <a:off x="6190181" y="2124934"/>
            <a:ext cx="84137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186</a:t>
            </a:r>
            <a:r>
              <a:rPr dirty="0" sz="1800" spc="-80">
                <a:latin typeface="Calibri"/>
                <a:cs typeface="Calibri"/>
              </a:rPr>
              <a:t> </a:t>
            </a:r>
            <a:r>
              <a:rPr dirty="0" sz="1800" spc="-5">
                <a:latin typeface="Calibri"/>
                <a:cs typeface="Calibri"/>
              </a:rPr>
              <a:t>(9%)</a:t>
            </a:r>
            <a:endParaRPr sz="1800">
              <a:latin typeface="Calibri"/>
              <a:cs typeface="Calibri"/>
            </a:endParaRPr>
          </a:p>
        </p:txBody>
      </p:sp>
      <p:sp>
        <p:nvSpPr>
          <p:cNvPr id="92" name="object 92"/>
          <p:cNvSpPr txBox="1"/>
          <p:nvPr/>
        </p:nvSpPr>
        <p:spPr>
          <a:xfrm>
            <a:off x="7884510" y="2124934"/>
            <a:ext cx="84137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186</a:t>
            </a:r>
            <a:r>
              <a:rPr dirty="0" sz="1800" spc="-80">
                <a:latin typeface="Calibri"/>
                <a:cs typeface="Calibri"/>
              </a:rPr>
              <a:t> </a:t>
            </a:r>
            <a:r>
              <a:rPr dirty="0" sz="1800" spc="-5">
                <a:latin typeface="Calibri"/>
                <a:cs typeface="Calibri"/>
              </a:rPr>
              <a:t>(9%)</a:t>
            </a:r>
            <a:endParaRPr sz="1800">
              <a:latin typeface="Calibri"/>
              <a:cs typeface="Calibri"/>
            </a:endParaRPr>
          </a:p>
        </p:txBody>
      </p:sp>
      <p:sp>
        <p:nvSpPr>
          <p:cNvPr id="93" name="object 93"/>
          <p:cNvSpPr txBox="1"/>
          <p:nvPr/>
        </p:nvSpPr>
        <p:spPr>
          <a:xfrm>
            <a:off x="38735" y="2402868"/>
            <a:ext cx="285496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Prior Cerebrovascular</a:t>
            </a:r>
            <a:r>
              <a:rPr dirty="0" sz="1800" spc="-80" b="1">
                <a:latin typeface="Calibri"/>
                <a:cs typeface="Calibri"/>
              </a:rPr>
              <a:t> </a:t>
            </a:r>
            <a:r>
              <a:rPr dirty="0" sz="1800" spc="-5" b="1">
                <a:latin typeface="Calibri"/>
                <a:cs typeface="Calibri"/>
              </a:rPr>
              <a:t>Disease</a:t>
            </a:r>
            <a:endParaRPr sz="1800">
              <a:latin typeface="Calibri"/>
              <a:cs typeface="Calibri"/>
            </a:endParaRPr>
          </a:p>
        </p:txBody>
      </p:sp>
      <p:sp>
        <p:nvSpPr>
          <p:cNvPr id="94" name="object 94"/>
          <p:cNvSpPr txBox="1"/>
          <p:nvPr/>
        </p:nvSpPr>
        <p:spPr>
          <a:xfrm>
            <a:off x="4531710" y="2402868"/>
            <a:ext cx="84137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139</a:t>
            </a:r>
            <a:r>
              <a:rPr dirty="0" sz="1800" spc="-80">
                <a:latin typeface="Calibri"/>
                <a:cs typeface="Calibri"/>
              </a:rPr>
              <a:t> </a:t>
            </a:r>
            <a:r>
              <a:rPr dirty="0" sz="1800" spc="-5">
                <a:latin typeface="Calibri"/>
                <a:cs typeface="Calibri"/>
              </a:rPr>
              <a:t>(3%)</a:t>
            </a:r>
            <a:endParaRPr sz="1800">
              <a:latin typeface="Calibri"/>
              <a:cs typeface="Calibri"/>
            </a:endParaRPr>
          </a:p>
        </p:txBody>
      </p:sp>
      <p:sp>
        <p:nvSpPr>
          <p:cNvPr id="95" name="object 95"/>
          <p:cNvSpPr txBox="1"/>
          <p:nvPr/>
        </p:nvSpPr>
        <p:spPr>
          <a:xfrm>
            <a:off x="6248112" y="2402868"/>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91</a:t>
            </a:r>
            <a:r>
              <a:rPr dirty="0" sz="1800" spc="-80">
                <a:latin typeface="Calibri"/>
                <a:cs typeface="Calibri"/>
              </a:rPr>
              <a:t> </a:t>
            </a:r>
            <a:r>
              <a:rPr dirty="0" sz="1800" spc="-5">
                <a:latin typeface="Calibri"/>
                <a:cs typeface="Calibri"/>
              </a:rPr>
              <a:t>(4%)</a:t>
            </a:r>
            <a:endParaRPr sz="1800">
              <a:latin typeface="Calibri"/>
              <a:cs typeface="Calibri"/>
            </a:endParaRPr>
          </a:p>
        </p:txBody>
      </p:sp>
      <p:sp>
        <p:nvSpPr>
          <p:cNvPr id="96" name="object 96"/>
          <p:cNvSpPr txBox="1"/>
          <p:nvPr/>
        </p:nvSpPr>
        <p:spPr>
          <a:xfrm>
            <a:off x="7942442" y="2402868"/>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48</a:t>
            </a:r>
            <a:r>
              <a:rPr dirty="0" sz="1800" spc="-80">
                <a:latin typeface="Calibri"/>
                <a:cs typeface="Calibri"/>
              </a:rPr>
              <a:t> </a:t>
            </a:r>
            <a:r>
              <a:rPr dirty="0" sz="1800" spc="-5">
                <a:latin typeface="Calibri"/>
                <a:cs typeface="Calibri"/>
              </a:rPr>
              <a:t>(2%)</a:t>
            </a:r>
            <a:endParaRPr sz="1800">
              <a:latin typeface="Calibri"/>
              <a:cs typeface="Calibri"/>
            </a:endParaRPr>
          </a:p>
        </p:txBody>
      </p:sp>
      <p:sp>
        <p:nvSpPr>
          <p:cNvPr id="97" name="object 97"/>
          <p:cNvSpPr txBox="1"/>
          <p:nvPr/>
        </p:nvSpPr>
        <p:spPr>
          <a:xfrm>
            <a:off x="38735" y="2680802"/>
            <a:ext cx="315912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Prior Peripheral Vascular</a:t>
            </a:r>
            <a:r>
              <a:rPr dirty="0" sz="1800" spc="-80" b="1">
                <a:latin typeface="Calibri"/>
                <a:cs typeface="Calibri"/>
              </a:rPr>
              <a:t> </a:t>
            </a:r>
            <a:r>
              <a:rPr dirty="0" sz="1800" spc="-5" b="1">
                <a:latin typeface="Calibri"/>
                <a:cs typeface="Calibri"/>
              </a:rPr>
              <a:t>Disease</a:t>
            </a:r>
            <a:endParaRPr sz="1800">
              <a:latin typeface="Calibri"/>
              <a:cs typeface="Calibri"/>
            </a:endParaRPr>
          </a:p>
        </p:txBody>
      </p:sp>
      <p:sp>
        <p:nvSpPr>
          <p:cNvPr id="98" name="object 98"/>
          <p:cNvSpPr txBox="1"/>
          <p:nvPr/>
        </p:nvSpPr>
        <p:spPr>
          <a:xfrm>
            <a:off x="4589642" y="2680802"/>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53</a:t>
            </a:r>
            <a:r>
              <a:rPr dirty="0" sz="1800" spc="-80">
                <a:latin typeface="Calibri"/>
                <a:cs typeface="Calibri"/>
              </a:rPr>
              <a:t> </a:t>
            </a:r>
            <a:r>
              <a:rPr dirty="0" sz="1800" spc="-5">
                <a:latin typeface="Calibri"/>
                <a:cs typeface="Calibri"/>
              </a:rPr>
              <a:t>(1%)</a:t>
            </a:r>
            <a:endParaRPr sz="1800">
              <a:latin typeface="Calibri"/>
              <a:cs typeface="Calibri"/>
            </a:endParaRPr>
          </a:p>
        </p:txBody>
      </p:sp>
      <p:sp>
        <p:nvSpPr>
          <p:cNvPr id="99" name="object 99"/>
          <p:cNvSpPr txBox="1"/>
          <p:nvPr/>
        </p:nvSpPr>
        <p:spPr>
          <a:xfrm>
            <a:off x="6248112" y="2680802"/>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36</a:t>
            </a:r>
            <a:r>
              <a:rPr dirty="0" sz="1800" spc="-80">
                <a:latin typeface="Calibri"/>
                <a:cs typeface="Calibri"/>
              </a:rPr>
              <a:t> </a:t>
            </a:r>
            <a:r>
              <a:rPr dirty="0" sz="1800" spc="-5">
                <a:latin typeface="Calibri"/>
                <a:cs typeface="Calibri"/>
              </a:rPr>
              <a:t>(2%)</a:t>
            </a:r>
            <a:endParaRPr sz="1800">
              <a:latin typeface="Calibri"/>
              <a:cs typeface="Calibri"/>
            </a:endParaRPr>
          </a:p>
        </p:txBody>
      </p:sp>
      <p:sp>
        <p:nvSpPr>
          <p:cNvPr id="100" name="object 100"/>
          <p:cNvSpPr txBox="1"/>
          <p:nvPr/>
        </p:nvSpPr>
        <p:spPr>
          <a:xfrm>
            <a:off x="7942442" y="2680802"/>
            <a:ext cx="72580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17</a:t>
            </a:r>
            <a:r>
              <a:rPr dirty="0" sz="1800" spc="-80">
                <a:latin typeface="Calibri"/>
                <a:cs typeface="Calibri"/>
              </a:rPr>
              <a:t> </a:t>
            </a:r>
            <a:r>
              <a:rPr dirty="0" sz="1800" spc="-5">
                <a:latin typeface="Calibri"/>
                <a:cs typeface="Calibri"/>
              </a:rPr>
              <a:t>(1%)</a:t>
            </a:r>
            <a:endParaRPr sz="1800">
              <a:latin typeface="Calibri"/>
              <a:cs typeface="Calibri"/>
            </a:endParaRPr>
          </a:p>
        </p:txBody>
      </p:sp>
      <p:sp>
        <p:nvSpPr>
          <p:cNvPr id="101" name="object 101"/>
          <p:cNvSpPr txBox="1"/>
          <p:nvPr/>
        </p:nvSpPr>
        <p:spPr>
          <a:xfrm>
            <a:off x="38735" y="2958736"/>
            <a:ext cx="204660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Current or</a:t>
            </a:r>
            <a:r>
              <a:rPr dirty="0" sz="1800" spc="-70" b="1">
                <a:latin typeface="Calibri"/>
                <a:cs typeface="Calibri"/>
              </a:rPr>
              <a:t> </a:t>
            </a:r>
            <a:r>
              <a:rPr dirty="0" sz="1800" spc="-5" b="1">
                <a:latin typeface="Calibri"/>
                <a:cs typeface="Calibri"/>
              </a:rPr>
              <a:t>Ex-smoker</a:t>
            </a:r>
            <a:endParaRPr sz="1800">
              <a:latin typeface="Calibri"/>
              <a:cs typeface="Calibri"/>
            </a:endParaRPr>
          </a:p>
        </p:txBody>
      </p:sp>
      <p:sp>
        <p:nvSpPr>
          <p:cNvPr id="102" name="object 102"/>
          <p:cNvSpPr txBox="1"/>
          <p:nvPr/>
        </p:nvSpPr>
        <p:spPr>
          <a:xfrm>
            <a:off x="4415848" y="2958736"/>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2185</a:t>
            </a:r>
            <a:r>
              <a:rPr dirty="0" sz="1800" spc="-80">
                <a:latin typeface="Calibri"/>
                <a:cs typeface="Calibri"/>
              </a:rPr>
              <a:t> </a:t>
            </a:r>
            <a:r>
              <a:rPr dirty="0" sz="1800" spc="-5">
                <a:latin typeface="Calibri"/>
                <a:cs typeface="Calibri"/>
              </a:rPr>
              <a:t>(53%)</a:t>
            </a:r>
            <a:endParaRPr sz="1800">
              <a:latin typeface="Calibri"/>
              <a:cs typeface="Calibri"/>
            </a:endParaRPr>
          </a:p>
        </p:txBody>
      </p:sp>
      <p:sp>
        <p:nvSpPr>
          <p:cNvPr id="103" name="object 103"/>
          <p:cNvSpPr txBox="1"/>
          <p:nvPr/>
        </p:nvSpPr>
        <p:spPr>
          <a:xfrm>
            <a:off x="6074318" y="2958736"/>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1095</a:t>
            </a:r>
            <a:r>
              <a:rPr dirty="0" sz="1800" spc="-80">
                <a:latin typeface="Calibri"/>
                <a:cs typeface="Calibri"/>
              </a:rPr>
              <a:t> </a:t>
            </a:r>
            <a:r>
              <a:rPr dirty="0" sz="1800" spc="-5">
                <a:latin typeface="Calibri"/>
                <a:cs typeface="Calibri"/>
              </a:rPr>
              <a:t>(53%)</a:t>
            </a:r>
            <a:endParaRPr sz="1800">
              <a:latin typeface="Calibri"/>
              <a:cs typeface="Calibri"/>
            </a:endParaRPr>
          </a:p>
        </p:txBody>
      </p:sp>
      <p:sp>
        <p:nvSpPr>
          <p:cNvPr id="104" name="object 104"/>
          <p:cNvSpPr txBox="1"/>
          <p:nvPr/>
        </p:nvSpPr>
        <p:spPr>
          <a:xfrm>
            <a:off x="7768649" y="2958736"/>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1090</a:t>
            </a:r>
            <a:r>
              <a:rPr dirty="0" sz="1800" spc="-80">
                <a:latin typeface="Calibri"/>
                <a:cs typeface="Calibri"/>
              </a:rPr>
              <a:t> </a:t>
            </a:r>
            <a:r>
              <a:rPr dirty="0" sz="1800" spc="-5">
                <a:latin typeface="Calibri"/>
                <a:cs typeface="Calibri"/>
              </a:rPr>
              <a:t>(53%)</a:t>
            </a:r>
            <a:endParaRPr sz="1800">
              <a:latin typeface="Calibri"/>
              <a:cs typeface="Calibri"/>
            </a:endParaRPr>
          </a:p>
        </p:txBody>
      </p:sp>
      <p:sp>
        <p:nvSpPr>
          <p:cNvPr id="105" name="object 105"/>
          <p:cNvSpPr txBox="1"/>
          <p:nvPr/>
        </p:nvSpPr>
        <p:spPr>
          <a:xfrm>
            <a:off x="38735" y="3236670"/>
            <a:ext cx="130492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Hypertension</a:t>
            </a:r>
            <a:endParaRPr sz="1800">
              <a:latin typeface="Calibri"/>
              <a:cs typeface="Calibri"/>
            </a:endParaRPr>
          </a:p>
        </p:txBody>
      </p:sp>
      <p:sp>
        <p:nvSpPr>
          <p:cNvPr id="106" name="object 106"/>
          <p:cNvSpPr txBox="1"/>
          <p:nvPr/>
        </p:nvSpPr>
        <p:spPr>
          <a:xfrm>
            <a:off x="4415848" y="3236670"/>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1395</a:t>
            </a:r>
            <a:r>
              <a:rPr dirty="0" sz="1800" spc="-80">
                <a:latin typeface="Calibri"/>
                <a:cs typeface="Calibri"/>
              </a:rPr>
              <a:t> </a:t>
            </a:r>
            <a:r>
              <a:rPr dirty="0" sz="1800" spc="-5">
                <a:latin typeface="Calibri"/>
                <a:cs typeface="Calibri"/>
              </a:rPr>
              <a:t>(34%)</a:t>
            </a:r>
            <a:endParaRPr sz="1800">
              <a:latin typeface="Calibri"/>
              <a:cs typeface="Calibri"/>
            </a:endParaRPr>
          </a:p>
        </p:txBody>
      </p:sp>
      <p:sp>
        <p:nvSpPr>
          <p:cNvPr id="107" name="object 107"/>
          <p:cNvSpPr txBox="1"/>
          <p:nvPr/>
        </p:nvSpPr>
        <p:spPr>
          <a:xfrm>
            <a:off x="6132250" y="3236670"/>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712</a:t>
            </a:r>
            <a:r>
              <a:rPr dirty="0" sz="1800" spc="-80">
                <a:latin typeface="Calibri"/>
                <a:cs typeface="Calibri"/>
              </a:rPr>
              <a:t> </a:t>
            </a:r>
            <a:r>
              <a:rPr dirty="0" sz="1800" spc="-5">
                <a:latin typeface="Calibri"/>
                <a:cs typeface="Calibri"/>
              </a:rPr>
              <a:t>(34%)</a:t>
            </a:r>
            <a:endParaRPr sz="1800">
              <a:latin typeface="Calibri"/>
              <a:cs typeface="Calibri"/>
            </a:endParaRPr>
          </a:p>
        </p:txBody>
      </p:sp>
      <p:sp>
        <p:nvSpPr>
          <p:cNvPr id="108" name="object 108"/>
          <p:cNvSpPr txBox="1"/>
          <p:nvPr/>
        </p:nvSpPr>
        <p:spPr>
          <a:xfrm>
            <a:off x="7826580" y="3236670"/>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683</a:t>
            </a:r>
            <a:r>
              <a:rPr dirty="0" sz="1800" spc="-80">
                <a:latin typeface="Calibri"/>
                <a:cs typeface="Calibri"/>
              </a:rPr>
              <a:t> </a:t>
            </a:r>
            <a:r>
              <a:rPr dirty="0" sz="1800" spc="-5">
                <a:latin typeface="Calibri"/>
                <a:cs typeface="Calibri"/>
              </a:rPr>
              <a:t>(33%)</a:t>
            </a:r>
            <a:endParaRPr sz="1800">
              <a:latin typeface="Calibri"/>
              <a:cs typeface="Calibri"/>
            </a:endParaRPr>
          </a:p>
        </p:txBody>
      </p:sp>
      <p:sp>
        <p:nvSpPr>
          <p:cNvPr id="109" name="object 109"/>
          <p:cNvSpPr txBox="1"/>
          <p:nvPr/>
        </p:nvSpPr>
        <p:spPr>
          <a:xfrm>
            <a:off x="38735" y="3514604"/>
            <a:ext cx="168910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Diabetes</a:t>
            </a:r>
            <a:r>
              <a:rPr dirty="0" sz="1800" spc="-75" b="1">
                <a:latin typeface="Calibri"/>
                <a:cs typeface="Calibri"/>
              </a:rPr>
              <a:t> </a:t>
            </a:r>
            <a:r>
              <a:rPr dirty="0" sz="1800" spc="-5" b="1">
                <a:latin typeface="Calibri"/>
                <a:cs typeface="Calibri"/>
              </a:rPr>
              <a:t>Mellitus</a:t>
            </a:r>
            <a:endParaRPr sz="1800">
              <a:latin typeface="Calibri"/>
              <a:cs typeface="Calibri"/>
            </a:endParaRPr>
          </a:p>
        </p:txBody>
      </p:sp>
      <p:sp>
        <p:nvSpPr>
          <p:cNvPr id="110" name="object 110"/>
          <p:cNvSpPr txBox="1"/>
          <p:nvPr/>
        </p:nvSpPr>
        <p:spPr>
          <a:xfrm>
            <a:off x="4473779" y="3514604"/>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444</a:t>
            </a:r>
            <a:r>
              <a:rPr dirty="0" sz="1800" spc="-80">
                <a:latin typeface="Calibri"/>
                <a:cs typeface="Calibri"/>
              </a:rPr>
              <a:t> </a:t>
            </a:r>
            <a:r>
              <a:rPr dirty="0" sz="1800" spc="-5">
                <a:latin typeface="Calibri"/>
                <a:cs typeface="Calibri"/>
              </a:rPr>
              <a:t>(11%)</a:t>
            </a:r>
            <a:endParaRPr sz="1800">
              <a:latin typeface="Calibri"/>
              <a:cs typeface="Calibri"/>
            </a:endParaRPr>
          </a:p>
        </p:txBody>
      </p:sp>
      <p:sp>
        <p:nvSpPr>
          <p:cNvPr id="111" name="object 111"/>
          <p:cNvSpPr txBox="1"/>
          <p:nvPr/>
        </p:nvSpPr>
        <p:spPr>
          <a:xfrm>
            <a:off x="6132250" y="3514604"/>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223</a:t>
            </a:r>
            <a:r>
              <a:rPr dirty="0" sz="1800" spc="-80">
                <a:latin typeface="Calibri"/>
                <a:cs typeface="Calibri"/>
              </a:rPr>
              <a:t> </a:t>
            </a:r>
            <a:r>
              <a:rPr dirty="0" sz="1800" spc="-5">
                <a:latin typeface="Calibri"/>
                <a:cs typeface="Calibri"/>
              </a:rPr>
              <a:t>(11%)</a:t>
            </a:r>
            <a:endParaRPr sz="1800">
              <a:latin typeface="Calibri"/>
              <a:cs typeface="Calibri"/>
            </a:endParaRPr>
          </a:p>
        </p:txBody>
      </p:sp>
      <p:sp>
        <p:nvSpPr>
          <p:cNvPr id="112" name="object 112"/>
          <p:cNvSpPr txBox="1"/>
          <p:nvPr/>
        </p:nvSpPr>
        <p:spPr>
          <a:xfrm>
            <a:off x="7826580" y="3514604"/>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221</a:t>
            </a:r>
            <a:r>
              <a:rPr dirty="0" sz="1800" spc="-80">
                <a:latin typeface="Calibri"/>
                <a:cs typeface="Calibri"/>
              </a:rPr>
              <a:t> </a:t>
            </a:r>
            <a:r>
              <a:rPr dirty="0" sz="1800" spc="-5">
                <a:latin typeface="Calibri"/>
                <a:cs typeface="Calibri"/>
              </a:rPr>
              <a:t>(11%)</a:t>
            </a:r>
            <a:endParaRPr sz="1800">
              <a:latin typeface="Calibri"/>
              <a:cs typeface="Calibri"/>
            </a:endParaRPr>
          </a:p>
        </p:txBody>
      </p:sp>
      <p:sp>
        <p:nvSpPr>
          <p:cNvPr id="113" name="object 113"/>
          <p:cNvSpPr txBox="1"/>
          <p:nvPr/>
        </p:nvSpPr>
        <p:spPr>
          <a:xfrm>
            <a:off x="38735" y="3792538"/>
            <a:ext cx="223456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Hypercholesterolaemia</a:t>
            </a:r>
            <a:endParaRPr sz="1800">
              <a:latin typeface="Calibri"/>
              <a:cs typeface="Calibri"/>
            </a:endParaRPr>
          </a:p>
        </p:txBody>
      </p:sp>
      <p:sp>
        <p:nvSpPr>
          <p:cNvPr id="114" name="object 114"/>
          <p:cNvSpPr txBox="1"/>
          <p:nvPr/>
        </p:nvSpPr>
        <p:spPr>
          <a:xfrm>
            <a:off x="4415848" y="3792538"/>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2176</a:t>
            </a:r>
            <a:r>
              <a:rPr dirty="0" sz="1800" spc="-80">
                <a:latin typeface="Calibri"/>
                <a:cs typeface="Calibri"/>
              </a:rPr>
              <a:t> </a:t>
            </a:r>
            <a:r>
              <a:rPr dirty="0" sz="1800" spc="-5">
                <a:latin typeface="Calibri"/>
                <a:cs typeface="Calibri"/>
              </a:rPr>
              <a:t>(53%)</a:t>
            </a:r>
            <a:endParaRPr sz="1800">
              <a:latin typeface="Calibri"/>
              <a:cs typeface="Calibri"/>
            </a:endParaRPr>
          </a:p>
        </p:txBody>
      </p:sp>
      <p:sp>
        <p:nvSpPr>
          <p:cNvPr id="115" name="object 115"/>
          <p:cNvSpPr txBox="1"/>
          <p:nvPr/>
        </p:nvSpPr>
        <p:spPr>
          <a:xfrm>
            <a:off x="6074318" y="3792538"/>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1099</a:t>
            </a:r>
            <a:r>
              <a:rPr dirty="0" sz="1800" spc="-80">
                <a:latin typeface="Calibri"/>
                <a:cs typeface="Calibri"/>
              </a:rPr>
              <a:t> </a:t>
            </a:r>
            <a:r>
              <a:rPr dirty="0" sz="1800" spc="-5">
                <a:latin typeface="Calibri"/>
                <a:cs typeface="Calibri"/>
              </a:rPr>
              <a:t>(53%)</a:t>
            </a:r>
            <a:endParaRPr sz="1800">
              <a:latin typeface="Calibri"/>
              <a:cs typeface="Calibri"/>
            </a:endParaRPr>
          </a:p>
        </p:txBody>
      </p:sp>
      <p:sp>
        <p:nvSpPr>
          <p:cNvPr id="116" name="object 116"/>
          <p:cNvSpPr txBox="1"/>
          <p:nvPr/>
        </p:nvSpPr>
        <p:spPr>
          <a:xfrm>
            <a:off x="7768649" y="3792538"/>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1077</a:t>
            </a:r>
            <a:r>
              <a:rPr dirty="0" sz="1800" spc="-80">
                <a:latin typeface="Calibri"/>
                <a:cs typeface="Calibri"/>
              </a:rPr>
              <a:t> </a:t>
            </a:r>
            <a:r>
              <a:rPr dirty="0" sz="1800" spc="-5">
                <a:latin typeface="Calibri"/>
                <a:cs typeface="Calibri"/>
              </a:rPr>
              <a:t>(52%)</a:t>
            </a:r>
            <a:endParaRPr sz="1800">
              <a:latin typeface="Calibri"/>
              <a:cs typeface="Calibri"/>
            </a:endParaRPr>
          </a:p>
        </p:txBody>
      </p:sp>
      <p:sp>
        <p:nvSpPr>
          <p:cNvPr id="117" name="object 117"/>
          <p:cNvSpPr txBox="1"/>
          <p:nvPr/>
        </p:nvSpPr>
        <p:spPr>
          <a:xfrm>
            <a:off x="38735" y="4070472"/>
            <a:ext cx="138112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Family</a:t>
            </a:r>
            <a:r>
              <a:rPr dirty="0" sz="1800" spc="-80" b="1">
                <a:latin typeface="Calibri"/>
                <a:cs typeface="Calibri"/>
              </a:rPr>
              <a:t> </a:t>
            </a:r>
            <a:r>
              <a:rPr dirty="0" sz="1800" spc="-5" b="1">
                <a:latin typeface="Calibri"/>
                <a:cs typeface="Calibri"/>
              </a:rPr>
              <a:t>History</a:t>
            </a:r>
            <a:endParaRPr sz="1800">
              <a:latin typeface="Calibri"/>
              <a:cs typeface="Calibri"/>
            </a:endParaRPr>
          </a:p>
        </p:txBody>
      </p:sp>
      <p:sp>
        <p:nvSpPr>
          <p:cNvPr id="118" name="object 118"/>
          <p:cNvSpPr txBox="1"/>
          <p:nvPr/>
        </p:nvSpPr>
        <p:spPr>
          <a:xfrm>
            <a:off x="4415848" y="4070472"/>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1716</a:t>
            </a:r>
            <a:r>
              <a:rPr dirty="0" sz="1800" spc="-80">
                <a:latin typeface="Calibri"/>
                <a:cs typeface="Calibri"/>
              </a:rPr>
              <a:t> </a:t>
            </a:r>
            <a:r>
              <a:rPr dirty="0" sz="1800" spc="-5">
                <a:latin typeface="Calibri"/>
                <a:cs typeface="Calibri"/>
              </a:rPr>
              <a:t>(41%)</a:t>
            </a:r>
            <a:endParaRPr sz="1800">
              <a:latin typeface="Calibri"/>
              <a:cs typeface="Calibri"/>
            </a:endParaRPr>
          </a:p>
        </p:txBody>
      </p:sp>
      <p:sp>
        <p:nvSpPr>
          <p:cNvPr id="119" name="object 119"/>
          <p:cNvSpPr txBox="1"/>
          <p:nvPr/>
        </p:nvSpPr>
        <p:spPr>
          <a:xfrm>
            <a:off x="6132250" y="4070472"/>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887</a:t>
            </a:r>
            <a:r>
              <a:rPr dirty="0" sz="1800" spc="-80">
                <a:latin typeface="Calibri"/>
                <a:cs typeface="Calibri"/>
              </a:rPr>
              <a:t> </a:t>
            </a:r>
            <a:r>
              <a:rPr dirty="0" sz="1800" spc="-5">
                <a:latin typeface="Calibri"/>
                <a:cs typeface="Calibri"/>
              </a:rPr>
              <a:t>(43%)</a:t>
            </a:r>
            <a:endParaRPr sz="1800">
              <a:latin typeface="Calibri"/>
              <a:cs typeface="Calibri"/>
            </a:endParaRPr>
          </a:p>
        </p:txBody>
      </p:sp>
      <p:sp>
        <p:nvSpPr>
          <p:cNvPr id="120" name="object 120"/>
          <p:cNvSpPr txBox="1"/>
          <p:nvPr/>
        </p:nvSpPr>
        <p:spPr>
          <a:xfrm>
            <a:off x="7826580" y="4070472"/>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829</a:t>
            </a:r>
            <a:r>
              <a:rPr dirty="0" sz="1800" spc="-80">
                <a:latin typeface="Calibri"/>
                <a:cs typeface="Calibri"/>
              </a:rPr>
              <a:t> </a:t>
            </a:r>
            <a:r>
              <a:rPr dirty="0" sz="1800" spc="-5">
                <a:latin typeface="Calibri"/>
                <a:cs typeface="Calibri"/>
              </a:rPr>
              <a:t>(40%)</a:t>
            </a:r>
            <a:endParaRPr sz="1800">
              <a:latin typeface="Calibri"/>
              <a:cs typeface="Calibri"/>
            </a:endParaRPr>
          </a:p>
        </p:txBody>
      </p:sp>
      <p:sp>
        <p:nvSpPr>
          <p:cNvPr id="121" name="object 121"/>
          <p:cNvSpPr txBox="1"/>
          <p:nvPr/>
        </p:nvSpPr>
        <p:spPr>
          <a:xfrm>
            <a:off x="38735" y="4348406"/>
            <a:ext cx="322262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Serum Total Cholesterol</a:t>
            </a:r>
            <a:r>
              <a:rPr dirty="0" sz="1800" spc="-55" b="1">
                <a:latin typeface="Calibri"/>
                <a:cs typeface="Calibri"/>
              </a:rPr>
              <a:t> </a:t>
            </a:r>
            <a:r>
              <a:rPr dirty="0" sz="1800" spc="-5">
                <a:latin typeface="Calibri"/>
                <a:cs typeface="Calibri"/>
              </a:rPr>
              <a:t>(mmol/L)</a:t>
            </a:r>
            <a:endParaRPr sz="1800">
              <a:latin typeface="Calibri"/>
              <a:cs typeface="Calibri"/>
            </a:endParaRPr>
          </a:p>
        </p:txBody>
      </p:sp>
      <p:sp>
        <p:nvSpPr>
          <p:cNvPr id="122" name="object 122"/>
          <p:cNvSpPr txBox="1"/>
          <p:nvPr/>
        </p:nvSpPr>
        <p:spPr>
          <a:xfrm>
            <a:off x="4478077" y="4348406"/>
            <a:ext cx="94869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5.41±1.20</a:t>
            </a:r>
            <a:endParaRPr sz="1800">
              <a:latin typeface="Calibri"/>
              <a:cs typeface="Calibri"/>
            </a:endParaRPr>
          </a:p>
        </p:txBody>
      </p:sp>
      <p:sp>
        <p:nvSpPr>
          <p:cNvPr id="123" name="object 123"/>
          <p:cNvSpPr txBox="1"/>
          <p:nvPr/>
        </p:nvSpPr>
        <p:spPr>
          <a:xfrm>
            <a:off x="6136547" y="4348406"/>
            <a:ext cx="94869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5.41±1.23</a:t>
            </a:r>
            <a:endParaRPr sz="1800">
              <a:latin typeface="Calibri"/>
              <a:cs typeface="Calibri"/>
            </a:endParaRPr>
          </a:p>
        </p:txBody>
      </p:sp>
      <p:sp>
        <p:nvSpPr>
          <p:cNvPr id="124" name="object 124"/>
          <p:cNvSpPr txBox="1"/>
          <p:nvPr/>
        </p:nvSpPr>
        <p:spPr>
          <a:xfrm>
            <a:off x="7830877" y="4348406"/>
            <a:ext cx="94869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5.41±1.17</a:t>
            </a:r>
            <a:endParaRPr sz="1800">
              <a:latin typeface="Calibri"/>
              <a:cs typeface="Calibri"/>
            </a:endParaRPr>
          </a:p>
        </p:txBody>
      </p:sp>
      <p:sp>
        <p:nvSpPr>
          <p:cNvPr id="125" name="object 125"/>
          <p:cNvSpPr txBox="1"/>
          <p:nvPr/>
        </p:nvSpPr>
        <p:spPr>
          <a:xfrm>
            <a:off x="38735" y="4626340"/>
            <a:ext cx="3141345"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Serum HDL-Cholesterol</a:t>
            </a:r>
            <a:r>
              <a:rPr dirty="0" sz="1800" spc="-20" b="1">
                <a:latin typeface="Calibri"/>
                <a:cs typeface="Calibri"/>
              </a:rPr>
              <a:t> </a:t>
            </a:r>
            <a:r>
              <a:rPr dirty="0" sz="1800" spc="-5">
                <a:latin typeface="Calibri"/>
                <a:cs typeface="Calibri"/>
              </a:rPr>
              <a:t>(mmol/L)</a:t>
            </a:r>
            <a:endParaRPr sz="1800">
              <a:latin typeface="Calibri"/>
              <a:cs typeface="Calibri"/>
            </a:endParaRPr>
          </a:p>
        </p:txBody>
      </p:sp>
      <p:sp>
        <p:nvSpPr>
          <p:cNvPr id="126" name="object 126"/>
          <p:cNvSpPr txBox="1"/>
          <p:nvPr/>
        </p:nvSpPr>
        <p:spPr>
          <a:xfrm>
            <a:off x="4478077" y="4626340"/>
            <a:ext cx="94869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1.35±0.43</a:t>
            </a:r>
            <a:endParaRPr sz="1800">
              <a:latin typeface="Calibri"/>
              <a:cs typeface="Calibri"/>
            </a:endParaRPr>
          </a:p>
        </p:txBody>
      </p:sp>
      <p:sp>
        <p:nvSpPr>
          <p:cNvPr id="127" name="object 127"/>
          <p:cNvSpPr txBox="1"/>
          <p:nvPr/>
        </p:nvSpPr>
        <p:spPr>
          <a:xfrm>
            <a:off x="6136547" y="4626340"/>
            <a:ext cx="94869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1.35±0.42</a:t>
            </a:r>
            <a:endParaRPr sz="1800">
              <a:latin typeface="Calibri"/>
              <a:cs typeface="Calibri"/>
            </a:endParaRPr>
          </a:p>
        </p:txBody>
      </p:sp>
      <p:sp>
        <p:nvSpPr>
          <p:cNvPr id="128" name="object 128"/>
          <p:cNvSpPr txBox="1"/>
          <p:nvPr/>
        </p:nvSpPr>
        <p:spPr>
          <a:xfrm>
            <a:off x="7830877" y="4626340"/>
            <a:ext cx="94869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1.35±0.43</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1892935" cy="749300"/>
          </a:xfrm>
          <a:custGeom>
            <a:avLst/>
            <a:gdLst/>
            <a:ahLst/>
            <a:cxnLst/>
            <a:rect l="l" t="t" r="r" b="b"/>
            <a:pathLst>
              <a:path w="1892935" h="749300">
                <a:moveTo>
                  <a:pt x="0" y="0"/>
                </a:moveTo>
                <a:lnTo>
                  <a:pt x="1892489" y="0"/>
                </a:lnTo>
                <a:lnTo>
                  <a:pt x="1892489" y="748708"/>
                </a:lnTo>
                <a:lnTo>
                  <a:pt x="0" y="748708"/>
                </a:lnTo>
                <a:lnTo>
                  <a:pt x="0" y="0"/>
                </a:lnTo>
                <a:close/>
              </a:path>
            </a:pathLst>
          </a:custGeom>
          <a:solidFill>
            <a:srgbClr val="4F81BD"/>
          </a:solidFill>
        </p:spPr>
        <p:txBody>
          <a:bodyPr wrap="square" lIns="0" tIns="0" rIns="0" bIns="0" rtlCol="0"/>
          <a:lstStyle/>
          <a:p/>
        </p:txBody>
      </p:sp>
      <p:sp>
        <p:nvSpPr>
          <p:cNvPr id="3" name="object 3"/>
          <p:cNvSpPr/>
          <p:nvPr/>
        </p:nvSpPr>
        <p:spPr>
          <a:xfrm>
            <a:off x="1892491" y="0"/>
            <a:ext cx="2213610" cy="749300"/>
          </a:xfrm>
          <a:custGeom>
            <a:avLst/>
            <a:gdLst/>
            <a:ahLst/>
            <a:cxnLst/>
            <a:rect l="l" t="t" r="r" b="b"/>
            <a:pathLst>
              <a:path w="2213610" h="749300">
                <a:moveTo>
                  <a:pt x="0" y="0"/>
                </a:moveTo>
                <a:lnTo>
                  <a:pt x="2213343" y="0"/>
                </a:lnTo>
                <a:lnTo>
                  <a:pt x="2213343" y="748708"/>
                </a:lnTo>
                <a:lnTo>
                  <a:pt x="0" y="748708"/>
                </a:lnTo>
                <a:lnTo>
                  <a:pt x="0" y="0"/>
                </a:lnTo>
                <a:close/>
              </a:path>
            </a:pathLst>
          </a:custGeom>
          <a:solidFill>
            <a:srgbClr val="4F81BD"/>
          </a:solidFill>
        </p:spPr>
        <p:txBody>
          <a:bodyPr wrap="square" lIns="0" tIns="0" rIns="0" bIns="0" rtlCol="0"/>
          <a:lstStyle/>
          <a:p/>
        </p:txBody>
      </p:sp>
      <p:sp>
        <p:nvSpPr>
          <p:cNvPr id="4" name="object 4"/>
          <p:cNvSpPr/>
          <p:nvPr/>
        </p:nvSpPr>
        <p:spPr>
          <a:xfrm>
            <a:off x="4105835" y="0"/>
            <a:ext cx="1666875" cy="749300"/>
          </a:xfrm>
          <a:custGeom>
            <a:avLst/>
            <a:gdLst/>
            <a:ahLst/>
            <a:cxnLst/>
            <a:rect l="l" t="t" r="r" b="b"/>
            <a:pathLst>
              <a:path w="1666875" h="749300">
                <a:moveTo>
                  <a:pt x="0" y="0"/>
                </a:moveTo>
                <a:lnTo>
                  <a:pt x="1666775" y="0"/>
                </a:lnTo>
                <a:lnTo>
                  <a:pt x="1666775" y="748708"/>
                </a:lnTo>
                <a:lnTo>
                  <a:pt x="0" y="748708"/>
                </a:lnTo>
                <a:lnTo>
                  <a:pt x="0" y="0"/>
                </a:lnTo>
                <a:close/>
              </a:path>
            </a:pathLst>
          </a:custGeom>
          <a:solidFill>
            <a:srgbClr val="4F81BD"/>
          </a:solidFill>
        </p:spPr>
        <p:txBody>
          <a:bodyPr wrap="square" lIns="0" tIns="0" rIns="0" bIns="0" rtlCol="0"/>
          <a:lstStyle/>
          <a:p/>
        </p:txBody>
      </p:sp>
      <p:sp>
        <p:nvSpPr>
          <p:cNvPr id="5" name="object 5"/>
          <p:cNvSpPr/>
          <p:nvPr/>
        </p:nvSpPr>
        <p:spPr>
          <a:xfrm>
            <a:off x="5772610" y="0"/>
            <a:ext cx="1692275" cy="749300"/>
          </a:xfrm>
          <a:custGeom>
            <a:avLst/>
            <a:gdLst/>
            <a:ahLst/>
            <a:cxnLst/>
            <a:rect l="l" t="t" r="r" b="b"/>
            <a:pathLst>
              <a:path w="1692275" h="749300">
                <a:moveTo>
                  <a:pt x="0" y="0"/>
                </a:moveTo>
                <a:lnTo>
                  <a:pt x="1691961" y="0"/>
                </a:lnTo>
                <a:lnTo>
                  <a:pt x="1691961" y="748708"/>
                </a:lnTo>
                <a:lnTo>
                  <a:pt x="0" y="748708"/>
                </a:lnTo>
                <a:lnTo>
                  <a:pt x="0" y="0"/>
                </a:lnTo>
                <a:close/>
              </a:path>
            </a:pathLst>
          </a:custGeom>
          <a:solidFill>
            <a:srgbClr val="4F81BD"/>
          </a:solidFill>
        </p:spPr>
        <p:txBody>
          <a:bodyPr wrap="square" lIns="0" tIns="0" rIns="0" bIns="0" rtlCol="0"/>
          <a:lstStyle/>
          <a:p/>
        </p:txBody>
      </p:sp>
      <p:sp>
        <p:nvSpPr>
          <p:cNvPr id="6" name="object 6"/>
          <p:cNvSpPr/>
          <p:nvPr/>
        </p:nvSpPr>
        <p:spPr>
          <a:xfrm>
            <a:off x="7464570" y="0"/>
            <a:ext cx="1679575" cy="749300"/>
          </a:xfrm>
          <a:custGeom>
            <a:avLst/>
            <a:gdLst/>
            <a:ahLst/>
            <a:cxnLst/>
            <a:rect l="l" t="t" r="r" b="b"/>
            <a:pathLst>
              <a:path w="1679575" h="749300">
                <a:moveTo>
                  <a:pt x="0" y="0"/>
                </a:moveTo>
                <a:lnTo>
                  <a:pt x="1679428" y="0"/>
                </a:lnTo>
                <a:lnTo>
                  <a:pt x="1679428" y="748708"/>
                </a:lnTo>
                <a:lnTo>
                  <a:pt x="0" y="748708"/>
                </a:lnTo>
                <a:lnTo>
                  <a:pt x="0" y="0"/>
                </a:lnTo>
                <a:close/>
              </a:path>
            </a:pathLst>
          </a:custGeom>
          <a:solidFill>
            <a:srgbClr val="4F81BD"/>
          </a:solidFill>
        </p:spPr>
        <p:txBody>
          <a:bodyPr wrap="square" lIns="0" tIns="0" rIns="0" bIns="0" rtlCol="0"/>
          <a:lstStyle/>
          <a:p/>
        </p:txBody>
      </p:sp>
      <p:sp>
        <p:nvSpPr>
          <p:cNvPr id="7" name="object 7"/>
          <p:cNvSpPr/>
          <p:nvPr/>
        </p:nvSpPr>
        <p:spPr>
          <a:xfrm>
            <a:off x="1" y="748707"/>
            <a:ext cx="1892935" cy="280035"/>
          </a:xfrm>
          <a:custGeom>
            <a:avLst/>
            <a:gdLst/>
            <a:ahLst/>
            <a:cxnLst/>
            <a:rect l="l" t="t" r="r" b="b"/>
            <a:pathLst>
              <a:path w="1892935" h="280034">
                <a:moveTo>
                  <a:pt x="0" y="0"/>
                </a:moveTo>
                <a:lnTo>
                  <a:pt x="1892489" y="0"/>
                </a:lnTo>
                <a:lnTo>
                  <a:pt x="1892489" y="279769"/>
                </a:lnTo>
                <a:lnTo>
                  <a:pt x="0" y="279769"/>
                </a:lnTo>
                <a:lnTo>
                  <a:pt x="0" y="0"/>
                </a:lnTo>
                <a:close/>
              </a:path>
            </a:pathLst>
          </a:custGeom>
          <a:solidFill>
            <a:srgbClr val="D0D8E8"/>
          </a:solidFill>
        </p:spPr>
        <p:txBody>
          <a:bodyPr wrap="square" lIns="0" tIns="0" rIns="0" bIns="0" rtlCol="0"/>
          <a:lstStyle/>
          <a:p/>
        </p:txBody>
      </p:sp>
      <p:sp>
        <p:nvSpPr>
          <p:cNvPr id="8" name="object 8"/>
          <p:cNvSpPr/>
          <p:nvPr/>
        </p:nvSpPr>
        <p:spPr>
          <a:xfrm>
            <a:off x="1892491" y="748707"/>
            <a:ext cx="2213610" cy="280035"/>
          </a:xfrm>
          <a:custGeom>
            <a:avLst/>
            <a:gdLst/>
            <a:ahLst/>
            <a:cxnLst/>
            <a:rect l="l" t="t" r="r" b="b"/>
            <a:pathLst>
              <a:path w="2213610" h="280034">
                <a:moveTo>
                  <a:pt x="0" y="0"/>
                </a:moveTo>
                <a:lnTo>
                  <a:pt x="2213343" y="0"/>
                </a:lnTo>
                <a:lnTo>
                  <a:pt x="2213343" y="279769"/>
                </a:lnTo>
                <a:lnTo>
                  <a:pt x="0" y="279769"/>
                </a:lnTo>
                <a:lnTo>
                  <a:pt x="0" y="0"/>
                </a:lnTo>
                <a:close/>
              </a:path>
            </a:pathLst>
          </a:custGeom>
          <a:solidFill>
            <a:srgbClr val="D0D8E8"/>
          </a:solidFill>
        </p:spPr>
        <p:txBody>
          <a:bodyPr wrap="square" lIns="0" tIns="0" rIns="0" bIns="0" rtlCol="0"/>
          <a:lstStyle/>
          <a:p/>
        </p:txBody>
      </p:sp>
      <p:sp>
        <p:nvSpPr>
          <p:cNvPr id="9" name="object 9"/>
          <p:cNvSpPr/>
          <p:nvPr/>
        </p:nvSpPr>
        <p:spPr>
          <a:xfrm>
            <a:off x="4105835" y="748707"/>
            <a:ext cx="1666875" cy="280035"/>
          </a:xfrm>
          <a:custGeom>
            <a:avLst/>
            <a:gdLst/>
            <a:ahLst/>
            <a:cxnLst/>
            <a:rect l="l" t="t" r="r" b="b"/>
            <a:pathLst>
              <a:path w="1666875" h="280034">
                <a:moveTo>
                  <a:pt x="0" y="0"/>
                </a:moveTo>
                <a:lnTo>
                  <a:pt x="1666775" y="0"/>
                </a:lnTo>
                <a:lnTo>
                  <a:pt x="1666775" y="279769"/>
                </a:lnTo>
                <a:lnTo>
                  <a:pt x="0" y="279769"/>
                </a:lnTo>
                <a:lnTo>
                  <a:pt x="0" y="0"/>
                </a:lnTo>
                <a:close/>
              </a:path>
            </a:pathLst>
          </a:custGeom>
          <a:solidFill>
            <a:srgbClr val="D0D8E8"/>
          </a:solidFill>
        </p:spPr>
        <p:txBody>
          <a:bodyPr wrap="square" lIns="0" tIns="0" rIns="0" bIns="0" rtlCol="0"/>
          <a:lstStyle/>
          <a:p/>
        </p:txBody>
      </p:sp>
      <p:sp>
        <p:nvSpPr>
          <p:cNvPr id="10" name="object 10"/>
          <p:cNvSpPr/>
          <p:nvPr/>
        </p:nvSpPr>
        <p:spPr>
          <a:xfrm>
            <a:off x="5772610" y="748707"/>
            <a:ext cx="1692275" cy="280035"/>
          </a:xfrm>
          <a:custGeom>
            <a:avLst/>
            <a:gdLst/>
            <a:ahLst/>
            <a:cxnLst/>
            <a:rect l="l" t="t" r="r" b="b"/>
            <a:pathLst>
              <a:path w="1692275" h="280034">
                <a:moveTo>
                  <a:pt x="0" y="0"/>
                </a:moveTo>
                <a:lnTo>
                  <a:pt x="1691961" y="0"/>
                </a:lnTo>
                <a:lnTo>
                  <a:pt x="1691961" y="279769"/>
                </a:lnTo>
                <a:lnTo>
                  <a:pt x="0" y="279769"/>
                </a:lnTo>
                <a:lnTo>
                  <a:pt x="0" y="0"/>
                </a:lnTo>
                <a:close/>
              </a:path>
            </a:pathLst>
          </a:custGeom>
          <a:solidFill>
            <a:srgbClr val="D0D8E8"/>
          </a:solidFill>
        </p:spPr>
        <p:txBody>
          <a:bodyPr wrap="square" lIns="0" tIns="0" rIns="0" bIns="0" rtlCol="0"/>
          <a:lstStyle/>
          <a:p/>
        </p:txBody>
      </p:sp>
      <p:sp>
        <p:nvSpPr>
          <p:cNvPr id="11" name="object 11"/>
          <p:cNvSpPr/>
          <p:nvPr/>
        </p:nvSpPr>
        <p:spPr>
          <a:xfrm>
            <a:off x="7464570" y="748707"/>
            <a:ext cx="1679575" cy="280035"/>
          </a:xfrm>
          <a:custGeom>
            <a:avLst/>
            <a:gdLst/>
            <a:ahLst/>
            <a:cxnLst/>
            <a:rect l="l" t="t" r="r" b="b"/>
            <a:pathLst>
              <a:path w="1679575" h="280034">
                <a:moveTo>
                  <a:pt x="0" y="0"/>
                </a:moveTo>
                <a:lnTo>
                  <a:pt x="1679429" y="0"/>
                </a:lnTo>
                <a:lnTo>
                  <a:pt x="1679429" y="279769"/>
                </a:lnTo>
                <a:lnTo>
                  <a:pt x="0" y="279769"/>
                </a:lnTo>
                <a:lnTo>
                  <a:pt x="0" y="0"/>
                </a:lnTo>
                <a:close/>
              </a:path>
            </a:pathLst>
          </a:custGeom>
          <a:solidFill>
            <a:srgbClr val="D0D8E8"/>
          </a:solidFill>
        </p:spPr>
        <p:txBody>
          <a:bodyPr wrap="square" lIns="0" tIns="0" rIns="0" bIns="0" rtlCol="0"/>
          <a:lstStyle/>
          <a:p/>
        </p:txBody>
      </p:sp>
      <p:sp>
        <p:nvSpPr>
          <p:cNvPr id="12" name="object 12"/>
          <p:cNvSpPr/>
          <p:nvPr/>
        </p:nvSpPr>
        <p:spPr>
          <a:xfrm>
            <a:off x="1" y="1028476"/>
            <a:ext cx="1892935" cy="280035"/>
          </a:xfrm>
          <a:custGeom>
            <a:avLst/>
            <a:gdLst/>
            <a:ahLst/>
            <a:cxnLst/>
            <a:rect l="l" t="t" r="r" b="b"/>
            <a:pathLst>
              <a:path w="1892935" h="280034">
                <a:moveTo>
                  <a:pt x="0" y="0"/>
                </a:moveTo>
                <a:lnTo>
                  <a:pt x="1892489" y="0"/>
                </a:lnTo>
                <a:lnTo>
                  <a:pt x="1892489" y="279768"/>
                </a:lnTo>
                <a:lnTo>
                  <a:pt x="0" y="279768"/>
                </a:lnTo>
                <a:lnTo>
                  <a:pt x="0" y="0"/>
                </a:lnTo>
                <a:close/>
              </a:path>
            </a:pathLst>
          </a:custGeom>
          <a:solidFill>
            <a:srgbClr val="E9EDF4"/>
          </a:solidFill>
        </p:spPr>
        <p:txBody>
          <a:bodyPr wrap="square" lIns="0" tIns="0" rIns="0" bIns="0" rtlCol="0"/>
          <a:lstStyle/>
          <a:p/>
        </p:txBody>
      </p:sp>
      <p:sp>
        <p:nvSpPr>
          <p:cNvPr id="13" name="object 13"/>
          <p:cNvSpPr/>
          <p:nvPr/>
        </p:nvSpPr>
        <p:spPr>
          <a:xfrm>
            <a:off x="1892491" y="1028476"/>
            <a:ext cx="2213610" cy="280035"/>
          </a:xfrm>
          <a:custGeom>
            <a:avLst/>
            <a:gdLst/>
            <a:ahLst/>
            <a:cxnLst/>
            <a:rect l="l" t="t" r="r" b="b"/>
            <a:pathLst>
              <a:path w="2213610" h="280034">
                <a:moveTo>
                  <a:pt x="0" y="0"/>
                </a:moveTo>
                <a:lnTo>
                  <a:pt x="2213343" y="0"/>
                </a:lnTo>
                <a:lnTo>
                  <a:pt x="2213343" y="279768"/>
                </a:lnTo>
                <a:lnTo>
                  <a:pt x="0" y="279768"/>
                </a:lnTo>
                <a:lnTo>
                  <a:pt x="0" y="0"/>
                </a:lnTo>
                <a:close/>
              </a:path>
            </a:pathLst>
          </a:custGeom>
          <a:solidFill>
            <a:srgbClr val="E9EDF4"/>
          </a:solidFill>
        </p:spPr>
        <p:txBody>
          <a:bodyPr wrap="square" lIns="0" tIns="0" rIns="0" bIns="0" rtlCol="0"/>
          <a:lstStyle/>
          <a:p/>
        </p:txBody>
      </p:sp>
      <p:sp>
        <p:nvSpPr>
          <p:cNvPr id="14" name="object 14"/>
          <p:cNvSpPr/>
          <p:nvPr/>
        </p:nvSpPr>
        <p:spPr>
          <a:xfrm>
            <a:off x="4105835" y="1028476"/>
            <a:ext cx="1666875" cy="280035"/>
          </a:xfrm>
          <a:custGeom>
            <a:avLst/>
            <a:gdLst/>
            <a:ahLst/>
            <a:cxnLst/>
            <a:rect l="l" t="t" r="r" b="b"/>
            <a:pathLst>
              <a:path w="1666875" h="280034">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15" name="object 15"/>
          <p:cNvSpPr/>
          <p:nvPr/>
        </p:nvSpPr>
        <p:spPr>
          <a:xfrm>
            <a:off x="5772610" y="1028476"/>
            <a:ext cx="1692275" cy="280035"/>
          </a:xfrm>
          <a:custGeom>
            <a:avLst/>
            <a:gdLst/>
            <a:ahLst/>
            <a:cxnLst/>
            <a:rect l="l" t="t" r="r" b="b"/>
            <a:pathLst>
              <a:path w="1692275" h="280034">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16" name="object 16"/>
          <p:cNvSpPr/>
          <p:nvPr/>
        </p:nvSpPr>
        <p:spPr>
          <a:xfrm>
            <a:off x="7464570" y="1028476"/>
            <a:ext cx="1679575" cy="280035"/>
          </a:xfrm>
          <a:custGeom>
            <a:avLst/>
            <a:gdLst/>
            <a:ahLst/>
            <a:cxnLst/>
            <a:rect l="l" t="t" r="r" b="b"/>
            <a:pathLst>
              <a:path w="1679575" h="280034">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17" name="object 17"/>
          <p:cNvSpPr/>
          <p:nvPr/>
        </p:nvSpPr>
        <p:spPr>
          <a:xfrm>
            <a:off x="1" y="1308245"/>
            <a:ext cx="1892935" cy="280035"/>
          </a:xfrm>
          <a:custGeom>
            <a:avLst/>
            <a:gdLst/>
            <a:ahLst/>
            <a:cxnLst/>
            <a:rect l="l" t="t" r="r" b="b"/>
            <a:pathLst>
              <a:path w="1892935" h="280034">
                <a:moveTo>
                  <a:pt x="0" y="0"/>
                </a:moveTo>
                <a:lnTo>
                  <a:pt x="1892489" y="0"/>
                </a:lnTo>
                <a:lnTo>
                  <a:pt x="1892489" y="279768"/>
                </a:lnTo>
                <a:lnTo>
                  <a:pt x="0" y="279768"/>
                </a:lnTo>
                <a:lnTo>
                  <a:pt x="0" y="0"/>
                </a:lnTo>
                <a:close/>
              </a:path>
            </a:pathLst>
          </a:custGeom>
          <a:solidFill>
            <a:srgbClr val="D0D8E8"/>
          </a:solidFill>
        </p:spPr>
        <p:txBody>
          <a:bodyPr wrap="square" lIns="0" tIns="0" rIns="0" bIns="0" rtlCol="0"/>
          <a:lstStyle/>
          <a:p/>
        </p:txBody>
      </p:sp>
      <p:sp>
        <p:nvSpPr>
          <p:cNvPr id="18" name="object 18"/>
          <p:cNvSpPr/>
          <p:nvPr/>
        </p:nvSpPr>
        <p:spPr>
          <a:xfrm>
            <a:off x="1892491" y="1308245"/>
            <a:ext cx="2213610" cy="280035"/>
          </a:xfrm>
          <a:custGeom>
            <a:avLst/>
            <a:gdLst/>
            <a:ahLst/>
            <a:cxnLst/>
            <a:rect l="l" t="t" r="r" b="b"/>
            <a:pathLst>
              <a:path w="2213610" h="280034">
                <a:moveTo>
                  <a:pt x="0" y="0"/>
                </a:moveTo>
                <a:lnTo>
                  <a:pt x="2213343" y="0"/>
                </a:lnTo>
                <a:lnTo>
                  <a:pt x="2213343" y="279768"/>
                </a:lnTo>
                <a:lnTo>
                  <a:pt x="0" y="279768"/>
                </a:lnTo>
                <a:lnTo>
                  <a:pt x="0" y="0"/>
                </a:lnTo>
                <a:close/>
              </a:path>
            </a:pathLst>
          </a:custGeom>
          <a:solidFill>
            <a:srgbClr val="D0D8E8"/>
          </a:solidFill>
        </p:spPr>
        <p:txBody>
          <a:bodyPr wrap="square" lIns="0" tIns="0" rIns="0" bIns="0" rtlCol="0"/>
          <a:lstStyle/>
          <a:p/>
        </p:txBody>
      </p:sp>
      <p:sp>
        <p:nvSpPr>
          <p:cNvPr id="19" name="object 19"/>
          <p:cNvSpPr/>
          <p:nvPr/>
        </p:nvSpPr>
        <p:spPr>
          <a:xfrm>
            <a:off x="4105835" y="1308245"/>
            <a:ext cx="1666875" cy="280035"/>
          </a:xfrm>
          <a:custGeom>
            <a:avLst/>
            <a:gdLst/>
            <a:ahLst/>
            <a:cxnLst/>
            <a:rect l="l" t="t" r="r" b="b"/>
            <a:pathLst>
              <a:path w="1666875" h="280034">
                <a:moveTo>
                  <a:pt x="0" y="0"/>
                </a:moveTo>
                <a:lnTo>
                  <a:pt x="1666775" y="0"/>
                </a:lnTo>
                <a:lnTo>
                  <a:pt x="1666775" y="279768"/>
                </a:lnTo>
                <a:lnTo>
                  <a:pt x="0" y="279768"/>
                </a:lnTo>
                <a:lnTo>
                  <a:pt x="0" y="0"/>
                </a:lnTo>
                <a:close/>
              </a:path>
            </a:pathLst>
          </a:custGeom>
          <a:solidFill>
            <a:srgbClr val="D0D8E8"/>
          </a:solidFill>
        </p:spPr>
        <p:txBody>
          <a:bodyPr wrap="square" lIns="0" tIns="0" rIns="0" bIns="0" rtlCol="0"/>
          <a:lstStyle/>
          <a:p/>
        </p:txBody>
      </p:sp>
      <p:sp>
        <p:nvSpPr>
          <p:cNvPr id="20" name="object 20"/>
          <p:cNvSpPr/>
          <p:nvPr/>
        </p:nvSpPr>
        <p:spPr>
          <a:xfrm>
            <a:off x="5772610" y="1308245"/>
            <a:ext cx="1692275" cy="280035"/>
          </a:xfrm>
          <a:custGeom>
            <a:avLst/>
            <a:gdLst/>
            <a:ahLst/>
            <a:cxnLst/>
            <a:rect l="l" t="t" r="r" b="b"/>
            <a:pathLst>
              <a:path w="1692275" h="280034">
                <a:moveTo>
                  <a:pt x="0" y="0"/>
                </a:moveTo>
                <a:lnTo>
                  <a:pt x="1691961" y="0"/>
                </a:lnTo>
                <a:lnTo>
                  <a:pt x="1691961" y="279768"/>
                </a:lnTo>
                <a:lnTo>
                  <a:pt x="0" y="279768"/>
                </a:lnTo>
                <a:lnTo>
                  <a:pt x="0" y="0"/>
                </a:lnTo>
                <a:close/>
              </a:path>
            </a:pathLst>
          </a:custGeom>
          <a:solidFill>
            <a:srgbClr val="D0D8E8"/>
          </a:solidFill>
        </p:spPr>
        <p:txBody>
          <a:bodyPr wrap="square" lIns="0" tIns="0" rIns="0" bIns="0" rtlCol="0"/>
          <a:lstStyle/>
          <a:p/>
        </p:txBody>
      </p:sp>
      <p:sp>
        <p:nvSpPr>
          <p:cNvPr id="21" name="object 21"/>
          <p:cNvSpPr/>
          <p:nvPr/>
        </p:nvSpPr>
        <p:spPr>
          <a:xfrm>
            <a:off x="7464570" y="1308245"/>
            <a:ext cx="1679575" cy="280035"/>
          </a:xfrm>
          <a:custGeom>
            <a:avLst/>
            <a:gdLst/>
            <a:ahLst/>
            <a:cxnLst/>
            <a:rect l="l" t="t" r="r" b="b"/>
            <a:pathLst>
              <a:path w="1679575" h="280034">
                <a:moveTo>
                  <a:pt x="0" y="0"/>
                </a:moveTo>
                <a:lnTo>
                  <a:pt x="1679429" y="0"/>
                </a:lnTo>
                <a:lnTo>
                  <a:pt x="1679429" y="279768"/>
                </a:lnTo>
                <a:lnTo>
                  <a:pt x="0" y="279768"/>
                </a:lnTo>
                <a:lnTo>
                  <a:pt x="0" y="0"/>
                </a:lnTo>
                <a:close/>
              </a:path>
            </a:pathLst>
          </a:custGeom>
          <a:solidFill>
            <a:srgbClr val="D0D8E8"/>
          </a:solidFill>
        </p:spPr>
        <p:txBody>
          <a:bodyPr wrap="square" lIns="0" tIns="0" rIns="0" bIns="0" rtlCol="0"/>
          <a:lstStyle/>
          <a:p/>
        </p:txBody>
      </p:sp>
      <p:sp>
        <p:nvSpPr>
          <p:cNvPr id="22" name="object 22"/>
          <p:cNvSpPr/>
          <p:nvPr/>
        </p:nvSpPr>
        <p:spPr>
          <a:xfrm>
            <a:off x="1" y="1588014"/>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E9EDF4"/>
          </a:solidFill>
        </p:spPr>
        <p:txBody>
          <a:bodyPr wrap="square" lIns="0" tIns="0" rIns="0" bIns="0" rtlCol="0"/>
          <a:lstStyle/>
          <a:p/>
        </p:txBody>
      </p:sp>
      <p:sp>
        <p:nvSpPr>
          <p:cNvPr id="23" name="object 23"/>
          <p:cNvSpPr/>
          <p:nvPr/>
        </p:nvSpPr>
        <p:spPr>
          <a:xfrm>
            <a:off x="1892491" y="1588014"/>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E9EDF4"/>
          </a:solidFill>
        </p:spPr>
        <p:txBody>
          <a:bodyPr wrap="square" lIns="0" tIns="0" rIns="0" bIns="0" rtlCol="0"/>
          <a:lstStyle/>
          <a:p/>
        </p:txBody>
      </p:sp>
      <p:sp>
        <p:nvSpPr>
          <p:cNvPr id="24" name="object 24"/>
          <p:cNvSpPr/>
          <p:nvPr/>
        </p:nvSpPr>
        <p:spPr>
          <a:xfrm>
            <a:off x="4105835" y="1588014"/>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25" name="object 25"/>
          <p:cNvSpPr/>
          <p:nvPr/>
        </p:nvSpPr>
        <p:spPr>
          <a:xfrm>
            <a:off x="5772610" y="1588014"/>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26" name="object 26"/>
          <p:cNvSpPr/>
          <p:nvPr/>
        </p:nvSpPr>
        <p:spPr>
          <a:xfrm>
            <a:off x="7464570" y="1588014"/>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27" name="object 27"/>
          <p:cNvSpPr/>
          <p:nvPr/>
        </p:nvSpPr>
        <p:spPr>
          <a:xfrm>
            <a:off x="1" y="1867783"/>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D0D8E8"/>
          </a:solidFill>
        </p:spPr>
        <p:txBody>
          <a:bodyPr wrap="square" lIns="0" tIns="0" rIns="0" bIns="0" rtlCol="0"/>
          <a:lstStyle/>
          <a:p/>
        </p:txBody>
      </p:sp>
      <p:sp>
        <p:nvSpPr>
          <p:cNvPr id="28" name="object 28"/>
          <p:cNvSpPr/>
          <p:nvPr/>
        </p:nvSpPr>
        <p:spPr>
          <a:xfrm>
            <a:off x="1892491" y="1867783"/>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D0D8E8"/>
          </a:solidFill>
        </p:spPr>
        <p:txBody>
          <a:bodyPr wrap="square" lIns="0" tIns="0" rIns="0" bIns="0" rtlCol="0"/>
          <a:lstStyle/>
          <a:p/>
        </p:txBody>
      </p:sp>
      <p:sp>
        <p:nvSpPr>
          <p:cNvPr id="29" name="object 29"/>
          <p:cNvSpPr/>
          <p:nvPr/>
        </p:nvSpPr>
        <p:spPr>
          <a:xfrm>
            <a:off x="4105835" y="1867783"/>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D0D8E8"/>
          </a:solidFill>
        </p:spPr>
        <p:txBody>
          <a:bodyPr wrap="square" lIns="0" tIns="0" rIns="0" bIns="0" rtlCol="0"/>
          <a:lstStyle/>
          <a:p/>
        </p:txBody>
      </p:sp>
      <p:sp>
        <p:nvSpPr>
          <p:cNvPr id="30" name="object 30"/>
          <p:cNvSpPr/>
          <p:nvPr/>
        </p:nvSpPr>
        <p:spPr>
          <a:xfrm>
            <a:off x="5772610" y="1867783"/>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D0D8E8"/>
          </a:solidFill>
        </p:spPr>
        <p:txBody>
          <a:bodyPr wrap="square" lIns="0" tIns="0" rIns="0" bIns="0" rtlCol="0"/>
          <a:lstStyle/>
          <a:p/>
        </p:txBody>
      </p:sp>
      <p:sp>
        <p:nvSpPr>
          <p:cNvPr id="31" name="object 31"/>
          <p:cNvSpPr/>
          <p:nvPr/>
        </p:nvSpPr>
        <p:spPr>
          <a:xfrm>
            <a:off x="7464570" y="1867783"/>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D0D8E8"/>
          </a:solidFill>
        </p:spPr>
        <p:txBody>
          <a:bodyPr wrap="square" lIns="0" tIns="0" rIns="0" bIns="0" rtlCol="0"/>
          <a:lstStyle/>
          <a:p/>
        </p:txBody>
      </p:sp>
      <p:sp>
        <p:nvSpPr>
          <p:cNvPr id="32" name="object 32"/>
          <p:cNvSpPr/>
          <p:nvPr/>
        </p:nvSpPr>
        <p:spPr>
          <a:xfrm>
            <a:off x="1" y="2147553"/>
            <a:ext cx="3133725" cy="280035"/>
          </a:xfrm>
          <a:custGeom>
            <a:avLst/>
            <a:gdLst/>
            <a:ahLst/>
            <a:cxnLst/>
            <a:rect l="l" t="t" r="r" b="b"/>
            <a:pathLst>
              <a:path w="3133725" h="280035">
                <a:moveTo>
                  <a:pt x="0" y="0"/>
                </a:moveTo>
                <a:lnTo>
                  <a:pt x="3133261" y="0"/>
                </a:lnTo>
                <a:lnTo>
                  <a:pt x="3133261" y="279768"/>
                </a:lnTo>
                <a:lnTo>
                  <a:pt x="0" y="279768"/>
                </a:lnTo>
                <a:lnTo>
                  <a:pt x="0" y="0"/>
                </a:lnTo>
                <a:close/>
              </a:path>
            </a:pathLst>
          </a:custGeom>
          <a:solidFill>
            <a:srgbClr val="E9EDF4"/>
          </a:solidFill>
        </p:spPr>
        <p:txBody>
          <a:bodyPr wrap="square" lIns="0" tIns="0" rIns="0" bIns="0" rtlCol="0"/>
          <a:lstStyle/>
          <a:p/>
        </p:txBody>
      </p:sp>
      <p:sp>
        <p:nvSpPr>
          <p:cNvPr id="33" name="object 33"/>
          <p:cNvSpPr/>
          <p:nvPr/>
        </p:nvSpPr>
        <p:spPr>
          <a:xfrm>
            <a:off x="3133262" y="2147553"/>
            <a:ext cx="972819" cy="280035"/>
          </a:xfrm>
          <a:custGeom>
            <a:avLst/>
            <a:gdLst/>
            <a:ahLst/>
            <a:cxnLst/>
            <a:rect l="l" t="t" r="r" b="b"/>
            <a:pathLst>
              <a:path w="972820" h="280035">
                <a:moveTo>
                  <a:pt x="0" y="0"/>
                </a:moveTo>
                <a:lnTo>
                  <a:pt x="972572" y="0"/>
                </a:lnTo>
                <a:lnTo>
                  <a:pt x="972572" y="279768"/>
                </a:lnTo>
                <a:lnTo>
                  <a:pt x="0" y="279768"/>
                </a:lnTo>
                <a:lnTo>
                  <a:pt x="0" y="0"/>
                </a:lnTo>
                <a:close/>
              </a:path>
            </a:pathLst>
          </a:custGeom>
          <a:solidFill>
            <a:srgbClr val="E9EDF4"/>
          </a:solidFill>
        </p:spPr>
        <p:txBody>
          <a:bodyPr wrap="square" lIns="0" tIns="0" rIns="0" bIns="0" rtlCol="0"/>
          <a:lstStyle/>
          <a:p/>
        </p:txBody>
      </p:sp>
      <p:sp>
        <p:nvSpPr>
          <p:cNvPr id="34" name="object 34"/>
          <p:cNvSpPr/>
          <p:nvPr/>
        </p:nvSpPr>
        <p:spPr>
          <a:xfrm>
            <a:off x="4105835" y="2147553"/>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35" name="object 35"/>
          <p:cNvSpPr/>
          <p:nvPr/>
        </p:nvSpPr>
        <p:spPr>
          <a:xfrm>
            <a:off x="5772610" y="2147553"/>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36" name="object 36"/>
          <p:cNvSpPr/>
          <p:nvPr/>
        </p:nvSpPr>
        <p:spPr>
          <a:xfrm>
            <a:off x="7464570" y="2147553"/>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37" name="object 37"/>
          <p:cNvSpPr/>
          <p:nvPr/>
        </p:nvSpPr>
        <p:spPr>
          <a:xfrm>
            <a:off x="1" y="2427321"/>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D0D8E8"/>
          </a:solidFill>
        </p:spPr>
        <p:txBody>
          <a:bodyPr wrap="square" lIns="0" tIns="0" rIns="0" bIns="0" rtlCol="0"/>
          <a:lstStyle/>
          <a:p/>
        </p:txBody>
      </p:sp>
      <p:sp>
        <p:nvSpPr>
          <p:cNvPr id="38" name="object 38"/>
          <p:cNvSpPr/>
          <p:nvPr/>
        </p:nvSpPr>
        <p:spPr>
          <a:xfrm>
            <a:off x="1892491" y="2427321"/>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D0D8E8"/>
          </a:solidFill>
        </p:spPr>
        <p:txBody>
          <a:bodyPr wrap="square" lIns="0" tIns="0" rIns="0" bIns="0" rtlCol="0"/>
          <a:lstStyle/>
          <a:p/>
        </p:txBody>
      </p:sp>
      <p:sp>
        <p:nvSpPr>
          <p:cNvPr id="39" name="object 39"/>
          <p:cNvSpPr/>
          <p:nvPr/>
        </p:nvSpPr>
        <p:spPr>
          <a:xfrm>
            <a:off x="4105835" y="2427321"/>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D0D8E8"/>
          </a:solidFill>
        </p:spPr>
        <p:txBody>
          <a:bodyPr wrap="square" lIns="0" tIns="0" rIns="0" bIns="0" rtlCol="0"/>
          <a:lstStyle/>
          <a:p/>
        </p:txBody>
      </p:sp>
      <p:sp>
        <p:nvSpPr>
          <p:cNvPr id="40" name="object 40"/>
          <p:cNvSpPr/>
          <p:nvPr/>
        </p:nvSpPr>
        <p:spPr>
          <a:xfrm>
            <a:off x="5772610" y="2427321"/>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D0D8E8"/>
          </a:solidFill>
        </p:spPr>
        <p:txBody>
          <a:bodyPr wrap="square" lIns="0" tIns="0" rIns="0" bIns="0" rtlCol="0"/>
          <a:lstStyle/>
          <a:p/>
        </p:txBody>
      </p:sp>
      <p:sp>
        <p:nvSpPr>
          <p:cNvPr id="41" name="object 41"/>
          <p:cNvSpPr/>
          <p:nvPr/>
        </p:nvSpPr>
        <p:spPr>
          <a:xfrm>
            <a:off x="7464570" y="2427321"/>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D0D8E8"/>
          </a:solidFill>
        </p:spPr>
        <p:txBody>
          <a:bodyPr wrap="square" lIns="0" tIns="0" rIns="0" bIns="0" rtlCol="0"/>
          <a:lstStyle/>
          <a:p/>
        </p:txBody>
      </p:sp>
      <p:sp>
        <p:nvSpPr>
          <p:cNvPr id="42" name="object 42"/>
          <p:cNvSpPr/>
          <p:nvPr/>
        </p:nvSpPr>
        <p:spPr>
          <a:xfrm>
            <a:off x="1" y="2707090"/>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E9EDF4"/>
          </a:solidFill>
        </p:spPr>
        <p:txBody>
          <a:bodyPr wrap="square" lIns="0" tIns="0" rIns="0" bIns="0" rtlCol="0"/>
          <a:lstStyle/>
          <a:p/>
        </p:txBody>
      </p:sp>
      <p:sp>
        <p:nvSpPr>
          <p:cNvPr id="43" name="object 43"/>
          <p:cNvSpPr/>
          <p:nvPr/>
        </p:nvSpPr>
        <p:spPr>
          <a:xfrm>
            <a:off x="1892491" y="2707090"/>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E9EDF4"/>
          </a:solidFill>
        </p:spPr>
        <p:txBody>
          <a:bodyPr wrap="square" lIns="0" tIns="0" rIns="0" bIns="0" rtlCol="0"/>
          <a:lstStyle/>
          <a:p/>
        </p:txBody>
      </p:sp>
      <p:sp>
        <p:nvSpPr>
          <p:cNvPr id="44" name="object 44"/>
          <p:cNvSpPr/>
          <p:nvPr/>
        </p:nvSpPr>
        <p:spPr>
          <a:xfrm>
            <a:off x="4105835" y="2707090"/>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45" name="object 45"/>
          <p:cNvSpPr/>
          <p:nvPr/>
        </p:nvSpPr>
        <p:spPr>
          <a:xfrm>
            <a:off x="5772610" y="2707090"/>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46" name="object 46"/>
          <p:cNvSpPr/>
          <p:nvPr/>
        </p:nvSpPr>
        <p:spPr>
          <a:xfrm>
            <a:off x="7464570" y="2707090"/>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47" name="object 47"/>
          <p:cNvSpPr/>
          <p:nvPr/>
        </p:nvSpPr>
        <p:spPr>
          <a:xfrm>
            <a:off x="1" y="2986859"/>
            <a:ext cx="1892935" cy="280035"/>
          </a:xfrm>
          <a:custGeom>
            <a:avLst/>
            <a:gdLst/>
            <a:ahLst/>
            <a:cxnLst/>
            <a:rect l="l" t="t" r="r" b="b"/>
            <a:pathLst>
              <a:path w="1892935" h="280035">
                <a:moveTo>
                  <a:pt x="0" y="0"/>
                </a:moveTo>
                <a:lnTo>
                  <a:pt x="1892489" y="0"/>
                </a:lnTo>
                <a:lnTo>
                  <a:pt x="1892489" y="279769"/>
                </a:lnTo>
                <a:lnTo>
                  <a:pt x="0" y="279769"/>
                </a:lnTo>
                <a:lnTo>
                  <a:pt x="0" y="0"/>
                </a:lnTo>
                <a:close/>
              </a:path>
            </a:pathLst>
          </a:custGeom>
          <a:solidFill>
            <a:srgbClr val="D0D8E8"/>
          </a:solidFill>
        </p:spPr>
        <p:txBody>
          <a:bodyPr wrap="square" lIns="0" tIns="0" rIns="0" bIns="0" rtlCol="0"/>
          <a:lstStyle/>
          <a:p/>
        </p:txBody>
      </p:sp>
      <p:sp>
        <p:nvSpPr>
          <p:cNvPr id="48" name="object 48"/>
          <p:cNvSpPr/>
          <p:nvPr/>
        </p:nvSpPr>
        <p:spPr>
          <a:xfrm>
            <a:off x="1892491" y="2986859"/>
            <a:ext cx="2213610" cy="280035"/>
          </a:xfrm>
          <a:custGeom>
            <a:avLst/>
            <a:gdLst/>
            <a:ahLst/>
            <a:cxnLst/>
            <a:rect l="l" t="t" r="r" b="b"/>
            <a:pathLst>
              <a:path w="2213610" h="280035">
                <a:moveTo>
                  <a:pt x="0" y="0"/>
                </a:moveTo>
                <a:lnTo>
                  <a:pt x="2213343" y="0"/>
                </a:lnTo>
                <a:lnTo>
                  <a:pt x="2213343" y="279769"/>
                </a:lnTo>
                <a:lnTo>
                  <a:pt x="0" y="279769"/>
                </a:lnTo>
                <a:lnTo>
                  <a:pt x="0" y="0"/>
                </a:lnTo>
                <a:close/>
              </a:path>
            </a:pathLst>
          </a:custGeom>
          <a:solidFill>
            <a:srgbClr val="D0D8E8"/>
          </a:solidFill>
        </p:spPr>
        <p:txBody>
          <a:bodyPr wrap="square" lIns="0" tIns="0" rIns="0" bIns="0" rtlCol="0"/>
          <a:lstStyle/>
          <a:p/>
        </p:txBody>
      </p:sp>
      <p:sp>
        <p:nvSpPr>
          <p:cNvPr id="49" name="object 49"/>
          <p:cNvSpPr/>
          <p:nvPr/>
        </p:nvSpPr>
        <p:spPr>
          <a:xfrm>
            <a:off x="4105835" y="2986859"/>
            <a:ext cx="1666875" cy="280035"/>
          </a:xfrm>
          <a:custGeom>
            <a:avLst/>
            <a:gdLst/>
            <a:ahLst/>
            <a:cxnLst/>
            <a:rect l="l" t="t" r="r" b="b"/>
            <a:pathLst>
              <a:path w="1666875" h="280035">
                <a:moveTo>
                  <a:pt x="0" y="0"/>
                </a:moveTo>
                <a:lnTo>
                  <a:pt x="1666775" y="0"/>
                </a:lnTo>
                <a:lnTo>
                  <a:pt x="1666775" y="279769"/>
                </a:lnTo>
                <a:lnTo>
                  <a:pt x="0" y="279769"/>
                </a:lnTo>
                <a:lnTo>
                  <a:pt x="0" y="0"/>
                </a:lnTo>
                <a:close/>
              </a:path>
            </a:pathLst>
          </a:custGeom>
          <a:solidFill>
            <a:srgbClr val="D0D8E8"/>
          </a:solidFill>
        </p:spPr>
        <p:txBody>
          <a:bodyPr wrap="square" lIns="0" tIns="0" rIns="0" bIns="0" rtlCol="0"/>
          <a:lstStyle/>
          <a:p/>
        </p:txBody>
      </p:sp>
      <p:sp>
        <p:nvSpPr>
          <p:cNvPr id="50" name="object 50"/>
          <p:cNvSpPr/>
          <p:nvPr/>
        </p:nvSpPr>
        <p:spPr>
          <a:xfrm>
            <a:off x="5772610" y="2986859"/>
            <a:ext cx="1692275" cy="280035"/>
          </a:xfrm>
          <a:custGeom>
            <a:avLst/>
            <a:gdLst/>
            <a:ahLst/>
            <a:cxnLst/>
            <a:rect l="l" t="t" r="r" b="b"/>
            <a:pathLst>
              <a:path w="1692275" h="280035">
                <a:moveTo>
                  <a:pt x="0" y="0"/>
                </a:moveTo>
                <a:lnTo>
                  <a:pt x="1691961" y="0"/>
                </a:lnTo>
                <a:lnTo>
                  <a:pt x="1691961" y="279769"/>
                </a:lnTo>
                <a:lnTo>
                  <a:pt x="0" y="279769"/>
                </a:lnTo>
                <a:lnTo>
                  <a:pt x="0" y="0"/>
                </a:lnTo>
                <a:close/>
              </a:path>
            </a:pathLst>
          </a:custGeom>
          <a:solidFill>
            <a:srgbClr val="D0D8E8"/>
          </a:solidFill>
        </p:spPr>
        <p:txBody>
          <a:bodyPr wrap="square" lIns="0" tIns="0" rIns="0" bIns="0" rtlCol="0"/>
          <a:lstStyle/>
          <a:p/>
        </p:txBody>
      </p:sp>
      <p:sp>
        <p:nvSpPr>
          <p:cNvPr id="51" name="object 51"/>
          <p:cNvSpPr/>
          <p:nvPr/>
        </p:nvSpPr>
        <p:spPr>
          <a:xfrm>
            <a:off x="7464570" y="2986859"/>
            <a:ext cx="1679575" cy="280035"/>
          </a:xfrm>
          <a:custGeom>
            <a:avLst/>
            <a:gdLst/>
            <a:ahLst/>
            <a:cxnLst/>
            <a:rect l="l" t="t" r="r" b="b"/>
            <a:pathLst>
              <a:path w="1679575" h="280035">
                <a:moveTo>
                  <a:pt x="0" y="0"/>
                </a:moveTo>
                <a:lnTo>
                  <a:pt x="1679429" y="0"/>
                </a:lnTo>
                <a:lnTo>
                  <a:pt x="1679429" y="279769"/>
                </a:lnTo>
                <a:lnTo>
                  <a:pt x="0" y="279769"/>
                </a:lnTo>
                <a:lnTo>
                  <a:pt x="0" y="0"/>
                </a:lnTo>
                <a:close/>
              </a:path>
            </a:pathLst>
          </a:custGeom>
          <a:solidFill>
            <a:srgbClr val="D0D8E8"/>
          </a:solidFill>
        </p:spPr>
        <p:txBody>
          <a:bodyPr wrap="square" lIns="0" tIns="0" rIns="0" bIns="0" rtlCol="0"/>
          <a:lstStyle/>
          <a:p/>
        </p:txBody>
      </p:sp>
      <p:sp>
        <p:nvSpPr>
          <p:cNvPr id="52" name="object 52"/>
          <p:cNvSpPr/>
          <p:nvPr/>
        </p:nvSpPr>
        <p:spPr>
          <a:xfrm>
            <a:off x="1" y="3266629"/>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E9EDF4"/>
          </a:solidFill>
        </p:spPr>
        <p:txBody>
          <a:bodyPr wrap="square" lIns="0" tIns="0" rIns="0" bIns="0" rtlCol="0"/>
          <a:lstStyle/>
          <a:p/>
        </p:txBody>
      </p:sp>
      <p:sp>
        <p:nvSpPr>
          <p:cNvPr id="53" name="object 53"/>
          <p:cNvSpPr/>
          <p:nvPr/>
        </p:nvSpPr>
        <p:spPr>
          <a:xfrm>
            <a:off x="1892491" y="3266629"/>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E9EDF4"/>
          </a:solidFill>
        </p:spPr>
        <p:txBody>
          <a:bodyPr wrap="square" lIns="0" tIns="0" rIns="0" bIns="0" rtlCol="0"/>
          <a:lstStyle/>
          <a:p/>
        </p:txBody>
      </p:sp>
      <p:sp>
        <p:nvSpPr>
          <p:cNvPr id="54" name="object 54"/>
          <p:cNvSpPr/>
          <p:nvPr/>
        </p:nvSpPr>
        <p:spPr>
          <a:xfrm>
            <a:off x="4105835" y="3266629"/>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55" name="object 55"/>
          <p:cNvSpPr/>
          <p:nvPr/>
        </p:nvSpPr>
        <p:spPr>
          <a:xfrm>
            <a:off x="5772610" y="3266629"/>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56" name="object 56"/>
          <p:cNvSpPr/>
          <p:nvPr/>
        </p:nvSpPr>
        <p:spPr>
          <a:xfrm>
            <a:off x="7464570" y="3266629"/>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57" name="object 57"/>
          <p:cNvSpPr/>
          <p:nvPr/>
        </p:nvSpPr>
        <p:spPr>
          <a:xfrm>
            <a:off x="1" y="3546397"/>
            <a:ext cx="2256155" cy="280035"/>
          </a:xfrm>
          <a:custGeom>
            <a:avLst/>
            <a:gdLst/>
            <a:ahLst/>
            <a:cxnLst/>
            <a:rect l="l" t="t" r="r" b="b"/>
            <a:pathLst>
              <a:path w="2256155" h="280035">
                <a:moveTo>
                  <a:pt x="0" y="0"/>
                </a:moveTo>
                <a:lnTo>
                  <a:pt x="2255947" y="0"/>
                </a:lnTo>
                <a:lnTo>
                  <a:pt x="2255947" y="279768"/>
                </a:lnTo>
                <a:lnTo>
                  <a:pt x="0" y="279768"/>
                </a:lnTo>
                <a:lnTo>
                  <a:pt x="0" y="0"/>
                </a:lnTo>
                <a:close/>
              </a:path>
            </a:pathLst>
          </a:custGeom>
          <a:solidFill>
            <a:srgbClr val="D0D8E8"/>
          </a:solidFill>
        </p:spPr>
        <p:txBody>
          <a:bodyPr wrap="square" lIns="0" tIns="0" rIns="0" bIns="0" rtlCol="0"/>
          <a:lstStyle/>
          <a:p/>
        </p:txBody>
      </p:sp>
      <p:sp>
        <p:nvSpPr>
          <p:cNvPr id="58" name="object 58"/>
          <p:cNvSpPr/>
          <p:nvPr/>
        </p:nvSpPr>
        <p:spPr>
          <a:xfrm>
            <a:off x="2255949" y="3546397"/>
            <a:ext cx="1850389" cy="280035"/>
          </a:xfrm>
          <a:custGeom>
            <a:avLst/>
            <a:gdLst/>
            <a:ahLst/>
            <a:cxnLst/>
            <a:rect l="l" t="t" r="r" b="b"/>
            <a:pathLst>
              <a:path w="1850389" h="280035">
                <a:moveTo>
                  <a:pt x="0" y="0"/>
                </a:moveTo>
                <a:lnTo>
                  <a:pt x="1849885" y="0"/>
                </a:lnTo>
                <a:lnTo>
                  <a:pt x="1849885" y="279768"/>
                </a:lnTo>
                <a:lnTo>
                  <a:pt x="0" y="279768"/>
                </a:lnTo>
                <a:lnTo>
                  <a:pt x="0" y="0"/>
                </a:lnTo>
                <a:close/>
              </a:path>
            </a:pathLst>
          </a:custGeom>
          <a:solidFill>
            <a:srgbClr val="D0D8E8"/>
          </a:solidFill>
        </p:spPr>
        <p:txBody>
          <a:bodyPr wrap="square" lIns="0" tIns="0" rIns="0" bIns="0" rtlCol="0"/>
          <a:lstStyle/>
          <a:p/>
        </p:txBody>
      </p:sp>
      <p:sp>
        <p:nvSpPr>
          <p:cNvPr id="59" name="object 59"/>
          <p:cNvSpPr/>
          <p:nvPr/>
        </p:nvSpPr>
        <p:spPr>
          <a:xfrm>
            <a:off x="4105835" y="3546397"/>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D0D8E8"/>
          </a:solidFill>
        </p:spPr>
        <p:txBody>
          <a:bodyPr wrap="square" lIns="0" tIns="0" rIns="0" bIns="0" rtlCol="0"/>
          <a:lstStyle/>
          <a:p/>
        </p:txBody>
      </p:sp>
      <p:sp>
        <p:nvSpPr>
          <p:cNvPr id="60" name="object 60"/>
          <p:cNvSpPr/>
          <p:nvPr/>
        </p:nvSpPr>
        <p:spPr>
          <a:xfrm>
            <a:off x="5772610" y="3546397"/>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D0D8E8"/>
          </a:solidFill>
        </p:spPr>
        <p:txBody>
          <a:bodyPr wrap="square" lIns="0" tIns="0" rIns="0" bIns="0" rtlCol="0"/>
          <a:lstStyle/>
          <a:p/>
        </p:txBody>
      </p:sp>
      <p:sp>
        <p:nvSpPr>
          <p:cNvPr id="61" name="object 61"/>
          <p:cNvSpPr/>
          <p:nvPr/>
        </p:nvSpPr>
        <p:spPr>
          <a:xfrm>
            <a:off x="7464570" y="3546397"/>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D0D8E8"/>
          </a:solidFill>
        </p:spPr>
        <p:txBody>
          <a:bodyPr wrap="square" lIns="0" tIns="0" rIns="0" bIns="0" rtlCol="0"/>
          <a:lstStyle/>
          <a:p/>
        </p:txBody>
      </p:sp>
      <p:sp>
        <p:nvSpPr>
          <p:cNvPr id="62" name="object 62"/>
          <p:cNvSpPr/>
          <p:nvPr/>
        </p:nvSpPr>
        <p:spPr>
          <a:xfrm>
            <a:off x="1" y="3826167"/>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E9EDF4"/>
          </a:solidFill>
        </p:spPr>
        <p:txBody>
          <a:bodyPr wrap="square" lIns="0" tIns="0" rIns="0" bIns="0" rtlCol="0"/>
          <a:lstStyle/>
          <a:p/>
        </p:txBody>
      </p:sp>
      <p:sp>
        <p:nvSpPr>
          <p:cNvPr id="63" name="object 63"/>
          <p:cNvSpPr/>
          <p:nvPr/>
        </p:nvSpPr>
        <p:spPr>
          <a:xfrm>
            <a:off x="1892491" y="3826167"/>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E9EDF4"/>
          </a:solidFill>
        </p:spPr>
        <p:txBody>
          <a:bodyPr wrap="square" lIns="0" tIns="0" rIns="0" bIns="0" rtlCol="0"/>
          <a:lstStyle/>
          <a:p/>
        </p:txBody>
      </p:sp>
      <p:sp>
        <p:nvSpPr>
          <p:cNvPr id="64" name="object 64"/>
          <p:cNvSpPr/>
          <p:nvPr/>
        </p:nvSpPr>
        <p:spPr>
          <a:xfrm>
            <a:off x="4105835" y="3826167"/>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65" name="object 65"/>
          <p:cNvSpPr/>
          <p:nvPr/>
        </p:nvSpPr>
        <p:spPr>
          <a:xfrm>
            <a:off x="5772610" y="3826167"/>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66" name="object 66"/>
          <p:cNvSpPr/>
          <p:nvPr/>
        </p:nvSpPr>
        <p:spPr>
          <a:xfrm>
            <a:off x="7464570" y="3826167"/>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67" name="object 67"/>
          <p:cNvSpPr/>
          <p:nvPr/>
        </p:nvSpPr>
        <p:spPr>
          <a:xfrm>
            <a:off x="1" y="4105936"/>
            <a:ext cx="1892935" cy="280035"/>
          </a:xfrm>
          <a:custGeom>
            <a:avLst/>
            <a:gdLst/>
            <a:ahLst/>
            <a:cxnLst/>
            <a:rect l="l" t="t" r="r" b="b"/>
            <a:pathLst>
              <a:path w="1892935" h="280035">
                <a:moveTo>
                  <a:pt x="0" y="0"/>
                </a:moveTo>
                <a:lnTo>
                  <a:pt x="1892489" y="0"/>
                </a:lnTo>
                <a:lnTo>
                  <a:pt x="1892489" y="279768"/>
                </a:lnTo>
                <a:lnTo>
                  <a:pt x="0" y="279768"/>
                </a:lnTo>
                <a:lnTo>
                  <a:pt x="0" y="0"/>
                </a:lnTo>
                <a:close/>
              </a:path>
            </a:pathLst>
          </a:custGeom>
          <a:solidFill>
            <a:srgbClr val="D0D8E8"/>
          </a:solidFill>
        </p:spPr>
        <p:txBody>
          <a:bodyPr wrap="square" lIns="0" tIns="0" rIns="0" bIns="0" rtlCol="0"/>
          <a:lstStyle/>
          <a:p/>
        </p:txBody>
      </p:sp>
      <p:sp>
        <p:nvSpPr>
          <p:cNvPr id="68" name="object 68"/>
          <p:cNvSpPr/>
          <p:nvPr/>
        </p:nvSpPr>
        <p:spPr>
          <a:xfrm>
            <a:off x="1892491" y="4105936"/>
            <a:ext cx="2213610" cy="280035"/>
          </a:xfrm>
          <a:custGeom>
            <a:avLst/>
            <a:gdLst/>
            <a:ahLst/>
            <a:cxnLst/>
            <a:rect l="l" t="t" r="r" b="b"/>
            <a:pathLst>
              <a:path w="2213610" h="280035">
                <a:moveTo>
                  <a:pt x="0" y="0"/>
                </a:moveTo>
                <a:lnTo>
                  <a:pt x="2213343" y="0"/>
                </a:lnTo>
                <a:lnTo>
                  <a:pt x="2213343" y="279768"/>
                </a:lnTo>
                <a:lnTo>
                  <a:pt x="0" y="279768"/>
                </a:lnTo>
                <a:lnTo>
                  <a:pt x="0" y="0"/>
                </a:lnTo>
                <a:close/>
              </a:path>
            </a:pathLst>
          </a:custGeom>
          <a:solidFill>
            <a:srgbClr val="D0D8E8"/>
          </a:solidFill>
        </p:spPr>
        <p:txBody>
          <a:bodyPr wrap="square" lIns="0" tIns="0" rIns="0" bIns="0" rtlCol="0"/>
          <a:lstStyle/>
          <a:p/>
        </p:txBody>
      </p:sp>
      <p:sp>
        <p:nvSpPr>
          <p:cNvPr id="69" name="object 69"/>
          <p:cNvSpPr/>
          <p:nvPr/>
        </p:nvSpPr>
        <p:spPr>
          <a:xfrm>
            <a:off x="4105835" y="4105936"/>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D0D8E8"/>
          </a:solidFill>
        </p:spPr>
        <p:txBody>
          <a:bodyPr wrap="square" lIns="0" tIns="0" rIns="0" bIns="0" rtlCol="0"/>
          <a:lstStyle/>
          <a:p/>
        </p:txBody>
      </p:sp>
      <p:sp>
        <p:nvSpPr>
          <p:cNvPr id="70" name="object 70"/>
          <p:cNvSpPr/>
          <p:nvPr/>
        </p:nvSpPr>
        <p:spPr>
          <a:xfrm>
            <a:off x="5772610" y="4105936"/>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D0D8E8"/>
          </a:solidFill>
        </p:spPr>
        <p:txBody>
          <a:bodyPr wrap="square" lIns="0" tIns="0" rIns="0" bIns="0" rtlCol="0"/>
          <a:lstStyle/>
          <a:p/>
        </p:txBody>
      </p:sp>
      <p:sp>
        <p:nvSpPr>
          <p:cNvPr id="71" name="object 71"/>
          <p:cNvSpPr/>
          <p:nvPr/>
        </p:nvSpPr>
        <p:spPr>
          <a:xfrm>
            <a:off x="7464570" y="4105936"/>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D0D8E8"/>
          </a:solidFill>
        </p:spPr>
        <p:txBody>
          <a:bodyPr wrap="square" lIns="0" tIns="0" rIns="0" bIns="0" rtlCol="0"/>
          <a:lstStyle/>
          <a:p/>
        </p:txBody>
      </p:sp>
      <p:sp>
        <p:nvSpPr>
          <p:cNvPr id="72" name="object 72"/>
          <p:cNvSpPr/>
          <p:nvPr/>
        </p:nvSpPr>
        <p:spPr>
          <a:xfrm>
            <a:off x="1" y="4385705"/>
            <a:ext cx="3234690" cy="280035"/>
          </a:xfrm>
          <a:custGeom>
            <a:avLst/>
            <a:gdLst/>
            <a:ahLst/>
            <a:cxnLst/>
            <a:rect l="l" t="t" r="r" b="b"/>
            <a:pathLst>
              <a:path w="3234690" h="280035">
                <a:moveTo>
                  <a:pt x="0" y="0"/>
                </a:moveTo>
                <a:lnTo>
                  <a:pt x="3234359" y="0"/>
                </a:lnTo>
                <a:lnTo>
                  <a:pt x="3234359" y="279768"/>
                </a:lnTo>
                <a:lnTo>
                  <a:pt x="0" y="279768"/>
                </a:lnTo>
                <a:lnTo>
                  <a:pt x="0" y="0"/>
                </a:lnTo>
                <a:close/>
              </a:path>
            </a:pathLst>
          </a:custGeom>
          <a:solidFill>
            <a:srgbClr val="E9EDF4"/>
          </a:solidFill>
        </p:spPr>
        <p:txBody>
          <a:bodyPr wrap="square" lIns="0" tIns="0" rIns="0" bIns="0" rtlCol="0"/>
          <a:lstStyle/>
          <a:p/>
        </p:txBody>
      </p:sp>
      <p:sp>
        <p:nvSpPr>
          <p:cNvPr id="73" name="object 73"/>
          <p:cNvSpPr/>
          <p:nvPr/>
        </p:nvSpPr>
        <p:spPr>
          <a:xfrm>
            <a:off x="3234361" y="4385705"/>
            <a:ext cx="871855" cy="280035"/>
          </a:xfrm>
          <a:custGeom>
            <a:avLst/>
            <a:gdLst/>
            <a:ahLst/>
            <a:cxnLst/>
            <a:rect l="l" t="t" r="r" b="b"/>
            <a:pathLst>
              <a:path w="871854" h="280035">
                <a:moveTo>
                  <a:pt x="0" y="0"/>
                </a:moveTo>
                <a:lnTo>
                  <a:pt x="871473" y="0"/>
                </a:lnTo>
                <a:lnTo>
                  <a:pt x="871473" y="279768"/>
                </a:lnTo>
                <a:lnTo>
                  <a:pt x="0" y="279768"/>
                </a:lnTo>
                <a:lnTo>
                  <a:pt x="0" y="0"/>
                </a:lnTo>
                <a:close/>
              </a:path>
            </a:pathLst>
          </a:custGeom>
          <a:solidFill>
            <a:srgbClr val="E9EDF4"/>
          </a:solidFill>
        </p:spPr>
        <p:txBody>
          <a:bodyPr wrap="square" lIns="0" tIns="0" rIns="0" bIns="0" rtlCol="0"/>
          <a:lstStyle/>
          <a:p/>
        </p:txBody>
      </p:sp>
      <p:sp>
        <p:nvSpPr>
          <p:cNvPr id="74" name="object 74"/>
          <p:cNvSpPr/>
          <p:nvPr/>
        </p:nvSpPr>
        <p:spPr>
          <a:xfrm>
            <a:off x="4105835" y="4385705"/>
            <a:ext cx="1666875" cy="280035"/>
          </a:xfrm>
          <a:custGeom>
            <a:avLst/>
            <a:gdLst/>
            <a:ahLst/>
            <a:cxnLst/>
            <a:rect l="l" t="t" r="r" b="b"/>
            <a:pathLst>
              <a:path w="1666875" h="280035">
                <a:moveTo>
                  <a:pt x="0" y="0"/>
                </a:moveTo>
                <a:lnTo>
                  <a:pt x="1666775" y="0"/>
                </a:lnTo>
                <a:lnTo>
                  <a:pt x="1666775" y="279768"/>
                </a:lnTo>
                <a:lnTo>
                  <a:pt x="0" y="279768"/>
                </a:lnTo>
                <a:lnTo>
                  <a:pt x="0" y="0"/>
                </a:lnTo>
                <a:close/>
              </a:path>
            </a:pathLst>
          </a:custGeom>
          <a:solidFill>
            <a:srgbClr val="E9EDF4"/>
          </a:solidFill>
        </p:spPr>
        <p:txBody>
          <a:bodyPr wrap="square" lIns="0" tIns="0" rIns="0" bIns="0" rtlCol="0"/>
          <a:lstStyle/>
          <a:p/>
        </p:txBody>
      </p:sp>
      <p:sp>
        <p:nvSpPr>
          <p:cNvPr id="75" name="object 75"/>
          <p:cNvSpPr/>
          <p:nvPr/>
        </p:nvSpPr>
        <p:spPr>
          <a:xfrm>
            <a:off x="5772610" y="4385705"/>
            <a:ext cx="1692275" cy="280035"/>
          </a:xfrm>
          <a:custGeom>
            <a:avLst/>
            <a:gdLst/>
            <a:ahLst/>
            <a:cxnLst/>
            <a:rect l="l" t="t" r="r" b="b"/>
            <a:pathLst>
              <a:path w="1692275" h="280035">
                <a:moveTo>
                  <a:pt x="0" y="0"/>
                </a:moveTo>
                <a:lnTo>
                  <a:pt x="1691961" y="0"/>
                </a:lnTo>
                <a:lnTo>
                  <a:pt x="1691961" y="279768"/>
                </a:lnTo>
                <a:lnTo>
                  <a:pt x="0" y="279768"/>
                </a:lnTo>
                <a:lnTo>
                  <a:pt x="0" y="0"/>
                </a:lnTo>
                <a:close/>
              </a:path>
            </a:pathLst>
          </a:custGeom>
          <a:solidFill>
            <a:srgbClr val="E9EDF4"/>
          </a:solidFill>
        </p:spPr>
        <p:txBody>
          <a:bodyPr wrap="square" lIns="0" tIns="0" rIns="0" bIns="0" rtlCol="0"/>
          <a:lstStyle/>
          <a:p/>
        </p:txBody>
      </p:sp>
      <p:sp>
        <p:nvSpPr>
          <p:cNvPr id="76" name="object 76"/>
          <p:cNvSpPr/>
          <p:nvPr/>
        </p:nvSpPr>
        <p:spPr>
          <a:xfrm>
            <a:off x="7464570" y="4385705"/>
            <a:ext cx="1679575" cy="280035"/>
          </a:xfrm>
          <a:custGeom>
            <a:avLst/>
            <a:gdLst/>
            <a:ahLst/>
            <a:cxnLst/>
            <a:rect l="l" t="t" r="r" b="b"/>
            <a:pathLst>
              <a:path w="1679575" h="280035">
                <a:moveTo>
                  <a:pt x="0" y="0"/>
                </a:moveTo>
                <a:lnTo>
                  <a:pt x="1679429" y="0"/>
                </a:lnTo>
                <a:lnTo>
                  <a:pt x="1679429" y="279768"/>
                </a:lnTo>
                <a:lnTo>
                  <a:pt x="0" y="279768"/>
                </a:lnTo>
                <a:lnTo>
                  <a:pt x="0" y="0"/>
                </a:lnTo>
                <a:close/>
              </a:path>
            </a:pathLst>
          </a:custGeom>
          <a:solidFill>
            <a:srgbClr val="E9EDF4"/>
          </a:solidFill>
        </p:spPr>
        <p:txBody>
          <a:bodyPr wrap="square" lIns="0" tIns="0" rIns="0" bIns="0" rtlCol="0"/>
          <a:lstStyle/>
          <a:p/>
        </p:txBody>
      </p:sp>
      <p:sp>
        <p:nvSpPr>
          <p:cNvPr id="77" name="object 77"/>
          <p:cNvSpPr/>
          <p:nvPr/>
        </p:nvSpPr>
        <p:spPr>
          <a:xfrm>
            <a:off x="1" y="4665474"/>
            <a:ext cx="4105910" cy="478155"/>
          </a:xfrm>
          <a:custGeom>
            <a:avLst/>
            <a:gdLst/>
            <a:ahLst/>
            <a:cxnLst/>
            <a:rect l="l" t="t" r="r" b="b"/>
            <a:pathLst>
              <a:path w="4105910" h="478154">
                <a:moveTo>
                  <a:pt x="0" y="0"/>
                </a:moveTo>
                <a:lnTo>
                  <a:pt x="4105833" y="0"/>
                </a:lnTo>
                <a:lnTo>
                  <a:pt x="4105833" y="478025"/>
                </a:lnTo>
                <a:lnTo>
                  <a:pt x="0" y="478025"/>
                </a:lnTo>
                <a:lnTo>
                  <a:pt x="0" y="0"/>
                </a:lnTo>
                <a:close/>
              </a:path>
            </a:pathLst>
          </a:custGeom>
          <a:solidFill>
            <a:srgbClr val="D0D8E8"/>
          </a:solidFill>
        </p:spPr>
        <p:txBody>
          <a:bodyPr wrap="square" lIns="0" tIns="0" rIns="0" bIns="0" rtlCol="0"/>
          <a:lstStyle/>
          <a:p/>
        </p:txBody>
      </p:sp>
      <p:sp>
        <p:nvSpPr>
          <p:cNvPr id="78" name="object 78"/>
          <p:cNvSpPr/>
          <p:nvPr/>
        </p:nvSpPr>
        <p:spPr>
          <a:xfrm>
            <a:off x="4105835" y="4665474"/>
            <a:ext cx="1666875" cy="478155"/>
          </a:xfrm>
          <a:custGeom>
            <a:avLst/>
            <a:gdLst/>
            <a:ahLst/>
            <a:cxnLst/>
            <a:rect l="l" t="t" r="r" b="b"/>
            <a:pathLst>
              <a:path w="1666875" h="478154">
                <a:moveTo>
                  <a:pt x="0" y="0"/>
                </a:moveTo>
                <a:lnTo>
                  <a:pt x="1666775" y="0"/>
                </a:lnTo>
                <a:lnTo>
                  <a:pt x="1666775" y="478025"/>
                </a:lnTo>
                <a:lnTo>
                  <a:pt x="0" y="478025"/>
                </a:lnTo>
                <a:lnTo>
                  <a:pt x="0" y="0"/>
                </a:lnTo>
                <a:close/>
              </a:path>
            </a:pathLst>
          </a:custGeom>
          <a:solidFill>
            <a:srgbClr val="D0D8E8"/>
          </a:solidFill>
        </p:spPr>
        <p:txBody>
          <a:bodyPr wrap="square" lIns="0" tIns="0" rIns="0" bIns="0" rtlCol="0"/>
          <a:lstStyle/>
          <a:p/>
        </p:txBody>
      </p:sp>
      <p:sp>
        <p:nvSpPr>
          <p:cNvPr id="79" name="object 79"/>
          <p:cNvSpPr/>
          <p:nvPr/>
        </p:nvSpPr>
        <p:spPr>
          <a:xfrm>
            <a:off x="5772610" y="4665474"/>
            <a:ext cx="1692275" cy="478155"/>
          </a:xfrm>
          <a:custGeom>
            <a:avLst/>
            <a:gdLst/>
            <a:ahLst/>
            <a:cxnLst/>
            <a:rect l="l" t="t" r="r" b="b"/>
            <a:pathLst>
              <a:path w="1692275" h="478154">
                <a:moveTo>
                  <a:pt x="0" y="0"/>
                </a:moveTo>
                <a:lnTo>
                  <a:pt x="1691961" y="0"/>
                </a:lnTo>
                <a:lnTo>
                  <a:pt x="1691961" y="478025"/>
                </a:lnTo>
                <a:lnTo>
                  <a:pt x="0" y="478025"/>
                </a:lnTo>
                <a:lnTo>
                  <a:pt x="0" y="0"/>
                </a:lnTo>
                <a:close/>
              </a:path>
            </a:pathLst>
          </a:custGeom>
          <a:solidFill>
            <a:srgbClr val="D0D8E8"/>
          </a:solidFill>
        </p:spPr>
        <p:txBody>
          <a:bodyPr wrap="square" lIns="0" tIns="0" rIns="0" bIns="0" rtlCol="0"/>
          <a:lstStyle/>
          <a:p/>
        </p:txBody>
      </p:sp>
      <p:sp>
        <p:nvSpPr>
          <p:cNvPr id="80" name="object 80"/>
          <p:cNvSpPr/>
          <p:nvPr/>
        </p:nvSpPr>
        <p:spPr>
          <a:xfrm>
            <a:off x="7464570" y="4665474"/>
            <a:ext cx="1679575" cy="478155"/>
          </a:xfrm>
          <a:custGeom>
            <a:avLst/>
            <a:gdLst/>
            <a:ahLst/>
            <a:cxnLst/>
            <a:rect l="l" t="t" r="r" b="b"/>
            <a:pathLst>
              <a:path w="1679575" h="478154">
                <a:moveTo>
                  <a:pt x="0" y="0"/>
                </a:moveTo>
                <a:lnTo>
                  <a:pt x="1679428" y="0"/>
                </a:lnTo>
                <a:lnTo>
                  <a:pt x="1679428" y="478025"/>
                </a:lnTo>
                <a:lnTo>
                  <a:pt x="0" y="478025"/>
                </a:lnTo>
                <a:lnTo>
                  <a:pt x="0" y="0"/>
                </a:lnTo>
                <a:close/>
              </a:path>
            </a:pathLst>
          </a:custGeom>
          <a:solidFill>
            <a:srgbClr val="D0D8E8"/>
          </a:solidFill>
        </p:spPr>
        <p:txBody>
          <a:bodyPr wrap="square" lIns="0" tIns="0" rIns="0" bIns="0" rtlCol="0"/>
          <a:lstStyle/>
          <a:p/>
        </p:txBody>
      </p:sp>
      <p:sp>
        <p:nvSpPr>
          <p:cNvPr id="81" name="object 81"/>
          <p:cNvSpPr txBox="1">
            <a:spLocks noGrp="1"/>
          </p:cNvSpPr>
          <p:nvPr>
            <p:ph type="title"/>
          </p:nvPr>
        </p:nvSpPr>
        <p:spPr>
          <a:xfrm>
            <a:off x="4209468" y="0"/>
            <a:ext cx="1457960" cy="299720"/>
          </a:xfrm>
          <a:prstGeom prst="rect"/>
        </p:spPr>
        <p:txBody>
          <a:bodyPr wrap="square" lIns="0" tIns="12700" rIns="0" bIns="0" rtlCol="0" vert="horz">
            <a:spAutoFit/>
          </a:bodyPr>
          <a:lstStyle/>
          <a:p>
            <a:pPr marL="12700">
              <a:lnSpc>
                <a:spcPct val="100000"/>
              </a:lnSpc>
              <a:spcBef>
                <a:spcPts val="100"/>
              </a:spcBef>
            </a:pPr>
            <a:r>
              <a:rPr dirty="0" sz="1800" spc="-5">
                <a:solidFill>
                  <a:srgbClr val="FFFFFF"/>
                </a:solidFill>
                <a:latin typeface="Calibri"/>
                <a:cs typeface="Calibri"/>
              </a:rPr>
              <a:t>All</a:t>
            </a:r>
            <a:r>
              <a:rPr dirty="0" sz="1800" spc="-75">
                <a:solidFill>
                  <a:srgbClr val="FFFFFF"/>
                </a:solidFill>
                <a:latin typeface="Calibri"/>
                <a:cs typeface="Calibri"/>
              </a:rPr>
              <a:t> </a:t>
            </a:r>
            <a:r>
              <a:rPr dirty="0" sz="1800" spc="-5">
                <a:solidFill>
                  <a:srgbClr val="FFFFFF"/>
                </a:solidFill>
                <a:latin typeface="Calibri"/>
                <a:cs typeface="Calibri"/>
              </a:rPr>
              <a:t>Participants</a:t>
            </a:r>
            <a:endParaRPr sz="1800">
              <a:latin typeface="Calibri"/>
              <a:cs typeface="Calibri"/>
            </a:endParaRPr>
          </a:p>
        </p:txBody>
      </p:sp>
      <p:sp>
        <p:nvSpPr>
          <p:cNvPr id="82" name="object 82"/>
          <p:cNvSpPr txBox="1"/>
          <p:nvPr/>
        </p:nvSpPr>
        <p:spPr>
          <a:xfrm>
            <a:off x="5851052" y="0"/>
            <a:ext cx="1532255" cy="574040"/>
          </a:xfrm>
          <a:prstGeom prst="rect">
            <a:avLst/>
          </a:prstGeom>
        </p:spPr>
        <p:txBody>
          <a:bodyPr wrap="square" lIns="0" tIns="12700" rIns="0" bIns="0" rtlCol="0" vert="horz">
            <a:spAutoFit/>
          </a:bodyPr>
          <a:lstStyle/>
          <a:p>
            <a:pPr marL="520065" marR="5080" indent="-508000">
              <a:lnSpc>
                <a:spcPct val="100000"/>
              </a:lnSpc>
              <a:spcBef>
                <a:spcPts val="100"/>
              </a:spcBef>
            </a:pPr>
            <a:r>
              <a:rPr dirty="0" sz="1800" spc="-5" b="1">
                <a:solidFill>
                  <a:srgbClr val="FFFFFF"/>
                </a:solidFill>
                <a:latin typeface="Calibri"/>
                <a:cs typeface="Calibri"/>
              </a:rPr>
              <a:t>Standard Care</a:t>
            </a:r>
            <a:r>
              <a:rPr dirty="0" sz="1800" spc="-90" b="1">
                <a:solidFill>
                  <a:srgbClr val="FFFFFF"/>
                </a:solidFill>
                <a:latin typeface="Calibri"/>
                <a:cs typeface="Calibri"/>
              </a:rPr>
              <a:t> </a:t>
            </a:r>
            <a:r>
              <a:rPr dirty="0" sz="1800" b="1">
                <a:solidFill>
                  <a:srgbClr val="FFFFFF"/>
                </a:solidFill>
                <a:latin typeface="Calibri"/>
                <a:cs typeface="Calibri"/>
              </a:rPr>
              <a:t>+  </a:t>
            </a:r>
            <a:r>
              <a:rPr dirty="0" sz="1800" spc="-5" b="1">
                <a:solidFill>
                  <a:srgbClr val="FFFFFF"/>
                </a:solidFill>
                <a:latin typeface="Calibri"/>
                <a:cs typeface="Calibri"/>
              </a:rPr>
              <a:t>CTCA</a:t>
            </a:r>
            <a:endParaRPr sz="1800">
              <a:latin typeface="Calibri"/>
              <a:cs typeface="Calibri"/>
            </a:endParaRPr>
          </a:p>
        </p:txBody>
      </p:sp>
      <p:sp>
        <p:nvSpPr>
          <p:cNvPr id="83" name="object 83"/>
          <p:cNvSpPr txBox="1"/>
          <p:nvPr/>
        </p:nvSpPr>
        <p:spPr>
          <a:xfrm>
            <a:off x="7619514" y="0"/>
            <a:ext cx="1367155" cy="299720"/>
          </a:xfrm>
          <a:prstGeom prst="rect">
            <a:avLst/>
          </a:prstGeom>
        </p:spPr>
        <p:txBody>
          <a:bodyPr wrap="square" lIns="0" tIns="12700" rIns="0" bIns="0" rtlCol="0" vert="horz">
            <a:spAutoFit/>
          </a:bodyPr>
          <a:lstStyle/>
          <a:p>
            <a:pPr marL="12700">
              <a:lnSpc>
                <a:spcPct val="100000"/>
              </a:lnSpc>
              <a:spcBef>
                <a:spcPts val="100"/>
              </a:spcBef>
            </a:pPr>
            <a:r>
              <a:rPr dirty="0" sz="1800" spc="-5" b="1">
                <a:solidFill>
                  <a:srgbClr val="FFFFFF"/>
                </a:solidFill>
                <a:latin typeface="Calibri"/>
                <a:cs typeface="Calibri"/>
              </a:rPr>
              <a:t>Standard</a:t>
            </a:r>
            <a:r>
              <a:rPr dirty="0" sz="1800" spc="-80" b="1">
                <a:solidFill>
                  <a:srgbClr val="FFFFFF"/>
                </a:solidFill>
                <a:latin typeface="Calibri"/>
                <a:cs typeface="Calibri"/>
              </a:rPr>
              <a:t> </a:t>
            </a:r>
            <a:r>
              <a:rPr dirty="0" sz="1800" spc="-5" b="1">
                <a:solidFill>
                  <a:srgbClr val="FFFFFF"/>
                </a:solidFill>
                <a:latin typeface="Calibri"/>
                <a:cs typeface="Calibri"/>
              </a:rPr>
              <a:t>Care</a:t>
            </a:r>
            <a:endParaRPr sz="1800">
              <a:latin typeface="Calibri"/>
              <a:cs typeface="Calibri"/>
            </a:endParaRPr>
          </a:p>
        </p:txBody>
      </p:sp>
      <p:sp>
        <p:nvSpPr>
          <p:cNvPr id="84" name="object 84"/>
          <p:cNvSpPr txBox="1"/>
          <p:nvPr/>
        </p:nvSpPr>
        <p:spPr>
          <a:xfrm>
            <a:off x="38736" y="721377"/>
            <a:ext cx="258318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Calibri"/>
                <a:cs typeface="Calibri"/>
              </a:rPr>
              <a:t>Anginal Symptoms</a:t>
            </a:r>
            <a:r>
              <a:rPr dirty="0" sz="1800" spc="75" b="1">
                <a:latin typeface="Calibri"/>
                <a:cs typeface="Calibri"/>
              </a:rPr>
              <a:t> </a:t>
            </a:r>
            <a:r>
              <a:rPr dirty="0" sz="1800" spc="-5" b="1">
                <a:latin typeface="Calibri"/>
                <a:cs typeface="Calibri"/>
              </a:rPr>
              <a:t>Typical</a:t>
            </a:r>
            <a:endParaRPr sz="1800">
              <a:latin typeface="Calibri"/>
              <a:cs typeface="Calibri"/>
            </a:endParaRPr>
          </a:p>
        </p:txBody>
      </p:sp>
      <p:sp>
        <p:nvSpPr>
          <p:cNvPr id="85" name="object 85"/>
          <p:cNvSpPr txBox="1"/>
          <p:nvPr/>
        </p:nvSpPr>
        <p:spPr>
          <a:xfrm>
            <a:off x="4402070" y="721377"/>
            <a:ext cx="107251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1462</a:t>
            </a:r>
            <a:r>
              <a:rPr dirty="0" sz="1800" spc="-80">
                <a:latin typeface="Calibri"/>
                <a:cs typeface="Calibri"/>
              </a:rPr>
              <a:t> </a:t>
            </a:r>
            <a:r>
              <a:rPr dirty="0" sz="1800" spc="-5">
                <a:latin typeface="Calibri"/>
                <a:cs typeface="Calibri"/>
              </a:rPr>
              <a:t>(35%)</a:t>
            </a:r>
            <a:endParaRPr sz="1800">
              <a:latin typeface="Calibri"/>
              <a:cs typeface="Calibri"/>
            </a:endParaRPr>
          </a:p>
        </p:txBody>
      </p:sp>
      <p:sp>
        <p:nvSpPr>
          <p:cNvPr id="86" name="object 86"/>
          <p:cNvSpPr txBox="1"/>
          <p:nvPr/>
        </p:nvSpPr>
        <p:spPr>
          <a:xfrm>
            <a:off x="6139370" y="721377"/>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737</a:t>
            </a:r>
            <a:r>
              <a:rPr dirty="0" sz="1800" spc="-80">
                <a:latin typeface="Calibri"/>
                <a:cs typeface="Calibri"/>
              </a:rPr>
              <a:t> </a:t>
            </a:r>
            <a:r>
              <a:rPr dirty="0" sz="1800" spc="-5">
                <a:latin typeface="Calibri"/>
                <a:cs typeface="Calibri"/>
              </a:rPr>
              <a:t>(36%)</a:t>
            </a:r>
            <a:endParaRPr sz="1800">
              <a:latin typeface="Calibri"/>
              <a:cs typeface="Calibri"/>
            </a:endParaRPr>
          </a:p>
        </p:txBody>
      </p:sp>
      <p:sp>
        <p:nvSpPr>
          <p:cNvPr id="87" name="object 87"/>
          <p:cNvSpPr txBox="1"/>
          <p:nvPr/>
        </p:nvSpPr>
        <p:spPr>
          <a:xfrm>
            <a:off x="7825065" y="721377"/>
            <a:ext cx="957580"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Calibri"/>
                <a:cs typeface="Calibri"/>
              </a:rPr>
              <a:t>725</a:t>
            </a:r>
            <a:r>
              <a:rPr dirty="0" sz="1800" spc="-80">
                <a:latin typeface="Calibri"/>
                <a:cs typeface="Calibri"/>
              </a:rPr>
              <a:t> </a:t>
            </a:r>
            <a:r>
              <a:rPr dirty="0" sz="1800" spc="-5">
                <a:latin typeface="Calibri"/>
                <a:cs typeface="Calibri"/>
              </a:rPr>
              <a:t>(35%)</a:t>
            </a:r>
            <a:endParaRPr sz="1800">
              <a:latin typeface="Calibri"/>
              <a:cs typeface="Calibri"/>
            </a:endParaRPr>
          </a:p>
        </p:txBody>
      </p:sp>
      <p:graphicFrame>
        <p:nvGraphicFramePr>
          <p:cNvPr id="88" name="object 88"/>
          <p:cNvGraphicFramePr>
            <a:graphicFrameLocks noGrp="1"/>
          </p:cNvGraphicFramePr>
          <p:nvPr/>
        </p:nvGraphicFramePr>
        <p:xfrm>
          <a:off x="1" y="1028476"/>
          <a:ext cx="8858885" cy="3908425"/>
        </p:xfrm>
        <a:graphic>
          <a:graphicData uri="http://schemas.openxmlformats.org/drawingml/2006/table">
            <a:tbl>
              <a:tblPr firstRow="1" bandRow="1">
                <a:tableStyleId>{2D5ABB26-0587-4C30-8999-92F81FD0307C}</a:tableStyleId>
              </a:tblPr>
              <a:tblGrid>
                <a:gridCol w="1866900"/>
                <a:gridCol w="1927860"/>
                <a:gridCol w="1982469"/>
                <a:gridCol w="1682114"/>
                <a:gridCol w="1397634"/>
              </a:tblGrid>
              <a:tr h="279400">
                <a:tc>
                  <a:txBody>
                    <a:bodyPr/>
                    <a:lstStyle/>
                    <a:p>
                      <a:pPr>
                        <a:lnSpc>
                          <a:spcPct val="100000"/>
                        </a:lnSpc>
                      </a:pPr>
                      <a:endParaRPr sz="1700">
                        <a:latin typeface="Times New Roman"/>
                        <a:cs typeface="Times New Roman"/>
                      </a:endParaRPr>
                    </a:p>
                  </a:txBody>
                  <a:tcPr marL="0" marR="0" marB="0" marT="0">
                    <a:solidFill>
                      <a:srgbClr val="E9EDF4"/>
                    </a:solidFill>
                  </a:tcPr>
                </a:tc>
                <a:tc>
                  <a:txBody>
                    <a:bodyPr/>
                    <a:lstStyle/>
                    <a:p>
                      <a:pPr marL="76835">
                        <a:lnSpc>
                          <a:spcPts val="2045"/>
                        </a:lnSpc>
                      </a:pPr>
                      <a:r>
                        <a:rPr dirty="0" sz="1800" spc="-5" b="1">
                          <a:latin typeface="Calibri"/>
                          <a:cs typeface="Calibri"/>
                        </a:rPr>
                        <a:t>Atypical</a:t>
                      </a:r>
                      <a:endParaRPr sz="1800">
                        <a:latin typeface="Calibri"/>
                        <a:cs typeface="Calibri"/>
                      </a:endParaRPr>
                    </a:p>
                  </a:txBody>
                  <a:tcPr marL="0" marR="0" marB="0" marT="0">
                    <a:solidFill>
                      <a:srgbClr val="E9EDF4"/>
                    </a:solidFill>
                  </a:tcPr>
                </a:tc>
                <a:tc>
                  <a:txBody>
                    <a:bodyPr/>
                    <a:lstStyle/>
                    <a:p>
                      <a:pPr algn="ctr" marL="304800">
                        <a:lnSpc>
                          <a:spcPts val="2045"/>
                        </a:lnSpc>
                      </a:pPr>
                      <a:r>
                        <a:rPr dirty="0" sz="1800" spc="-5">
                          <a:latin typeface="Calibri"/>
                          <a:cs typeface="Calibri"/>
                        </a:rPr>
                        <a:t>988</a:t>
                      </a:r>
                      <a:r>
                        <a:rPr dirty="0" sz="1800" spc="-20">
                          <a:latin typeface="Calibri"/>
                          <a:cs typeface="Calibri"/>
                        </a:rPr>
                        <a:t> </a:t>
                      </a:r>
                      <a:r>
                        <a:rPr dirty="0" sz="1800" spc="-5">
                          <a:latin typeface="Calibri"/>
                          <a:cs typeface="Calibri"/>
                        </a:rPr>
                        <a:t>(24%)</a:t>
                      </a:r>
                      <a:endParaRPr sz="1800">
                        <a:latin typeface="Calibri"/>
                        <a:cs typeface="Calibri"/>
                      </a:endParaRPr>
                    </a:p>
                  </a:txBody>
                  <a:tcPr marL="0" marR="0" marB="0" marT="0">
                    <a:solidFill>
                      <a:srgbClr val="E9EDF4"/>
                    </a:solidFill>
                  </a:tcPr>
                </a:tc>
                <a:tc>
                  <a:txBody>
                    <a:bodyPr/>
                    <a:lstStyle/>
                    <a:p>
                      <a:pPr algn="ctr">
                        <a:lnSpc>
                          <a:spcPts val="2045"/>
                        </a:lnSpc>
                      </a:pPr>
                      <a:r>
                        <a:rPr dirty="0" sz="1800" spc="-5">
                          <a:latin typeface="Calibri"/>
                          <a:cs typeface="Calibri"/>
                        </a:rPr>
                        <a:t>502</a:t>
                      </a:r>
                      <a:r>
                        <a:rPr dirty="0" sz="1800" spc="-20">
                          <a:latin typeface="Calibri"/>
                          <a:cs typeface="Calibri"/>
                        </a:rPr>
                        <a:t> </a:t>
                      </a:r>
                      <a:r>
                        <a:rPr dirty="0" sz="1800" spc="-5">
                          <a:latin typeface="Calibri"/>
                          <a:cs typeface="Calibri"/>
                        </a:rPr>
                        <a:t>(24%)</a:t>
                      </a:r>
                      <a:endParaRPr sz="1800">
                        <a:latin typeface="Calibri"/>
                        <a:cs typeface="Calibri"/>
                      </a:endParaRPr>
                    </a:p>
                  </a:txBody>
                  <a:tcPr marL="0" marR="0" marB="0" marT="0">
                    <a:solidFill>
                      <a:srgbClr val="E9EDF4"/>
                    </a:solidFill>
                  </a:tcPr>
                </a:tc>
                <a:tc>
                  <a:txBody>
                    <a:bodyPr/>
                    <a:lstStyle/>
                    <a:p>
                      <a:pPr algn="r" marR="79375">
                        <a:lnSpc>
                          <a:spcPts val="2045"/>
                        </a:lnSpc>
                      </a:pPr>
                      <a:r>
                        <a:rPr dirty="0" sz="1800" spc="-5">
                          <a:latin typeface="Calibri"/>
                          <a:cs typeface="Calibri"/>
                        </a:rPr>
                        <a:t>486</a:t>
                      </a:r>
                      <a:r>
                        <a:rPr dirty="0" sz="1800" spc="-100">
                          <a:latin typeface="Calibri"/>
                          <a:cs typeface="Calibri"/>
                        </a:rPr>
                        <a:t> </a:t>
                      </a:r>
                      <a:r>
                        <a:rPr dirty="0" sz="1800" spc="-5">
                          <a:latin typeface="Calibri"/>
                          <a:cs typeface="Calibri"/>
                        </a:rPr>
                        <a:t>(23%)</a:t>
                      </a:r>
                      <a:endParaRPr sz="1800">
                        <a:latin typeface="Calibri"/>
                        <a:cs typeface="Calibri"/>
                      </a:endParaRPr>
                    </a:p>
                  </a:txBody>
                  <a:tcPr marL="0" marR="0" marB="0" marT="0">
                    <a:solidFill>
                      <a:srgbClr val="E9EDF4"/>
                    </a:solidFill>
                  </a:tcPr>
                </a:tc>
              </a:tr>
              <a:tr h="279400">
                <a:tc>
                  <a:txBody>
                    <a:bodyPr/>
                    <a:lstStyle/>
                    <a:p>
                      <a:pPr>
                        <a:lnSpc>
                          <a:spcPct val="100000"/>
                        </a:lnSpc>
                      </a:pPr>
                      <a:endParaRPr sz="1700">
                        <a:latin typeface="Times New Roman"/>
                        <a:cs typeface="Times New Roman"/>
                      </a:endParaRPr>
                    </a:p>
                  </a:txBody>
                  <a:tcPr marL="0" marR="0" marB="0" marT="0">
                    <a:solidFill>
                      <a:srgbClr val="D0D8E8"/>
                    </a:solidFill>
                  </a:tcPr>
                </a:tc>
                <a:tc>
                  <a:txBody>
                    <a:bodyPr/>
                    <a:lstStyle/>
                    <a:p>
                      <a:pPr marL="76835">
                        <a:lnSpc>
                          <a:spcPts val="2045"/>
                        </a:lnSpc>
                      </a:pPr>
                      <a:r>
                        <a:rPr dirty="0" sz="1800" spc="-5" b="1">
                          <a:latin typeface="Calibri"/>
                          <a:cs typeface="Calibri"/>
                        </a:rPr>
                        <a:t>Non-anginal</a:t>
                      </a:r>
                      <a:endParaRPr sz="1800">
                        <a:latin typeface="Calibri"/>
                        <a:cs typeface="Calibri"/>
                      </a:endParaRPr>
                    </a:p>
                  </a:txBody>
                  <a:tcPr marL="0" marR="0" marB="0" marT="0">
                    <a:solidFill>
                      <a:srgbClr val="D0D8E8"/>
                    </a:solidFill>
                  </a:tcPr>
                </a:tc>
                <a:tc>
                  <a:txBody>
                    <a:bodyPr/>
                    <a:lstStyle/>
                    <a:p>
                      <a:pPr algn="ctr" marL="304165">
                        <a:lnSpc>
                          <a:spcPts val="2045"/>
                        </a:lnSpc>
                      </a:pPr>
                      <a:r>
                        <a:rPr dirty="0" sz="1800" spc="-5">
                          <a:latin typeface="Calibri"/>
                          <a:cs typeface="Calibri"/>
                        </a:rPr>
                        <a:t>1692</a:t>
                      </a:r>
                      <a:r>
                        <a:rPr dirty="0" sz="1800" spc="-20">
                          <a:latin typeface="Calibri"/>
                          <a:cs typeface="Calibri"/>
                        </a:rPr>
                        <a:t> </a:t>
                      </a:r>
                      <a:r>
                        <a:rPr dirty="0" sz="1800" spc="-5">
                          <a:latin typeface="Calibri"/>
                          <a:cs typeface="Calibri"/>
                        </a:rPr>
                        <a:t>(41%)</a:t>
                      </a:r>
                      <a:endParaRPr sz="1800">
                        <a:latin typeface="Calibri"/>
                        <a:cs typeface="Calibri"/>
                      </a:endParaRPr>
                    </a:p>
                  </a:txBody>
                  <a:tcPr marL="0" marR="0" marB="0" marT="0">
                    <a:solidFill>
                      <a:srgbClr val="D0D8E8"/>
                    </a:solidFill>
                  </a:tcPr>
                </a:tc>
                <a:tc>
                  <a:txBody>
                    <a:bodyPr/>
                    <a:lstStyle/>
                    <a:p>
                      <a:pPr algn="ctr">
                        <a:lnSpc>
                          <a:spcPts val="2045"/>
                        </a:lnSpc>
                      </a:pPr>
                      <a:r>
                        <a:rPr dirty="0" sz="1800" spc="-5">
                          <a:latin typeface="Calibri"/>
                          <a:cs typeface="Calibri"/>
                        </a:rPr>
                        <a:t>833</a:t>
                      </a:r>
                      <a:r>
                        <a:rPr dirty="0" sz="1800" spc="-20">
                          <a:latin typeface="Calibri"/>
                          <a:cs typeface="Calibri"/>
                        </a:rPr>
                        <a:t> </a:t>
                      </a:r>
                      <a:r>
                        <a:rPr dirty="0" sz="1800" spc="-5">
                          <a:latin typeface="Calibri"/>
                          <a:cs typeface="Calibri"/>
                        </a:rPr>
                        <a:t>(40%)</a:t>
                      </a:r>
                      <a:endParaRPr sz="1800">
                        <a:latin typeface="Calibri"/>
                        <a:cs typeface="Calibri"/>
                      </a:endParaRPr>
                    </a:p>
                  </a:txBody>
                  <a:tcPr marL="0" marR="0" marB="0" marT="0">
                    <a:solidFill>
                      <a:srgbClr val="D0D8E8"/>
                    </a:solidFill>
                  </a:tcPr>
                </a:tc>
                <a:tc>
                  <a:txBody>
                    <a:bodyPr/>
                    <a:lstStyle/>
                    <a:p>
                      <a:pPr algn="r" marR="79375">
                        <a:lnSpc>
                          <a:spcPts val="2045"/>
                        </a:lnSpc>
                      </a:pPr>
                      <a:r>
                        <a:rPr dirty="0" sz="1800" spc="-5">
                          <a:latin typeface="Calibri"/>
                          <a:cs typeface="Calibri"/>
                        </a:rPr>
                        <a:t>859</a:t>
                      </a:r>
                      <a:r>
                        <a:rPr dirty="0" sz="1800" spc="-100">
                          <a:latin typeface="Calibri"/>
                          <a:cs typeface="Calibri"/>
                        </a:rPr>
                        <a:t> </a:t>
                      </a:r>
                      <a:r>
                        <a:rPr dirty="0" sz="1800" spc="-5">
                          <a:latin typeface="Calibri"/>
                          <a:cs typeface="Calibri"/>
                        </a:rPr>
                        <a:t>(41%)</a:t>
                      </a:r>
                      <a:endParaRPr sz="1800">
                        <a:latin typeface="Calibri"/>
                        <a:cs typeface="Calibri"/>
                      </a:endParaRPr>
                    </a:p>
                  </a:txBody>
                  <a:tcPr marL="0" marR="0" marB="0" marT="0">
                    <a:solidFill>
                      <a:srgbClr val="D0D8E8"/>
                    </a:solidFill>
                  </a:tcPr>
                </a:tc>
              </a:tr>
              <a:tr h="279400">
                <a:tc>
                  <a:txBody>
                    <a:bodyPr/>
                    <a:lstStyle/>
                    <a:p>
                      <a:pPr marL="51435">
                        <a:lnSpc>
                          <a:spcPts val="2045"/>
                        </a:lnSpc>
                      </a:pPr>
                      <a:r>
                        <a:rPr dirty="0" sz="1800" spc="-5" b="1">
                          <a:latin typeface="Calibri"/>
                          <a:cs typeface="Calibri"/>
                        </a:rPr>
                        <a:t>Electrocardiogram</a:t>
                      </a:r>
                      <a:endParaRPr sz="1800">
                        <a:latin typeface="Calibri"/>
                        <a:cs typeface="Calibri"/>
                      </a:endParaRPr>
                    </a:p>
                  </a:txBody>
                  <a:tcPr marL="0" marR="0" marB="0" marT="0">
                    <a:solidFill>
                      <a:srgbClr val="E9EDF4"/>
                    </a:solidFill>
                  </a:tcPr>
                </a:tc>
                <a:tc>
                  <a:txBody>
                    <a:bodyPr/>
                    <a:lstStyle/>
                    <a:p>
                      <a:pPr marL="76835">
                        <a:lnSpc>
                          <a:spcPts val="2045"/>
                        </a:lnSpc>
                      </a:pPr>
                      <a:r>
                        <a:rPr dirty="0" sz="1800" spc="-5" b="1">
                          <a:latin typeface="Calibri"/>
                          <a:cs typeface="Calibri"/>
                        </a:rPr>
                        <a:t>Normal</a:t>
                      </a:r>
                      <a:endParaRPr sz="1800">
                        <a:latin typeface="Calibri"/>
                        <a:cs typeface="Calibri"/>
                      </a:endParaRPr>
                    </a:p>
                  </a:txBody>
                  <a:tcPr marL="0" marR="0" marB="0" marT="0">
                    <a:solidFill>
                      <a:srgbClr val="E9EDF4"/>
                    </a:solidFill>
                  </a:tcPr>
                </a:tc>
                <a:tc>
                  <a:txBody>
                    <a:bodyPr/>
                    <a:lstStyle/>
                    <a:p>
                      <a:pPr algn="ctr" marL="304165">
                        <a:lnSpc>
                          <a:spcPts val="2045"/>
                        </a:lnSpc>
                      </a:pPr>
                      <a:r>
                        <a:rPr dirty="0" sz="1800" spc="-5">
                          <a:latin typeface="Calibri"/>
                          <a:cs typeface="Calibri"/>
                        </a:rPr>
                        <a:t>3492</a:t>
                      </a:r>
                      <a:r>
                        <a:rPr dirty="0" sz="1800" spc="-20">
                          <a:latin typeface="Calibri"/>
                          <a:cs typeface="Calibri"/>
                        </a:rPr>
                        <a:t> </a:t>
                      </a:r>
                      <a:r>
                        <a:rPr dirty="0" sz="1800" spc="-5">
                          <a:latin typeface="Calibri"/>
                          <a:cs typeface="Calibri"/>
                        </a:rPr>
                        <a:t>(84%)</a:t>
                      </a:r>
                      <a:endParaRPr sz="1800">
                        <a:latin typeface="Calibri"/>
                        <a:cs typeface="Calibri"/>
                      </a:endParaRPr>
                    </a:p>
                  </a:txBody>
                  <a:tcPr marL="0" marR="0" marB="0" marT="0">
                    <a:solidFill>
                      <a:srgbClr val="E9EDF4"/>
                    </a:solidFill>
                  </a:tcPr>
                </a:tc>
                <a:tc>
                  <a:txBody>
                    <a:bodyPr/>
                    <a:lstStyle/>
                    <a:p>
                      <a:pPr algn="ctr">
                        <a:lnSpc>
                          <a:spcPts val="2045"/>
                        </a:lnSpc>
                      </a:pPr>
                      <a:r>
                        <a:rPr dirty="0" sz="1800" spc="-5">
                          <a:latin typeface="Calibri"/>
                          <a:cs typeface="Calibri"/>
                        </a:rPr>
                        <a:t>1757</a:t>
                      </a:r>
                      <a:r>
                        <a:rPr dirty="0" sz="1800" spc="-20">
                          <a:latin typeface="Calibri"/>
                          <a:cs typeface="Calibri"/>
                        </a:rPr>
                        <a:t> </a:t>
                      </a:r>
                      <a:r>
                        <a:rPr dirty="0" sz="1800" spc="-5">
                          <a:latin typeface="Calibri"/>
                          <a:cs typeface="Calibri"/>
                        </a:rPr>
                        <a:t>(85%)</a:t>
                      </a:r>
                      <a:endParaRPr sz="1800">
                        <a:latin typeface="Calibri"/>
                        <a:cs typeface="Calibri"/>
                      </a:endParaRPr>
                    </a:p>
                  </a:txBody>
                  <a:tcPr marL="0" marR="0" marB="0" marT="0">
                    <a:solidFill>
                      <a:srgbClr val="E9EDF4"/>
                    </a:solidFill>
                  </a:tcPr>
                </a:tc>
                <a:tc>
                  <a:txBody>
                    <a:bodyPr/>
                    <a:lstStyle/>
                    <a:p>
                      <a:pPr algn="r" marR="22225">
                        <a:lnSpc>
                          <a:spcPts val="2045"/>
                        </a:lnSpc>
                      </a:pPr>
                      <a:r>
                        <a:rPr dirty="0" sz="1800" spc="-5">
                          <a:latin typeface="Calibri"/>
                          <a:cs typeface="Calibri"/>
                        </a:rPr>
                        <a:t>1735</a:t>
                      </a:r>
                      <a:r>
                        <a:rPr dirty="0" sz="1800" spc="-100">
                          <a:latin typeface="Calibri"/>
                          <a:cs typeface="Calibri"/>
                        </a:rPr>
                        <a:t> </a:t>
                      </a:r>
                      <a:r>
                        <a:rPr dirty="0" sz="1800" spc="-5">
                          <a:latin typeface="Calibri"/>
                          <a:cs typeface="Calibri"/>
                        </a:rPr>
                        <a:t>(84%)</a:t>
                      </a:r>
                      <a:endParaRPr sz="1800">
                        <a:latin typeface="Calibri"/>
                        <a:cs typeface="Calibri"/>
                      </a:endParaRPr>
                    </a:p>
                  </a:txBody>
                  <a:tcPr marL="0" marR="0" marB="0" marT="0">
                    <a:solidFill>
                      <a:srgbClr val="E9EDF4"/>
                    </a:solidFill>
                  </a:tcPr>
                </a:tc>
              </a:tr>
              <a:tr h="270510">
                <a:tc>
                  <a:txBody>
                    <a:bodyPr/>
                    <a:lstStyle/>
                    <a:p>
                      <a:pPr>
                        <a:lnSpc>
                          <a:spcPct val="100000"/>
                        </a:lnSpc>
                      </a:pPr>
                      <a:endParaRPr sz="1600">
                        <a:latin typeface="Times New Roman"/>
                        <a:cs typeface="Times New Roman"/>
                      </a:endParaRPr>
                    </a:p>
                  </a:txBody>
                  <a:tcPr marL="0" marR="0" marB="0" marT="0">
                    <a:solidFill>
                      <a:srgbClr val="D0D8E8"/>
                    </a:solidFill>
                  </a:tcPr>
                </a:tc>
                <a:tc>
                  <a:txBody>
                    <a:bodyPr/>
                    <a:lstStyle/>
                    <a:p>
                      <a:pPr marL="76835">
                        <a:lnSpc>
                          <a:spcPts val="2035"/>
                        </a:lnSpc>
                      </a:pPr>
                      <a:r>
                        <a:rPr dirty="0" sz="1800" spc="-5" b="1">
                          <a:latin typeface="Calibri"/>
                          <a:cs typeface="Calibri"/>
                        </a:rPr>
                        <a:t>Abnormal</a:t>
                      </a:r>
                      <a:endParaRPr sz="1800">
                        <a:latin typeface="Calibri"/>
                        <a:cs typeface="Calibri"/>
                      </a:endParaRPr>
                    </a:p>
                  </a:txBody>
                  <a:tcPr marL="0" marR="0" marB="0" marT="0">
                    <a:solidFill>
                      <a:srgbClr val="D0D8E8"/>
                    </a:solidFill>
                  </a:tcPr>
                </a:tc>
                <a:tc>
                  <a:txBody>
                    <a:bodyPr/>
                    <a:lstStyle/>
                    <a:p>
                      <a:pPr algn="ctr" marL="304800">
                        <a:lnSpc>
                          <a:spcPts val="2035"/>
                        </a:lnSpc>
                      </a:pPr>
                      <a:r>
                        <a:rPr dirty="0" sz="1800" spc="-5">
                          <a:latin typeface="Calibri"/>
                          <a:cs typeface="Calibri"/>
                        </a:rPr>
                        <a:t>608</a:t>
                      </a:r>
                      <a:r>
                        <a:rPr dirty="0" sz="1800" spc="-20">
                          <a:latin typeface="Calibri"/>
                          <a:cs typeface="Calibri"/>
                        </a:rPr>
                        <a:t> </a:t>
                      </a:r>
                      <a:r>
                        <a:rPr dirty="0" sz="1800" spc="-5">
                          <a:latin typeface="Calibri"/>
                          <a:cs typeface="Calibri"/>
                        </a:rPr>
                        <a:t>(15%)</a:t>
                      </a:r>
                      <a:endParaRPr sz="1800">
                        <a:latin typeface="Calibri"/>
                        <a:cs typeface="Calibri"/>
                      </a:endParaRPr>
                    </a:p>
                  </a:txBody>
                  <a:tcPr marL="0" marR="0" marB="0" marT="0">
                    <a:solidFill>
                      <a:srgbClr val="D0D8E8"/>
                    </a:solidFill>
                  </a:tcPr>
                </a:tc>
                <a:tc>
                  <a:txBody>
                    <a:bodyPr/>
                    <a:lstStyle/>
                    <a:p>
                      <a:pPr algn="ctr">
                        <a:lnSpc>
                          <a:spcPts val="2035"/>
                        </a:lnSpc>
                      </a:pPr>
                      <a:r>
                        <a:rPr dirty="0" sz="1800" spc="-5">
                          <a:latin typeface="Calibri"/>
                          <a:cs typeface="Calibri"/>
                        </a:rPr>
                        <a:t>292</a:t>
                      </a:r>
                      <a:r>
                        <a:rPr dirty="0" sz="1800" spc="-20">
                          <a:latin typeface="Calibri"/>
                          <a:cs typeface="Calibri"/>
                        </a:rPr>
                        <a:t> </a:t>
                      </a:r>
                      <a:r>
                        <a:rPr dirty="0" sz="1800" spc="-5">
                          <a:latin typeface="Calibri"/>
                          <a:cs typeface="Calibri"/>
                        </a:rPr>
                        <a:t>(14%)</a:t>
                      </a:r>
                      <a:endParaRPr sz="1800">
                        <a:latin typeface="Calibri"/>
                        <a:cs typeface="Calibri"/>
                      </a:endParaRPr>
                    </a:p>
                  </a:txBody>
                  <a:tcPr marL="0" marR="0" marB="0" marT="0">
                    <a:solidFill>
                      <a:srgbClr val="D0D8E8"/>
                    </a:solidFill>
                  </a:tcPr>
                </a:tc>
                <a:tc>
                  <a:txBody>
                    <a:bodyPr/>
                    <a:lstStyle/>
                    <a:p>
                      <a:pPr algn="r" marR="79375">
                        <a:lnSpc>
                          <a:spcPts val="2035"/>
                        </a:lnSpc>
                      </a:pPr>
                      <a:r>
                        <a:rPr dirty="0" sz="1800" spc="-5">
                          <a:latin typeface="Calibri"/>
                          <a:cs typeface="Calibri"/>
                        </a:rPr>
                        <a:t>316</a:t>
                      </a:r>
                      <a:r>
                        <a:rPr dirty="0" sz="1800" spc="-100">
                          <a:latin typeface="Calibri"/>
                          <a:cs typeface="Calibri"/>
                        </a:rPr>
                        <a:t> </a:t>
                      </a:r>
                      <a:r>
                        <a:rPr dirty="0" sz="1800" spc="-5">
                          <a:latin typeface="Calibri"/>
                          <a:cs typeface="Calibri"/>
                        </a:rPr>
                        <a:t>(15%)</a:t>
                      </a:r>
                      <a:endParaRPr sz="1800">
                        <a:latin typeface="Calibri"/>
                        <a:cs typeface="Calibri"/>
                      </a:endParaRPr>
                    </a:p>
                  </a:txBody>
                  <a:tcPr marL="0" marR="0" marB="0" marT="0">
                    <a:solidFill>
                      <a:srgbClr val="D0D8E8"/>
                    </a:solidFill>
                  </a:tcPr>
                </a:tc>
              </a:tr>
              <a:tr h="304800">
                <a:tc gridSpan="5">
                  <a:txBody>
                    <a:bodyPr/>
                    <a:lstStyle/>
                    <a:p>
                      <a:pPr marL="51435">
                        <a:lnSpc>
                          <a:spcPts val="2115"/>
                        </a:lnSpc>
                      </a:pPr>
                      <a:r>
                        <a:rPr dirty="0" sz="1800" spc="-5" b="1">
                          <a:latin typeface="Calibri"/>
                          <a:cs typeface="Calibri"/>
                        </a:rPr>
                        <a:t>Stress</a:t>
                      </a:r>
                      <a:r>
                        <a:rPr dirty="0" sz="1800" spc="-10" b="1">
                          <a:latin typeface="Calibri"/>
                          <a:cs typeface="Calibri"/>
                        </a:rPr>
                        <a:t> </a:t>
                      </a:r>
                      <a:r>
                        <a:rPr dirty="0" sz="1800" spc="-5" b="1">
                          <a:latin typeface="Calibri"/>
                          <a:cs typeface="Calibri"/>
                        </a:rPr>
                        <a:t>Electrocardiogram</a:t>
                      </a:r>
                      <a:endParaRPr sz="1800">
                        <a:latin typeface="Calibri"/>
                        <a:cs typeface="Calibri"/>
                      </a:endParaRPr>
                    </a:p>
                  </a:txBody>
                  <a:tcPr marL="0" marR="0" marB="0" marT="0">
                    <a:solidFill>
                      <a:srgbClr val="E9EDF4"/>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62255">
                <a:tc gridSpan="2">
                  <a:txBody>
                    <a:bodyPr/>
                    <a:lstStyle/>
                    <a:p>
                      <a:pPr marL="1943735">
                        <a:lnSpc>
                          <a:spcPts val="1910"/>
                        </a:lnSpc>
                      </a:pPr>
                      <a:r>
                        <a:rPr dirty="0" sz="1800" spc="-5" b="1">
                          <a:latin typeface="Calibri"/>
                          <a:cs typeface="Calibri"/>
                        </a:rPr>
                        <a:t>Performed</a:t>
                      </a:r>
                      <a:endParaRPr sz="1800">
                        <a:latin typeface="Calibri"/>
                        <a:cs typeface="Calibri"/>
                      </a:endParaRPr>
                    </a:p>
                  </a:txBody>
                  <a:tcPr marL="0" marR="0" marB="0" marT="0">
                    <a:solidFill>
                      <a:srgbClr val="D0D8E8"/>
                    </a:solidFill>
                  </a:tcPr>
                </a:tc>
                <a:tc hMerge="1">
                  <a:txBody>
                    <a:bodyPr/>
                    <a:lstStyle/>
                    <a:p>
                      <a:pPr/>
                    </a:p>
                  </a:txBody>
                  <a:tcPr marL="0" marR="0" marB="0" marT="0"/>
                </a:tc>
                <a:tc>
                  <a:txBody>
                    <a:bodyPr/>
                    <a:lstStyle/>
                    <a:p>
                      <a:pPr algn="ctr" marL="304165">
                        <a:lnSpc>
                          <a:spcPts val="1910"/>
                        </a:lnSpc>
                      </a:pPr>
                      <a:r>
                        <a:rPr dirty="0" sz="1800" spc="-5">
                          <a:latin typeface="Calibri"/>
                          <a:cs typeface="Calibri"/>
                        </a:rPr>
                        <a:t>3517</a:t>
                      </a:r>
                      <a:r>
                        <a:rPr dirty="0" sz="1800" spc="-20">
                          <a:latin typeface="Calibri"/>
                          <a:cs typeface="Calibri"/>
                        </a:rPr>
                        <a:t> </a:t>
                      </a:r>
                      <a:r>
                        <a:rPr dirty="0" sz="1800" spc="-5">
                          <a:latin typeface="Calibri"/>
                          <a:cs typeface="Calibri"/>
                        </a:rPr>
                        <a:t>(85%)</a:t>
                      </a:r>
                      <a:endParaRPr sz="1800">
                        <a:latin typeface="Calibri"/>
                        <a:cs typeface="Calibri"/>
                      </a:endParaRPr>
                    </a:p>
                  </a:txBody>
                  <a:tcPr marL="0" marR="0" marB="0" marT="0">
                    <a:solidFill>
                      <a:srgbClr val="D0D8E8"/>
                    </a:solidFill>
                  </a:tcPr>
                </a:tc>
                <a:tc>
                  <a:txBody>
                    <a:bodyPr/>
                    <a:lstStyle/>
                    <a:p>
                      <a:pPr algn="ctr">
                        <a:lnSpc>
                          <a:spcPts val="1910"/>
                        </a:lnSpc>
                      </a:pPr>
                      <a:r>
                        <a:rPr dirty="0" sz="1800" spc="-5">
                          <a:latin typeface="Calibri"/>
                          <a:cs typeface="Calibri"/>
                        </a:rPr>
                        <a:t>1764</a:t>
                      </a:r>
                      <a:r>
                        <a:rPr dirty="0" sz="1800" spc="-20">
                          <a:latin typeface="Calibri"/>
                          <a:cs typeface="Calibri"/>
                        </a:rPr>
                        <a:t> </a:t>
                      </a:r>
                      <a:r>
                        <a:rPr dirty="0" sz="1800" spc="-5">
                          <a:latin typeface="Calibri"/>
                          <a:cs typeface="Calibri"/>
                        </a:rPr>
                        <a:t>(85%)</a:t>
                      </a:r>
                      <a:endParaRPr sz="1800">
                        <a:latin typeface="Calibri"/>
                        <a:cs typeface="Calibri"/>
                      </a:endParaRPr>
                    </a:p>
                  </a:txBody>
                  <a:tcPr marL="0" marR="0" marB="0" marT="0">
                    <a:solidFill>
                      <a:srgbClr val="D0D8E8"/>
                    </a:solidFill>
                  </a:tcPr>
                </a:tc>
                <a:tc>
                  <a:txBody>
                    <a:bodyPr/>
                    <a:lstStyle/>
                    <a:p>
                      <a:pPr algn="r" marR="22225">
                        <a:lnSpc>
                          <a:spcPts val="1910"/>
                        </a:lnSpc>
                      </a:pPr>
                      <a:r>
                        <a:rPr dirty="0" sz="1800" spc="-5">
                          <a:latin typeface="Calibri"/>
                          <a:cs typeface="Calibri"/>
                        </a:rPr>
                        <a:t>1753</a:t>
                      </a:r>
                      <a:r>
                        <a:rPr dirty="0" sz="1800" spc="-100">
                          <a:latin typeface="Calibri"/>
                          <a:cs typeface="Calibri"/>
                        </a:rPr>
                        <a:t> </a:t>
                      </a:r>
                      <a:r>
                        <a:rPr dirty="0" sz="1800" spc="-5">
                          <a:latin typeface="Calibri"/>
                          <a:cs typeface="Calibri"/>
                        </a:rPr>
                        <a:t>(85%)</a:t>
                      </a:r>
                      <a:endParaRPr sz="1800">
                        <a:latin typeface="Calibri"/>
                        <a:cs typeface="Calibri"/>
                      </a:endParaRPr>
                    </a:p>
                  </a:txBody>
                  <a:tcPr marL="0" marR="0" marB="0" marT="0">
                    <a:solidFill>
                      <a:srgbClr val="D0D8E8"/>
                    </a:solidFill>
                  </a:tcPr>
                </a:tc>
              </a:tr>
              <a:tr h="279400">
                <a:tc gridSpan="2">
                  <a:txBody>
                    <a:bodyPr/>
                    <a:lstStyle/>
                    <a:p>
                      <a:pPr marL="1943735">
                        <a:lnSpc>
                          <a:spcPts val="2045"/>
                        </a:lnSpc>
                      </a:pPr>
                      <a:r>
                        <a:rPr dirty="0" sz="1800" spc="-5" b="1">
                          <a:latin typeface="Calibri"/>
                          <a:cs typeface="Calibri"/>
                        </a:rPr>
                        <a:t>Normal</a:t>
                      </a:r>
                      <a:endParaRPr sz="1800">
                        <a:latin typeface="Calibri"/>
                        <a:cs typeface="Calibri"/>
                      </a:endParaRPr>
                    </a:p>
                  </a:txBody>
                  <a:tcPr marL="0" marR="0" marB="0" marT="0">
                    <a:solidFill>
                      <a:srgbClr val="E9EDF4"/>
                    </a:solidFill>
                  </a:tcPr>
                </a:tc>
                <a:tc hMerge="1">
                  <a:txBody>
                    <a:bodyPr/>
                    <a:lstStyle/>
                    <a:p>
                      <a:pPr/>
                    </a:p>
                  </a:txBody>
                  <a:tcPr marL="0" marR="0" marB="0" marT="0"/>
                </a:tc>
                <a:tc>
                  <a:txBody>
                    <a:bodyPr/>
                    <a:lstStyle/>
                    <a:p>
                      <a:pPr algn="ctr" marL="304165">
                        <a:lnSpc>
                          <a:spcPts val="2045"/>
                        </a:lnSpc>
                      </a:pPr>
                      <a:r>
                        <a:rPr dirty="0" sz="1800" spc="-5">
                          <a:latin typeface="Calibri"/>
                          <a:cs typeface="Calibri"/>
                        </a:rPr>
                        <a:t>2188</a:t>
                      </a:r>
                      <a:r>
                        <a:rPr dirty="0" sz="1800" spc="-20">
                          <a:latin typeface="Calibri"/>
                          <a:cs typeface="Calibri"/>
                        </a:rPr>
                        <a:t> </a:t>
                      </a:r>
                      <a:r>
                        <a:rPr dirty="0" sz="1800" spc="-5">
                          <a:latin typeface="Calibri"/>
                          <a:cs typeface="Calibri"/>
                        </a:rPr>
                        <a:t>(62%)</a:t>
                      </a:r>
                      <a:endParaRPr sz="1800">
                        <a:latin typeface="Calibri"/>
                        <a:cs typeface="Calibri"/>
                      </a:endParaRPr>
                    </a:p>
                  </a:txBody>
                  <a:tcPr marL="0" marR="0" marB="0" marT="0">
                    <a:solidFill>
                      <a:srgbClr val="E9EDF4"/>
                    </a:solidFill>
                  </a:tcPr>
                </a:tc>
                <a:tc>
                  <a:txBody>
                    <a:bodyPr/>
                    <a:lstStyle/>
                    <a:p>
                      <a:pPr algn="ctr">
                        <a:lnSpc>
                          <a:spcPts val="2045"/>
                        </a:lnSpc>
                      </a:pPr>
                      <a:r>
                        <a:rPr dirty="0" sz="1800" spc="-5">
                          <a:latin typeface="Calibri"/>
                          <a:cs typeface="Calibri"/>
                        </a:rPr>
                        <a:t>1103</a:t>
                      </a:r>
                      <a:r>
                        <a:rPr dirty="0" sz="1800" spc="-20">
                          <a:latin typeface="Calibri"/>
                          <a:cs typeface="Calibri"/>
                        </a:rPr>
                        <a:t> </a:t>
                      </a:r>
                      <a:r>
                        <a:rPr dirty="0" sz="1800" spc="-5">
                          <a:latin typeface="Calibri"/>
                          <a:cs typeface="Calibri"/>
                        </a:rPr>
                        <a:t>(63%)</a:t>
                      </a:r>
                      <a:endParaRPr sz="1800">
                        <a:latin typeface="Calibri"/>
                        <a:cs typeface="Calibri"/>
                      </a:endParaRPr>
                    </a:p>
                  </a:txBody>
                  <a:tcPr marL="0" marR="0" marB="0" marT="0">
                    <a:solidFill>
                      <a:srgbClr val="E9EDF4"/>
                    </a:solidFill>
                  </a:tcPr>
                </a:tc>
                <a:tc>
                  <a:txBody>
                    <a:bodyPr/>
                    <a:lstStyle/>
                    <a:p>
                      <a:pPr algn="r" marR="22225">
                        <a:lnSpc>
                          <a:spcPts val="2045"/>
                        </a:lnSpc>
                      </a:pPr>
                      <a:r>
                        <a:rPr dirty="0" sz="1800" spc="-5">
                          <a:latin typeface="Calibri"/>
                          <a:cs typeface="Calibri"/>
                        </a:rPr>
                        <a:t>1085</a:t>
                      </a:r>
                      <a:r>
                        <a:rPr dirty="0" sz="1800" spc="-100">
                          <a:latin typeface="Calibri"/>
                          <a:cs typeface="Calibri"/>
                        </a:rPr>
                        <a:t> </a:t>
                      </a:r>
                      <a:r>
                        <a:rPr dirty="0" sz="1800" spc="-5">
                          <a:latin typeface="Calibri"/>
                          <a:cs typeface="Calibri"/>
                        </a:rPr>
                        <a:t>(62%)</a:t>
                      </a:r>
                      <a:endParaRPr sz="1800">
                        <a:latin typeface="Calibri"/>
                        <a:cs typeface="Calibri"/>
                      </a:endParaRPr>
                    </a:p>
                  </a:txBody>
                  <a:tcPr marL="0" marR="0" marB="0" marT="0">
                    <a:solidFill>
                      <a:srgbClr val="E9EDF4"/>
                    </a:solidFill>
                  </a:tcPr>
                </a:tc>
              </a:tr>
              <a:tr h="279400">
                <a:tc gridSpan="2">
                  <a:txBody>
                    <a:bodyPr/>
                    <a:lstStyle/>
                    <a:p>
                      <a:pPr marL="1943735">
                        <a:lnSpc>
                          <a:spcPts val="2045"/>
                        </a:lnSpc>
                      </a:pPr>
                      <a:r>
                        <a:rPr dirty="0" sz="1800" spc="-5" b="1">
                          <a:latin typeface="Calibri"/>
                          <a:cs typeface="Calibri"/>
                        </a:rPr>
                        <a:t>Inconclusive</a:t>
                      </a:r>
                      <a:endParaRPr sz="1800">
                        <a:latin typeface="Calibri"/>
                        <a:cs typeface="Calibri"/>
                      </a:endParaRPr>
                    </a:p>
                  </a:txBody>
                  <a:tcPr marL="0" marR="0" marB="0" marT="0">
                    <a:solidFill>
                      <a:srgbClr val="D0D8E8"/>
                    </a:solidFill>
                  </a:tcPr>
                </a:tc>
                <a:tc hMerge="1">
                  <a:txBody>
                    <a:bodyPr/>
                    <a:lstStyle/>
                    <a:p>
                      <a:pPr/>
                    </a:p>
                  </a:txBody>
                  <a:tcPr marL="0" marR="0" marB="0" marT="0"/>
                </a:tc>
                <a:tc>
                  <a:txBody>
                    <a:bodyPr/>
                    <a:lstStyle/>
                    <a:p>
                      <a:pPr algn="ctr" marL="304800">
                        <a:lnSpc>
                          <a:spcPts val="2045"/>
                        </a:lnSpc>
                      </a:pPr>
                      <a:r>
                        <a:rPr dirty="0" sz="1800" spc="-5">
                          <a:latin typeface="Calibri"/>
                          <a:cs typeface="Calibri"/>
                        </a:rPr>
                        <a:t>566</a:t>
                      </a:r>
                      <a:r>
                        <a:rPr dirty="0" sz="1800" spc="-20">
                          <a:latin typeface="Calibri"/>
                          <a:cs typeface="Calibri"/>
                        </a:rPr>
                        <a:t> </a:t>
                      </a:r>
                      <a:r>
                        <a:rPr dirty="0" sz="1800" spc="-5">
                          <a:latin typeface="Calibri"/>
                          <a:cs typeface="Calibri"/>
                        </a:rPr>
                        <a:t>(16%)</a:t>
                      </a:r>
                      <a:endParaRPr sz="1800">
                        <a:latin typeface="Calibri"/>
                        <a:cs typeface="Calibri"/>
                      </a:endParaRPr>
                    </a:p>
                  </a:txBody>
                  <a:tcPr marL="0" marR="0" marB="0" marT="0">
                    <a:solidFill>
                      <a:srgbClr val="D0D8E8"/>
                    </a:solidFill>
                  </a:tcPr>
                </a:tc>
                <a:tc>
                  <a:txBody>
                    <a:bodyPr/>
                    <a:lstStyle/>
                    <a:p>
                      <a:pPr algn="ctr">
                        <a:lnSpc>
                          <a:spcPts val="2045"/>
                        </a:lnSpc>
                      </a:pPr>
                      <a:r>
                        <a:rPr dirty="0" sz="1800" spc="-5">
                          <a:latin typeface="Calibri"/>
                          <a:cs typeface="Calibri"/>
                        </a:rPr>
                        <a:t>284</a:t>
                      </a:r>
                      <a:r>
                        <a:rPr dirty="0" sz="1800" spc="-20">
                          <a:latin typeface="Calibri"/>
                          <a:cs typeface="Calibri"/>
                        </a:rPr>
                        <a:t> </a:t>
                      </a:r>
                      <a:r>
                        <a:rPr dirty="0" sz="1800" spc="-5">
                          <a:latin typeface="Calibri"/>
                          <a:cs typeface="Calibri"/>
                        </a:rPr>
                        <a:t>(16%)</a:t>
                      </a:r>
                      <a:endParaRPr sz="1800">
                        <a:latin typeface="Calibri"/>
                        <a:cs typeface="Calibri"/>
                      </a:endParaRPr>
                    </a:p>
                  </a:txBody>
                  <a:tcPr marL="0" marR="0" marB="0" marT="0">
                    <a:solidFill>
                      <a:srgbClr val="D0D8E8"/>
                    </a:solidFill>
                  </a:tcPr>
                </a:tc>
                <a:tc>
                  <a:txBody>
                    <a:bodyPr/>
                    <a:lstStyle/>
                    <a:p>
                      <a:pPr algn="r" marR="79375">
                        <a:lnSpc>
                          <a:spcPts val="2045"/>
                        </a:lnSpc>
                      </a:pPr>
                      <a:r>
                        <a:rPr dirty="0" sz="1800" spc="-5">
                          <a:latin typeface="Calibri"/>
                          <a:cs typeface="Calibri"/>
                        </a:rPr>
                        <a:t>282</a:t>
                      </a:r>
                      <a:r>
                        <a:rPr dirty="0" sz="1800" spc="-100">
                          <a:latin typeface="Calibri"/>
                          <a:cs typeface="Calibri"/>
                        </a:rPr>
                        <a:t> </a:t>
                      </a:r>
                      <a:r>
                        <a:rPr dirty="0" sz="1800" spc="-5">
                          <a:latin typeface="Calibri"/>
                          <a:cs typeface="Calibri"/>
                        </a:rPr>
                        <a:t>(16%)</a:t>
                      </a:r>
                      <a:endParaRPr sz="1800">
                        <a:latin typeface="Calibri"/>
                        <a:cs typeface="Calibri"/>
                      </a:endParaRPr>
                    </a:p>
                  </a:txBody>
                  <a:tcPr marL="0" marR="0" marB="0" marT="0">
                    <a:solidFill>
                      <a:srgbClr val="D0D8E8"/>
                    </a:solidFill>
                  </a:tcPr>
                </a:tc>
              </a:tr>
              <a:tr h="279400">
                <a:tc gridSpan="2">
                  <a:txBody>
                    <a:bodyPr/>
                    <a:lstStyle/>
                    <a:p>
                      <a:pPr marL="1943735">
                        <a:lnSpc>
                          <a:spcPts val="2045"/>
                        </a:lnSpc>
                      </a:pPr>
                      <a:r>
                        <a:rPr dirty="0" sz="1800" spc="-5" b="1">
                          <a:latin typeface="Calibri"/>
                          <a:cs typeface="Calibri"/>
                        </a:rPr>
                        <a:t>Abnormal</a:t>
                      </a:r>
                      <a:endParaRPr sz="1800">
                        <a:latin typeface="Calibri"/>
                        <a:cs typeface="Calibri"/>
                      </a:endParaRPr>
                    </a:p>
                  </a:txBody>
                  <a:tcPr marL="0" marR="0" marB="0" marT="0">
                    <a:solidFill>
                      <a:srgbClr val="E9EDF4"/>
                    </a:solidFill>
                  </a:tcPr>
                </a:tc>
                <a:tc hMerge="1">
                  <a:txBody>
                    <a:bodyPr/>
                    <a:lstStyle/>
                    <a:p>
                      <a:pPr/>
                    </a:p>
                  </a:txBody>
                  <a:tcPr marL="0" marR="0" marB="0" marT="0"/>
                </a:tc>
                <a:tc>
                  <a:txBody>
                    <a:bodyPr/>
                    <a:lstStyle/>
                    <a:p>
                      <a:pPr algn="ctr" marL="304800">
                        <a:lnSpc>
                          <a:spcPts val="2045"/>
                        </a:lnSpc>
                      </a:pPr>
                      <a:r>
                        <a:rPr dirty="0" sz="1800" spc="-5">
                          <a:latin typeface="Calibri"/>
                          <a:cs typeface="Calibri"/>
                        </a:rPr>
                        <a:t>529</a:t>
                      </a:r>
                      <a:r>
                        <a:rPr dirty="0" sz="1800" spc="-20">
                          <a:latin typeface="Calibri"/>
                          <a:cs typeface="Calibri"/>
                        </a:rPr>
                        <a:t> </a:t>
                      </a:r>
                      <a:r>
                        <a:rPr dirty="0" sz="1800" spc="-5">
                          <a:latin typeface="Calibri"/>
                          <a:cs typeface="Calibri"/>
                        </a:rPr>
                        <a:t>(15%)</a:t>
                      </a:r>
                      <a:endParaRPr sz="1800">
                        <a:latin typeface="Calibri"/>
                        <a:cs typeface="Calibri"/>
                      </a:endParaRPr>
                    </a:p>
                  </a:txBody>
                  <a:tcPr marL="0" marR="0" marB="0" marT="0">
                    <a:solidFill>
                      <a:srgbClr val="E9EDF4"/>
                    </a:solidFill>
                  </a:tcPr>
                </a:tc>
                <a:tc>
                  <a:txBody>
                    <a:bodyPr/>
                    <a:lstStyle/>
                    <a:p>
                      <a:pPr algn="ctr">
                        <a:lnSpc>
                          <a:spcPts val="2045"/>
                        </a:lnSpc>
                      </a:pPr>
                      <a:r>
                        <a:rPr dirty="0" sz="1800" spc="-5">
                          <a:latin typeface="Calibri"/>
                          <a:cs typeface="Calibri"/>
                        </a:rPr>
                        <a:t>264</a:t>
                      </a:r>
                      <a:r>
                        <a:rPr dirty="0" sz="1800" spc="-20">
                          <a:latin typeface="Calibri"/>
                          <a:cs typeface="Calibri"/>
                        </a:rPr>
                        <a:t> </a:t>
                      </a:r>
                      <a:r>
                        <a:rPr dirty="0" sz="1800" spc="-5">
                          <a:latin typeface="Calibri"/>
                          <a:cs typeface="Calibri"/>
                        </a:rPr>
                        <a:t>(15%)</a:t>
                      </a:r>
                      <a:endParaRPr sz="1800">
                        <a:latin typeface="Calibri"/>
                        <a:cs typeface="Calibri"/>
                      </a:endParaRPr>
                    </a:p>
                  </a:txBody>
                  <a:tcPr marL="0" marR="0" marB="0" marT="0">
                    <a:solidFill>
                      <a:srgbClr val="E9EDF4"/>
                    </a:solidFill>
                  </a:tcPr>
                </a:tc>
                <a:tc>
                  <a:txBody>
                    <a:bodyPr/>
                    <a:lstStyle/>
                    <a:p>
                      <a:pPr algn="r" marR="79375">
                        <a:lnSpc>
                          <a:spcPts val="2045"/>
                        </a:lnSpc>
                      </a:pPr>
                      <a:r>
                        <a:rPr dirty="0" sz="1800" spc="-5">
                          <a:latin typeface="Calibri"/>
                          <a:cs typeface="Calibri"/>
                        </a:rPr>
                        <a:t>265</a:t>
                      </a:r>
                      <a:r>
                        <a:rPr dirty="0" sz="1800" spc="-100">
                          <a:latin typeface="Calibri"/>
                          <a:cs typeface="Calibri"/>
                        </a:rPr>
                        <a:t> </a:t>
                      </a:r>
                      <a:r>
                        <a:rPr dirty="0" sz="1800" spc="-5">
                          <a:latin typeface="Calibri"/>
                          <a:cs typeface="Calibri"/>
                        </a:rPr>
                        <a:t>(15%)</a:t>
                      </a:r>
                      <a:endParaRPr sz="1800">
                        <a:latin typeface="Calibri"/>
                        <a:cs typeface="Calibri"/>
                      </a:endParaRPr>
                    </a:p>
                  </a:txBody>
                  <a:tcPr marL="0" marR="0" marB="0" marT="0">
                    <a:solidFill>
                      <a:srgbClr val="E9EDF4"/>
                    </a:solidFill>
                  </a:tcPr>
                </a:tc>
              </a:tr>
              <a:tr h="279400">
                <a:tc gridSpan="2">
                  <a:txBody>
                    <a:bodyPr/>
                    <a:lstStyle/>
                    <a:p>
                      <a:pPr marL="51435">
                        <a:lnSpc>
                          <a:spcPts val="2045"/>
                        </a:lnSpc>
                      </a:pPr>
                      <a:r>
                        <a:rPr dirty="0" sz="1800" spc="-5" b="1">
                          <a:latin typeface="Calibri"/>
                          <a:cs typeface="Calibri"/>
                        </a:rPr>
                        <a:t>Further</a:t>
                      </a:r>
                      <a:r>
                        <a:rPr dirty="0" sz="1800" spc="-10" b="1">
                          <a:latin typeface="Calibri"/>
                          <a:cs typeface="Calibri"/>
                        </a:rPr>
                        <a:t> </a:t>
                      </a:r>
                      <a:r>
                        <a:rPr dirty="0" sz="1800" spc="-5" b="1">
                          <a:latin typeface="Calibri"/>
                          <a:cs typeface="Calibri"/>
                        </a:rPr>
                        <a:t>Investigation</a:t>
                      </a:r>
                      <a:endParaRPr sz="1800">
                        <a:latin typeface="Calibri"/>
                        <a:cs typeface="Calibri"/>
                      </a:endParaRPr>
                    </a:p>
                  </a:txBody>
                  <a:tcPr marL="0" marR="0" marB="0" marT="0">
                    <a:solidFill>
                      <a:srgbClr val="D0D8E8"/>
                    </a:solidFill>
                  </a:tcPr>
                </a:tc>
                <a:tc hMerge="1">
                  <a:txBody>
                    <a:bodyPr/>
                    <a:lstStyle/>
                    <a:p>
                      <a:pPr/>
                    </a:p>
                  </a:txBody>
                  <a:tcPr marL="0" marR="0" marB="0" marT="0"/>
                </a:tc>
                <a:tc>
                  <a:txBody>
                    <a:bodyPr/>
                    <a:lstStyle/>
                    <a:p>
                      <a:pPr algn="ctr" marL="304165">
                        <a:lnSpc>
                          <a:spcPts val="2045"/>
                        </a:lnSpc>
                      </a:pPr>
                      <a:r>
                        <a:rPr dirty="0" sz="1800" spc="-5">
                          <a:latin typeface="Calibri"/>
                          <a:cs typeface="Calibri"/>
                        </a:rPr>
                        <a:t>1315</a:t>
                      </a:r>
                      <a:r>
                        <a:rPr dirty="0" sz="1800" spc="-20">
                          <a:latin typeface="Calibri"/>
                          <a:cs typeface="Calibri"/>
                        </a:rPr>
                        <a:t> </a:t>
                      </a:r>
                      <a:r>
                        <a:rPr dirty="0" sz="1800" spc="-5">
                          <a:latin typeface="Calibri"/>
                          <a:cs typeface="Calibri"/>
                        </a:rPr>
                        <a:t>(32%)</a:t>
                      </a:r>
                      <a:endParaRPr sz="1800">
                        <a:latin typeface="Calibri"/>
                        <a:cs typeface="Calibri"/>
                      </a:endParaRPr>
                    </a:p>
                  </a:txBody>
                  <a:tcPr marL="0" marR="0" marB="0" marT="0">
                    <a:solidFill>
                      <a:srgbClr val="D0D8E8"/>
                    </a:solidFill>
                  </a:tcPr>
                </a:tc>
                <a:tc>
                  <a:txBody>
                    <a:bodyPr/>
                    <a:lstStyle/>
                    <a:p>
                      <a:pPr algn="ctr">
                        <a:lnSpc>
                          <a:spcPts val="2045"/>
                        </a:lnSpc>
                      </a:pPr>
                      <a:r>
                        <a:rPr dirty="0" sz="1800" spc="-5">
                          <a:latin typeface="Calibri"/>
                          <a:cs typeface="Calibri"/>
                        </a:rPr>
                        <a:t>633</a:t>
                      </a:r>
                      <a:r>
                        <a:rPr dirty="0" sz="1800" spc="-20">
                          <a:latin typeface="Calibri"/>
                          <a:cs typeface="Calibri"/>
                        </a:rPr>
                        <a:t> </a:t>
                      </a:r>
                      <a:r>
                        <a:rPr dirty="0" sz="1800" spc="-5">
                          <a:latin typeface="Calibri"/>
                          <a:cs typeface="Calibri"/>
                        </a:rPr>
                        <a:t>(31%)</a:t>
                      </a:r>
                      <a:endParaRPr sz="1800">
                        <a:latin typeface="Calibri"/>
                        <a:cs typeface="Calibri"/>
                      </a:endParaRPr>
                    </a:p>
                  </a:txBody>
                  <a:tcPr marL="0" marR="0" marB="0" marT="0">
                    <a:solidFill>
                      <a:srgbClr val="D0D8E8"/>
                    </a:solidFill>
                  </a:tcPr>
                </a:tc>
                <a:tc>
                  <a:txBody>
                    <a:bodyPr/>
                    <a:lstStyle/>
                    <a:p>
                      <a:pPr algn="r" marR="79375">
                        <a:lnSpc>
                          <a:spcPts val="2045"/>
                        </a:lnSpc>
                      </a:pPr>
                      <a:r>
                        <a:rPr dirty="0" sz="1800" spc="-5">
                          <a:latin typeface="Calibri"/>
                          <a:cs typeface="Calibri"/>
                        </a:rPr>
                        <a:t>682</a:t>
                      </a:r>
                      <a:r>
                        <a:rPr dirty="0" sz="1800" spc="-100">
                          <a:latin typeface="Calibri"/>
                          <a:cs typeface="Calibri"/>
                        </a:rPr>
                        <a:t> </a:t>
                      </a:r>
                      <a:r>
                        <a:rPr dirty="0" sz="1800" spc="-5">
                          <a:latin typeface="Calibri"/>
                          <a:cs typeface="Calibri"/>
                        </a:rPr>
                        <a:t>(33%)</a:t>
                      </a:r>
                      <a:endParaRPr sz="1800">
                        <a:latin typeface="Calibri"/>
                        <a:cs typeface="Calibri"/>
                      </a:endParaRPr>
                    </a:p>
                  </a:txBody>
                  <a:tcPr marL="0" marR="0" marB="0" marT="0">
                    <a:solidFill>
                      <a:srgbClr val="D0D8E8"/>
                    </a:solidFill>
                  </a:tcPr>
                </a:tc>
              </a:tr>
              <a:tr h="279400">
                <a:tc gridSpan="2">
                  <a:txBody>
                    <a:bodyPr/>
                    <a:lstStyle/>
                    <a:p>
                      <a:pPr marL="51435">
                        <a:lnSpc>
                          <a:spcPts val="2045"/>
                        </a:lnSpc>
                        <a:tabLst>
                          <a:tab pos="1943735" algn="l"/>
                        </a:tabLst>
                      </a:pPr>
                      <a:r>
                        <a:rPr dirty="0" sz="1800" spc="-5" b="1">
                          <a:latin typeface="Calibri"/>
                          <a:cs typeface="Calibri"/>
                        </a:rPr>
                        <a:t>Stress Imaging	Radionuclide</a:t>
                      </a:r>
                      <a:endParaRPr sz="1800">
                        <a:latin typeface="Calibri"/>
                        <a:cs typeface="Calibri"/>
                      </a:endParaRPr>
                    </a:p>
                  </a:txBody>
                  <a:tcPr marL="0" marR="0" marB="0" marT="0">
                    <a:solidFill>
                      <a:srgbClr val="E9EDF4"/>
                    </a:solidFill>
                  </a:tcPr>
                </a:tc>
                <a:tc hMerge="1">
                  <a:txBody>
                    <a:bodyPr/>
                    <a:lstStyle/>
                    <a:p>
                      <a:pPr/>
                    </a:p>
                  </a:txBody>
                  <a:tcPr marL="0" marR="0" marB="0" marT="0"/>
                </a:tc>
                <a:tc>
                  <a:txBody>
                    <a:bodyPr/>
                    <a:lstStyle/>
                    <a:p>
                      <a:pPr algn="ctr" marL="304800">
                        <a:lnSpc>
                          <a:spcPts val="2045"/>
                        </a:lnSpc>
                      </a:pPr>
                      <a:r>
                        <a:rPr dirty="0" sz="1800" spc="-5">
                          <a:latin typeface="Calibri"/>
                          <a:cs typeface="Calibri"/>
                        </a:rPr>
                        <a:t>389</a:t>
                      </a:r>
                      <a:r>
                        <a:rPr dirty="0" sz="1800" spc="-15">
                          <a:latin typeface="Calibri"/>
                          <a:cs typeface="Calibri"/>
                        </a:rPr>
                        <a:t> </a:t>
                      </a:r>
                      <a:r>
                        <a:rPr dirty="0" sz="1800" spc="-5">
                          <a:latin typeface="Calibri"/>
                          <a:cs typeface="Calibri"/>
                        </a:rPr>
                        <a:t>(9%)</a:t>
                      </a:r>
                      <a:endParaRPr sz="1800">
                        <a:latin typeface="Calibri"/>
                        <a:cs typeface="Calibri"/>
                      </a:endParaRPr>
                    </a:p>
                  </a:txBody>
                  <a:tcPr marL="0" marR="0" marB="0" marT="0">
                    <a:solidFill>
                      <a:srgbClr val="E9EDF4"/>
                    </a:solidFill>
                  </a:tcPr>
                </a:tc>
                <a:tc>
                  <a:txBody>
                    <a:bodyPr/>
                    <a:lstStyle/>
                    <a:p>
                      <a:pPr algn="ctr">
                        <a:lnSpc>
                          <a:spcPts val="2045"/>
                        </a:lnSpc>
                      </a:pPr>
                      <a:r>
                        <a:rPr dirty="0" sz="1800" spc="-5">
                          <a:latin typeface="Calibri"/>
                          <a:cs typeface="Calibri"/>
                        </a:rPr>
                        <a:t>176</a:t>
                      </a:r>
                      <a:r>
                        <a:rPr dirty="0" sz="1800" spc="-15">
                          <a:latin typeface="Calibri"/>
                          <a:cs typeface="Calibri"/>
                        </a:rPr>
                        <a:t> </a:t>
                      </a:r>
                      <a:r>
                        <a:rPr dirty="0" sz="1800" spc="-5">
                          <a:latin typeface="Calibri"/>
                          <a:cs typeface="Calibri"/>
                        </a:rPr>
                        <a:t>(9%)</a:t>
                      </a:r>
                      <a:endParaRPr sz="1800">
                        <a:latin typeface="Calibri"/>
                        <a:cs typeface="Calibri"/>
                      </a:endParaRPr>
                    </a:p>
                  </a:txBody>
                  <a:tcPr marL="0" marR="0" marB="0" marT="0">
                    <a:solidFill>
                      <a:srgbClr val="E9EDF4"/>
                    </a:solidFill>
                  </a:tcPr>
                </a:tc>
                <a:tc>
                  <a:txBody>
                    <a:bodyPr/>
                    <a:lstStyle/>
                    <a:p>
                      <a:pPr algn="r" marR="79375">
                        <a:lnSpc>
                          <a:spcPts val="2045"/>
                        </a:lnSpc>
                      </a:pPr>
                      <a:r>
                        <a:rPr dirty="0" sz="1800" spc="-5">
                          <a:latin typeface="Calibri"/>
                          <a:cs typeface="Calibri"/>
                        </a:rPr>
                        <a:t>213</a:t>
                      </a:r>
                      <a:r>
                        <a:rPr dirty="0" sz="1800" spc="-100">
                          <a:latin typeface="Calibri"/>
                          <a:cs typeface="Calibri"/>
                        </a:rPr>
                        <a:t> </a:t>
                      </a:r>
                      <a:r>
                        <a:rPr dirty="0" sz="1800" spc="-5">
                          <a:latin typeface="Calibri"/>
                          <a:cs typeface="Calibri"/>
                        </a:rPr>
                        <a:t>(10%)</a:t>
                      </a:r>
                      <a:endParaRPr sz="1800">
                        <a:latin typeface="Calibri"/>
                        <a:cs typeface="Calibri"/>
                      </a:endParaRPr>
                    </a:p>
                  </a:txBody>
                  <a:tcPr marL="0" marR="0" marB="0" marT="0">
                    <a:solidFill>
                      <a:srgbClr val="E9EDF4"/>
                    </a:solidFill>
                  </a:tcPr>
                </a:tc>
              </a:tr>
              <a:tr h="279400">
                <a:tc gridSpan="2">
                  <a:txBody>
                    <a:bodyPr/>
                    <a:lstStyle/>
                    <a:p>
                      <a:pPr algn="ctr" marL="645160">
                        <a:lnSpc>
                          <a:spcPts val="2045"/>
                        </a:lnSpc>
                      </a:pPr>
                      <a:r>
                        <a:rPr dirty="0" sz="1800" spc="-5" b="1">
                          <a:latin typeface="Calibri"/>
                          <a:cs typeface="Calibri"/>
                        </a:rPr>
                        <a:t>Other</a:t>
                      </a:r>
                      <a:endParaRPr sz="1800">
                        <a:latin typeface="Calibri"/>
                        <a:cs typeface="Calibri"/>
                      </a:endParaRPr>
                    </a:p>
                  </a:txBody>
                  <a:tcPr marL="0" marR="0" marB="0" marT="0">
                    <a:solidFill>
                      <a:srgbClr val="D0D8E8"/>
                    </a:solidFill>
                  </a:tcPr>
                </a:tc>
                <a:tc hMerge="1">
                  <a:txBody>
                    <a:bodyPr/>
                    <a:lstStyle/>
                    <a:p>
                      <a:pPr/>
                    </a:p>
                  </a:txBody>
                  <a:tcPr marL="0" marR="0" marB="0" marT="0"/>
                </a:tc>
                <a:tc>
                  <a:txBody>
                    <a:bodyPr/>
                    <a:lstStyle/>
                    <a:p>
                      <a:pPr algn="ctr" marL="305435">
                        <a:lnSpc>
                          <a:spcPts val="2045"/>
                        </a:lnSpc>
                      </a:pPr>
                      <a:r>
                        <a:rPr dirty="0" sz="1800" spc="-5">
                          <a:latin typeface="Calibri"/>
                          <a:cs typeface="Calibri"/>
                        </a:rPr>
                        <a:t>30</a:t>
                      </a:r>
                      <a:r>
                        <a:rPr dirty="0" sz="1800" spc="-15">
                          <a:latin typeface="Calibri"/>
                          <a:cs typeface="Calibri"/>
                        </a:rPr>
                        <a:t> </a:t>
                      </a:r>
                      <a:r>
                        <a:rPr dirty="0" sz="1800" spc="-5">
                          <a:latin typeface="Calibri"/>
                          <a:cs typeface="Calibri"/>
                        </a:rPr>
                        <a:t>(1%)</a:t>
                      </a:r>
                      <a:endParaRPr sz="1800">
                        <a:latin typeface="Calibri"/>
                        <a:cs typeface="Calibri"/>
                      </a:endParaRPr>
                    </a:p>
                  </a:txBody>
                  <a:tcPr marL="0" marR="0" marB="0" marT="0">
                    <a:solidFill>
                      <a:srgbClr val="D0D8E8"/>
                    </a:solidFill>
                  </a:tcPr>
                </a:tc>
                <a:tc>
                  <a:txBody>
                    <a:bodyPr/>
                    <a:lstStyle/>
                    <a:p>
                      <a:pPr algn="ctr">
                        <a:lnSpc>
                          <a:spcPts val="2045"/>
                        </a:lnSpc>
                      </a:pPr>
                      <a:r>
                        <a:rPr dirty="0" sz="1800" spc="-5">
                          <a:latin typeface="Calibri"/>
                          <a:cs typeface="Calibri"/>
                        </a:rPr>
                        <a:t>16</a:t>
                      </a:r>
                      <a:r>
                        <a:rPr dirty="0" sz="1800" spc="-15">
                          <a:latin typeface="Calibri"/>
                          <a:cs typeface="Calibri"/>
                        </a:rPr>
                        <a:t> </a:t>
                      </a:r>
                      <a:r>
                        <a:rPr dirty="0" sz="1800" spc="-5">
                          <a:latin typeface="Calibri"/>
                          <a:cs typeface="Calibri"/>
                        </a:rPr>
                        <a:t>(1%)</a:t>
                      </a:r>
                      <a:endParaRPr sz="1800">
                        <a:latin typeface="Calibri"/>
                        <a:cs typeface="Calibri"/>
                      </a:endParaRPr>
                    </a:p>
                  </a:txBody>
                  <a:tcPr marL="0" marR="0" marB="0" marT="0">
                    <a:solidFill>
                      <a:srgbClr val="D0D8E8"/>
                    </a:solidFill>
                  </a:tcPr>
                </a:tc>
                <a:tc>
                  <a:txBody>
                    <a:bodyPr/>
                    <a:lstStyle/>
                    <a:p>
                      <a:pPr marL="494030">
                        <a:lnSpc>
                          <a:spcPts val="2045"/>
                        </a:lnSpc>
                      </a:pPr>
                      <a:r>
                        <a:rPr dirty="0" sz="1800" spc="-5">
                          <a:latin typeface="Calibri"/>
                          <a:cs typeface="Calibri"/>
                        </a:rPr>
                        <a:t>14</a:t>
                      </a:r>
                      <a:r>
                        <a:rPr dirty="0" sz="1800" spc="-25">
                          <a:latin typeface="Calibri"/>
                          <a:cs typeface="Calibri"/>
                        </a:rPr>
                        <a:t> </a:t>
                      </a:r>
                      <a:r>
                        <a:rPr dirty="0" sz="1800" spc="-5">
                          <a:latin typeface="Calibri"/>
                          <a:cs typeface="Calibri"/>
                        </a:rPr>
                        <a:t>(1%)</a:t>
                      </a:r>
                      <a:endParaRPr sz="1800">
                        <a:latin typeface="Calibri"/>
                        <a:cs typeface="Calibri"/>
                      </a:endParaRPr>
                    </a:p>
                  </a:txBody>
                  <a:tcPr marL="0" marR="0" marB="0" marT="0">
                    <a:solidFill>
                      <a:srgbClr val="D0D8E8"/>
                    </a:solidFill>
                  </a:tcPr>
                </a:tc>
              </a:tr>
              <a:tr h="279400">
                <a:tc gridSpan="2">
                  <a:txBody>
                    <a:bodyPr/>
                    <a:lstStyle/>
                    <a:p>
                      <a:pPr marL="51435">
                        <a:lnSpc>
                          <a:spcPts val="2045"/>
                        </a:lnSpc>
                      </a:pPr>
                      <a:r>
                        <a:rPr dirty="0" sz="1800" spc="-5" b="1">
                          <a:latin typeface="Calibri"/>
                          <a:cs typeface="Calibri"/>
                        </a:rPr>
                        <a:t>Invasive Coronary</a:t>
                      </a:r>
                      <a:r>
                        <a:rPr dirty="0" sz="1800" spc="-20" b="1">
                          <a:latin typeface="Calibri"/>
                          <a:cs typeface="Calibri"/>
                        </a:rPr>
                        <a:t> </a:t>
                      </a:r>
                      <a:r>
                        <a:rPr dirty="0" sz="1800" spc="-5" b="1">
                          <a:latin typeface="Calibri"/>
                          <a:cs typeface="Calibri"/>
                        </a:rPr>
                        <a:t>Angiography</a:t>
                      </a:r>
                      <a:endParaRPr sz="1800">
                        <a:latin typeface="Calibri"/>
                        <a:cs typeface="Calibri"/>
                      </a:endParaRPr>
                    </a:p>
                  </a:txBody>
                  <a:tcPr marL="0" marR="0" marB="0" marT="0">
                    <a:solidFill>
                      <a:srgbClr val="E9EDF4"/>
                    </a:solidFill>
                  </a:tcPr>
                </a:tc>
                <a:tc hMerge="1">
                  <a:txBody>
                    <a:bodyPr/>
                    <a:lstStyle/>
                    <a:p>
                      <a:pPr/>
                    </a:p>
                  </a:txBody>
                  <a:tcPr marL="0" marR="0" marB="0" marT="0"/>
                </a:tc>
                <a:tc>
                  <a:txBody>
                    <a:bodyPr/>
                    <a:lstStyle/>
                    <a:p>
                      <a:pPr algn="ctr" marL="304800">
                        <a:lnSpc>
                          <a:spcPts val="2045"/>
                        </a:lnSpc>
                      </a:pPr>
                      <a:r>
                        <a:rPr dirty="0" sz="1800" spc="-5">
                          <a:latin typeface="Calibri"/>
                          <a:cs typeface="Calibri"/>
                        </a:rPr>
                        <a:t>515</a:t>
                      </a:r>
                      <a:r>
                        <a:rPr dirty="0" sz="1800" spc="-20">
                          <a:latin typeface="Calibri"/>
                          <a:cs typeface="Calibri"/>
                        </a:rPr>
                        <a:t> </a:t>
                      </a:r>
                      <a:r>
                        <a:rPr dirty="0" sz="1800" spc="-5">
                          <a:latin typeface="Calibri"/>
                          <a:cs typeface="Calibri"/>
                        </a:rPr>
                        <a:t>(12%)</a:t>
                      </a:r>
                      <a:endParaRPr sz="1800">
                        <a:latin typeface="Calibri"/>
                        <a:cs typeface="Calibri"/>
                      </a:endParaRPr>
                    </a:p>
                  </a:txBody>
                  <a:tcPr marL="0" marR="0" marB="0" marT="0">
                    <a:solidFill>
                      <a:srgbClr val="E9EDF4"/>
                    </a:solidFill>
                  </a:tcPr>
                </a:tc>
                <a:tc>
                  <a:txBody>
                    <a:bodyPr/>
                    <a:lstStyle/>
                    <a:p>
                      <a:pPr algn="ctr">
                        <a:lnSpc>
                          <a:spcPts val="2045"/>
                        </a:lnSpc>
                      </a:pPr>
                      <a:r>
                        <a:rPr dirty="0" sz="1800" spc="-5">
                          <a:latin typeface="Calibri"/>
                          <a:cs typeface="Calibri"/>
                        </a:rPr>
                        <a:t>255</a:t>
                      </a:r>
                      <a:r>
                        <a:rPr dirty="0" sz="1800" spc="-20">
                          <a:latin typeface="Calibri"/>
                          <a:cs typeface="Calibri"/>
                        </a:rPr>
                        <a:t> </a:t>
                      </a:r>
                      <a:r>
                        <a:rPr dirty="0" sz="1800" spc="-5">
                          <a:latin typeface="Calibri"/>
                          <a:cs typeface="Calibri"/>
                        </a:rPr>
                        <a:t>(12%)</a:t>
                      </a:r>
                      <a:endParaRPr sz="1800">
                        <a:latin typeface="Calibri"/>
                        <a:cs typeface="Calibri"/>
                      </a:endParaRPr>
                    </a:p>
                  </a:txBody>
                  <a:tcPr marL="0" marR="0" marB="0" marT="0">
                    <a:solidFill>
                      <a:srgbClr val="E9EDF4"/>
                    </a:solidFill>
                  </a:tcPr>
                </a:tc>
                <a:tc>
                  <a:txBody>
                    <a:bodyPr/>
                    <a:lstStyle/>
                    <a:p>
                      <a:pPr algn="r" marR="79375">
                        <a:lnSpc>
                          <a:spcPts val="2045"/>
                        </a:lnSpc>
                      </a:pPr>
                      <a:r>
                        <a:rPr dirty="0" sz="1800" spc="-5">
                          <a:latin typeface="Calibri"/>
                          <a:cs typeface="Calibri"/>
                        </a:rPr>
                        <a:t>260</a:t>
                      </a:r>
                      <a:r>
                        <a:rPr dirty="0" sz="1800" spc="-100">
                          <a:latin typeface="Calibri"/>
                          <a:cs typeface="Calibri"/>
                        </a:rPr>
                        <a:t> </a:t>
                      </a:r>
                      <a:r>
                        <a:rPr dirty="0" sz="1800" spc="-5">
                          <a:latin typeface="Calibri"/>
                          <a:cs typeface="Calibri"/>
                        </a:rPr>
                        <a:t>(13%)</a:t>
                      </a:r>
                      <a:endParaRPr sz="1800">
                        <a:latin typeface="Calibri"/>
                        <a:cs typeface="Calibri"/>
                      </a:endParaRPr>
                    </a:p>
                  </a:txBody>
                  <a:tcPr marL="0" marR="0" marB="0" marT="0">
                    <a:solidFill>
                      <a:srgbClr val="E9EDF4"/>
                    </a:solidFill>
                  </a:tcPr>
                </a:tc>
              </a:tr>
              <a:tr h="270510">
                <a:tc gridSpan="2">
                  <a:txBody>
                    <a:bodyPr/>
                    <a:lstStyle/>
                    <a:p>
                      <a:pPr marL="51435">
                        <a:lnSpc>
                          <a:spcPts val="2035"/>
                        </a:lnSpc>
                      </a:pPr>
                      <a:r>
                        <a:rPr dirty="0" sz="1800" spc="-5" b="1">
                          <a:latin typeface="Calibri"/>
                          <a:cs typeface="Calibri"/>
                        </a:rPr>
                        <a:t>Predicted 10-year CHD</a:t>
                      </a:r>
                      <a:r>
                        <a:rPr dirty="0" sz="1800" spc="15" b="1">
                          <a:latin typeface="Calibri"/>
                          <a:cs typeface="Calibri"/>
                        </a:rPr>
                        <a:t> </a:t>
                      </a:r>
                      <a:r>
                        <a:rPr dirty="0" sz="1800" spc="-5" b="1">
                          <a:latin typeface="Calibri"/>
                          <a:cs typeface="Calibri"/>
                        </a:rPr>
                        <a:t>Risk</a:t>
                      </a:r>
                      <a:endParaRPr sz="1800">
                        <a:latin typeface="Calibri"/>
                        <a:cs typeface="Calibri"/>
                      </a:endParaRPr>
                    </a:p>
                  </a:txBody>
                  <a:tcPr marL="0" marR="0" marB="0" marT="0">
                    <a:solidFill>
                      <a:srgbClr val="D0D8E8"/>
                    </a:solidFill>
                  </a:tcPr>
                </a:tc>
                <a:tc hMerge="1">
                  <a:txBody>
                    <a:bodyPr/>
                    <a:lstStyle/>
                    <a:p>
                      <a:pPr/>
                    </a:p>
                  </a:txBody>
                  <a:tcPr marL="0" marR="0" marB="0" marT="0"/>
                </a:tc>
                <a:tc>
                  <a:txBody>
                    <a:bodyPr/>
                    <a:lstStyle/>
                    <a:p>
                      <a:pPr algn="ctr" marL="304800">
                        <a:lnSpc>
                          <a:spcPts val="2035"/>
                        </a:lnSpc>
                      </a:pPr>
                      <a:r>
                        <a:rPr dirty="0" sz="1800" spc="-5">
                          <a:latin typeface="Calibri"/>
                          <a:cs typeface="Calibri"/>
                        </a:rPr>
                        <a:t>17±12%</a:t>
                      </a:r>
                      <a:endParaRPr sz="1800">
                        <a:latin typeface="Calibri"/>
                        <a:cs typeface="Calibri"/>
                      </a:endParaRPr>
                    </a:p>
                  </a:txBody>
                  <a:tcPr marL="0" marR="0" marB="0" marT="0">
                    <a:solidFill>
                      <a:srgbClr val="D0D8E8"/>
                    </a:solidFill>
                  </a:tcPr>
                </a:tc>
                <a:tc>
                  <a:txBody>
                    <a:bodyPr/>
                    <a:lstStyle/>
                    <a:p>
                      <a:pPr algn="ctr">
                        <a:lnSpc>
                          <a:spcPts val="2035"/>
                        </a:lnSpc>
                      </a:pPr>
                      <a:r>
                        <a:rPr dirty="0" sz="1800" spc="-5">
                          <a:latin typeface="Calibri"/>
                          <a:cs typeface="Calibri"/>
                        </a:rPr>
                        <a:t>18±11%</a:t>
                      </a:r>
                      <a:endParaRPr sz="1800">
                        <a:latin typeface="Calibri"/>
                        <a:cs typeface="Calibri"/>
                      </a:endParaRPr>
                    </a:p>
                  </a:txBody>
                  <a:tcPr marL="0" marR="0" marB="0" marT="0">
                    <a:solidFill>
                      <a:srgbClr val="D0D8E8"/>
                    </a:solidFill>
                  </a:tcPr>
                </a:tc>
                <a:tc>
                  <a:txBody>
                    <a:bodyPr/>
                    <a:lstStyle/>
                    <a:p>
                      <a:pPr marL="474345">
                        <a:lnSpc>
                          <a:spcPts val="2035"/>
                        </a:lnSpc>
                      </a:pPr>
                      <a:r>
                        <a:rPr dirty="0" sz="1800" spc="-5">
                          <a:latin typeface="Calibri"/>
                          <a:cs typeface="Calibri"/>
                        </a:rPr>
                        <a:t>17±12%</a:t>
                      </a:r>
                      <a:endParaRPr sz="1800">
                        <a:latin typeface="Calibri"/>
                        <a:cs typeface="Calibri"/>
                      </a:endParaRPr>
                    </a:p>
                  </a:txBody>
                  <a:tcPr marL="0" marR="0" marB="0" marT="0">
                    <a:solidFill>
                      <a:srgbClr val="D0D8E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4924" y="240636"/>
            <a:ext cx="4705350" cy="574040"/>
          </a:xfrm>
          <a:prstGeom prst="rect"/>
        </p:spPr>
        <p:txBody>
          <a:bodyPr wrap="square" lIns="0" tIns="12700" rIns="0" bIns="0" rtlCol="0" vert="horz">
            <a:spAutoFit/>
          </a:bodyPr>
          <a:lstStyle/>
          <a:p>
            <a:pPr marL="12700">
              <a:lnSpc>
                <a:spcPct val="100000"/>
              </a:lnSpc>
              <a:spcBef>
                <a:spcPts val="100"/>
              </a:spcBef>
            </a:pPr>
            <a:r>
              <a:rPr dirty="0" sz="3600" spc="15"/>
              <a:t>Primary </a:t>
            </a:r>
            <a:r>
              <a:rPr dirty="0" sz="3600" spc="10"/>
              <a:t>Clinical </a:t>
            </a:r>
            <a:r>
              <a:rPr dirty="0" sz="3600" spc="25"/>
              <a:t>End</a:t>
            </a:r>
            <a:r>
              <a:rPr dirty="0" sz="3600" spc="-50"/>
              <a:t> </a:t>
            </a:r>
            <a:r>
              <a:rPr dirty="0" sz="3600" spc="15"/>
              <a:t>Point</a:t>
            </a:r>
            <a:endParaRPr sz="3600"/>
          </a:p>
        </p:txBody>
      </p:sp>
      <p:sp>
        <p:nvSpPr>
          <p:cNvPr id="3" name="object 3"/>
          <p:cNvSpPr/>
          <p:nvPr/>
        </p:nvSpPr>
        <p:spPr>
          <a:xfrm>
            <a:off x="1701800" y="1117600"/>
            <a:ext cx="5571073" cy="368668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146300" y="1219200"/>
            <a:ext cx="5129321" cy="2861702"/>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2430571" y="4823584"/>
            <a:ext cx="1697989" cy="269240"/>
          </a:xfrm>
          <a:prstGeom prst="rect">
            <a:avLst/>
          </a:prstGeom>
        </p:spPr>
        <p:txBody>
          <a:bodyPr wrap="square" lIns="0" tIns="12700" rIns="0" bIns="0" rtlCol="0" vert="horz">
            <a:spAutoFit/>
          </a:bodyPr>
          <a:lstStyle/>
          <a:p>
            <a:pPr marL="12700">
              <a:lnSpc>
                <a:spcPct val="100000"/>
              </a:lnSpc>
              <a:spcBef>
                <a:spcPts val="100"/>
              </a:spcBef>
            </a:pPr>
            <a:r>
              <a:rPr dirty="0" sz="1600" spc="0" b="1">
                <a:solidFill>
                  <a:srgbClr val="E4201B"/>
                </a:solidFill>
                <a:latin typeface="Calibri Light"/>
                <a:cs typeface="Calibri Light"/>
              </a:rPr>
              <a:t>Standard Care</a:t>
            </a:r>
            <a:r>
              <a:rPr dirty="0" sz="1600" spc="-25" b="1">
                <a:solidFill>
                  <a:srgbClr val="E4201B"/>
                </a:solidFill>
                <a:latin typeface="Calibri Light"/>
                <a:cs typeface="Calibri Light"/>
              </a:rPr>
              <a:t> </a:t>
            </a:r>
            <a:r>
              <a:rPr dirty="0" sz="1600" spc="0" b="1">
                <a:solidFill>
                  <a:srgbClr val="E4201B"/>
                </a:solidFill>
                <a:latin typeface="Calibri Light"/>
                <a:cs typeface="Calibri Light"/>
              </a:rPr>
              <a:t>Alone</a:t>
            </a:r>
            <a:endParaRPr sz="1600">
              <a:latin typeface="Calibri Light"/>
              <a:cs typeface="Calibri Light"/>
            </a:endParaRPr>
          </a:p>
        </p:txBody>
      </p:sp>
      <p:sp>
        <p:nvSpPr>
          <p:cNvPr id="6" name="object 6"/>
          <p:cNvSpPr txBox="1"/>
          <p:nvPr/>
        </p:nvSpPr>
        <p:spPr>
          <a:xfrm>
            <a:off x="5153768" y="4820615"/>
            <a:ext cx="1804035" cy="269240"/>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367EB8"/>
                </a:solidFill>
                <a:latin typeface="Calibri Light"/>
                <a:cs typeface="Calibri Light"/>
              </a:rPr>
              <a:t>CTCA + </a:t>
            </a:r>
            <a:r>
              <a:rPr dirty="0" sz="1600" spc="0" b="1">
                <a:solidFill>
                  <a:srgbClr val="367EB8"/>
                </a:solidFill>
                <a:latin typeface="Calibri Light"/>
                <a:cs typeface="Calibri Light"/>
              </a:rPr>
              <a:t>Standard</a:t>
            </a:r>
            <a:r>
              <a:rPr dirty="0" sz="1600" spc="-45" b="1">
                <a:solidFill>
                  <a:srgbClr val="367EB8"/>
                </a:solidFill>
                <a:latin typeface="Calibri Light"/>
                <a:cs typeface="Calibri Light"/>
              </a:rPr>
              <a:t> </a:t>
            </a:r>
            <a:r>
              <a:rPr dirty="0" sz="1600" spc="0" b="1">
                <a:solidFill>
                  <a:srgbClr val="367EB8"/>
                </a:solidFill>
                <a:latin typeface="Calibri Light"/>
                <a:cs typeface="Calibri Light"/>
              </a:rPr>
              <a:t>Care</a:t>
            </a:r>
            <a:endParaRPr sz="1600">
              <a:latin typeface="Calibri Light"/>
              <a:cs typeface="Calibri Light"/>
            </a:endParaRPr>
          </a:p>
        </p:txBody>
      </p:sp>
      <p:sp>
        <p:nvSpPr>
          <p:cNvPr id="7" name="object 7"/>
          <p:cNvSpPr/>
          <p:nvPr/>
        </p:nvSpPr>
        <p:spPr>
          <a:xfrm>
            <a:off x="2030658" y="4985265"/>
            <a:ext cx="297180" cy="0"/>
          </a:xfrm>
          <a:custGeom>
            <a:avLst/>
            <a:gdLst/>
            <a:ahLst/>
            <a:cxnLst/>
            <a:rect l="l" t="t" r="r" b="b"/>
            <a:pathLst>
              <a:path w="297180" h="0">
                <a:moveTo>
                  <a:pt x="0" y="0"/>
                </a:moveTo>
                <a:lnTo>
                  <a:pt x="296883" y="0"/>
                </a:lnTo>
              </a:path>
            </a:pathLst>
          </a:custGeom>
          <a:ln w="25400">
            <a:solidFill>
              <a:srgbClr val="E4201B"/>
            </a:solidFill>
          </a:ln>
        </p:spPr>
        <p:txBody>
          <a:bodyPr wrap="square" lIns="0" tIns="0" rIns="0" bIns="0" rtlCol="0"/>
          <a:lstStyle/>
          <a:p/>
        </p:txBody>
      </p:sp>
      <p:sp>
        <p:nvSpPr>
          <p:cNvPr id="8" name="object 8"/>
          <p:cNvSpPr/>
          <p:nvPr/>
        </p:nvSpPr>
        <p:spPr>
          <a:xfrm>
            <a:off x="4768050" y="4985265"/>
            <a:ext cx="297180" cy="0"/>
          </a:xfrm>
          <a:custGeom>
            <a:avLst/>
            <a:gdLst/>
            <a:ahLst/>
            <a:cxnLst/>
            <a:rect l="l" t="t" r="r" b="b"/>
            <a:pathLst>
              <a:path w="297179" h="0">
                <a:moveTo>
                  <a:pt x="0" y="0"/>
                </a:moveTo>
                <a:lnTo>
                  <a:pt x="296883" y="0"/>
                </a:lnTo>
              </a:path>
            </a:pathLst>
          </a:custGeom>
          <a:ln w="25400">
            <a:solidFill>
              <a:srgbClr val="367EB8"/>
            </a:solidFill>
          </a:ln>
        </p:spPr>
        <p:txBody>
          <a:bodyPr wrap="square" lIns="0" tIns="0" rIns="0" bIns="0" rtlCol="0"/>
          <a:lstStyle/>
          <a:p/>
        </p:txBody>
      </p:sp>
      <p:sp>
        <p:nvSpPr>
          <p:cNvPr id="9" name="object 9"/>
          <p:cNvSpPr/>
          <p:nvPr/>
        </p:nvSpPr>
        <p:spPr>
          <a:xfrm>
            <a:off x="1605926" y="1079375"/>
            <a:ext cx="584835" cy="3027045"/>
          </a:xfrm>
          <a:custGeom>
            <a:avLst/>
            <a:gdLst/>
            <a:ahLst/>
            <a:cxnLst/>
            <a:rect l="l" t="t" r="r" b="b"/>
            <a:pathLst>
              <a:path w="584835" h="3027045">
                <a:moveTo>
                  <a:pt x="0" y="3026534"/>
                </a:moveTo>
                <a:lnTo>
                  <a:pt x="0" y="0"/>
                </a:lnTo>
                <a:lnTo>
                  <a:pt x="584774" y="0"/>
                </a:lnTo>
                <a:lnTo>
                  <a:pt x="584774" y="3026534"/>
                </a:lnTo>
                <a:lnTo>
                  <a:pt x="0" y="3026534"/>
                </a:lnTo>
                <a:close/>
              </a:path>
            </a:pathLst>
          </a:custGeom>
          <a:solidFill>
            <a:srgbClr val="FFFFFF"/>
          </a:solidFill>
        </p:spPr>
        <p:txBody>
          <a:bodyPr wrap="square" lIns="0" tIns="0" rIns="0" bIns="0" rtlCol="0"/>
          <a:lstStyle/>
          <a:p/>
        </p:txBody>
      </p:sp>
      <p:sp>
        <p:nvSpPr>
          <p:cNvPr id="10" name="object 10"/>
          <p:cNvSpPr txBox="1"/>
          <p:nvPr/>
        </p:nvSpPr>
        <p:spPr>
          <a:xfrm>
            <a:off x="1676741" y="1266927"/>
            <a:ext cx="472440" cy="2703195"/>
          </a:xfrm>
          <a:prstGeom prst="rect">
            <a:avLst/>
          </a:prstGeom>
        </p:spPr>
        <p:txBody>
          <a:bodyPr wrap="square" lIns="0" tIns="0" rIns="0" bIns="0" rtlCol="0" vert="vert270">
            <a:spAutoFit/>
          </a:bodyPr>
          <a:lstStyle/>
          <a:p>
            <a:pPr algn="ctr">
              <a:lnSpc>
                <a:spcPts val="1620"/>
              </a:lnSpc>
            </a:pPr>
            <a:r>
              <a:rPr dirty="0" sz="1600" spc="0" b="1">
                <a:latin typeface="Calibri Light"/>
                <a:cs typeface="Calibri Light"/>
              </a:rPr>
              <a:t>Coronary Heart Disease </a:t>
            </a:r>
            <a:r>
              <a:rPr dirty="0" sz="1600" spc="5" b="1">
                <a:latin typeface="Calibri Light"/>
                <a:cs typeface="Calibri Light"/>
              </a:rPr>
              <a:t>Death</a:t>
            </a:r>
            <a:r>
              <a:rPr dirty="0" sz="1600" spc="-15" b="1">
                <a:latin typeface="Calibri Light"/>
                <a:cs typeface="Calibri Light"/>
              </a:rPr>
              <a:t> </a:t>
            </a:r>
            <a:r>
              <a:rPr dirty="0" sz="1600" spc="0" b="1">
                <a:latin typeface="Calibri Light"/>
                <a:cs typeface="Calibri Light"/>
              </a:rPr>
              <a:t>or</a:t>
            </a:r>
            <a:endParaRPr sz="1600">
              <a:latin typeface="Calibri Light"/>
              <a:cs typeface="Calibri Light"/>
            </a:endParaRPr>
          </a:p>
          <a:p>
            <a:pPr algn="ctr" marL="47625">
              <a:lnSpc>
                <a:spcPct val="100000"/>
              </a:lnSpc>
            </a:pPr>
            <a:r>
              <a:rPr dirty="0" sz="1600" spc="0" b="1">
                <a:latin typeface="Calibri Light"/>
                <a:cs typeface="Calibri Light"/>
              </a:rPr>
              <a:t>Non-fatal Myocardial</a:t>
            </a:r>
            <a:r>
              <a:rPr dirty="0" sz="1600" spc="-15" b="1">
                <a:latin typeface="Calibri Light"/>
                <a:cs typeface="Calibri Light"/>
              </a:rPr>
              <a:t> </a:t>
            </a:r>
            <a:r>
              <a:rPr dirty="0" sz="1600" spc="0" b="1">
                <a:latin typeface="Calibri Light"/>
                <a:cs typeface="Calibri Light"/>
              </a:rPr>
              <a:t>Infarction</a:t>
            </a:r>
            <a:endParaRPr sz="1600">
              <a:latin typeface="Calibri Light"/>
              <a:cs typeface="Calibri Light"/>
            </a:endParaRPr>
          </a:p>
        </p:txBody>
      </p:sp>
      <p:sp>
        <p:nvSpPr>
          <p:cNvPr id="11" name="object 11"/>
          <p:cNvSpPr txBox="1"/>
          <p:nvPr/>
        </p:nvSpPr>
        <p:spPr>
          <a:xfrm>
            <a:off x="3924462" y="4004066"/>
            <a:ext cx="1628775" cy="339090"/>
          </a:xfrm>
          <a:prstGeom prst="rect">
            <a:avLst/>
          </a:prstGeom>
          <a:solidFill>
            <a:srgbClr val="FFFFFF"/>
          </a:solidFill>
        </p:spPr>
        <p:txBody>
          <a:bodyPr wrap="square" lIns="0" tIns="32384" rIns="0" bIns="0" rtlCol="0" vert="horz">
            <a:spAutoFit/>
          </a:bodyPr>
          <a:lstStyle/>
          <a:p>
            <a:pPr marL="116205">
              <a:lnSpc>
                <a:spcPct val="100000"/>
              </a:lnSpc>
              <a:spcBef>
                <a:spcPts val="254"/>
              </a:spcBef>
            </a:pPr>
            <a:r>
              <a:rPr dirty="0" sz="1600" spc="0" b="1">
                <a:latin typeface="Calibri Light"/>
                <a:cs typeface="Calibri Light"/>
              </a:rPr>
              <a:t>Follow </a:t>
            </a:r>
            <a:r>
              <a:rPr dirty="0" sz="1600" spc="5" b="1">
                <a:latin typeface="Calibri Light"/>
                <a:cs typeface="Calibri Light"/>
              </a:rPr>
              <a:t>up</a:t>
            </a:r>
            <a:r>
              <a:rPr dirty="0" sz="1600" spc="-30" b="1">
                <a:latin typeface="Calibri Light"/>
                <a:cs typeface="Calibri Light"/>
              </a:rPr>
              <a:t> </a:t>
            </a:r>
            <a:r>
              <a:rPr dirty="0" sz="1600" spc="0" b="1">
                <a:latin typeface="Calibri Light"/>
                <a:cs typeface="Calibri Light"/>
              </a:rPr>
              <a:t>(years)</a:t>
            </a:r>
            <a:endParaRPr sz="1600">
              <a:latin typeface="Calibri Light"/>
              <a:cs typeface="Calibri Light"/>
            </a:endParaRPr>
          </a:p>
        </p:txBody>
      </p:sp>
      <p:sp>
        <p:nvSpPr>
          <p:cNvPr id="12" name="object 12"/>
          <p:cNvSpPr txBox="1"/>
          <p:nvPr/>
        </p:nvSpPr>
        <p:spPr>
          <a:xfrm>
            <a:off x="6875988" y="1819442"/>
            <a:ext cx="1967864" cy="777240"/>
          </a:xfrm>
          <a:prstGeom prst="rect">
            <a:avLst/>
          </a:prstGeom>
        </p:spPr>
        <p:txBody>
          <a:bodyPr wrap="square" lIns="0" tIns="0" rIns="0" bIns="0" rtlCol="0" vert="horz">
            <a:spAutoFit/>
          </a:bodyPr>
          <a:lstStyle/>
          <a:p>
            <a:pPr marL="173355">
              <a:lnSpc>
                <a:spcPts val="1710"/>
              </a:lnSpc>
            </a:pPr>
            <a:r>
              <a:rPr dirty="0" sz="1800" spc="5" b="1">
                <a:latin typeface="Calibri Light"/>
                <a:cs typeface="Calibri Light"/>
              </a:rPr>
              <a:t>Hazard </a:t>
            </a:r>
            <a:r>
              <a:rPr dirty="0" sz="1800" spc="0" b="1">
                <a:latin typeface="Calibri Light"/>
                <a:cs typeface="Calibri Light"/>
              </a:rPr>
              <a:t>Ratio</a:t>
            </a:r>
            <a:r>
              <a:rPr dirty="0" sz="1800" spc="-20" b="1">
                <a:latin typeface="Calibri Light"/>
                <a:cs typeface="Calibri Light"/>
              </a:rPr>
              <a:t> </a:t>
            </a:r>
            <a:r>
              <a:rPr dirty="0" sz="1800" spc="0" b="1">
                <a:latin typeface="Calibri Light"/>
                <a:cs typeface="Calibri Light"/>
              </a:rPr>
              <a:t>0.59</a:t>
            </a:r>
            <a:endParaRPr sz="1800">
              <a:latin typeface="Calibri Light"/>
              <a:cs typeface="Calibri Light"/>
            </a:endParaRPr>
          </a:p>
          <a:p>
            <a:pPr algn="ctr">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0.41 to</a:t>
            </a:r>
            <a:r>
              <a:rPr dirty="0" sz="1800" spc="-75" b="1">
                <a:latin typeface="Calibri Light"/>
                <a:cs typeface="Calibri Light"/>
              </a:rPr>
              <a:t> </a:t>
            </a:r>
            <a:r>
              <a:rPr dirty="0" sz="1800" spc="0" b="1">
                <a:latin typeface="Calibri Light"/>
                <a:cs typeface="Calibri Light"/>
              </a:rPr>
              <a:t>0.84)  </a:t>
            </a:r>
            <a:r>
              <a:rPr dirty="0" sz="1800" spc="5" b="1">
                <a:latin typeface="Calibri Light"/>
                <a:cs typeface="Calibri Light"/>
              </a:rPr>
              <a:t>P=0.004</a:t>
            </a:r>
            <a:endParaRPr sz="1800">
              <a:latin typeface="Calibri Light"/>
              <a:cs typeface="Calibri Light"/>
            </a:endParaRPr>
          </a:p>
        </p:txBody>
      </p:sp>
      <p:sp>
        <p:nvSpPr>
          <p:cNvPr id="13" name="object 13"/>
          <p:cNvSpPr txBox="1"/>
          <p:nvPr/>
        </p:nvSpPr>
        <p:spPr>
          <a:xfrm>
            <a:off x="6639135" y="1728234"/>
            <a:ext cx="2352675" cy="923925"/>
          </a:xfrm>
          <a:prstGeom prst="rect">
            <a:avLst/>
          </a:prstGeom>
          <a:solidFill>
            <a:srgbClr val="FFFFFF"/>
          </a:solidFill>
        </p:spPr>
        <p:txBody>
          <a:bodyPr wrap="square" lIns="0" tIns="31114" rIns="0" bIns="0" rtlCol="0" vert="horz">
            <a:spAutoFit/>
          </a:bodyPr>
          <a:lstStyle/>
          <a:p>
            <a:pPr marL="363220">
              <a:lnSpc>
                <a:spcPct val="100000"/>
              </a:lnSpc>
              <a:spcBef>
                <a:spcPts val="244"/>
              </a:spcBef>
            </a:pPr>
            <a:r>
              <a:rPr dirty="0" sz="1800" spc="5" b="1">
                <a:latin typeface="Calibri Light"/>
                <a:cs typeface="Calibri Light"/>
              </a:rPr>
              <a:t>Hazard </a:t>
            </a:r>
            <a:r>
              <a:rPr dirty="0" sz="1800" spc="0" b="1">
                <a:latin typeface="Calibri Light"/>
                <a:cs typeface="Calibri Light"/>
              </a:rPr>
              <a:t>Ratio</a:t>
            </a:r>
            <a:r>
              <a:rPr dirty="0" sz="1800" spc="-15" b="1">
                <a:latin typeface="Calibri Light"/>
                <a:cs typeface="Calibri Light"/>
              </a:rPr>
              <a:t> </a:t>
            </a:r>
            <a:r>
              <a:rPr dirty="0" sz="1800" spc="0" b="1">
                <a:latin typeface="Calibri Light"/>
                <a:cs typeface="Calibri Light"/>
              </a:rPr>
              <a:t>0.53</a:t>
            </a:r>
            <a:endParaRPr sz="1800">
              <a:latin typeface="Calibri Light"/>
              <a:cs typeface="Calibri Light"/>
            </a:endParaRPr>
          </a:p>
          <a:p>
            <a:pPr algn="ctr" marL="189865" marR="187325">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0.36 to</a:t>
            </a:r>
            <a:r>
              <a:rPr dirty="0" sz="1800" spc="-75" b="1">
                <a:latin typeface="Calibri Light"/>
                <a:cs typeface="Calibri Light"/>
              </a:rPr>
              <a:t> </a:t>
            </a:r>
            <a:r>
              <a:rPr dirty="0" sz="1800" spc="0" b="1">
                <a:latin typeface="Calibri Light"/>
                <a:cs typeface="Calibri Light"/>
              </a:rPr>
              <a:t>0.78)  </a:t>
            </a:r>
            <a:r>
              <a:rPr dirty="0" sz="1800" spc="5" b="1">
                <a:latin typeface="Calibri Light"/>
                <a:cs typeface="Calibri Light"/>
              </a:rPr>
              <a:t>P=0.001</a:t>
            </a:r>
            <a:endParaRPr sz="1800">
              <a:latin typeface="Calibri Light"/>
              <a:cs typeface="Calibri Light"/>
            </a:endParaRPr>
          </a:p>
        </p:txBody>
      </p:sp>
      <p:sp>
        <p:nvSpPr>
          <p:cNvPr id="14" name="object 14"/>
          <p:cNvSpPr/>
          <p:nvPr/>
        </p:nvSpPr>
        <p:spPr>
          <a:xfrm>
            <a:off x="2632454" y="3383045"/>
            <a:ext cx="307975" cy="369570"/>
          </a:xfrm>
          <a:custGeom>
            <a:avLst/>
            <a:gdLst/>
            <a:ahLst/>
            <a:cxnLst/>
            <a:rect l="l" t="t" r="r" b="b"/>
            <a:pathLst>
              <a:path w="307975" h="369570">
                <a:moveTo>
                  <a:pt x="0" y="0"/>
                </a:moveTo>
                <a:lnTo>
                  <a:pt x="307515" y="0"/>
                </a:lnTo>
                <a:lnTo>
                  <a:pt x="307515" y="369291"/>
                </a:lnTo>
                <a:lnTo>
                  <a:pt x="0" y="369291"/>
                </a:lnTo>
                <a:lnTo>
                  <a:pt x="0" y="0"/>
                </a:lnTo>
                <a:close/>
              </a:path>
            </a:pathLst>
          </a:custGeom>
          <a:solidFill>
            <a:srgbClr val="FFFFFF">
              <a:alpha val="89802"/>
            </a:srgbClr>
          </a:solidFill>
        </p:spPr>
        <p:txBody>
          <a:bodyPr wrap="square" lIns="0" tIns="0" rIns="0" bIns="0" rtlCol="0"/>
          <a:lstStyle/>
          <a:p/>
        </p:txBody>
      </p:sp>
      <p:sp>
        <p:nvSpPr>
          <p:cNvPr id="15" name="object 15"/>
          <p:cNvSpPr txBox="1"/>
          <p:nvPr/>
        </p:nvSpPr>
        <p:spPr>
          <a:xfrm>
            <a:off x="1084925" y="766879"/>
            <a:ext cx="3569335" cy="316230"/>
          </a:xfrm>
          <a:prstGeom prst="rect">
            <a:avLst/>
          </a:prstGeom>
        </p:spPr>
        <p:txBody>
          <a:bodyPr wrap="square" lIns="0" tIns="13335" rIns="0" bIns="0" rtlCol="0" vert="horz">
            <a:spAutoFit/>
          </a:bodyPr>
          <a:lstStyle/>
          <a:p>
            <a:pPr marL="12700">
              <a:lnSpc>
                <a:spcPct val="100000"/>
              </a:lnSpc>
              <a:spcBef>
                <a:spcPts val="105"/>
              </a:spcBef>
            </a:pPr>
            <a:r>
              <a:rPr dirty="0" sz="1900" spc="-35" b="1" i="1">
                <a:latin typeface="Calibri Light"/>
                <a:cs typeface="Calibri Light"/>
              </a:rPr>
              <a:t>Excluding </a:t>
            </a:r>
            <a:r>
              <a:rPr dirty="0" sz="1900" spc="-10" b="1" i="1">
                <a:latin typeface="Calibri Light"/>
                <a:cs typeface="Calibri Light"/>
              </a:rPr>
              <a:t>the </a:t>
            </a:r>
            <a:r>
              <a:rPr dirty="0" sz="1900" spc="-40" b="1" i="1">
                <a:latin typeface="Calibri Light"/>
                <a:cs typeface="Calibri Light"/>
              </a:rPr>
              <a:t>50-day </a:t>
            </a:r>
            <a:r>
              <a:rPr dirty="0" sz="1900" spc="-30" b="1" i="1">
                <a:latin typeface="Calibri Light"/>
                <a:cs typeface="Calibri Light"/>
              </a:rPr>
              <a:t>treatment</a:t>
            </a:r>
            <a:r>
              <a:rPr dirty="0" sz="1900" spc="0" b="1" i="1">
                <a:latin typeface="Calibri Light"/>
                <a:cs typeface="Calibri Light"/>
              </a:rPr>
              <a:t> </a:t>
            </a:r>
            <a:r>
              <a:rPr dirty="0" sz="1900" spc="-35" b="1" i="1">
                <a:latin typeface="Calibri Light"/>
                <a:cs typeface="Calibri Light"/>
              </a:rPr>
              <a:t>delay*</a:t>
            </a:r>
            <a:endParaRPr sz="1900">
              <a:latin typeface="Calibri Light"/>
              <a:cs typeface="Calibri Light"/>
            </a:endParaRPr>
          </a:p>
        </p:txBody>
      </p:sp>
      <p:sp>
        <p:nvSpPr>
          <p:cNvPr id="16" name="object 16"/>
          <p:cNvSpPr txBox="1"/>
          <p:nvPr/>
        </p:nvSpPr>
        <p:spPr>
          <a:xfrm>
            <a:off x="6724911" y="3052483"/>
            <a:ext cx="2176145" cy="283845"/>
          </a:xfrm>
          <a:prstGeom prst="rect">
            <a:avLst/>
          </a:prstGeom>
        </p:spPr>
        <p:txBody>
          <a:bodyPr wrap="square" lIns="0" tIns="12065" rIns="0" bIns="0" rtlCol="0" vert="horz">
            <a:spAutoFit/>
          </a:bodyPr>
          <a:lstStyle/>
          <a:p>
            <a:pPr marL="12700">
              <a:lnSpc>
                <a:spcPct val="100000"/>
              </a:lnSpc>
              <a:spcBef>
                <a:spcPts val="95"/>
              </a:spcBef>
            </a:pPr>
            <a:r>
              <a:rPr dirty="0" sz="1700" spc="-35" b="1" i="1">
                <a:latin typeface="Calibri Light"/>
                <a:cs typeface="Calibri Light"/>
              </a:rPr>
              <a:t>*JACC</a:t>
            </a:r>
            <a:r>
              <a:rPr dirty="0" sz="1700" spc="-45" b="1" i="1">
                <a:latin typeface="Calibri Light"/>
                <a:cs typeface="Calibri Light"/>
              </a:rPr>
              <a:t> </a:t>
            </a:r>
            <a:r>
              <a:rPr dirty="0" sz="1700" spc="-40" b="1" i="1">
                <a:latin typeface="Calibri Light"/>
                <a:cs typeface="Calibri Light"/>
              </a:rPr>
              <a:t>2016;67:1759-1768</a:t>
            </a:r>
            <a:endParaRPr sz="1700">
              <a:latin typeface="Calibri Light"/>
              <a:cs typeface="Calibri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066" y="135179"/>
            <a:ext cx="4705350" cy="953769"/>
          </a:xfrm>
          <a:prstGeom prst="rect"/>
        </p:spPr>
        <p:txBody>
          <a:bodyPr wrap="square" lIns="0" tIns="12700" rIns="0" bIns="0" rtlCol="0" vert="horz">
            <a:spAutoFit/>
          </a:bodyPr>
          <a:lstStyle/>
          <a:p>
            <a:pPr marL="12700">
              <a:lnSpc>
                <a:spcPts val="4285"/>
              </a:lnSpc>
              <a:spcBef>
                <a:spcPts val="100"/>
              </a:spcBef>
            </a:pPr>
            <a:r>
              <a:rPr dirty="0" sz="3600" spc="15"/>
              <a:t>Primary </a:t>
            </a:r>
            <a:r>
              <a:rPr dirty="0" sz="3600" spc="10"/>
              <a:t>Clinical </a:t>
            </a:r>
            <a:r>
              <a:rPr dirty="0" sz="3600" spc="25"/>
              <a:t>End</a:t>
            </a:r>
            <a:r>
              <a:rPr dirty="0" sz="3600" spc="-50"/>
              <a:t> </a:t>
            </a:r>
            <a:r>
              <a:rPr dirty="0" sz="3600" spc="15"/>
              <a:t>Point</a:t>
            </a:r>
            <a:endParaRPr sz="3600"/>
          </a:p>
          <a:p>
            <a:pPr marL="12700">
              <a:lnSpc>
                <a:spcPts val="3025"/>
              </a:lnSpc>
            </a:pPr>
            <a:r>
              <a:rPr dirty="0" sz="2550" spc="-45" i="1">
                <a:latin typeface="Calibri Light"/>
                <a:cs typeface="Calibri Light"/>
              </a:rPr>
              <a:t>Subgroups </a:t>
            </a:r>
            <a:r>
              <a:rPr dirty="0" sz="2550" spc="-30" i="1">
                <a:latin typeface="Calibri Light"/>
                <a:cs typeface="Calibri Light"/>
              </a:rPr>
              <a:t>of</a:t>
            </a:r>
            <a:r>
              <a:rPr dirty="0" sz="2550" spc="-20" i="1">
                <a:latin typeface="Calibri Light"/>
                <a:cs typeface="Calibri Light"/>
              </a:rPr>
              <a:t> </a:t>
            </a:r>
            <a:r>
              <a:rPr dirty="0" sz="2550" spc="-25" i="1">
                <a:latin typeface="Calibri Light"/>
                <a:cs typeface="Calibri Light"/>
              </a:rPr>
              <a:t>Interest</a:t>
            </a:r>
            <a:endParaRPr sz="2550">
              <a:latin typeface="Calibri Light"/>
              <a:cs typeface="Calibri Light"/>
            </a:endParaRPr>
          </a:p>
        </p:txBody>
      </p:sp>
      <p:sp>
        <p:nvSpPr>
          <p:cNvPr id="3" name="object 3"/>
          <p:cNvSpPr/>
          <p:nvPr/>
        </p:nvSpPr>
        <p:spPr>
          <a:xfrm>
            <a:off x="3479800" y="1079500"/>
            <a:ext cx="4811690" cy="376512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932645" y="1512500"/>
            <a:ext cx="410209" cy="369570"/>
          </a:xfrm>
          <a:prstGeom prst="rect">
            <a:avLst/>
          </a:prstGeom>
          <a:solidFill>
            <a:srgbClr val="FFFFFF"/>
          </a:solidFill>
        </p:spPr>
        <p:txBody>
          <a:bodyPr wrap="square" lIns="0" tIns="31114" rIns="0" bIns="0" rtlCol="0" vert="horz">
            <a:spAutoFit/>
          </a:bodyPr>
          <a:lstStyle/>
          <a:p>
            <a:pPr marL="90805">
              <a:lnSpc>
                <a:spcPct val="100000"/>
              </a:lnSpc>
              <a:spcBef>
                <a:spcPts val="244"/>
              </a:spcBef>
            </a:pPr>
            <a:r>
              <a:rPr dirty="0" sz="1800" spc="0" b="1">
                <a:latin typeface="Calibri Light"/>
                <a:cs typeface="Calibri Light"/>
              </a:rPr>
              <a:t>All</a:t>
            </a:r>
            <a:endParaRPr sz="1800">
              <a:latin typeface="Calibri Light"/>
              <a:cs typeface="Calibri Light"/>
            </a:endParaRPr>
          </a:p>
        </p:txBody>
      </p:sp>
      <p:sp>
        <p:nvSpPr>
          <p:cNvPr id="5" name="object 5"/>
          <p:cNvSpPr txBox="1"/>
          <p:nvPr/>
        </p:nvSpPr>
        <p:spPr>
          <a:xfrm>
            <a:off x="1830906" y="1937660"/>
            <a:ext cx="511809" cy="369570"/>
          </a:xfrm>
          <a:prstGeom prst="rect">
            <a:avLst/>
          </a:prstGeom>
          <a:solidFill>
            <a:srgbClr val="FFFFFF"/>
          </a:solidFill>
        </p:spPr>
        <p:txBody>
          <a:bodyPr wrap="square" lIns="0" tIns="31114" rIns="0" bIns="0" rtlCol="0" vert="horz">
            <a:spAutoFit/>
          </a:bodyPr>
          <a:lstStyle/>
          <a:p>
            <a:pPr marL="52705">
              <a:lnSpc>
                <a:spcPct val="100000"/>
              </a:lnSpc>
              <a:spcBef>
                <a:spcPts val="244"/>
              </a:spcBef>
            </a:pPr>
            <a:r>
              <a:rPr dirty="0" sz="1800" spc="5" b="1">
                <a:latin typeface="Calibri Light"/>
                <a:cs typeface="Calibri Light"/>
              </a:rPr>
              <a:t>Age</a:t>
            </a:r>
            <a:endParaRPr sz="1800">
              <a:latin typeface="Calibri Light"/>
              <a:cs typeface="Calibri Light"/>
            </a:endParaRPr>
          </a:p>
        </p:txBody>
      </p:sp>
      <p:sp>
        <p:nvSpPr>
          <p:cNvPr id="6" name="object 6"/>
          <p:cNvSpPr txBox="1"/>
          <p:nvPr/>
        </p:nvSpPr>
        <p:spPr>
          <a:xfrm>
            <a:off x="1830906" y="2387251"/>
            <a:ext cx="511809" cy="369570"/>
          </a:xfrm>
          <a:prstGeom prst="rect">
            <a:avLst/>
          </a:prstGeom>
          <a:solidFill>
            <a:srgbClr val="FFFFFF"/>
          </a:solidFill>
        </p:spPr>
        <p:txBody>
          <a:bodyPr wrap="square" lIns="0" tIns="31114" rIns="0" bIns="0" rtlCol="0" vert="horz">
            <a:spAutoFit/>
          </a:bodyPr>
          <a:lstStyle/>
          <a:p>
            <a:pPr marL="90805">
              <a:lnSpc>
                <a:spcPct val="100000"/>
              </a:lnSpc>
              <a:spcBef>
                <a:spcPts val="244"/>
              </a:spcBef>
            </a:pPr>
            <a:r>
              <a:rPr dirty="0" sz="1800" spc="5" b="1">
                <a:latin typeface="Calibri Light"/>
                <a:cs typeface="Calibri Light"/>
              </a:rPr>
              <a:t>Sex</a:t>
            </a:r>
            <a:endParaRPr sz="1800">
              <a:latin typeface="Calibri Light"/>
              <a:cs typeface="Calibri Light"/>
            </a:endParaRPr>
          </a:p>
        </p:txBody>
      </p:sp>
      <p:graphicFrame>
        <p:nvGraphicFramePr>
          <p:cNvPr id="7" name="object 7"/>
          <p:cNvGraphicFramePr>
            <a:graphicFrameLocks noGrp="1"/>
          </p:cNvGraphicFramePr>
          <p:nvPr/>
        </p:nvGraphicFramePr>
        <p:xfrm>
          <a:off x="720216" y="2846370"/>
          <a:ext cx="1636395" cy="1708785"/>
        </p:xfrm>
        <a:graphic>
          <a:graphicData uri="http://schemas.openxmlformats.org/drawingml/2006/table">
            <a:tbl>
              <a:tblPr firstRow="1" bandRow="1">
                <a:tableStyleId>{2D5ABB26-0587-4C30-8999-92F81FD0307C}</a:tableStyleId>
              </a:tblPr>
              <a:tblGrid>
                <a:gridCol w="513080"/>
                <a:gridCol w="100965"/>
                <a:gridCol w="1022350"/>
              </a:tblGrid>
              <a:tr h="403860">
                <a:tc gridSpan="3">
                  <a:txBody>
                    <a:bodyPr/>
                    <a:lstStyle/>
                    <a:p>
                      <a:pPr marL="91440">
                        <a:lnSpc>
                          <a:spcPct val="100000"/>
                        </a:lnSpc>
                        <a:spcBef>
                          <a:spcPts val="244"/>
                        </a:spcBef>
                      </a:pPr>
                      <a:r>
                        <a:rPr dirty="0" sz="1800" spc="5" b="1">
                          <a:latin typeface="Calibri Light"/>
                          <a:cs typeface="Calibri Light"/>
                        </a:rPr>
                        <a:t>10-Year </a:t>
                      </a:r>
                      <a:r>
                        <a:rPr dirty="0" sz="1800" spc="10" b="1">
                          <a:latin typeface="Calibri Light"/>
                          <a:cs typeface="Calibri Light"/>
                        </a:rPr>
                        <a:t>CV</a:t>
                      </a:r>
                      <a:r>
                        <a:rPr dirty="0" sz="1800" spc="-45" b="1">
                          <a:latin typeface="Calibri Light"/>
                          <a:cs typeface="Calibri Light"/>
                        </a:rPr>
                        <a:t> </a:t>
                      </a:r>
                      <a:r>
                        <a:rPr dirty="0" sz="1800" spc="0" b="1">
                          <a:latin typeface="Calibri Light"/>
                          <a:cs typeface="Calibri Light"/>
                        </a:rPr>
                        <a:t>Risk</a:t>
                      </a:r>
                      <a:endParaRPr sz="1800">
                        <a:latin typeface="Calibri Light"/>
                        <a:cs typeface="Calibri Light"/>
                      </a:endParaRPr>
                    </a:p>
                  </a:txBody>
                  <a:tcPr marL="0" marR="0" marB="0" marT="31114">
                    <a:lnB w="76200">
                      <a:solidFill>
                        <a:srgbClr val="FFFFFF"/>
                      </a:solidFill>
                      <a:prstDash val="solid"/>
                    </a:lnB>
                    <a:solidFill>
                      <a:srgbClr val="FFFFFF"/>
                    </a:solidFill>
                  </a:tcPr>
                </a:tc>
                <a:tc hMerge="1">
                  <a:txBody>
                    <a:bodyPr/>
                    <a:lstStyle/>
                    <a:p>
                      <a:pPr/>
                    </a:p>
                  </a:txBody>
                  <a:tcPr marL="0" marR="0" marB="0" marT="0"/>
                </a:tc>
                <a:tc hMerge="1">
                  <a:txBody>
                    <a:bodyPr/>
                    <a:lstStyle/>
                    <a:p>
                      <a:pPr/>
                    </a:p>
                  </a:txBody>
                  <a:tcPr marL="0" marR="0" marB="0" marT="0"/>
                </a:tc>
              </a:tr>
              <a:tr h="441959">
                <a:tc>
                  <a:txBody>
                    <a:bodyPr/>
                    <a:lstStyle/>
                    <a:p>
                      <a:pPr>
                        <a:lnSpc>
                          <a:spcPct val="100000"/>
                        </a:lnSpc>
                      </a:pPr>
                      <a:endParaRPr sz="1800">
                        <a:latin typeface="Times New Roman"/>
                        <a:cs typeface="Times New Roman"/>
                      </a:endParaRPr>
                    </a:p>
                  </a:txBody>
                  <a:tcPr marL="0" marR="0" marB="0" marT="0">
                    <a:lnT w="76200">
                      <a:solidFill>
                        <a:srgbClr val="FFFFFF"/>
                      </a:solidFill>
                      <a:prstDash val="solid"/>
                    </a:lnT>
                    <a:lnB w="76655">
                      <a:solidFill>
                        <a:srgbClr val="FFFFFF"/>
                      </a:solidFill>
                      <a:prstDash val="solid"/>
                    </a:lnB>
                  </a:tcPr>
                </a:tc>
                <a:tc gridSpan="2">
                  <a:txBody>
                    <a:bodyPr/>
                    <a:lstStyle/>
                    <a:p>
                      <a:pPr marL="22225">
                        <a:lnSpc>
                          <a:spcPct val="100000"/>
                        </a:lnSpc>
                        <a:spcBef>
                          <a:spcPts val="515"/>
                        </a:spcBef>
                      </a:pPr>
                      <a:r>
                        <a:rPr dirty="0" sz="1800" spc="5" b="1">
                          <a:latin typeface="Calibri Light"/>
                          <a:cs typeface="Calibri Light"/>
                        </a:rPr>
                        <a:t>Symptoms</a:t>
                      </a:r>
                      <a:endParaRPr sz="1800">
                        <a:latin typeface="Calibri Light"/>
                        <a:cs typeface="Calibri Light"/>
                      </a:endParaRPr>
                    </a:p>
                  </a:txBody>
                  <a:tcPr marL="0" marR="0" marB="0" marT="65405">
                    <a:lnT w="76200">
                      <a:solidFill>
                        <a:srgbClr val="FFFFFF"/>
                      </a:solidFill>
                      <a:prstDash val="solid"/>
                    </a:lnT>
                    <a:lnB w="76655">
                      <a:solidFill>
                        <a:srgbClr val="FFFFFF"/>
                      </a:solidFill>
                      <a:prstDash val="solid"/>
                    </a:lnB>
                    <a:solidFill>
                      <a:srgbClr val="FFFFFF"/>
                    </a:solidFill>
                  </a:tcPr>
                </a:tc>
                <a:tc hMerge="1">
                  <a:txBody>
                    <a:bodyPr/>
                    <a:lstStyle/>
                    <a:p>
                      <a:pPr/>
                    </a:p>
                  </a:txBody>
                  <a:tcPr marL="0" marR="0" marB="0" marT="0"/>
                </a:tc>
              </a:tr>
              <a:tr h="449580">
                <a:tc>
                  <a:txBody>
                    <a:bodyPr/>
                    <a:lstStyle/>
                    <a:p>
                      <a:pPr>
                        <a:lnSpc>
                          <a:spcPct val="100000"/>
                        </a:lnSpc>
                      </a:pPr>
                      <a:endParaRPr sz="1800">
                        <a:latin typeface="Times New Roman"/>
                        <a:cs typeface="Times New Roman"/>
                      </a:endParaRPr>
                    </a:p>
                  </a:txBody>
                  <a:tcPr marL="0" marR="0" marB="0" marT="0">
                    <a:lnT w="76655">
                      <a:solidFill>
                        <a:srgbClr val="FFFFFF"/>
                      </a:solidFill>
                      <a:prstDash val="solid"/>
                    </a:lnT>
                    <a:lnB w="84629">
                      <a:solidFill>
                        <a:srgbClr val="FFFFFF"/>
                      </a:solidFill>
                      <a:prstDash val="solid"/>
                    </a:lnB>
                  </a:tcPr>
                </a:tc>
                <a:tc gridSpan="2">
                  <a:txBody>
                    <a:bodyPr/>
                    <a:lstStyle/>
                    <a:p>
                      <a:pPr marL="90805">
                        <a:lnSpc>
                          <a:spcPct val="100000"/>
                        </a:lnSpc>
                        <a:spcBef>
                          <a:spcPts val="545"/>
                        </a:spcBef>
                      </a:pPr>
                      <a:r>
                        <a:rPr dirty="0" sz="1800" spc="0" b="1">
                          <a:latin typeface="Calibri Light"/>
                          <a:cs typeface="Calibri Light"/>
                        </a:rPr>
                        <a:t>Prior</a:t>
                      </a:r>
                      <a:r>
                        <a:rPr dirty="0" sz="1800" spc="-20" b="1">
                          <a:latin typeface="Calibri Light"/>
                          <a:cs typeface="Calibri Light"/>
                        </a:rPr>
                        <a:t> </a:t>
                      </a:r>
                      <a:r>
                        <a:rPr dirty="0" sz="1800" spc="5" b="1">
                          <a:latin typeface="Calibri Light"/>
                          <a:cs typeface="Calibri Light"/>
                        </a:rPr>
                        <a:t>CHD</a:t>
                      </a:r>
                      <a:endParaRPr sz="1800">
                        <a:latin typeface="Calibri Light"/>
                        <a:cs typeface="Calibri Light"/>
                      </a:endParaRPr>
                    </a:p>
                  </a:txBody>
                  <a:tcPr marL="0" marR="0" marB="0" marT="69215">
                    <a:lnT w="76655">
                      <a:solidFill>
                        <a:srgbClr val="FFFFFF"/>
                      </a:solidFill>
                      <a:prstDash val="solid"/>
                    </a:lnT>
                    <a:lnB w="84629">
                      <a:solidFill>
                        <a:srgbClr val="FFFFFF"/>
                      </a:solidFill>
                      <a:prstDash val="solid"/>
                    </a:lnB>
                    <a:solidFill>
                      <a:srgbClr val="FFFFFF"/>
                    </a:solidFill>
                  </a:tcPr>
                </a:tc>
                <a:tc hMerge="1">
                  <a:txBody>
                    <a:bodyPr/>
                    <a:lstStyle/>
                    <a:p>
                      <a:pPr/>
                    </a:p>
                  </a:txBody>
                  <a:tcPr marL="0" marR="0" marB="0" marT="0"/>
                </a:tc>
              </a:tr>
              <a:tr h="411480">
                <a:tc gridSpan="2">
                  <a:txBody>
                    <a:bodyPr/>
                    <a:lstStyle/>
                    <a:p>
                      <a:pPr>
                        <a:lnSpc>
                          <a:spcPct val="100000"/>
                        </a:lnSpc>
                      </a:pPr>
                      <a:endParaRPr sz="1800">
                        <a:latin typeface="Times New Roman"/>
                        <a:cs typeface="Times New Roman"/>
                      </a:endParaRPr>
                    </a:p>
                  </a:txBody>
                  <a:tcPr marL="0" marR="0" marB="0" marT="0">
                    <a:lnT w="84629">
                      <a:solidFill>
                        <a:srgbClr val="FFFFFF"/>
                      </a:solidFill>
                      <a:prstDash val="solid"/>
                    </a:lnT>
                  </a:tcPr>
                </a:tc>
                <a:tc hMerge="1">
                  <a:txBody>
                    <a:bodyPr/>
                    <a:lstStyle/>
                    <a:p>
                      <a:pPr/>
                    </a:p>
                  </a:txBody>
                  <a:tcPr marL="0" marR="0" marB="0" marT="0"/>
                </a:tc>
                <a:tc>
                  <a:txBody>
                    <a:bodyPr/>
                    <a:lstStyle/>
                    <a:p>
                      <a:pPr marL="90805">
                        <a:lnSpc>
                          <a:spcPct val="100000"/>
                        </a:lnSpc>
                        <a:spcBef>
                          <a:spcPts val="575"/>
                        </a:spcBef>
                      </a:pPr>
                      <a:r>
                        <a:rPr dirty="0" sz="1800" spc="0" b="1">
                          <a:latin typeface="Calibri Light"/>
                          <a:cs typeface="Calibri Light"/>
                        </a:rPr>
                        <a:t>Diabetes</a:t>
                      </a:r>
                      <a:endParaRPr sz="1800">
                        <a:latin typeface="Calibri Light"/>
                        <a:cs typeface="Calibri Light"/>
                      </a:endParaRPr>
                    </a:p>
                  </a:txBody>
                  <a:tcPr marL="0" marR="0" marB="0" marT="73025">
                    <a:lnT w="84629">
                      <a:solidFill>
                        <a:srgbClr val="FFFFFF"/>
                      </a:solidFill>
                      <a:prstDash val="solid"/>
                    </a:lnT>
                    <a:solidFill>
                      <a:srgbClr val="FFFFFF"/>
                    </a:solidFill>
                  </a:tcPr>
                </a:tc>
              </a:tr>
            </a:tbl>
          </a:graphicData>
        </a:graphic>
      </p:graphicFrame>
      <p:sp>
        <p:nvSpPr>
          <p:cNvPr id="8" name="object 8"/>
          <p:cNvSpPr txBox="1"/>
          <p:nvPr/>
        </p:nvSpPr>
        <p:spPr>
          <a:xfrm>
            <a:off x="2434900" y="1928107"/>
            <a:ext cx="618490" cy="374015"/>
          </a:xfrm>
          <a:prstGeom prst="rect">
            <a:avLst/>
          </a:prstGeom>
        </p:spPr>
        <p:txBody>
          <a:bodyPr wrap="square" lIns="0" tIns="12700" rIns="0" bIns="0" rtlCol="0" vert="horz">
            <a:spAutoFit/>
          </a:bodyPr>
          <a:lstStyle/>
          <a:p>
            <a:pPr marL="12700">
              <a:lnSpc>
                <a:spcPts val="1370"/>
              </a:lnSpc>
              <a:spcBef>
                <a:spcPts val="100"/>
              </a:spcBef>
            </a:pPr>
            <a:r>
              <a:rPr dirty="0" sz="1200" spc="0" b="1">
                <a:latin typeface="Calibri Light"/>
                <a:cs typeface="Calibri Light"/>
              </a:rPr>
              <a:t>&lt;65</a:t>
            </a:r>
            <a:r>
              <a:rPr dirty="0" sz="1200" spc="-70" b="1">
                <a:latin typeface="Calibri Light"/>
                <a:cs typeface="Calibri Light"/>
              </a:rPr>
              <a:t> </a:t>
            </a:r>
            <a:r>
              <a:rPr dirty="0" sz="1200" b="1">
                <a:latin typeface="Calibri Light"/>
                <a:cs typeface="Calibri Light"/>
              </a:rPr>
              <a:t>years</a:t>
            </a:r>
            <a:endParaRPr sz="1200">
              <a:latin typeface="Calibri Light"/>
              <a:cs typeface="Calibri Light"/>
            </a:endParaRPr>
          </a:p>
          <a:p>
            <a:pPr marL="15240">
              <a:lnSpc>
                <a:spcPts val="1370"/>
              </a:lnSpc>
            </a:pPr>
            <a:r>
              <a:rPr dirty="0" sz="1200" spc="0" b="1">
                <a:latin typeface="Calibri Light"/>
                <a:cs typeface="Calibri Light"/>
              </a:rPr>
              <a:t>&gt;65</a:t>
            </a:r>
            <a:r>
              <a:rPr dirty="0" sz="1200" spc="-70" b="1">
                <a:latin typeface="Calibri Light"/>
                <a:cs typeface="Calibri Light"/>
              </a:rPr>
              <a:t> </a:t>
            </a:r>
            <a:r>
              <a:rPr dirty="0" sz="1200" b="1">
                <a:latin typeface="Calibri Light"/>
                <a:cs typeface="Calibri Light"/>
              </a:rPr>
              <a:t>years</a:t>
            </a:r>
            <a:endParaRPr sz="1200">
              <a:latin typeface="Calibri Light"/>
              <a:cs typeface="Calibri Light"/>
            </a:endParaRPr>
          </a:p>
        </p:txBody>
      </p:sp>
      <p:sp>
        <p:nvSpPr>
          <p:cNvPr id="9" name="object 9"/>
          <p:cNvSpPr txBox="1"/>
          <p:nvPr/>
        </p:nvSpPr>
        <p:spPr>
          <a:xfrm>
            <a:off x="2434173" y="2386704"/>
            <a:ext cx="477520" cy="367030"/>
          </a:xfrm>
          <a:prstGeom prst="rect">
            <a:avLst/>
          </a:prstGeom>
        </p:spPr>
        <p:txBody>
          <a:bodyPr wrap="square" lIns="0" tIns="38100" rIns="0" bIns="0" rtlCol="0" vert="horz">
            <a:spAutoFit/>
          </a:bodyPr>
          <a:lstStyle/>
          <a:p>
            <a:pPr marL="12700" marR="5080" indent="5715">
              <a:lnSpc>
                <a:spcPts val="1250"/>
              </a:lnSpc>
              <a:spcBef>
                <a:spcPts val="300"/>
              </a:spcBef>
            </a:pPr>
            <a:r>
              <a:rPr dirty="0" sz="1200" b="1">
                <a:latin typeface="Calibri Light"/>
                <a:cs typeface="Calibri Light"/>
              </a:rPr>
              <a:t>Female  </a:t>
            </a:r>
            <a:r>
              <a:rPr dirty="0" sz="1200" spc="0" b="1">
                <a:latin typeface="Calibri Light"/>
                <a:cs typeface="Calibri Light"/>
              </a:rPr>
              <a:t>Male</a:t>
            </a:r>
            <a:endParaRPr sz="1200">
              <a:latin typeface="Calibri Light"/>
              <a:cs typeface="Calibri Light"/>
            </a:endParaRPr>
          </a:p>
        </p:txBody>
      </p:sp>
      <p:sp>
        <p:nvSpPr>
          <p:cNvPr id="10" name="object 10"/>
          <p:cNvSpPr txBox="1"/>
          <p:nvPr/>
        </p:nvSpPr>
        <p:spPr>
          <a:xfrm>
            <a:off x="2433752" y="2834549"/>
            <a:ext cx="1068070" cy="1710055"/>
          </a:xfrm>
          <a:prstGeom prst="rect">
            <a:avLst/>
          </a:prstGeom>
        </p:spPr>
        <p:txBody>
          <a:bodyPr wrap="square" lIns="0" tIns="12700" rIns="0" bIns="0" rtlCol="0" vert="horz">
            <a:spAutoFit/>
          </a:bodyPr>
          <a:lstStyle/>
          <a:p>
            <a:pPr marL="16510">
              <a:lnSpc>
                <a:spcPts val="1370"/>
              </a:lnSpc>
              <a:spcBef>
                <a:spcPts val="100"/>
              </a:spcBef>
            </a:pPr>
            <a:r>
              <a:rPr dirty="0" sz="1200" spc="0" b="1">
                <a:latin typeface="Calibri Light"/>
                <a:cs typeface="Calibri Light"/>
              </a:rPr>
              <a:t>&lt;15</a:t>
            </a:r>
            <a:endParaRPr sz="1200">
              <a:latin typeface="Calibri Light"/>
              <a:cs typeface="Calibri Light"/>
            </a:endParaRPr>
          </a:p>
          <a:p>
            <a:pPr marL="19685">
              <a:lnSpc>
                <a:spcPts val="1370"/>
              </a:lnSpc>
            </a:pPr>
            <a:r>
              <a:rPr dirty="0" sz="1200" spc="0" b="1">
                <a:latin typeface="Calibri Light"/>
                <a:cs typeface="Calibri Light"/>
              </a:rPr>
              <a:t>≥15</a:t>
            </a:r>
            <a:endParaRPr sz="1200">
              <a:latin typeface="Calibri Light"/>
              <a:cs typeface="Calibri Light"/>
            </a:endParaRPr>
          </a:p>
          <a:p>
            <a:pPr marL="19685" marR="5080" indent="-3175">
              <a:lnSpc>
                <a:spcPts val="1280"/>
              </a:lnSpc>
              <a:spcBef>
                <a:spcPts val="990"/>
              </a:spcBef>
            </a:pPr>
            <a:r>
              <a:rPr dirty="0" sz="1200" spc="0" b="1">
                <a:latin typeface="Calibri Light"/>
                <a:cs typeface="Calibri Light"/>
              </a:rPr>
              <a:t>Non-anginal</a:t>
            </a:r>
            <a:r>
              <a:rPr dirty="0" sz="1200" spc="-60" b="1">
                <a:latin typeface="Calibri Light"/>
                <a:cs typeface="Calibri Light"/>
              </a:rPr>
              <a:t> </a:t>
            </a:r>
            <a:r>
              <a:rPr dirty="0" sz="1200" b="1">
                <a:latin typeface="Calibri Light"/>
                <a:cs typeface="Calibri Light"/>
              </a:rPr>
              <a:t>Pain  Possible</a:t>
            </a:r>
            <a:r>
              <a:rPr dirty="0" sz="1200" spc="-20" b="1">
                <a:latin typeface="Calibri Light"/>
                <a:cs typeface="Calibri Light"/>
              </a:rPr>
              <a:t> </a:t>
            </a:r>
            <a:r>
              <a:rPr dirty="0" sz="1200" spc="0" b="1">
                <a:latin typeface="Calibri Light"/>
                <a:cs typeface="Calibri Light"/>
              </a:rPr>
              <a:t>Angina</a:t>
            </a:r>
            <a:endParaRPr sz="1200">
              <a:latin typeface="Calibri Light"/>
              <a:cs typeface="Calibri Light"/>
            </a:endParaRPr>
          </a:p>
          <a:p>
            <a:pPr marL="15875" marR="838200" indent="-3175">
              <a:lnSpc>
                <a:spcPts val="1220"/>
              </a:lnSpc>
              <a:spcBef>
                <a:spcPts val="1005"/>
              </a:spcBef>
            </a:pPr>
            <a:r>
              <a:rPr dirty="0" sz="1200" spc="0" b="1">
                <a:latin typeface="Calibri Light"/>
                <a:cs typeface="Calibri Light"/>
              </a:rPr>
              <a:t>No  </a:t>
            </a:r>
            <a:r>
              <a:rPr dirty="0" sz="1200" b="1">
                <a:latin typeface="Calibri Light"/>
                <a:cs typeface="Calibri Light"/>
              </a:rPr>
              <a:t>Yes</a:t>
            </a:r>
            <a:endParaRPr sz="1200">
              <a:latin typeface="Calibri Light"/>
              <a:cs typeface="Calibri Light"/>
            </a:endParaRPr>
          </a:p>
          <a:p>
            <a:pPr>
              <a:lnSpc>
                <a:spcPct val="100000"/>
              </a:lnSpc>
              <a:spcBef>
                <a:spcPts val="45"/>
              </a:spcBef>
            </a:pPr>
            <a:endParaRPr sz="950">
              <a:latin typeface="Times New Roman"/>
              <a:cs typeface="Times New Roman"/>
            </a:endParaRPr>
          </a:p>
          <a:p>
            <a:pPr marL="12700" marR="841375" indent="5715">
              <a:lnSpc>
                <a:spcPts val="1190"/>
              </a:lnSpc>
            </a:pPr>
            <a:r>
              <a:rPr dirty="0" sz="1200" spc="0" b="1">
                <a:latin typeface="Calibri Light"/>
                <a:cs typeface="Calibri Light"/>
              </a:rPr>
              <a:t>No  </a:t>
            </a:r>
            <a:r>
              <a:rPr dirty="0" sz="1200" b="1">
                <a:latin typeface="Calibri Light"/>
                <a:cs typeface="Calibri Light"/>
              </a:rPr>
              <a:t>Yes</a:t>
            </a:r>
            <a:endParaRPr sz="1200">
              <a:latin typeface="Calibri Light"/>
              <a:cs typeface="Calibri Light"/>
            </a:endParaRPr>
          </a:p>
        </p:txBody>
      </p:sp>
      <p:sp>
        <p:nvSpPr>
          <p:cNvPr id="11" name="object 11"/>
          <p:cNvSpPr/>
          <p:nvPr/>
        </p:nvSpPr>
        <p:spPr>
          <a:xfrm>
            <a:off x="3392423" y="2756584"/>
            <a:ext cx="329565" cy="142240"/>
          </a:xfrm>
          <a:custGeom>
            <a:avLst/>
            <a:gdLst/>
            <a:ahLst/>
            <a:cxnLst/>
            <a:rect l="l" t="t" r="r" b="b"/>
            <a:pathLst>
              <a:path w="329564" h="142239">
                <a:moveTo>
                  <a:pt x="0" y="0"/>
                </a:moveTo>
                <a:lnTo>
                  <a:pt x="329184" y="0"/>
                </a:lnTo>
                <a:lnTo>
                  <a:pt x="329184" y="142064"/>
                </a:lnTo>
                <a:lnTo>
                  <a:pt x="0" y="142064"/>
                </a:lnTo>
                <a:lnTo>
                  <a:pt x="0" y="0"/>
                </a:lnTo>
                <a:close/>
              </a:path>
            </a:pathLst>
          </a:custGeom>
          <a:solidFill>
            <a:srgbClr val="FFFFFF"/>
          </a:solid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1800" y="927100"/>
            <a:ext cx="5595725" cy="387520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171700" y="787400"/>
            <a:ext cx="4919106" cy="3266100"/>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075436" y="289304"/>
            <a:ext cx="5777865" cy="574040"/>
          </a:xfrm>
          <a:prstGeom prst="rect"/>
        </p:spPr>
        <p:txBody>
          <a:bodyPr wrap="square" lIns="0" tIns="12700" rIns="0" bIns="0" rtlCol="0" vert="horz">
            <a:spAutoFit/>
          </a:bodyPr>
          <a:lstStyle/>
          <a:p>
            <a:pPr marL="12700">
              <a:lnSpc>
                <a:spcPct val="100000"/>
              </a:lnSpc>
              <a:spcBef>
                <a:spcPts val="100"/>
              </a:spcBef>
            </a:pPr>
            <a:r>
              <a:rPr dirty="0" sz="3600" spc="15"/>
              <a:t>Non-fatal Myocardial</a:t>
            </a:r>
            <a:r>
              <a:rPr dirty="0" sz="3600" spc="-50"/>
              <a:t> </a:t>
            </a:r>
            <a:r>
              <a:rPr dirty="0" sz="3600" spc="15"/>
              <a:t>Infarction</a:t>
            </a:r>
            <a:endParaRPr sz="3600"/>
          </a:p>
        </p:txBody>
      </p:sp>
      <p:sp>
        <p:nvSpPr>
          <p:cNvPr id="5" name="object 5"/>
          <p:cNvSpPr txBox="1"/>
          <p:nvPr/>
        </p:nvSpPr>
        <p:spPr>
          <a:xfrm>
            <a:off x="6914561" y="1877376"/>
            <a:ext cx="1993264" cy="848360"/>
          </a:xfrm>
          <a:prstGeom prst="rect">
            <a:avLst/>
          </a:prstGeom>
        </p:spPr>
        <p:txBody>
          <a:bodyPr wrap="square" lIns="0" tIns="12700" rIns="0" bIns="0" rtlCol="0" vert="horz">
            <a:spAutoFit/>
          </a:bodyPr>
          <a:lstStyle/>
          <a:p>
            <a:pPr marL="186055">
              <a:lnSpc>
                <a:spcPct val="100000"/>
              </a:lnSpc>
              <a:spcBef>
                <a:spcPts val="100"/>
              </a:spcBef>
            </a:pPr>
            <a:r>
              <a:rPr dirty="0" sz="1800" spc="5" b="1">
                <a:latin typeface="Calibri Light"/>
                <a:cs typeface="Calibri Light"/>
              </a:rPr>
              <a:t>Hazard </a:t>
            </a:r>
            <a:r>
              <a:rPr dirty="0" sz="1800" spc="0" b="1">
                <a:latin typeface="Calibri Light"/>
                <a:cs typeface="Calibri Light"/>
              </a:rPr>
              <a:t>Ratio</a:t>
            </a:r>
            <a:r>
              <a:rPr dirty="0" sz="1800" spc="-20" b="1">
                <a:latin typeface="Calibri Light"/>
                <a:cs typeface="Calibri Light"/>
              </a:rPr>
              <a:t> </a:t>
            </a:r>
            <a:r>
              <a:rPr dirty="0" sz="1800" spc="0" b="1">
                <a:latin typeface="Calibri Light"/>
                <a:cs typeface="Calibri Light"/>
              </a:rPr>
              <a:t>0.60</a:t>
            </a:r>
            <a:endParaRPr sz="1800">
              <a:latin typeface="Calibri Light"/>
              <a:cs typeface="Calibri Light"/>
            </a:endParaRPr>
          </a:p>
          <a:p>
            <a:pPr algn="ctr" marL="12700" marR="5080">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0.41 to</a:t>
            </a:r>
            <a:r>
              <a:rPr dirty="0" sz="1800" spc="-75" b="1">
                <a:latin typeface="Calibri Light"/>
                <a:cs typeface="Calibri Light"/>
              </a:rPr>
              <a:t> </a:t>
            </a:r>
            <a:r>
              <a:rPr dirty="0" sz="1800" spc="0" b="1">
                <a:latin typeface="Calibri Light"/>
                <a:cs typeface="Calibri Light"/>
              </a:rPr>
              <a:t>0.87)  </a:t>
            </a:r>
            <a:r>
              <a:rPr dirty="0" sz="1800" spc="5" b="1">
                <a:latin typeface="Calibri Light"/>
                <a:cs typeface="Calibri Light"/>
              </a:rPr>
              <a:t>P=0.007</a:t>
            </a:r>
            <a:endParaRPr sz="1800">
              <a:latin typeface="Calibri Light"/>
              <a:cs typeface="Calibri Light"/>
            </a:endParaRPr>
          </a:p>
        </p:txBody>
      </p:sp>
      <p:sp>
        <p:nvSpPr>
          <p:cNvPr id="6" name="object 6"/>
          <p:cNvSpPr txBox="1"/>
          <p:nvPr/>
        </p:nvSpPr>
        <p:spPr>
          <a:xfrm>
            <a:off x="2455971" y="4823584"/>
            <a:ext cx="1697989" cy="269240"/>
          </a:xfrm>
          <a:prstGeom prst="rect">
            <a:avLst/>
          </a:prstGeom>
        </p:spPr>
        <p:txBody>
          <a:bodyPr wrap="square" lIns="0" tIns="12700" rIns="0" bIns="0" rtlCol="0" vert="horz">
            <a:spAutoFit/>
          </a:bodyPr>
          <a:lstStyle/>
          <a:p>
            <a:pPr marL="12700">
              <a:lnSpc>
                <a:spcPct val="100000"/>
              </a:lnSpc>
              <a:spcBef>
                <a:spcPts val="100"/>
              </a:spcBef>
            </a:pPr>
            <a:r>
              <a:rPr dirty="0" sz="1600" spc="0" b="1">
                <a:solidFill>
                  <a:srgbClr val="E4201B"/>
                </a:solidFill>
                <a:latin typeface="Calibri Light"/>
                <a:cs typeface="Calibri Light"/>
              </a:rPr>
              <a:t>Standard Care</a:t>
            </a:r>
            <a:r>
              <a:rPr dirty="0" sz="1600" spc="-25" b="1">
                <a:solidFill>
                  <a:srgbClr val="E4201B"/>
                </a:solidFill>
                <a:latin typeface="Calibri Light"/>
                <a:cs typeface="Calibri Light"/>
              </a:rPr>
              <a:t> </a:t>
            </a:r>
            <a:r>
              <a:rPr dirty="0" sz="1600" spc="0" b="1">
                <a:solidFill>
                  <a:srgbClr val="E4201B"/>
                </a:solidFill>
                <a:latin typeface="Calibri Light"/>
                <a:cs typeface="Calibri Light"/>
              </a:rPr>
              <a:t>Alone</a:t>
            </a:r>
            <a:endParaRPr sz="1600">
              <a:latin typeface="Calibri Light"/>
              <a:cs typeface="Calibri Light"/>
            </a:endParaRPr>
          </a:p>
        </p:txBody>
      </p:sp>
      <p:sp>
        <p:nvSpPr>
          <p:cNvPr id="7" name="object 7"/>
          <p:cNvSpPr txBox="1"/>
          <p:nvPr/>
        </p:nvSpPr>
        <p:spPr>
          <a:xfrm>
            <a:off x="5179168" y="4820615"/>
            <a:ext cx="1804035" cy="269240"/>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367EB8"/>
                </a:solidFill>
                <a:latin typeface="Calibri Light"/>
                <a:cs typeface="Calibri Light"/>
              </a:rPr>
              <a:t>CTCA + </a:t>
            </a:r>
            <a:r>
              <a:rPr dirty="0" sz="1600" spc="0" b="1">
                <a:solidFill>
                  <a:srgbClr val="367EB8"/>
                </a:solidFill>
                <a:latin typeface="Calibri Light"/>
                <a:cs typeface="Calibri Light"/>
              </a:rPr>
              <a:t>Standard</a:t>
            </a:r>
            <a:r>
              <a:rPr dirty="0" sz="1600" spc="-45" b="1">
                <a:solidFill>
                  <a:srgbClr val="367EB8"/>
                </a:solidFill>
                <a:latin typeface="Calibri Light"/>
                <a:cs typeface="Calibri Light"/>
              </a:rPr>
              <a:t> </a:t>
            </a:r>
            <a:r>
              <a:rPr dirty="0" sz="1600" spc="0" b="1">
                <a:solidFill>
                  <a:srgbClr val="367EB8"/>
                </a:solidFill>
                <a:latin typeface="Calibri Light"/>
                <a:cs typeface="Calibri Light"/>
              </a:rPr>
              <a:t>Care</a:t>
            </a:r>
            <a:endParaRPr sz="1600">
              <a:latin typeface="Calibri Light"/>
              <a:cs typeface="Calibri Light"/>
            </a:endParaRPr>
          </a:p>
        </p:txBody>
      </p:sp>
      <p:sp>
        <p:nvSpPr>
          <p:cNvPr id="8" name="object 8"/>
          <p:cNvSpPr/>
          <p:nvPr/>
        </p:nvSpPr>
        <p:spPr>
          <a:xfrm>
            <a:off x="2056058" y="4985265"/>
            <a:ext cx="297180" cy="0"/>
          </a:xfrm>
          <a:custGeom>
            <a:avLst/>
            <a:gdLst/>
            <a:ahLst/>
            <a:cxnLst/>
            <a:rect l="l" t="t" r="r" b="b"/>
            <a:pathLst>
              <a:path w="297180" h="0">
                <a:moveTo>
                  <a:pt x="0" y="0"/>
                </a:moveTo>
                <a:lnTo>
                  <a:pt x="296883" y="0"/>
                </a:lnTo>
              </a:path>
            </a:pathLst>
          </a:custGeom>
          <a:ln w="25400">
            <a:solidFill>
              <a:srgbClr val="E4201B"/>
            </a:solidFill>
          </a:ln>
        </p:spPr>
        <p:txBody>
          <a:bodyPr wrap="square" lIns="0" tIns="0" rIns="0" bIns="0" rtlCol="0"/>
          <a:lstStyle/>
          <a:p/>
        </p:txBody>
      </p:sp>
      <p:sp>
        <p:nvSpPr>
          <p:cNvPr id="9" name="object 9"/>
          <p:cNvSpPr/>
          <p:nvPr/>
        </p:nvSpPr>
        <p:spPr>
          <a:xfrm>
            <a:off x="4793450" y="4985265"/>
            <a:ext cx="297180" cy="0"/>
          </a:xfrm>
          <a:custGeom>
            <a:avLst/>
            <a:gdLst/>
            <a:ahLst/>
            <a:cxnLst/>
            <a:rect l="l" t="t" r="r" b="b"/>
            <a:pathLst>
              <a:path w="297179" h="0">
                <a:moveTo>
                  <a:pt x="0" y="0"/>
                </a:moveTo>
                <a:lnTo>
                  <a:pt x="296883" y="0"/>
                </a:lnTo>
              </a:path>
            </a:pathLst>
          </a:custGeom>
          <a:ln w="25400">
            <a:solidFill>
              <a:srgbClr val="367EB8"/>
            </a:solidFill>
          </a:ln>
        </p:spPr>
        <p:txBody>
          <a:bodyPr wrap="square" lIns="0" tIns="0" rIns="0" bIns="0" rtlCol="0"/>
          <a:lstStyle/>
          <a:p/>
        </p:txBody>
      </p:sp>
      <p:sp>
        <p:nvSpPr>
          <p:cNvPr id="10" name="object 10"/>
          <p:cNvSpPr/>
          <p:nvPr/>
        </p:nvSpPr>
        <p:spPr>
          <a:xfrm>
            <a:off x="1767136" y="1222138"/>
            <a:ext cx="339090" cy="2741295"/>
          </a:xfrm>
          <a:custGeom>
            <a:avLst/>
            <a:gdLst/>
            <a:ahLst/>
            <a:cxnLst/>
            <a:rect l="l" t="t" r="r" b="b"/>
            <a:pathLst>
              <a:path w="339089" h="2741295">
                <a:moveTo>
                  <a:pt x="0" y="2741006"/>
                </a:moveTo>
                <a:lnTo>
                  <a:pt x="0" y="0"/>
                </a:lnTo>
                <a:lnTo>
                  <a:pt x="338553" y="0"/>
                </a:lnTo>
                <a:lnTo>
                  <a:pt x="338553" y="2741006"/>
                </a:lnTo>
                <a:lnTo>
                  <a:pt x="0" y="2741006"/>
                </a:lnTo>
                <a:close/>
              </a:path>
            </a:pathLst>
          </a:custGeom>
          <a:solidFill>
            <a:srgbClr val="FFFFFF"/>
          </a:solidFill>
        </p:spPr>
        <p:txBody>
          <a:bodyPr wrap="square" lIns="0" tIns="0" rIns="0" bIns="0" rtlCol="0"/>
          <a:lstStyle/>
          <a:p/>
        </p:txBody>
      </p:sp>
      <p:sp>
        <p:nvSpPr>
          <p:cNvPr id="11" name="object 11"/>
          <p:cNvSpPr txBox="1"/>
          <p:nvPr/>
        </p:nvSpPr>
        <p:spPr>
          <a:xfrm>
            <a:off x="1837951" y="1303712"/>
            <a:ext cx="228600" cy="2581910"/>
          </a:xfrm>
          <a:prstGeom prst="rect">
            <a:avLst/>
          </a:prstGeom>
        </p:spPr>
        <p:txBody>
          <a:bodyPr wrap="square" lIns="0" tIns="0" rIns="0" bIns="0" rtlCol="0" vert="vert270">
            <a:spAutoFit/>
          </a:bodyPr>
          <a:lstStyle/>
          <a:p>
            <a:pPr marL="12700">
              <a:lnSpc>
                <a:spcPts val="1620"/>
              </a:lnSpc>
            </a:pPr>
            <a:r>
              <a:rPr dirty="0" sz="1600" spc="0" b="1">
                <a:latin typeface="Calibri Light"/>
                <a:cs typeface="Calibri Light"/>
              </a:rPr>
              <a:t>Non-fatal Myocardial</a:t>
            </a:r>
            <a:r>
              <a:rPr dirty="0" sz="1600" spc="-20" b="1">
                <a:latin typeface="Calibri Light"/>
                <a:cs typeface="Calibri Light"/>
              </a:rPr>
              <a:t> </a:t>
            </a:r>
            <a:r>
              <a:rPr dirty="0" sz="1600" spc="0" b="1">
                <a:latin typeface="Calibri Light"/>
                <a:cs typeface="Calibri Light"/>
              </a:rPr>
              <a:t>Infarction</a:t>
            </a:r>
            <a:endParaRPr sz="1600">
              <a:latin typeface="Calibri Light"/>
              <a:cs typeface="Calibri Light"/>
            </a:endParaRPr>
          </a:p>
        </p:txBody>
      </p:sp>
      <p:sp>
        <p:nvSpPr>
          <p:cNvPr id="12" name="object 12"/>
          <p:cNvSpPr txBox="1"/>
          <p:nvPr/>
        </p:nvSpPr>
        <p:spPr>
          <a:xfrm>
            <a:off x="3962562" y="4004066"/>
            <a:ext cx="1628775" cy="339090"/>
          </a:xfrm>
          <a:prstGeom prst="rect">
            <a:avLst/>
          </a:prstGeom>
          <a:solidFill>
            <a:srgbClr val="FFFFFF"/>
          </a:solidFill>
        </p:spPr>
        <p:txBody>
          <a:bodyPr wrap="square" lIns="0" tIns="32384" rIns="0" bIns="0" rtlCol="0" vert="horz">
            <a:spAutoFit/>
          </a:bodyPr>
          <a:lstStyle/>
          <a:p>
            <a:pPr marL="116205">
              <a:lnSpc>
                <a:spcPct val="100000"/>
              </a:lnSpc>
              <a:spcBef>
                <a:spcPts val="254"/>
              </a:spcBef>
            </a:pPr>
            <a:r>
              <a:rPr dirty="0" sz="1600" spc="0" b="1">
                <a:latin typeface="Calibri Light"/>
                <a:cs typeface="Calibri Light"/>
              </a:rPr>
              <a:t>Follow </a:t>
            </a:r>
            <a:r>
              <a:rPr dirty="0" sz="1600" spc="5" b="1">
                <a:latin typeface="Calibri Light"/>
                <a:cs typeface="Calibri Light"/>
              </a:rPr>
              <a:t>up</a:t>
            </a:r>
            <a:r>
              <a:rPr dirty="0" sz="1600" spc="-30" b="1">
                <a:latin typeface="Calibri Light"/>
                <a:cs typeface="Calibri Light"/>
              </a:rPr>
              <a:t> </a:t>
            </a:r>
            <a:r>
              <a:rPr dirty="0" sz="1600" spc="0" b="1">
                <a:latin typeface="Calibri Light"/>
                <a:cs typeface="Calibri Light"/>
              </a:rPr>
              <a:t>(years)</a:t>
            </a:r>
            <a:endParaRPr sz="1600">
              <a:latin typeface="Calibri Light"/>
              <a:cs typeface="Calibri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2271" y="124712"/>
            <a:ext cx="6513195" cy="1011555"/>
          </a:xfrm>
          <a:prstGeom prst="rect"/>
        </p:spPr>
        <p:txBody>
          <a:bodyPr wrap="square" lIns="0" tIns="12700" rIns="0" bIns="0" rtlCol="0" vert="horz">
            <a:spAutoFit/>
          </a:bodyPr>
          <a:lstStyle/>
          <a:p>
            <a:pPr marL="12700">
              <a:lnSpc>
                <a:spcPts val="4270"/>
              </a:lnSpc>
              <a:spcBef>
                <a:spcPts val="100"/>
              </a:spcBef>
            </a:pPr>
            <a:r>
              <a:rPr dirty="0" sz="3600" spc="15"/>
              <a:t>Mortality</a:t>
            </a:r>
            <a:endParaRPr sz="3600"/>
          </a:p>
          <a:p>
            <a:pPr marL="12700">
              <a:lnSpc>
                <a:spcPts val="3490"/>
              </a:lnSpc>
            </a:pPr>
            <a:r>
              <a:rPr dirty="0" sz="2950" spc="-55" i="1">
                <a:latin typeface="Calibri Light"/>
                <a:cs typeface="Calibri Light"/>
              </a:rPr>
              <a:t>Cardiovascular </a:t>
            </a:r>
            <a:r>
              <a:rPr dirty="0" sz="2950" spc="-65" i="1">
                <a:latin typeface="Calibri Light"/>
                <a:cs typeface="Calibri Light"/>
              </a:rPr>
              <a:t>and </a:t>
            </a:r>
            <a:r>
              <a:rPr dirty="0" sz="2950" spc="-50" i="1">
                <a:latin typeface="Calibri Light"/>
                <a:cs typeface="Calibri Light"/>
              </a:rPr>
              <a:t>Non-cardiovascular</a:t>
            </a:r>
            <a:r>
              <a:rPr dirty="0" sz="2950" spc="75" i="1">
                <a:latin typeface="Calibri Light"/>
                <a:cs typeface="Calibri Light"/>
              </a:rPr>
              <a:t> </a:t>
            </a:r>
            <a:r>
              <a:rPr dirty="0" sz="2950" spc="-55" i="1">
                <a:latin typeface="Calibri Light"/>
                <a:cs typeface="Calibri Light"/>
              </a:rPr>
              <a:t>Death</a:t>
            </a:r>
            <a:endParaRPr sz="2950">
              <a:latin typeface="Calibri Light"/>
              <a:cs typeface="Calibri Light"/>
            </a:endParaRPr>
          </a:p>
        </p:txBody>
      </p:sp>
      <p:sp>
        <p:nvSpPr>
          <p:cNvPr id="3" name="object 3"/>
          <p:cNvSpPr/>
          <p:nvPr/>
        </p:nvSpPr>
        <p:spPr>
          <a:xfrm>
            <a:off x="2324100" y="1193800"/>
            <a:ext cx="6362698" cy="349474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82600" y="1198170"/>
            <a:ext cx="1968500" cy="305633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700" y="1435100"/>
            <a:ext cx="4552351" cy="315536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559300" y="1422399"/>
            <a:ext cx="4557313" cy="3175000"/>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1771825" y="2444943"/>
            <a:ext cx="1993264" cy="848360"/>
          </a:xfrm>
          <a:prstGeom prst="rect">
            <a:avLst/>
          </a:prstGeom>
        </p:spPr>
        <p:txBody>
          <a:bodyPr wrap="square" lIns="0" tIns="12700" rIns="0" bIns="0" rtlCol="0" vert="horz">
            <a:spAutoFit/>
          </a:bodyPr>
          <a:lstStyle/>
          <a:p>
            <a:pPr marL="207010">
              <a:lnSpc>
                <a:spcPct val="100000"/>
              </a:lnSpc>
              <a:spcBef>
                <a:spcPts val="100"/>
              </a:spcBef>
            </a:pPr>
            <a:r>
              <a:rPr dirty="0" sz="1800" spc="5" b="1">
                <a:latin typeface="Calibri Light"/>
                <a:cs typeface="Calibri Light"/>
              </a:rPr>
              <a:t>Hazard </a:t>
            </a:r>
            <a:r>
              <a:rPr dirty="0" sz="1800" spc="0" b="1">
                <a:latin typeface="Calibri Light"/>
                <a:cs typeface="Calibri Light"/>
              </a:rPr>
              <a:t>ratio</a:t>
            </a:r>
            <a:r>
              <a:rPr dirty="0" sz="1800" spc="-25" b="1">
                <a:latin typeface="Calibri Light"/>
                <a:cs typeface="Calibri Light"/>
              </a:rPr>
              <a:t> </a:t>
            </a:r>
            <a:r>
              <a:rPr dirty="0" sz="1800" spc="0" b="1">
                <a:latin typeface="Calibri Light"/>
                <a:cs typeface="Calibri Light"/>
              </a:rPr>
              <a:t>1.00</a:t>
            </a:r>
            <a:endParaRPr sz="1800">
              <a:latin typeface="Calibri Light"/>
              <a:cs typeface="Calibri Light"/>
            </a:endParaRPr>
          </a:p>
          <a:p>
            <a:pPr algn="ctr" marL="12065" marR="5080">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0.88 to</a:t>
            </a:r>
            <a:r>
              <a:rPr dirty="0" sz="1800" spc="-75" b="1">
                <a:latin typeface="Calibri Light"/>
                <a:cs typeface="Calibri Light"/>
              </a:rPr>
              <a:t> </a:t>
            </a:r>
            <a:r>
              <a:rPr dirty="0" sz="1800" spc="0" b="1">
                <a:latin typeface="Calibri Light"/>
                <a:cs typeface="Calibri Light"/>
              </a:rPr>
              <a:t>1.13)  </a:t>
            </a:r>
            <a:r>
              <a:rPr dirty="0" sz="1800" spc="5" b="1">
                <a:latin typeface="Calibri Light"/>
                <a:cs typeface="Calibri Light"/>
              </a:rPr>
              <a:t>P=0.993</a:t>
            </a:r>
            <a:endParaRPr sz="1800">
              <a:latin typeface="Calibri Light"/>
              <a:cs typeface="Calibri Light"/>
            </a:endParaRPr>
          </a:p>
        </p:txBody>
      </p:sp>
      <p:sp>
        <p:nvSpPr>
          <p:cNvPr id="5" name="object 5"/>
          <p:cNvSpPr txBox="1"/>
          <p:nvPr/>
        </p:nvSpPr>
        <p:spPr>
          <a:xfrm>
            <a:off x="6183089" y="2444943"/>
            <a:ext cx="1993264" cy="848360"/>
          </a:xfrm>
          <a:prstGeom prst="rect">
            <a:avLst/>
          </a:prstGeom>
        </p:spPr>
        <p:txBody>
          <a:bodyPr wrap="square" lIns="0" tIns="12700" rIns="0" bIns="0" rtlCol="0" vert="horz">
            <a:spAutoFit/>
          </a:bodyPr>
          <a:lstStyle/>
          <a:p>
            <a:pPr marL="186055">
              <a:lnSpc>
                <a:spcPct val="100000"/>
              </a:lnSpc>
              <a:spcBef>
                <a:spcPts val="100"/>
              </a:spcBef>
            </a:pPr>
            <a:r>
              <a:rPr dirty="0" sz="1800" spc="5" b="1">
                <a:latin typeface="Calibri Light"/>
                <a:cs typeface="Calibri Light"/>
              </a:rPr>
              <a:t>Hazard </a:t>
            </a:r>
            <a:r>
              <a:rPr dirty="0" sz="1800" spc="0" b="1">
                <a:latin typeface="Calibri Light"/>
                <a:cs typeface="Calibri Light"/>
              </a:rPr>
              <a:t>Ratio</a:t>
            </a:r>
            <a:r>
              <a:rPr dirty="0" sz="1800" spc="-20" b="1">
                <a:latin typeface="Calibri Light"/>
                <a:cs typeface="Calibri Light"/>
              </a:rPr>
              <a:t> </a:t>
            </a:r>
            <a:r>
              <a:rPr dirty="0" sz="1800" spc="0" b="1">
                <a:latin typeface="Calibri Light"/>
                <a:cs typeface="Calibri Light"/>
              </a:rPr>
              <a:t>1.07</a:t>
            </a:r>
            <a:endParaRPr sz="1800">
              <a:latin typeface="Calibri Light"/>
              <a:cs typeface="Calibri Light"/>
            </a:endParaRPr>
          </a:p>
          <a:p>
            <a:pPr algn="ctr" marL="12700" marR="5080">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0.91 to</a:t>
            </a:r>
            <a:r>
              <a:rPr dirty="0" sz="1800" spc="-75" b="1">
                <a:latin typeface="Calibri Light"/>
                <a:cs typeface="Calibri Light"/>
              </a:rPr>
              <a:t> </a:t>
            </a:r>
            <a:r>
              <a:rPr dirty="0" sz="1800" spc="0" b="1">
                <a:latin typeface="Calibri Light"/>
                <a:cs typeface="Calibri Light"/>
              </a:rPr>
              <a:t>1.27)  </a:t>
            </a:r>
            <a:r>
              <a:rPr dirty="0" sz="1800" spc="5" b="1">
                <a:latin typeface="Calibri Light"/>
                <a:cs typeface="Calibri Light"/>
              </a:rPr>
              <a:t>P=0.409</a:t>
            </a:r>
            <a:endParaRPr sz="1800">
              <a:latin typeface="Calibri Light"/>
              <a:cs typeface="Calibri Light"/>
            </a:endParaRPr>
          </a:p>
        </p:txBody>
      </p:sp>
      <p:sp>
        <p:nvSpPr>
          <p:cNvPr id="6" name="object 6"/>
          <p:cNvSpPr txBox="1">
            <a:spLocks noGrp="1"/>
          </p:cNvSpPr>
          <p:nvPr>
            <p:ph type="title"/>
          </p:nvPr>
        </p:nvSpPr>
        <p:spPr>
          <a:xfrm>
            <a:off x="1076113" y="167934"/>
            <a:ext cx="4514215" cy="878840"/>
          </a:xfrm>
          <a:prstGeom prst="rect"/>
        </p:spPr>
        <p:txBody>
          <a:bodyPr wrap="square" lIns="0" tIns="12700" rIns="0" bIns="0" rtlCol="0" vert="horz">
            <a:spAutoFit/>
          </a:bodyPr>
          <a:lstStyle/>
          <a:p>
            <a:pPr marL="12700" marR="5080">
              <a:lnSpc>
                <a:spcPct val="100000"/>
              </a:lnSpc>
              <a:spcBef>
                <a:spcPts val="100"/>
              </a:spcBef>
            </a:pPr>
            <a:r>
              <a:rPr dirty="0" sz="2800" spc="10"/>
              <a:t>Invasive Coronary Angiography  </a:t>
            </a:r>
            <a:r>
              <a:rPr dirty="0" sz="2800" spc="15"/>
              <a:t>and </a:t>
            </a:r>
            <a:r>
              <a:rPr dirty="0" sz="2800" spc="10"/>
              <a:t>Coronary</a:t>
            </a:r>
            <a:r>
              <a:rPr dirty="0" sz="2800" spc="-45"/>
              <a:t> </a:t>
            </a:r>
            <a:r>
              <a:rPr dirty="0" sz="2800" spc="10"/>
              <a:t>Revascularisation</a:t>
            </a:r>
            <a:endParaRPr sz="2800"/>
          </a:p>
        </p:txBody>
      </p:sp>
      <p:sp>
        <p:nvSpPr>
          <p:cNvPr id="7" name="object 7"/>
          <p:cNvSpPr txBox="1"/>
          <p:nvPr/>
        </p:nvSpPr>
        <p:spPr>
          <a:xfrm>
            <a:off x="2455971" y="4823584"/>
            <a:ext cx="1697989" cy="269240"/>
          </a:xfrm>
          <a:prstGeom prst="rect">
            <a:avLst/>
          </a:prstGeom>
        </p:spPr>
        <p:txBody>
          <a:bodyPr wrap="square" lIns="0" tIns="12700" rIns="0" bIns="0" rtlCol="0" vert="horz">
            <a:spAutoFit/>
          </a:bodyPr>
          <a:lstStyle/>
          <a:p>
            <a:pPr marL="12700">
              <a:lnSpc>
                <a:spcPct val="100000"/>
              </a:lnSpc>
              <a:spcBef>
                <a:spcPts val="100"/>
              </a:spcBef>
            </a:pPr>
            <a:r>
              <a:rPr dirty="0" sz="1600" spc="0" b="1">
                <a:solidFill>
                  <a:srgbClr val="E4201B"/>
                </a:solidFill>
                <a:latin typeface="Calibri Light"/>
                <a:cs typeface="Calibri Light"/>
              </a:rPr>
              <a:t>Standard Care</a:t>
            </a:r>
            <a:r>
              <a:rPr dirty="0" sz="1600" spc="-25" b="1">
                <a:solidFill>
                  <a:srgbClr val="E4201B"/>
                </a:solidFill>
                <a:latin typeface="Calibri Light"/>
                <a:cs typeface="Calibri Light"/>
              </a:rPr>
              <a:t> </a:t>
            </a:r>
            <a:r>
              <a:rPr dirty="0" sz="1600" spc="0" b="1">
                <a:solidFill>
                  <a:srgbClr val="E4201B"/>
                </a:solidFill>
                <a:latin typeface="Calibri Light"/>
                <a:cs typeface="Calibri Light"/>
              </a:rPr>
              <a:t>Alone</a:t>
            </a:r>
            <a:endParaRPr sz="1600">
              <a:latin typeface="Calibri Light"/>
              <a:cs typeface="Calibri Light"/>
            </a:endParaRPr>
          </a:p>
        </p:txBody>
      </p:sp>
      <p:sp>
        <p:nvSpPr>
          <p:cNvPr id="8" name="object 8"/>
          <p:cNvSpPr txBox="1"/>
          <p:nvPr/>
        </p:nvSpPr>
        <p:spPr>
          <a:xfrm>
            <a:off x="5179168" y="4820615"/>
            <a:ext cx="1804035" cy="269240"/>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367EB8"/>
                </a:solidFill>
                <a:latin typeface="Calibri Light"/>
                <a:cs typeface="Calibri Light"/>
              </a:rPr>
              <a:t>CTCA + </a:t>
            </a:r>
            <a:r>
              <a:rPr dirty="0" sz="1600" spc="0" b="1">
                <a:solidFill>
                  <a:srgbClr val="367EB8"/>
                </a:solidFill>
                <a:latin typeface="Calibri Light"/>
                <a:cs typeface="Calibri Light"/>
              </a:rPr>
              <a:t>Standard</a:t>
            </a:r>
            <a:r>
              <a:rPr dirty="0" sz="1600" spc="-45" b="1">
                <a:solidFill>
                  <a:srgbClr val="367EB8"/>
                </a:solidFill>
                <a:latin typeface="Calibri Light"/>
                <a:cs typeface="Calibri Light"/>
              </a:rPr>
              <a:t> </a:t>
            </a:r>
            <a:r>
              <a:rPr dirty="0" sz="1600" spc="0" b="1">
                <a:solidFill>
                  <a:srgbClr val="367EB8"/>
                </a:solidFill>
                <a:latin typeface="Calibri Light"/>
                <a:cs typeface="Calibri Light"/>
              </a:rPr>
              <a:t>Care</a:t>
            </a:r>
            <a:endParaRPr sz="1600">
              <a:latin typeface="Calibri Light"/>
              <a:cs typeface="Calibri Light"/>
            </a:endParaRPr>
          </a:p>
        </p:txBody>
      </p:sp>
      <p:sp>
        <p:nvSpPr>
          <p:cNvPr id="9" name="object 9"/>
          <p:cNvSpPr/>
          <p:nvPr/>
        </p:nvSpPr>
        <p:spPr>
          <a:xfrm>
            <a:off x="2056058" y="4985265"/>
            <a:ext cx="297180" cy="0"/>
          </a:xfrm>
          <a:custGeom>
            <a:avLst/>
            <a:gdLst/>
            <a:ahLst/>
            <a:cxnLst/>
            <a:rect l="l" t="t" r="r" b="b"/>
            <a:pathLst>
              <a:path w="297180" h="0">
                <a:moveTo>
                  <a:pt x="0" y="0"/>
                </a:moveTo>
                <a:lnTo>
                  <a:pt x="296883" y="0"/>
                </a:lnTo>
              </a:path>
            </a:pathLst>
          </a:custGeom>
          <a:ln w="25400">
            <a:solidFill>
              <a:srgbClr val="E4201B"/>
            </a:solidFill>
          </a:ln>
        </p:spPr>
        <p:txBody>
          <a:bodyPr wrap="square" lIns="0" tIns="0" rIns="0" bIns="0" rtlCol="0"/>
          <a:lstStyle/>
          <a:p/>
        </p:txBody>
      </p:sp>
      <p:sp>
        <p:nvSpPr>
          <p:cNvPr id="10" name="object 10"/>
          <p:cNvSpPr/>
          <p:nvPr/>
        </p:nvSpPr>
        <p:spPr>
          <a:xfrm>
            <a:off x="4793450" y="4985265"/>
            <a:ext cx="297180" cy="0"/>
          </a:xfrm>
          <a:custGeom>
            <a:avLst/>
            <a:gdLst/>
            <a:ahLst/>
            <a:cxnLst/>
            <a:rect l="l" t="t" r="r" b="b"/>
            <a:pathLst>
              <a:path w="297179" h="0">
                <a:moveTo>
                  <a:pt x="0" y="0"/>
                </a:moveTo>
                <a:lnTo>
                  <a:pt x="296883" y="0"/>
                </a:lnTo>
              </a:path>
            </a:pathLst>
          </a:custGeom>
          <a:ln w="25400">
            <a:solidFill>
              <a:srgbClr val="367EB8"/>
            </a:solidFill>
          </a:ln>
        </p:spPr>
        <p:txBody>
          <a:bodyPr wrap="square" lIns="0" tIns="0" rIns="0" bIns="0" rtlCol="0"/>
          <a:lstStyle/>
          <a:p/>
        </p:txBody>
      </p:sp>
      <p:sp>
        <p:nvSpPr>
          <p:cNvPr id="11" name="object 11"/>
          <p:cNvSpPr/>
          <p:nvPr/>
        </p:nvSpPr>
        <p:spPr>
          <a:xfrm>
            <a:off x="0" y="1756910"/>
            <a:ext cx="580390" cy="1638935"/>
          </a:xfrm>
          <a:custGeom>
            <a:avLst/>
            <a:gdLst/>
            <a:ahLst/>
            <a:cxnLst/>
            <a:rect l="l" t="t" r="r" b="b"/>
            <a:pathLst>
              <a:path w="580390" h="1638935">
                <a:moveTo>
                  <a:pt x="0" y="1638524"/>
                </a:moveTo>
                <a:lnTo>
                  <a:pt x="0" y="0"/>
                </a:lnTo>
                <a:lnTo>
                  <a:pt x="580039" y="0"/>
                </a:lnTo>
                <a:lnTo>
                  <a:pt x="580039" y="1638524"/>
                </a:lnTo>
                <a:lnTo>
                  <a:pt x="0" y="1638524"/>
                </a:lnTo>
                <a:close/>
              </a:path>
            </a:pathLst>
          </a:custGeom>
          <a:solidFill>
            <a:srgbClr val="FFFFFF"/>
          </a:solidFill>
        </p:spPr>
        <p:txBody>
          <a:bodyPr wrap="square" lIns="0" tIns="0" rIns="0" bIns="0" rtlCol="0"/>
          <a:lstStyle/>
          <a:p/>
        </p:txBody>
      </p:sp>
      <p:sp>
        <p:nvSpPr>
          <p:cNvPr id="12" name="object 12"/>
          <p:cNvSpPr txBox="1"/>
          <p:nvPr/>
        </p:nvSpPr>
        <p:spPr>
          <a:xfrm>
            <a:off x="66080" y="1838711"/>
            <a:ext cx="472440" cy="1475740"/>
          </a:xfrm>
          <a:prstGeom prst="rect">
            <a:avLst/>
          </a:prstGeom>
        </p:spPr>
        <p:txBody>
          <a:bodyPr wrap="square" lIns="0" tIns="0" rIns="0" bIns="0" rtlCol="0" vert="vert270">
            <a:spAutoFit/>
          </a:bodyPr>
          <a:lstStyle/>
          <a:p>
            <a:pPr algn="ctr">
              <a:lnSpc>
                <a:spcPts val="1620"/>
              </a:lnSpc>
            </a:pPr>
            <a:r>
              <a:rPr dirty="0" sz="1600" spc="0" b="1">
                <a:latin typeface="Calibri Light"/>
                <a:cs typeface="Calibri Light"/>
              </a:rPr>
              <a:t>Invasive</a:t>
            </a:r>
            <a:r>
              <a:rPr dirty="0" sz="1600" spc="-35" b="1">
                <a:latin typeface="Calibri Light"/>
                <a:cs typeface="Calibri Light"/>
              </a:rPr>
              <a:t> </a:t>
            </a:r>
            <a:r>
              <a:rPr dirty="0" sz="1600" spc="0" b="1">
                <a:latin typeface="Calibri Light"/>
                <a:cs typeface="Calibri Light"/>
              </a:rPr>
              <a:t>Coronary</a:t>
            </a:r>
            <a:endParaRPr sz="1600">
              <a:latin typeface="Calibri Light"/>
              <a:cs typeface="Calibri Light"/>
            </a:endParaRPr>
          </a:p>
          <a:p>
            <a:pPr algn="ctr">
              <a:lnSpc>
                <a:spcPct val="100000"/>
              </a:lnSpc>
            </a:pPr>
            <a:r>
              <a:rPr dirty="0" sz="1600" spc="0" b="1">
                <a:latin typeface="Calibri Light"/>
                <a:cs typeface="Calibri Light"/>
              </a:rPr>
              <a:t>Angiography</a:t>
            </a:r>
            <a:endParaRPr sz="1600">
              <a:latin typeface="Calibri Light"/>
              <a:cs typeface="Calibri Light"/>
            </a:endParaRPr>
          </a:p>
        </p:txBody>
      </p:sp>
      <p:sp>
        <p:nvSpPr>
          <p:cNvPr id="13" name="object 13"/>
          <p:cNvSpPr/>
          <p:nvPr/>
        </p:nvSpPr>
        <p:spPr>
          <a:xfrm>
            <a:off x="4453405" y="1755355"/>
            <a:ext cx="584835" cy="1710689"/>
          </a:xfrm>
          <a:custGeom>
            <a:avLst/>
            <a:gdLst/>
            <a:ahLst/>
            <a:cxnLst/>
            <a:rect l="l" t="t" r="r" b="b"/>
            <a:pathLst>
              <a:path w="584835" h="1710689">
                <a:moveTo>
                  <a:pt x="0" y="1710220"/>
                </a:moveTo>
                <a:lnTo>
                  <a:pt x="0" y="0"/>
                </a:lnTo>
                <a:lnTo>
                  <a:pt x="584774" y="0"/>
                </a:lnTo>
                <a:lnTo>
                  <a:pt x="584774" y="1710220"/>
                </a:lnTo>
                <a:lnTo>
                  <a:pt x="0" y="1710220"/>
                </a:lnTo>
                <a:close/>
              </a:path>
            </a:pathLst>
          </a:custGeom>
          <a:solidFill>
            <a:srgbClr val="FFFFFF"/>
          </a:solidFill>
        </p:spPr>
        <p:txBody>
          <a:bodyPr wrap="square" lIns="0" tIns="0" rIns="0" bIns="0" rtlCol="0"/>
          <a:lstStyle/>
          <a:p/>
        </p:txBody>
      </p:sp>
      <p:sp>
        <p:nvSpPr>
          <p:cNvPr id="14" name="object 14"/>
          <p:cNvSpPr txBox="1"/>
          <p:nvPr/>
        </p:nvSpPr>
        <p:spPr>
          <a:xfrm>
            <a:off x="4524221" y="1890076"/>
            <a:ext cx="472440" cy="1442085"/>
          </a:xfrm>
          <a:prstGeom prst="rect">
            <a:avLst/>
          </a:prstGeom>
        </p:spPr>
        <p:txBody>
          <a:bodyPr wrap="square" lIns="0" tIns="0" rIns="0" bIns="0" rtlCol="0" vert="vert270">
            <a:spAutoFit/>
          </a:bodyPr>
          <a:lstStyle/>
          <a:p>
            <a:pPr algn="ctr" marL="46355">
              <a:lnSpc>
                <a:spcPts val="1620"/>
              </a:lnSpc>
            </a:pPr>
            <a:r>
              <a:rPr dirty="0" sz="1600" spc="0" b="1">
                <a:latin typeface="Calibri Light"/>
                <a:cs typeface="Calibri Light"/>
              </a:rPr>
              <a:t>Coronary</a:t>
            </a:r>
            <a:endParaRPr sz="1600">
              <a:latin typeface="Calibri Light"/>
              <a:cs typeface="Calibri Light"/>
            </a:endParaRPr>
          </a:p>
          <a:p>
            <a:pPr algn="ctr">
              <a:lnSpc>
                <a:spcPct val="100000"/>
              </a:lnSpc>
            </a:pPr>
            <a:r>
              <a:rPr dirty="0" sz="1600" spc="0" b="1">
                <a:latin typeface="Calibri Light"/>
                <a:cs typeface="Calibri Light"/>
              </a:rPr>
              <a:t>Revascularisation</a:t>
            </a:r>
            <a:endParaRPr sz="1600">
              <a:latin typeface="Calibri Light"/>
              <a:cs typeface="Calibri Light"/>
            </a:endParaRPr>
          </a:p>
        </p:txBody>
      </p:sp>
      <p:sp>
        <p:nvSpPr>
          <p:cNvPr id="15" name="object 15"/>
          <p:cNvSpPr/>
          <p:nvPr/>
        </p:nvSpPr>
        <p:spPr>
          <a:xfrm>
            <a:off x="6883400" y="3850130"/>
            <a:ext cx="596900" cy="209550"/>
          </a:xfrm>
          <a:custGeom>
            <a:avLst/>
            <a:gdLst/>
            <a:ahLst/>
            <a:cxnLst/>
            <a:rect l="l" t="t" r="r" b="b"/>
            <a:pathLst>
              <a:path w="596900" h="209550">
                <a:moveTo>
                  <a:pt x="0" y="0"/>
                </a:moveTo>
                <a:lnTo>
                  <a:pt x="596900" y="0"/>
                </a:lnTo>
                <a:lnTo>
                  <a:pt x="596900" y="209439"/>
                </a:lnTo>
                <a:lnTo>
                  <a:pt x="0" y="209439"/>
                </a:lnTo>
                <a:lnTo>
                  <a:pt x="0" y="0"/>
                </a:lnTo>
                <a:close/>
              </a:path>
            </a:pathLst>
          </a:custGeom>
          <a:solidFill>
            <a:srgbClr val="FFFFFF"/>
          </a:solidFill>
        </p:spPr>
        <p:txBody>
          <a:bodyPr wrap="square" lIns="0" tIns="0" rIns="0" bIns="0" rtlCol="0"/>
          <a:lstStyle/>
          <a:p/>
        </p:txBody>
      </p:sp>
      <p:sp>
        <p:nvSpPr>
          <p:cNvPr id="16" name="object 16"/>
          <p:cNvSpPr txBox="1"/>
          <p:nvPr/>
        </p:nvSpPr>
        <p:spPr>
          <a:xfrm>
            <a:off x="6492896" y="3945111"/>
            <a:ext cx="1417320"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Follow </a:t>
            </a:r>
            <a:r>
              <a:rPr dirty="0" sz="1600" spc="5" b="1">
                <a:latin typeface="Calibri Light"/>
                <a:cs typeface="Calibri Light"/>
              </a:rPr>
              <a:t>up</a:t>
            </a:r>
            <a:r>
              <a:rPr dirty="0" sz="1600" spc="-55" b="1">
                <a:latin typeface="Calibri Light"/>
                <a:cs typeface="Calibri Light"/>
              </a:rPr>
              <a:t> </a:t>
            </a:r>
            <a:r>
              <a:rPr dirty="0" sz="1600" spc="0" b="1">
                <a:latin typeface="Calibri Light"/>
                <a:cs typeface="Calibri Light"/>
              </a:rPr>
              <a:t>(years)</a:t>
            </a:r>
            <a:endParaRPr sz="1600">
              <a:latin typeface="Calibri Light"/>
              <a:cs typeface="Calibri Light"/>
            </a:endParaRPr>
          </a:p>
        </p:txBody>
      </p:sp>
      <p:sp>
        <p:nvSpPr>
          <p:cNvPr id="17" name="object 17"/>
          <p:cNvSpPr/>
          <p:nvPr/>
        </p:nvSpPr>
        <p:spPr>
          <a:xfrm>
            <a:off x="2472135" y="3866346"/>
            <a:ext cx="596900" cy="209550"/>
          </a:xfrm>
          <a:custGeom>
            <a:avLst/>
            <a:gdLst/>
            <a:ahLst/>
            <a:cxnLst/>
            <a:rect l="l" t="t" r="r" b="b"/>
            <a:pathLst>
              <a:path w="596900" h="209550">
                <a:moveTo>
                  <a:pt x="0" y="0"/>
                </a:moveTo>
                <a:lnTo>
                  <a:pt x="596900" y="0"/>
                </a:lnTo>
                <a:lnTo>
                  <a:pt x="596900" y="209439"/>
                </a:lnTo>
                <a:lnTo>
                  <a:pt x="0" y="209439"/>
                </a:lnTo>
                <a:lnTo>
                  <a:pt x="0" y="0"/>
                </a:lnTo>
                <a:close/>
              </a:path>
            </a:pathLst>
          </a:custGeom>
          <a:solidFill>
            <a:srgbClr val="FFFFFF"/>
          </a:solidFill>
        </p:spPr>
        <p:txBody>
          <a:bodyPr wrap="square" lIns="0" tIns="0" rIns="0" bIns="0" rtlCol="0"/>
          <a:lstStyle/>
          <a:p/>
        </p:txBody>
      </p:sp>
      <p:sp>
        <p:nvSpPr>
          <p:cNvPr id="18" name="object 18"/>
          <p:cNvSpPr txBox="1"/>
          <p:nvPr/>
        </p:nvSpPr>
        <p:spPr>
          <a:xfrm>
            <a:off x="1920314" y="3945111"/>
            <a:ext cx="1417320"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Follow </a:t>
            </a:r>
            <a:r>
              <a:rPr dirty="0" sz="1600" spc="5" b="1">
                <a:latin typeface="Calibri Light"/>
                <a:cs typeface="Calibri Light"/>
              </a:rPr>
              <a:t>up</a:t>
            </a:r>
            <a:r>
              <a:rPr dirty="0" sz="1600" spc="-55" b="1">
                <a:latin typeface="Calibri Light"/>
                <a:cs typeface="Calibri Light"/>
              </a:rPr>
              <a:t> </a:t>
            </a:r>
            <a:r>
              <a:rPr dirty="0" sz="1600" spc="0" b="1">
                <a:latin typeface="Calibri Light"/>
                <a:cs typeface="Calibri Light"/>
              </a:rPr>
              <a:t>(years)</a:t>
            </a:r>
            <a:endParaRPr sz="1600">
              <a:latin typeface="Calibri Light"/>
              <a:cs typeface="Calibri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00" y="1460500"/>
            <a:ext cx="4668237" cy="3144577"/>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546600" y="1447800"/>
            <a:ext cx="4487574" cy="3144577"/>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635000" y="1282700"/>
            <a:ext cx="3938425" cy="2614214"/>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5118100" y="1295400"/>
            <a:ext cx="3935302" cy="2721750"/>
          </a:xfrm>
          <a:prstGeom prst="rect">
            <a:avLst/>
          </a:prstGeom>
          <a:blipFill>
            <a:blip r:embed="rId5" cstate="print"/>
            <a:stretch>
              <a:fillRect/>
            </a:stretch>
          </a:blipFill>
        </p:spPr>
        <p:txBody>
          <a:bodyPr wrap="square" lIns="0" tIns="0" rIns="0" bIns="0" rtlCol="0"/>
          <a:lstStyle/>
          <a:p/>
        </p:txBody>
      </p:sp>
      <p:sp>
        <p:nvSpPr>
          <p:cNvPr id="6" name="object 6"/>
          <p:cNvSpPr txBox="1">
            <a:spLocks noGrp="1"/>
          </p:cNvSpPr>
          <p:nvPr>
            <p:ph type="title"/>
          </p:nvPr>
        </p:nvSpPr>
        <p:spPr>
          <a:xfrm>
            <a:off x="1075436" y="10261"/>
            <a:ext cx="4524375" cy="1251585"/>
          </a:xfrm>
          <a:prstGeom prst="rect"/>
        </p:spPr>
        <p:txBody>
          <a:bodyPr wrap="square" lIns="0" tIns="20320" rIns="0" bIns="0" rtlCol="0" vert="horz">
            <a:spAutoFit/>
          </a:bodyPr>
          <a:lstStyle/>
          <a:p>
            <a:pPr algn="just" marL="12700" marR="5080">
              <a:lnSpc>
                <a:spcPct val="98100"/>
              </a:lnSpc>
              <a:spcBef>
                <a:spcPts val="160"/>
              </a:spcBef>
            </a:pPr>
            <a:r>
              <a:rPr dirty="0" sz="2800" spc="10"/>
              <a:t>Invasive Coronary Angiography  </a:t>
            </a:r>
            <a:r>
              <a:rPr dirty="0" sz="2800" spc="15"/>
              <a:t>and </a:t>
            </a:r>
            <a:r>
              <a:rPr dirty="0" sz="2800" spc="10"/>
              <a:t>Coronary Revascularisation  </a:t>
            </a:r>
            <a:r>
              <a:rPr dirty="0" sz="2550" spc="-30" i="1">
                <a:latin typeface="Calibri Light"/>
                <a:cs typeface="Calibri Light"/>
              </a:rPr>
              <a:t>Beyond </a:t>
            </a:r>
            <a:r>
              <a:rPr dirty="0" sz="2550" spc="-45" i="1">
                <a:latin typeface="Calibri Light"/>
                <a:cs typeface="Calibri Light"/>
              </a:rPr>
              <a:t>One-Year </a:t>
            </a:r>
            <a:r>
              <a:rPr dirty="0" sz="2550" spc="-35" i="1">
                <a:latin typeface="Calibri Light"/>
                <a:cs typeface="Calibri Light"/>
              </a:rPr>
              <a:t>(Post-hoc</a:t>
            </a:r>
            <a:r>
              <a:rPr dirty="0" sz="2550" spc="-5" i="1">
                <a:latin typeface="Calibri Light"/>
                <a:cs typeface="Calibri Light"/>
              </a:rPr>
              <a:t> </a:t>
            </a:r>
            <a:r>
              <a:rPr dirty="0" sz="2550" spc="-55" i="1">
                <a:latin typeface="Calibri Light"/>
                <a:cs typeface="Calibri Light"/>
              </a:rPr>
              <a:t>Analysis)</a:t>
            </a:r>
            <a:endParaRPr sz="2550">
              <a:latin typeface="Calibri Light"/>
              <a:cs typeface="Calibri Light"/>
            </a:endParaRPr>
          </a:p>
        </p:txBody>
      </p:sp>
      <p:sp>
        <p:nvSpPr>
          <p:cNvPr id="7" name="object 7"/>
          <p:cNvSpPr txBox="1"/>
          <p:nvPr/>
        </p:nvSpPr>
        <p:spPr>
          <a:xfrm>
            <a:off x="1196207" y="1678219"/>
            <a:ext cx="1993264" cy="848360"/>
          </a:xfrm>
          <a:prstGeom prst="rect">
            <a:avLst/>
          </a:prstGeom>
        </p:spPr>
        <p:txBody>
          <a:bodyPr wrap="square" lIns="0" tIns="12700" rIns="0" bIns="0" rtlCol="0" vert="horz">
            <a:spAutoFit/>
          </a:bodyPr>
          <a:lstStyle/>
          <a:p>
            <a:pPr marL="207010">
              <a:lnSpc>
                <a:spcPct val="100000"/>
              </a:lnSpc>
              <a:spcBef>
                <a:spcPts val="100"/>
              </a:spcBef>
            </a:pPr>
            <a:r>
              <a:rPr dirty="0" sz="1800" spc="5" b="1">
                <a:latin typeface="Calibri Light"/>
                <a:cs typeface="Calibri Light"/>
              </a:rPr>
              <a:t>Hazard </a:t>
            </a:r>
            <a:r>
              <a:rPr dirty="0" sz="1800" spc="0" b="1">
                <a:latin typeface="Calibri Light"/>
                <a:cs typeface="Calibri Light"/>
              </a:rPr>
              <a:t>ratio</a:t>
            </a:r>
            <a:r>
              <a:rPr dirty="0" sz="1800" spc="-25" b="1">
                <a:latin typeface="Calibri Light"/>
                <a:cs typeface="Calibri Light"/>
              </a:rPr>
              <a:t> </a:t>
            </a:r>
            <a:r>
              <a:rPr dirty="0" sz="1800" spc="0" b="1">
                <a:latin typeface="Calibri Light"/>
                <a:cs typeface="Calibri Light"/>
              </a:rPr>
              <a:t>0.70</a:t>
            </a:r>
            <a:endParaRPr sz="1800">
              <a:latin typeface="Calibri Light"/>
              <a:cs typeface="Calibri Light"/>
            </a:endParaRPr>
          </a:p>
          <a:p>
            <a:pPr algn="ctr" marL="12700" marR="5080">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0.52 to</a:t>
            </a:r>
            <a:r>
              <a:rPr dirty="0" sz="1800" spc="-75" b="1">
                <a:latin typeface="Calibri Light"/>
                <a:cs typeface="Calibri Light"/>
              </a:rPr>
              <a:t> </a:t>
            </a:r>
            <a:r>
              <a:rPr dirty="0" sz="1800" spc="0" b="1">
                <a:latin typeface="Calibri Light"/>
                <a:cs typeface="Calibri Light"/>
              </a:rPr>
              <a:t>0.95)  </a:t>
            </a:r>
            <a:r>
              <a:rPr dirty="0" sz="1800" spc="5" b="1">
                <a:latin typeface="Calibri Light"/>
                <a:cs typeface="Calibri Light"/>
              </a:rPr>
              <a:t>P=0.022</a:t>
            </a:r>
            <a:endParaRPr sz="1800">
              <a:latin typeface="Calibri Light"/>
              <a:cs typeface="Calibri Light"/>
            </a:endParaRPr>
          </a:p>
        </p:txBody>
      </p:sp>
      <p:sp>
        <p:nvSpPr>
          <p:cNvPr id="8" name="object 8"/>
          <p:cNvSpPr txBox="1"/>
          <p:nvPr/>
        </p:nvSpPr>
        <p:spPr>
          <a:xfrm>
            <a:off x="5670165" y="1620344"/>
            <a:ext cx="1993264" cy="848360"/>
          </a:xfrm>
          <a:prstGeom prst="rect">
            <a:avLst/>
          </a:prstGeom>
        </p:spPr>
        <p:txBody>
          <a:bodyPr wrap="square" lIns="0" tIns="12700" rIns="0" bIns="0" rtlCol="0" vert="horz">
            <a:spAutoFit/>
          </a:bodyPr>
          <a:lstStyle/>
          <a:p>
            <a:pPr marL="186055">
              <a:lnSpc>
                <a:spcPct val="100000"/>
              </a:lnSpc>
              <a:spcBef>
                <a:spcPts val="100"/>
              </a:spcBef>
            </a:pPr>
            <a:r>
              <a:rPr dirty="0" sz="1800" spc="5" b="1">
                <a:latin typeface="Calibri Light"/>
                <a:cs typeface="Calibri Light"/>
              </a:rPr>
              <a:t>Hazard </a:t>
            </a:r>
            <a:r>
              <a:rPr dirty="0" sz="1800" spc="0" b="1">
                <a:latin typeface="Calibri Light"/>
                <a:cs typeface="Calibri Light"/>
              </a:rPr>
              <a:t>Ratio</a:t>
            </a:r>
            <a:r>
              <a:rPr dirty="0" sz="1800" spc="-20" b="1">
                <a:latin typeface="Calibri Light"/>
                <a:cs typeface="Calibri Light"/>
              </a:rPr>
              <a:t> </a:t>
            </a:r>
            <a:r>
              <a:rPr dirty="0" sz="1800" spc="0" b="1">
                <a:latin typeface="Calibri Light"/>
                <a:cs typeface="Calibri Light"/>
              </a:rPr>
              <a:t>0.59</a:t>
            </a:r>
            <a:endParaRPr sz="1800">
              <a:latin typeface="Calibri Light"/>
              <a:cs typeface="Calibri Light"/>
            </a:endParaRPr>
          </a:p>
          <a:p>
            <a:pPr algn="ctr" marL="12700" marR="5080">
              <a:lnSpc>
                <a:spcPct val="100000"/>
              </a:lnSpc>
            </a:pPr>
            <a:r>
              <a:rPr dirty="0" sz="1800" spc="5" b="1">
                <a:latin typeface="Calibri Light"/>
                <a:cs typeface="Calibri Light"/>
              </a:rPr>
              <a:t>(95% </a:t>
            </a:r>
            <a:r>
              <a:rPr dirty="0" sz="1800" spc="0" b="1">
                <a:latin typeface="Calibri Light"/>
                <a:cs typeface="Calibri Light"/>
              </a:rPr>
              <a:t>CI, </a:t>
            </a:r>
            <a:r>
              <a:rPr dirty="0" sz="1800" spc="5" b="1">
                <a:latin typeface="Calibri Light"/>
                <a:cs typeface="Calibri Light"/>
              </a:rPr>
              <a:t>0.38 to</a:t>
            </a:r>
            <a:r>
              <a:rPr dirty="0" sz="1800" spc="-75" b="1">
                <a:latin typeface="Calibri Light"/>
                <a:cs typeface="Calibri Light"/>
              </a:rPr>
              <a:t> </a:t>
            </a:r>
            <a:r>
              <a:rPr dirty="0" sz="1800" spc="0" b="1">
                <a:latin typeface="Calibri Light"/>
                <a:cs typeface="Calibri Light"/>
              </a:rPr>
              <a:t>0.90)  </a:t>
            </a:r>
            <a:r>
              <a:rPr dirty="0" sz="1800" spc="5" b="1">
                <a:latin typeface="Calibri Light"/>
                <a:cs typeface="Calibri Light"/>
              </a:rPr>
              <a:t>P=0.015</a:t>
            </a:r>
            <a:endParaRPr sz="1800">
              <a:latin typeface="Calibri Light"/>
              <a:cs typeface="Calibri Light"/>
            </a:endParaRPr>
          </a:p>
        </p:txBody>
      </p:sp>
      <p:sp>
        <p:nvSpPr>
          <p:cNvPr id="9" name="object 9"/>
          <p:cNvSpPr txBox="1"/>
          <p:nvPr/>
        </p:nvSpPr>
        <p:spPr>
          <a:xfrm>
            <a:off x="2455971" y="4823584"/>
            <a:ext cx="1697989" cy="269240"/>
          </a:xfrm>
          <a:prstGeom prst="rect">
            <a:avLst/>
          </a:prstGeom>
        </p:spPr>
        <p:txBody>
          <a:bodyPr wrap="square" lIns="0" tIns="12700" rIns="0" bIns="0" rtlCol="0" vert="horz">
            <a:spAutoFit/>
          </a:bodyPr>
          <a:lstStyle/>
          <a:p>
            <a:pPr marL="12700">
              <a:lnSpc>
                <a:spcPct val="100000"/>
              </a:lnSpc>
              <a:spcBef>
                <a:spcPts val="100"/>
              </a:spcBef>
            </a:pPr>
            <a:r>
              <a:rPr dirty="0" sz="1600" spc="0" b="1">
                <a:solidFill>
                  <a:srgbClr val="E4201B"/>
                </a:solidFill>
                <a:latin typeface="Calibri Light"/>
                <a:cs typeface="Calibri Light"/>
              </a:rPr>
              <a:t>Standard Care</a:t>
            </a:r>
            <a:r>
              <a:rPr dirty="0" sz="1600" spc="-25" b="1">
                <a:solidFill>
                  <a:srgbClr val="E4201B"/>
                </a:solidFill>
                <a:latin typeface="Calibri Light"/>
                <a:cs typeface="Calibri Light"/>
              </a:rPr>
              <a:t> </a:t>
            </a:r>
            <a:r>
              <a:rPr dirty="0" sz="1600" spc="0" b="1">
                <a:solidFill>
                  <a:srgbClr val="E4201B"/>
                </a:solidFill>
                <a:latin typeface="Calibri Light"/>
                <a:cs typeface="Calibri Light"/>
              </a:rPr>
              <a:t>Alone</a:t>
            </a:r>
            <a:endParaRPr sz="1600">
              <a:latin typeface="Calibri Light"/>
              <a:cs typeface="Calibri Light"/>
            </a:endParaRPr>
          </a:p>
        </p:txBody>
      </p:sp>
      <p:sp>
        <p:nvSpPr>
          <p:cNvPr id="10" name="object 10"/>
          <p:cNvSpPr txBox="1"/>
          <p:nvPr/>
        </p:nvSpPr>
        <p:spPr>
          <a:xfrm>
            <a:off x="5179168" y="4820615"/>
            <a:ext cx="1804035" cy="269240"/>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367EB8"/>
                </a:solidFill>
                <a:latin typeface="Calibri Light"/>
                <a:cs typeface="Calibri Light"/>
              </a:rPr>
              <a:t>CTCA + </a:t>
            </a:r>
            <a:r>
              <a:rPr dirty="0" sz="1600" spc="0" b="1">
                <a:solidFill>
                  <a:srgbClr val="367EB8"/>
                </a:solidFill>
                <a:latin typeface="Calibri Light"/>
                <a:cs typeface="Calibri Light"/>
              </a:rPr>
              <a:t>Standard</a:t>
            </a:r>
            <a:r>
              <a:rPr dirty="0" sz="1600" spc="-45" b="1">
                <a:solidFill>
                  <a:srgbClr val="367EB8"/>
                </a:solidFill>
                <a:latin typeface="Calibri Light"/>
                <a:cs typeface="Calibri Light"/>
              </a:rPr>
              <a:t> </a:t>
            </a:r>
            <a:r>
              <a:rPr dirty="0" sz="1600" spc="0" b="1">
                <a:solidFill>
                  <a:srgbClr val="367EB8"/>
                </a:solidFill>
                <a:latin typeface="Calibri Light"/>
                <a:cs typeface="Calibri Light"/>
              </a:rPr>
              <a:t>Care</a:t>
            </a:r>
            <a:endParaRPr sz="1600">
              <a:latin typeface="Calibri Light"/>
              <a:cs typeface="Calibri Light"/>
            </a:endParaRPr>
          </a:p>
        </p:txBody>
      </p:sp>
      <p:sp>
        <p:nvSpPr>
          <p:cNvPr id="11" name="object 11"/>
          <p:cNvSpPr/>
          <p:nvPr/>
        </p:nvSpPr>
        <p:spPr>
          <a:xfrm>
            <a:off x="2056058" y="4985265"/>
            <a:ext cx="297180" cy="0"/>
          </a:xfrm>
          <a:custGeom>
            <a:avLst/>
            <a:gdLst/>
            <a:ahLst/>
            <a:cxnLst/>
            <a:rect l="l" t="t" r="r" b="b"/>
            <a:pathLst>
              <a:path w="297180" h="0">
                <a:moveTo>
                  <a:pt x="0" y="0"/>
                </a:moveTo>
                <a:lnTo>
                  <a:pt x="296883" y="0"/>
                </a:lnTo>
              </a:path>
            </a:pathLst>
          </a:custGeom>
          <a:ln w="25400">
            <a:solidFill>
              <a:srgbClr val="E4201B"/>
            </a:solidFill>
          </a:ln>
        </p:spPr>
        <p:txBody>
          <a:bodyPr wrap="square" lIns="0" tIns="0" rIns="0" bIns="0" rtlCol="0"/>
          <a:lstStyle/>
          <a:p/>
        </p:txBody>
      </p:sp>
      <p:sp>
        <p:nvSpPr>
          <p:cNvPr id="12" name="object 12"/>
          <p:cNvSpPr/>
          <p:nvPr/>
        </p:nvSpPr>
        <p:spPr>
          <a:xfrm>
            <a:off x="4793450" y="4985265"/>
            <a:ext cx="297180" cy="0"/>
          </a:xfrm>
          <a:custGeom>
            <a:avLst/>
            <a:gdLst/>
            <a:ahLst/>
            <a:cxnLst/>
            <a:rect l="l" t="t" r="r" b="b"/>
            <a:pathLst>
              <a:path w="297179" h="0">
                <a:moveTo>
                  <a:pt x="0" y="0"/>
                </a:moveTo>
                <a:lnTo>
                  <a:pt x="296883" y="0"/>
                </a:lnTo>
              </a:path>
            </a:pathLst>
          </a:custGeom>
          <a:ln w="25400">
            <a:solidFill>
              <a:srgbClr val="367EB8"/>
            </a:solidFill>
          </a:ln>
        </p:spPr>
        <p:txBody>
          <a:bodyPr wrap="square" lIns="0" tIns="0" rIns="0" bIns="0" rtlCol="0"/>
          <a:lstStyle/>
          <a:p/>
        </p:txBody>
      </p:sp>
      <p:sp>
        <p:nvSpPr>
          <p:cNvPr id="13" name="object 13"/>
          <p:cNvSpPr/>
          <p:nvPr/>
        </p:nvSpPr>
        <p:spPr>
          <a:xfrm>
            <a:off x="16821" y="1812028"/>
            <a:ext cx="584835" cy="1638935"/>
          </a:xfrm>
          <a:custGeom>
            <a:avLst/>
            <a:gdLst/>
            <a:ahLst/>
            <a:cxnLst/>
            <a:rect l="l" t="t" r="r" b="b"/>
            <a:pathLst>
              <a:path w="584835" h="1638935">
                <a:moveTo>
                  <a:pt x="0" y="1638525"/>
                </a:moveTo>
                <a:lnTo>
                  <a:pt x="0" y="0"/>
                </a:lnTo>
                <a:lnTo>
                  <a:pt x="584774" y="0"/>
                </a:lnTo>
                <a:lnTo>
                  <a:pt x="584774" y="1638525"/>
                </a:lnTo>
                <a:lnTo>
                  <a:pt x="0" y="1638525"/>
                </a:lnTo>
                <a:close/>
              </a:path>
            </a:pathLst>
          </a:custGeom>
          <a:solidFill>
            <a:srgbClr val="FFFFFF"/>
          </a:solidFill>
        </p:spPr>
        <p:txBody>
          <a:bodyPr wrap="square" lIns="0" tIns="0" rIns="0" bIns="0" rtlCol="0"/>
          <a:lstStyle/>
          <a:p/>
        </p:txBody>
      </p:sp>
      <p:sp>
        <p:nvSpPr>
          <p:cNvPr id="14" name="object 14"/>
          <p:cNvSpPr txBox="1"/>
          <p:nvPr/>
        </p:nvSpPr>
        <p:spPr>
          <a:xfrm>
            <a:off x="87637" y="1893830"/>
            <a:ext cx="472440" cy="1475740"/>
          </a:xfrm>
          <a:prstGeom prst="rect">
            <a:avLst/>
          </a:prstGeom>
        </p:spPr>
        <p:txBody>
          <a:bodyPr wrap="square" lIns="0" tIns="0" rIns="0" bIns="0" rtlCol="0" vert="vert270">
            <a:spAutoFit/>
          </a:bodyPr>
          <a:lstStyle/>
          <a:p>
            <a:pPr algn="ctr">
              <a:lnSpc>
                <a:spcPts val="1620"/>
              </a:lnSpc>
            </a:pPr>
            <a:r>
              <a:rPr dirty="0" sz="1600" spc="0" b="1">
                <a:latin typeface="Calibri Light"/>
                <a:cs typeface="Calibri Light"/>
              </a:rPr>
              <a:t>Invasive</a:t>
            </a:r>
            <a:r>
              <a:rPr dirty="0" sz="1600" spc="-35" b="1">
                <a:latin typeface="Calibri Light"/>
                <a:cs typeface="Calibri Light"/>
              </a:rPr>
              <a:t> </a:t>
            </a:r>
            <a:r>
              <a:rPr dirty="0" sz="1600" spc="0" b="1">
                <a:latin typeface="Calibri Light"/>
                <a:cs typeface="Calibri Light"/>
              </a:rPr>
              <a:t>Coronary</a:t>
            </a:r>
            <a:endParaRPr sz="1600">
              <a:latin typeface="Calibri Light"/>
              <a:cs typeface="Calibri Light"/>
            </a:endParaRPr>
          </a:p>
          <a:p>
            <a:pPr algn="ctr">
              <a:lnSpc>
                <a:spcPct val="100000"/>
              </a:lnSpc>
            </a:pPr>
            <a:r>
              <a:rPr dirty="0" sz="1600" spc="0" b="1">
                <a:latin typeface="Calibri Light"/>
                <a:cs typeface="Calibri Light"/>
              </a:rPr>
              <a:t>Angiography</a:t>
            </a:r>
            <a:endParaRPr sz="1600">
              <a:latin typeface="Calibri Light"/>
              <a:cs typeface="Calibri Light"/>
            </a:endParaRPr>
          </a:p>
        </p:txBody>
      </p:sp>
      <p:sp>
        <p:nvSpPr>
          <p:cNvPr id="15" name="object 15"/>
          <p:cNvSpPr txBox="1"/>
          <p:nvPr/>
        </p:nvSpPr>
        <p:spPr>
          <a:xfrm>
            <a:off x="1847391" y="3865915"/>
            <a:ext cx="1628775" cy="339090"/>
          </a:xfrm>
          <a:prstGeom prst="rect">
            <a:avLst/>
          </a:prstGeom>
          <a:solidFill>
            <a:srgbClr val="FFFFFF"/>
          </a:solidFill>
        </p:spPr>
        <p:txBody>
          <a:bodyPr wrap="square" lIns="0" tIns="32384" rIns="0" bIns="0" rtlCol="0" vert="horz">
            <a:spAutoFit/>
          </a:bodyPr>
          <a:lstStyle/>
          <a:p>
            <a:pPr marL="116205">
              <a:lnSpc>
                <a:spcPct val="100000"/>
              </a:lnSpc>
              <a:spcBef>
                <a:spcPts val="254"/>
              </a:spcBef>
            </a:pPr>
            <a:r>
              <a:rPr dirty="0" sz="1600" spc="0" b="1">
                <a:latin typeface="Calibri Light"/>
                <a:cs typeface="Calibri Light"/>
              </a:rPr>
              <a:t>Follow </a:t>
            </a:r>
            <a:r>
              <a:rPr dirty="0" sz="1600" spc="5" b="1">
                <a:latin typeface="Calibri Light"/>
                <a:cs typeface="Calibri Light"/>
              </a:rPr>
              <a:t>up</a:t>
            </a:r>
            <a:r>
              <a:rPr dirty="0" sz="1600" spc="-30" b="1">
                <a:latin typeface="Calibri Light"/>
                <a:cs typeface="Calibri Light"/>
              </a:rPr>
              <a:t> </a:t>
            </a:r>
            <a:r>
              <a:rPr dirty="0" sz="1600" spc="0" b="1">
                <a:latin typeface="Calibri Light"/>
                <a:cs typeface="Calibri Light"/>
              </a:rPr>
              <a:t>(years)</a:t>
            </a:r>
            <a:endParaRPr sz="1600">
              <a:latin typeface="Calibri Light"/>
              <a:cs typeface="Calibri Light"/>
            </a:endParaRPr>
          </a:p>
        </p:txBody>
      </p:sp>
      <p:sp>
        <p:nvSpPr>
          <p:cNvPr id="16" name="object 16"/>
          <p:cNvSpPr/>
          <p:nvPr/>
        </p:nvSpPr>
        <p:spPr>
          <a:xfrm>
            <a:off x="4559829" y="1399724"/>
            <a:ext cx="584835" cy="2408555"/>
          </a:xfrm>
          <a:custGeom>
            <a:avLst/>
            <a:gdLst/>
            <a:ahLst/>
            <a:cxnLst/>
            <a:rect l="l" t="t" r="r" b="b"/>
            <a:pathLst>
              <a:path w="584835" h="2408554">
                <a:moveTo>
                  <a:pt x="0" y="2408314"/>
                </a:moveTo>
                <a:lnTo>
                  <a:pt x="0" y="0"/>
                </a:lnTo>
                <a:lnTo>
                  <a:pt x="584774" y="0"/>
                </a:lnTo>
                <a:lnTo>
                  <a:pt x="584774" y="2408314"/>
                </a:lnTo>
                <a:lnTo>
                  <a:pt x="0" y="2408314"/>
                </a:lnTo>
                <a:close/>
              </a:path>
            </a:pathLst>
          </a:custGeom>
          <a:solidFill>
            <a:srgbClr val="FFFFFF"/>
          </a:solidFill>
        </p:spPr>
        <p:txBody>
          <a:bodyPr wrap="square" lIns="0" tIns="0" rIns="0" bIns="0" rtlCol="0"/>
          <a:lstStyle/>
          <a:p/>
        </p:txBody>
      </p:sp>
      <p:sp>
        <p:nvSpPr>
          <p:cNvPr id="17" name="object 17"/>
          <p:cNvSpPr txBox="1"/>
          <p:nvPr/>
        </p:nvSpPr>
        <p:spPr>
          <a:xfrm>
            <a:off x="4630644" y="1883492"/>
            <a:ext cx="472440" cy="1442085"/>
          </a:xfrm>
          <a:prstGeom prst="rect">
            <a:avLst/>
          </a:prstGeom>
        </p:spPr>
        <p:txBody>
          <a:bodyPr wrap="square" lIns="0" tIns="0" rIns="0" bIns="0" rtlCol="0" vert="vert270">
            <a:spAutoFit/>
          </a:bodyPr>
          <a:lstStyle/>
          <a:p>
            <a:pPr algn="ctr" marL="46355">
              <a:lnSpc>
                <a:spcPts val="1620"/>
              </a:lnSpc>
            </a:pPr>
            <a:r>
              <a:rPr dirty="0" sz="1600" spc="0" b="1">
                <a:latin typeface="Calibri Light"/>
                <a:cs typeface="Calibri Light"/>
              </a:rPr>
              <a:t>Coronary</a:t>
            </a:r>
            <a:endParaRPr sz="1600">
              <a:latin typeface="Calibri Light"/>
              <a:cs typeface="Calibri Light"/>
            </a:endParaRPr>
          </a:p>
          <a:p>
            <a:pPr algn="ctr">
              <a:lnSpc>
                <a:spcPct val="100000"/>
              </a:lnSpc>
            </a:pPr>
            <a:r>
              <a:rPr dirty="0" sz="1600" spc="0" b="1">
                <a:latin typeface="Calibri Light"/>
                <a:cs typeface="Calibri Light"/>
              </a:rPr>
              <a:t>Revascularisation</a:t>
            </a:r>
            <a:endParaRPr sz="1600">
              <a:latin typeface="Calibri Light"/>
              <a:cs typeface="Calibri Light"/>
            </a:endParaRPr>
          </a:p>
        </p:txBody>
      </p:sp>
      <p:sp>
        <p:nvSpPr>
          <p:cNvPr id="18" name="object 18"/>
          <p:cNvSpPr txBox="1"/>
          <p:nvPr/>
        </p:nvSpPr>
        <p:spPr>
          <a:xfrm>
            <a:off x="6297795" y="3877490"/>
            <a:ext cx="1628775" cy="339090"/>
          </a:xfrm>
          <a:prstGeom prst="rect">
            <a:avLst/>
          </a:prstGeom>
          <a:solidFill>
            <a:srgbClr val="FFFFFF"/>
          </a:solidFill>
        </p:spPr>
        <p:txBody>
          <a:bodyPr wrap="square" lIns="0" tIns="32384" rIns="0" bIns="0" rtlCol="0" vert="horz">
            <a:spAutoFit/>
          </a:bodyPr>
          <a:lstStyle/>
          <a:p>
            <a:pPr marL="116205">
              <a:lnSpc>
                <a:spcPct val="100000"/>
              </a:lnSpc>
              <a:spcBef>
                <a:spcPts val="254"/>
              </a:spcBef>
            </a:pPr>
            <a:r>
              <a:rPr dirty="0" sz="1600" spc="0" b="1">
                <a:latin typeface="Calibri Light"/>
                <a:cs typeface="Calibri Light"/>
              </a:rPr>
              <a:t>Follow </a:t>
            </a:r>
            <a:r>
              <a:rPr dirty="0" sz="1600" spc="5" b="1">
                <a:latin typeface="Calibri Light"/>
                <a:cs typeface="Calibri Light"/>
              </a:rPr>
              <a:t>up</a:t>
            </a:r>
            <a:r>
              <a:rPr dirty="0" sz="1600" spc="-30" b="1">
                <a:latin typeface="Calibri Light"/>
                <a:cs typeface="Calibri Light"/>
              </a:rPr>
              <a:t> </a:t>
            </a:r>
            <a:r>
              <a:rPr dirty="0" sz="1600" spc="0" b="1">
                <a:latin typeface="Calibri Light"/>
                <a:cs typeface="Calibri Light"/>
              </a:rPr>
              <a:t>(years)</a:t>
            </a:r>
            <a:endParaRPr sz="1600">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1536" y="206701"/>
            <a:ext cx="4284980" cy="499109"/>
          </a:xfrm>
          <a:prstGeom prst="rect"/>
        </p:spPr>
        <p:txBody>
          <a:bodyPr wrap="square" lIns="0" tIns="13335" rIns="0" bIns="0" rtlCol="0" vert="horz">
            <a:spAutoFit/>
          </a:bodyPr>
          <a:lstStyle/>
          <a:p>
            <a:pPr marL="12700">
              <a:lnSpc>
                <a:spcPct val="100000"/>
              </a:lnSpc>
              <a:spcBef>
                <a:spcPts val="105"/>
              </a:spcBef>
            </a:pPr>
            <a:r>
              <a:rPr dirty="0" sz="3100" spc="5">
                <a:solidFill>
                  <a:srgbClr val="A53442"/>
                </a:solidFill>
                <a:latin typeface="Arial"/>
                <a:cs typeface="Arial"/>
              </a:rPr>
              <a:t>Declaration </a:t>
            </a:r>
            <a:r>
              <a:rPr dirty="0" sz="3100" spc="25">
                <a:solidFill>
                  <a:srgbClr val="A53442"/>
                </a:solidFill>
                <a:latin typeface="Arial"/>
                <a:cs typeface="Arial"/>
              </a:rPr>
              <a:t>of</a:t>
            </a:r>
            <a:r>
              <a:rPr dirty="0" sz="3100" spc="-500">
                <a:solidFill>
                  <a:srgbClr val="A53442"/>
                </a:solidFill>
                <a:latin typeface="Arial"/>
                <a:cs typeface="Arial"/>
              </a:rPr>
              <a:t> </a:t>
            </a:r>
            <a:r>
              <a:rPr dirty="0" sz="3100" spc="5">
                <a:solidFill>
                  <a:srgbClr val="A53442"/>
                </a:solidFill>
                <a:latin typeface="Arial"/>
                <a:cs typeface="Arial"/>
              </a:rPr>
              <a:t>interest</a:t>
            </a:r>
            <a:endParaRPr sz="3100">
              <a:latin typeface="Arial"/>
              <a:cs typeface="Arial"/>
            </a:endParaRPr>
          </a:p>
        </p:txBody>
      </p:sp>
      <p:sp>
        <p:nvSpPr>
          <p:cNvPr id="3" name="object 3"/>
          <p:cNvSpPr/>
          <p:nvPr/>
        </p:nvSpPr>
        <p:spPr>
          <a:xfrm>
            <a:off x="2676888" y="1532800"/>
            <a:ext cx="0" cy="279400"/>
          </a:xfrm>
          <a:custGeom>
            <a:avLst/>
            <a:gdLst/>
            <a:ahLst/>
            <a:cxnLst/>
            <a:rect l="l" t="t" r="r" b="b"/>
            <a:pathLst>
              <a:path w="0" h="279400">
                <a:moveTo>
                  <a:pt x="0" y="0"/>
                </a:moveTo>
                <a:lnTo>
                  <a:pt x="0" y="279398"/>
                </a:lnTo>
              </a:path>
            </a:pathLst>
          </a:custGeom>
          <a:ln w="3175">
            <a:solidFill>
              <a:srgbClr val="EFEFED"/>
            </a:solidFill>
          </a:ln>
        </p:spPr>
        <p:txBody>
          <a:bodyPr wrap="square" lIns="0" tIns="0" rIns="0" bIns="0" rtlCol="0"/>
          <a:lstStyle/>
          <a:p/>
        </p:txBody>
      </p:sp>
      <p:sp>
        <p:nvSpPr>
          <p:cNvPr id="4" name="object 4"/>
          <p:cNvSpPr/>
          <p:nvPr/>
        </p:nvSpPr>
        <p:spPr>
          <a:xfrm>
            <a:off x="3644841" y="1532800"/>
            <a:ext cx="0" cy="279400"/>
          </a:xfrm>
          <a:custGeom>
            <a:avLst/>
            <a:gdLst/>
            <a:ahLst/>
            <a:cxnLst/>
            <a:rect l="l" t="t" r="r" b="b"/>
            <a:pathLst>
              <a:path w="0" h="279400">
                <a:moveTo>
                  <a:pt x="0" y="0"/>
                </a:moveTo>
                <a:lnTo>
                  <a:pt x="0" y="279398"/>
                </a:lnTo>
              </a:path>
            </a:pathLst>
          </a:custGeom>
          <a:ln w="3175">
            <a:solidFill>
              <a:srgbClr val="EFEFED"/>
            </a:solidFill>
          </a:ln>
        </p:spPr>
        <p:txBody>
          <a:bodyPr wrap="square" lIns="0" tIns="0" rIns="0" bIns="0" rtlCol="0"/>
          <a:lstStyle/>
          <a:p/>
        </p:txBody>
      </p:sp>
      <p:sp>
        <p:nvSpPr>
          <p:cNvPr id="5" name="object 5"/>
          <p:cNvSpPr/>
          <p:nvPr/>
        </p:nvSpPr>
        <p:spPr>
          <a:xfrm>
            <a:off x="5735055" y="1494156"/>
            <a:ext cx="0" cy="326390"/>
          </a:xfrm>
          <a:custGeom>
            <a:avLst/>
            <a:gdLst/>
            <a:ahLst/>
            <a:cxnLst/>
            <a:rect l="l" t="t" r="r" b="b"/>
            <a:pathLst>
              <a:path w="0" h="326389">
                <a:moveTo>
                  <a:pt x="0" y="0"/>
                </a:moveTo>
                <a:lnTo>
                  <a:pt x="0" y="325956"/>
                </a:lnTo>
              </a:path>
            </a:pathLst>
          </a:custGeom>
          <a:ln w="3175">
            <a:solidFill>
              <a:srgbClr val="EFEFED"/>
            </a:solidFill>
          </a:ln>
        </p:spPr>
        <p:txBody>
          <a:bodyPr wrap="square" lIns="0" tIns="0" rIns="0" bIns="0" rtlCol="0"/>
          <a:lstStyle/>
          <a:p/>
        </p:txBody>
      </p:sp>
      <p:sp>
        <p:nvSpPr>
          <p:cNvPr id="6" name="object 6"/>
          <p:cNvSpPr/>
          <p:nvPr/>
        </p:nvSpPr>
        <p:spPr>
          <a:xfrm>
            <a:off x="1087212" y="2146718"/>
            <a:ext cx="0" cy="279400"/>
          </a:xfrm>
          <a:custGeom>
            <a:avLst/>
            <a:gdLst/>
            <a:ahLst/>
            <a:cxnLst/>
            <a:rect l="l" t="t" r="r" b="b"/>
            <a:pathLst>
              <a:path w="0" h="279400">
                <a:moveTo>
                  <a:pt x="0" y="0"/>
                </a:moveTo>
                <a:lnTo>
                  <a:pt x="0" y="279398"/>
                </a:lnTo>
              </a:path>
            </a:pathLst>
          </a:custGeom>
          <a:ln w="3175">
            <a:solidFill>
              <a:srgbClr val="CCD1D4"/>
            </a:solidFill>
          </a:ln>
        </p:spPr>
        <p:txBody>
          <a:bodyPr wrap="square" lIns="0" tIns="0" rIns="0" bIns="0" rtlCol="0"/>
          <a:lstStyle/>
          <a:p/>
        </p:txBody>
      </p:sp>
      <p:sp>
        <p:nvSpPr>
          <p:cNvPr id="7" name="object 7"/>
          <p:cNvSpPr/>
          <p:nvPr/>
        </p:nvSpPr>
        <p:spPr>
          <a:xfrm>
            <a:off x="5205522" y="2146718"/>
            <a:ext cx="0" cy="279400"/>
          </a:xfrm>
          <a:custGeom>
            <a:avLst/>
            <a:gdLst/>
            <a:ahLst/>
            <a:cxnLst/>
            <a:rect l="l" t="t" r="r" b="b"/>
            <a:pathLst>
              <a:path w="0" h="279400">
                <a:moveTo>
                  <a:pt x="0" y="0"/>
                </a:moveTo>
                <a:lnTo>
                  <a:pt x="0" y="279398"/>
                </a:lnTo>
              </a:path>
            </a:pathLst>
          </a:custGeom>
          <a:ln w="6104">
            <a:solidFill>
              <a:srgbClr val="EFEFED"/>
            </a:solidFill>
          </a:ln>
        </p:spPr>
        <p:txBody>
          <a:bodyPr wrap="square" lIns="0" tIns="0" rIns="0" bIns="0" rtlCol="0"/>
          <a:lstStyle/>
          <a:p/>
        </p:txBody>
      </p:sp>
      <p:sp>
        <p:nvSpPr>
          <p:cNvPr id="8" name="object 8"/>
          <p:cNvSpPr/>
          <p:nvPr/>
        </p:nvSpPr>
        <p:spPr>
          <a:xfrm>
            <a:off x="5439454" y="2146718"/>
            <a:ext cx="0" cy="279400"/>
          </a:xfrm>
          <a:custGeom>
            <a:avLst/>
            <a:gdLst/>
            <a:ahLst/>
            <a:cxnLst/>
            <a:rect l="l" t="t" r="r" b="b"/>
            <a:pathLst>
              <a:path w="0" h="279400">
                <a:moveTo>
                  <a:pt x="0" y="0"/>
                </a:moveTo>
                <a:lnTo>
                  <a:pt x="0" y="279398"/>
                </a:lnTo>
              </a:path>
            </a:pathLst>
          </a:custGeom>
          <a:ln w="3175">
            <a:solidFill>
              <a:srgbClr val="EFEFED"/>
            </a:solidFill>
          </a:ln>
        </p:spPr>
        <p:txBody>
          <a:bodyPr wrap="square" lIns="0" tIns="0" rIns="0" bIns="0" rtlCol="0"/>
          <a:lstStyle/>
          <a:p/>
        </p:txBody>
      </p:sp>
      <p:sp>
        <p:nvSpPr>
          <p:cNvPr id="9" name="object 9"/>
          <p:cNvSpPr/>
          <p:nvPr/>
        </p:nvSpPr>
        <p:spPr>
          <a:xfrm>
            <a:off x="6812882" y="2146718"/>
            <a:ext cx="0" cy="279400"/>
          </a:xfrm>
          <a:custGeom>
            <a:avLst/>
            <a:gdLst/>
            <a:ahLst/>
            <a:cxnLst/>
            <a:rect l="l" t="t" r="r" b="b"/>
            <a:pathLst>
              <a:path w="0" h="279400">
                <a:moveTo>
                  <a:pt x="0" y="0"/>
                </a:moveTo>
                <a:lnTo>
                  <a:pt x="0" y="279398"/>
                </a:lnTo>
              </a:path>
            </a:pathLst>
          </a:custGeom>
          <a:ln w="3175">
            <a:solidFill>
              <a:srgbClr val="CCD1D4"/>
            </a:solidFill>
          </a:ln>
        </p:spPr>
        <p:txBody>
          <a:bodyPr wrap="square" lIns="0" tIns="0" rIns="0" bIns="0" rtlCol="0"/>
          <a:lstStyle/>
          <a:p/>
        </p:txBody>
      </p:sp>
      <p:sp>
        <p:nvSpPr>
          <p:cNvPr id="10" name="object 10"/>
          <p:cNvSpPr/>
          <p:nvPr/>
        </p:nvSpPr>
        <p:spPr>
          <a:xfrm>
            <a:off x="8119165" y="2146718"/>
            <a:ext cx="0" cy="279400"/>
          </a:xfrm>
          <a:custGeom>
            <a:avLst/>
            <a:gdLst/>
            <a:ahLst/>
            <a:cxnLst/>
            <a:rect l="l" t="t" r="r" b="b"/>
            <a:pathLst>
              <a:path w="0" h="279400">
                <a:moveTo>
                  <a:pt x="0" y="0"/>
                </a:moveTo>
                <a:lnTo>
                  <a:pt x="0" y="279398"/>
                </a:lnTo>
              </a:path>
            </a:pathLst>
          </a:custGeom>
          <a:ln w="3175">
            <a:solidFill>
              <a:srgbClr val="CCD1D4"/>
            </a:solidFill>
          </a:ln>
        </p:spPr>
        <p:txBody>
          <a:bodyPr wrap="square" lIns="0" tIns="0" rIns="0" bIns="0" rtlCol="0"/>
          <a:lstStyle/>
          <a:p/>
        </p:txBody>
      </p:sp>
      <p:sp>
        <p:nvSpPr>
          <p:cNvPr id="11" name="object 11"/>
          <p:cNvSpPr/>
          <p:nvPr/>
        </p:nvSpPr>
        <p:spPr>
          <a:xfrm>
            <a:off x="2251125" y="2425723"/>
            <a:ext cx="0" cy="326390"/>
          </a:xfrm>
          <a:custGeom>
            <a:avLst/>
            <a:gdLst/>
            <a:ahLst/>
            <a:cxnLst/>
            <a:rect l="l" t="t" r="r" b="b"/>
            <a:pathLst>
              <a:path w="0" h="326389">
                <a:moveTo>
                  <a:pt x="0" y="0"/>
                </a:moveTo>
                <a:lnTo>
                  <a:pt x="0" y="325956"/>
                </a:lnTo>
              </a:path>
            </a:pathLst>
          </a:custGeom>
          <a:ln w="6104">
            <a:solidFill>
              <a:srgbClr val="EFEFED"/>
            </a:solidFill>
          </a:ln>
        </p:spPr>
        <p:txBody>
          <a:bodyPr wrap="square" lIns="0" tIns="0" rIns="0" bIns="0" rtlCol="0"/>
          <a:lstStyle/>
          <a:p/>
        </p:txBody>
      </p:sp>
      <p:sp>
        <p:nvSpPr>
          <p:cNvPr id="12" name="object 12"/>
          <p:cNvSpPr/>
          <p:nvPr/>
        </p:nvSpPr>
        <p:spPr>
          <a:xfrm>
            <a:off x="916296" y="2766745"/>
            <a:ext cx="0" cy="279400"/>
          </a:xfrm>
          <a:custGeom>
            <a:avLst/>
            <a:gdLst/>
            <a:ahLst/>
            <a:cxnLst/>
            <a:rect l="l" t="t" r="r" b="b"/>
            <a:pathLst>
              <a:path w="0" h="279400">
                <a:moveTo>
                  <a:pt x="0" y="0"/>
                </a:moveTo>
                <a:lnTo>
                  <a:pt x="0" y="279398"/>
                </a:lnTo>
              </a:path>
            </a:pathLst>
          </a:custGeom>
          <a:ln w="3175">
            <a:solidFill>
              <a:srgbClr val="CCD1D4"/>
            </a:solidFill>
          </a:ln>
        </p:spPr>
        <p:txBody>
          <a:bodyPr wrap="square" lIns="0" tIns="0" rIns="0" bIns="0" rtlCol="0"/>
          <a:lstStyle/>
          <a:p/>
        </p:txBody>
      </p:sp>
      <p:sp>
        <p:nvSpPr>
          <p:cNvPr id="13" name="object 13"/>
          <p:cNvSpPr txBox="1"/>
          <p:nvPr/>
        </p:nvSpPr>
        <p:spPr>
          <a:xfrm>
            <a:off x="792930" y="1483151"/>
            <a:ext cx="8308340" cy="1551305"/>
          </a:xfrm>
          <a:prstGeom prst="rect">
            <a:avLst/>
          </a:prstGeom>
        </p:spPr>
        <p:txBody>
          <a:bodyPr wrap="square" lIns="0" tIns="13335" rIns="0" bIns="0" rtlCol="0" vert="horz">
            <a:spAutoFit/>
          </a:bodyPr>
          <a:lstStyle/>
          <a:p>
            <a:pPr algn="ctr" marR="15875">
              <a:lnSpc>
                <a:spcPct val="100000"/>
              </a:lnSpc>
              <a:spcBef>
                <a:spcPts val="105"/>
              </a:spcBef>
              <a:tabLst>
                <a:tab pos="1836420" algn="l"/>
              </a:tabLst>
            </a:pPr>
            <a:r>
              <a:rPr dirty="0" sz="1650" spc="-35">
                <a:solidFill>
                  <a:srgbClr val="262426"/>
                </a:solidFill>
                <a:latin typeface="Arial"/>
                <a:cs typeface="Arial"/>
              </a:rPr>
              <a:t>Consu</a:t>
            </a:r>
            <a:r>
              <a:rPr dirty="0" sz="1650" spc="-105">
                <a:solidFill>
                  <a:srgbClr val="262426"/>
                </a:solidFill>
                <a:latin typeface="Arial"/>
                <a:cs typeface="Arial"/>
              </a:rPr>
              <a:t> </a:t>
            </a:r>
            <a:r>
              <a:rPr dirty="0" sz="1650" spc="30">
                <a:solidFill>
                  <a:srgbClr val="262426"/>
                </a:solidFill>
                <a:latin typeface="Arial"/>
                <a:cs typeface="Arial"/>
              </a:rPr>
              <a:t>lt</a:t>
            </a:r>
            <a:r>
              <a:rPr dirty="0" sz="1650" spc="-260">
                <a:solidFill>
                  <a:srgbClr val="262426"/>
                </a:solidFill>
                <a:latin typeface="Arial"/>
                <a:cs typeface="Arial"/>
              </a:rPr>
              <a:t> </a:t>
            </a:r>
            <a:r>
              <a:rPr dirty="0" sz="1650" spc="50">
                <a:solidFill>
                  <a:srgbClr val="262426"/>
                </a:solidFill>
                <a:latin typeface="Arial"/>
                <a:cs typeface="Arial"/>
              </a:rPr>
              <a:t>ing/</a:t>
            </a:r>
            <a:r>
              <a:rPr dirty="0" sz="1650" spc="-135">
                <a:solidFill>
                  <a:srgbClr val="262426"/>
                </a:solidFill>
                <a:latin typeface="Arial"/>
                <a:cs typeface="Arial"/>
              </a:rPr>
              <a:t> </a:t>
            </a:r>
            <a:r>
              <a:rPr dirty="0" sz="1650" spc="-35">
                <a:solidFill>
                  <a:srgbClr val="262426"/>
                </a:solidFill>
                <a:latin typeface="Arial"/>
                <a:cs typeface="Arial"/>
              </a:rPr>
              <a:t>Roy</a:t>
            </a:r>
            <a:r>
              <a:rPr dirty="0" sz="1650" spc="-260">
                <a:solidFill>
                  <a:srgbClr val="262426"/>
                </a:solidFill>
                <a:latin typeface="Arial"/>
                <a:cs typeface="Arial"/>
              </a:rPr>
              <a:t> </a:t>
            </a:r>
            <a:r>
              <a:rPr dirty="0" sz="1650" spc="-555">
                <a:solidFill>
                  <a:srgbClr val="262426"/>
                </a:solidFill>
                <a:latin typeface="Arial"/>
                <a:cs typeface="Arial"/>
              </a:rPr>
              <a:t>a</a:t>
            </a:r>
            <a:r>
              <a:rPr dirty="0" sz="1650" spc="-555">
                <a:solidFill>
                  <a:srgbClr val="B8C3CC"/>
                </a:solidFill>
                <a:latin typeface="Arial"/>
                <a:cs typeface="Arial"/>
              </a:rPr>
              <a:t>1</a:t>
            </a:r>
            <a:r>
              <a:rPr dirty="0" sz="1650" spc="-225">
                <a:solidFill>
                  <a:srgbClr val="B8C3CC"/>
                </a:solidFill>
                <a:latin typeface="Arial"/>
                <a:cs typeface="Arial"/>
              </a:rPr>
              <a:t> </a:t>
            </a:r>
            <a:r>
              <a:rPr dirty="0" sz="1650" spc="-370">
                <a:solidFill>
                  <a:srgbClr val="262426"/>
                </a:solidFill>
                <a:latin typeface="Arial"/>
                <a:cs typeface="Arial"/>
              </a:rPr>
              <a:t>lt	</a:t>
            </a:r>
            <a:r>
              <a:rPr dirty="0" sz="1650" spc="-90">
                <a:solidFill>
                  <a:srgbClr val="262426"/>
                </a:solidFill>
                <a:latin typeface="Arial"/>
                <a:cs typeface="Arial"/>
              </a:rPr>
              <a:t>ies/ </a:t>
            </a:r>
            <a:r>
              <a:rPr dirty="0" sz="1650" spc="-5">
                <a:solidFill>
                  <a:srgbClr val="262426"/>
                </a:solidFill>
                <a:latin typeface="Arial"/>
                <a:cs typeface="Arial"/>
              </a:rPr>
              <a:t>Ow </a:t>
            </a:r>
            <a:r>
              <a:rPr dirty="0" sz="1650" spc="-325">
                <a:solidFill>
                  <a:srgbClr val="262426"/>
                </a:solidFill>
                <a:latin typeface="Arial"/>
                <a:cs typeface="Arial"/>
              </a:rPr>
              <a:t>n</a:t>
            </a:r>
            <a:r>
              <a:rPr dirty="0" sz="1650" spc="-325">
                <a:solidFill>
                  <a:srgbClr val="A0ACB3"/>
                </a:solidFill>
                <a:latin typeface="Arial"/>
                <a:cs typeface="Arial"/>
              </a:rPr>
              <a:t>,</a:t>
            </a:r>
            <a:r>
              <a:rPr dirty="0" sz="1650" spc="-325">
                <a:solidFill>
                  <a:srgbClr val="262426"/>
                </a:solidFill>
                <a:latin typeface="Arial"/>
                <a:cs typeface="Arial"/>
              </a:rPr>
              <a:t>e</a:t>
            </a:r>
            <a:r>
              <a:rPr dirty="0" sz="1650" spc="-325">
                <a:solidFill>
                  <a:srgbClr val="3B383B"/>
                </a:solidFill>
                <a:latin typeface="Arial"/>
                <a:cs typeface="Arial"/>
              </a:rPr>
              <a:t>r </a:t>
            </a:r>
            <a:r>
              <a:rPr dirty="0" sz="1650" spc="25">
                <a:solidFill>
                  <a:srgbClr val="3B383B"/>
                </a:solidFill>
                <a:latin typeface="Arial"/>
                <a:cs typeface="Arial"/>
              </a:rPr>
              <a:t>/</a:t>
            </a:r>
            <a:r>
              <a:rPr dirty="0" sz="1650" spc="25">
                <a:solidFill>
                  <a:srgbClr val="262426"/>
                </a:solidFill>
                <a:latin typeface="Arial"/>
                <a:cs typeface="Arial"/>
              </a:rPr>
              <a:t>Stockholder </a:t>
            </a:r>
            <a:r>
              <a:rPr dirty="0" sz="1650" spc="50">
                <a:solidFill>
                  <a:srgbClr val="262426"/>
                </a:solidFill>
                <a:latin typeface="Arial"/>
                <a:cs typeface="Arial"/>
              </a:rPr>
              <a:t>of </a:t>
            </a:r>
            <a:r>
              <a:rPr dirty="0" sz="1950" spc="-125">
                <a:solidFill>
                  <a:srgbClr val="262426"/>
                </a:solidFill>
                <a:latin typeface="Times New Roman"/>
                <a:cs typeface="Times New Roman"/>
              </a:rPr>
              <a:t>a</a:t>
            </a:r>
            <a:r>
              <a:rPr dirty="0" sz="1950" spc="-125">
                <a:solidFill>
                  <a:srgbClr val="B8C3CC"/>
                </a:solidFill>
                <a:latin typeface="Times New Roman"/>
                <a:cs typeface="Times New Roman"/>
              </a:rPr>
              <a:t>1</a:t>
            </a:r>
            <a:r>
              <a:rPr dirty="0" sz="1650" spc="-125">
                <a:solidFill>
                  <a:srgbClr val="262426"/>
                </a:solidFill>
                <a:latin typeface="Arial"/>
                <a:cs typeface="Arial"/>
              </a:rPr>
              <a:t>hea</a:t>
            </a:r>
            <a:r>
              <a:rPr dirty="0" sz="1650" spc="-125">
                <a:solidFill>
                  <a:srgbClr val="4F4B52"/>
                </a:solidFill>
                <a:latin typeface="Arial"/>
                <a:cs typeface="Arial"/>
              </a:rPr>
              <a:t>l</a:t>
            </a:r>
            <a:r>
              <a:rPr dirty="0" sz="1650" spc="-125">
                <a:solidFill>
                  <a:srgbClr val="262426"/>
                </a:solidFill>
                <a:latin typeface="Arial"/>
                <a:cs typeface="Arial"/>
              </a:rPr>
              <a:t>t </a:t>
            </a:r>
            <a:r>
              <a:rPr dirty="0" sz="1650" spc="-45">
                <a:solidFill>
                  <a:srgbClr val="262426"/>
                </a:solidFill>
                <a:latin typeface="Arial"/>
                <a:cs typeface="Arial"/>
              </a:rPr>
              <a:t>hcaire </a:t>
            </a:r>
            <a:r>
              <a:rPr dirty="0" sz="1650" spc="75">
                <a:solidFill>
                  <a:srgbClr val="262426"/>
                </a:solidFill>
                <a:latin typeface="Arial"/>
                <a:cs typeface="Arial"/>
              </a:rPr>
              <a:t>company</a:t>
            </a:r>
            <a:r>
              <a:rPr dirty="0" sz="1650" spc="550">
                <a:solidFill>
                  <a:srgbClr val="262426"/>
                </a:solidFill>
                <a:latin typeface="Arial"/>
                <a:cs typeface="Arial"/>
              </a:rPr>
              <a:t> </a:t>
            </a:r>
            <a:r>
              <a:rPr dirty="0" sz="1650" spc="50">
                <a:solidFill>
                  <a:srgbClr val="262426"/>
                </a:solidFill>
                <a:latin typeface="Arial"/>
                <a:cs typeface="Arial"/>
              </a:rPr>
              <a:t>(Amgen,</a:t>
            </a:r>
            <a:endParaRPr sz="1650">
              <a:latin typeface="Arial"/>
              <a:cs typeface="Arial"/>
            </a:endParaRPr>
          </a:p>
          <a:p>
            <a:pPr marL="26034">
              <a:lnSpc>
                <a:spcPct val="100000"/>
              </a:lnSpc>
              <a:spcBef>
                <a:spcPts val="110"/>
              </a:spcBef>
              <a:tabLst>
                <a:tab pos="4662805" algn="l"/>
              </a:tabLst>
            </a:pPr>
            <a:r>
              <a:rPr dirty="0" sz="1950" spc="-15">
                <a:solidFill>
                  <a:srgbClr val="262426"/>
                </a:solidFill>
                <a:latin typeface="Times New Roman"/>
                <a:cs typeface="Times New Roman"/>
              </a:rPr>
              <a:t>AstraZeneca,  </a:t>
            </a:r>
            <a:r>
              <a:rPr dirty="0" sz="1950" spc="-295">
                <a:solidFill>
                  <a:srgbClr val="262426"/>
                </a:solidFill>
                <a:latin typeface="Times New Roman"/>
                <a:cs typeface="Times New Roman"/>
              </a:rPr>
              <a:t>Br  </a:t>
            </a:r>
            <a:r>
              <a:rPr dirty="0" sz="1950" spc="-45">
                <a:solidFill>
                  <a:srgbClr val="262426"/>
                </a:solidFill>
                <a:latin typeface="Times New Roman"/>
                <a:cs typeface="Times New Roman"/>
              </a:rPr>
              <a:t>isto</a:t>
            </a:r>
            <a:r>
              <a:rPr dirty="0" sz="1950" spc="-45">
                <a:solidFill>
                  <a:srgbClr val="4F4B52"/>
                </a:solidFill>
                <a:latin typeface="Times New Roman"/>
                <a:cs typeface="Times New Roman"/>
              </a:rPr>
              <a:t>l</a:t>
            </a:r>
            <a:r>
              <a:rPr dirty="0" sz="1950" spc="-45">
                <a:solidFill>
                  <a:srgbClr val="262426"/>
                </a:solidFill>
                <a:latin typeface="Times New Roman"/>
                <a:cs typeface="Times New Roman"/>
              </a:rPr>
              <a:t>-Mye </a:t>
            </a:r>
            <a:r>
              <a:rPr dirty="0" sz="1950" spc="-125">
                <a:solidFill>
                  <a:srgbClr val="262426"/>
                </a:solidFill>
                <a:latin typeface="Times New Roman"/>
                <a:cs typeface="Times New Roman"/>
              </a:rPr>
              <a:t>rs</a:t>
            </a:r>
            <a:r>
              <a:rPr dirty="0" sz="1950" spc="-225">
                <a:solidFill>
                  <a:srgbClr val="262426"/>
                </a:solidFill>
                <a:latin typeface="Times New Roman"/>
                <a:cs typeface="Times New Roman"/>
              </a:rPr>
              <a:t> </a:t>
            </a:r>
            <a:r>
              <a:rPr dirty="0" sz="1950" spc="-15">
                <a:solidFill>
                  <a:srgbClr val="262426"/>
                </a:solidFill>
                <a:latin typeface="Times New Roman"/>
                <a:cs typeface="Times New Roman"/>
              </a:rPr>
              <a:t>Squibb, </a:t>
            </a:r>
            <a:r>
              <a:rPr dirty="0" sz="1950" spc="30">
                <a:solidFill>
                  <a:srgbClr val="3B383B"/>
                </a:solidFill>
                <a:latin typeface="Times New Roman"/>
                <a:cs typeface="Times New Roman"/>
              </a:rPr>
              <a:t>Janssen,	</a:t>
            </a:r>
            <a:r>
              <a:rPr dirty="0" sz="1950" spc="-55">
                <a:solidFill>
                  <a:srgbClr val="262426"/>
                </a:solidFill>
                <a:latin typeface="Times New Roman"/>
                <a:cs typeface="Times New Roman"/>
              </a:rPr>
              <a:t>Pfizer,</a:t>
            </a:r>
            <a:r>
              <a:rPr dirty="0" sz="1950" spc="-5">
                <a:solidFill>
                  <a:srgbClr val="262426"/>
                </a:solidFill>
                <a:latin typeface="Times New Roman"/>
                <a:cs typeface="Times New Roman"/>
              </a:rPr>
              <a:t> </a:t>
            </a:r>
            <a:r>
              <a:rPr dirty="0" sz="1950" spc="-15">
                <a:solidFill>
                  <a:srgbClr val="3B383B"/>
                </a:solidFill>
                <a:latin typeface="Times New Roman"/>
                <a:cs typeface="Times New Roman"/>
              </a:rPr>
              <a:t>Toshiba)</a:t>
            </a:r>
            <a:endParaRPr sz="1950">
              <a:latin typeface="Times New Roman"/>
              <a:cs typeface="Times New Roman"/>
            </a:endParaRPr>
          </a:p>
          <a:p>
            <a:pPr marL="20955">
              <a:lnSpc>
                <a:spcPct val="100000"/>
              </a:lnSpc>
              <a:spcBef>
                <a:spcPts val="340"/>
              </a:spcBef>
              <a:tabLst>
                <a:tab pos="231140" algn="l"/>
              </a:tabLst>
            </a:pPr>
            <a:r>
              <a:rPr dirty="0" sz="1650" spc="-5">
                <a:solidFill>
                  <a:srgbClr val="646464"/>
                </a:solidFill>
                <a:latin typeface="Arial"/>
                <a:cs typeface="Arial"/>
              </a:rPr>
              <a:t>-</a:t>
            </a:r>
            <a:r>
              <a:rPr dirty="0" sz="1650" spc="-5">
                <a:solidFill>
                  <a:srgbClr val="646464"/>
                </a:solidFill>
                <a:latin typeface="Arial"/>
                <a:cs typeface="Arial"/>
              </a:rPr>
              <a:t>	</a:t>
            </a:r>
            <a:r>
              <a:rPr dirty="0" sz="1650" spc="-715">
                <a:solidFill>
                  <a:srgbClr val="262426"/>
                </a:solidFill>
                <a:latin typeface="Arial"/>
                <a:cs typeface="Arial"/>
              </a:rPr>
              <a:t>R</a:t>
            </a:r>
            <a:r>
              <a:rPr dirty="0" sz="1650" spc="-345">
                <a:solidFill>
                  <a:srgbClr val="A0ACB3"/>
                </a:solidFill>
                <a:latin typeface="Arial"/>
                <a:cs typeface="Arial"/>
              </a:rPr>
              <a:t>,</a:t>
            </a:r>
            <a:r>
              <a:rPr dirty="0" sz="1650" spc="-110">
                <a:solidFill>
                  <a:srgbClr val="262426"/>
                </a:solidFill>
                <a:latin typeface="Arial"/>
                <a:cs typeface="Arial"/>
              </a:rPr>
              <a:t>e</a:t>
            </a:r>
            <a:r>
              <a:rPr dirty="0" sz="1650" spc="-285">
                <a:solidFill>
                  <a:srgbClr val="262426"/>
                </a:solidFill>
                <a:latin typeface="Arial"/>
                <a:cs typeface="Arial"/>
              </a:rPr>
              <a:t> </a:t>
            </a:r>
            <a:r>
              <a:rPr dirty="0" sz="1650" spc="-35">
                <a:solidFill>
                  <a:srgbClr val="262426"/>
                </a:solidFill>
                <a:latin typeface="Arial"/>
                <a:cs typeface="Arial"/>
              </a:rPr>
              <a:t>sea</a:t>
            </a:r>
            <a:r>
              <a:rPr dirty="0" sz="1650" spc="-310">
                <a:solidFill>
                  <a:srgbClr val="262426"/>
                </a:solidFill>
                <a:latin typeface="Arial"/>
                <a:cs typeface="Arial"/>
              </a:rPr>
              <a:t> </a:t>
            </a:r>
            <a:r>
              <a:rPr dirty="0" sz="1650" spc="-30">
                <a:solidFill>
                  <a:srgbClr val="4F4B52"/>
                </a:solidFill>
                <a:latin typeface="Arial"/>
                <a:cs typeface="Arial"/>
              </a:rPr>
              <a:t>r</a:t>
            </a:r>
            <a:r>
              <a:rPr dirty="0" sz="1650" spc="-270">
                <a:solidFill>
                  <a:srgbClr val="4F4B52"/>
                </a:solidFill>
                <a:latin typeface="Arial"/>
                <a:cs typeface="Arial"/>
              </a:rPr>
              <a:t> </a:t>
            </a:r>
            <a:r>
              <a:rPr dirty="0" sz="1650" spc="-220">
                <a:solidFill>
                  <a:srgbClr val="262426"/>
                </a:solidFill>
                <a:latin typeface="Arial"/>
                <a:cs typeface="Arial"/>
              </a:rPr>
              <a:t>c</a:t>
            </a:r>
            <a:r>
              <a:rPr dirty="0" sz="1650" spc="-65">
                <a:solidFill>
                  <a:srgbClr val="262426"/>
                </a:solidFill>
                <a:latin typeface="Arial"/>
                <a:cs typeface="Arial"/>
              </a:rPr>
              <a:t>.</a:t>
            </a:r>
            <a:r>
              <a:rPr dirty="0" sz="1650" spc="-120">
                <a:solidFill>
                  <a:srgbClr val="262426"/>
                </a:solidFill>
                <a:latin typeface="Arial"/>
                <a:cs typeface="Arial"/>
              </a:rPr>
              <a:t>h</a:t>
            </a:r>
            <a:r>
              <a:rPr dirty="0" sz="1650" spc="55">
                <a:solidFill>
                  <a:srgbClr val="262426"/>
                </a:solidFill>
                <a:latin typeface="Arial"/>
                <a:cs typeface="Arial"/>
              </a:rPr>
              <a:t> </a:t>
            </a:r>
            <a:r>
              <a:rPr dirty="0" sz="1650" spc="-114">
                <a:solidFill>
                  <a:srgbClr val="262426"/>
                </a:solidFill>
                <a:latin typeface="Arial"/>
                <a:cs typeface="Arial"/>
              </a:rPr>
              <a:t>co</a:t>
            </a:r>
            <a:r>
              <a:rPr dirty="0" sz="1650" spc="-75">
                <a:solidFill>
                  <a:srgbClr val="262426"/>
                </a:solidFill>
                <a:latin typeface="Arial"/>
                <a:cs typeface="Arial"/>
              </a:rPr>
              <a:t> </a:t>
            </a:r>
            <a:r>
              <a:rPr dirty="0" sz="1650" spc="-120">
                <a:solidFill>
                  <a:srgbClr val="4F4B52"/>
                </a:solidFill>
                <a:latin typeface="Arial"/>
                <a:cs typeface="Arial"/>
              </a:rPr>
              <a:t>n</a:t>
            </a:r>
            <a:r>
              <a:rPr dirty="0" sz="1650" spc="-190">
                <a:solidFill>
                  <a:srgbClr val="4F4B52"/>
                </a:solidFill>
                <a:latin typeface="Arial"/>
                <a:cs typeface="Arial"/>
              </a:rPr>
              <a:t> </a:t>
            </a:r>
            <a:r>
              <a:rPr dirty="0" sz="1650" spc="-60">
                <a:solidFill>
                  <a:srgbClr val="262426"/>
                </a:solidFill>
                <a:latin typeface="Arial"/>
                <a:cs typeface="Arial"/>
              </a:rPr>
              <a:t>t</a:t>
            </a:r>
            <a:r>
              <a:rPr dirty="0" sz="1650" spc="-195">
                <a:solidFill>
                  <a:srgbClr val="262426"/>
                </a:solidFill>
                <a:latin typeface="Arial"/>
                <a:cs typeface="Arial"/>
              </a:rPr>
              <a:t> </a:t>
            </a:r>
            <a:r>
              <a:rPr dirty="0" sz="1650" spc="-75">
                <a:solidFill>
                  <a:srgbClr val="4F4B52"/>
                </a:solidFill>
                <a:latin typeface="Arial"/>
                <a:cs typeface="Arial"/>
              </a:rPr>
              <a:t>r</a:t>
            </a:r>
            <a:r>
              <a:rPr dirty="0" sz="1650" spc="-215">
                <a:solidFill>
                  <a:srgbClr val="4F4B52"/>
                </a:solidFill>
                <a:latin typeface="Arial"/>
                <a:cs typeface="Arial"/>
              </a:rPr>
              <a:t> </a:t>
            </a:r>
            <a:r>
              <a:rPr dirty="0" sz="1650" spc="-50">
                <a:solidFill>
                  <a:srgbClr val="262426"/>
                </a:solidFill>
                <a:latin typeface="Arial"/>
                <a:cs typeface="Arial"/>
              </a:rPr>
              <a:t>ac</a:t>
            </a:r>
            <a:r>
              <a:rPr dirty="0" sz="1650" spc="-25">
                <a:solidFill>
                  <a:srgbClr val="262426"/>
                </a:solidFill>
                <a:latin typeface="Arial"/>
                <a:cs typeface="Arial"/>
              </a:rPr>
              <a:t>t</a:t>
            </a:r>
            <a:r>
              <a:rPr dirty="0" sz="1650" spc="-145">
                <a:solidFill>
                  <a:srgbClr val="262426"/>
                </a:solidFill>
                <a:latin typeface="Arial"/>
                <a:cs typeface="Arial"/>
              </a:rPr>
              <a:t> </a:t>
            </a:r>
            <a:r>
              <a:rPr dirty="0" sz="1650" spc="-35">
                <a:solidFill>
                  <a:srgbClr val="262426"/>
                </a:solidFill>
                <a:latin typeface="Arial"/>
                <a:cs typeface="Arial"/>
              </a:rPr>
              <a:t>s</a:t>
            </a:r>
            <a:r>
              <a:rPr dirty="0" sz="1650" spc="30">
                <a:solidFill>
                  <a:srgbClr val="262426"/>
                </a:solidFill>
                <a:latin typeface="Arial"/>
                <a:cs typeface="Arial"/>
              </a:rPr>
              <a:t> </a:t>
            </a:r>
            <a:r>
              <a:rPr dirty="0" sz="1650" spc="-30">
                <a:solidFill>
                  <a:srgbClr val="3B383B"/>
                </a:solidFill>
                <a:latin typeface="Arial"/>
                <a:cs typeface="Arial"/>
              </a:rPr>
              <a:t>(A</a:t>
            </a:r>
            <a:r>
              <a:rPr dirty="0" sz="1650" spc="65">
                <a:solidFill>
                  <a:srgbClr val="3B383B"/>
                </a:solidFill>
                <a:latin typeface="Arial"/>
                <a:cs typeface="Arial"/>
              </a:rPr>
              <a:t>m</a:t>
            </a:r>
            <a:r>
              <a:rPr dirty="0" sz="1650" spc="-819">
                <a:solidFill>
                  <a:srgbClr val="6B7780"/>
                </a:solidFill>
                <a:latin typeface="Arial"/>
                <a:cs typeface="Arial"/>
              </a:rPr>
              <a:t>1</a:t>
            </a:r>
            <a:r>
              <a:rPr dirty="0" sz="1650" spc="-270">
                <a:solidFill>
                  <a:srgbClr val="6B7780"/>
                </a:solidFill>
                <a:latin typeface="Arial"/>
                <a:cs typeface="Arial"/>
              </a:rPr>
              <a:t> </a:t>
            </a:r>
            <a:r>
              <a:rPr dirty="0" sz="1650" spc="-725">
                <a:solidFill>
                  <a:srgbClr val="262426"/>
                </a:solidFill>
                <a:latin typeface="Arial"/>
                <a:cs typeface="Arial"/>
              </a:rPr>
              <a:t>g</a:t>
            </a:r>
            <a:r>
              <a:rPr dirty="0" sz="1650" spc="-15">
                <a:solidFill>
                  <a:srgbClr val="262426"/>
                </a:solidFill>
                <a:latin typeface="Arial"/>
                <a:cs typeface="Arial"/>
              </a:rPr>
              <a:t>e</a:t>
            </a:r>
            <a:r>
              <a:rPr dirty="0" sz="1650" spc="85">
                <a:solidFill>
                  <a:srgbClr val="262426"/>
                </a:solidFill>
                <a:latin typeface="Arial"/>
                <a:cs typeface="Arial"/>
              </a:rPr>
              <a:t>n</a:t>
            </a:r>
            <a:r>
              <a:rPr dirty="0" baseline="-25925" sz="1125" spc="-7">
                <a:solidFill>
                  <a:srgbClr val="262426"/>
                </a:solidFill>
                <a:latin typeface="Times New Roman"/>
                <a:cs typeface="Times New Roman"/>
              </a:rPr>
              <a:t>1</a:t>
            </a:r>
            <a:r>
              <a:rPr dirty="0" baseline="-25925" sz="1125">
                <a:solidFill>
                  <a:srgbClr val="262426"/>
                </a:solidFill>
                <a:latin typeface="Times New Roman"/>
                <a:cs typeface="Times New Roman"/>
              </a:rPr>
              <a:t>   </a:t>
            </a:r>
            <a:r>
              <a:rPr dirty="0" baseline="-25925" sz="1125" spc="-104">
                <a:solidFill>
                  <a:srgbClr val="262426"/>
                </a:solidFill>
                <a:latin typeface="Times New Roman"/>
                <a:cs typeface="Times New Roman"/>
              </a:rPr>
              <a:t> </a:t>
            </a:r>
            <a:r>
              <a:rPr dirty="0" sz="1650" spc="10">
                <a:solidFill>
                  <a:srgbClr val="262426"/>
                </a:solidFill>
                <a:latin typeface="Arial"/>
                <a:cs typeface="Arial"/>
              </a:rPr>
              <a:t>As</a:t>
            </a:r>
            <a:r>
              <a:rPr dirty="0" sz="1650" spc="0">
                <a:solidFill>
                  <a:srgbClr val="262426"/>
                </a:solidFill>
                <a:latin typeface="Arial"/>
                <a:cs typeface="Arial"/>
              </a:rPr>
              <a:t>t</a:t>
            </a:r>
            <a:r>
              <a:rPr dirty="0" sz="1650" spc="-215">
                <a:solidFill>
                  <a:srgbClr val="262426"/>
                </a:solidFill>
                <a:latin typeface="Arial"/>
                <a:cs typeface="Arial"/>
              </a:rPr>
              <a:t> </a:t>
            </a:r>
            <a:r>
              <a:rPr dirty="0" sz="1650" spc="-550">
                <a:solidFill>
                  <a:srgbClr val="262426"/>
                </a:solidFill>
                <a:latin typeface="Arial"/>
                <a:cs typeface="Arial"/>
              </a:rPr>
              <a:t>r</a:t>
            </a:r>
            <a:r>
              <a:rPr dirty="0" sz="1650" spc="-325">
                <a:solidFill>
                  <a:srgbClr val="6B7780"/>
                </a:solidFill>
                <a:latin typeface="Arial"/>
                <a:cs typeface="Arial"/>
              </a:rPr>
              <a:t>,</a:t>
            </a:r>
            <a:r>
              <a:rPr dirty="0" sz="1650" spc="-10">
                <a:solidFill>
                  <a:srgbClr val="262426"/>
                </a:solidFill>
                <a:latin typeface="Arial"/>
                <a:cs typeface="Arial"/>
              </a:rPr>
              <a:t>a</a:t>
            </a:r>
            <a:r>
              <a:rPr dirty="0" sz="1650" spc="-95">
                <a:solidFill>
                  <a:srgbClr val="262426"/>
                </a:solidFill>
                <a:latin typeface="Arial"/>
                <a:cs typeface="Arial"/>
              </a:rPr>
              <a:t>Ze</a:t>
            </a:r>
            <a:r>
              <a:rPr dirty="0" sz="1650" spc="-85">
                <a:solidFill>
                  <a:srgbClr val="262426"/>
                </a:solidFill>
                <a:latin typeface="Arial"/>
                <a:cs typeface="Arial"/>
              </a:rPr>
              <a:t>n</a:t>
            </a:r>
            <a:r>
              <a:rPr dirty="0" sz="1650" spc="-135">
                <a:solidFill>
                  <a:srgbClr val="262426"/>
                </a:solidFill>
                <a:latin typeface="Arial"/>
                <a:cs typeface="Arial"/>
              </a:rPr>
              <a:t> </a:t>
            </a:r>
            <a:r>
              <a:rPr dirty="0" sz="1650" spc="60">
                <a:solidFill>
                  <a:srgbClr val="262426"/>
                </a:solidFill>
                <a:latin typeface="Arial"/>
                <a:cs typeface="Arial"/>
              </a:rPr>
              <a:t>e</a:t>
            </a:r>
            <a:r>
              <a:rPr dirty="0" sz="1650" spc="-20">
                <a:solidFill>
                  <a:srgbClr val="262426"/>
                </a:solidFill>
                <a:latin typeface="Arial"/>
                <a:cs typeface="Arial"/>
              </a:rPr>
              <a:t>c</a:t>
            </a:r>
            <a:r>
              <a:rPr dirty="0" sz="1650" spc="-320">
                <a:solidFill>
                  <a:srgbClr val="262426"/>
                </a:solidFill>
                <a:latin typeface="Arial"/>
                <a:cs typeface="Arial"/>
              </a:rPr>
              <a:t>a</a:t>
            </a:r>
            <a:r>
              <a:rPr dirty="0" sz="1650" spc="-690">
                <a:solidFill>
                  <a:srgbClr val="B8C3CC"/>
                </a:solidFill>
                <a:latin typeface="Arial"/>
                <a:cs typeface="Arial"/>
              </a:rPr>
              <a:t>1</a:t>
            </a:r>
            <a:r>
              <a:rPr dirty="0" sz="1650" spc="-385">
                <a:solidFill>
                  <a:srgbClr val="3B383B"/>
                </a:solidFill>
                <a:latin typeface="Arial"/>
                <a:cs typeface="Arial"/>
              </a:rPr>
              <a:t>,</a:t>
            </a:r>
            <a:r>
              <a:rPr dirty="0" sz="1650" spc="-285">
                <a:solidFill>
                  <a:srgbClr val="3B383B"/>
                </a:solidFill>
                <a:latin typeface="Arial"/>
                <a:cs typeface="Arial"/>
              </a:rPr>
              <a:t> </a:t>
            </a:r>
            <a:r>
              <a:rPr dirty="0" sz="1650" spc="-560">
                <a:solidFill>
                  <a:srgbClr val="262426"/>
                </a:solidFill>
                <a:latin typeface="Arial"/>
                <a:cs typeface="Arial"/>
              </a:rPr>
              <a:t>B</a:t>
            </a:r>
            <a:r>
              <a:rPr dirty="0" sz="1650" spc="-350">
                <a:solidFill>
                  <a:srgbClr val="A0ACB3"/>
                </a:solidFill>
                <a:latin typeface="Arial"/>
                <a:cs typeface="Arial"/>
              </a:rPr>
              <a:t>,</a:t>
            </a:r>
            <a:r>
              <a:rPr dirty="0" sz="1650" spc="-45">
                <a:solidFill>
                  <a:srgbClr val="262426"/>
                </a:solidFill>
                <a:latin typeface="Arial"/>
                <a:cs typeface="Arial"/>
              </a:rPr>
              <a:t>o</a:t>
            </a:r>
            <a:r>
              <a:rPr dirty="0" sz="1650" spc="-265">
                <a:solidFill>
                  <a:srgbClr val="262426"/>
                </a:solidFill>
                <a:latin typeface="Arial"/>
                <a:cs typeface="Arial"/>
              </a:rPr>
              <a:t> </a:t>
            </a:r>
            <a:r>
              <a:rPr dirty="0" sz="1650" spc="5">
                <a:solidFill>
                  <a:srgbClr val="262426"/>
                </a:solidFill>
                <a:latin typeface="Arial"/>
                <a:cs typeface="Arial"/>
              </a:rPr>
              <a:t>e</a:t>
            </a:r>
            <a:r>
              <a:rPr dirty="0" sz="1650" spc="155">
                <a:solidFill>
                  <a:srgbClr val="262426"/>
                </a:solidFill>
                <a:latin typeface="Arial"/>
                <a:cs typeface="Arial"/>
              </a:rPr>
              <a:t>h</a:t>
            </a:r>
            <a:r>
              <a:rPr dirty="0" sz="1650" spc="5">
                <a:solidFill>
                  <a:srgbClr val="262426"/>
                </a:solidFill>
                <a:latin typeface="Arial"/>
                <a:cs typeface="Arial"/>
              </a:rPr>
              <a:t>r</a:t>
            </a:r>
            <a:r>
              <a:rPr dirty="0" sz="1650" spc="-280">
                <a:solidFill>
                  <a:srgbClr val="262426"/>
                </a:solidFill>
                <a:latin typeface="Arial"/>
                <a:cs typeface="Arial"/>
              </a:rPr>
              <a:t> </a:t>
            </a:r>
            <a:r>
              <a:rPr dirty="0" sz="1650" spc="5">
                <a:solidFill>
                  <a:srgbClr val="262426"/>
                </a:solidFill>
                <a:latin typeface="Arial"/>
                <a:cs typeface="Arial"/>
              </a:rPr>
              <a:t>inge</a:t>
            </a:r>
            <a:r>
              <a:rPr dirty="0" sz="1650" spc="5">
                <a:solidFill>
                  <a:srgbClr val="262426"/>
                </a:solidFill>
                <a:latin typeface="Arial"/>
                <a:cs typeface="Arial"/>
              </a:rPr>
              <a:t>r</a:t>
            </a:r>
            <a:r>
              <a:rPr dirty="0" sz="1650">
                <a:solidFill>
                  <a:srgbClr val="262426"/>
                </a:solidFill>
                <a:latin typeface="Arial"/>
                <a:cs typeface="Arial"/>
              </a:rPr>
              <a:t> </a:t>
            </a:r>
            <a:r>
              <a:rPr dirty="0" sz="1650" spc="-25">
                <a:solidFill>
                  <a:srgbClr val="262426"/>
                </a:solidFill>
                <a:latin typeface="Arial"/>
                <a:cs typeface="Arial"/>
              </a:rPr>
              <a:t> </a:t>
            </a:r>
            <a:r>
              <a:rPr dirty="0" sz="1650" spc="5">
                <a:solidFill>
                  <a:srgbClr val="262426"/>
                </a:solidFill>
                <a:latin typeface="Arial"/>
                <a:cs typeface="Arial"/>
              </a:rPr>
              <a:t>l</a:t>
            </a:r>
            <a:r>
              <a:rPr dirty="0" sz="1650" spc="155">
                <a:solidFill>
                  <a:srgbClr val="262426"/>
                </a:solidFill>
                <a:latin typeface="Arial"/>
                <a:cs typeface="Arial"/>
              </a:rPr>
              <a:t>n</a:t>
            </a:r>
            <a:r>
              <a:rPr dirty="0" sz="1650" spc="-590">
                <a:solidFill>
                  <a:srgbClr val="262426"/>
                </a:solidFill>
                <a:latin typeface="Arial"/>
                <a:cs typeface="Arial"/>
              </a:rPr>
              <a:t>g</a:t>
            </a:r>
            <a:r>
              <a:rPr dirty="0" sz="1650" spc="-345">
                <a:solidFill>
                  <a:srgbClr val="A0ACB3"/>
                </a:solidFill>
                <a:latin typeface="Arial"/>
                <a:cs typeface="Arial"/>
              </a:rPr>
              <a:t>,</a:t>
            </a:r>
            <a:r>
              <a:rPr dirty="0" sz="1650" spc="-30">
                <a:solidFill>
                  <a:srgbClr val="262426"/>
                </a:solidFill>
                <a:latin typeface="Arial"/>
                <a:cs typeface="Arial"/>
              </a:rPr>
              <a:t>e</a:t>
            </a:r>
            <a:r>
              <a:rPr dirty="0" sz="1650" spc="-330">
                <a:solidFill>
                  <a:srgbClr val="4F4B52"/>
                </a:solidFill>
                <a:latin typeface="Arial"/>
                <a:cs typeface="Arial"/>
              </a:rPr>
              <a:t>l</a:t>
            </a:r>
            <a:r>
              <a:rPr dirty="0" sz="1650" spc="-810">
                <a:solidFill>
                  <a:srgbClr val="4F4B52"/>
                </a:solidFill>
                <a:latin typeface="Arial"/>
                <a:cs typeface="Arial"/>
              </a:rPr>
              <a:t>h</a:t>
            </a:r>
            <a:r>
              <a:rPr dirty="0" sz="1650" spc="-300">
                <a:solidFill>
                  <a:srgbClr val="4F4B52"/>
                </a:solidFill>
                <a:latin typeface="Arial"/>
                <a:cs typeface="Arial"/>
              </a:rPr>
              <a:t> </a:t>
            </a:r>
            <a:r>
              <a:rPr dirty="0" sz="1650" spc="-10">
                <a:solidFill>
                  <a:srgbClr val="262426"/>
                </a:solidFill>
                <a:latin typeface="Arial"/>
                <a:cs typeface="Arial"/>
              </a:rPr>
              <a:t>e</a:t>
            </a:r>
            <a:r>
              <a:rPr dirty="0" sz="1650" spc="80">
                <a:solidFill>
                  <a:srgbClr val="4F4B52"/>
                </a:solidFill>
                <a:latin typeface="Arial"/>
                <a:cs typeface="Arial"/>
              </a:rPr>
              <a:t>i</a:t>
            </a:r>
            <a:r>
              <a:rPr dirty="0" sz="1650" spc="60">
                <a:solidFill>
                  <a:srgbClr val="262426"/>
                </a:solidFill>
                <a:latin typeface="Arial"/>
                <a:cs typeface="Arial"/>
              </a:rPr>
              <a:t>m</a:t>
            </a:r>
            <a:r>
              <a:rPr dirty="0" sz="1650" spc="15">
                <a:solidFill>
                  <a:srgbClr val="262426"/>
                </a:solidFill>
                <a:latin typeface="Arial"/>
                <a:cs typeface="Arial"/>
              </a:rPr>
              <a:t>,</a:t>
            </a:r>
            <a:r>
              <a:rPr dirty="0" sz="1650">
                <a:solidFill>
                  <a:srgbClr val="262426"/>
                </a:solidFill>
                <a:latin typeface="Arial"/>
                <a:cs typeface="Arial"/>
              </a:rPr>
              <a:t> </a:t>
            </a:r>
            <a:r>
              <a:rPr dirty="0" sz="1650" spc="-215">
                <a:solidFill>
                  <a:srgbClr val="262426"/>
                </a:solidFill>
                <a:latin typeface="Arial"/>
                <a:cs typeface="Arial"/>
              </a:rPr>
              <a:t> </a:t>
            </a:r>
            <a:r>
              <a:rPr dirty="0" sz="1650" spc="-95">
                <a:solidFill>
                  <a:srgbClr val="262426"/>
                </a:solidFill>
                <a:latin typeface="Arial"/>
                <a:cs typeface="Arial"/>
              </a:rPr>
              <a:t>B</a:t>
            </a:r>
            <a:r>
              <a:rPr dirty="0" sz="1650" spc="-45">
                <a:solidFill>
                  <a:srgbClr val="262426"/>
                </a:solidFill>
                <a:latin typeface="Arial"/>
                <a:cs typeface="Arial"/>
              </a:rPr>
              <a:t>r</a:t>
            </a:r>
            <a:r>
              <a:rPr dirty="0" sz="1650" spc="-165">
                <a:solidFill>
                  <a:srgbClr val="262426"/>
                </a:solidFill>
                <a:latin typeface="Arial"/>
                <a:cs typeface="Arial"/>
              </a:rPr>
              <a:t> </a:t>
            </a:r>
            <a:r>
              <a:rPr dirty="0" sz="1650" spc="-55">
                <a:solidFill>
                  <a:srgbClr val="262426"/>
                </a:solidFill>
                <a:latin typeface="Arial"/>
                <a:cs typeface="Arial"/>
              </a:rPr>
              <a:t>is</a:t>
            </a:r>
            <a:r>
              <a:rPr dirty="0" sz="1650" spc="-210">
                <a:solidFill>
                  <a:srgbClr val="262426"/>
                </a:solidFill>
                <a:latin typeface="Arial"/>
                <a:cs typeface="Arial"/>
              </a:rPr>
              <a:t>t</a:t>
            </a:r>
            <a:r>
              <a:rPr dirty="0" sz="1650" spc="-355">
                <a:solidFill>
                  <a:srgbClr val="A0ACB3"/>
                </a:solidFill>
                <a:latin typeface="Arial"/>
                <a:cs typeface="Arial"/>
              </a:rPr>
              <a:t>,</a:t>
            </a:r>
            <a:r>
              <a:rPr dirty="0" sz="1650" spc="35">
                <a:solidFill>
                  <a:srgbClr val="262426"/>
                </a:solidFill>
                <a:latin typeface="Arial"/>
                <a:cs typeface="Arial"/>
              </a:rPr>
              <a:t>o</a:t>
            </a:r>
            <a:r>
              <a:rPr dirty="0" sz="1650" spc="-440">
                <a:solidFill>
                  <a:srgbClr val="4F4B52"/>
                </a:solidFill>
                <a:latin typeface="Arial"/>
                <a:cs typeface="Arial"/>
              </a:rPr>
              <a:t>1</a:t>
            </a:r>
            <a:r>
              <a:rPr dirty="0" sz="1650" spc="-260">
                <a:solidFill>
                  <a:srgbClr val="4F4B52"/>
                </a:solidFill>
                <a:latin typeface="Arial"/>
                <a:cs typeface="Arial"/>
              </a:rPr>
              <a:t>-</a:t>
            </a:r>
            <a:r>
              <a:rPr dirty="0" sz="1650" spc="-80">
                <a:solidFill>
                  <a:srgbClr val="4F4B52"/>
                </a:solidFill>
                <a:latin typeface="Arial"/>
                <a:cs typeface="Arial"/>
              </a:rPr>
              <a:t> </a:t>
            </a:r>
            <a:r>
              <a:rPr dirty="0" sz="1650" spc="-650">
                <a:solidFill>
                  <a:srgbClr val="262426"/>
                </a:solidFill>
                <a:latin typeface="Arial"/>
                <a:cs typeface="Arial"/>
              </a:rPr>
              <a:t>M</a:t>
            </a:r>
            <a:r>
              <a:rPr dirty="0" sz="1650">
                <a:solidFill>
                  <a:srgbClr val="262426"/>
                </a:solidFill>
                <a:latin typeface="Arial"/>
                <a:cs typeface="Arial"/>
              </a:rPr>
              <a:t> </a:t>
            </a:r>
            <a:r>
              <a:rPr dirty="0" sz="1650" spc="-35">
                <a:solidFill>
                  <a:srgbClr val="262426"/>
                </a:solidFill>
                <a:latin typeface="Arial"/>
                <a:cs typeface="Arial"/>
              </a:rPr>
              <a:t> </a:t>
            </a:r>
            <a:r>
              <a:rPr dirty="0" sz="1650" spc="-390">
                <a:solidFill>
                  <a:srgbClr val="262426"/>
                </a:solidFill>
                <a:latin typeface="Arial"/>
                <a:cs typeface="Arial"/>
              </a:rPr>
              <a:t>y</a:t>
            </a:r>
            <a:r>
              <a:rPr dirty="0" sz="1650" spc="-200">
                <a:solidFill>
                  <a:srgbClr val="262426"/>
                </a:solidFill>
                <a:latin typeface="Arial"/>
                <a:cs typeface="Arial"/>
              </a:rPr>
              <a:t> </a:t>
            </a:r>
            <a:r>
              <a:rPr dirty="0" sz="1650" spc="25">
                <a:solidFill>
                  <a:srgbClr val="262426"/>
                </a:solidFill>
                <a:latin typeface="Arial"/>
                <a:cs typeface="Arial"/>
              </a:rPr>
              <a:t>ers</a:t>
            </a:r>
            <a:endParaRPr sz="1650">
              <a:latin typeface="Arial"/>
              <a:cs typeface="Arial"/>
            </a:endParaRPr>
          </a:p>
          <a:p>
            <a:pPr marL="12700">
              <a:lnSpc>
                <a:spcPct val="100000"/>
              </a:lnSpc>
              <a:spcBef>
                <a:spcPts val="225"/>
              </a:spcBef>
            </a:pPr>
            <a:r>
              <a:rPr dirty="0" sz="1950" spc="-25">
                <a:solidFill>
                  <a:srgbClr val="262426"/>
                </a:solidFill>
                <a:latin typeface="Times New Roman"/>
                <a:cs typeface="Times New Roman"/>
              </a:rPr>
              <a:t>Squ </a:t>
            </a:r>
            <a:r>
              <a:rPr dirty="0" sz="1950" spc="-80">
                <a:solidFill>
                  <a:srgbClr val="4F4B52"/>
                </a:solidFill>
                <a:latin typeface="Times New Roman"/>
                <a:cs typeface="Times New Roman"/>
              </a:rPr>
              <a:t>i</a:t>
            </a:r>
            <a:r>
              <a:rPr dirty="0" sz="1950" spc="-80">
                <a:solidFill>
                  <a:srgbClr val="262426"/>
                </a:solidFill>
                <a:latin typeface="Times New Roman"/>
                <a:cs typeface="Times New Roman"/>
              </a:rPr>
              <a:t>bb, </a:t>
            </a:r>
            <a:r>
              <a:rPr dirty="0" sz="1950" spc="-225">
                <a:solidFill>
                  <a:srgbClr val="262426"/>
                </a:solidFill>
                <a:latin typeface="Times New Roman"/>
                <a:cs typeface="Times New Roman"/>
              </a:rPr>
              <a:t>Hoffm</a:t>
            </a:r>
            <a:r>
              <a:rPr dirty="0" sz="1950" spc="-225">
                <a:solidFill>
                  <a:srgbClr val="B8C3CC"/>
                </a:solidFill>
                <a:latin typeface="Times New Roman"/>
                <a:cs typeface="Times New Roman"/>
              </a:rPr>
              <a:t>1</a:t>
            </a:r>
            <a:r>
              <a:rPr dirty="0" sz="1950" spc="-225">
                <a:solidFill>
                  <a:srgbClr val="262426"/>
                </a:solidFill>
                <a:latin typeface="Times New Roman"/>
                <a:cs typeface="Times New Roman"/>
              </a:rPr>
              <a:t>a </a:t>
            </a:r>
            <a:r>
              <a:rPr dirty="0" sz="1950" spc="-140">
                <a:solidFill>
                  <a:srgbClr val="262426"/>
                </a:solidFill>
                <a:latin typeface="Times New Roman"/>
                <a:cs typeface="Times New Roman"/>
              </a:rPr>
              <a:t>n </a:t>
            </a:r>
            <a:r>
              <a:rPr dirty="0" sz="1950" spc="-105">
                <a:solidFill>
                  <a:srgbClr val="3B383B"/>
                </a:solidFill>
                <a:latin typeface="Times New Roman"/>
                <a:cs typeface="Times New Roman"/>
              </a:rPr>
              <a:t>la </a:t>
            </a:r>
            <a:r>
              <a:rPr dirty="0" sz="1850" spc="0">
                <a:solidFill>
                  <a:srgbClr val="3B383B"/>
                </a:solidFill>
                <a:latin typeface="Times New Roman"/>
                <a:cs typeface="Times New Roman"/>
              </a:rPr>
              <a:t>Roche, </a:t>
            </a:r>
            <a:r>
              <a:rPr dirty="0" sz="1950" spc="15">
                <a:solidFill>
                  <a:srgbClr val="262426"/>
                </a:solidFill>
                <a:latin typeface="Times New Roman"/>
                <a:cs typeface="Times New Roman"/>
              </a:rPr>
              <a:t>Janssen, </a:t>
            </a:r>
            <a:r>
              <a:rPr dirty="0" sz="1950" spc="-30">
                <a:solidFill>
                  <a:srgbClr val="262426"/>
                </a:solidFill>
                <a:latin typeface="Times New Roman"/>
                <a:cs typeface="Times New Roman"/>
              </a:rPr>
              <a:t>Novartis, </a:t>
            </a:r>
            <a:r>
              <a:rPr dirty="0" sz="1950" spc="-55">
                <a:solidFill>
                  <a:srgbClr val="262426"/>
                </a:solidFill>
                <a:latin typeface="Times New Roman"/>
                <a:cs typeface="Times New Roman"/>
              </a:rPr>
              <a:t>Pfizer, </a:t>
            </a:r>
            <a:r>
              <a:rPr dirty="0" sz="1950" spc="-130">
                <a:solidFill>
                  <a:srgbClr val="262426"/>
                </a:solidFill>
                <a:latin typeface="Times New Roman"/>
                <a:cs typeface="Times New Roman"/>
              </a:rPr>
              <a:t>Sa </a:t>
            </a:r>
            <a:r>
              <a:rPr dirty="0" sz="1950" spc="-50">
                <a:solidFill>
                  <a:srgbClr val="262426"/>
                </a:solidFill>
                <a:latin typeface="Times New Roman"/>
                <a:cs typeface="Times New Roman"/>
              </a:rPr>
              <a:t>nof</a:t>
            </a:r>
            <a:r>
              <a:rPr dirty="0" sz="1950" spc="-50">
                <a:solidFill>
                  <a:srgbClr val="4F4B52"/>
                </a:solidFill>
                <a:latin typeface="Times New Roman"/>
                <a:cs typeface="Times New Roman"/>
              </a:rPr>
              <a:t>i </a:t>
            </a:r>
            <a:r>
              <a:rPr dirty="0" sz="1950" spc="-200">
                <a:solidFill>
                  <a:srgbClr val="262426"/>
                </a:solidFill>
                <a:latin typeface="Times New Roman"/>
                <a:cs typeface="Times New Roman"/>
              </a:rPr>
              <a:t>Ave </a:t>
            </a:r>
            <a:r>
              <a:rPr dirty="0" sz="1950" spc="-110">
                <a:solidFill>
                  <a:srgbClr val="262426"/>
                </a:solidFill>
                <a:latin typeface="Times New Roman"/>
                <a:cs typeface="Times New Roman"/>
              </a:rPr>
              <a:t>nt </a:t>
            </a:r>
            <a:r>
              <a:rPr dirty="0" sz="1950" spc="-245">
                <a:solidFill>
                  <a:srgbClr val="4F4B52"/>
                </a:solidFill>
                <a:latin typeface="Times New Roman"/>
                <a:cs typeface="Times New Roman"/>
              </a:rPr>
              <a:t>i</a:t>
            </a:r>
            <a:r>
              <a:rPr dirty="0" sz="1950" spc="-245">
                <a:solidFill>
                  <a:srgbClr val="262426"/>
                </a:solidFill>
                <a:latin typeface="Times New Roman"/>
                <a:cs typeface="Times New Roman"/>
              </a:rPr>
              <a:t>s, </a:t>
            </a:r>
            <a:r>
              <a:rPr dirty="0" sz="1950" spc="-215">
                <a:solidFill>
                  <a:srgbClr val="3B383B"/>
                </a:solidFill>
                <a:latin typeface="Times New Roman"/>
                <a:cs typeface="Times New Roman"/>
              </a:rPr>
              <a:t>GS</a:t>
            </a:r>
            <a:r>
              <a:rPr dirty="0" sz="1950" spc="-405">
                <a:solidFill>
                  <a:srgbClr val="3B383B"/>
                </a:solidFill>
                <a:latin typeface="Times New Roman"/>
                <a:cs typeface="Times New Roman"/>
              </a:rPr>
              <a:t> </a:t>
            </a:r>
            <a:r>
              <a:rPr dirty="0" sz="1950" spc="-300">
                <a:solidFill>
                  <a:srgbClr val="262426"/>
                </a:solidFill>
                <a:latin typeface="Times New Roman"/>
                <a:cs typeface="Times New Roman"/>
              </a:rPr>
              <a:t>K,</a:t>
            </a:r>
            <a:endParaRPr sz="1950">
              <a:latin typeface="Times New Roman"/>
              <a:cs typeface="Times New Roman"/>
            </a:endParaRPr>
          </a:p>
          <a:p>
            <a:pPr marL="17780">
              <a:lnSpc>
                <a:spcPct val="100000"/>
              </a:lnSpc>
              <a:spcBef>
                <a:spcPts val="290"/>
              </a:spcBef>
            </a:pPr>
            <a:r>
              <a:rPr dirty="0" sz="1700" spc="-260">
                <a:solidFill>
                  <a:srgbClr val="262426"/>
                </a:solidFill>
                <a:latin typeface="Arial"/>
                <a:cs typeface="Arial"/>
              </a:rPr>
              <a:t>S</a:t>
            </a:r>
            <a:r>
              <a:rPr dirty="0" sz="1650" spc="-260">
                <a:solidFill>
                  <a:srgbClr val="A0ACB3"/>
                </a:solidFill>
                <a:latin typeface="Arial"/>
                <a:cs typeface="Arial"/>
              </a:rPr>
              <a:t>,</a:t>
            </a:r>
            <a:r>
              <a:rPr dirty="0" sz="1700" spc="-260">
                <a:solidFill>
                  <a:srgbClr val="4F4B52"/>
                </a:solidFill>
                <a:latin typeface="Arial"/>
                <a:cs typeface="Arial"/>
              </a:rPr>
              <a:t>i </a:t>
            </a:r>
            <a:r>
              <a:rPr dirty="0" sz="1650" spc="-610">
                <a:solidFill>
                  <a:srgbClr val="262426"/>
                </a:solidFill>
                <a:latin typeface="Arial"/>
                <a:cs typeface="Arial"/>
              </a:rPr>
              <a:t>e</a:t>
            </a:r>
            <a:r>
              <a:rPr dirty="0" sz="1650" spc="-610">
                <a:solidFill>
                  <a:srgbClr val="3B383B"/>
                </a:solidFill>
                <a:latin typeface="Arial"/>
                <a:cs typeface="Arial"/>
              </a:rPr>
              <a:t>m</a:t>
            </a:r>
            <a:r>
              <a:rPr dirty="0" sz="1650" spc="-295">
                <a:solidFill>
                  <a:srgbClr val="3B383B"/>
                </a:solidFill>
                <a:latin typeface="Arial"/>
                <a:cs typeface="Arial"/>
              </a:rPr>
              <a:t> </a:t>
            </a:r>
            <a:r>
              <a:rPr dirty="0" sz="1650" spc="25">
                <a:solidFill>
                  <a:srgbClr val="262426"/>
                </a:solidFill>
                <a:latin typeface="Arial"/>
                <a:cs typeface="Arial"/>
              </a:rPr>
              <a:t>ens,</a:t>
            </a:r>
            <a:r>
              <a:rPr dirty="0" sz="1650" spc="-75">
                <a:solidFill>
                  <a:srgbClr val="262426"/>
                </a:solidFill>
                <a:latin typeface="Arial"/>
                <a:cs typeface="Arial"/>
              </a:rPr>
              <a:t> </a:t>
            </a:r>
            <a:r>
              <a:rPr dirty="0" sz="1650" spc="30">
                <a:solidFill>
                  <a:srgbClr val="262426"/>
                </a:solidFill>
                <a:latin typeface="Arial"/>
                <a:cs typeface="Arial"/>
              </a:rPr>
              <a:t>Toshiba)</a:t>
            </a:r>
            <a:endParaRPr sz="1650">
              <a:latin typeface="Arial"/>
              <a:cs typeface="Arial"/>
            </a:endParaRPr>
          </a:p>
        </p:txBody>
      </p:sp>
      <p:sp>
        <p:nvSpPr>
          <p:cNvPr id="14" name="object 14"/>
          <p:cNvSpPr txBox="1"/>
          <p:nvPr/>
        </p:nvSpPr>
        <p:spPr>
          <a:xfrm>
            <a:off x="156034" y="4576157"/>
            <a:ext cx="1426845" cy="466090"/>
          </a:xfrm>
          <a:prstGeom prst="rect">
            <a:avLst/>
          </a:prstGeom>
        </p:spPr>
        <p:txBody>
          <a:bodyPr wrap="square" lIns="0" tIns="12700" rIns="0" bIns="0" rtlCol="0" vert="horz">
            <a:spAutoFit/>
          </a:bodyPr>
          <a:lstStyle/>
          <a:p>
            <a:pPr marL="12700">
              <a:lnSpc>
                <a:spcPts val="1760"/>
              </a:lnSpc>
              <a:spcBef>
                <a:spcPts val="100"/>
              </a:spcBef>
            </a:pPr>
            <a:r>
              <a:rPr dirty="0" sz="1550" spc="-70" b="1">
                <a:solidFill>
                  <a:srgbClr val="262426"/>
                </a:solidFill>
                <a:latin typeface="Arial"/>
                <a:cs typeface="Arial"/>
              </a:rPr>
              <a:t>ESC</a:t>
            </a:r>
            <a:r>
              <a:rPr dirty="0" sz="1550" spc="40" b="1">
                <a:solidFill>
                  <a:srgbClr val="262426"/>
                </a:solidFill>
                <a:latin typeface="Arial"/>
                <a:cs typeface="Arial"/>
              </a:rPr>
              <a:t> </a:t>
            </a:r>
            <a:r>
              <a:rPr dirty="0" sz="1550" spc="-60" b="1">
                <a:solidFill>
                  <a:srgbClr val="262426"/>
                </a:solidFill>
                <a:latin typeface="Arial"/>
                <a:cs typeface="Arial"/>
              </a:rPr>
              <a:t>Congress</a:t>
            </a:r>
            <a:endParaRPr sz="1550">
              <a:latin typeface="Arial"/>
              <a:cs typeface="Arial"/>
            </a:endParaRPr>
          </a:p>
          <a:p>
            <a:pPr marL="13335">
              <a:lnSpc>
                <a:spcPts val="1700"/>
              </a:lnSpc>
            </a:pPr>
            <a:r>
              <a:rPr dirty="0" sz="1500" spc="-185" b="1">
                <a:solidFill>
                  <a:srgbClr val="A53442"/>
                </a:solidFill>
                <a:latin typeface="Arial"/>
                <a:cs typeface="Arial"/>
              </a:rPr>
              <a:t>Mun</a:t>
            </a:r>
            <a:r>
              <a:rPr dirty="0" sz="1500" spc="-185" b="1">
                <a:solidFill>
                  <a:srgbClr val="A35E67"/>
                </a:solidFill>
                <a:latin typeface="Arial"/>
                <a:cs typeface="Arial"/>
              </a:rPr>
              <a:t>· </a:t>
            </a:r>
            <a:r>
              <a:rPr dirty="0" sz="1500" spc="-40" b="1">
                <a:solidFill>
                  <a:srgbClr val="A53442"/>
                </a:solidFill>
                <a:latin typeface="Arial"/>
                <a:cs typeface="Arial"/>
              </a:rPr>
              <a:t>ch </a:t>
            </a:r>
            <a:r>
              <a:rPr dirty="0" sz="1500" spc="90" b="1">
                <a:solidFill>
                  <a:srgbClr val="A53442"/>
                </a:solidFill>
                <a:latin typeface="Arial"/>
                <a:cs typeface="Arial"/>
              </a:rPr>
              <a:t>2018</a:t>
            </a:r>
            <a:r>
              <a:rPr dirty="0" sz="1500" spc="125" b="1">
                <a:solidFill>
                  <a:srgbClr val="A53442"/>
                </a:solidFill>
                <a:latin typeface="Arial"/>
                <a:cs typeface="Arial"/>
              </a:rPr>
              <a:t> </a:t>
            </a:r>
            <a:r>
              <a:rPr dirty="0" sz="1500" spc="55">
                <a:solidFill>
                  <a:srgbClr val="A53442"/>
                </a:solidFill>
                <a:latin typeface="Arial"/>
                <a:cs typeface="Arial"/>
              </a:rPr>
              <a:t>•</a:t>
            </a:r>
            <a:endParaRPr sz="1500">
              <a:latin typeface="Arial"/>
              <a:cs typeface="Arial"/>
            </a:endParaRPr>
          </a:p>
        </p:txBody>
      </p:sp>
      <p:sp>
        <p:nvSpPr>
          <p:cNvPr id="15" name="object 15"/>
          <p:cNvSpPr/>
          <p:nvPr/>
        </p:nvSpPr>
        <p:spPr>
          <a:xfrm>
            <a:off x="8336443" y="4337463"/>
            <a:ext cx="198755" cy="806450"/>
          </a:xfrm>
          <a:custGeom>
            <a:avLst/>
            <a:gdLst/>
            <a:ahLst/>
            <a:cxnLst/>
            <a:rect l="l" t="t" r="r" b="b"/>
            <a:pathLst>
              <a:path w="198754" h="806450">
                <a:moveTo>
                  <a:pt x="0" y="0"/>
                </a:moveTo>
                <a:lnTo>
                  <a:pt x="198384" y="0"/>
                </a:lnTo>
                <a:lnTo>
                  <a:pt x="198384" y="806036"/>
                </a:lnTo>
                <a:lnTo>
                  <a:pt x="0" y="806036"/>
                </a:lnTo>
                <a:lnTo>
                  <a:pt x="0" y="0"/>
                </a:lnTo>
                <a:close/>
              </a:path>
            </a:pathLst>
          </a:custGeom>
          <a:solidFill>
            <a:srgbClr val="EFEFED"/>
          </a:solidFill>
        </p:spPr>
        <p:txBody>
          <a:bodyPr wrap="square" lIns="0" tIns="0" rIns="0" bIns="0" rtlCol="0"/>
          <a:lstStyle/>
          <a:p/>
        </p:txBody>
      </p:sp>
      <p:sp>
        <p:nvSpPr>
          <p:cNvPr id="16" name="object 16"/>
          <p:cNvSpPr txBox="1"/>
          <p:nvPr/>
        </p:nvSpPr>
        <p:spPr>
          <a:xfrm>
            <a:off x="8323745" y="4329012"/>
            <a:ext cx="685800" cy="895985"/>
          </a:xfrm>
          <a:prstGeom prst="rect">
            <a:avLst/>
          </a:prstGeom>
        </p:spPr>
        <p:txBody>
          <a:bodyPr wrap="square" lIns="0" tIns="261620" rIns="0" bIns="0" rtlCol="0" vert="horz">
            <a:spAutoFit/>
          </a:bodyPr>
          <a:lstStyle/>
          <a:p>
            <a:pPr marL="12700">
              <a:lnSpc>
                <a:spcPct val="100000"/>
              </a:lnSpc>
              <a:spcBef>
                <a:spcPts val="2060"/>
              </a:spcBef>
            </a:pPr>
            <a:r>
              <a:rPr dirty="0" sz="5700" spc="200">
                <a:solidFill>
                  <a:srgbClr val="D1D1D1"/>
                </a:solidFill>
                <a:latin typeface="Arial"/>
                <a:cs typeface="Arial"/>
              </a:rPr>
              <a:t>•</a:t>
            </a:r>
            <a:r>
              <a:rPr dirty="0" sz="5700" spc="-75">
                <a:solidFill>
                  <a:srgbClr val="D1D1D1"/>
                </a:solidFill>
                <a:latin typeface="Arial"/>
                <a:cs typeface="Arial"/>
              </a:rPr>
              <a:t> </a:t>
            </a:r>
            <a:r>
              <a:rPr dirty="0" sz="3750" spc="75">
                <a:solidFill>
                  <a:srgbClr val="898989"/>
                </a:solidFill>
                <a:latin typeface="Arial"/>
                <a:cs typeface="Arial"/>
              </a:rPr>
              <a:t>•</a:t>
            </a:r>
            <a:endParaRPr sz="375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9900" y="1511300"/>
            <a:ext cx="3874866" cy="2775308"/>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074914" y="149585"/>
            <a:ext cx="5288915" cy="889000"/>
          </a:xfrm>
          <a:prstGeom prst="rect"/>
        </p:spPr>
        <p:txBody>
          <a:bodyPr wrap="square" lIns="0" tIns="12700" rIns="0" bIns="0" rtlCol="0" vert="horz">
            <a:spAutoFit/>
          </a:bodyPr>
          <a:lstStyle/>
          <a:p>
            <a:pPr marL="12700">
              <a:lnSpc>
                <a:spcPts val="3790"/>
              </a:lnSpc>
              <a:spcBef>
                <a:spcPts val="100"/>
              </a:spcBef>
            </a:pPr>
            <a:r>
              <a:rPr dirty="0" spc="10"/>
              <a:t>Statin </a:t>
            </a:r>
            <a:r>
              <a:rPr dirty="0" spc="15"/>
              <a:t>Therapy </a:t>
            </a:r>
            <a:r>
              <a:rPr dirty="0" spc="25"/>
              <a:t>Use </a:t>
            </a:r>
            <a:r>
              <a:rPr dirty="0" spc="15"/>
              <a:t>over </a:t>
            </a:r>
            <a:r>
              <a:rPr dirty="0" spc="25"/>
              <a:t>5</a:t>
            </a:r>
            <a:r>
              <a:rPr dirty="0" spc="-80"/>
              <a:t> </a:t>
            </a:r>
            <a:r>
              <a:rPr dirty="0" spc="15"/>
              <a:t>Years</a:t>
            </a:r>
          </a:p>
          <a:p>
            <a:pPr marL="12700">
              <a:lnSpc>
                <a:spcPts val="3010"/>
              </a:lnSpc>
            </a:pPr>
            <a:r>
              <a:rPr dirty="0" sz="2550" spc="-25" i="1">
                <a:latin typeface="Calibri Light"/>
                <a:cs typeface="Calibri Light"/>
              </a:rPr>
              <a:t>The </a:t>
            </a:r>
            <a:r>
              <a:rPr dirty="0" sz="2550" spc="-60" i="1">
                <a:latin typeface="Calibri Light"/>
                <a:cs typeface="Calibri Light"/>
              </a:rPr>
              <a:t>Right </a:t>
            </a:r>
            <a:r>
              <a:rPr dirty="0" sz="2550" spc="-50" i="1">
                <a:latin typeface="Calibri Light"/>
                <a:cs typeface="Calibri Light"/>
              </a:rPr>
              <a:t>Patient </a:t>
            </a:r>
            <a:r>
              <a:rPr dirty="0" sz="2550" spc="-40" i="1">
                <a:latin typeface="Calibri Light"/>
                <a:cs typeface="Calibri Light"/>
              </a:rPr>
              <a:t>Gets </a:t>
            </a:r>
            <a:r>
              <a:rPr dirty="0" sz="2550" spc="-20" i="1">
                <a:latin typeface="Calibri Light"/>
                <a:cs typeface="Calibri Light"/>
              </a:rPr>
              <a:t>the </a:t>
            </a:r>
            <a:r>
              <a:rPr dirty="0" sz="2550" spc="-60" i="1">
                <a:latin typeface="Calibri Light"/>
                <a:cs typeface="Calibri Light"/>
              </a:rPr>
              <a:t>Right</a:t>
            </a:r>
            <a:r>
              <a:rPr dirty="0" sz="2550" spc="-15" i="1">
                <a:latin typeface="Calibri Light"/>
                <a:cs typeface="Calibri Light"/>
              </a:rPr>
              <a:t> </a:t>
            </a:r>
            <a:r>
              <a:rPr dirty="0" sz="2550" spc="-45" i="1">
                <a:latin typeface="Calibri Light"/>
                <a:cs typeface="Calibri Light"/>
              </a:rPr>
              <a:t>Treatment</a:t>
            </a:r>
            <a:endParaRPr sz="2550">
              <a:latin typeface="Calibri Light"/>
              <a:cs typeface="Calibri Light"/>
            </a:endParaRPr>
          </a:p>
        </p:txBody>
      </p:sp>
      <p:sp>
        <p:nvSpPr>
          <p:cNvPr id="4" name="object 4"/>
          <p:cNvSpPr txBox="1"/>
          <p:nvPr/>
        </p:nvSpPr>
        <p:spPr>
          <a:xfrm>
            <a:off x="1298821" y="1502470"/>
            <a:ext cx="1804035" cy="565150"/>
          </a:xfrm>
          <a:prstGeom prst="rect">
            <a:avLst/>
          </a:prstGeom>
        </p:spPr>
        <p:txBody>
          <a:bodyPr wrap="square" lIns="0" tIns="12700" rIns="0" bIns="0" rtlCol="0" vert="horz">
            <a:spAutoFit/>
          </a:bodyPr>
          <a:lstStyle/>
          <a:p>
            <a:pPr marL="12700" marR="5080" indent="635">
              <a:lnSpc>
                <a:spcPct val="110700"/>
              </a:lnSpc>
              <a:spcBef>
                <a:spcPts val="100"/>
              </a:spcBef>
            </a:pPr>
            <a:r>
              <a:rPr dirty="0" sz="1600" spc="0" b="1">
                <a:solidFill>
                  <a:srgbClr val="E4201B"/>
                </a:solidFill>
                <a:latin typeface="Calibri Light"/>
                <a:cs typeface="Calibri Light"/>
              </a:rPr>
              <a:t>Standard Care Alone  </a:t>
            </a:r>
            <a:r>
              <a:rPr dirty="0" sz="1600" spc="5" b="1">
                <a:solidFill>
                  <a:srgbClr val="367EB8"/>
                </a:solidFill>
                <a:latin typeface="Calibri Light"/>
                <a:cs typeface="Calibri Light"/>
              </a:rPr>
              <a:t>CTCA + </a:t>
            </a:r>
            <a:r>
              <a:rPr dirty="0" sz="1600" spc="0" b="1">
                <a:solidFill>
                  <a:srgbClr val="367EB8"/>
                </a:solidFill>
                <a:latin typeface="Calibri Light"/>
                <a:cs typeface="Calibri Light"/>
              </a:rPr>
              <a:t>Standard</a:t>
            </a:r>
            <a:r>
              <a:rPr dirty="0" sz="1600" spc="-50" b="1">
                <a:solidFill>
                  <a:srgbClr val="367EB8"/>
                </a:solidFill>
                <a:latin typeface="Calibri Light"/>
                <a:cs typeface="Calibri Light"/>
              </a:rPr>
              <a:t> </a:t>
            </a:r>
            <a:r>
              <a:rPr dirty="0" sz="1600" spc="0" b="1">
                <a:solidFill>
                  <a:srgbClr val="367EB8"/>
                </a:solidFill>
                <a:latin typeface="Calibri Light"/>
                <a:cs typeface="Calibri Light"/>
              </a:rPr>
              <a:t>Care</a:t>
            </a:r>
            <a:endParaRPr sz="1600">
              <a:latin typeface="Calibri Light"/>
              <a:cs typeface="Calibri Light"/>
            </a:endParaRPr>
          </a:p>
        </p:txBody>
      </p:sp>
      <p:sp>
        <p:nvSpPr>
          <p:cNvPr id="5" name="object 5"/>
          <p:cNvSpPr/>
          <p:nvPr/>
        </p:nvSpPr>
        <p:spPr>
          <a:xfrm>
            <a:off x="936039" y="1837505"/>
            <a:ext cx="251460" cy="251460"/>
          </a:xfrm>
          <a:custGeom>
            <a:avLst/>
            <a:gdLst/>
            <a:ahLst/>
            <a:cxnLst/>
            <a:rect l="l" t="t" r="r" b="b"/>
            <a:pathLst>
              <a:path w="251459" h="251460">
                <a:moveTo>
                  <a:pt x="0" y="0"/>
                </a:moveTo>
                <a:lnTo>
                  <a:pt x="251012" y="0"/>
                </a:lnTo>
                <a:lnTo>
                  <a:pt x="251012" y="251011"/>
                </a:lnTo>
                <a:lnTo>
                  <a:pt x="0" y="251011"/>
                </a:lnTo>
                <a:lnTo>
                  <a:pt x="0" y="0"/>
                </a:lnTo>
                <a:close/>
              </a:path>
            </a:pathLst>
          </a:custGeom>
          <a:solidFill>
            <a:srgbClr val="367EB8"/>
          </a:solidFill>
        </p:spPr>
        <p:txBody>
          <a:bodyPr wrap="square" lIns="0" tIns="0" rIns="0" bIns="0" rtlCol="0"/>
          <a:lstStyle/>
          <a:p/>
        </p:txBody>
      </p:sp>
      <p:sp>
        <p:nvSpPr>
          <p:cNvPr id="6" name="object 6"/>
          <p:cNvSpPr/>
          <p:nvPr/>
        </p:nvSpPr>
        <p:spPr>
          <a:xfrm>
            <a:off x="42421" y="2088214"/>
            <a:ext cx="339090" cy="1391285"/>
          </a:xfrm>
          <a:custGeom>
            <a:avLst/>
            <a:gdLst/>
            <a:ahLst/>
            <a:cxnLst/>
            <a:rect l="l" t="t" r="r" b="b"/>
            <a:pathLst>
              <a:path w="339090" h="1391285">
                <a:moveTo>
                  <a:pt x="0" y="1391086"/>
                </a:moveTo>
                <a:lnTo>
                  <a:pt x="0" y="0"/>
                </a:lnTo>
                <a:lnTo>
                  <a:pt x="338554" y="0"/>
                </a:lnTo>
                <a:lnTo>
                  <a:pt x="338554" y="1391086"/>
                </a:lnTo>
                <a:lnTo>
                  <a:pt x="0" y="1391086"/>
                </a:lnTo>
                <a:close/>
              </a:path>
            </a:pathLst>
          </a:custGeom>
          <a:solidFill>
            <a:srgbClr val="FFFFFF"/>
          </a:solidFill>
        </p:spPr>
        <p:txBody>
          <a:bodyPr wrap="square" lIns="0" tIns="0" rIns="0" bIns="0" rtlCol="0"/>
          <a:lstStyle/>
          <a:p/>
        </p:txBody>
      </p:sp>
      <p:sp>
        <p:nvSpPr>
          <p:cNvPr id="7" name="object 7"/>
          <p:cNvSpPr txBox="1"/>
          <p:nvPr/>
        </p:nvSpPr>
        <p:spPr>
          <a:xfrm>
            <a:off x="113237" y="2191040"/>
            <a:ext cx="228600" cy="1189990"/>
          </a:xfrm>
          <a:prstGeom prst="rect">
            <a:avLst/>
          </a:prstGeom>
        </p:spPr>
        <p:txBody>
          <a:bodyPr wrap="square" lIns="0" tIns="0" rIns="0" bIns="0" rtlCol="0" vert="vert270">
            <a:spAutoFit/>
          </a:bodyPr>
          <a:lstStyle/>
          <a:p>
            <a:pPr marL="12700">
              <a:lnSpc>
                <a:spcPts val="1620"/>
              </a:lnSpc>
            </a:pPr>
            <a:r>
              <a:rPr dirty="0" sz="1600" spc="0" b="1">
                <a:latin typeface="Calibri Light"/>
                <a:cs typeface="Calibri Light"/>
              </a:rPr>
              <a:t>Frequency</a:t>
            </a:r>
            <a:r>
              <a:rPr dirty="0" sz="1600" spc="-40" b="1">
                <a:latin typeface="Calibri Light"/>
                <a:cs typeface="Calibri Light"/>
              </a:rPr>
              <a:t> </a:t>
            </a:r>
            <a:r>
              <a:rPr dirty="0" sz="1600" spc="0" b="1">
                <a:latin typeface="Calibri Light"/>
                <a:cs typeface="Calibri Light"/>
              </a:rPr>
              <a:t>(%)</a:t>
            </a:r>
            <a:endParaRPr sz="1600">
              <a:latin typeface="Calibri Light"/>
              <a:cs typeface="Calibri Light"/>
            </a:endParaRPr>
          </a:p>
        </p:txBody>
      </p:sp>
      <p:sp>
        <p:nvSpPr>
          <p:cNvPr id="8" name="object 8"/>
          <p:cNvSpPr txBox="1"/>
          <p:nvPr/>
        </p:nvSpPr>
        <p:spPr>
          <a:xfrm>
            <a:off x="247213" y="1493654"/>
            <a:ext cx="420370" cy="277495"/>
          </a:xfrm>
          <a:prstGeom prst="rect">
            <a:avLst/>
          </a:prstGeom>
          <a:solidFill>
            <a:srgbClr val="FFFFFF"/>
          </a:solidFill>
        </p:spPr>
        <p:txBody>
          <a:bodyPr wrap="square" lIns="0" tIns="35560" rIns="0" bIns="0" rtlCol="0" vert="horz">
            <a:spAutoFit/>
          </a:bodyPr>
          <a:lstStyle/>
          <a:p>
            <a:pPr marL="90805">
              <a:lnSpc>
                <a:spcPct val="100000"/>
              </a:lnSpc>
              <a:spcBef>
                <a:spcPts val="280"/>
              </a:spcBef>
            </a:pPr>
            <a:r>
              <a:rPr dirty="0" sz="1200" spc="0" b="1">
                <a:latin typeface="Calibri Light"/>
                <a:cs typeface="Calibri Light"/>
              </a:rPr>
              <a:t>100</a:t>
            </a:r>
            <a:endParaRPr sz="1200">
              <a:latin typeface="Calibri Light"/>
              <a:cs typeface="Calibri Light"/>
            </a:endParaRPr>
          </a:p>
        </p:txBody>
      </p:sp>
      <p:sp>
        <p:nvSpPr>
          <p:cNvPr id="9" name="object 9"/>
          <p:cNvSpPr/>
          <p:nvPr/>
        </p:nvSpPr>
        <p:spPr>
          <a:xfrm>
            <a:off x="332844" y="2100827"/>
            <a:ext cx="342265" cy="277495"/>
          </a:xfrm>
          <a:custGeom>
            <a:avLst/>
            <a:gdLst/>
            <a:ahLst/>
            <a:cxnLst/>
            <a:rect l="l" t="t" r="r" b="b"/>
            <a:pathLst>
              <a:path w="342265" h="277494">
                <a:moveTo>
                  <a:pt x="0" y="0"/>
                </a:moveTo>
                <a:lnTo>
                  <a:pt x="341759" y="0"/>
                </a:lnTo>
                <a:lnTo>
                  <a:pt x="341759" y="276998"/>
                </a:lnTo>
                <a:lnTo>
                  <a:pt x="0" y="276998"/>
                </a:lnTo>
                <a:lnTo>
                  <a:pt x="0" y="0"/>
                </a:lnTo>
                <a:close/>
              </a:path>
            </a:pathLst>
          </a:custGeom>
          <a:solidFill>
            <a:srgbClr val="FFFFFF"/>
          </a:solidFill>
        </p:spPr>
        <p:txBody>
          <a:bodyPr wrap="square" lIns="0" tIns="0" rIns="0" bIns="0" rtlCol="0"/>
          <a:lstStyle/>
          <a:p/>
        </p:txBody>
      </p:sp>
      <p:sp>
        <p:nvSpPr>
          <p:cNvPr id="10" name="object 10"/>
          <p:cNvSpPr txBox="1"/>
          <p:nvPr/>
        </p:nvSpPr>
        <p:spPr>
          <a:xfrm>
            <a:off x="411584" y="2124093"/>
            <a:ext cx="179705" cy="208279"/>
          </a:xfrm>
          <a:prstGeom prst="rect">
            <a:avLst/>
          </a:prstGeom>
        </p:spPr>
        <p:txBody>
          <a:bodyPr wrap="square" lIns="0" tIns="12700" rIns="0" bIns="0" rtlCol="0" vert="horz">
            <a:spAutoFit/>
          </a:bodyPr>
          <a:lstStyle/>
          <a:p>
            <a:pPr marL="12700">
              <a:lnSpc>
                <a:spcPct val="100000"/>
              </a:lnSpc>
              <a:spcBef>
                <a:spcPts val="100"/>
              </a:spcBef>
            </a:pPr>
            <a:r>
              <a:rPr dirty="0" sz="1200" spc="0" b="1">
                <a:latin typeface="Calibri Light"/>
                <a:cs typeface="Calibri Light"/>
              </a:rPr>
              <a:t>75</a:t>
            </a:r>
            <a:endParaRPr sz="1200">
              <a:latin typeface="Calibri Light"/>
              <a:cs typeface="Calibri Light"/>
            </a:endParaRPr>
          </a:p>
        </p:txBody>
      </p:sp>
      <p:sp>
        <p:nvSpPr>
          <p:cNvPr id="11" name="object 11"/>
          <p:cNvSpPr/>
          <p:nvPr/>
        </p:nvSpPr>
        <p:spPr>
          <a:xfrm>
            <a:off x="326952" y="2666935"/>
            <a:ext cx="342265" cy="277495"/>
          </a:xfrm>
          <a:custGeom>
            <a:avLst/>
            <a:gdLst/>
            <a:ahLst/>
            <a:cxnLst/>
            <a:rect l="l" t="t" r="r" b="b"/>
            <a:pathLst>
              <a:path w="342265" h="277494">
                <a:moveTo>
                  <a:pt x="0" y="0"/>
                </a:moveTo>
                <a:lnTo>
                  <a:pt x="341760" y="0"/>
                </a:lnTo>
                <a:lnTo>
                  <a:pt x="341760" y="276998"/>
                </a:lnTo>
                <a:lnTo>
                  <a:pt x="0" y="276998"/>
                </a:lnTo>
                <a:lnTo>
                  <a:pt x="0" y="0"/>
                </a:lnTo>
                <a:close/>
              </a:path>
            </a:pathLst>
          </a:custGeom>
          <a:solidFill>
            <a:srgbClr val="FFFFFF"/>
          </a:solidFill>
        </p:spPr>
        <p:txBody>
          <a:bodyPr wrap="square" lIns="0" tIns="0" rIns="0" bIns="0" rtlCol="0"/>
          <a:lstStyle/>
          <a:p/>
        </p:txBody>
      </p:sp>
      <p:sp>
        <p:nvSpPr>
          <p:cNvPr id="12" name="object 12"/>
          <p:cNvSpPr txBox="1"/>
          <p:nvPr/>
        </p:nvSpPr>
        <p:spPr>
          <a:xfrm>
            <a:off x="405692" y="2690201"/>
            <a:ext cx="179705" cy="208279"/>
          </a:xfrm>
          <a:prstGeom prst="rect">
            <a:avLst/>
          </a:prstGeom>
        </p:spPr>
        <p:txBody>
          <a:bodyPr wrap="square" lIns="0" tIns="12700" rIns="0" bIns="0" rtlCol="0" vert="horz">
            <a:spAutoFit/>
          </a:bodyPr>
          <a:lstStyle/>
          <a:p>
            <a:pPr marL="12700">
              <a:lnSpc>
                <a:spcPct val="100000"/>
              </a:lnSpc>
              <a:spcBef>
                <a:spcPts val="100"/>
              </a:spcBef>
            </a:pPr>
            <a:r>
              <a:rPr dirty="0" sz="1200" spc="0" b="1">
                <a:latin typeface="Calibri Light"/>
                <a:cs typeface="Calibri Light"/>
              </a:rPr>
              <a:t>50</a:t>
            </a:r>
            <a:endParaRPr sz="1200">
              <a:latin typeface="Calibri Light"/>
              <a:cs typeface="Calibri Light"/>
            </a:endParaRPr>
          </a:p>
        </p:txBody>
      </p:sp>
      <p:sp>
        <p:nvSpPr>
          <p:cNvPr id="13" name="object 13"/>
          <p:cNvSpPr/>
          <p:nvPr/>
        </p:nvSpPr>
        <p:spPr>
          <a:xfrm>
            <a:off x="332844" y="3261023"/>
            <a:ext cx="342265" cy="277495"/>
          </a:xfrm>
          <a:custGeom>
            <a:avLst/>
            <a:gdLst/>
            <a:ahLst/>
            <a:cxnLst/>
            <a:rect l="l" t="t" r="r" b="b"/>
            <a:pathLst>
              <a:path w="342265" h="277495">
                <a:moveTo>
                  <a:pt x="0" y="0"/>
                </a:moveTo>
                <a:lnTo>
                  <a:pt x="341759" y="0"/>
                </a:lnTo>
                <a:lnTo>
                  <a:pt x="341759" y="276998"/>
                </a:lnTo>
                <a:lnTo>
                  <a:pt x="0" y="276998"/>
                </a:lnTo>
                <a:lnTo>
                  <a:pt x="0" y="0"/>
                </a:lnTo>
                <a:close/>
              </a:path>
            </a:pathLst>
          </a:custGeom>
          <a:solidFill>
            <a:srgbClr val="FFFFFF"/>
          </a:solidFill>
        </p:spPr>
        <p:txBody>
          <a:bodyPr wrap="square" lIns="0" tIns="0" rIns="0" bIns="0" rtlCol="0"/>
          <a:lstStyle/>
          <a:p/>
        </p:txBody>
      </p:sp>
      <p:sp>
        <p:nvSpPr>
          <p:cNvPr id="14" name="object 14"/>
          <p:cNvSpPr txBox="1"/>
          <p:nvPr/>
        </p:nvSpPr>
        <p:spPr>
          <a:xfrm>
            <a:off x="411584" y="3284289"/>
            <a:ext cx="179705" cy="208279"/>
          </a:xfrm>
          <a:prstGeom prst="rect">
            <a:avLst/>
          </a:prstGeom>
        </p:spPr>
        <p:txBody>
          <a:bodyPr wrap="square" lIns="0" tIns="12700" rIns="0" bIns="0" rtlCol="0" vert="horz">
            <a:spAutoFit/>
          </a:bodyPr>
          <a:lstStyle/>
          <a:p>
            <a:pPr marL="12700">
              <a:lnSpc>
                <a:spcPct val="100000"/>
              </a:lnSpc>
              <a:spcBef>
                <a:spcPts val="100"/>
              </a:spcBef>
            </a:pPr>
            <a:r>
              <a:rPr dirty="0" sz="1200" spc="0" b="1">
                <a:latin typeface="Calibri Light"/>
                <a:cs typeface="Calibri Light"/>
              </a:rPr>
              <a:t>25</a:t>
            </a:r>
            <a:endParaRPr sz="1200">
              <a:latin typeface="Calibri Light"/>
              <a:cs typeface="Calibri Light"/>
            </a:endParaRPr>
          </a:p>
        </p:txBody>
      </p:sp>
      <p:sp>
        <p:nvSpPr>
          <p:cNvPr id="15" name="object 15"/>
          <p:cNvSpPr/>
          <p:nvPr/>
        </p:nvSpPr>
        <p:spPr>
          <a:xfrm>
            <a:off x="936039" y="1564670"/>
            <a:ext cx="251460" cy="251460"/>
          </a:xfrm>
          <a:custGeom>
            <a:avLst/>
            <a:gdLst/>
            <a:ahLst/>
            <a:cxnLst/>
            <a:rect l="l" t="t" r="r" b="b"/>
            <a:pathLst>
              <a:path w="251459" h="251460">
                <a:moveTo>
                  <a:pt x="0" y="0"/>
                </a:moveTo>
                <a:lnTo>
                  <a:pt x="251012" y="0"/>
                </a:lnTo>
                <a:lnTo>
                  <a:pt x="251012" y="251011"/>
                </a:lnTo>
                <a:lnTo>
                  <a:pt x="0" y="251011"/>
                </a:lnTo>
                <a:lnTo>
                  <a:pt x="0" y="0"/>
                </a:lnTo>
                <a:close/>
              </a:path>
            </a:pathLst>
          </a:custGeom>
          <a:solidFill>
            <a:srgbClr val="E4201B"/>
          </a:solidFill>
        </p:spPr>
        <p:txBody>
          <a:bodyPr wrap="square" lIns="0" tIns="0" rIns="0" bIns="0" rtlCol="0"/>
          <a:lstStyle/>
          <a:p/>
        </p:txBody>
      </p:sp>
      <p:sp>
        <p:nvSpPr>
          <p:cNvPr id="16" name="object 16"/>
          <p:cNvSpPr/>
          <p:nvPr/>
        </p:nvSpPr>
        <p:spPr>
          <a:xfrm>
            <a:off x="4927600" y="1511300"/>
            <a:ext cx="4020018" cy="2623815"/>
          </a:xfrm>
          <a:prstGeom prst="rect">
            <a:avLst/>
          </a:prstGeom>
          <a:blipFill>
            <a:blip r:embed="rId3" cstate="print"/>
            <a:stretch>
              <a:fillRect/>
            </a:stretch>
          </a:blipFill>
        </p:spPr>
        <p:txBody>
          <a:bodyPr wrap="square" lIns="0" tIns="0" rIns="0" bIns="0" rtlCol="0"/>
          <a:lstStyle/>
          <a:p/>
        </p:txBody>
      </p:sp>
      <p:sp>
        <p:nvSpPr>
          <p:cNvPr id="17" name="object 17"/>
          <p:cNvSpPr/>
          <p:nvPr/>
        </p:nvSpPr>
        <p:spPr>
          <a:xfrm>
            <a:off x="4297037" y="2059571"/>
            <a:ext cx="339090" cy="1391285"/>
          </a:xfrm>
          <a:custGeom>
            <a:avLst/>
            <a:gdLst/>
            <a:ahLst/>
            <a:cxnLst/>
            <a:rect l="l" t="t" r="r" b="b"/>
            <a:pathLst>
              <a:path w="339089" h="1391285">
                <a:moveTo>
                  <a:pt x="0" y="1391086"/>
                </a:moveTo>
                <a:lnTo>
                  <a:pt x="0" y="0"/>
                </a:lnTo>
                <a:lnTo>
                  <a:pt x="338553" y="0"/>
                </a:lnTo>
                <a:lnTo>
                  <a:pt x="338553" y="1391086"/>
                </a:lnTo>
                <a:lnTo>
                  <a:pt x="0" y="1391086"/>
                </a:lnTo>
                <a:close/>
              </a:path>
            </a:pathLst>
          </a:custGeom>
          <a:solidFill>
            <a:srgbClr val="FFFFFF"/>
          </a:solidFill>
        </p:spPr>
        <p:txBody>
          <a:bodyPr wrap="square" lIns="0" tIns="0" rIns="0" bIns="0" rtlCol="0"/>
          <a:lstStyle/>
          <a:p/>
        </p:txBody>
      </p:sp>
      <p:sp>
        <p:nvSpPr>
          <p:cNvPr id="18" name="object 18"/>
          <p:cNvSpPr txBox="1"/>
          <p:nvPr/>
        </p:nvSpPr>
        <p:spPr>
          <a:xfrm>
            <a:off x="4367852" y="2162397"/>
            <a:ext cx="228600" cy="1189990"/>
          </a:xfrm>
          <a:prstGeom prst="rect">
            <a:avLst/>
          </a:prstGeom>
        </p:spPr>
        <p:txBody>
          <a:bodyPr wrap="square" lIns="0" tIns="0" rIns="0" bIns="0" rtlCol="0" vert="vert270">
            <a:spAutoFit/>
          </a:bodyPr>
          <a:lstStyle/>
          <a:p>
            <a:pPr marL="12700">
              <a:lnSpc>
                <a:spcPts val="1620"/>
              </a:lnSpc>
            </a:pPr>
            <a:r>
              <a:rPr dirty="0" sz="1600" spc="0" b="1">
                <a:latin typeface="Calibri Light"/>
                <a:cs typeface="Calibri Light"/>
              </a:rPr>
              <a:t>Frequency</a:t>
            </a:r>
            <a:r>
              <a:rPr dirty="0" sz="1600" spc="-40" b="1">
                <a:latin typeface="Calibri Light"/>
                <a:cs typeface="Calibri Light"/>
              </a:rPr>
              <a:t> </a:t>
            </a:r>
            <a:r>
              <a:rPr dirty="0" sz="1600" spc="0" b="1">
                <a:latin typeface="Calibri Light"/>
                <a:cs typeface="Calibri Light"/>
              </a:rPr>
              <a:t>(%)</a:t>
            </a:r>
            <a:endParaRPr sz="1600">
              <a:latin typeface="Calibri Light"/>
              <a:cs typeface="Calibri Light"/>
            </a:endParaRPr>
          </a:p>
        </p:txBody>
      </p:sp>
      <p:sp>
        <p:nvSpPr>
          <p:cNvPr id="19" name="object 19"/>
          <p:cNvSpPr txBox="1"/>
          <p:nvPr/>
        </p:nvSpPr>
        <p:spPr>
          <a:xfrm>
            <a:off x="4513403" y="1465012"/>
            <a:ext cx="420370" cy="277495"/>
          </a:xfrm>
          <a:prstGeom prst="rect">
            <a:avLst/>
          </a:prstGeom>
          <a:solidFill>
            <a:srgbClr val="FFFFFF"/>
          </a:solidFill>
        </p:spPr>
        <p:txBody>
          <a:bodyPr wrap="square" lIns="0" tIns="35560" rIns="0" bIns="0" rtlCol="0" vert="horz">
            <a:spAutoFit/>
          </a:bodyPr>
          <a:lstStyle/>
          <a:p>
            <a:pPr marL="91440">
              <a:lnSpc>
                <a:spcPct val="100000"/>
              </a:lnSpc>
              <a:spcBef>
                <a:spcPts val="280"/>
              </a:spcBef>
            </a:pPr>
            <a:r>
              <a:rPr dirty="0" sz="1200" spc="0" b="1">
                <a:latin typeface="Calibri Light"/>
                <a:cs typeface="Calibri Light"/>
              </a:rPr>
              <a:t>100</a:t>
            </a:r>
            <a:endParaRPr sz="1200">
              <a:latin typeface="Calibri Light"/>
              <a:cs typeface="Calibri Light"/>
            </a:endParaRPr>
          </a:p>
        </p:txBody>
      </p:sp>
      <p:sp>
        <p:nvSpPr>
          <p:cNvPr id="20" name="object 20"/>
          <p:cNvSpPr/>
          <p:nvPr/>
        </p:nvSpPr>
        <p:spPr>
          <a:xfrm>
            <a:off x="4587459" y="2072184"/>
            <a:ext cx="342265" cy="277495"/>
          </a:xfrm>
          <a:custGeom>
            <a:avLst/>
            <a:gdLst/>
            <a:ahLst/>
            <a:cxnLst/>
            <a:rect l="l" t="t" r="r" b="b"/>
            <a:pathLst>
              <a:path w="342264" h="277494">
                <a:moveTo>
                  <a:pt x="0" y="0"/>
                </a:moveTo>
                <a:lnTo>
                  <a:pt x="341760" y="0"/>
                </a:lnTo>
                <a:lnTo>
                  <a:pt x="341760" y="276998"/>
                </a:lnTo>
                <a:lnTo>
                  <a:pt x="0" y="276998"/>
                </a:lnTo>
                <a:lnTo>
                  <a:pt x="0" y="0"/>
                </a:lnTo>
                <a:close/>
              </a:path>
            </a:pathLst>
          </a:custGeom>
          <a:solidFill>
            <a:srgbClr val="FFFFFF"/>
          </a:solidFill>
        </p:spPr>
        <p:txBody>
          <a:bodyPr wrap="square" lIns="0" tIns="0" rIns="0" bIns="0" rtlCol="0"/>
          <a:lstStyle/>
          <a:p/>
        </p:txBody>
      </p:sp>
      <p:sp>
        <p:nvSpPr>
          <p:cNvPr id="21" name="object 21"/>
          <p:cNvSpPr txBox="1"/>
          <p:nvPr/>
        </p:nvSpPr>
        <p:spPr>
          <a:xfrm>
            <a:off x="4666200" y="2095451"/>
            <a:ext cx="179705" cy="208279"/>
          </a:xfrm>
          <a:prstGeom prst="rect">
            <a:avLst/>
          </a:prstGeom>
        </p:spPr>
        <p:txBody>
          <a:bodyPr wrap="square" lIns="0" tIns="12700" rIns="0" bIns="0" rtlCol="0" vert="horz">
            <a:spAutoFit/>
          </a:bodyPr>
          <a:lstStyle/>
          <a:p>
            <a:pPr marL="12700">
              <a:lnSpc>
                <a:spcPct val="100000"/>
              </a:lnSpc>
              <a:spcBef>
                <a:spcPts val="100"/>
              </a:spcBef>
            </a:pPr>
            <a:r>
              <a:rPr dirty="0" sz="1200" spc="0" b="1">
                <a:latin typeface="Calibri Light"/>
                <a:cs typeface="Calibri Light"/>
              </a:rPr>
              <a:t>75</a:t>
            </a:r>
            <a:endParaRPr sz="1200">
              <a:latin typeface="Calibri Light"/>
              <a:cs typeface="Calibri Light"/>
            </a:endParaRPr>
          </a:p>
        </p:txBody>
      </p:sp>
      <p:sp>
        <p:nvSpPr>
          <p:cNvPr id="22" name="object 22"/>
          <p:cNvSpPr/>
          <p:nvPr/>
        </p:nvSpPr>
        <p:spPr>
          <a:xfrm>
            <a:off x="4593142" y="2638293"/>
            <a:ext cx="342265" cy="277495"/>
          </a:xfrm>
          <a:custGeom>
            <a:avLst/>
            <a:gdLst/>
            <a:ahLst/>
            <a:cxnLst/>
            <a:rect l="l" t="t" r="r" b="b"/>
            <a:pathLst>
              <a:path w="342264" h="277494">
                <a:moveTo>
                  <a:pt x="0" y="0"/>
                </a:moveTo>
                <a:lnTo>
                  <a:pt x="341760" y="0"/>
                </a:lnTo>
                <a:lnTo>
                  <a:pt x="341760" y="276998"/>
                </a:lnTo>
                <a:lnTo>
                  <a:pt x="0" y="276998"/>
                </a:lnTo>
                <a:lnTo>
                  <a:pt x="0" y="0"/>
                </a:lnTo>
                <a:close/>
              </a:path>
            </a:pathLst>
          </a:custGeom>
          <a:solidFill>
            <a:srgbClr val="FFFFFF"/>
          </a:solidFill>
        </p:spPr>
        <p:txBody>
          <a:bodyPr wrap="square" lIns="0" tIns="0" rIns="0" bIns="0" rtlCol="0"/>
          <a:lstStyle/>
          <a:p/>
        </p:txBody>
      </p:sp>
      <p:sp>
        <p:nvSpPr>
          <p:cNvPr id="23" name="object 23"/>
          <p:cNvSpPr txBox="1"/>
          <p:nvPr/>
        </p:nvSpPr>
        <p:spPr>
          <a:xfrm>
            <a:off x="4671883" y="2661559"/>
            <a:ext cx="179705" cy="208279"/>
          </a:xfrm>
          <a:prstGeom prst="rect">
            <a:avLst/>
          </a:prstGeom>
        </p:spPr>
        <p:txBody>
          <a:bodyPr wrap="square" lIns="0" tIns="12700" rIns="0" bIns="0" rtlCol="0" vert="horz">
            <a:spAutoFit/>
          </a:bodyPr>
          <a:lstStyle/>
          <a:p>
            <a:pPr marL="12700">
              <a:lnSpc>
                <a:spcPct val="100000"/>
              </a:lnSpc>
              <a:spcBef>
                <a:spcPts val="100"/>
              </a:spcBef>
            </a:pPr>
            <a:r>
              <a:rPr dirty="0" sz="1200" spc="0" b="1">
                <a:latin typeface="Calibri Light"/>
                <a:cs typeface="Calibri Light"/>
              </a:rPr>
              <a:t>50</a:t>
            </a:r>
            <a:endParaRPr sz="1200">
              <a:latin typeface="Calibri Light"/>
              <a:cs typeface="Calibri Light"/>
            </a:endParaRPr>
          </a:p>
        </p:txBody>
      </p:sp>
      <p:sp>
        <p:nvSpPr>
          <p:cNvPr id="24" name="object 24"/>
          <p:cNvSpPr/>
          <p:nvPr/>
        </p:nvSpPr>
        <p:spPr>
          <a:xfrm>
            <a:off x="4587459" y="3232381"/>
            <a:ext cx="342265" cy="277495"/>
          </a:xfrm>
          <a:custGeom>
            <a:avLst/>
            <a:gdLst/>
            <a:ahLst/>
            <a:cxnLst/>
            <a:rect l="l" t="t" r="r" b="b"/>
            <a:pathLst>
              <a:path w="342264" h="277495">
                <a:moveTo>
                  <a:pt x="0" y="0"/>
                </a:moveTo>
                <a:lnTo>
                  <a:pt x="341760" y="0"/>
                </a:lnTo>
                <a:lnTo>
                  <a:pt x="341760" y="276999"/>
                </a:lnTo>
                <a:lnTo>
                  <a:pt x="0" y="276999"/>
                </a:lnTo>
                <a:lnTo>
                  <a:pt x="0" y="0"/>
                </a:lnTo>
                <a:close/>
              </a:path>
            </a:pathLst>
          </a:custGeom>
          <a:solidFill>
            <a:srgbClr val="FFFFFF"/>
          </a:solidFill>
        </p:spPr>
        <p:txBody>
          <a:bodyPr wrap="square" lIns="0" tIns="0" rIns="0" bIns="0" rtlCol="0"/>
          <a:lstStyle/>
          <a:p/>
        </p:txBody>
      </p:sp>
      <p:sp>
        <p:nvSpPr>
          <p:cNvPr id="25" name="object 25"/>
          <p:cNvSpPr txBox="1"/>
          <p:nvPr/>
        </p:nvSpPr>
        <p:spPr>
          <a:xfrm>
            <a:off x="4666200" y="3255647"/>
            <a:ext cx="179705" cy="208279"/>
          </a:xfrm>
          <a:prstGeom prst="rect">
            <a:avLst/>
          </a:prstGeom>
        </p:spPr>
        <p:txBody>
          <a:bodyPr wrap="square" lIns="0" tIns="12700" rIns="0" bIns="0" rtlCol="0" vert="horz">
            <a:spAutoFit/>
          </a:bodyPr>
          <a:lstStyle/>
          <a:p>
            <a:pPr marL="12700">
              <a:lnSpc>
                <a:spcPct val="100000"/>
              </a:lnSpc>
              <a:spcBef>
                <a:spcPts val="100"/>
              </a:spcBef>
            </a:pPr>
            <a:r>
              <a:rPr dirty="0" sz="1200" spc="0" b="1">
                <a:latin typeface="Calibri Light"/>
                <a:cs typeface="Calibri Light"/>
              </a:rPr>
              <a:t>25</a:t>
            </a:r>
            <a:endParaRPr sz="1200">
              <a:latin typeface="Calibri Light"/>
              <a:cs typeface="Calibri Light"/>
            </a:endParaRPr>
          </a:p>
        </p:txBody>
      </p:sp>
      <p:sp>
        <p:nvSpPr>
          <p:cNvPr id="26" name="object 26"/>
          <p:cNvSpPr txBox="1"/>
          <p:nvPr/>
        </p:nvSpPr>
        <p:spPr>
          <a:xfrm>
            <a:off x="5758372" y="3623324"/>
            <a:ext cx="3013075" cy="269240"/>
          </a:xfrm>
          <a:prstGeom prst="rect">
            <a:avLst/>
          </a:prstGeom>
        </p:spPr>
        <p:txBody>
          <a:bodyPr wrap="square" lIns="0" tIns="12700" rIns="0" bIns="0" rtlCol="0" vert="horz">
            <a:spAutoFit/>
          </a:bodyPr>
          <a:lstStyle/>
          <a:p>
            <a:pPr marL="12700">
              <a:lnSpc>
                <a:spcPct val="100000"/>
              </a:lnSpc>
              <a:spcBef>
                <a:spcPts val="100"/>
              </a:spcBef>
            </a:pPr>
            <a:r>
              <a:rPr dirty="0" sz="1600" spc="10" b="1">
                <a:solidFill>
                  <a:srgbClr val="F8BABA"/>
                </a:solidFill>
                <a:latin typeface="Calibri Light"/>
                <a:cs typeface="Calibri Light"/>
              </a:rPr>
              <a:t>No </a:t>
            </a:r>
            <a:r>
              <a:rPr dirty="0" sz="1600" spc="0" b="1">
                <a:solidFill>
                  <a:srgbClr val="F8BABA"/>
                </a:solidFill>
                <a:latin typeface="Calibri Light"/>
                <a:cs typeface="Calibri Light"/>
              </a:rPr>
              <a:t>Coronary Artery Disease </a:t>
            </a:r>
            <a:r>
              <a:rPr dirty="0" sz="1600" spc="5" b="1">
                <a:solidFill>
                  <a:srgbClr val="F8BABA"/>
                </a:solidFill>
                <a:latin typeface="Calibri Light"/>
                <a:cs typeface="Calibri Light"/>
              </a:rPr>
              <a:t>on</a:t>
            </a:r>
            <a:r>
              <a:rPr dirty="0" sz="1600" spc="-25" b="1">
                <a:solidFill>
                  <a:srgbClr val="F8BABA"/>
                </a:solidFill>
                <a:latin typeface="Calibri Light"/>
                <a:cs typeface="Calibri Light"/>
              </a:rPr>
              <a:t> </a:t>
            </a:r>
            <a:r>
              <a:rPr dirty="0" sz="1600" spc="5" b="1">
                <a:solidFill>
                  <a:srgbClr val="F8BABA"/>
                </a:solidFill>
                <a:latin typeface="Calibri Light"/>
                <a:cs typeface="Calibri Light"/>
              </a:rPr>
              <a:t>CTCA</a:t>
            </a:r>
            <a:endParaRPr sz="1600">
              <a:latin typeface="Calibri Light"/>
              <a:cs typeface="Calibri Light"/>
            </a:endParaRPr>
          </a:p>
        </p:txBody>
      </p:sp>
      <p:sp>
        <p:nvSpPr>
          <p:cNvPr id="27" name="object 27"/>
          <p:cNvSpPr txBox="1"/>
          <p:nvPr/>
        </p:nvSpPr>
        <p:spPr>
          <a:xfrm>
            <a:off x="5899163" y="1548914"/>
            <a:ext cx="2731135" cy="269240"/>
          </a:xfrm>
          <a:prstGeom prst="rect">
            <a:avLst/>
          </a:prstGeom>
        </p:spPr>
        <p:txBody>
          <a:bodyPr wrap="square" lIns="0" tIns="12700" rIns="0" bIns="0" rtlCol="0" vert="horz">
            <a:spAutoFit/>
          </a:bodyPr>
          <a:lstStyle/>
          <a:p>
            <a:pPr marL="12700">
              <a:lnSpc>
                <a:spcPct val="100000"/>
              </a:lnSpc>
              <a:spcBef>
                <a:spcPts val="100"/>
              </a:spcBef>
            </a:pPr>
            <a:r>
              <a:rPr dirty="0" sz="1600" spc="0" b="1">
                <a:solidFill>
                  <a:srgbClr val="C4D8EB"/>
                </a:solidFill>
                <a:latin typeface="Calibri Light"/>
                <a:cs typeface="Calibri Light"/>
              </a:rPr>
              <a:t>Coronary Artery Disease </a:t>
            </a:r>
            <a:r>
              <a:rPr dirty="0" sz="1600" spc="5" b="1">
                <a:solidFill>
                  <a:srgbClr val="C4D8EB"/>
                </a:solidFill>
                <a:latin typeface="Calibri Light"/>
                <a:cs typeface="Calibri Light"/>
              </a:rPr>
              <a:t>on</a:t>
            </a:r>
            <a:r>
              <a:rPr dirty="0" sz="1600" spc="-20" b="1">
                <a:solidFill>
                  <a:srgbClr val="C4D8EB"/>
                </a:solidFill>
                <a:latin typeface="Calibri Light"/>
                <a:cs typeface="Calibri Light"/>
              </a:rPr>
              <a:t> </a:t>
            </a:r>
            <a:r>
              <a:rPr dirty="0" sz="1600" spc="5" b="1">
                <a:solidFill>
                  <a:srgbClr val="C4D8EB"/>
                </a:solidFill>
                <a:latin typeface="Calibri Light"/>
                <a:cs typeface="Calibri Light"/>
              </a:rPr>
              <a:t>CTCA</a:t>
            </a:r>
            <a:endParaRPr sz="1600">
              <a:latin typeface="Calibri Light"/>
              <a:cs typeface="Calibri Light"/>
            </a:endParaRPr>
          </a:p>
        </p:txBody>
      </p:sp>
      <p:graphicFrame>
        <p:nvGraphicFramePr>
          <p:cNvPr id="28" name="object 28"/>
          <p:cNvGraphicFramePr>
            <a:graphicFrameLocks noGrp="1"/>
          </p:cNvGraphicFramePr>
          <p:nvPr/>
        </p:nvGraphicFramePr>
        <p:xfrm>
          <a:off x="407209" y="3830690"/>
          <a:ext cx="8510270" cy="892175"/>
        </p:xfrm>
        <a:graphic>
          <a:graphicData uri="http://schemas.openxmlformats.org/drawingml/2006/table">
            <a:tbl>
              <a:tblPr firstRow="1" bandRow="1">
                <a:tableStyleId>{2D5ABB26-0587-4C30-8999-92F81FD0307C}</a:tableStyleId>
              </a:tblPr>
              <a:tblGrid>
                <a:gridCol w="248920"/>
                <a:gridCol w="340360"/>
                <a:gridCol w="263525"/>
                <a:gridCol w="295275"/>
                <a:gridCol w="154305"/>
                <a:gridCol w="109855"/>
                <a:gridCol w="301625"/>
                <a:gridCol w="263525"/>
                <a:gridCol w="295275"/>
                <a:gridCol w="263525"/>
                <a:gridCol w="375285"/>
                <a:gridCol w="199389"/>
                <a:gridCol w="295275"/>
                <a:gridCol w="263525"/>
                <a:gridCol w="589914"/>
                <a:gridCol w="263525"/>
                <a:gridCol w="97154"/>
                <a:gridCol w="459739"/>
                <a:gridCol w="1119504"/>
                <a:gridCol w="1989454"/>
                <a:gridCol w="328929"/>
              </a:tblGrid>
              <a:tr h="274320">
                <a:tc>
                  <a:txBody>
                    <a:bodyPr/>
                    <a:lstStyle/>
                    <a:p>
                      <a:pPr marL="91440">
                        <a:lnSpc>
                          <a:spcPct val="100000"/>
                        </a:lnSpc>
                        <a:spcBef>
                          <a:spcPts val="395"/>
                        </a:spcBef>
                      </a:pPr>
                      <a:r>
                        <a:rPr dirty="0" sz="1200" b="1">
                          <a:latin typeface="Calibri Light"/>
                          <a:cs typeface="Calibri Light"/>
                        </a:rPr>
                        <a:t>0</a:t>
                      </a:r>
                      <a:endParaRPr sz="1200">
                        <a:latin typeface="Calibri Light"/>
                        <a:cs typeface="Calibri Light"/>
                      </a:endParaRPr>
                    </a:p>
                  </a:txBody>
                  <a:tcPr marL="0" marR="0" marB="0" marT="50165">
                    <a:solidFill>
                      <a:srgbClr val="FFFFFF"/>
                    </a:solidFill>
                  </a:tcPr>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tc>
                <a:tc>
                  <a:txBody>
                    <a:bodyPr/>
                    <a:lstStyle/>
                    <a:p>
                      <a:pPr marL="86360">
                        <a:lnSpc>
                          <a:spcPct val="100000"/>
                        </a:lnSpc>
                        <a:spcBef>
                          <a:spcPts val="170"/>
                        </a:spcBef>
                      </a:pPr>
                      <a:r>
                        <a:rPr dirty="0" sz="1200" b="1">
                          <a:latin typeface="Calibri Light"/>
                          <a:cs typeface="Calibri Light"/>
                        </a:rPr>
                        <a:t>0</a:t>
                      </a:r>
                      <a:endParaRPr sz="1200">
                        <a:latin typeface="Calibri Light"/>
                        <a:cs typeface="Calibri Light"/>
                      </a:endParaRPr>
                    </a:p>
                  </a:txBody>
                  <a:tcPr marL="0" marR="0" marB="0" marT="21590">
                    <a:solidFill>
                      <a:srgbClr val="FFFFFF"/>
                    </a:solidFill>
                  </a:tcPr>
                </a:tc>
                <a:tc>
                  <a:txBody>
                    <a:bodyPr/>
                    <a:lstStyle/>
                    <a:p>
                      <a:pPr>
                        <a:lnSpc>
                          <a:spcPct val="100000"/>
                        </a:lnSpc>
                      </a:pPr>
                      <a:endParaRPr sz="1700">
                        <a:latin typeface="Times New Roman"/>
                        <a:cs typeface="Times New Roman"/>
                      </a:endParaRPr>
                    </a:p>
                  </a:txBody>
                  <a:tcPr marL="0" marR="0" marB="0" marT="0"/>
                </a:tc>
                <a:tc gridSpan="3">
                  <a:txBody>
                    <a:bodyPr/>
                    <a:lstStyle/>
                    <a:p>
                      <a:pPr>
                        <a:lnSpc>
                          <a:spcPct val="100000"/>
                        </a:lnSpc>
                      </a:pPr>
                      <a:endParaRPr sz="1700">
                        <a:latin typeface="Times New Roman"/>
                        <a:cs typeface="Times New Roman"/>
                      </a:endParaR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1700">
                        <a:latin typeface="Times New Roman"/>
                        <a:cs typeface="Times New Roman"/>
                      </a:endParaRPr>
                    </a:p>
                  </a:txBody>
                  <a:tcPr marL="0" marR="0" marB="0" marT="0"/>
                </a:tc>
              </a:tr>
              <a:tr h="274320">
                <a:tc>
                  <a:txBody>
                    <a:bodyPr/>
                    <a:lstStyle/>
                    <a:p>
                      <a:pPr>
                        <a:lnSpc>
                          <a:spcPct val="100000"/>
                        </a:lnSpc>
                      </a:pPr>
                      <a:endParaRPr sz="1700">
                        <a:latin typeface="Times New Roman"/>
                        <a:cs typeface="Times New Roman"/>
                      </a:endParaRPr>
                    </a:p>
                  </a:txBody>
                  <a:tcPr marL="0" marR="0" marB="0" marT="0"/>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algn="ctr">
                        <a:lnSpc>
                          <a:spcPct val="100000"/>
                        </a:lnSpc>
                        <a:spcBef>
                          <a:spcPts val="520"/>
                        </a:spcBef>
                      </a:pPr>
                      <a:r>
                        <a:rPr dirty="0" sz="1200" b="1">
                          <a:latin typeface="Calibri Light"/>
                          <a:cs typeface="Calibri Light"/>
                        </a:rPr>
                        <a:t>0</a:t>
                      </a:r>
                      <a:endParaRPr sz="1200">
                        <a:latin typeface="Calibri Light"/>
                        <a:cs typeface="Calibri Light"/>
                      </a:endParaRPr>
                    </a:p>
                  </a:txBody>
                  <a:tcPr marL="0" marR="0" marB="0" marT="66040">
                    <a:solidFill>
                      <a:srgbClr val="FFFFFF"/>
                    </a:solidFill>
                  </a:tcPr>
                </a:tc>
                <a:tc>
                  <a:txBody>
                    <a:bodyPr/>
                    <a:lstStyle/>
                    <a:p>
                      <a:pPr>
                        <a:lnSpc>
                          <a:spcPct val="100000"/>
                        </a:lnSpc>
                      </a:pPr>
                      <a:endParaRPr sz="1700">
                        <a:latin typeface="Times New Roman"/>
                        <a:cs typeface="Times New Roman"/>
                      </a:endParaRPr>
                    </a:p>
                  </a:txBody>
                  <a:tcPr marL="0" marR="0" marB="0" marT="0">
                    <a:solidFill>
                      <a:srgbClr val="FFFFFF"/>
                    </a:solidFill>
                  </a:tcPr>
                </a:tc>
                <a:tc gridSpan="2">
                  <a:txBody>
                    <a:bodyPr/>
                    <a:lstStyle/>
                    <a:p>
                      <a:pPr algn="ctr">
                        <a:lnSpc>
                          <a:spcPct val="100000"/>
                        </a:lnSpc>
                        <a:spcBef>
                          <a:spcPts val="520"/>
                        </a:spcBef>
                      </a:pPr>
                      <a:r>
                        <a:rPr dirty="0" sz="1200" b="1">
                          <a:latin typeface="Calibri Light"/>
                          <a:cs typeface="Calibri Light"/>
                        </a:rPr>
                        <a:t>1</a:t>
                      </a:r>
                      <a:endParaRPr sz="1200">
                        <a:latin typeface="Calibri Light"/>
                        <a:cs typeface="Calibri Light"/>
                      </a:endParaRPr>
                    </a:p>
                  </a:txBody>
                  <a:tcPr marL="0" marR="0" marB="0" marT="66040">
                    <a:solidFill>
                      <a:srgbClr val="FFFFFF"/>
                    </a:solidFill>
                  </a:tcPr>
                </a:tc>
                <a:tc hMerge="1">
                  <a:txBody>
                    <a:bodyPr/>
                    <a:lstStyle/>
                    <a:p>
                      <a:pPr/>
                    </a:p>
                  </a:txBody>
                  <a:tcPr marL="0" marR="0" marB="0" marT="0"/>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algn="ctr" marR="635">
                        <a:lnSpc>
                          <a:spcPct val="100000"/>
                        </a:lnSpc>
                        <a:spcBef>
                          <a:spcPts val="365"/>
                        </a:spcBef>
                      </a:pPr>
                      <a:r>
                        <a:rPr dirty="0" sz="1200" b="1">
                          <a:latin typeface="Calibri Light"/>
                          <a:cs typeface="Calibri Light"/>
                        </a:rPr>
                        <a:t>2</a:t>
                      </a:r>
                      <a:endParaRPr sz="1200">
                        <a:latin typeface="Calibri Light"/>
                        <a:cs typeface="Calibri Light"/>
                      </a:endParaRPr>
                    </a:p>
                  </a:txBody>
                  <a:tcPr marL="0" marR="0" marB="0" marT="46355">
                    <a:solidFill>
                      <a:srgbClr val="FFFFFF"/>
                    </a:solidFill>
                  </a:tcPr>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algn="ctr" marR="1905">
                        <a:lnSpc>
                          <a:spcPct val="100000"/>
                        </a:lnSpc>
                        <a:spcBef>
                          <a:spcPts val="365"/>
                        </a:spcBef>
                      </a:pPr>
                      <a:r>
                        <a:rPr dirty="0" sz="1200" b="1">
                          <a:latin typeface="Calibri Light"/>
                          <a:cs typeface="Calibri Light"/>
                        </a:rPr>
                        <a:t>3</a:t>
                      </a:r>
                      <a:endParaRPr sz="1200">
                        <a:latin typeface="Calibri Light"/>
                        <a:cs typeface="Calibri Light"/>
                      </a:endParaRPr>
                    </a:p>
                  </a:txBody>
                  <a:tcPr marL="0" marR="0" marB="0" marT="46355">
                    <a:solidFill>
                      <a:srgbClr val="FFFFFF"/>
                    </a:solidFill>
                  </a:tcPr>
                </a:tc>
                <a:tc gridSpan="2">
                  <a:txBody>
                    <a:bodyPr/>
                    <a:lstStyle/>
                    <a:p>
                      <a:pPr algn="r" marR="90805">
                        <a:lnSpc>
                          <a:spcPct val="100000"/>
                        </a:lnSpc>
                        <a:spcBef>
                          <a:spcPts val="365"/>
                        </a:spcBef>
                      </a:pPr>
                      <a:r>
                        <a:rPr dirty="0" sz="1200" b="1">
                          <a:latin typeface="Calibri Light"/>
                          <a:cs typeface="Calibri Light"/>
                        </a:rPr>
                        <a:t>4</a:t>
                      </a:r>
                      <a:endParaRPr sz="1200">
                        <a:latin typeface="Calibri Light"/>
                        <a:cs typeface="Calibri Light"/>
                      </a:endParaRPr>
                    </a:p>
                  </a:txBody>
                  <a:tcPr marL="0" marR="0" marB="0" marT="46355">
                    <a:solidFill>
                      <a:srgbClr val="FFFFFF"/>
                    </a:solidFill>
                  </a:tcPr>
                </a:tc>
                <a:tc hMerge="1">
                  <a:txBody>
                    <a:bodyPr/>
                    <a:lstStyle/>
                    <a:p>
                      <a:pPr/>
                    </a:p>
                  </a:txBody>
                  <a:tcPr marL="0" marR="0" marB="0" marT="0"/>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marL="86995">
                        <a:lnSpc>
                          <a:spcPct val="100000"/>
                        </a:lnSpc>
                        <a:spcBef>
                          <a:spcPts val="365"/>
                        </a:spcBef>
                      </a:pPr>
                      <a:r>
                        <a:rPr dirty="0" sz="1200" b="1">
                          <a:latin typeface="Calibri Light"/>
                          <a:cs typeface="Calibri Light"/>
                        </a:rPr>
                        <a:t>5</a:t>
                      </a:r>
                      <a:endParaRPr sz="1200">
                        <a:latin typeface="Calibri Light"/>
                        <a:cs typeface="Calibri Light"/>
                      </a:endParaRPr>
                    </a:p>
                  </a:txBody>
                  <a:tcPr marL="0" marR="0" marB="0" marT="46355">
                    <a:solidFill>
                      <a:srgbClr val="FFFFFF"/>
                    </a:solidFill>
                  </a:tcPr>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a:lnSpc>
                          <a:spcPct val="100000"/>
                        </a:lnSpc>
                      </a:pPr>
                      <a:endParaRPr sz="1700">
                        <a:latin typeface="Times New Roman"/>
                        <a:cs typeface="Times New Roman"/>
                      </a:endParaRPr>
                    </a:p>
                  </a:txBody>
                  <a:tcPr marL="0" marR="0" marB="0" marT="0">
                    <a:solidFill>
                      <a:srgbClr val="FFFFFF"/>
                    </a:solidFill>
                  </a:tcPr>
                </a:tc>
                <a:tc>
                  <a:txBody>
                    <a:bodyPr/>
                    <a:lstStyle/>
                    <a:p>
                      <a:pPr marL="72390">
                        <a:lnSpc>
                          <a:spcPct val="100000"/>
                        </a:lnSpc>
                        <a:spcBef>
                          <a:spcPts val="515"/>
                        </a:spcBef>
                      </a:pPr>
                      <a:r>
                        <a:rPr dirty="0" sz="1200" b="1">
                          <a:latin typeface="Calibri Light"/>
                          <a:cs typeface="Calibri Light"/>
                        </a:rPr>
                        <a:t>5</a:t>
                      </a:r>
                      <a:endParaRPr sz="1200">
                        <a:latin typeface="Calibri Light"/>
                        <a:cs typeface="Calibri Light"/>
                      </a:endParaRPr>
                    </a:p>
                  </a:txBody>
                  <a:tcPr marL="0" marR="0" marB="0" marT="65405">
                    <a:solidFill>
                      <a:srgbClr val="FFFFFF"/>
                    </a:solidFill>
                  </a:tcPr>
                </a:tc>
                <a:tc>
                  <a:txBody>
                    <a:bodyPr/>
                    <a:lstStyle/>
                    <a:p>
                      <a:pPr marL="297815">
                        <a:lnSpc>
                          <a:spcPct val="100000"/>
                        </a:lnSpc>
                        <a:spcBef>
                          <a:spcPts val="515"/>
                        </a:spcBef>
                      </a:pPr>
                      <a:r>
                        <a:rPr dirty="0" sz="1200" spc="0" b="1">
                          <a:latin typeface="Calibri Light"/>
                          <a:cs typeface="Calibri Light"/>
                        </a:rPr>
                        <a:t>10</a:t>
                      </a:r>
                      <a:endParaRPr sz="1200">
                        <a:latin typeface="Calibri Light"/>
                        <a:cs typeface="Calibri Light"/>
                      </a:endParaRPr>
                    </a:p>
                  </a:txBody>
                  <a:tcPr marL="0" marR="0" marB="0" marT="65405">
                    <a:solidFill>
                      <a:srgbClr val="FFFFFF"/>
                    </a:solidFill>
                  </a:tcPr>
                </a:tc>
                <a:tc>
                  <a:txBody>
                    <a:bodyPr/>
                    <a:lstStyle/>
                    <a:p>
                      <a:pPr marL="654050">
                        <a:lnSpc>
                          <a:spcPct val="100000"/>
                        </a:lnSpc>
                        <a:spcBef>
                          <a:spcPts val="515"/>
                        </a:spcBef>
                      </a:pPr>
                      <a:r>
                        <a:rPr dirty="0" sz="1200" spc="0" b="1">
                          <a:latin typeface="Calibri Light"/>
                          <a:cs typeface="Calibri Light"/>
                        </a:rPr>
                        <a:t>20</a:t>
                      </a:r>
                      <a:endParaRPr sz="1200">
                        <a:latin typeface="Calibri Light"/>
                        <a:cs typeface="Calibri Light"/>
                      </a:endParaRPr>
                    </a:p>
                  </a:txBody>
                  <a:tcPr marL="0" marR="0" marB="0" marT="65405">
                    <a:solidFill>
                      <a:srgbClr val="FFFFFF"/>
                    </a:solidFill>
                  </a:tcPr>
                </a:tc>
                <a:tc>
                  <a:txBody>
                    <a:bodyPr/>
                    <a:lstStyle/>
                    <a:p>
                      <a:pPr marL="175260">
                        <a:lnSpc>
                          <a:spcPct val="100000"/>
                        </a:lnSpc>
                        <a:spcBef>
                          <a:spcPts val="515"/>
                        </a:spcBef>
                      </a:pPr>
                      <a:r>
                        <a:rPr dirty="0" sz="1200" spc="-5" b="1">
                          <a:latin typeface="Calibri Light"/>
                          <a:cs typeface="Calibri Light"/>
                        </a:rPr>
                        <a:t>30</a:t>
                      </a:r>
                      <a:endParaRPr sz="1200">
                        <a:latin typeface="Calibri Light"/>
                        <a:cs typeface="Calibri Light"/>
                      </a:endParaRPr>
                    </a:p>
                  </a:txBody>
                  <a:tcPr marL="0" marR="0" marB="0" marT="65405"/>
                </a:tc>
              </a:tr>
              <a:tr h="342900">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gridSpan="6">
                  <a:txBody>
                    <a:bodyPr/>
                    <a:lstStyle/>
                    <a:p>
                      <a:pPr marL="114300">
                        <a:lnSpc>
                          <a:spcPct val="100000"/>
                        </a:lnSpc>
                        <a:spcBef>
                          <a:spcPts val="265"/>
                        </a:spcBef>
                      </a:pPr>
                      <a:r>
                        <a:rPr dirty="0" sz="1600" spc="0" b="1">
                          <a:latin typeface="Calibri Light"/>
                          <a:cs typeface="Calibri Light"/>
                        </a:rPr>
                        <a:t>Follow </a:t>
                      </a:r>
                      <a:r>
                        <a:rPr dirty="0" sz="1600" spc="5" b="1">
                          <a:latin typeface="Calibri Light"/>
                          <a:cs typeface="Calibri Light"/>
                        </a:rPr>
                        <a:t>up</a:t>
                      </a:r>
                      <a:r>
                        <a:rPr dirty="0" sz="1600" spc="-35" b="1">
                          <a:latin typeface="Calibri Light"/>
                          <a:cs typeface="Calibri Light"/>
                        </a:rPr>
                        <a:t> </a:t>
                      </a:r>
                      <a:r>
                        <a:rPr dirty="0" sz="1600" spc="0" b="1">
                          <a:latin typeface="Calibri Light"/>
                          <a:cs typeface="Calibri Light"/>
                        </a:rPr>
                        <a:t>(years)</a:t>
                      </a:r>
                      <a:endParaRPr sz="1600">
                        <a:latin typeface="Calibri Light"/>
                        <a:cs typeface="Calibri Light"/>
                      </a:endParaRPr>
                    </a:p>
                  </a:txBody>
                  <a:tcPr marL="0" marR="0" marB="0" marT="33655">
                    <a:solidFill>
                      <a:srgbClr val="FFFFFF"/>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a:txBody>
                    <a:bodyPr/>
                    <a:lstStyle/>
                    <a:p>
                      <a:pPr>
                        <a:lnSpc>
                          <a:spcPct val="100000"/>
                        </a:lnSpc>
                      </a:pPr>
                      <a:endParaRPr sz="1800">
                        <a:latin typeface="Times New Roman"/>
                        <a:cs typeface="Times New Roman"/>
                      </a:endParaRPr>
                    </a:p>
                  </a:txBody>
                  <a:tcPr marL="0" marR="0" marB="0" marT="0"/>
                </a:tc>
                <a:tc gridSpan="4">
                  <a:txBody>
                    <a:bodyPr/>
                    <a:lstStyle/>
                    <a:p>
                      <a:pPr marL="142240">
                        <a:lnSpc>
                          <a:spcPct val="100000"/>
                        </a:lnSpc>
                        <a:spcBef>
                          <a:spcPts val="315"/>
                        </a:spcBef>
                      </a:pPr>
                      <a:r>
                        <a:rPr dirty="0" sz="1600" spc="0" b="1">
                          <a:latin typeface="Calibri Light"/>
                          <a:cs typeface="Calibri Light"/>
                        </a:rPr>
                        <a:t>10-Year Cardiovascular Risk (ASSIGN</a:t>
                      </a:r>
                      <a:r>
                        <a:rPr dirty="0" sz="1600" spc="5" b="1">
                          <a:latin typeface="Calibri Light"/>
                          <a:cs typeface="Calibri Light"/>
                        </a:rPr>
                        <a:t> </a:t>
                      </a:r>
                      <a:r>
                        <a:rPr dirty="0" sz="1600" spc="0" b="1">
                          <a:latin typeface="Calibri Light"/>
                          <a:cs typeface="Calibri Light"/>
                        </a:rPr>
                        <a:t>SCORE)</a:t>
                      </a:r>
                      <a:endParaRPr sz="1600">
                        <a:latin typeface="Calibri Light"/>
                        <a:cs typeface="Calibri Light"/>
                      </a:endParaRPr>
                    </a:p>
                  </a:txBody>
                  <a:tcPr marL="0" marR="0" marB="0" marT="40005">
                    <a:solidFill>
                      <a:srgbClr val="FFFFFF"/>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bl>
          </a:graphicData>
        </a:graphic>
      </p:graphicFrame>
      <p:sp>
        <p:nvSpPr>
          <p:cNvPr id="29" name="object 29"/>
          <p:cNvSpPr txBox="1"/>
          <p:nvPr/>
        </p:nvSpPr>
        <p:spPr>
          <a:xfrm>
            <a:off x="1593713" y="2243819"/>
            <a:ext cx="139700" cy="299720"/>
          </a:xfrm>
          <a:prstGeom prst="rect">
            <a:avLst/>
          </a:prstGeom>
        </p:spPr>
        <p:txBody>
          <a:bodyPr wrap="square" lIns="0" tIns="12700" rIns="0" bIns="0" rtlCol="0" vert="horz">
            <a:spAutoFit/>
          </a:bodyPr>
          <a:lstStyle/>
          <a:p>
            <a:pPr marL="12700">
              <a:lnSpc>
                <a:spcPct val="100000"/>
              </a:lnSpc>
              <a:spcBef>
                <a:spcPts val="100"/>
              </a:spcBef>
            </a:pPr>
            <a:r>
              <a:rPr dirty="0" sz="1800" spc="10" b="1">
                <a:latin typeface="Calibri Light"/>
                <a:cs typeface="Calibri Light"/>
              </a:rPr>
              <a:t>*</a:t>
            </a:r>
            <a:endParaRPr sz="1800">
              <a:latin typeface="Calibri Light"/>
              <a:cs typeface="Calibri Light"/>
            </a:endParaRPr>
          </a:p>
        </p:txBody>
      </p:sp>
      <p:sp>
        <p:nvSpPr>
          <p:cNvPr id="30" name="object 30"/>
          <p:cNvSpPr txBox="1"/>
          <p:nvPr/>
        </p:nvSpPr>
        <p:spPr>
          <a:xfrm>
            <a:off x="2169856" y="2262819"/>
            <a:ext cx="139700" cy="299720"/>
          </a:xfrm>
          <a:prstGeom prst="rect">
            <a:avLst/>
          </a:prstGeom>
        </p:spPr>
        <p:txBody>
          <a:bodyPr wrap="square" lIns="0" tIns="12700" rIns="0" bIns="0" rtlCol="0" vert="horz">
            <a:spAutoFit/>
          </a:bodyPr>
          <a:lstStyle/>
          <a:p>
            <a:pPr marL="12700">
              <a:lnSpc>
                <a:spcPct val="100000"/>
              </a:lnSpc>
              <a:spcBef>
                <a:spcPts val="100"/>
              </a:spcBef>
            </a:pPr>
            <a:r>
              <a:rPr dirty="0" sz="1800" spc="10" b="1">
                <a:latin typeface="Calibri Light"/>
                <a:cs typeface="Calibri Light"/>
              </a:rPr>
              <a:t>*</a:t>
            </a:r>
            <a:endParaRPr sz="1800">
              <a:latin typeface="Calibri Light"/>
              <a:cs typeface="Calibri Light"/>
            </a:endParaRPr>
          </a:p>
        </p:txBody>
      </p:sp>
      <p:sp>
        <p:nvSpPr>
          <p:cNvPr id="31" name="object 31"/>
          <p:cNvSpPr txBox="1"/>
          <p:nvPr/>
        </p:nvSpPr>
        <p:spPr>
          <a:xfrm>
            <a:off x="2747599" y="2298245"/>
            <a:ext cx="139700" cy="299720"/>
          </a:xfrm>
          <a:prstGeom prst="rect">
            <a:avLst/>
          </a:prstGeom>
        </p:spPr>
        <p:txBody>
          <a:bodyPr wrap="square" lIns="0" tIns="12700" rIns="0" bIns="0" rtlCol="0" vert="horz">
            <a:spAutoFit/>
          </a:bodyPr>
          <a:lstStyle/>
          <a:p>
            <a:pPr marL="12700">
              <a:lnSpc>
                <a:spcPct val="100000"/>
              </a:lnSpc>
              <a:spcBef>
                <a:spcPts val="100"/>
              </a:spcBef>
            </a:pPr>
            <a:r>
              <a:rPr dirty="0" sz="1800" spc="10" b="1">
                <a:latin typeface="Calibri Light"/>
                <a:cs typeface="Calibri Light"/>
              </a:rPr>
              <a:t>*</a:t>
            </a:r>
            <a:endParaRPr sz="1800">
              <a:latin typeface="Calibri Light"/>
              <a:cs typeface="Calibri Light"/>
            </a:endParaRPr>
          </a:p>
        </p:txBody>
      </p:sp>
      <p:sp>
        <p:nvSpPr>
          <p:cNvPr id="32" name="object 32"/>
          <p:cNvSpPr txBox="1"/>
          <p:nvPr/>
        </p:nvSpPr>
        <p:spPr>
          <a:xfrm>
            <a:off x="3323742" y="2273701"/>
            <a:ext cx="139700" cy="299720"/>
          </a:xfrm>
          <a:prstGeom prst="rect">
            <a:avLst/>
          </a:prstGeom>
        </p:spPr>
        <p:txBody>
          <a:bodyPr wrap="square" lIns="0" tIns="12700" rIns="0" bIns="0" rtlCol="0" vert="horz">
            <a:spAutoFit/>
          </a:bodyPr>
          <a:lstStyle/>
          <a:p>
            <a:pPr marL="12700">
              <a:lnSpc>
                <a:spcPct val="100000"/>
              </a:lnSpc>
              <a:spcBef>
                <a:spcPts val="100"/>
              </a:spcBef>
            </a:pPr>
            <a:r>
              <a:rPr dirty="0" sz="1800" spc="10" b="1">
                <a:latin typeface="Calibri Light"/>
                <a:cs typeface="Calibri Light"/>
              </a:rPr>
              <a:t>*</a:t>
            </a:r>
            <a:endParaRPr sz="1800">
              <a:latin typeface="Calibri Light"/>
              <a:cs typeface="Calibri Light"/>
            </a:endParaRPr>
          </a:p>
        </p:txBody>
      </p:sp>
      <p:sp>
        <p:nvSpPr>
          <p:cNvPr id="33" name="object 33"/>
          <p:cNvSpPr txBox="1"/>
          <p:nvPr/>
        </p:nvSpPr>
        <p:spPr>
          <a:xfrm>
            <a:off x="3868029" y="2251929"/>
            <a:ext cx="139700" cy="299720"/>
          </a:xfrm>
          <a:prstGeom prst="rect">
            <a:avLst/>
          </a:prstGeom>
        </p:spPr>
        <p:txBody>
          <a:bodyPr wrap="square" lIns="0" tIns="12700" rIns="0" bIns="0" rtlCol="0" vert="horz">
            <a:spAutoFit/>
          </a:bodyPr>
          <a:lstStyle/>
          <a:p>
            <a:pPr marL="12700">
              <a:lnSpc>
                <a:spcPct val="100000"/>
              </a:lnSpc>
              <a:spcBef>
                <a:spcPts val="100"/>
              </a:spcBef>
            </a:pPr>
            <a:r>
              <a:rPr dirty="0" sz="1800" spc="10" b="1">
                <a:latin typeface="Calibri Light"/>
                <a:cs typeface="Calibri Light"/>
              </a:rPr>
              <a:t>*</a:t>
            </a:r>
            <a:endParaRPr sz="1800">
              <a:latin typeface="Calibri Light"/>
              <a:cs typeface="Calibri Light"/>
            </a:endParaRPr>
          </a:p>
        </p:txBody>
      </p:sp>
      <p:sp>
        <p:nvSpPr>
          <p:cNvPr id="34" name="object 34"/>
          <p:cNvSpPr txBox="1"/>
          <p:nvPr/>
        </p:nvSpPr>
        <p:spPr>
          <a:xfrm>
            <a:off x="2121530" y="4850171"/>
            <a:ext cx="787400" cy="238760"/>
          </a:xfrm>
          <a:prstGeom prst="rect">
            <a:avLst/>
          </a:prstGeom>
        </p:spPr>
        <p:txBody>
          <a:bodyPr wrap="square" lIns="0" tIns="12700" rIns="0" bIns="0" rtlCol="0" vert="horz">
            <a:spAutoFit/>
          </a:bodyPr>
          <a:lstStyle/>
          <a:p>
            <a:pPr marL="12700">
              <a:lnSpc>
                <a:spcPct val="100000"/>
              </a:lnSpc>
              <a:spcBef>
                <a:spcPts val="100"/>
              </a:spcBef>
            </a:pPr>
            <a:r>
              <a:rPr dirty="0" sz="1400" spc="0" b="1">
                <a:latin typeface="Calibri Light"/>
                <a:cs typeface="Calibri Light"/>
              </a:rPr>
              <a:t>*P&lt;0.0001</a:t>
            </a:r>
            <a:endParaRPr sz="1400">
              <a:latin typeface="Calibri Light"/>
              <a:cs typeface="Calibri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700" rIns="0" bIns="0" rtlCol="0" vert="horz">
            <a:spAutoFit/>
          </a:bodyPr>
          <a:lstStyle/>
          <a:p>
            <a:pPr marL="12700" marR="5080">
              <a:lnSpc>
                <a:spcPct val="100000"/>
              </a:lnSpc>
              <a:spcBef>
                <a:spcPts val="100"/>
              </a:spcBef>
            </a:pPr>
            <a:r>
              <a:rPr dirty="0" spc="15"/>
              <a:t>Coronary </a:t>
            </a:r>
            <a:r>
              <a:rPr dirty="0" spc="25"/>
              <a:t>CT </a:t>
            </a:r>
            <a:r>
              <a:rPr dirty="0" spc="15"/>
              <a:t>Angiography </a:t>
            </a:r>
            <a:r>
              <a:rPr dirty="0" spc="25"/>
              <a:t>and </a:t>
            </a:r>
            <a:r>
              <a:rPr dirty="0" spc="15"/>
              <a:t>the  </a:t>
            </a:r>
            <a:r>
              <a:rPr dirty="0" spc="10"/>
              <a:t>Future Risk </a:t>
            </a:r>
            <a:r>
              <a:rPr dirty="0" spc="15"/>
              <a:t>of Myocardial</a:t>
            </a:r>
            <a:r>
              <a:rPr dirty="0" spc="-35"/>
              <a:t> </a:t>
            </a:r>
            <a:r>
              <a:rPr dirty="0" spc="10"/>
              <a:t>Infarction</a:t>
            </a:r>
          </a:p>
        </p:txBody>
      </p:sp>
      <p:sp>
        <p:nvSpPr>
          <p:cNvPr id="3" name="object 3"/>
          <p:cNvSpPr txBox="1"/>
          <p:nvPr/>
        </p:nvSpPr>
        <p:spPr>
          <a:xfrm>
            <a:off x="217283" y="852105"/>
            <a:ext cx="8642985" cy="3602354"/>
          </a:xfrm>
          <a:prstGeom prst="rect">
            <a:avLst/>
          </a:prstGeom>
        </p:spPr>
        <p:txBody>
          <a:bodyPr wrap="square" lIns="0" tIns="215900" rIns="0" bIns="0" rtlCol="0" vert="horz">
            <a:spAutoFit/>
          </a:bodyPr>
          <a:lstStyle/>
          <a:p>
            <a:pPr marL="889635">
              <a:lnSpc>
                <a:spcPct val="100000"/>
              </a:lnSpc>
              <a:spcBef>
                <a:spcPts val="1700"/>
              </a:spcBef>
            </a:pPr>
            <a:r>
              <a:rPr dirty="0" sz="2550" spc="-25" b="1" i="1">
                <a:latin typeface="Calibri Light"/>
                <a:cs typeface="Calibri Light"/>
              </a:rPr>
              <a:t>The </a:t>
            </a:r>
            <a:r>
              <a:rPr dirty="0" sz="2550" spc="-60" b="1" i="1">
                <a:latin typeface="Calibri Light"/>
                <a:cs typeface="Calibri Light"/>
              </a:rPr>
              <a:t>Right </a:t>
            </a:r>
            <a:r>
              <a:rPr dirty="0" sz="2550" spc="-50" b="1" i="1">
                <a:latin typeface="Calibri Light"/>
                <a:cs typeface="Calibri Light"/>
              </a:rPr>
              <a:t>Patient </a:t>
            </a:r>
            <a:r>
              <a:rPr dirty="0" sz="2550" spc="-40" b="1" i="1">
                <a:latin typeface="Calibri Light"/>
                <a:cs typeface="Calibri Light"/>
              </a:rPr>
              <a:t>Gets </a:t>
            </a:r>
            <a:r>
              <a:rPr dirty="0" sz="2550" spc="-20" b="1" i="1">
                <a:latin typeface="Calibri Light"/>
                <a:cs typeface="Calibri Light"/>
              </a:rPr>
              <a:t>the </a:t>
            </a:r>
            <a:r>
              <a:rPr dirty="0" sz="2550" spc="-60" b="1" i="1">
                <a:latin typeface="Calibri Light"/>
                <a:cs typeface="Calibri Light"/>
              </a:rPr>
              <a:t>Right</a:t>
            </a:r>
            <a:r>
              <a:rPr dirty="0" sz="2550" spc="5" b="1" i="1">
                <a:latin typeface="Calibri Light"/>
                <a:cs typeface="Calibri Light"/>
              </a:rPr>
              <a:t> </a:t>
            </a:r>
            <a:r>
              <a:rPr dirty="0" sz="2550" spc="-45" b="1" i="1">
                <a:latin typeface="Calibri Light"/>
                <a:cs typeface="Calibri Light"/>
              </a:rPr>
              <a:t>Treatment</a:t>
            </a:r>
            <a:endParaRPr sz="2550">
              <a:latin typeface="Calibri Light"/>
              <a:cs typeface="Calibri Light"/>
            </a:endParaRPr>
          </a:p>
          <a:p>
            <a:pPr marL="355600" marR="534035" indent="-342900">
              <a:lnSpc>
                <a:spcPct val="100000"/>
              </a:lnSpc>
              <a:spcBef>
                <a:spcPts val="1600"/>
              </a:spcBef>
              <a:buSzPct val="102083"/>
              <a:buFont typeface="Arial"/>
              <a:buChar char="•"/>
              <a:tabLst>
                <a:tab pos="354965" algn="l"/>
                <a:tab pos="355600" algn="l"/>
              </a:tabLst>
            </a:pPr>
            <a:r>
              <a:rPr dirty="0" sz="2400" spc="-5" b="0">
                <a:latin typeface="Calibri Light"/>
                <a:cs typeface="Calibri Light"/>
              </a:rPr>
              <a:t>Coronary CT angiography guided management reduces 5-year  coronary heart disease death or non-fatal myocardial</a:t>
            </a:r>
            <a:r>
              <a:rPr dirty="0" sz="2400" spc="-70" b="0">
                <a:latin typeface="Calibri Light"/>
                <a:cs typeface="Calibri Light"/>
              </a:rPr>
              <a:t> </a:t>
            </a:r>
            <a:r>
              <a:rPr dirty="0" sz="2400" spc="-5" b="0">
                <a:latin typeface="Calibri Light"/>
                <a:cs typeface="Calibri Light"/>
              </a:rPr>
              <a:t>infarction</a:t>
            </a:r>
            <a:endParaRPr sz="2400">
              <a:latin typeface="Calibri Light"/>
              <a:cs typeface="Calibri Light"/>
            </a:endParaRPr>
          </a:p>
          <a:p>
            <a:pPr marL="355600" marR="716280" indent="-342900">
              <a:lnSpc>
                <a:spcPct val="100000"/>
              </a:lnSpc>
              <a:spcBef>
                <a:spcPts val="575"/>
              </a:spcBef>
              <a:buSzPct val="102083"/>
              <a:buFont typeface="Arial"/>
              <a:buChar char="•"/>
              <a:tabLst>
                <a:tab pos="354965" algn="l"/>
                <a:tab pos="355600" algn="l"/>
              </a:tabLst>
            </a:pPr>
            <a:r>
              <a:rPr dirty="0" sz="2400" spc="-5" b="0">
                <a:latin typeface="Calibri Light"/>
                <a:cs typeface="Calibri Light"/>
              </a:rPr>
              <a:t>Early increases in invasive coronary angiography and coronary  revascularisation are offset by lower rates beyond </a:t>
            </a:r>
            <a:r>
              <a:rPr dirty="0" sz="2400" b="0">
                <a:latin typeface="Calibri Light"/>
                <a:cs typeface="Calibri Light"/>
              </a:rPr>
              <a:t>1</a:t>
            </a:r>
            <a:r>
              <a:rPr dirty="0" sz="2400" spc="-35" b="0">
                <a:latin typeface="Calibri Light"/>
                <a:cs typeface="Calibri Light"/>
              </a:rPr>
              <a:t> </a:t>
            </a:r>
            <a:r>
              <a:rPr dirty="0" sz="2400" spc="-5" b="0">
                <a:latin typeface="Calibri Light"/>
                <a:cs typeface="Calibri Light"/>
              </a:rPr>
              <a:t>year</a:t>
            </a:r>
            <a:endParaRPr sz="2400">
              <a:latin typeface="Calibri Light"/>
              <a:cs typeface="Calibri Light"/>
            </a:endParaRPr>
          </a:p>
          <a:p>
            <a:pPr marL="355600" marR="240029" indent="-342900">
              <a:lnSpc>
                <a:spcPct val="100000"/>
              </a:lnSpc>
              <a:spcBef>
                <a:spcPts val="580"/>
              </a:spcBef>
              <a:buSzPct val="102083"/>
              <a:buFont typeface="Arial"/>
              <a:buChar char="•"/>
              <a:tabLst>
                <a:tab pos="354965" algn="l"/>
                <a:tab pos="355600" algn="l"/>
              </a:tabLst>
            </a:pPr>
            <a:r>
              <a:rPr dirty="0" sz="2400" spc="-5" b="0">
                <a:latin typeface="Calibri Light"/>
                <a:cs typeface="Calibri Light"/>
              </a:rPr>
              <a:t>Benefits appear to be attributable to better targeted preventative  therapies and coronary</a:t>
            </a:r>
            <a:r>
              <a:rPr dirty="0" sz="2400" spc="-15" b="0">
                <a:latin typeface="Calibri Light"/>
                <a:cs typeface="Calibri Light"/>
              </a:rPr>
              <a:t> </a:t>
            </a:r>
            <a:r>
              <a:rPr dirty="0" sz="2400" spc="-5" b="0">
                <a:latin typeface="Calibri Light"/>
                <a:cs typeface="Calibri Light"/>
              </a:rPr>
              <a:t>revascularisation</a:t>
            </a:r>
            <a:endParaRPr sz="2400">
              <a:latin typeface="Calibri Light"/>
              <a:cs typeface="Calibri Light"/>
            </a:endParaRPr>
          </a:p>
          <a:p>
            <a:pPr marL="355600" indent="-342900">
              <a:lnSpc>
                <a:spcPct val="100000"/>
              </a:lnSpc>
              <a:spcBef>
                <a:spcPts val="575"/>
              </a:spcBef>
              <a:buSzPct val="102083"/>
              <a:buFont typeface="Arial"/>
              <a:buChar char="•"/>
              <a:tabLst>
                <a:tab pos="354965" algn="l"/>
                <a:tab pos="355600" algn="l"/>
              </a:tabLst>
            </a:pPr>
            <a:r>
              <a:rPr dirty="0" sz="2400" spc="-5" b="0">
                <a:latin typeface="Calibri Light"/>
                <a:cs typeface="Calibri Light"/>
              </a:rPr>
              <a:t>Should CT coronary angiography be the non-invasive test of</a:t>
            </a:r>
            <a:r>
              <a:rPr dirty="0" sz="2400" spc="-60" b="0">
                <a:latin typeface="Calibri Light"/>
                <a:cs typeface="Calibri Light"/>
              </a:rPr>
              <a:t> </a:t>
            </a:r>
            <a:r>
              <a:rPr dirty="0" sz="2400" spc="-5" b="0">
                <a:latin typeface="Calibri Light"/>
                <a:cs typeface="Calibri Light"/>
              </a:rPr>
              <a:t>choice?</a:t>
            </a:r>
            <a:endParaRPr sz="2400">
              <a:latin typeface="Calibri Light"/>
              <a:cs typeface="Calibri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6800" y="63500"/>
            <a:ext cx="1360439" cy="60396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6832600" y="63500"/>
            <a:ext cx="1042865" cy="1042865"/>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194300" y="177799"/>
            <a:ext cx="1421552" cy="353816"/>
          </a:xfrm>
          <a:prstGeom prst="rect">
            <a:avLst/>
          </a:prstGeom>
          <a:blipFill>
            <a:blip r:embed="rId4" cstate="print"/>
            <a:stretch>
              <a:fillRect/>
            </a:stretch>
          </a:blipFill>
        </p:spPr>
        <p:txBody>
          <a:bodyPr wrap="square" lIns="0" tIns="0" rIns="0" bIns="0" rtlCol="0"/>
          <a:lstStyle/>
          <a:p/>
        </p:txBody>
      </p:sp>
      <p:sp>
        <p:nvSpPr>
          <p:cNvPr id="5" name="object 5"/>
          <p:cNvSpPr txBox="1"/>
          <p:nvPr/>
        </p:nvSpPr>
        <p:spPr>
          <a:xfrm>
            <a:off x="243992" y="1068505"/>
            <a:ext cx="8569325" cy="3500120"/>
          </a:xfrm>
          <a:prstGeom prst="rect">
            <a:avLst/>
          </a:prstGeom>
        </p:spPr>
        <p:txBody>
          <a:bodyPr wrap="square" lIns="0" tIns="12700" rIns="0" bIns="0" rtlCol="0" vert="horz">
            <a:spAutoFit/>
          </a:bodyPr>
          <a:lstStyle/>
          <a:p>
            <a:pPr algn="just" marL="12700" marR="5080">
              <a:lnSpc>
                <a:spcPct val="100000"/>
              </a:lnSpc>
              <a:spcBef>
                <a:spcPts val="100"/>
              </a:spcBef>
            </a:pPr>
            <a:r>
              <a:rPr dirty="0" sz="1200" spc="-5" b="1">
                <a:latin typeface="Calibri"/>
                <a:cs typeface="Calibri"/>
              </a:rPr>
              <a:t>Royal Infirmary of Edinburgh, Edinburgh: </a:t>
            </a:r>
            <a:r>
              <a:rPr dirty="0" sz="1200" spc="-5">
                <a:latin typeface="Calibri"/>
                <a:cs typeface="Calibri"/>
              </a:rPr>
              <a:t>Ms Barbara Allen, Prof Edwin van Beek, Dr Miles Behan, Miss Danielle Bertram, Mr David Brian,  Ms Amy Cowan, Dr Nicholas Cruden, Dr Martin Denvir, Dr Marc Dweck, Ms Laura Flint, Dr Andrew Flapan, Miss Samantha Fyfe, Dr Neil  Grubb, Mrs Collette Keanie, Dr Chris Lang, Dr Tom MacGillivray, Dr David MacLachlan, Miss Margaret MacLeod, Dr Saeed Mirsadraee, Mrs  Avril Morrison, Dr Nicholas Mills, Dr David Northridge, Mrs Alyson Phillips, Miss Laura Queripel, Dr John Reid, Dr Neal Uren, Dr Nicholas  Weir. </a:t>
            </a:r>
            <a:r>
              <a:rPr dirty="0" sz="1200" spc="-5" b="1">
                <a:latin typeface="Calibri"/>
                <a:cs typeface="Calibri"/>
              </a:rPr>
              <a:t>St John’s Hospital, Livingston; </a:t>
            </a:r>
            <a:r>
              <a:rPr dirty="0" sz="1200" spc="-5">
                <a:latin typeface="Calibri"/>
                <a:cs typeface="Calibri"/>
              </a:rPr>
              <a:t>Dr Ashok Jacob, Mrs Fiona Bett, Mrs Frances Divers, Ms Katie Fairley, Ms Edith Keegan, Ms Tricia  White, Ms Julia Fowler. </a:t>
            </a:r>
            <a:r>
              <a:rPr dirty="0" sz="1200" spc="-5" b="1">
                <a:latin typeface="Calibri"/>
                <a:cs typeface="Calibri"/>
              </a:rPr>
              <a:t>University Hospital, Ayr: </a:t>
            </a:r>
            <a:r>
              <a:rPr dirty="0" sz="1200" spc="-5">
                <a:latin typeface="Calibri"/>
                <a:cs typeface="Calibri"/>
              </a:rPr>
              <a:t>Dr John Gemmill, Dr James McGowan, Mrs Margo Henry. </a:t>
            </a:r>
            <a:r>
              <a:rPr dirty="0" sz="1200" spc="-5" b="1">
                <a:latin typeface="Calibri"/>
                <a:cs typeface="Calibri"/>
              </a:rPr>
              <a:t>Victoria Hospital, Kirkcaldy: </a:t>
            </a:r>
            <a:r>
              <a:rPr dirty="0" sz="1200" spc="-5">
                <a:latin typeface="Calibri"/>
                <a:cs typeface="Calibri"/>
              </a:rPr>
              <a:t>Dr  Mark Francis, Mr Dennis Sandeman Ms Lorraine Dinnel. </a:t>
            </a:r>
            <a:r>
              <a:rPr dirty="0" sz="1200" spc="-5" b="1">
                <a:latin typeface="Calibri"/>
                <a:cs typeface="Calibri"/>
              </a:rPr>
              <a:t>Western General Hospital, Edinburgh: </a:t>
            </a:r>
            <a:r>
              <a:rPr dirty="0" sz="1200" spc="-5">
                <a:latin typeface="Calibri"/>
                <a:cs typeface="Calibri"/>
              </a:rPr>
              <a:t>Prof David Newby Dr Peter Bloomfield, Dr  Martin Denvir, Dr Peter Henriksen, Dr Donald MacLeod, Mrs Avril Morrison. </a:t>
            </a:r>
            <a:r>
              <a:rPr dirty="0" sz="1200" spc="-5" b="1">
                <a:latin typeface="Calibri"/>
                <a:cs typeface="Calibri"/>
              </a:rPr>
              <a:t>Western Infirmary, Glasgow </a:t>
            </a:r>
            <a:r>
              <a:rPr dirty="0" sz="1200" b="1">
                <a:latin typeface="Calibri"/>
                <a:cs typeface="Calibri"/>
              </a:rPr>
              <a:t>&amp; </a:t>
            </a:r>
            <a:r>
              <a:rPr dirty="0" sz="1200" spc="-5" b="1">
                <a:latin typeface="Calibri"/>
                <a:cs typeface="Calibri"/>
              </a:rPr>
              <a:t>Institute of Cardiovascular </a:t>
            </a:r>
            <a:r>
              <a:rPr dirty="0" sz="1200" b="1">
                <a:latin typeface="Calibri"/>
                <a:cs typeface="Calibri"/>
              </a:rPr>
              <a:t>&amp;  </a:t>
            </a:r>
            <a:r>
              <a:rPr dirty="0" sz="1200" spc="-5" b="1">
                <a:latin typeface="Calibri"/>
                <a:cs typeface="Calibri"/>
              </a:rPr>
              <a:t>Medical Sciences, University of Glasgow: </a:t>
            </a:r>
            <a:r>
              <a:rPr dirty="0" sz="1200" spc="-5">
                <a:latin typeface="Calibri"/>
                <a:cs typeface="Calibri"/>
              </a:rPr>
              <a:t>Prof Colin Berry, Dr Kenneth Mangion, Dr Ify Mordi, Dr Giles Roditi, Dr Nikolaos Tzemos, Dr  Eugene Connolly, Mrs Heather Boylan, Mrs Ammani Brown, Ms Lesley Farrell, Mrs Alison Frood, Ms Caroline Glover, Mrs Janet Johnstone,  Mrs Tracey Steedman, Mrs Kirsten Lanaghan, Mrs Deborah McGlynn, Ms Lorraine McGregor, Ms Evonne McLennan, Ms Laura Murdoch,  Miss Victoria Paterson, Ms Fiona Teyhan, Ms Marion Teenan, Ms Rosie Woodward. </a:t>
            </a:r>
            <a:r>
              <a:rPr dirty="0" sz="1200" spc="-5" b="1">
                <a:latin typeface="Calibri"/>
                <a:cs typeface="Calibri"/>
              </a:rPr>
              <a:t>Borders General Hospital, Melrose: </a:t>
            </a:r>
            <a:r>
              <a:rPr dirty="0" sz="1200" spc="-5">
                <a:latin typeface="Calibri"/>
                <a:cs typeface="Calibri"/>
              </a:rPr>
              <a:t>Dr Paul Neary  Mrs Gillian Donaldson, Mr Terry Fairbairn, Mrs Marlene Fotheringham, Mrs Fiona Hall. </a:t>
            </a:r>
            <a:r>
              <a:rPr dirty="0" sz="1200" spc="-5" b="1">
                <a:latin typeface="Calibri"/>
                <a:cs typeface="Calibri"/>
              </a:rPr>
              <a:t>Forth Valley Royal Hospital, Larbert: </a:t>
            </a:r>
            <a:r>
              <a:rPr dirty="0" sz="1200" spc="-5">
                <a:latin typeface="Calibri"/>
                <a:cs typeface="Calibri"/>
              </a:rPr>
              <a:t>Dr Allister  Hargreaves, Dr James Spratt, Dr Stephen Glen, Ms Sarah Perkins, Ms Fiona Taylor Mrs Louisa Cram, Ms Catherine Beveridge, Ms Avril  Cairns, Ms Frances Dougherty. </a:t>
            </a:r>
            <a:r>
              <a:rPr dirty="0" sz="1200" spc="-5" b="1">
                <a:latin typeface="Calibri"/>
                <a:cs typeface="Calibri"/>
              </a:rPr>
              <a:t>Glasgow Royal Infirmary: </a:t>
            </a:r>
            <a:r>
              <a:rPr dirty="0" sz="1200" spc="-5">
                <a:latin typeface="Calibri"/>
                <a:cs typeface="Calibri"/>
              </a:rPr>
              <a:t>Dr Hany Eteiba, Dr Alan Rae, Ms Kate Robb, Ms Wenda Crawford, Ms Patricia  Clarkin, Ms Elizabeth Lennon. </a:t>
            </a:r>
            <a:r>
              <a:rPr dirty="0" sz="1200" spc="-5" b="1">
                <a:latin typeface="Calibri"/>
                <a:cs typeface="Calibri"/>
              </a:rPr>
              <a:t>Ninewells Hospital, Dundee: </a:t>
            </a:r>
            <a:r>
              <a:rPr dirty="0" sz="1200" spc="-5">
                <a:latin typeface="Calibri"/>
                <a:cs typeface="Calibri"/>
              </a:rPr>
              <a:t>Prof. Graeme Houston, Prof Stuart Pringle, Dr Prasad Guntur Ramkumar, Dr  Thiru Sudarshan, Dr Yvonne Fogarty, Ms Dawn Barrie, Ms Kim Bissett, Dr Adelle Dawson, Mr Scott Dundas, Mrs Deborah Letham, Ms  Linda O’Neill, Mrs Valerie Ritchie. </a:t>
            </a:r>
            <a:r>
              <a:rPr dirty="0" sz="1200" spc="-5" b="1">
                <a:latin typeface="Calibri"/>
                <a:cs typeface="Calibri"/>
              </a:rPr>
              <a:t>Perth Royal Infirmary, Perth: </a:t>
            </a:r>
            <a:r>
              <a:rPr dirty="0" sz="1200" spc="-5">
                <a:latin typeface="Calibri"/>
                <a:cs typeface="Calibri"/>
              </a:rPr>
              <a:t>Dr Hamish Dougall. </a:t>
            </a:r>
            <a:r>
              <a:rPr dirty="0" sz="1200" spc="-5" b="1">
                <a:latin typeface="Calibri"/>
                <a:cs typeface="Calibri"/>
              </a:rPr>
              <a:t>Royal Alexandra Hospital, Paisley: </a:t>
            </a:r>
            <a:r>
              <a:rPr dirty="0" sz="1200" spc="-5">
                <a:latin typeface="Calibri"/>
                <a:cs typeface="Calibri"/>
              </a:rPr>
              <a:t>Dr Faheem  Ahmed, Dr Alistair Cormack, Dr Iain Findlay, Dr Stuart Hood, Dr Clare Murphy, Dr Eileen Peat, Ms Lynne McCabe, Ms Margaret</a:t>
            </a:r>
            <a:r>
              <a:rPr dirty="0" sz="1200">
                <a:latin typeface="Calibri"/>
                <a:cs typeface="Calibri"/>
              </a:rPr>
              <a:t> </a:t>
            </a:r>
            <a:r>
              <a:rPr dirty="0" sz="1200" spc="-5">
                <a:latin typeface="Calibri"/>
                <a:cs typeface="Calibri"/>
              </a:rPr>
              <a:t>McCubbin.</a:t>
            </a:r>
            <a:endParaRPr sz="1200">
              <a:latin typeface="Calibri"/>
              <a:cs typeface="Calibri"/>
            </a:endParaRPr>
          </a:p>
        </p:txBody>
      </p:sp>
      <p:sp>
        <p:nvSpPr>
          <p:cNvPr id="6" name="object 6"/>
          <p:cNvSpPr txBox="1">
            <a:spLocks noGrp="1"/>
          </p:cNvSpPr>
          <p:nvPr>
            <p:ph type="title"/>
          </p:nvPr>
        </p:nvSpPr>
        <p:spPr>
          <a:xfrm>
            <a:off x="2609874" y="632974"/>
            <a:ext cx="3745865" cy="391160"/>
          </a:xfrm>
          <a:prstGeom prst="rect"/>
        </p:spPr>
        <p:txBody>
          <a:bodyPr wrap="square" lIns="0" tIns="12700" rIns="0" bIns="0" rtlCol="0" vert="horz">
            <a:spAutoFit/>
          </a:bodyPr>
          <a:lstStyle/>
          <a:p>
            <a:pPr marL="12700">
              <a:lnSpc>
                <a:spcPct val="100000"/>
              </a:lnSpc>
              <a:spcBef>
                <a:spcPts val="100"/>
              </a:spcBef>
            </a:pPr>
            <a:r>
              <a:rPr dirty="0" sz="2400" spc="10"/>
              <a:t>The SCOT-HEART</a:t>
            </a:r>
            <a:r>
              <a:rPr dirty="0" sz="2400" spc="-25"/>
              <a:t> </a:t>
            </a:r>
            <a:r>
              <a:rPr dirty="0" sz="2400" spc="5"/>
              <a:t>Investigators</a:t>
            </a:r>
            <a:endParaRPr sz="2400"/>
          </a:p>
        </p:txBody>
      </p:sp>
      <p:sp>
        <p:nvSpPr>
          <p:cNvPr id="7" name="object 7"/>
          <p:cNvSpPr/>
          <p:nvPr/>
        </p:nvSpPr>
        <p:spPr>
          <a:xfrm>
            <a:off x="1244600" y="165100"/>
            <a:ext cx="2141108" cy="353603"/>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8102600" y="177800"/>
            <a:ext cx="984156" cy="898381"/>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101600" y="127000"/>
            <a:ext cx="1061233" cy="944497"/>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6311900" y="3797300"/>
            <a:ext cx="644523" cy="792524"/>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0" y="3784600"/>
            <a:ext cx="1724981" cy="802680"/>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6896100" y="3797300"/>
            <a:ext cx="2242307" cy="792525"/>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2273300" y="3797300"/>
            <a:ext cx="4132667" cy="795342"/>
          </a:xfrm>
          <a:prstGeom prst="rect">
            <a:avLst/>
          </a:prstGeom>
          <a:blipFill>
            <a:blip r:embed="rId8" cstate="print"/>
            <a:stretch>
              <a:fillRect/>
            </a:stretch>
          </a:blipFill>
        </p:spPr>
        <p:txBody>
          <a:bodyPr wrap="square" lIns="0" tIns="0" rIns="0" bIns="0" rtlCol="0"/>
          <a:lstStyle/>
          <a:p/>
        </p:txBody>
      </p:sp>
      <p:sp>
        <p:nvSpPr>
          <p:cNvPr id="9" name="object 9"/>
          <p:cNvSpPr/>
          <p:nvPr/>
        </p:nvSpPr>
        <p:spPr>
          <a:xfrm>
            <a:off x="1917700" y="711200"/>
            <a:ext cx="5197611" cy="835236"/>
          </a:xfrm>
          <a:prstGeom prst="rect">
            <a:avLst/>
          </a:prstGeom>
          <a:blipFill>
            <a:blip r:embed="rId9" cstate="print"/>
            <a:stretch>
              <a:fillRect/>
            </a:stretch>
          </a:blipFill>
        </p:spPr>
        <p:txBody>
          <a:bodyPr wrap="square" lIns="0" tIns="0" rIns="0" bIns="0" rtlCol="0"/>
          <a:lstStyle/>
          <a:p/>
        </p:txBody>
      </p:sp>
      <p:sp>
        <p:nvSpPr>
          <p:cNvPr id="10" name="object 10"/>
          <p:cNvSpPr/>
          <p:nvPr/>
        </p:nvSpPr>
        <p:spPr>
          <a:xfrm>
            <a:off x="1917700" y="1358900"/>
            <a:ext cx="5197611" cy="1954433"/>
          </a:xfrm>
          <a:prstGeom prst="rect">
            <a:avLst/>
          </a:prstGeom>
          <a:blipFill>
            <a:blip r:embed="rId10"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5300" y="1193800"/>
            <a:ext cx="6097909" cy="362327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2479972" y="4814503"/>
            <a:ext cx="4183379"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Montalescot et al. </a:t>
            </a:r>
            <a:r>
              <a:rPr dirty="0" sz="1600" spc="5" b="1">
                <a:latin typeface="Calibri Light"/>
                <a:cs typeface="Calibri Light"/>
              </a:rPr>
              <a:t>Eur </a:t>
            </a:r>
            <a:r>
              <a:rPr dirty="0" sz="1600" spc="0" b="1">
                <a:latin typeface="Calibri Light"/>
                <a:cs typeface="Calibri Light"/>
              </a:rPr>
              <a:t>Heart J.</a:t>
            </a:r>
            <a:r>
              <a:rPr dirty="0" sz="1600" spc="-10" b="1">
                <a:latin typeface="Calibri Light"/>
                <a:cs typeface="Calibri Light"/>
              </a:rPr>
              <a:t> </a:t>
            </a:r>
            <a:r>
              <a:rPr dirty="0" sz="1600" spc="5" b="1">
                <a:latin typeface="Calibri Light"/>
                <a:cs typeface="Calibri Light"/>
              </a:rPr>
              <a:t>2013;34:2949</a:t>
            </a:r>
            <a:r>
              <a:rPr dirty="0" sz="1600" spc="5" b="1">
                <a:latin typeface="MS Gothic"/>
                <a:cs typeface="MS Gothic"/>
              </a:rPr>
              <a:t>‑</a:t>
            </a:r>
            <a:r>
              <a:rPr dirty="0" sz="1600" spc="5" b="1">
                <a:latin typeface="Calibri Light"/>
                <a:cs typeface="Calibri Light"/>
              </a:rPr>
              <a:t>3003</a:t>
            </a:r>
            <a:endParaRPr sz="1600">
              <a:latin typeface="Calibri Light"/>
              <a:cs typeface="Calibri Light"/>
            </a:endParaRPr>
          </a:p>
        </p:txBody>
      </p:sp>
      <p:sp>
        <p:nvSpPr>
          <p:cNvPr id="4" name="object 4"/>
          <p:cNvSpPr txBox="1">
            <a:spLocks noGrp="1"/>
          </p:cNvSpPr>
          <p:nvPr>
            <p:ph type="title"/>
          </p:nvPr>
        </p:nvSpPr>
        <p:spPr>
          <a:xfrm>
            <a:off x="1276604" y="162305"/>
            <a:ext cx="5913120" cy="883285"/>
          </a:xfrm>
          <a:prstGeom prst="rect"/>
        </p:spPr>
        <p:txBody>
          <a:bodyPr wrap="square" lIns="0" tIns="12700" rIns="0" bIns="0" rtlCol="0" vert="horz">
            <a:spAutoFit/>
          </a:bodyPr>
          <a:lstStyle/>
          <a:p>
            <a:pPr marL="12700">
              <a:lnSpc>
                <a:spcPts val="3285"/>
              </a:lnSpc>
              <a:spcBef>
                <a:spcPts val="100"/>
              </a:spcBef>
            </a:pPr>
            <a:r>
              <a:rPr dirty="0" sz="2800" spc="15"/>
              <a:t>European </a:t>
            </a:r>
            <a:r>
              <a:rPr dirty="0" sz="2800" spc="10"/>
              <a:t>Society of Cardiology</a:t>
            </a:r>
            <a:r>
              <a:rPr dirty="0" sz="2800" spc="-55"/>
              <a:t> </a:t>
            </a:r>
            <a:r>
              <a:rPr dirty="0" sz="2800" spc="10"/>
              <a:t>Guideline</a:t>
            </a:r>
            <a:endParaRPr sz="2800"/>
          </a:p>
          <a:p>
            <a:pPr marL="12700">
              <a:lnSpc>
                <a:spcPts val="3465"/>
              </a:lnSpc>
            </a:pPr>
            <a:r>
              <a:rPr dirty="0" sz="2950" spc="-45" i="1">
                <a:latin typeface="Calibri Light"/>
                <a:cs typeface="Calibri Light"/>
              </a:rPr>
              <a:t>Investigation </a:t>
            </a:r>
            <a:r>
              <a:rPr dirty="0" sz="2950" spc="-20" i="1">
                <a:latin typeface="Calibri Light"/>
                <a:cs typeface="Calibri Light"/>
              </a:rPr>
              <a:t>of </a:t>
            </a:r>
            <a:r>
              <a:rPr dirty="0" sz="2950" spc="-40" i="1">
                <a:latin typeface="Calibri Light"/>
                <a:cs typeface="Calibri Light"/>
              </a:rPr>
              <a:t>Stable </a:t>
            </a:r>
            <a:r>
              <a:rPr dirty="0" sz="2950" spc="-25" i="1">
                <a:latin typeface="Calibri Light"/>
                <a:cs typeface="Calibri Light"/>
              </a:rPr>
              <a:t>Chest</a:t>
            </a:r>
            <a:r>
              <a:rPr dirty="0" sz="2950" spc="-15" i="1">
                <a:latin typeface="Calibri Light"/>
                <a:cs typeface="Calibri Light"/>
              </a:rPr>
              <a:t> </a:t>
            </a:r>
            <a:r>
              <a:rPr dirty="0" sz="2950" spc="-65" i="1">
                <a:latin typeface="Calibri Light"/>
                <a:cs typeface="Calibri Light"/>
              </a:rPr>
              <a:t>Pain</a:t>
            </a:r>
            <a:endParaRPr sz="2950">
              <a:latin typeface="Calibri Light"/>
              <a:cs typeface="Calibri Light"/>
            </a:endParaRPr>
          </a:p>
        </p:txBody>
      </p:sp>
      <p:sp>
        <p:nvSpPr>
          <p:cNvPr id="5" name="object 5"/>
          <p:cNvSpPr/>
          <p:nvPr/>
        </p:nvSpPr>
        <p:spPr>
          <a:xfrm>
            <a:off x="254000" y="1879600"/>
            <a:ext cx="1503212" cy="2252813"/>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7772400" y="2374900"/>
            <a:ext cx="1223319" cy="126006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65100" y="139700"/>
            <a:ext cx="1038029" cy="932072"/>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3723" y="90245"/>
            <a:ext cx="5381625" cy="1000760"/>
          </a:xfrm>
          <a:prstGeom prst="rect"/>
        </p:spPr>
        <p:txBody>
          <a:bodyPr wrap="square" lIns="0" tIns="12700" rIns="0" bIns="0" rtlCol="0" vert="horz">
            <a:spAutoFit/>
          </a:bodyPr>
          <a:lstStyle/>
          <a:p>
            <a:pPr marL="12700" marR="5080">
              <a:lnSpc>
                <a:spcPct val="100000"/>
              </a:lnSpc>
              <a:spcBef>
                <a:spcPts val="100"/>
              </a:spcBef>
            </a:pPr>
            <a:r>
              <a:rPr dirty="0" spc="10"/>
              <a:t>Scottish </a:t>
            </a:r>
            <a:r>
              <a:rPr dirty="0" spc="25"/>
              <a:t>COmputed Tomography  </a:t>
            </a:r>
            <a:r>
              <a:rPr dirty="0" spc="15"/>
              <a:t>of the </a:t>
            </a:r>
            <a:r>
              <a:rPr dirty="0" spc="25"/>
              <a:t>HEART </a:t>
            </a:r>
            <a:r>
              <a:rPr dirty="0" spc="10"/>
              <a:t>(SCOT-HEART)</a:t>
            </a:r>
            <a:r>
              <a:rPr dirty="0" spc="-65"/>
              <a:t> </a:t>
            </a:r>
            <a:r>
              <a:rPr dirty="0" spc="10"/>
              <a:t>Trial</a:t>
            </a:r>
          </a:p>
        </p:txBody>
      </p:sp>
      <p:sp>
        <p:nvSpPr>
          <p:cNvPr id="3" name="object 3"/>
          <p:cNvSpPr txBox="1"/>
          <p:nvPr/>
        </p:nvSpPr>
        <p:spPr>
          <a:xfrm>
            <a:off x="524764" y="1699551"/>
            <a:ext cx="7545705" cy="635000"/>
          </a:xfrm>
          <a:prstGeom prst="rect">
            <a:avLst/>
          </a:prstGeom>
        </p:spPr>
        <p:txBody>
          <a:bodyPr wrap="square" lIns="0" tIns="12700" rIns="0" bIns="0" rtlCol="0" vert="horz">
            <a:spAutoFit/>
          </a:bodyPr>
          <a:lstStyle/>
          <a:p>
            <a:pPr marL="12700" marR="5080">
              <a:lnSpc>
                <a:spcPct val="100000"/>
              </a:lnSpc>
              <a:spcBef>
                <a:spcPts val="100"/>
              </a:spcBef>
            </a:pPr>
            <a:r>
              <a:rPr dirty="0" sz="2000" spc="-5" b="0">
                <a:latin typeface="Calibri Light"/>
                <a:cs typeface="Calibri Light"/>
              </a:rPr>
              <a:t>To assess the clinical impact of the </a:t>
            </a:r>
            <a:r>
              <a:rPr dirty="0" sz="2000" spc="5" b="1">
                <a:latin typeface="Calibri Light"/>
                <a:cs typeface="Calibri Light"/>
              </a:rPr>
              <a:t>addition </a:t>
            </a:r>
            <a:r>
              <a:rPr dirty="0" sz="2000" spc="-5" b="0">
                <a:latin typeface="Calibri Light"/>
                <a:cs typeface="Calibri Light"/>
              </a:rPr>
              <a:t>of CTCA to standard of care in  patients presenting with stable chest pain to the Cardiology</a:t>
            </a:r>
            <a:r>
              <a:rPr dirty="0" sz="2000" spc="-25" b="0">
                <a:latin typeface="Calibri Light"/>
                <a:cs typeface="Calibri Light"/>
              </a:rPr>
              <a:t> </a:t>
            </a:r>
            <a:r>
              <a:rPr dirty="0" sz="2000" spc="-5" b="0">
                <a:latin typeface="Calibri Light"/>
                <a:cs typeface="Calibri Light"/>
              </a:rPr>
              <a:t>clinic</a:t>
            </a:r>
            <a:endParaRPr sz="2000">
              <a:latin typeface="Calibri Light"/>
              <a:cs typeface="Calibri Light"/>
            </a:endParaRPr>
          </a:p>
        </p:txBody>
      </p:sp>
      <p:sp>
        <p:nvSpPr>
          <p:cNvPr id="4" name="object 4"/>
          <p:cNvSpPr txBox="1"/>
          <p:nvPr/>
        </p:nvSpPr>
        <p:spPr>
          <a:xfrm>
            <a:off x="524764" y="2613951"/>
            <a:ext cx="3251200" cy="1245870"/>
          </a:xfrm>
          <a:prstGeom prst="rect">
            <a:avLst/>
          </a:prstGeom>
        </p:spPr>
        <p:txBody>
          <a:bodyPr wrap="square" lIns="0" tIns="12700" rIns="0" bIns="0" rtlCol="0" vert="horz">
            <a:spAutoFit/>
          </a:bodyPr>
          <a:lstStyle/>
          <a:p>
            <a:pPr marL="298450" indent="-285750">
              <a:lnSpc>
                <a:spcPct val="100000"/>
              </a:lnSpc>
              <a:spcBef>
                <a:spcPts val="100"/>
              </a:spcBef>
              <a:buSzPct val="102500"/>
              <a:buFont typeface="Arial"/>
              <a:buChar char="•"/>
              <a:tabLst>
                <a:tab pos="297815" algn="l"/>
                <a:tab pos="298450" algn="l"/>
              </a:tabLst>
            </a:pPr>
            <a:r>
              <a:rPr dirty="0" sz="2000" spc="-5" b="0">
                <a:latin typeface="Calibri Light"/>
                <a:cs typeface="Calibri Light"/>
              </a:rPr>
              <a:t>Diagnosis (Primary</a:t>
            </a:r>
            <a:r>
              <a:rPr dirty="0" sz="2000" spc="-85" b="0">
                <a:latin typeface="Calibri Light"/>
                <a:cs typeface="Calibri Light"/>
              </a:rPr>
              <a:t> </a:t>
            </a:r>
            <a:r>
              <a:rPr dirty="0" sz="2000" spc="-5" b="0">
                <a:latin typeface="Calibri Light"/>
                <a:cs typeface="Calibri Light"/>
              </a:rPr>
              <a:t>Endpoint)</a:t>
            </a:r>
            <a:endParaRPr sz="2000">
              <a:latin typeface="Calibri Light"/>
              <a:cs typeface="Calibri Light"/>
            </a:endParaRPr>
          </a:p>
          <a:p>
            <a:pPr marL="298450" indent="-285750">
              <a:lnSpc>
                <a:spcPct val="100000"/>
              </a:lnSpc>
              <a:buSzPct val="102500"/>
              <a:buFont typeface="Arial"/>
              <a:buChar char="•"/>
              <a:tabLst>
                <a:tab pos="297815" algn="l"/>
                <a:tab pos="298450" algn="l"/>
              </a:tabLst>
            </a:pPr>
            <a:r>
              <a:rPr dirty="0" sz="2000" spc="-5" b="0">
                <a:latin typeface="Calibri Light"/>
                <a:cs typeface="Calibri Light"/>
              </a:rPr>
              <a:t>Investigations</a:t>
            </a:r>
            <a:endParaRPr sz="2000">
              <a:latin typeface="Calibri Light"/>
              <a:cs typeface="Calibri Light"/>
            </a:endParaRPr>
          </a:p>
          <a:p>
            <a:pPr marL="298450" indent="-285750">
              <a:lnSpc>
                <a:spcPct val="100000"/>
              </a:lnSpc>
              <a:buSzPct val="102500"/>
              <a:buFont typeface="Arial"/>
              <a:buChar char="•"/>
              <a:tabLst>
                <a:tab pos="297815" algn="l"/>
                <a:tab pos="298450" algn="l"/>
              </a:tabLst>
            </a:pPr>
            <a:r>
              <a:rPr dirty="0" sz="2000" spc="-5" b="0">
                <a:latin typeface="Calibri Light"/>
                <a:cs typeface="Calibri Light"/>
              </a:rPr>
              <a:t>Treatments</a:t>
            </a:r>
            <a:endParaRPr sz="2000">
              <a:latin typeface="Calibri Light"/>
              <a:cs typeface="Calibri Light"/>
            </a:endParaRPr>
          </a:p>
          <a:p>
            <a:pPr marL="298450" indent="-285750">
              <a:lnSpc>
                <a:spcPct val="100000"/>
              </a:lnSpc>
              <a:buSzPct val="102500"/>
              <a:buFont typeface="Arial"/>
              <a:buChar char="•"/>
              <a:tabLst>
                <a:tab pos="297815" algn="l"/>
                <a:tab pos="298450" algn="l"/>
              </a:tabLst>
            </a:pPr>
            <a:r>
              <a:rPr dirty="0" sz="2000" spc="-5" b="0">
                <a:latin typeface="Calibri Light"/>
                <a:cs typeface="Calibri Light"/>
              </a:rPr>
              <a:t>Outcomes</a:t>
            </a:r>
            <a:endParaRPr sz="2000">
              <a:latin typeface="Calibri Light"/>
              <a:cs typeface="Calibri Light"/>
            </a:endParaRPr>
          </a:p>
        </p:txBody>
      </p:sp>
      <p:sp>
        <p:nvSpPr>
          <p:cNvPr id="5" name="object 5"/>
          <p:cNvSpPr txBox="1"/>
          <p:nvPr/>
        </p:nvSpPr>
        <p:spPr>
          <a:xfrm>
            <a:off x="4182364" y="2613951"/>
            <a:ext cx="3248660" cy="1244600"/>
          </a:xfrm>
          <a:prstGeom prst="rect">
            <a:avLst/>
          </a:prstGeom>
        </p:spPr>
        <p:txBody>
          <a:bodyPr wrap="square" lIns="0" tIns="12700" rIns="0" bIns="0" rtlCol="0" vert="horz">
            <a:spAutoFit/>
          </a:bodyPr>
          <a:lstStyle/>
          <a:p>
            <a:pPr marL="12700">
              <a:lnSpc>
                <a:spcPct val="100000"/>
              </a:lnSpc>
              <a:spcBef>
                <a:spcPts val="100"/>
              </a:spcBef>
            </a:pPr>
            <a:r>
              <a:rPr dirty="0" sz="2000" spc="-5" b="0">
                <a:solidFill>
                  <a:srgbClr val="FF0000"/>
                </a:solidFill>
                <a:latin typeface="Calibri Light"/>
                <a:cs typeface="Calibri Light"/>
              </a:rPr>
              <a:t>Changed Diagnosis in </a:t>
            </a:r>
            <a:r>
              <a:rPr dirty="0" sz="2000" b="0">
                <a:solidFill>
                  <a:srgbClr val="FF0000"/>
                </a:solidFill>
                <a:latin typeface="Calibri Light"/>
                <a:cs typeface="Calibri Light"/>
              </a:rPr>
              <a:t>1 </a:t>
            </a:r>
            <a:r>
              <a:rPr dirty="0" sz="2000" spc="-5" b="0">
                <a:solidFill>
                  <a:srgbClr val="FF0000"/>
                </a:solidFill>
                <a:latin typeface="Calibri Light"/>
                <a:cs typeface="Calibri Light"/>
              </a:rPr>
              <a:t>in</a:t>
            </a:r>
            <a:r>
              <a:rPr dirty="0" sz="2000" spc="-45" b="0">
                <a:solidFill>
                  <a:srgbClr val="FF0000"/>
                </a:solidFill>
                <a:latin typeface="Calibri Light"/>
                <a:cs typeface="Calibri Light"/>
              </a:rPr>
              <a:t> </a:t>
            </a:r>
            <a:r>
              <a:rPr dirty="0" sz="2000" b="0">
                <a:solidFill>
                  <a:srgbClr val="FF0000"/>
                </a:solidFill>
                <a:latin typeface="Calibri Light"/>
                <a:cs typeface="Calibri Light"/>
              </a:rPr>
              <a:t>4</a:t>
            </a:r>
            <a:endParaRPr sz="2000">
              <a:latin typeface="Calibri Light"/>
              <a:cs typeface="Calibri Light"/>
            </a:endParaRPr>
          </a:p>
          <a:p>
            <a:pPr marL="12700">
              <a:lnSpc>
                <a:spcPct val="100000"/>
              </a:lnSpc>
            </a:pPr>
            <a:r>
              <a:rPr dirty="0" sz="2000" spc="-5" b="0">
                <a:solidFill>
                  <a:srgbClr val="FF0000"/>
                </a:solidFill>
                <a:latin typeface="Calibri Light"/>
                <a:cs typeface="Calibri Light"/>
              </a:rPr>
              <a:t>Changed Investigations in </a:t>
            </a:r>
            <a:r>
              <a:rPr dirty="0" sz="2000" b="0">
                <a:solidFill>
                  <a:srgbClr val="FF0000"/>
                </a:solidFill>
                <a:latin typeface="Calibri Light"/>
                <a:cs typeface="Calibri Light"/>
              </a:rPr>
              <a:t>1 </a:t>
            </a:r>
            <a:r>
              <a:rPr dirty="0" sz="2000" spc="-5" b="0">
                <a:solidFill>
                  <a:srgbClr val="FF0000"/>
                </a:solidFill>
                <a:latin typeface="Calibri Light"/>
                <a:cs typeface="Calibri Light"/>
              </a:rPr>
              <a:t>in</a:t>
            </a:r>
            <a:r>
              <a:rPr dirty="0" sz="2000" spc="-85" b="0">
                <a:solidFill>
                  <a:srgbClr val="FF0000"/>
                </a:solidFill>
                <a:latin typeface="Calibri Light"/>
                <a:cs typeface="Calibri Light"/>
              </a:rPr>
              <a:t> </a:t>
            </a:r>
            <a:r>
              <a:rPr dirty="0" sz="2000" b="0">
                <a:solidFill>
                  <a:srgbClr val="FF0000"/>
                </a:solidFill>
                <a:latin typeface="Calibri Light"/>
                <a:cs typeface="Calibri Light"/>
              </a:rPr>
              <a:t>6</a:t>
            </a:r>
            <a:endParaRPr sz="2000">
              <a:latin typeface="Calibri Light"/>
              <a:cs typeface="Calibri Light"/>
            </a:endParaRPr>
          </a:p>
          <a:p>
            <a:pPr marL="12700">
              <a:lnSpc>
                <a:spcPct val="100000"/>
              </a:lnSpc>
            </a:pPr>
            <a:r>
              <a:rPr dirty="0" sz="2000" spc="-5" b="0">
                <a:solidFill>
                  <a:srgbClr val="FF0000"/>
                </a:solidFill>
                <a:latin typeface="Calibri Light"/>
                <a:cs typeface="Calibri Light"/>
              </a:rPr>
              <a:t>Changed Treatments in </a:t>
            </a:r>
            <a:r>
              <a:rPr dirty="0" sz="2000" b="0">
                <a:solidFill>
                  <a:srgbClr val="FF0000"/>
                </a:solidFill>
                <a:latin typeface="Calibri Light"/>
                <a:cs typeface="Calibri Light"/>
              </a:rPr>
              <a:t>1 </a:t>
            </a:r>
            <a:r>
              <a:rPr dirty="0" sz="2000" spc="-5" b="0">
                <a:solidFill>
                  <a:srgbClr val="FF0000"/>
                </a:solidFill>
                <a:latin typeface="Calibri Light"/>
                <a:cs typeface="Calibri Light"/>
              </a:rPr>
              <a:t>in</a:t>
            </a:r>
            <a:r>
              <a:rPr dirty="0" sz="2000" spc="-55" b="0">
                <a:solidFill>
                  <a:srgbClr val="FF0000"/>
                </a:solidFill>
                <a:latin typeface="Calibri Light"/>
                <a:cs typeface="Calibri Light"/>
              </a:rPr>
              <a:t> </a:t>
            </a:r>
            <a:r>
              <a:rPr dirty="0" sz="2000" b="0">
                <a:solidFill>
                  <a:srgbClr val="FF0000"/>
                </a:solidFill>
                <a:latin typeface="Calibri Light"/>
                <a:cs typeface="Calibri Light"/>
              </a:rPr>
              <a:t>4</a:t>
            </a:r>
            <a:endParaRPr sz="2000">
              <a:latin typeface="Calibri Light"/>
              <a:cs typeface="Calibri Light"/>
            </a:endParaRPr>
          </a:p>
          <a:p>
            <a:pPr marL="12700">
              <a:lnSpc>
                <a:spcPct val="100000"/>
              </a:lnSpc>
            </a:pPr>
            <a:r>
              <a:rPr dirty="0" sz="2000" spc="5" b="1">
                <a:solidFill>
                  <a:srgbClr val="FF0000"/>
                </a:solidFill>
                <a:latin typeface="Calibri Light"/>
                <a:cs typeface="Calibri Light"/>
              </a:rPr>
              <a:t>Pre-specified 5-year</a:t>
            </a:r>
            <a:r>
              <a:rPr dirty="0" sz="2000" spc="-35" b="1">
                <a:solidFill>
                  <a:srgbClr val="FF0000"/>
                </a:solidFill>
                <a:latin typeface="Calibri Light"/>
                <a:cs typeface="Calibri Light"/>
              </a:rPr>
              <a:t> </a:t>
            </a:r>
            <a:r>
              <a:rPr dirty="0" sz="2000" spc="5" b="1">
                <a:solidFill>
                  <a:srgbClr val="FF0000"/>
                </a:solidFill>
                <a:latin typeface="Calibri Light"/>
                <a:cs typeface="Calibri Light"/>
              </a:rPr>
              <a:t>outcome:</a:t>
            </a:r>
            <a:endParaRPr sz="2000">
              <a:latin typeface="Calibri Light"/>
              <a:cs typeface="Calibri Light"/>
            </a:endParaRPr>
          </a:p>
        </p:txBody>
      </p:sp>
      <p:sp>
        <p:nvSpPr>
          <p:cNvPr id="6" name="object 6"/>
          <p:cNvSpPr txBox="1"/>
          <p:nvPr/>
        </p:nvSpPr>
        <p:spPr>
          <a:xfrm>
            <a:off x="3555078" y="3833151"/>
            <a:ext cx="4601845" cy="330200"/>
          </a:xfrm>
          <a:prstGeom prst="rect">
            <a:avLst/>
          </a:prstGeom>
        </p:spPr>
        <p:txBody>
          <a:bodyPr wrap="square" lIns="0" tIns="12700" rIns="0" bIns="0" rtlCol="0" vert="horz">
            <a:spAutoFit/>
          </a:bodyPr>
          <a:lstStyle/>
          <a:p>
            <a:pPr marL="12700">
              <a:lnSpc>
                <a:spcPct val="100000"/>
              </a:lnSpc>
              <a:spcBef>
                <a:spcPts val="100"/>
              </a:spcBef>
            </a:pPr>
            <a:r>
              <a:rPr dirty="0" sz="2000" spc="10" b="1">
                <a:solidFill>
                  <a:srgbClr val="FF0000"/>
                </a:solidFill>
                <a:latin typeface="Calibri Light"/>
                <a:cs typeface="Calibri Light"/>
              </a:rPr>
              <a:t>CHD </a:t>
            </a:r>
            <a:r>
              <a:rPr dirty="0" sz="2000" spc="5" b="1">
                <a:solidFill>
                  <a:srgbClr val="FF0000"/>
                </a:solidFill>
                <a:latin typeface="Calibri Light"/>
                <a:cs typeface="Calibri Light"/>
              </a:rPr>
              <a:t>death or non-fatal myocardial</a:t>
            </a:r>
            <a:r>
              <a:rPr dirty="0" sz="2000" spc="-20" b="1">
                <a:solidFill>
                  <a:srgbClr val="FF0000"/>
                </a:solidFill>
                <a:latin typeface="Calibri Light"/>
                <a:cs typeface="Calibri Light"/>
              </a:rPr>
              <a:t> </a:t>
            </a:r>
            <a:r>
              <a:rPr dirty="0" sz="2000" spc="0" b="1">
                <a:solidFill>
                  <a:srgbClr val="FF0000"/>
                </a:solidFill>
                <a:latin typeface="Calibri Light"/>
                <a:cs typeface="Calibri Light"/>
              </a:rPr>
              <a:t>infarction</a:t>
            </a:r>
            <a:endParaRPr sz="2000">
              <a:latin typeface="Calibri Light"/>
              <a:cs typeface="Calibri Light"/>
            </a:endParaRPr>
          </a:p>
        </p:txBody>
      </p:sp>
      <p:sp>
        <p:nvSpPr>
          <p:cNvPr id="7" name="object 7"/>
          <p:cNvSpPr txBox="1"/>
          <p:nvPr/>
        </p:nvSpPr>
        <p:spPr>
          <a:xfrm>
            <a:off x="1728956" y="4806540"/>
            <a:ext cx="1584325"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Trials.</a:t>
            </a:r>
            <a:r>
              <a:rPr dirty="0" sz="1600" spc="-40" b="1">
                <a:latin typeface="Calibri Light"/>
                <a:cs typeface="Calibri Light"/>
              </a:rPr>
              <a:t> </a:t>
            </a:r>
            <a:r>
              <a:rPr dirty="0" sz="1600" spc="0" b="1">
                <a:latin typeface="Calibri Light"/>
                <a:cs typeface="Calibri Light"/>
              </a:rPr>
              <a:t>2012;13:184</a:t>
            </a:r>
            <a:endParaRPr sz="1600">
              <a:latin typeface="Calibri Light"/>
              <a:cs typeface="Calibri Light"/>
            </a:endParaRPr>
          </a:p>
        </p:txBody>
      </p:sp>
      <p:sp>
        <p:nvSpPr>
          <p:cNvPr id="8" name="object 8"/>
          <p:cNvSpPr txBox="1"/>
          <p:nvPr/>
        </p:nvSpPr>
        <p:spPr>
          <a:xfrm>
            <a:off x="3597688" y="4811000"/>
            <a:ext cx="2320290"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Lancet</a:t>
            </a:r>
            <a:r>
              <a:rPr dirty="0" sz="1600" spc="-10" b="1">
                <a:latin typeface="Calibri Light"/>
                <a:cs typeface="Calibri Light"/>
              </a:rPr>
              <a:t> </a:t>
            </a:r>
            <a:r>
              <a:rPr dirty="0" sz="1600" spc="0" b="1">
                <a:latin typeface="Calibri Light"/>
                <a:cs typeface="Calibri Light"/>
              </a:rPr>
              <a:t>2015;385:2383-2391</a:t>
            </a:r>
            <a:endParaRPr sz="1600">
              <a:latin typeface="Calibri Light"/>
              <a:cs typeface="Calibri Light"/>
            </a:endParaRPr>
          </a:p>
        </p:txBody>
      </p:sp>
      <p:sp>
        <p:nvSpPr>
          <p:cNvPr id="9" name="object 9"/>
          <p:cNvSpPr txBox="1"/>
          <p:nvPr/>
        </p:nvSpPr>
        <p:spPr>
          <a:xfrm>
            <a:off x="6235713" y="4806540"/>
            <a:ext cx="2074545" cy="269240"/>
          </a:xfrm>
          <a:prstGeom prst="rect">
            <a:avLst/>
          </a:prstGeom>
        </p:spPr>
        <p:txBody>
          <a:bodyPr wrap="square" lIns="0" tIns="12700" rIns="0" bIns="0" rtlCol="0" vert="horz">
            <a:spAutoFit/>
          </a:bodyPr>
          <a:lstStyle/>
          <a:p>
            <a:pPr marL="12700">
              <a:lnSpc>
                <a:spcPct val="100000"/>
              </a:lnSpc>
              <a:spcBef>
                <a:spcPts val="100"/>
              </a:spcBef>
            </a:pPr>
            <a:r>
              <a:rPr dirty="0" sz="1600" spc="5" b="1">
                <a:latin typeface="Calibri Light"/>
                <a:cs typeface="Calibri Light"/>
              </a:rPr>
              <a:t>JACC</a:t>
            </a:r>
            <a:r>
              <a:rPr dirty="0" sz="1600" spc="-25" b="1">
                <a:latin typeface="Calibri Light"/>
                <a:cs typeface="Calibri Light"/>
              </a:rPr>
              <a:t> </a:t>
            </a:r>
            <a:r>
              <a:rPr dirty="0" sz="1600" spc="0" b="1">
                <a:latin typeface="Calibri Light"/>
                <a:cs typeface="Calibri Light"/>
              </a:rPr>
              <a:t>2016;67:1759-1768</a:t>
            </a:r>
            <a:endParaRPr sz="1600">
              <a:latin typeface="Calibri Light"/>
              <a:cs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5319" y="4814503"/>
            <a:ext cx="2833370" cy="269240"/>
          </a:xfrm>
          <a:prstGeom prst="rect">
            <a:avLst/>
          </a:prstGeom>
        </p:spPr>
        <p:txBody>
          <a:bodyPr wrap="square" lIns="0" tIns="12700" rIns="0" bIns="0" rtlCol="0" vert="horz">
            <a:spAutoFit/>
          </a:bodyPr>
          <a:lstStyle/>
          <a:p>
            <a:pPr marL="12700">
              <a:lnSpc>
                <a:spcPct val="100000"/>
              </a:lnSpc>
              <a:spcBef>
                <a:spcPts val="100"/>
              </a:spcBef>
            </a:pPr>
            <a:r>
              <a:rPr dirty="0" sz="1600" spc="10" b="1">
                <a:latin typeface="Calibri Light"/>
                <a:cs typeface="Calibri Light"/>
              </a:rPr>
              <a:t>N </a:t>
            </a:r>
            <a:r>
              <a:rPr dirty="0" sz="1600" spc="0" b="1">
                <a:latin typeface="Calibri Light"/>
                <a:cs typeface="Calibri Light"/>
              </a:rPr>
              <a:t>Engl J </a:t>
            </a:r>
            <a:r>
              <a:rPr dirty="0" sz="1600" spc="10" b="1">
                <a:latin typeface="Calibri Light"/>
                <a:cs typeface="Calibri Light"/>
              </a:rPr>
              <a:t>Med</a:t>
            </a:r>
            <a:r>
              <a:rPr dirty="0" sz="1600" spc="-30" b="1">
                <a:latin typeface="Calibri Light"/>
                <a:cs typeface="Calibri Light"/>
              </a:rPr>
              <a:t> </a:t>
            </a:r>
            <a:r>
              <a:rPr dirty="0" sz="1600" spc="0" b="1">
                <a:latin typeface="Calibri Light"/>
                <a:cs typeface="Calibri Light"/>
              </a:rPr>
              <a:t>2015;372:1291-1300</a:t>
            </a:r>
            <a:endParaRPr sz="1600">
              <a:latin typeface="Calibri Light"/>
              <a:cs typeface="Calibri Light"/>
            </a:endParaRPr>
          </a:p>
        </p:txBody>
      </p:sp>
      <p:sp>
        <p:nvSpPr>
          <p:cNvPr id="3" name="object 3"/>
          <p:cNvSpPr/>
          <p:nvPr/>
        </p:nvSpPr>
        <p:spPr>
          <a:xfrm>
            <a:off x="5511800" y="3187700"/>
            <a:ext cx="1324471" cy="507444"/>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872042" y="4814503"/>
            <a:ext cx="2320290"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Lancet</a:t>
            </a:r>
            <a:r>
              <a:rPr dirty="0" sz="1600" spc="-10" b="1">
                <a:latin typeface="Calibri Light"/>
                <a:cs typeface="Calibri Light"/>
              </a:rPr>
              <a:t> </a:t>
            </a:r>
            <a:r>
              <a:rPr dirty="0" sz="1600" spc="0" b="1">
                <a:latin typeface="Calibri Light"/>
                <a:cs typeface="Calibri Light"/>
              </a:rPr>
              <a:t>2015;385:2383-2391</a:t>
            </a:r>
            <a:endParaRPr sz="1600">
              <a:latin typeface="Calibri Light"/>
              <a:cs typeface="Calibri Light"/>
            </a:endParaRPr>
          </a:p>
        </p:txBody>
      </p:sp>
      <p:sp>
        <p:nvSpPr>
          <p:cNvPr id="5" name="object 5"/>
          <p:cNvSpPr txBox="1"/>
          <p:nvPr/>
        </p:nvSpPr>
        <p:spPr>
          <a:xfrm>
            <a:off x="5055211" y="1738473"/>
            <a:ext cx="3934460" cy="646430"/>
          </a:xfrm>
          <a:prstGeom prst="rect">
            <a:avLst/>
          </a:prstGeom>
          <a:solidFill>
            <a:srgbClr val="FFFFFF"/>
          </a:solidFill>
        </p:spPr>
        <p:txBody>
          <a:bodyPr wrap="square" lIns="0" tIns="31114" rIns="0" bIns="0" rtlCol="0" vert="horz">
            <a:spAutoFit/>
          </a:bodyPr>
          <a:lstStyle/>
          <a:p>
            <a:pPr marL="91440" marR="151130">
              <a:lnSpc>
                <a:spcPct val="100000"/>
              </a:lnSpc>
              <a:spcBef>
                <a:spcPts val="244"/>
              </a:spcBef>
            </a:pPr>
            <a:r>
              <a:rPr dirty="0" sz="1800" spc="5" b="1">
                <a:latin typeface="Calibri Light"/>
                <a:cs typeface="Calibri Light"/>
              </a:rPr>
              <a:t>Death or </a:t>
            </a:r>
            <a:r>
              <a:rPr dirty="0" sz="1800" spc="0" b="1">
                <a:latin typeface="Calibri Light"/>
                <a:cs typeface="Calibri Light"/>
              </a:rPr>
              <a:t>non-fatal </a:t>
            </a:r>
            <a:r>
              <a:rPr dirty="0" sz="1800" spc="5" b="1">
                <a:latin typeface="Calibri Light"/>
                <a:cs typeface="Calibri Light"/>
              </a:rPr>
              <a:t>myocardial </a:t>
            </a:r>
            <a:r>
              <a:rPr dirty="0" sz="1800" spc="0" b="1">
                <a:latin typeface="Calibri Light"/>
                <a:cs typeface="Calibri Light"/>
              </a:rPr>
              <a:t>infarction  </a:t>
            </a:r>
            <a:r>
              <a:rPr dirty="0" sz="1800" spc="10" b="1">
                <a:latin typeface="Calibri Light"/>
                <a:cs typeface="Calibri Light"/>
              </a:rPr>
              <a:t>HR </a:t>
            </a:r>
            <a:r>
              <a:rPr dirty="0" sz="1800" spc="5" b="1">
                <a:latin typeface="Calibri Light"/>
                <a:cs typeface="Calibri Light"/>
              </a:rPr>
              <a:t>0.66 (95% </a:t>
            </a:r>
            <a:r>
              <a:rPr dirty="0" sz="1800" spc="0" b="1">
                <a:latin typeface="Calibri Light"/>
                <a:cs typeface="Calibri Light"/>
              </a:rPr>
              <a:t>CI, 0.44-1.00),</a:t>
            </a:r>
            <a:r>
              <a:rPr dirty="0" sz="1800" spc="-45" b="1">
                <a:latin typeface="Calibri Light"/>
                <a:cs typeface="Calibri Light"/>
              </a:rPr>
              <a:t> </a:t>
            </a:r>
            <a:r>
              <a:rPr dirty="0" sz="1800" spc="5" b="1">
                <a:latin typeface="Calibri Light"/>
                <a:cs typeface="Calibri Light"/>
              </a:rPr>
              <a:t>P=0.049</a:t>
            </a:r>
            <a:endParaRPr sz="1800">
              <a:latin typeface="Calibri Light"/>
              <a:cs typeface="Calibri Light"/>
            </a:endParaRPr>
          </a:p>
        </p:txBody>
      </p:sp>
      <p:sp>
        <p:nvSpPr>
          <p:cNvPr id="6" name="object 6"/>
          <p:cNvSpPr txBox="1">
            <a:spLocks noGrp="1"/>
          </p:cNvSpPr>
          <p:nvPr>
            <p:ph type="title"/>
          </p:nvPr>
        </p:nvSpPr>
        <p:spPr>
          <a:xfrm>
            <a:off x="1271524" y="161117"/>
            <a:ext cx="4391660" cy="513080"/>
          </a:xfrm>
          <a:prstGeom prst="rect"/>
        </p:spPr>
        <p:txBody>
          <a:bodyPr wrap="square" lIns="0" tIns="12700" rIns="0" bIns="0" rtlCol="0" vert="horz">
            <a:spAutoFit/>
          </a:bodyPr>
          <a:lstStyle/>
          <a:p>
            <a:pPr marL="12700">
              <a:lnSpc>
                <a:spcPct val="100000"/>
              </a:lnSpc>
              <a:spcBef>
                <a:spcPts val="100"/>
              </a:spcBef>
            </a:pPr>
            <a:r>
              <a:rPr dirty="0" spc="15"/>
              <a:t>Short-term </a:t>
            </a:r>
            <a:r>
              <a:rPr dirty="0" spc="10"/>
              <a:t>Effects </a:t>
            </a:r>
            <a:r>
              <a:rPr dirty="0" spc="15"/>
              <a:t>of</a:t>
            </a:r>
            <a:r>
              <a:rPr dirty="0" spc="-70"/>
              <a:t> </a:t>
            </a:r>
            <a:r>
              <a:rPr dirty="0" spc="25"/>
              <a:t>CTCA</a:t>
            </a:r>
          </a:p>
        </p:txBody>
      </p:sp>
      <p:sp>
        <p:nvSpPr>
          <p:cNvPr id="7" name="object 7"/>
          <p:cNvSpPr/>
          <p:nvPr/>
        </p:nvSpPr>
        <p:spPr>
          <a:xfrm>
            <a:off x="342900" y="2298700"/>
            <a:ext cx="3632640" cy="2310718"/>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2732362" y="4040343"/>
            <a:ext cx="1378585" cy="31750"/>
          </a:xfrm>
          <a:custGeom>
            <a:avLst/>
            <a:gdLst/>
            <a:ahLst/>
            <a:cxnLst/>
            <a:rect l="l" t="t" r="r" b="b"/>
            <a:pathLst>
              <a:path w="1378585" h="31750">
                <a:moveTo>
                  <a:pt x="0" y="31659"/>
                </a:moveTo>
                <a:lnTo>
                  <a:pt x="1378097" y="31659"/>
                </a:lnTo>
                <a:lnTo>
                  <a:pt x="1378097" y="0"/>
                </a:lnTo>
                <a:lnTo>
                  <a:pt x="0" y="0"/>
                </a:lnTo>
                <a:lnTo>
                  <a:pt x="0" y="31659"/>
                </a:lnTo>
                <a:close/>
              </a:path>
            </a:pathLst>
          </a:custGeom>
          <a:solidFill>
            <a:srgbClr val="FFFFFF"/>
          </a:solidFill>
        </p:spPr>
        <p:txBody>
          <a:bodyPr wrap="square" lIns="0" tIns="0" rIns="0" bIns="0" rtlCol="0"/>
          <a:lstStyle/>
          <a:p/>
        </p:txBody>
      </p:sp>
      <p:sp>
        <p:nvSpPr>
          <p:cNvPr id="9" name="object 9"/>
          <p:cNvSpPr/>
          <p:nvPr/>
        </p:nvSpPr>
        <p:spPr>
          <a:xfrm>
            <a:off x="889000" y="4127500"/>
            <a:ext cx="3094944" cy="204046"/>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367138" y="2651127"/>
            <a:ext cx="15240" cy="1451610"/>
          </a:xfrm>
          <a:custGeom>
            <a:avLst/>
            <a:gdLst/>
            <a:ahLst/>
            <a:cxnLst/>
            <a:rect l="l" t="t" r="r" b="b"/>
            <a:pathLst>
              <a:path w="15239" h="1451610">
                <a:moveTo>
                  <a:pt x="0" y="1451378"/>
                </a:moveTo>
                <a:lnTo>
                  <a:pt x="15195" y="0"/>
                </a:lnTo>
              </a:path>
            </a:pathLst>
          </a:custGeom>
          <a:ln w="25400">
            <a:solidFill>
              <a:srgbClr val="000000"/>
            </a:solidFill>
            <a:prstDash val="lgDash"/>
          </a:ln>
        </p:spPr>
        <p:txBody>
          <a:bodyPr wrap="square" lIns="0" tIns="0" rIns="0" bIns="0" rtlCol="0"/>
          <a:lstStyle/>
          <a:p/>
        </p:txBody>
      </p:sp>
      <p:sp>
        <p:nvSpPr>
          <p:cNvPr id="11" name="object 11"/>
          <p:cNvSpPr/>
          <p:nvPr/>
        </p:nvSpPr>
        <p:spPr>
          <a:xfrm>
            <a:off x="4673600" y="2451100"/>
            <a:ext cx="3526310" cy="2240501"/>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6989853" y="3459907"/>
            <a:ext cx="635" cy="622300"/>
          </a:xfrm>
          <a:custGeom>
            <a:avLst/>
            <a:gdLst/>
            <a:ahLst/>
            <a:cxnLst/>
            <a:rect l="l" t="t" r="r" b="b"/>
            <a:pathLst>
              <a:path w="634" h="622300">
                <a:moveTo>
                  <a:pt x="1" y="621905"/>
                </a:moveTo>
                <a:lnTo>
                  <a:pt x="0" y="0"/>
                </a:lnTo>
              </a:path>
            </a:pathLst>
          </a:custGeom>
          <a:ln w="25400">
            <a:solidFill>
              <a:srgbClr val="000000"/>
            </a:solidFill>
            <a:prstDash val="lgDash"/>
          </a:ln>
        </p:spPr>
        <p:txBody>
          <a:bodyPr wrap="square" lIns="0" tIns="0" rIns="0" bIns="0" rtlCol="0"/>
          <a:lstStyle/>
          <a:p/>
        </p:txBody>
      </p:sp>
      <p:sp>
        <p:nvSpPr>
          <p:cNvPr id="13" name="object 13"/>
          <p:cNvSpPr txBox="1"/>
          <p:nvPr/>
        </p:nvSpPr>
        <p:spPr>
          <a:xfrm>
            <a:off x="196225" y="1740968"/>
            <a:ext cx="4398010" cy="708025"/>
          </a:xfrm>
          <a:prstGeom prst="rect">
            <a:avLst/>
          </a:prstGeom>
          <a:solidFill>
            <a:srgbClr val="FFFFFF"/>
          </a:solidFill>
        </p:spPr>
        <p:txBody>
          <a:bodyPr wrap="square" lIns="0" tIns="31114" rIns="0" bIns="0" rtlCol="0" vert="horz">
            <a:spAutoFit/>
          </a:bodyPr>
          <a:lstStyle/>
          <a:p>
            <a:pPr marL="90805" marR="179705">
              <a:lnSpc>
                <a:spcPct val="100000"/>
              </a:lnSpc>
              <a:spcBef>
                <a:spcPts val="244"/>
              </a:spcBef>
            </a:pPr>
            <a:r>
              <a:rPr dirty="0" sz="1800" spc="10" b="1">
                <a:latin typeface="Calibri Light"/>
                <a:cs typeface="Calibri Light"/>
              </a:rPr>
              <a:t>CHD </a:t>
            </a:r>
            <a:r>
              <a:rPr dirty="0" sz="1800" spc="5" b="1">
                <a:latin typeface="Calibri Light"/>
                <a:cs typeface="Calibri Light"/>
              </a:rPr>
              <a:t>death or </a:t>
            </a:r>
            <a:r>
              <a:rPr dirty="0" sz="1800" spc="0" b="1">
                <a:latin typeface="Calibri Light"/>
                <a:cs typeface="Calibri Light"/>
              </a:rPr>
              <a:t>non-fatal </a:t>
            </a:r>
            <a:r>
              <a:rPr dirty="0" sz="1800" spc="5" b="1">
                <a:latin typeface="Calibri Light"/>
                <a:cs typeface="Calibri Light"/>
              </a:rPr>
              <a:t>myocardial </a:t>
            </a:r>
            <a:r>
              <a:rPr dirty="0" sz="1800" spc="0" b="1">
                <a:latin typeface="Calibri Light"/>
                <a:cs typeface="Calibri Light"/>
              </a:rPr>
              <a:t>infarction  </a:t>
            </a:r>
            <a:r>
              <a:rPr dirty="0" sz="1800" spc="10" b="1">
                <a:latin typeface="Calibri Light"/>
                <a:cs typeface="Calibri Light"/>
              </a:rPr>
              <a:t>HR </a:t>
            </a:r>
            <a:r>
              <a:rPr dirty="0" sz="1800" spc="5" b="1">
                <a:latin typeface="Calibri Light"/>
                <a:cs typeface="Calibri Light"/>
              </a:rPr>
              <a:t>0.62 (95% </a:t>
            </a:r>
            <a:r>
              <a:rPr dirty="0" sz="1800" spc="0" b="1">
                <a:latin typeface="Calibri Light"/>
                <a:cs typeface="Calibri Light"/>
              </a:rPr>
              <a:t>CI, 0.38-1.01),</a:t>
            </a:r>
            <a:r>
              <a:rPr dirty="0" sz="1800" spc="-40" b="1">
                <a:latin typeface="Calibri Light"/>
                <a:cs typeface="Calibri Light"/>
              </a:rPr>
              <a:t> </a:t>
            </a:r>
            <a:r>
              <a:rPr dirty="0" sz="1800" spc="5" b="1">
                <a:latin typeface="Calibri Light"/>
                <a:cs typeface="Calibri Light"/>
              </a:rPr>
              <a:t>P=0.053</a:t>
            </a:r>
            <a:endParaRPr sz="1800">
              <a:latin typeface="Calibri Light"/>
              <a:cs typeface="Calibri Light"/>
            </a:endParaRPr>
          </a:p>
        </p:txBody>
      </p:sp>
      <p:sp>
        <p:nvSpPr>
          <p:cNvPr id="14" name="object 14"/>
          <p:cNvSpPr/>
          <p:nvPr/>
        </p:nvSpPr>
        <p:spPr>
          <a:xfrm>
            <a:off x="660400" y="1168400"/>
            <a:ext cx="639561" cy="569208"/>
          </a:xfrm>
          <a:prstGeom prst="rect">
            <a:avLst/>
          </a:prstGeom>
          <a:blipFill>
            <a:blip r:embed="rId6" cstate="print"/>
            <a:stretch>
              <a:fillRect/>
            </a:stretch>
          </a:blipFill>
        </p:spPr>
        <p:txBody>
          <a:bodyPr wrap="square" lIns="0" tIns="0" rIns="0" bIns="0" rtlCol="0"/>
          <a:lstStyle/>
          <a:p/>
        </p:txBody>
      </p:sp>
      <p:sp>
        <p:nvSpPr>
          <p:cNvPr id="15" name="object 15"/>
          <p:cNvSpPr txBox="1"/>
          <p:nvPr/>
        </p:nvSpPr>
        <p:spPr>
          <a:xfrm>
            <a:off x="1271524" y="440333"/>
            <a:ext cx="5848985" cy="1162050"/>
          </a:xfrm>
          <a:prstGeom prst="rect">
            <a:avLst/>
          </a:prstGeom>
        </p:spPr>
        <p:txBody>
          <a:bodyPr wrap="square" lIns="0" tIns="208279" rIns="0" bIns="0" rtlCol="0" vert="horz">
            <a:spAutoFit/>
          </a:bodyPr>
          <a:lstStyle/>
          <a:p>
            <a:pPr marL="12700">
              <a:lnSpc>
                <a:spcPct val="100000"/>
              </a:lnSpc>
              <a:spcBef>
                <a:spcPts val="1639"/>
              </a:spcBef>
            </a:pPr>
            <a:r>
              <a:rPr dirty="0" sz="2550" spc="-45" b="1" i="1">
                <a:latin typeface="Calibri Light"/>
                <a:cs typeface="Calibri Light"/>
              </a:rPr>
              <a:t>Clinical</a:t>
            </a:r>
            <a:r>
              <a:rPr dirty="0" sz="2550" spc="-30" b="1" i="1">
                <a:latin typeface="Calibri Light"/>
                <a:cs typeface="Calibri Light"/>
              </a:rPr>
              <a:t> </a:t>
            </a:r>
            <a:r>
              <a:rPr dirty="0" sz="2550" spc="-35" b="1" i="1">
                <a:latin typeface="Calibri Light"/>
                <a:cs typeface="Calibri Light"/>
              </a:rPr>
              <a:t>Outcomes</a:t>
            </a:r>
            <a:endParaRPr sz="2550">
              <a:latin typeface="Calibri Light"/>
              <a:cs typeface="Calibri Light"/>
            </a:endParaRPr>
          </a:p>
          <a:p>
            <a:pPr marL="55880">
              <a:lnSpc>
                <a:spcPct val="100000"/>
              </a:lnSpc>
              <a:spcBef>
                <a:spcPts val="1465"/>
              </a:spcBef>
              <a:tabLst>
                <a:tab pos="4064000" algn="l"/>
              </a:tabLst>
            </a:pPr>
            <a:r>
              <a:rPr dirty="0" sz="2400" spc="10" b="1">
                <a:latin typeface="Calibri Light"/>
                <a:cs typeface="Calibri Light"/>
              </a:rPr>
              <a:t>The SCOT-HEART </a:t>
            </a:r>
            <a:r>
              <a:rPr dirty="0" sz="2400" spc="5" b="1">
                <a:latin typeface="Calibri Light"/>
                <a:cs typeface="Calibri Light"/>
              </a:rPr>
              <a:t>Trial	</a:t>
            </a:r>
            <a:r>
              <a:rPr dirty="0" baseline="1157" sz="3600" spc="15" b="1">
                <a:latin typeface="Calibri Light"/>
                <a:cs typeface="Calibri Light"/>
              </a:rPr>
              <a:t>The</a:t>
            </a:r>
            <a:r>
              <a:rPr dirty="0" baseline="1157" sz="3600" spc="-75" b="1">
                <a:latin typeface="Calibri Light"/>
                <a:cs typeface="Calibri Light"/>
              </a:rPr>
              <a:t> </a:t>
            </a:r>
            <a:r>
              <a:rPr dirty="0" baseline="1157" sz="3600" spc="15" b="1">
                <a:latin typeface="Calibri Light"/>
                <a:cs typeface="Calibri Light"/>
              </a:rPr>
              <a:t>SCOT-HEA</a:t>
            </a:r>
            <a:endParaRPr baseline="1157" sz="3600">
              <a:latin typeface="Calibri Light"/>
              <a:cs typeface="Calibri Light"/>
            </a:endParaRPr>
          </a:p>
        </p:txBody>
      </p:sp>
      <p:sp>
        <p:nvSpPr>
          <p:cNvPr id="16" name="object 16"/>
          <p:cNvSpPr txBox="1"/>
          <p:nvPr/>
        </p:nvSpPr>
        <p:spPr>
          <a:xfrm>
            <a:off x="7301579" y="1203809"/>
            <a:ext cx="555625" cy="391160"/>
          </a:xfrm>
          <a:prstGeom prst="rect">
            <a:avLst/>
          </a:prstGeom>
        </p:spPr>
        <p:txBody>
          <a:bodyPr wrap="square" lIns="0" tIns="12700" rIns="0" bIns="0" rtlCol="0" vert="horz">
            <a:spAutoFit/>
          </a:bodyPr>
          <a:lstStyle/>
          <a:p>
            <a:pPr marL="12700">
              <a:lnSpc>
                <a:spcPct val="100000"/>
              </a:lnSpc>
              <a:spcBef>
                <a:spcPts val="100"/>
              </a:spcBef>
            </a:pPr>
            <a:r>
              <a:rPr dirty="0" sz="2400" spc="5" b="1">
                <a:latin typeface="Calibri Light"/>
                <a:cs typeface="Calibri Light"/>
              </a:rPr>
              <a:t>Trial</a:t>
            </a:r>
            <a:endParaRPr sz="2400">
              <a:latin typeface="Calibri Light"/>
              <a:cs typeface="Calibri Light"/>
            </a:endParaRPr>
          </a:p>
        </p:txBody>
      </p:sp>
      <p:sp>
        <p:nvSpPr>
          <p:cNvPr id="17" name="object 17"/>
          <p:cNvSpPr/>
          <p:nvPr/>
        </p:nvSpPr>
        <p:spPr>
          <a:xfrm>
            <a:off x="5854700" y="1117600"/>
            <a:ext cx="1418590" cy="543505"/>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2732362" y="3701789"/>
            <a:ext cx="2276475" cy="339090"/>
          </a:xfrm>
          <a:custGeom>
            <a:avLst/>
            <a:gdLst/>
            <a:ahLst/>
            <a:cxnLst/>
            <a:rect l="l" t="t" r="r" b="b"/>
            <a:pathLst>
              <a:path w="2276475" h="339089">
                <a:moveTo>
                  <a:pt x="0" y="0"/>
                </a:moveTo>
                <a:lnTo>
                  <a:pt x="2276136" y="0"/>
                </a:lnTo>
                <a:lnTo>
                  <a:pt x="2276136" y="338554"/>
                </a:lnTo>
                <a:lnTo>
                  <a:pt x="0" y="338554"/>
                </a:lnTo>
                <a:lnTo>
                  <a:pt x="0" y="0"/>
                </a:lnTo>
                <a:close/>
              </a:path>
            </a:pathLst>
          </a:custGeom>
          <a:solidFill>
            <a:srgbClr val="FFFFFF"/>
          </a:solidFill>
        </p:spPr>
        <p:txBody>
          <a:bodyPr wrap="square" lIns="0" tIns="0" rIns="0" bIns="0" rtlCol="0"/>
          <a:lstStyle/>
          <a:p/>
        </p:txBody>
      </p:sp>
      <p:sp>
        <p:nvSpPr>
          <p:cNvPr id="19" name="object 19"/>
          <p:cNvSpPr txBox="1"/>
          <p:nvPr/>
        </p:nvSpPr>
        <p:spPr>
          <a:xfrm>
            <a:off x="2732362" y="3721804"/>
            <a:ext cx="2276475" cy="269240"/>
          </a:xfrm>
          <a:prstGeom prst="rect">
            <a:avLst/>
          </a:prstGeom>
        </p:spPr>
        <p:txBody>
          <a:bodyPr wrap="square" lIns="0" tIns="12700" rIns="0" bIns="0" rtlCol="0" vert="horz">
            <a:spAutoFit/>
          </a:bodyPr>
          <a:lstStyle/>
          <a:p>
            <a:pPr marL="90805">
              <a:lnSpc>
                <a:spcPct val="100000"/>
              </a:lnSpc>
              <a:spcBef>
                <a:spcPts val="100"/>
              </a:spcBef>
            </a:pPr>
            <a:r>
              <a:rPr dirty="0" sz="1600" spc="5" b="1">
                <a:solidFill>
                  <a:srgbClr val="009FC3"/>
                </a:solidFill>
                <a:latin typeface="Calibri Light"/>
                <a:cs typeface="Calibri Light"/>
              </a:rPr>
              <a:t>CT </a:t>
            </a:r>
            <a:r>
              <a:rPr dirty="0" sz="1600" spc="0" b="1">
                <a:solidFill>
                  <a:srgbClr val="009FC3"/>
                </a:solidFill>
                <a:latin typeface="Calibri Light"/>
                <a:cs typeface="Calibri Light"/>
              </a:rPr>
              <a:t>Coronary</a:t>
            </a:r>
            <a:r>
              <a:rPr dirty="0" sz="1600" spc="-10" b="1">
                <a:solidFill>
                  <a:srgbClr val="009FC3"/>
                </a:solidFill>
                <a:latin typeface="Calibri Light"/>
                <a:cs typeface="Calibri Light"/>
              </a:rPr>
              <a:t> </a:t>
            </a:r>
            <a:r>
              <a:rPr dirty="0" sz="1600" spc="0" b="1">
                <a:solidFill>
                  <a:srgbClr val="009FC3"/>
                </a:solidFill>
                <a:latin typeface="Calibri Light"/>
                <a:cs typeface="Calibri Light"/>
              </a:rPr>
              <a:t>Angiography</a:t>
            </a:r>
            <a:endParaRPr sz="1600">
              <a:latin typeface="Calibri Light"/>
              <a:cs typeface="Calibri Light"/>
            </a:endParaRPr>
          </a:p>
        </p:txBody>
      </p:sp>
      <p:sp>
        <p:nvSpPr>
          <p:cNvPr id="20" name="object 20"/>
          <p:cNvSpPr txBox="1"/>
          <p:nvPr/>
        </p:nvSpPr>
        <p:spPr>
          <a:xfrm>
            <a:off x="2652110" y="2810026"/>
            <a:ext cx="1561465" cy="339090"/>
          </a:xfrm>
          <a:prstGeom prst="rect">
            <a:avLst/>
          </a:prstGeom>
          <a:solidFill>
            <a:srgbClr val="FFFFFF"/>
          </a:solidFill>
        </p:spPr>
        <p:txBody>
          <a:bodyPr wrap="square" lIns="0" tIns="32384" rIns="0" bIns="0" rtlCol="0" vert="horz">
            <a:spAutoFit/>
          </a:bodyPr>
          <a:lstStyle/>
          <a:p>
            <a:pPr marL="90805">
              <a:lnSpc>
                <a:spcPct val="100000"/>
              </a:lnSpc>
              <a:spcBef>
                <a:spcPts val="254"/>
              </a:spcBef>
            </a:pPr>
            <a:r>
              <a:rPr dirty="0" sz="1600" spc="0" b="1">
                <a:solidFill>
                  <a:srgbClr val="EE2E23"/>
                </a:solidFill>
                <a:latin typeface="Calibri Light"/>
                <a:cs typeface="Calibri Light"/>
              </a:rPr>
              <a:t>Standard of</a:t>
            </a:r>
            <a:r>
              <a:rPr dirty="0" sz="1600" spc="-25" b="1">
                <a:solidFill>
                  <a:srgbClr val="EE2E23"/>
                </a:solidFill>
                <a:latin typeface="Calibri Light"/>
                <a:cs typeface="Calibri Light"/>
              </a:rPr>
              <a:t> </a:t>
            </a:r>
            <a:r>
              <a:rPr dirty="0" sz="1600" spc="0" b="1">
                <a:solidFill>
                  <a:srgbClr val="EE2E23"/>
                </a:solidFill>
                <a:latin typeface="Calibri Light"/>
                <a:cs typeface="Calibri Light"/>
              </a:rPr>
              <a:t>Care</a:t>
            </a:r>
            <a:endParaRPr sz="1600">
              <a:latin typeface="Calibri Light"/>
              <a:cs typeface="Calibri Light"/>
            </a:endParaRPr>
          </a:p>
        </p:txBody>
      </p:sp>
      <p:sp>
        <p:nvSpPr>
          <p:cNvPr id="21" name="object 21"/>
          <p:cNvSpPr/>
          <p:nvPr/>
        </p:nvSpPr>
        <p:spPr>
          <a:xfrm>
            <a:off x="165100" y="139700"/>
            <a:ext cx="1038029" cy="932072"/>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2044699"/>
            <a:ext cx="4257550" cy="2573850"/>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1247067" y="3595208"/>
            <a:ext cx="3107055" cy="339090"/>
          </a:xfrm>
          <a:prstGeom prst="rect">
            <a:avLst/>
          </a:prstGeom>
          <a:solidFill>
            <a:srgbClr val="FFFFFF"/>
          </a:solidFill>
        </p:spPr>
        <p:txBody>
          <a:bodyPr wrap="square" lIns="0" tIns="32384" rIns="0" bIns="0" rtlCol="0" vert="horz">
            <a:spAutoFit/>
          </a:bodyPr>
          <a:lstStyle/>
          <a:p>
            <a:pPr marL="90805">
              <a:lnSpc>
                <a:spcPct val="100000"/>
              </a:lnSpc>
              <a:spcBef>
                <a:spcPts val="254"/>
              </a:spcBef>
            </a:pPr>
            <a:r>
              <a:rPr dirty="0" sz="1600" spc="5" b="1">
                <a:latin typeface="Calibri Light"/>
                <a:cs typeface="Calibri Light"/>
              </a:rPr>
              <a:t>HR </a:t>
            </a:r>
            <a:r>
              <a:rPr dirty="0" sz="1600" spc="0" b="1">
                <a:latin typeface="Calibri Light"/>
                <a:cs typeface="Calibri Light"/>
              </a:rPr>
              <a:t>1.20 </a:t>
            </a:r>
            <a:r>
              <a:rPr dirty="0" sz="1600" spc="5" b="1">
                <a:latin typeface="Calibri Light"/>
                <a:cs typeface="Calibri Light"/>
              </a:rPr>
              <a:t>(95% </a:t>
            </a:r>
            <a:r>
              <a:rPr dirty="0" sz="1600" spc="0" b="1">
                <a:latin typeface="Calibri Light"/>
                <a:cs typeface="Calibri Light"/>
              </a:rPr>
              <a:t>CI, 0.99-1.45),</a:t>
            </a:r>
            <a:r>
              <a:rPr dirty="0" sz="1600" spc="-35" b="1">
                <a:latin typeface="Calibri Light"/>
                <a:cs typeface="Calibri Light"/>
              </a:rPr>
              <a:t> </a:t>
            </a:r>
            <a:r>
              <a:rPr dirty="0" sz="1600" spc="0" b="1">
                <a:latin typeface="Calibri Light"/>
                <a:cs typeface="Calibri Light"/>
              </a:rPr>
              <a:t>P=0.06</a:t>
            </a:r>
            <a:endParaRPr sz="1600">
              <a:latin typeface="Calibri Light"/>
              <a:cs typeface="Calibri Light"/>
            </a:endParaRPr>
          </a:p>
        </p:txBody>
      </p:sp>
      <p:sp>
        <p:nvSpPr>
          <p:cNvPr id="4" name="object 4"/>
          <p:cNvSpPr txBox="1"/>
          <p:nvPr/>
        </p:nvSpPr>
        <p:spPr>
          <a:xfrm>
            <a:off x="5109741" y="4839631"/>
            <a:ext cx="2833370" cy="269240"/>
          </a:xfrm>
          <a:prstGeom prst="rect">
            <a:avLst/>
          </a:prstGeom>
        </p:spPr>
        <p:txBody>
          <a:bodyPr wrap="square" lIns="0" tIns="12700" rIns="0" bIns="0" rtlCol="0" vert="horz">
            <a:spAutoFit/>
          </a:bodyPr>
          <a:lstStyle/>
          <a:p>
            <a:pPr marL="12700">
              <a:lnSpc>
                <a:spcPct val="100000"/>
              </a:lnSpc>
              <a:spcBef>
                <a:spcPts val="100"/>
              </a:spcBef>
            </a:pPr>
            <a:r>
              <a:rPr dirty="0" sz="1600" spc="10" b="1">
                <a:latin typeface="Calibri Light"/>
                <a:cs typeface="Calibri Light"/>
              </a:rPr>
              <a:t>N </a:t>
            </a:r>
            <a:r>
              <a:rPr dirty="0" sz="1600" spc="0" b="1">
                <a:latin typeface="Calibri Light"/>
                <a:cs typeface="Calibri Light"/>
              </a:rPr>
              <a:t>Engl J </a:t>
            </a:r>
            <a:r>
              <a:rPr dirty="0" sz="1600" spc="10" b="1">
                <a:latin typeface="Calibri Light"/>
                <a:cs typeface="Calibri Light"/>
              </a:rPr>
              <a:t>Med</a:t>
            </a:r>
            <a:r>
              <a:rPr dirty="0" sz="1600" spc="-30" b="1">
                <a:latin typeface="Calibri Light"/>
                <a:cs typeface="Calibri Light"/>
              </a:rPr>
              <a:t> </a:t>
            </a:r>
            <a:r>
              <a:rPr dirty="0" sz="1600" spc="0" b="1">
                <a:latin typeface="Calibri Light"/>
                <a:cs typeface="Calibri Light"/>
              </a:rPr>
              <a:t>2015;372:1291-1300</a:t>
            </a:r>
            <a:endParaRPr sz="1600">
              <a:latin typeface="Calibri Light"/>
              <a:cs typeface="Calibri Light"/>
            </a:endParaRPr>
          </a:p>
        </p:txBody>
      </p:sp>
      <p:sp>
        <p:nvSpPr>
          <p:cNvPr id="5" name="object 5"/>
          <p:cNvSpPr txBox="1"/>
          <p:nvPr/>
        </p:nvSpPr>
        <p:spPr>
          <a:xfrm>
            <a:off x="2005027" y="4839631"/>
            <a:ext cx="2320290"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Lancet</a:t>
            </a:r>
            <a:r>
              <a:rPr dirty="0" sz="1600" spc="-10" b="1">
                <a:latin typeface="Calibri Light"/>
                <a:cs typeface="Calibri Light"/>
              </a:rPr>
              <a:t> </a:t>
            </a:r>
            <a:r>
              <a:rPr dirty="0" sz="1600" spc="0" b="1">
                <a:latin typeface="Calibri Light"/>
                <a:cs typeface="Calibri Light"/>
              </a:rPr>
              <a:t>2015;385:2383-2391</a:t>
            </a:r>
            <a:endParaRPr sz="1600">
              <a:latin typeface="Calibri Light"/>
              <a:cs typeface="Calibri Light"/>
            </a:endParaRPr>
          </a:p>
        </p:txBody>
      </p:sp>
      <p:sp>
        <p:nvSpPr>
          <p:cNvPr id="6" name="object 6"/>
          <p:cNvSpPr txBox="1">
            <a:spLocks noGrp="1"/>
          </p:cNvSpPr>
          <p:nvPr>
            <p:ph type="title"/>
          </p:nvPr>
        </p:nvSpPr>
        <p:spPr>
          <a:xfrm>
            <a:off x="1265936" y="165181"/>
            <a:ext cx="4391660" cy="513080"/>
          </a:xfrm>
          <a:prstGeom prst="rect"/>
        </p:spPr>
        <p:txBody>
          <a:bodyPr wrap="square" lIns="0" tIns="12700" rIns="0" bIns="0" rtlCol="0" vert="horz">
            <a:spAutoFit/>
          </a:bodyPr>
          <a:lstStyle/>
          <a:p>
            <a:pPr marL="12700">
              <a:lnSpc>
                <a:spcPct val="100000"/>
              </a:lnSpc>
              <a:spcBef>
                <a:spcPts val="100"/>
              </a:spcBef>
            </a:pPr>
            <a:r>
              <a:rPr dirty="0" spc="15"/>
              <a:t>Short-term </a:t>
            </a:r>
            <a:r>
              <a:rPr dirty="0" spc="10"/>
              <a:t>Effects </a:t>
            </a:r>
            <a:r>
              <a:rPr dirty="0" spc="15"/>
              <a:t>of</a:t>
            </a:r>
            <a:r>
              <a:rPr dirty="0" spc="-70"/>
              <a:t> </a:t>
            </a:r>
            <a:r>
              <a:rPr dirty="0" spc="25"/>
              <a:t>CTCA</a:t>
            </a:r>
          </a:p>
        </p:txBody>
      </p:sp>
      <p:sp>
        <p:nvSpPr>
          <p:cNvPr id="7" name="object 7"/>
          <p:cNvSpPr txBox="1"/>
          <p:nvPr/>
        </p:nvSpPr>
        <p:spPr>
          <a:xfrm>
            <a:off x="1265936" y="644456"/>
            <a:ext cx="6849109" cy="381000"/>
          </a:xfrm>
          <a:prstGeom prst="rect">
            <a:avLst/>
          </a:prstGeom>
        </p:spPr>
        <p:txBody>
          <a:bodyPr wrap="square" lIns="0" tIns="16510" rIns="0" bIns="0" rtlCol="0" vert="horz">
            <a:spAutoFit/>
          </a:bodyPr>
          <a:lstStyle/>
          <a:p>
            <a:pPr marL="12700">
              <a:lnSpc>
                <a:spcPct val="100000"/>
              </a:lnSpc>
              <a:spcBef>
                <a:spcPts val="130"/>
              </a:spcBef>
            </a:pPr>
            <a:r>
              <a:rPr dirty="0" sz="2300" spc="-25" b="1" i="1">
                <a:latin typeface="Calibri Light"/>
                <a:cs typeface="Calibri Light"/>
              </a:rPr>
              <a:t>Invasive Coronary </a:t>
            </a:r>
            <a:r>
              <a:rPr dirty="0" sz="2300" spc="-45" b="1" i="1">
                <a:latin typeface="Calibri Light"/>
                <a:cs typeface="Calibri Light"/>
              </a:rPr>
              <a:t>Angiography </a:t>
            </a:r>
            <a:r>
              <a:rPr dirty="0" sz="2300" spc="-40" b="1" i="1">
                <a:latin typeface="Calibri Light"/>
                <a:cs typeface="Calibri Light"/>
              </a:rPr>
              <a:t>&amp; </a:t>
            </a:r>
            <a:r>
              <a:rPr dirty="0" sz="2300" spc="-25" b="1" i="1">
                <a:latin typeface="Calibri Light"/>
                <a:cs typeface="Calibri Light"/>
              </a:rPr>
              <a:t>Coronary</a:t>
            </a:r>
            <a:r>
              <a:rPr dirty="0" sz="2300" spc="130" b="1" i="1">
                <a:latin typeface="Calibri Light"/>
                <a:cs typeface="Calibri Light"/>
              </a:rPr>
              <a:t> </a:t>
            </a:r>
            <a:r>
              <a:rPr dirty="0" sz="2300" spc="-35" b="1" i="1">
                <a:latin typeface="Calibri Light"/>
                <a:cs typeface="Calibri Light"/>
              </a:rPr>
              <a:t>Revascularisation</a:t>
            </a:r>
            <a:endParaRPr sz="2300">
              <a:latin typeface="Calibri Light"/>
              <a:cs typeface="Calibri Light"/>
            </a:endParaRPr>
          </a:p>
        </p:txBody>
      </p:sp>
      <p:sp>
        <p:nvSpPr>
          <p:cNvPr id="8" name="object 8"/>
          <p:cNvSpPr/>
          <p:nvPr/>
        </p:nvSpPr>
        <p:spPr>
          <a:xfrm>
            <a:off x="660400" y="1168400"/>
            <a:ext cx="639561" cy="569208"/>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1314982" y="1210595"/>
            <a:ext cx="2705100" cy="391160"/>
          </a:xfrm>
          <a:prstGeom prst="rect">
            <a:avLst/>
          </a:prstGeom>
        </p:spPr>
        <p:txBody>
          <a:bodyPr wrap="square" lIns="0" tIns="12700" rIns="0" bIns="0" rtlCol="0" vert="horz">
            <a:spAutoFit/>
          </a:bodyPr>
          <a:lstStyle/>
          <a:p>
            <a:pPr marL="12700">
              <a:lnSpc>
                <a:spcPct val="100000"/>
              </a:lnSpc>
              <a:spcBef>
                <a:spcPts val="100"/>
              </a:spcBef>
            </a:pPr>
            <a:r>
              <a:rPr dirty="0" sz="2400" spc="10" b="1">
                <a:latin typeface="Calibri Light"/>
                <a:cs typeface="Calibri Light"/>
              </a:rPr>
              <a:t>The SCOT-HEART</a:t>
            </a:r>
            <a:r>
              <a:rPr dirty="0" sz="2400" spc="-55" b="1">
                <a:latin typeface="Calibri Light"/>
                <a:cs typeface="Calibri Light"/>
              </a:rPr>
              <a:t> </a:t>
            </a:r>
            <a:r>
              <a:rPr dirty="0" sz="2400" spc="5" b="1">
                <a:latin typeface="Calibri Light"/>
                <a:cs typeface="Calibri Light"/>
              </a:rPr>
              <a:t>Trial</a:t>
            </a:r>
            <a:endParaRPr sz="2400">
              <a:latin typeface="Calibri Light"/>
              <a:cs typeface="Calibri Light"/>
            </a:endParaRPr>
          </a:p>
        </p:txBody>
      </p:sp>
      <p:sp>
        <p:nvSpPr>
          <p:cNvPr id="10" name="object 10"/>
          <p:cNvSpPr/>
          <p:nvPr/>
        </p:nvSpPr>
        <p:spPr>
          <a:xfrm>
            <a:off x="5854700" y="1117600"/>
            <a:ext cx="1418590" cy="543505"/>
          </a:xfrm>
          <a:prstGeom prst="rect">
            <a:avLst/>
          </a:prstGeom>
          <a:blipFill>
            <a:blip r:embed="rId4" cstate="print"/>
            <a:stretch>
              <a:fillRect/>
            </a:stretch>
          </a:blipFill>
        </p:spPr>
        <p:txBody>
          <a:bodyPr wrap="square" lIns="0" tIns="0" rIns="0" bIns="0" rtlCol="0"/>
          <a:lstStyle/>
          <a:p/>
        </p:txBody>
      </p:sp>
      <p:sp>
        <p:nvSpPr>
          <p:cNvPr id="11" name="object 11"/>
          <p:cNvSpPr txBox="1"/>
          <p:nvPr/>
        </p:nvSpPr>
        <p:spPr>
          <a:xfrm>
            <a:off x="5090190" y="1904457"/>
            <a:ext cx="239395" cy="2198370"/>
          </a:xfrm>
          <a:prstGeom prst="rect">
            <a:avLst/>
          </a:prstGeom>
        </p:spPr>
        <p:txBody>
          <a:bodyPr wrap="square" lIns="0" tIns="80010" rIns="0" bIns="0" rtlCol="0" vert="horz">
            <a:spAutoFit/>
          </a:bodyPr>
          <a:lstStyle/>
          <a:p>
            <a:pPr marL="12700">
              <a:lnSpc>
                <a:spcPct val="100000"/>
              </a:lnSpc>
              <a:spcBef>
                <a:spcPts val="630"/>
              </a:spcBef>
            </a:pPr>
            <a:r>
              <a:rPr dirty="0" sz="1400" spc="0" b="1">
                <a:latin typeface="Calibri Light"/>
                <a:cs typeface="Calibri Light"/>
              </a:rPr>
              <a:t>14</a:t>
            </a:r>
            <a:endParaRPr sz="1400">
              <a:latin typeface="Calibri Light"/>
              <a:cs typeface="Calibri Light"/>
            </a:endParaRPr>
          </a:p>
          <a:p>
            <a:pPr marL="12700">
              <a:lnSpc>
                <a:spcPct val="100000"/>
              </a:lnSpc>
              <a:spcBef>
                <a:spcPts val="530"/>
              </a:spcBef>
            </a:pPr>
            <a:r>
              <a:rPr dirty="0" sz="1400" spc="0" b="1">
                <a:latin typeface="Calibri Light"/>
                <a:cs typeface="Calibri Light"/>
              </a:rPr>
              <a:t>12</a:t>
            </a:r>
            <a:endParaRPr sz="1400">
              <a:latin typeface="Calibri Light"/>
              <a:cs typeface="Calibri Light"/>
            </a:endParaRPr>
          </a:p>
          <a:p>
            <a:pPr marL="12700">
              <a:lnSpc>
                <a:spcPct val="100000"/>
              </a:lnSpc>
              <a:spcBef>
                <a:spcPts val="350"/>
              </a:spcBef>
            </a:pPr>
            <a:r>
              <a:rPr dirty="0" sz="1400" spc="0" b="1">
                <a:latin typeface="Calibri Light"/>
                <a:cs typeface="Calibri Light"/>
              </a:rPr>
              <a:t>10</a:t>
            </a:r>
            <a:endParaRPr sz="1400">
              <a:latin typeface="Calibri Light"/>
              <a:cs typeface="Calibri Light"/>
            </a:endParaRPr>
          </a:p>
          <a:p>
            <a:pPr marL="132715">
              <a:lnSpc>
                <a:spcPct val="100000"/>
              </a:lnSpc>
              <a:spcBef>
                <a:spcPts val="535"/>
              </a:spcBef>
            </a:pPr>
            <a:r>
              <a:rPr dirty="0" sz="1400" spc="5" b="1">
                <a:latin typeface="Calibri Light"/>
                <a:cs typeface="Calibri Light"/>
              </a:rPr>
              <a:t>8</a:t>
            </a:r>
            <a:endParaRPr sz="1400">
              <a:latin typeface="Calibri Light"/>
              <a:cs typeface="Calibri Light"/>
            </a:endParaRPr>
          </a:p>
          <a:p>
            <a:pPr marL="129539">
              <a:lnSpc>
                <a:spcPct val="100000"/>
              </a:lnSpc>
              <a:spcBef>
                <a:spcPts val="309"/>
              </a:spcBef>
            </a:pPr>
            <a:r>
              <a:rPr dirty="0" sz="1400" spc="5" b="1">
                <a:latin typeface="Calibri Light"/>
                <a:cs typeface="Calibri Light"/>
              </a:rPr>
              <a:t>6</a:t>
            </a:r>
            <a:endParaRPr sz="1400">
              <a:latin typeface="Calibri Light"/>
              <a:cs typeface="Calibri Light"/>
            </a:endParaRPr>
          </a:p>
          <a:p>
            <a:pPr marL="125730">
              <a:lnSpc>
                <a:spcPct val="100000"/>
              </a:lnSpc>
              <a:spcBef>
                <a:spcPts val="520"/>
              </a:spcBef>
            </a:pPr>
            <a:r>
              <a:rPr dirty="0" sz="1400" spc="5" b="1">
                <a:latin typeface="Calibri Light"/>
                <a:cs typeface="Calibri Light"/>
              </a:rPr>
              <a:t>4</a:t>
            </a:r>
            <a:endParaRPr sz="1400">
              <a:latin typeface="Calibri Light"/>
              <a:cs typeface="Calibri Light"/>
            </a:endParaRPr>
          </a:p>
          <a:p>
            <a:pPr marL="135890">
              <a:lnSpc>
                <a:spcPct val="100000"/>
              </a:lnSpc>
              <a:spcBef>
                <a:spcPts val="320"/>
              </a:spcBef>
            </a:pPr>
            <a:r>
              <a:rPr dirty="0" sz="1400" spc="5" b="1">
                <a:latin typeface="Calibri Light"/>
                <a:cs typeface="Calibri Light"/>
              </a:rPr>
              <a:t>2</a:t>
            </a:r>
            <a:endParaRPr sz="1400">
              <a:latin typeface="Calibri Light"/>
              <a:cs typeface="Calibri Light"/>
            </a:endParaRPr>
          </a:p>
          <a:p>
            <a:pPr marL="132080">
              <a:lnSpc>
                <a:spcPct val="100000"/>
              </a:lnSpc>
              <a:spcBef>
                <a:spcPts val="570"/>
              </a:spcBef>
            </a:pPr>
            <a:r>
              <a:rPr dirty="0" sz="1400" spc="5" b="1">
                <a:latin typeface="Calibri Light"/>
                <a:cs typeface="Calibri Light"/>
              </a:rPr>
              <a:t>0</a:t>
            </a:r>
            <a:endParaRPr sz="1400">
              <a:latin typeface="Calibri Light"/>
              <a:cs typeface="Calibri Light"/>
            </a:endParaRPr>
          </a:p>
        </p:txBody>
      </p:sp>
      <p:sp>
        <p:nvSpPr>
          <p:cNvPr id="12" name="object 12"/>
          <p:cNvSpPr/>
          <p:nvPr/>
        </p:nvSpPr>
        <p:spPr>
          <a:xfrm>
            <a:off x="5432416" y="2109708"/>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3" name="object 13"/>
          <p:cNvSpPr/>
          <p:nvPr/>
        </p:nvSpPr>
        <p:spPr>
          <a:xfrm>
            <a:off x="5431306" y="2376218"/>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4" name="object 14"/>
          <p:cNvSpPr/>
          <p:nvPr/>
        </p:nvSpPr>
        <p:spPr>
          <a:xfrm>
            <a:off x="5431308" y="2639790"/>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5" name="object 15"/>
          <p:cNvSpPr/>
          <p:nvPr/>
        </p:nvSpPr>
        <p:spPr>
          <a:xfrm>
            <a:off x="5430198" y="2915450"/>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6" name="object 16"/>
          <p:cNvSpPr/>
          <p:nvPr/>
        </p:nvSpPr>
        <p:spPr>
          <a:xfrm>
            <a:off x="5437982" y="3177153"/>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7" name="object 17"/>
          <p:cNvSpPr/>
          <p:nvPr/>
        </p:nvSpPr>
        <p:spPr>
          <a:xfrm>
            <a:off x="5436872" y="3449690"/>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8" name="object 18"/>
          <p:cNvSpPr/>
          <p:nvPr/>
        </p:nvSpPr>
        <p:spPr>
          <a:xfrm>
            <a:off x="5436873" y="3719893"/>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19" name="object 19"/>
          <p:cNvSpPr/>
          <p:nvPr/>
        </p:nvSpPr>
        <p:spPr>
          <a:xfrm>
            <a:off x="5435763" y="3985798"/>
            <a:ext cx="67310" cy="0"/>
          </a:xfrm>
          <a:custGeom>
            <a:avLst/>
            <a:gdLst/>
            <a:ahLst/>
            <a:cxnLst/>
            <a:rect l="l" t="t" r="r" b="b"/>
            <a:pathLst>
              <a:path w="67310" h="0">
                <a:moveTo>
                  <a:pt x="0" y="0"/>
                </a:moveTo>
                <a:lnTo>
                  <a:pt x="66743" y="0"/>
                </a:lnTo>
              </a:path>
            </a:pathLst>
          </a:custGeom>
          <a:ln w="6350">
            <a:solidFill>
              <a:srgbClr val="000000"/>
            </a:solidFill>
          </a:ln>
        </p:spPr>
        <p:txBody>
          <a:bodyPr wrap="square" lIns="0" tIns="0" rIns="0" bIns="0" rtlCol="0"/>
          <a:lstStyle/>
          <a:p/>
        </p:txBody>
      </p:sp>
      <p:sp>
        <p:nvSpPr>
          <p:cNvPr id="20" name="object 20"/>
          <p:cNvSpPr/>
          <p:nvPr/>
        </p:nvSpPr>
        <p:spPr>
          <a:xfrm>
            <a:off x="5492742" y="2108519"/>
            <a:ext cx="10160" cy="1877695"/>
          </a:xfrm>
          <a:custGeom>
            <a:avLst/>
            <a:gdLst/>
            <a:ahLst/>
            <a:cxnLst/>
            <a:rect l="l" t="t" r="r" b="b"/>
            <a:pathLst>
              <a:path w="10160" h="1877695">
                <a:moveTo>
                  <a:pt x="9809" y="1877280"/>
                </a:moveTo>
                <a:lnTo>
                  <a:pt x="0" y="0"/>
                </a:lnTo>
              </a:path>
            </a:pathLst>
          </a:custGeom>
          <a:ln w="6349">
            <a:solidFill>
              <a:srgbClr val="000000"/>
            </a:solidFill>
          </a:ln>
        </p:spPr>
        <p:txBody>
          <a:bodyPr wrap="square" lIns="0" tIns="0" rIns="0" bIns="0" rtlCol="0"/>
          <a:lstStyle/>
          <a:p/>
        </p:txBody>
      </p:sp>
      <p:sp>
        <p:nvSpPr>
          <p:cNvPr id="21" name="object 21"/>
          <p:cNvSpPr/>
          <p:nvPr/>
        </p:nvSpPr>
        <p:spPr>
          <a:xfrm>
            <a:off x="5979007" y="2899371"/>
            <a:ext cx="256540" cy="1088390"/>
          </a:xfrm>
          <a:custGeom>
            <a:avLst/>
            <a:gdLst/>
            <a:ahLst/>
            <a:cxnLst/>
            <a:rect l="l" t="t" r="r" b="b"/>
            <a:pathLst>
              <a:path w="256539" h="1088389">
                <a:moveTo>
                  <a:pt x="0" y="0"/>
                </a:moveTo>
                <a:lnTo>
                  <a:pt x="256233" y="0"/>
                </a:lnTo>
                <a:lnTo>
                  <a:pt x="256233" y="1087934"/>
                </a:lnTo>
                <a:lnTo>
                  <a:pt x="0" y="1087934"/>
                </a:lnTo>
                <a:lnTo>
                  <a:pt x="0" y="0"/>
                </a:lnTo>
                <a:close/>
              </a:path>
            </a:pathLst>
          </a:custGeom>
          <a:solidFill>
            <a:srgbClr val="EE2E23"/>
          </a:solidFill>
        </p:spPr>
        <p:txBody>
          <a:bodyPr wrap="square" lIns="0" tIns="0" rIns="0" bIns="0" rtlCol="0"/>
          <a:lstStyle/>
          <a:p/>
        </p:txBody>
      </p:sp>
      <p:sp>
        <p:nvSpPr>
          <p:cNvPr id="22" name="object 22"/>
          <p:cNvSpPr/>
          <p:nvPr/>
        </p:nvSpPr>
        <p:spPr>
          <a:xfrm>
            <a:off x="5979007" y="2899371"/>
            <a:ext cx="256540" cy="1088390"/>
          </a:xfrm>
          <a:custGeom>
            <a:avLst/>
            <a:gdLst/>
            <a:ahLst/>
            <a:cxnLst/>
            <a:rect l="l" t="t" r="r" b="b"/>
            <a:pathLst>
              <a:path w="256539" h="1088389">
                <a:moveTo>
                  <a:pt x="0" y="0"/>
                </a:moveTo>
                <a:lnTo>
                  <a:pt x="256233" y="0"/>
                </a:lnTo>
                <a:lnTo>
                  <a:pt x="256233" y="1087934"/>
                </a:lnTo>
                <a:lnTo>
                  <a:pt x="0" y="1087934"/>
                </a:lnTo>
                <a:lnTo>
                  <a:pt x="0" y="0"/>
                </a:lnTo>
                <a:close/>
              </a:path>
            </a:pathLst>
          </a:custGeom>
          <a:ln w="9525">
            <a:solidFill>
              <a:srgbClr val="EE2E23"/>
            </a:solidFill>
          </a:ln>
        </p:spPr>
        <p:txBody>
          <a:bodyPr wrap="square" lIns="0" tIns="0" rIns="0" bIns="0" rtlCol="0"/>
          <a:lstStyle/>
          <a:p/>
        </p:txBody>
      </p:sp>
      <p:sp>
        <p:nvSpPr>
          <p:cNvPr id="23" name="object 23"/>
          <p:cNvSpPr/>
          <p:nvPr/>
        </p:nvSpPr>
        <p:spPr>
          <a:xfrm>
            <a:off x="6430274" y="2352065"/>
            <a:ext cx="256540" cy="1628775"/>
          </a:xfrm>
          <a:custGeom>
            <a:avLst/>
            <a:gdLst/>
            <a:ahLst/>
            <a:cxnLst/>
            <a:rect l="l" t="t" r="r" b="b"/>
            <a:pathLst>
              <a:path w="256540" h="1628775">
                <a:moveTo>
                  <a:pt x="0" y="0"/>
                </a:moveTo>
                <a:lnTo>
                  <a:pt x="256233" y="0"/>
                </a:lnTo>
                <a:lnTo>
                  <a:pt x="256233" y="1628567"/>
                </a:lnTo>
                <a:lnTo>
                  <a:pt x="0" y="1628567"/>
                </a:lnTo>
                <a:lnTo>
                  <a:pt x="0" y="0"/>
                </a:lnTo>
                <a:close/>
              </a:path>
            </a:pathLst>
          </a:custGeom>
          <a:solidFill>
            <a:srgbClr val="009FC3"/>
          </a:solidFill>
        </p:spPr>
        <p:txBody>
          <a:bodyPr wrap="square" lIns="0" tIns="0" rIns="0" bIns="0" rtlCol="0"/>
          <a:lstStyle/>
          <a:p/>
        </p:txBody>
      </p:sp>
      <p:sp>
        <p:nvSpPr>
          <p:cNvPr id="24" name="object 24"/>
          <p:cNvSpPr/>
          <p:nvPr/>
        </p:nvSpPr>
        <p:spPr>
          <a:xfrm>
            <a:off x="6430274" y="2352065"/>
            <a:ext cx="256540" cy="1628775"/>
          </a:xfrm>
          <a:custGeom>
            <a:avLst/>
            <a:gdLst/>
            <a:ahLst/>
            <a:cxnLst/>
            <a:rect l="l" t="t" r="r" b="b"/>
            <a:pathLst>
              <a:path w="256540" h="1628775">
                <a:moveTo>
                  <a:pt x="0" y="0"/>
                </a:moveTo>
                <a:lnTo>
                  <a:pt x="256233" y="0"/>
                </a:lnTo>
                <a:lnTo>
                  <a:pt x="256233" y="1628567"/>
                </a:lnTo>
                <a:lnTo>
                  <a:pt x="0" y="1628567"/>
                </a:lnTo>
                <a:lnTo>
                  <a:pt x="0" y="0"/>
                </a:lnTo>
                <a:close/>
              </a:path>
            </a:pathLst>
          </a:custGeom>
          <a:ln w="9524">
            <a:solidFill>
              <a:srgbClr val="4A7EBB"/>
            </a:solidFill>
          </a:ln>
        </p:spPr>
        <p:txBody>
          <a:bodyPr wrap="square" lIns="0" tIns="0" rIns="0" bIns="0" rtlCol="0"/>
          <a:lstStyle/>
          <a:p/>
        </p:txBody>
      </p:sp>
      <p:sp>
        <p:nvSpPr>
          <p:cNvPr id="25" name="object 25"/>
          <p:cNvSpPr/>
          <p:nvPr/>
        </p:nvSpPr>
        <p:spPr>
          <a:xfrm>
            <a:off x="7575962" y="3560142"/>
            <a:ext cx="256540" cy="419734"/>
          </a:xfrm>
          <a:custGeom>
            <a:avLst/>
            <a:gdLst/>
            <a:ahLst/>
            <a:cxnLst/>
            <a:rect l="l" t="t" r="r" b="b"/>
            <a:pathLst>
              <a:path w="256540" h="419735">
                <a:moveTo>
                  <a:pt x="0" y="0"/>
                </a:moveTo>
                <a:lnTo>
                  <a:pt x="256233" y="0"/>
                </a:lnTo>
                <a:lnTo>
                  <a:pt x="256233" y="419642"/>
                </a:lnTo>
                <a:lnTo>
                  <a:pt x="0" y="419642"/>
                </a:lnTo>
                <a:lnTo>
                  <a:pt x="0" y="0"/>
                </a:lnTo>
                <a:close/>
              </a:path>
            </a:pathLst>
          </a:custGeom>
          <a:solidFill>
            <a:srgbClr val="EE2E23"/>
          </a:solidFill>
        </p:spPr>
        <p:txBody>
          <a:bodyPr wrap="square" lIns="0" tIns="0" rIns="0" bIns="0" rtlCol="0"/>
          <a:lstStyle/>
          <a:p/>
        </p:txBody>
      </p:sp>
      <p:sp>
        <p:nvSpPr>
          <p:cNvPr id="26" name="object 26"/>
          <p:cNvSpPr/>
          <p:nvPr/>
        </p:nvSpPr>
        <p:spPr>
          <a:xfrm>
            <a:off x="7575962" y="3560142"/>
            <a:ext cx="256540" cy="419734"/>
          </a:xfrm>
          <a:custGeom>
            <a:avLst/>
            <a:gdLst/>
            <a:ahLst/>
            <a:cxnLst/>
            <a:rect l="l" t="t" r="r" b="b"/>
            <a:pathLst>
              <a:path w="256540" h="419735">
                <a:moveTo>
                  <a:pt x="0" y="0"/>
                </a:moveTo>
                <a:lnTo>
                  <a:pt x="256233" y="0"/>
                </a:lnTo>
                <a:lnTo>
                  <a:pt x="256233" y="419642"/>
                </a:lnTo>
                <a:lnTo>
                  <a:pt x="0" y="419642"/>
                </a:lnTo>
                <a:lnTo>
                  <a:pt x="0" y="0"/>
                </a:lnTo>
                <a:close/>
              </a:path>
            </a:pathLst>
          </a:custGeom>
          <a:ln w="9525">
            <a:solidFill>
              <a:srgbClr val="EE2E23"/>
            </a:solidFill>
          </a:ln>
        </p:spPr>
        <p:txBody>
          <a:bodyPr wrap="square" lIns="0" tIns="0" rIns="0" bIns="0" rtlCol="0"/>
          <a:lstStyle/>
          <a:p/>
        </p:txBody>
      </p:sp>
      <p:sp>
        <p:nvSpPr>
          <p:cNvPr id="27" name="object 27"/>
          <p:cNvSpPr/>
          <p:nvPr/>
        </p:nvSpPr>
        <p:spPr>
          <a:xfrm>
            <a:off x="8027228" y="3159675"/>
            <a:ext cx="256540" cy="828040"/>
          </a:xfrm>
          <a:custGeom>
            <a:avLst/>
            <a:gdLst/>
            <a:ahLst/>
            <a:cxnLst/>
            <a:rect l="l" t="t" r="r" b="b"/>
            <a:pathLst>
              <a:path w="256540" h="828039">
                <a:moveTo>
                  <a:pt x="0" y="0"/>
                </a:moveTo>
                <a:lnTo>
                  <a:pt x="256233" y="0"/>
                </a:lnTo>
                <a:lnTo>
                  <a:pt x="256233" y="827632"/>
                </a:lnTo>
                <a:lnTo>
                  <a:pt x="0" y="827632"/>
                </a:lnTo>
                <a:lnTo>
                  <a:pt x="0" y="0"/>
                </a:lnTo>
                <a:close/>
              </a:path>
            </a:pathLst>
          </a:custGeom>
          <a:solidFill>
            <a:srgbClr val="009FC3"/>
          </a:solidFill>
        </p:spPr>
        <p:txBody>
          <a:bodyPr wrap="square" lIns="0" tIns="0" rIns="0" bIns="0" rtlCol="0"/>
          <a:lstStyle/>
          <a:p/>
        </p:txBody>
      </p:sp>
      <p:sp>
        <p:nvSpPr>
          <p:cNvPr id="28" name="object 28"/>
          <p:cNvSpPr/>
          <p:nvPr/>
        </p:nvSpPr>
        <p:spPr>
          <a:xfrm>
            <a:off x="8027228" y="3159675"/>
            <a:ext cx="256540" cy="828040"/>
          </a:xfrm>
          <a:custGeom>
            <a:avLst/>
            <a:gdLst/>
            <a:ahLst/>
            <a:cxnLst/>
            <a:rect l="l" t="t" r="r" b="b"/>
            <a:pathLst>
              <a:path w="256540" h="828039">
                <a:moveTo>
                  <a:pt x="0" y="0"/>
                </a:moveTo>
                <a:lnTo>
                  <a:pt x="256233" y="0"/>
                </a:lnTo>
                <a:lnTo>
                  <a:pt x="256233" y="827632"/>
                </a:lnTo>
                <a:lnTo>
                  <a:pt x="0" y="827632"/>
                </a:lnTo>
                <a:lnTo>
                  <a:pt x="0" y="0"/>
                </a:lnTo>
                <a:close/>
              </a:path>
            </a:pathLst>
          </a:custGeom>
          <a:ln w="9525">
            <a:solidFill>
              <a:srgbClr val="4A7EBB"/>
            </a:solidFill>
          </a:ln>
        </p:spPr>
        <p:txBody>
          <a:bodyPr wrap="square" lIns="0" tIns="0" rIns="0" bIns="0" rtlCol="0"/>
          <a:lstStyle/>
          <a:p/>
        </p:txBody>
      </p:sp>
      <p:sp>
        <p:nvSpPr>
          <p:cNvPr id="29" name="object 29"/>
          <p:cNvSpPr txBox="1"/>
          <p:nvPr/>
        </p:nvSpPr>
        <p:spPr>
          <a:xfrm>
            <a:off x="5511177" y="3995597"/>
            <a:ext cx="3259454" cy="589915"/>
          </a:xfrm>
          <a:prstGeom prst="rect">
            <a:avLst/>
          </a:prstGeom>
          <a:solidFill>
            <a:srgbClr val="FFFFFF"/>
          </a:solidFill>
        </p:spPr>
        <p:txBody>
          <a:bodyPr wrap="square" lIns="0" tIns="37465" rIns="0" bIns="0" rtlCol="0" vert="horz">
            <a:spAutoFit/>
          </a:bodyPr>
          <a:lstStyle/>
          <a:p>
            <a:pPr marL="316865" marR="98425" indent="-212090">
              <a:lnSpc>
                <a:spcPct val="100000"/>
              </a:lnSpc>
              <a:spcBef>
                <a:spcPts val="295"/>
              </a:spcBef>
              <a:tabLst>
                <a:tab pos="1736089" algn="l"/>
                <a:tab pos="2068830" algn="l"/>
              </a:tabLst>
            </a:pPr>
            <a:r>
              <a:rPr dirty="0" sz="1600" spc="0" b="1">
                <a:latin typeface="Calibri Light"/>
                <a:cs typeface="Calibri Light"/>
              </a:rPr>
              <a:t>Invasive</a:t>
            </a:r>
            <a:r>
              <a:rPr dirty="0" sz="1600" spc="10" b="1">
                <a:latin typeface="Calibri Light"/>
                <a:cs typeface="Calibri Light"/>
              </a:rPr>
              <a:t> </a:t>
            </a:r>
            <a:r>
              <a:rPr dirty="0" sz="1600" spc="0" b="1">
                <a:latin typeface="Calibri Light"/>
                <a:cs typeface="Calibri Light"/>
              </a:rPr>
              <a:t>Coronary		</a:t>
            </a:r>
            <a:r>
              <a:rPr dirty="0" baseline="1736" sz="2400" spc="0" b="1">
                <a:latin typeface="Calibri Light"/>
                <a:cs typeface="Calibri Light"/>
              </a:rPr>
              <a:t>Coronary  </a:t>
            </a:r>
            <a:r>
              <a:rPr dirty="0" sz="1600" spc="0" b="1">
                <a:latin typeface="Calibri Light"/>
                <a:cs typeface="Calibri Light"/>
              </a:rPr>
              <a:t>Angiography	</a:t>
            </a:r>
            <a:r>
              <a:rPr dirty="0" baseline="1736" sz="2400" spc="0" b="1">
                <a:latin typeface="Calibri Light"/>
                <a:cs typeface="Calibri Light"/>
              </a:rPr>
              <a:t>Revascularisation</a:t>
            </a:r>
            <a:endParaRPr baseline="1736" sz="2400">
              <a:latin typeface="Calibri Light"/>
              <a:cs typeface="Calibri Light"/>
            </a:endParaRPr>
          </a:p>
        </p:txBody>
      </p:sp>
      <p:sp>
        <p:nvSpPr>
          <p:cNvPr id="30" name="object 30"/>
          <p:cNvSpPr/>
          <p:nvPr/>
        </p:nvSpPr>
        <p:spPr>
          <a:xfrm>
            <a:off x="56233" y="2183770"/>
            <a:ext cx="646430" cy="1786889"/>
          </a:xfrm>
          <a:custGeom>
            <a:avLst/>
            <a:gdLst/>
            <a:ahLst/>
            <a:cxnLst/>
            <a:rect l="l" t="t" r="r" b="b"/>
            <a:pathLst>
              <a:path w="646430" h="1786889">
                <a:moveTo>
                  <a:pt x="0" y="1786771"/>
                </a:moveTo>
                <a:lnTo>
                  <a:pt x="0" y="0"/>
                </a:lnTo>
                <a:lnTo>
                  <a:pt x="646330" y="0"/>
                </a:lnTo>
                <a:lnTo>
                  <a:pt x="646330" y="1786771"/>
                </a:lnTo>
                <a:lnTo>
                  <a:pt x="0" y="1786771"/>
                </a:lnTo>
                <a:close/>
              </a:path>
            </a:pathLst>
          </a:custGeom>
          <a:solidFill>
            <a:srgbClr val="FFFFFF"/>
          </a:solidFill>
        </p:spPr>
        <p:txBody>
          <a:bodyPr wrap="square" lIns="0" tIns="0" rIns="0" bIns="0" rtlCol="0"/>
          <a:lstStyle/>
          <a:p/>
        </p:txBody>
      </p:sp>
      <p:sp>
        <p:nvSpPr>
          <p:cNvPr id="31" name="object 31"/>
          <p:cNvSpPr txBox="1"/>
          <p:nvPr/>
        </p:nvSpPr>
        <p:spPr>
          <a:xfrm>
            <a:off x="131773" y="2268306"/>
            <a:ext cx="528320" cy="1618615"/>
          </a:xfrm>
          <a:prstGeom prst="rect">
            <a:avLst/>
          </a:prstGeom>
        </p:spPr>
        <p:txBody>
          <a:bodyPr wrap="square" lIns="0" tIns="0" rIns="0" bIns="0" rtlCol="0" vert="vert270">
            <a:spAutoFit/>
          </a:bodyPr>
          <a:lstStyle/>
          <a:p>
            <a:pPr algn="ctr">
              <a:lnSpc>
                <a:spcPts val="1810"/>
              </a:lnSpc>
            </a:pPr>
            <a:r>
              <a:rPr dirty="0" sz="1800" spc="5" b="1">
                <a:latin typeface="Calibri Light"/>
                <a:cs typeface="Calibri Light"/>
              </a:rPr>
              <a:t>Coronary</a:t>
            </a:r>
            <a:endParaRPr sz="1800">
              <a:latin typeface="Calibri Light"/>
              <a:cs typeface="Calibri Light"/>
            </a:endParaRPr>
          </a:p>
          <a:p>
            <a:pPr algn="ctr">
              <a:lnSpc>
                <a:spcPct val="100000"/>
              </a:lnSpc>
            </a:pPr>
            <a:r>
              <a:rPr dirty="0" sz="1800" spc="0" b="1">
                <a:latin typeface="Calibri Light"/>
                <a:cs typeface="Calibri Light"/>
              </a:rPr>
              <a:t>Revascularisation</a:t>
            </a:r>
            <a:endParaRPr sz="1800">
              <a:latin typeface="Calibri Light"/>
              <a:cs typeface="Calibri Light"/>
            </a:endParaRPr>
          </a:p>
        </p:txBody>
      </p:sp>
      <p:sp>
        <p:nvSpPr>
          <p:cNvPr id="32" name="object 32"/>
          <p:cNvSpPr txBox="1"/>
          <p:nvPr/>
        </p:nvSpPr>
        <p:spPr>
          <a:xfrm>
            <a:off x="5982175" y="2609324"/>
            <a:ext cx="248920" cy="238760"/>
          </a:xfrm>
          <a:prstGeom prst="rect">
            <a:avLst/>
          </a:prstGeom>
        </p:spPr>
        <p:txBody>
          <a:bodyPr wrap="square" lIns="0" tIns="12700" rIns="0" bIns="0" rtlCol="0" vert="horz">
            <a:spAutoFit/>
          </a:bodyPr>
          <a:lstStyle/>
          <a:p>
            <a:pPr marL="12700">
              <a:lnSpc>
                <a:spcPct val="100000"/>
              </a:lnSpc>
              <a:spcBef>
                <a:spcPts val="100"/>
              </a:spcBef>
            </a:pPr>
            <a:r>
              <a:rPr dirty="0" sz="1400" spc="0" b="1">
                <a:latin typeface="Calibri Light"/>
                <a:cs typeface="Calibri Light"/>
              </a:rPr>
              <a:t>8.1</a:t>
            </a:r>
            <a:endParaRPr sz="1400">
              <a:latin typeface="Calibri Light"/>
              <a:cs typeface="Calibri Light"/>
            </a:endParaRPr>
          </a:p>
        </p:txBody>
      </p:sp>
      <p:sp>
        <p:nvSpPr>
          <p:cNvPr id="33" name="object 33"/>
          <p:cNvSpPr txBox="1"/>
          <p:nvPr/>
        </p:nvSpPr>
        <p:spPr>
          <a:xfrm>
            <a:off x="6376621" y="2062480"/>
            <a:ext cx="339090" cy="238760"/>
          </a:xfrm>
          <a:prstGeom prst="rect">
            <a:avLst/>
          </a:prstGeom>
        </p:spPr>
        <p:txBody>
          <a:bodyPr wrap="square" lIns="0" tIns="12700" rIns="0" bIns="0" rtlCol="0" vert="horz">
            <a:spAutoFit/>
          </a:bodyPr>
          <a:lstStyle/>
          <a:p>
            <a:pPr marL="12700">
              <a:lnSpc>
                <a:spcPct val="100000"/>
              </a:lnSpc>
              <a:spcBef>
                <a:spcPts val="100"/>
              </a:spcBef>
            </a:pPr>
            <a:r>
              <a:rPr dirty="0" sz="1400" spc="0" b="1">
                <a:latin typeface="Calibri Light"/>
                <a:cs typeface="Calibri Light"/>
              </a:rPr>
              <a:t>12.2</a:t>
            </a:r>
            <a:endParaRPr sz="1400">
              <a:latin typeface="Calibri Light"/>
              <a:cs typeface="Calibri Light"/>
            </a:endParaRPr>
          </a:p>
        </p:txBody>
      </p:sp>
      <p:sp>
        <p:nvSpPr>
          <p:cNvPr id="34" name="object 34"/>
          <p:cNvSpPr txBox="1"/>
          <p:nvPr/>
        </p:nvSpPr>
        <p:spPr>
          <a:xfrm>
            <a:off x="7574839" y="3270961"/>
            <a:ext cx="248920" cy="238760"/>
          </a:xfrm>
          <a:prstGeom prst="rect">
            <a:avLst/>
          </a:prstGeom>
        </p:spPr>
        <p:txBody>
          <a:bodyPr wrap="square" lIns="0" tIns="12700" rIns="0" bIns="0" rtlCol="0" vert="horz">
            <a:spAutoFit/>
          </a:bodyPr>
          <a:lstStyle/>
          <a:p>
            <a:pPr marL="12700">
              <a:lnSpc>
                <a:spcPct val="100000"/>
              </a:lnSpc>
              <a:spcBef>
                <a:spcPts val="100"/>
              </a:spcBef>
            </a:pPr>
            <a:r>
              <a:rPr dirty="0" sz="1400" spc="0" b="1">
                <a:latin typeface="Calibri Light"/>
                <a:cs typeface="Calibri Light"/>
              </a:rPr>
              <a:t>3.2</a:t>
            </a:r>
            <a:endParaRPr sz="1400">
              <a:latin typeface="Calibri Light"/>
              <a:cs typeface="Calibri Light"/>
            </a:endParaRPr>
          </a:p>
        </p:txBody>
      </p:sp>
      <p:sp>
        <p:nvSpPr>
          <p:cNvPr id="35" name="object 35"/>
          <p:cNvSpPr txBox="1"/>
          <p:nvPr/>
        </p:nvSpPr>
        <p:spPr>
          <a:xfrm>
            <a:off x="7615180" y="2480347"/>
            <a:ext cx="670560" cy="630555"/>
          </a:xfrm>
          <a:prstGeom prst="rect">
            <a:avLst/>
          </a:prstGeom>
        </p:spPr>
        <p:txBody>
          <a:bodyPr wrap="square" lIns="0" tIns="101600" rIns="0" bIns="0" rtlCol="0" vert="horz">
            <a:spAutoFit/>
          </a:bodyPr>
          <a:lstStyle/>
          <a:p>
            <a:pPr marL="12700">
              <a:lnSpc>
                <a:spcPct val="100000"/>
              </a:lnSpc>
              <a:spcBef>
                <a:spcPts val="800"/>
              </a:spcBef>
            </a:pPr>
            <a:r>
              <a:rPr dirty="0" sz="1400" spc="0" b="1">
                <a:latin typeface="Calibri Light"/>
                <a:cs typeface="Calibri Light"/>
              </a:rPr>
              <a:t>P&lt;0.001</a:t>
            </a:r>
            <a:endParaRPr sz="1400">
              <a:latin typeface="Calibri Light"/>
              <a:cs typeface="Calibri Light"/>
            </a:endParaRPr>
          </a:p>
          <a:p>
            <a:pPr marL="433705">
              <a:lnSpc>
                <a:spcPct val="100000"/>
              </a:lnSpc>
              <a:spcBef>
                <a:spcPts val="705"/>
              </a:spcBef>
            </a:pPr>
            <a:r>
              <a:rPr dirty="0" sz="1400" spc="0" b="1">
                <a:latin typeface="Calibri Light"/>
                <a:cs typeface="Calibri Light"/>
              </a:rPr>
              <a:t>6.2</a:t>
            </a:r>
            <a:endParaRPr sz="1400">
              <a:latin typeface="Calibri Light"/>
              <a:cs typeface="Calibri Light"/>
            </a:endParaRPr>
          </a:p>
        </p:txBody>
      </p:sp>
      <p:sp>
        <p:nvSpPr>
          <p:cNvPr id="36" name="object 36"/>
          <p:cNvSpPr txBox="1"/>
          <p:nvPr/>
        </p:nvSpPr>
        <p:spPr>
          <a:xfrm>
            <a:off x="5322964" y="1203809"/>
            <a:ext cx="2534285" cy="789305"/>
          </a:xfrm>
          <a:prstGeom prst="rect">
            <a:avLst/>
          </a:prstGeom>
        </p:spPr>
        <p:txBody>
          <a:bodyPr wrap="square" lIns="0" tIns="12700" rIns="0" bIns="0" rtlCol="0" vert="horz">
            <a:spAutoFit/>
          </a:bodyPr>
          <a:lstStyle/>
          <a:p>
            <a:pPr marL="12700">
              <a:lnSpc>
                <a:spcPct val="100000"/>
              </a:lnSpc>
              <a:spcBef>
                <a:spcPts val="100"/>
              </a:spcBef>
              <a:tabLst>
                <a:tab pos="1990725" algn="l"/>
              </a:tabLst>
            </a:pPr>
            <a:r>
              <a:rPr dirty="0" sz="2400" spc="10" b="1">
                <a:latin typeface="Calibri Light"/>
                <a:cs typeface="Calibri Light"/>
              </a:rPr>
              <a:t>Th</a:t>
            </a:r>
            <a:r>
              <a:rPr dirty="0" sz="2400" spc="15" b="1">
                <a:latin typeface="Calibri Light"/>
                <a:cs typeface="Calibri Light"/>
              </a:rPr>
              <a:t>e</a:t>
            </a:r>
            <a:r>
              <a:rPr dirty="0" sz="2400" spc="0" b="1">
                <a:latin typeface="Calibri Light"/>
                <a:cs typeface="Calibri Light"/>
              </a:rPr>
              <a:t> </a:t>
            </a:r>
            <a:r>
              <a:rPr dirty="0" sz="2400" spc="10" b="1">
                <a:latin typeface="Calibri Light"/>
                <a:cs typeface="Calibri Light"/>
              </a:rPr>
              <a:t>SCOT-HE</a:t>
            </a:r>
            <a:r>
              <a:rPr dirty="0" sz="2400" spc="25" b="1">
                <a:latin typeface="Calibri Light"/>
                <a:cs typeface="Calibri Light"/>
              </a:rPr>
              <a:t>A</a:t>
            </a:r>
            <a:r>
              <a:rPr dirty="0" sz="2400" b="1">
                <a:latin typeface="Calibri Light"/>
                <a:cs typeface="Calibri Light"/>
              </a:rPr>
              <a:t>	</a:t>
            </a:r>
            <a:r>
              <a:rPr dirty="0" sz="2400" spc="5" b="1">
                <a:latin typeface="Calibri Light"/>
                <a:cs typeface="Calibri Light"/>
              </a:rPr>
              <a:t>Trial</a:t>
            </a:r>
            <a:endParaRPr sz="2400">
              <a:latin typeface="Calibri Light"/>
              <a:cs typeface="Calibri Light"/>
            </a:endParaRPr>
          </a:p>
          <a:p>
            <a:pPr marL="738505">
              <a:lnSpc>
                <a:spcPct val="100000"/>
              </a:lnSpc>
              <a:spcBef>
                <a:spcPts val="1450"/>
              </a:spcBef>
            </a:pPr>
            <a:r>
              <a:rPr dirty="0" sz="1400" spc="0" b="1">
                <a:latin typeface="Calibri Light"/>
                <a:cs typeface="Calibri Light"/>
              </a:rPr>
              <a:t>P&lt;0.001</a:t>
            </a:r>
            <a:endParaRPr sz="1400">
              <a:latin typeface="Calibri Light"/>
              <a:cs typeface="Calibri Light"/>
            </a:endParaRPr>
          </a:p>
        </p:txBody>
      </p:sp>
      <p:sp>
        <p:nvSpPr>
          <p:cNvPr id="37" name="object 37"/>
          <p:cNvSpPr/>
          <p:nvPr/>
        </p:nvSpPr>
        <p:spPr>
          <a:xfrm>
            <a:off x="4719084" y="1734896"/>
            <a:ext cx="369570" cy="2539365"/>
          </a:xfrm>
          <a:custGeom>
            <a:avLst/>
            <a:gdLst/>
            <a:ahLst/>
            <a:cxnLst/>
            <a:rect l="l" t="t" r="r" b="b"/>
            <a:pathLst>
              <a:path w="369570" h="2539365">
                <a:moveTo>
                  <a:pt x="0" y="2538771"/>
                </a:moveTo>
                <a:lnTo>
                  <a:pt x="0" y="0"/>
                </a:lnTo>
                <a:lnTo>
                  <a:pt x="369331" y="0"/>
                </a:lnTo>
                <a:lnTo>
                  <a:pt x="369331" y="2538771"/>
                </a:lnTo>
                <a:lnTo>
                  <a:pt x="0" y="2538771"/>
                </a:lnTo>
                <a:close/>
              </a:path>
            </a:pathLst>
          </a:custGeom>
          <a:solidFill>
            <a:srgbClr val="FFFFFF"/>
          </a:solidFill>
        </p:spPr>
        <p:txBody>
          <a:bodyPr wrap="square" lIns="0" tIns="0" rIns="0" bIns="0" rtlCol="0"/>
          <a:lstStyle/>
          <a:p/>
        </p:txBody>
      </p:sp>
      <p:sp>
        <p:nvSpPr>
          <p:cNvPr id="38" name="object 38"/>
          <p:cNvSpPr txBox="1"/>
          <p:nvPr/>
        </p:nvSpPr>
        <p:spPr>
          <a:xfrm>
            <a:off x="4794623" y="1829848"/>
            <a:ext cx="254000" cy="2365375"/>
          </a:xfrm>
          <a:prstGeom prst="rect">
            <a:avLst/>
          </a:prstGeom>
        </p:spPr>
        <p:txBody>
          <a:bodyPr wrap="square" lIns="0" tIns="0" rIns="0" bIns="0" rtlCol="0" vert="vert270">
            <a:spAutoFit/>
          </a:bodyPr>
          <a:lstStyle/>
          <a:p>
            <a:pPr marL="12700">
              <a:lnSpc>
                <a:spcPts val="1810"/>
              </a:lnSpc>
            </a:pPr>
            <a:r>
              <a:rPr dirty="0" sz="1800" spc="5" b="1">
                <a:latin typeface="Calibri Light"/>
                <a:cs typeface="Calibri Light"/>
              </a:rPr>
              <a:t>Frequency </a:t>
            </a:r>
            <a:r>
              <a:rPr dirty="0" sz="1800" spc="25" b="1">
                <a:latin typeface="Calibri Light"/>
                <a:cs typeface="Calibri Light"/>
              </a:rPr>
              <a:t>@ </a:t>
            </a:r>
            <a:r>
              <a:rPr dirty="0" sz="1800" spc="5" b="1">
                <a:latin typeface="Calibri Light"/>
                <a:cs typeface="Calibri Light"/>
              </a:rPr>
              <a:t>90 Days</a:t>
            </a:r>
            <a:r>
              <a:rPr dirty="0" sz="1800" spc="-65" b="1">
                <a:latin typeface="Calibri Light"/>
                <a:cs typeface="Calibri Light"/>
              </a:rPr>
              <a:t> </a:t>
            </a:r>
            <a:r>
              <a:rPr dirty="0" sz="1800" spc="-5" b="0">
                <a:latin typeface="Calibri Light"/>
                <a:cs typeface="Calibri Light"/>
              </a:rPr>
              <a:t>(%)</a:t>
            </a:r>
            <a:endParaRPr sz="1800">
              <a:latin typeface="Calibri Light"/>
              <a:cs typeface="Calibri Light"/>
            </a:endParaRPr>
          </a:p>
        </p:txBody>
      </p:sp>
      <p:sp>
        <p:nvSpPr>
          <p:cNvPr id="39" name="object 39"/>
          <p:cNvSpPr txBox="1"/>
          <p:nvPr/>
        </p:nvSpPr>
        <p:spPr>
          <a:xfrm>
            <a:off x="1075461" y="2137018"/>
            <a:ext cx="2276475" cy="339090"/>
          </a:xfrm>
          <a:prstGeom prst="rect">
            <a:avLst/>
          </a:prstGeom>
          <a:solidFill>
            <a:srgbClr val="FFFFFF"/>
          </a:solidFill>
        </p:spPr>
        <p:txBody>
          <a:bodyPr wrap="square" lIns="0" tIns="32384" rIns="0" bIns="0" rtlCol="0" vert="horz">
            <a:spAutoFit/>
          </a:bodyPr>
          <a:lstStyle/>
          <a:p>
            <a:pPr marL="90805">
              <a:lnSpc>
                <a:spcPct val="100000"/>
              </a:lnSpc>
              <a:spcBef>
                <a:spcPts val="254"/>
              </a:spcBef>
            </a:pPr>
            <a:r>
              <a:rPr dirty="0" sz="1600" spc="5" b="1">
                <a:solidFill>
                  <a:srgbClr val="009FC3"/>
                </a:solidFill>
                <a:latin typeface="Calibri Light"/>
                <a:cs typeface="Calibri Light"/>
              </a:rPr>
              <a:t>CT </a:t>
            </a:r>
            <a:r>
              <a:rPr dirty="0" sz="1600" spc="0" b="1">
                <a:solidFill>
                  <a:srgbClr val="009FC3"/>
                </a:solidFill>
                <a:latin typeface="Calibri Light"/>
                <a:cs typeface="Calibri Light"/>
              </a:rPr>
              <a:t>Coronary</a:t>
            </a:r>
            <a:r>
              <a:rPr dirty="0" sz="1600" spc="-10" b="1">
                <a:solidFill>
                  <a:srgbClr val="009FC3"/>
                </a:solidFill>
                <a:latin typeface="Calibri Light"/>
                <a:cs typeface="Calibri Light"/>
              </a:rPr>
              <a:t> </a:t>
            </a:r>
            <a:r>
              <a:rPr dirty="0" sz="1600" spc="0" b="1">
                <a:solidFill>
                  <a:srgbClr val="009FC3"/>
                </a:solidFill>
                <a:latin typeface="Calibri Light"/>
                <a:cs typeface="Calibri Light"/>
              </a:rPr>
              <a:t>Angiography</a:t>
            </a:r>
            <a:endParaRPr sz="1600">
              <a:latin typeface="Calibri Light"/>
              <a:cs typeface="Calibri Light"/>
            </a:endParaRPr>
          </a:p>
        </p:txBody>
      </p:sp>
      <p:sp>
        <p:nvSpPr>
          <p:cNvPr id="40" name="object 40"/>
          <p:cNvSpPr txBox="1"/>
          <p:nvPr/>
        </p:nvSpPr>
        <p:spPr>
          <a:xfrm>
            <a:off x="2652110" y="2810026"/>
            <a:ext cx="1561465" cy="339090"/>
          </a:xfrm>
          <a:prstGeom prst="rect">
            <a:avLst/>
          </a:prstGeom>
          <a:solidFill>
            <a:srgbClr val="FFFFFF"/>
          </a:solidFill>
        </p:spPr>
        <p:txBody>
          <a:bodyPr wrap="square" lIns="0" tIns="32384" rIns="0" bIns="0" rtlCol="0" vert="horz">
            <a:spAutoFit/>
          </a:bodyPr>
          <a:lstStyle/>
          <a:p>
            <a:pPr marL="90805">
              <a:lnSpc>
                <a:spcPct val="100000"/>
              </a:lnSpc>
              <a:spcBef>
                <a:spcPts val="254"/>
              </a:spcBef>
            </a:pPr>
            <a:r>
              <a:rPr dirty="0" sz="1600" spc="0" b="1">
                <a:solidFill>
                  <a:srgbClr val="EE2E23"/>
                </a:solidFill>
                <a:latin typeface="Calibri Light"/>
                <a:cs typeface="Calibri Light"/>
              </a:rPr>
              <a:t>Standard of</a:t>
            </a:r>
            <a:r>
              <a:rPr dirty="0" sz="1600" spc="-25" b="1">
                <a:solidFill>
                  <a:srgbClr val="EE2E23"/>
                </a:solidFill>
                <a:latin typeface="Calibri Light"/>
                <a:cs typeface="Calibri Light"/>
              </a:rPr>
              <a:t> </a:t>
            </a:r>
            <a:r>
              <a:rPr dirty="0" sz="1600" spc="0" b="1">
                <a:solidFill>
                  <a:srgbClr val="EE2E23"/>
                </a:solidFill>
                <a:latin typeface="Calibri Light"/>
                <a:cs typeface="Calibri Light"/>
              </a:rPr>
              <a:t>Care</a:t>
            </a:r>
            <a:endParaRPr sz="1600">
              <a:latin typeface="Calibri Light"/>
              <a:cs typeface="Calibri Light"/>
            </a:endParaRPr>
          </a:p>
        </p:txBody>
      </p:sp>
      <p:sp>
        <p:nvSpPr>
          <p:cNvPr id="41" name="object 41"/>
          <p:cNvSpPr/>
          <p:nvPr/>
        </p:nvSpPr>
        <p:spPr>
          <a:xfrm>
            <a:off x="7528497" y="1698839"/>
            <a:ext cx="214629" cy="207645"/>
          </a:xfrm>
          <a:custGeom>
            <a:avLst/>
            <a:gdLst/>
            <a:ahLst/>
            <a:cxnLst/>
            <a:rect l="l" t="t" r="r" b="b"/>
            <a:pathLst>
              <a:path w="214629" h="207644">
                <a:moveTo>
                  <a:pt x="0" y="0"/>
                </a:moveTo>
                <a:lnTo>
                  <a:pt x="214331" y="0"/>
                </a:lnTo>
                <a:lnTo>
                  <a:pt x="214331" y="207298"/>
                </a:lnTo>
                <a:lnTo>
                  <a:pt x="0" y="207298"/>
                </a:lnTo>
                <a:lnTo>
                  <a:pt x="0" y="0"/>
                </a:lnTo>
                <a:close/>
              </a:path>
            </a:pathLst>
          </a:custGeom>
          <a:solidFill>
            <a:srgbClr val="EE2E23"/>
          </a:solidFill>
        </p:spPr>
        <p:txBody>
          <a:bodyPr wrap="square" lIns="0" tIns="0" rIns="0" bIns="0" rtlCol="0"/>
          <a:lstStyle/>
          <a:p/>
        </p:txBody>
      </p:sp>
      <p:sp>
        <p:nvSpPr>
          <p:cNvPr id="42" name="object 42"/>
          <p:cNvSpPr/>
          <p:nvPr/>
        </p:nvSpPr>
        <p:spPr>
          <a:xfrm>
            <a:off x="7528497" y="1698839"/>
            <a:ext cx="214629" cy="207645"/>
          </a:xfrm>
          <a:custGeom>
            <a:avLst/>
            <a:gdLst/>
            <a:ahLst/>
            <a:cxnLst/>
            <a:rect l="l" t="t" r="r" b="b"/>
            <a:pathLst>
              <a:path w="214629" h="207644">
                <a:moveTo>
                  <a:pt x="0" y="0"/>
                </a:moveTo>
                <a:lnTo>
                  <a:pt x="214331" y="0"/>
                </a:lnTo>
                <a:lnTo>
                  <a:pt x="214331" y="207298"/>
                </a:lnTo>
                <a:lnTo>
                  <a:pt x="0" y="207298"/>
                </a:lnTo>
                <a:lnTo>
                  <a:pt x="0" y="0"/>
                </a:lnTo>
                <a:close/>
              </a:path>
            </a:pathLst>
          </a:custGeom>
          <a:ln w="9525">
            <a:solidFill>
              <a:srgbClr val="EE2E23"/>
            </a:solidFill>
          </a:ln>
        </p:spPr>
        <p:txBody>
          <a:bodyPr wrap="square" lIns="0" tIns="0" rIns="0" bIns="0" rtlCol="0"/>
          <a:lstStyle/>
          <a:p/>
        </p:txBody>
      </p:sp>
      <p:sp>
        <p:nvSpPr>
          <p:cNvPr id="43" name="object 43"/>
          <p:cNvSpPr/>
          <p:nvPr/>
        </p:nvSpPr>
        <p:spPr>
          <a:xfrm>
            <a:off x="7534820" y="1967512"/>
            <a:ext cx="214629" cy="207645"/>
          </a:xfrm>
          <a:custGeom>
            <a:avLst/>
            <a:gdLst/>
            <a:ahLst/>
            <a:cxnLst/>
            <a:rect l="l" t="t" r="r" b="b"/>
            <a:pathLst>
              <a:path w="214629" h="207644">
                <a:moveTo>
                  <a:pt x="0" y="0"/>
                </a:moveTo>
                <a:lnTo>
                  <a:pt x="214331" y="0"/>
                </a:lnTo>
                <a:lnTo>
                  <a:pt x="214331" y="207298"/>
                </a:lnTo>
                <a:lnTo>
                  <a:pt x="0" y="207298"/>
                </a:lnTo>
                <a:lnTo>
                  <a:pt x="0" y="0"/>
                </a:lnTo>
                <a:close/>
              </a:path>
            </a:pathLst>
          </a:custGeom>
          <a:solidFill>
            <a:srgbClr val="009FC3"/>
          </a:solidFill>
        </p:spPr>
        <p:txBody>
          <a:bodyPr wrap="square" lIns="0" tIns="0" rIns="0" bIns="0" rtlCol="0"/>
          <a:lstStyle/>
          <a:p/>
        </p:txBody>
      </p:sp>
      <p:sp>
        <p:nvSpPr>
          <p:cNvPr id="44" name="object 44"/>
          <p:cNvSpPr/>
          <p:nvPr/>
        </p:nvSpPr>
        <p:spPr>
          <a:xfrm>
            <a:off x="7534820" y="1967512"/>
            <a:ext cx="214629" cy="207645"/>
          </a:xfrm>
          <a:custGeom>
            <a:avLst/>
            <a:gdLst/>
            <a:ahLst/>
            <a:cxnLst/>
            <a:rect l="l" t="t" r="r" b="b"/>
            <a:pathLst>
              <a:path w="214629" h="207644">
                <a:moveTo>
                  <a:pt x="0" y="0"/>
                </a:moveTo>
                <a:lnTo>
                  <a:pt x="214331" y="0"/>
                </a:lnTo>
                <a:lnTo>
                  <a:pt x="214331" y="207298"/>
                </a:lnTo>
                <a:lnTo>
                  <a:pt x="0" y="207298"/>
                </a:lnTo>
                <a:lnTo>
                  <a:pt x="0" y="0"/>
                </a:lnTo>
                <a:close/>
              </a:path>
            </a:pathLst>
          </a:custGeom>
          <a:ln w="9524">
            <a:solidFill>
              <a:srgbClr val="4A7EBB"/>
            </a:solidFill>
          </a:ln>
        </p:spPr>
        <p:txBody>
          <a:bodyPr wrap="square" lIns="0" tIns="0" rIns="0" bIns="0" rtlCol="0"/>
          <a:lstStyle/>
          <a:p/>
        </p:txBody>
      </p:sp>
      <p:sp>
        <p:nvSpPr>
          <p:cNvPr id="45" name="object 45"/>
          <p:cNvSpPr txBox="1"/>
          <p:nvPr/>
        </p:nvSpPr>
        <p:spPr>
          <a:xfrm>
            <a:off x="7821569" y="1598179"/>
            <a:ext cx="1005840" cy="577215"/>
          </a:xfrm>
          <a:prstGeom prst="rect">
            <a:avLst/>
          </a:prstGeom>
        </p:spPr>
        <p:txBody>
          <a:bodyPr wrap="square" lIns="0" tIns="12700" rIns="0" bIns="0" rtlCol="0" vert="horz">
            <a:spAutoFit/>
          </a:bodyPr>
          <a:lstStyle/>
          <a:p>
            <a:pPr marL="19050" marR="5080" indent="-6985">
              <a:lnSpc>
                <a:spcPct val="129200"/>
              </a:lnSpc>
              <a:spcBef>
                <a:spcPts val="100"/>
              </a:spcBef>
            </a:pPr>
            <a:r>
              <a:rPr dirty="0" sz="1400" spc="0" b="1">
                <a:solidFill>
                  <a:srgbClr val="EE2E23"/>
                </a:solidFill>
                <a:latin typeface="Calibri Light"/>
                <a:cs typeface="Calibri Light"/>
              </a:rPr>
              <a:t>Stress</a:t>
            </a:r>
            <a:r>
              <a:rPr dirty="0" sz="1400" spc="-75" b="1">
                <a:solidFill>
                  <a:srgbClr val="EE2E23"/>
                </a:solidFill>
                <a:latin typeface="Calibri Light"/>
                <a:cs typeface="Calibri Light"/>
              </a:rPr>
              <a:t> </a:t>
            </a:r>
            <a:r>
              <a:rPr dirty="0" sz="1400" spc="0" b="1">
                <a:solidFill>
                  <a:srgbClr val="EE2E23"/>
                </a:solidFill>
                <a:latin typeface="Calibri Light"/>
                <a:cs typeface="Calibri Light"/>
              </a:rPr>
              <a:t>Testing  </a:t>
            </a:r>
            <a:r>
              <a:rPr dirty="0" sz="1400" spc="0" b="1">
                <a:solidFill>
                  <a:srgbClr val="009FC3"/>
                </a:solidFill>
                <a:latin typeface="Calibri Light"/>
                <a:cs typeface="Calibri Light"/>
              </a:rPr>
              <a:t>CTCA</a:t>
            </a:r>
            <a:endParaRPr sz="1400">
              <a:latin typeface="Calibri Light"/>
              <a:cs typeface="Calibri Light"/>
            </a:endParaRPr>
          </a:p>
        </p:txBody>
      </p:sp>
      <p:sp>
        <p:nvSpPr>
          <p:cNvPr id="46" name="object 46"/>
          <p:cNvSpPr/>
          <p:nvPr/>
        </p:nvSpPr>
        <p:spPr>
          <a:xfrm>
            <a:off x="165100" y="139700"/>
            <a:ext cx="1038029" cy="932072"/>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2011" y="90245"/>
            <a:ext cx="5382895" cy="1435100"/>
          </a:xfrm>
          <a:prstGeom prst="rect"/>
        </p:spPr>
        <p:txBody>
          <a:bodyPr wrap="square" lIns="0" tIns="20955" rIns="0" bIns="0" rtlCol="0" vert="horz">
            <a:spAutoFit/>
          </a:bodyPr>
          <a:lstStyle/>
          <a:p>
            <a:pPr algn="just" marL="12700" marR="5080">
              <a:lnSpc>
                <a:spcPct val="98300"/>
              </a:lnSpc>
              <a:spcBef>
                <a:spcPts val="165"/>
              </a:spcBef>
            </a:pPr>
            <a:r>
              <a:rPr dirty="0" spc="10"/>
              <a:t>Scottish </a:t>
            </a:r>
            <a:r>
              <a:rPr dirty="0" spc="25"/>
              <a:t>COmputed Tomography  </a:t>
            </a:r>
            <a:r>
              <a:rPr dirty="0" spc="15"/>
              <a:t>of the </a:t>
            </a:r>
            <a:r>
              <a:rPr dirty="0" spc="25"/>
              <a:t>HEART </a:t>
            </a:r>
            <a:r>
              <a:rPr dirty="0" spc="10"/>
              <a:t>(SCOT-HEART) Trial  </a:t>
            </a:r>
            <a:r>
              <a:rPr dirty="0" sz="2950" spc="-20" i="1">
                <a:latin typeface="Calibri Light"/>
                <a:cs typeface="Calibri Light"/>
              </a:rPr>
              <a:t>The </a:t>
            </a:r>
            <a:r>
              <a:rPr dirty="0" sz="2950" spc="-50" i="1">
                <a:latin typeface="Calibri Light"/>
                <a:cs typeface="Calibri Light"/>
              </a:rPr>
              <a:t>5-Year</a:t>
            </a:r>
            <a:r>
              <a:rPr dirty="0" sz="2950" spc="-40" i="1">
                <a:latin typeface="Calibri Light"/>
                <a:cs typeface="Calibri Light"/>
              </a:rPr>
              <a:t> </a:t>
            </a:r>
            <a:r>
              <a:rPr dirty="0" sz="2950" spc="-105" i="1">
                <a:latin typeface="Calibri Light"/>
                <a:cs typeface="Calibri Light"/>
              </a:rPr>
              <a:t>Data</a:t>
            </a:r>
            <a:endParaRPr sz="2950">
              <a:latin typeface="Calibri Light"/>
              <a:cs typeface="Calibri Light"/>
            </a:endParaRPr>
          </a:p>
        </p:txBody>
      </p:sp>
      <p:sp>
        <p:nvSpPr>
          <p:cNvPr id="3" name="object 3"/>
          <p:cNvSpPr txBox="1"/>
          <p:nvPr/>
        </p:nvSpPr>
        <p:spPr>
          <a:xfrm>
            <a:off x="320643" y="1681054"/>
            <a:ext cx="8147684" cy="2367915"/>
          </a:xfrm>
          <a:prstGeom prst="rect">
            <a:avLst/>
          </a:prstGeom>
        </p:spPr>
        <p:txBody>
          <a:bodyPr wrap="square" lIns="0" tIns="12700" rIns="0" bIns="0" rtlCol="0" vert="horz">
            <a:spAutoFit/>
          </a:bodyPr>
          <a:lstStyle/>
          <a:p>
            <a:pPr marL="12700">
              <a:lnSpc>
                <a:spcPct val="100000"/>
              </a:lnSpc>
              <a:spcBef>
                <a:spcPts val="100"/>
              </a:spcBef>
            </a:pPr>
            <a:r>
              <a:rPr dirty="0" sz="2400" spc="-5" b="0">
                <a:latin typeface="Calibri Light"/>
                <a:cs typeface="Calibri Light"/>
              </a:rPr>
              <a:t>Pre-specified 5-year assessment of Coronary CT Angiography</a:t>
            </a:r>
            <a:r>
              <a:rPr dirty="0" sz="2400" spc="-50" b="0">
                <a:latin typeface="Calibri Light"/>
                <a:cs typeface="Calibri Light"/>
              </a:rPr>
              <a:t> </a:t>
            </a:r>
            <a:r>
              <a:rPr dirty="0" sz="2400" spc="-5" b="0">
                <a:latin typeface="Calibri Light"/>
                <a:cs typeface="Calibri Light"/>
              </a:rPr>
              <a:t>on:</a:t>
            </a:r>
            <a:endParaRPr sz="2400">
              <a:latin typeface="Calibri Light"/>
              <a:cs typeface="Calibri Light"/>
            </a:endParaRPr>
          </a:p>
          <a:p>
            <a:pPr>
              <a:lnSpc>
                <a:spcPct val="100000"/>
              </a:lnSpc>
            </a:pPr>
            <a:endParaRPr sz="2000">
              <a:latin typeface="Times New Roman"/>
              <a:cs typeface="Times New Roman"/>
            </a:endParaRPr>
          </a:p>
          <a:p>
            <a:pPr marL="469900" indent="-457200">
              <a:lnSpc>
                <a:spcPct val="100000"/>
              </a:lnSpc>
              <a:spcBef>
                <a:spcPts val="5"/>
              </a:spcBef>
              <a:buSzPct val="102083"/>
              <a:buFont typeface="Arial"/>
              <a:buChar char="•"/>
              <a:tabLst>
                <a:tab pos="354965" algn="l"/>
                <a:tab pos="355600" algn="l"/>
              </a:tabLst>
            </a:pPr>
            <a:r>
              <a:rPr dirty="0" sz="2400" spc="-5" b="0">
                <a:latin typeface="Calibri Light"/>
                <a:cs typeface="Calibri Light"/>
              </a:rPr>
              <a:t>Coronary heart disease death or non-fatal myocardial</a:t>
            </a:r>
            <a:r>
              <a:rPr dirty="0" sz="2400" spc="-65" b="0">
                <a:latin typeface="Calibri Light"/>
                <a:cs typeface="Calibri Light"/>
              </a:rPr>
              <a:t> </a:t>
            </a:r>
            <a:r>
              <a:rPr dirty="0" sz="2400" spc="-5" b="0">
                <a:latin typeface="Calibri Light"/>
                <a:cs typeface="Calibri Light"/>
              </a:rPr>
              <a:t>infarction</a:t>
            </a:r>
            <a:endParaRPr sz="2400">
              <a:latin typeface="Calibri Light"/>
              <a:cs typeface="Calibri Light"/>
            </a:endParaRPr>
          </a:p>
          <a:p>
            <a:pPr marL="469900" marR="3537585" indent="-457200">
              <a:lnSpc>
                <a:spcPct val="120000"/>
              </a:lnSpc>
              <a:buSzPct val="102083"/>
              <a:buFont typeface="Arial"/>
              <a:buChar char="•"/>
              <a:tabLst>
                <a:tab pos="354965" algn="l"/>
                <a:tab pos="355600" algn="l"/>
              </a:tabLst>
            </a:pPr>
            <a:r>
              <a:rPr dirty="0" sz="2400" spc="-5" b="0">
                <a:latin typeface="Calibri Light"/>
                <a:cs typeface="Calibri Light"/>
              </a:rPr>
              <a:t>Invasive coronary angiography and  coronary</a:t>
            </a:r>
            <a:r>
              <a:rPr dirty="0" sz="2400" spc="-15" b="0">
                <a:latin typeface="Calibri Light"/>
                <a:cs typeface="Calibri Light"/>
              </a:rPr>
              <a:t> </a:t>
            </a:r>
            <a:r>
              <a:rPr dirty="0" sz="2400" spc="-5" b="0">
                <a:latin typeface="Calibri Light"/>
                <a:cs typeface="Calibri Light"/>
              </a:rPr>
              <a:t>revascularisation</a:t>
            </a:r>
            <a:endParaRPr sz="2400">
              <a:latin typeface="Calibri Light"/>
              <a:cs typeface="Calibri Light"/>
            </a:endParaRPr>
          </a:p>
          <a:p>
            <a:pPr marL="469900" indent="-457200">
              <a:lnSpc>
                <a:spcPct val="100000"/>
              </a:lnSpc>
              <a:spcBef>
                <a:spcPts val="575"/>
              </a:spcBef>
              <a:buSzPct val="102083"/>
              <a:buFont typeface="Arial"/>
              <a:buChar char="•"/>
              <a:tabLst>
                <a:tab pos="354965" algn="l"/>
                <a:tab pos="355600" algn="l"/>
              </a:tabLst>
            </a:pPr>
            <a:r>
              <a:rPr dirty="0" sz="2400" spc="-5" b="0">
                <a:latin typeface="Calibri Light"/>
                <a:cs typeface="Calibri Light"/>
              </a:rPr>
              <a:t>Prescription of preventative</a:t>
            </a:r>
            <a:r>
              <a:rPr dirty="0" sz="2400" spc="-15" b="0">
                <a:latin typeface="Calibri Light"/>
                <a:cs typeface="Calibri Light"/>
              </a:rPr>
              <a:t> </a:t>
            </a:r>
            <a:r>
              <a:rPr dirty="0" sz="2400" spc="-5" b="0">
                <a:latin typeface="Calibri Light"/>
                <a:cs typeface="Calibri Light"/>
              </a:rPr>
              <a:t>therapies</a:t>
            </a:r>
            <a:endParaRPr sz="2400">
              <a:latin typeface="Calibri Light"/>
              <a:cs typeface="Calibri Light"/>
            </a:endParaRPr>
          </a:p>
        </p:txBody>
      </p:sp>
      <p:sp>
        <p:nvSpPr>
          <p:cNvPr id="4" name="object 4"/>
          <p:cNvSpPr/>
          <p:nvPr/>
        </p:nvSpPr>
        <p:spPr>
          <a:xfrm>
            <a:off x="6629400" y="2844800"/>
            <a:ext cx="1878705" cy="1878705"/>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4002257" y="4824961"/>
            <a:ext cx="1584325" cy="269240"/>
          </a:xfrm>
          <a:prstGeom prst="rect">
            <a:avLst/>
          </a:prstGeom>
        </p:spPr>
        <p:txBody>
          <a:bodyPr wrap="square" lIns="0" tIns="12700" rIns="0" bIns="0" rtlCol="0" vert="horz">
            <a:spAutoFit/>
          </a:bodyPr>
          <a:lstStyle/>
          <a:p>
            <a:pPr marL="12700">
              <a:lnSpc>
                <a:spcPct val="100000"/>
              </a:lnSpc>
              <a:spcBef>
                <a:spcPts val="100"/>
              </a:spcBef>
            </a:pPr>
            <a:r>
              <a:rPr dirty="0" sz="1600" spc="0" b="1">
                <a:latin typeface="Calibri Light"/>
                <a:cs typeface="Calibri Light"/>
              </a:rPr>
              <a:t>Trials.</a:t>
            </a:r>
            <a:r>
              <a:rPr dirty="0" sz="1600" spc="-40" b="1">
                <a:latin typeface="Calibri Light"/>
                <a:cs typeface="Calibri Light"/>
              </a:rPr>
              <a:t> </a:t>
            </a:r>
            <a:r>
              <a:rPr dirty="0" sz="1600" spc="0" b="1">
                <a:latin typeface="Calibri Light"/>
                <a:cs typeface="Calibri Light"/>
              </a:rPr>
              <a:t>2012;13:184</a:t>
            </a:r>
            <a:endParaRPr sz="1600">
              <a:latin typeface="Calibri Light"/>
              <a:cs typeface="Calibri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17385" y="1429111"/>
            <a:ext cx="76200" cy="18020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218963" y="2089273"/>
            <a:ext cx="76200" cy="180201"/>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2218964" y="2546406"/>
            <a:ext cx="76200" cy="180201"/>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2218963" y="3011311"/>
            <a:ext cx="76200" cy="180201"/>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2218962" y="3681275"/>
            <a:ext cx="76200" cy="180201"/>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2280881" y="4577250"/>
            <a:ext cx="2263140" cy="165100"/>
          </a:xfrm>
          <a:custGeom>
            <a:avLst/>
            <a:gdLst/>
            <a:ahLst/>
            <a:cxnLst/>
            <a:rect l="l" t="t" r="r" b="b"/>
            <a:pathLst>
              <a:path w="2263140" h="165100">
                <a:moveTo>
                  <a:pt x="0" y="0"/>
                </a:moveTo>
                <a:lnTo>
                  <a:pt x="0" y="164646"/>
                </a:lnTo>
                <a:lnTo>
                  <a:pt x="2262542" y="164646"/>
                </a:lnTo>
              </a:path>
            </a:pathLst>
          </a:custGeom>
          <a:ln w="12700">
            <a:solidFill>
              <a:srgbClr val="000000"/>
            </a:solidFill>
          </a:ln>
        </p:spPr>
        <p:txBody>
          <a:bodyPr wrap="square" lIns="0" tIns="0" rIns="0" bIns="0" rtlCol="0"/>
          <a:lstStyle/>
          <a:p/>
        </p:txBody>
      </p:sp>
      <p:sp>
        <p:nvSpPr>
          <p:cNvPr id="8" name="object 8"/>
          <p:cNvSpPr/>
          <p:nvPr/>
        </p:nvSpPr>
        <p:spPr>
          <a:xfrm>
            <a:off x="4543423" y="819280"/>
            <a:ext cx="635" cy="3932554"/>
          </a:xfrm>
          <a:custGeom>
            <a:avLst/>
            <a:gdLst/>
            <a:ahLst/>
            <a:cxnLst/>
            <a:rect l="l" t="t" r="r" b="b"/>
            <a:pathLst>
              <a:path w="635" h="3932554">
                <a:moveTo>
                  <a:pt x="3" y="3932146"/>
                </a:moveTo>
                <a:lnTo>
                  <a:pt x="0" y="0"/>
                </a:lnTo>
              </a:path>
            </a:pathLst>
          </a:custGeom>
          <a:ln w="12700">
            <a:solidFill>
              <a:srgbClr val="000000"/>
            </a:solidFill>
          </a:ln>
        </p:spPr>
        <p:txBody>
          <a:bodyPr wrap="square" lIns="0" tIns="0" rIns="0" bIns="0" rtlCol="0"/>
          <a:lstStyle/>
          <a:p/>
        </p:txBody>
      </p:sp>
      <p:sp>
        <p:nvSpPr>
          <p:cNvPr id="9" name="object 9"/>
          <p:cNvSpPr/>
          <p:nvPr/>
        </p:nvSpPr>
        <p:spPr>
          <a:xfrm>
            <a:off x="5747316" y="1005417"/>
            <a:ext cx="2047875" cy="5715"/>
          </a:xfrm>
          <a:custGeom>
            <a:avLst/>
            <a:gdLst/>
            <a:ahLst/>
            <a:cxnLst/>
            <a:rect l="l" t="t" r="r" b="b"/>
            <a:pathLst>
              <a:path w="2047875" h="5715">
                <a:moveTo>
                  <a:pt x="2047663" y="5414"/>
                </a:moveTo>
                <a:lnTo>
                  <a:pt x="0" y="0"/>
                </a:lnTo>
              </a:path>
            </a:pathLst>
          </a:custGeom>
          <a:ln w="12700">
            <a:solidFill>
              <a:srgbClr val="000000"/>
            </a:solidFill>
          </a:ln>
        </p:spPr>
        <p:txBody>
          <a:bodyPr wrap="square" lIns="0" tIns="0" rIns="0" bIns="0" rtlCol="0"/>
          <a:lstStyle/>
          <a:p/>
        </p:txBody>
      </p:sp>
      <p:sp>
        <p:nvSpPr>
          <p:cNvPr id="10" name="object 10"/>
          <p:cNvSpPr/>
          <p:nvPr/>
        </p:nvSpPr>
        <p:spPr>
          <a:xfrm>
            <a:off x="5716303" y="1008904"/>
            <a:ext cx="76200" cy="155049"/>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7750361" y="1019158"/>
            <a:ext cx="76199" cy="149491"/>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5747317" y="1970552"/>
            <a:ext cx="2047875" cy="1270"/>
          </a:xfrm>
          <a:custGeom>
            <a:avLst/>
            <a:gdLst/>
            <a:ahLst/>
            <a:cxnLst/>
            <a:rect l="l" t="t" r="r" b="b"/>
            <a:pathLst>
              <a:path w="2047875" h="1269">
                <a:moveTo>
                  <a:pt x="0" y="1085"/>
                </a:moveTo>
                <a:lnTo>
                  <a:pt x="2047663" y="0"/>
                </a:lnTo>
              </a:path>
            </a:pathLst>
          </a:custGeom>
          <a:ln w="12700">
            <a:solidFill>
              <a:srgbClr val="000000"/>
            </a:solidFill>
          </a:ln>
        </p:spPr>
        <p:txBody>
          <a:bodyPr wrap="square" lIns="0" tIns="0" rIns="0" bIns="0" rtlCol="0"/>
          <a:lstStyle/>
          <a:p/>
        </p:txBody>
      </p:sp>
      <p:sp>
        <p:nvSpPr>
          <p:cNvPr id="13" name="object 13"/>
          <p:cNvSpPr/>
          <p:nvPr/>
        </p:nvSpPr>
        <p:spPr>
          <a:xfrm>
            <a:off x="6724943" y="1966956"/>
            <a:ext cx="76199" cy="137692"/>
          </a:xfrm>
          <a:prstGeom prst="rect">
            <a:avLst/>
          </a:prstGeom>
          <a:blipFill>
            <a:blip r:embed="rId9" cstate="print"/>
            <a:stretch>
              <a:fillRect/>
            </a:stretch>
          </a:blipFill>
        </p:spPr>
        <p:txBody>
          <a:bodyPr wrap="square" lIns="0" tIns="0" rIns="0" bIns="0" rtlCol="0"/>
          <a:lstStyle/>
          <a:p/>
        </p:txBody>
      </p:sp>
      <p:sp>
        <p:nvSpPr>
          <p:cNvPr id="14" name="object 14"/>
          <p:cNvSpPr/>
          <p:nvPr/>
        </p:nvSpPr>
        <p:spPr>
          <a:xfrm>
            <a:off x="5750529" y="1879535"/>
            <a:ext cx="0" cy="102235"/>
          </a:xfrm>
          <a:custGeom>
            <a:avLst/>
            <a:gdLst/>
            <a:ahLst/>
            <a:cxnLst/>
            <a:rect l="l" t="t" r="r" b="b"/>
            <a:pathLst>
              <a:path w="0" h="102235">
                <a:moveTo>
                  <a:pt x="0" y="0"/>
                </a:moveTo>
                <a:lnTo>
                  <a:pt x="0" y="101664"/>
                </a:lnTo>
              </a:path>
            </a:pathLst>
          </a:custGeom>
          <a:ln w="13908">
            <a:solidFill>
              <a:srgbClr val="000000"/>
            </a:solidFill>
          </a:ln>
        </p:spPr>
        <p:txBody>
          <a:bodyPr wrap="square" lIns="0" tIns="0" rIns="0" bIns="0" rtlCol="0"/>
          <a:lstStyle/>
          <a:p/>
        </p:txBody>
      </p:sp>
      <p:sp>
        <p:nvSpPr>
          <p:cNvPr id="15" name="object 15"/>
          <p:cNvSpPr/>
          <p:nvPr/>
        </p:nvSpPr>
        <p:spPr>
          <a:xfrm>
            <a:off x="7788658" y="1884231"/>
            <a:ext cx="1905" cy="94615"/>
          </a:xfrm>
          <a:custGeom>
            <a:avLst/>
            <a:gdLst/>
            <a:ahLst/>
            <a:cxnLst/>
            <a:rect l="l" t="t" r="r" b="b"/>
            <a:pathLst>
              <a:path w="1904" h="94614">
                <a:moveTo>
                  <a:pt x="1430" y="94180"/>
                </a:moveTo>
                <a:lnTo>
                  <a:pt x="0" y="0"/>
                </a:lnTo>
              </a:path>
            </a:pathLst>
          </a:custGeom>
          <a:ln w="12699">
            <a:solidFill>
              <a:srgbClr val="000000"/>
            </a:solidFill>
          </a:ln>
        </p:spPr>
        <p:txBody>
          <a:bodyPr wrap="square" lIns="0" tIns="0" rIns="0" bIns="0" rtlCol="0"/>
          <a:lstStyle/>
          <a:p/>
        </p:txBody>
      </p:sp>
      <p:sp>
        <p:nvSpPr>
          <p:cNvPr id="16" name="object 16"/>
          <p:cNvSpPr/>
          <p:nvPr/>
        </p:nvSpPr>
        <p:spPr>
          <a:xfrm>
            <a:off x="6724713" y="2566503"/>
            <a:ext cx="76200" cy="180201"/>
          </a:xfrm>
          <a:prstGeom prst="rect">
            <a:avLst/>
          </a:prstGeom>
          <a:blipFill>
            <a:blip r:embed="rId10" cstate="print"/>
            <a:stretch>
              <a:fillRect/>
            </a:stretch>
          </a:blipFill>
        </p:spPr>
        <p:txBody>
          <a:bodyPr wrap="square" lIns="0" tIns="0" rIns="0" bIns="0" rtlCol="0"/>
          <a:lstStyle/>
          <a:p/>
        </p:txBody>
      </p:sp>
      <p:sp>
        <p:nvSpPr>
          <p:cNvPr id="17" name="object 17"/>
          <p:cNvSpPr/>
          <p:nvPr/>
        </p:nvSpPr>
        <p:spPr>
          <a:xfrm>
            <a:off x="6724714" y="3221078"/>
            <a:ext cx="76200" cy="180200"/>
          </a:xfrm>
          <a:prstGeom prst="rect">
            <a:avLst/>
          </a:prstGeom>
          <a:blipFill>
            <a:blip r:embed="rId11" cstate="print"/>
            <a:stretch>
              <a:fillRect/>
            </a:stretch>
          </a:blipFill>
        </p:spPr>
        <p:txBody>
          <a:bodyPr wrap="square" lIns="0" tIns="0" rIns="0" bIns="0" rtlCol="0"/>
          <a:lstStyle/>
          <a:p/>
        </p:txBody>
      </p:sp>
      <p:sp>
        <p:nvSpPr>
          <p:cNvPr id="18" name="object 18"/>
          <p:cNvSpPr/>
          <p:nvPr/>
        </p:nvSpPr>
        <p:spPr>
          <a:xfrm>
            <a:off x="6724715" y="3888275"/>
            <a:ext cx="76200" cy="180201"/>
          </a:xfrm>
          <a:prstGeom prst="rect">
            <a:avLst/>
          </a:prstGeom>
          <a:blipFill>
            <a:blip r:embed="rId12" cstate="print"/>
            <a:stretch>
              <a:fillRect/>
            </a:stretch>
          </a:blipFill>
        </p:spPr>
        <p:txBody>
          <a:bodyPr wrap="square" lIns="0" tIns="0" rIns="0" bIns="0" rtlCol="0"/>
          <a:lstStyle/>
          <a:p/>
        </p:txBody>
      </p:sp>
      <p:sp>
        <p:nvSpPr>
          <p:cNvPr id="19" name="object 19"/>
          <p:cNvSpPr/>
          <p:nvPr/>
        </p:nvSpPr>
        <p:spPr>
          <a:xfrm>
            <a:off x="6781799" y="819280"/>
            <a:ext cx="0" cy="196850"/>
          </a:xfrm>
          <a:custGeom>
            <a:avLst/>
            <a:gdLst/>
            <a:ahLst/>
            <a:cxnLst/>
            <a:rect l="l" t="t" r="r" b="b"/>
            <a:pathLst>
              <a:path w="0" h="196850">
                <a:moveTo>
                  <a:pt x="0" y="196440"/>
                </a:moveTo>
                <a:lnTo>
                  <a:pt x="0" y="0"/>
                </a:lnTo>
              </a:path>
            </a:pathLst>
          </a:custGeom>
          <a:ln w="12700">
            <a:solidFill>
              <a:srgbClr val="000000"/>
            </a:solidFill>
          </a:ln>
        </p:spPr>
        <p:txBody>
          <a:bodyPr wrap="square" lIns="0" tIns="0" rIns="0" bIns="0" rtlCol="0"/>
          <a:lstStyle/>
          <a:p/>
        </p:txBody>
      </p:sp>
      <p:sp>
        <p:nvSpPr>
          <p:cNvPr id="20" name="object 20"/>
          <p:cNvSpPr/>
          <p:nvPr/>
        </p:nvSpPr>
        <p:spPr>
          <a:xfrm>
            <a:off x="4541704" y="823512"/>
            <a:ext cx="2240280" cy="2540"/>
          </a:xfrm>
          <a:custGeom>
            <a:avLst/>
            <a:gdLst/>
            <a:ahLst/>
            <a:cxnLst/>
            <a:rect l="l" t="t" r="r" b="b"/>
            <a:pathLst>
              <a:path w="2240279" h="2540">
                <a:moveTo>
                  <a:pt x="2240095" y="1988"/>
                </a:moveTo>
                <a:lnTo>
                  <a:pt x="0" y="0"/>
                </a:lnTo>
              </a:path>
            </a:pathLst>
          </a:custGeom>
          <a:ln w="12699">
            <a:solidFill>
              <a:srgbClr val="000000"/>
            </a:solidFill>
          </a:ln>
        </p:spPr>
        <p:txBody>
          <a:bodyPr wrap="square" lIns="0" tIns="0" rIns="0" bIns="0" rtlCol="0"/>
          <a:lstStyle/>
          <a:p/>
        </p:txBody>
      </p:sp>
      <p:sp>
        <p:nvSpPr>
          <p:cNvPr id="21" name="object 21"/>
          <p:cNvSpPr txBox="1">
            <a:spLocks noGrp="1"/>
          </p:cNvSpPr>
          <p:nvPr>
            <p:ph type="title"/>
          </p:nvPr>
        </p:nvSpPr>
        <p:spPr>
          <a:xfrm>
            <a:off x="1084580" y="65003"/>
            <a:ext cx="3710940" cy="528320"/>
          </a:xfrm>
          <a:prstGeom prst="rect"/>
        </p:spPr>
        <p:txBody>
          <a:bodyPr wrap="square" lIns="0" tIns="12700" rIns="0" bIns="0" rtlCol="0" vert="horz">
            <a:spAutoFit/>
          </a:bodyPr>
          <a:lstStyle/>
          <a:p>
            <a:pPr marL="12700">
              <a:lnSpc>
                <a:spcPct val="100000"/>
              </a:lnSpc>
              <a:spcBef>
                <a:spcPts val="100"/>
              </a:spcBef>
            </a:pPr>
            <a:r>
              <a:rPr dirty="0" sz="3300" spc="25"/>
              <a:t>The SCOT-HEART</a:t>
            </a:r>
            <a:r>
              <a:rPr dirty="0" sz="3300" spc="-70"/>
              <a:t> </a:t>
            </a:r>
            <a:r>
              <a:rPr dirty="0" sz="3300" spc="10"/>
              <a:t>Trial</a:t>
            </a:r>
            <a:endParaRPr sz="3300"/>
          </a:p>
        </p:txBody>
      </p:sp>
      <p:sp>
        <p:nvSpPr>
          <p:cNvPr id="22" name="object 22"/>
          <p:cNvSpPr txBox="1"/>
          <p:nvPr/>
        </p:nvSpPr>
        <p:spPr>
          <a:xfrm>
            <a:off x="1084580" y="552510"/>
            <a:ext cx="2037080" cy="461645"/>
          </a:xfrm>
          <a:prstGeom prst="rect">
            <a:avLst/>
          </a:prstGeom>
        </p:spPr>
        <p:txBody>
          <a:bodyPr wrap="square" lIns="0" tIns="13970" rIns="0" bIns="0" rtlCol="0" vert="horz">
            <a:spAutoFit/>
          </a:bodyPr>
          <a:lstStyle/>
          <a:p>
            <a:pPr marL="12700">
              <a:lnSpc>
                <a:spcPct val="100000"/>
              </a:lnSpc>
              <a:spcBef>
                <a:spcPts val="110"/>
              </a:spcBef>
            </a:pPr>
            <a:r>
              <a:rPr dirty="0" sz="2850" spc="-30" b="1" i="1">
                <a:latin typeface="Calibri Light"/>
                <a:cs typeface="Calibri Light"/>
              </a:rPr>
              <a:t>Study</a:t>
            </a:r>
            <a:r>
              <a:rPr dirty="0" sz="2850" spc="-70" b="1" i="1">
                <a:latin typeface="Calibri Light"/>
                <a:cs typeface="Calibri Light"/>
              </a:rPr>
              <a:t> </a:t>
            </a:r>
            <a:r>
              <a:rPr dirty="0" sz="2850" spc="-30" b="1" i="1">
                <a:latin typeface="Calibri Light"/>
                <a:cs typeface="Calibri Light"/>
              </a:rPr>
              <a:t>Protocol</a:t>
            </a:r>
            <a:endParaRPr sz="2850">
              <a:latin typeface="Calibri Light"/>
              <a:cs typeface="Calibri Light"/>
            </a:endParaRPr>
          </a:p>
        </p:txBody>
      </p:sp>
      <p:sp>
        <p:nvSpPr>
          <p:cNvPr id="23" name="object 23"/>
          <p:cNvSpPr txBox="1"/>
          <p:nvPr/>
        </p:nvSpPr>
        <p:spPr>
          <a:xfrm>
            <a:off x="304800" y="1156551"/>
            <a:ext cx="3952240" cy="300355"/>
          </a:xfrm>
          <a:prstGeom prst="rect">
            <a:avLst/>
          </a:prstGeom>
          <a:solidFill>
            <a:srgbClr val="FFFFFF"/>
          </a:solidFill>
          <a:ln w="9525">
            <a:solidFill>
              <a:srgbClr val="000000"/>
            </a:solidFill>
          </a:ln>
        </p:spPr>
        <p:txBody>
          <a:bodyPr wrap="square" lIns="0" tIns="34290" rIns="0" bIns="0" rtlCol="0" vert="horz">
            <a:spAutoFit/>
          </a:bodyPr>
          <a:lstStyle/>
          <a:p>
            <a:pPr marL="899160">
              <a:lnSpc>
                <a:spcPct val="100000"/>
              </a:lnSpc>
              <a:spcBef>
                <a:spcPts val="270"/>
              </a:spcBef>
            </a:pPr>
            <a:r>
              <a:rPr dirty="0" sz="1350" spc="0" b="1">
                <a:latin typeface="Calibri Light"/>
                <a:cs typeface="Calibri Light"/>
              </a:rPr>
              <a:t>Primary Care Physician</a:t>
            </a:r>
            <a:r>
              <a:rPr dirty="0" sz="1350" spc="-15" b="1">
                <a:latin typeface="Calibri Light"/>
                <a:cs typeface="Calibri Light"/>
              </a:rPr>
              <a:t> </a:t>
            </a:r>
            <a:r>
              <a:rPr dirty="0" sz="1350" b="1">
                <a:latin typeface="Calibri Light"/>
                <a:cs typeface="Calibri Light"/>
              </a:rPr>
              <a:t>Referral</a:t>
            </a:r>
            <a:endParaRPr sz="1350">
              <a:latin typeface="Calibri Light"/>
              <a:cs typeface="Calibri Light"/>
            </a:endParaRPr>
          </a:p>
        </p:txBody>
      </p:sp>
      <p:sp>
        <p:nvSpPr>
          <p:cNvPr id="24" name="object 24"/>
          <p:cNvSpPr txBox="1"/>
          <p:nvPr/>
        </p:nvSpPr>
        <p:spPr>
          <a:xfrm>
            <a:off x="304800" y="1613751"/>
            <a:ext cx="3952240" cy="508000"/>
          </a:xfrm>
          <a:prstGeom prst="rect">
            <a:avLst/>
          </a:prstGeom>
          <a:solidFill>
            <a:srgbClr val="FFFFFF"/>
          </a:solidFill>
          <a:ln w="9525">
            <a:solidFill>
              <a:srgbClr val="000000"/>
            </a:solidFill>
          </a:ln>
        </p:spPr>
        <p:txBody>
          <a:bodyPr wrap="square" lIns="0" tIns="34290" rIns="0" bIns="0" rtlCol="0" vert="horz">
            <a:spAutoFit/>
          </a:bodyPr>
          <a:lstStyle/>
          <a:p>
            <a:pPr marL="803275" marR="802005" indent="532765">
              <a:lnSpc>
                <a:spcPct val="100000"/>
              </a:lnSpc>
              <a:spcBef>
                <a:spcPts val="270"/>
              </a:spcBef>
            </a:pPr>
            <a:r>
              <a:rPr dirty="0" sz="1350" b="1">
                <a:latin typeface="Calibri Light"/>
                <a:cs typeface="Calibri Light"/>
              </a:rPr>
              <a:t>Clinic </a:t>
            </a:r>
            <a:r>
              <a:rPr dirty="0" sz="1350" spc="0" b="1">
                <a:latin typeface="Calibri Light"/>
                <a:cs typeface="Calibri Light"/>
              </a:rPr>
              <a:t>Consultation  History, Examination, 12-lead</a:t>
            </a:r>
            <a:r>
              <a:rPr dirty="0" sz="1350" spc="-65" b="1">
                <a:latin typeface="Calibri Light"/>
                <a:cs typeface="Calibri Light"/>
              </a:rPr>
              <a:t> </a:t>
            </a:r>
            <a:r>
              <a:rPr dirty="0" sz="1350" spc="0" b="1">
                <a:latin typeface="Calibri Light"/>
                <a:cs typeface="Calibri Light"/>
              </a:rPr>
              <a:t>ECG</a:t>
            </a:r>
            <a:endParaRPr sz="1350">
              <a:latin typeface="Calibri Light"/>
              <a:cs typeface="Calibri Light"/>
            </a:endParaRPr>
          </a:p>
        </p:txBody>
      </p:sp>
      <p:sp>
        <p:nvSpPr>
          <p:cNvPr id="25" name="object 25"/>
          <p:cNvSpPr txBox="1"/>
          <p:nvPr/>
        </p:nvSpPr>
        <p:spPr>
          <a:xfrm>
            <a:off x="304800" y="2272563"/>
            <a:ext cx="3952240" cy="300355"/>
          </a:xfrm>
          <a:prstGeom prst="rect">
            <a:avLst/>
          </a:prstGeom>
          <a:solidFill>
            <a:srgbClr val="FFFFFF"/>
          </a:solidFill>
          <a:ln w="9525">
            <a:solidFill>
              <a:srgbClr val="000000"/>
            </a:solidFill>
          </a:ln>
        </p:spPr>
        <p:txBody>
          <a:bodyPr wrap="square" lIns="0" tIns="34290" rIns="0" bIns="0" rtlCol="0" vert="horz">
            <a:spAutoFit/>
          </a:bodyPr>
          <a:lstStyle/>
          <a:p>
            <a:pPr marL="1043305">
              <a:lnSpc>
                <a:spcPct val="100000"/>
              </a:lnSpc>
              <a:spcBef>
                <a:spcPts val="270"/>
              </a:spcBef>
            </a:pPr>
            <a:r>
              <a:rPr dirty="0" sz="1350" spc="0" b="1">
                <a:latin typeface="Calibri Light"/>
                <a:cs typeface="Calibri Light"/>
              </a:rPr>
              <a:t>Exercise </a:t>
            </a:r>
            <a:r>
              <a:rPr dirty="0" sz="1350" spc="5" b="1">
                <a:latin typeface="Calibri Light"/>
                <a:cs typeface="Calibri Light"/>
              </a:rPr>
              <a:t>ECG </a:t>
            </a:r>
            <a:r>
              <a:rPr dirty="0" sz="1350" b="1">
                <a:latin typeface="Calibri Light"/>
                <a:cs typeface="Calibri Light"/>
              </a:rPr>
              <a:t>if</a:t>
            </a:r>
            <a:r>
              <a:rPr dirty="0" sz="1350" spc="-25" b="1">
                <a:latin typeface="Calibri Light"/>
                <a:cs typeface="Calibri Light"/>
              </a:rPr>
              <a:t> </a:t>
            </a:r>
            <a:r>
              <a:rPr dirty="0" sz="1350" spc="0" b="1">
                <a:latin typeface="Calibri Light"/>
                <a:cs typeface="Calibri Light"/>
              </a:rPr>
              <a:t>appropriate</a:t>
            </a:r>
            <a:endParaRPr sz="1350">
              <a:latin typeface="Calibri Light"/>
              <a:cs typeface="Calibri Light"/>
            </a:endParaRPr>
          </a:p>
        </p:txBody>
      </p:sp>
      <p:sp>
        <p:nvSpPr>
          <p:cNvPr id="26" name="object 26"/>
          <p:cNvSpPr txBox="1"/>
          <p:nvPr/>
        </p:nvSpPr>
        <p:spPr>
          <a:xfrm>
            <a:off x="304800" y="2729763"/>
            <a:ext cx="3952240" cy="300355"/>
          </a:xfrm>
          <a:prstGeom prst="rect">
            <a:avLst/>
          </a:prstGeom>
          <a:solidFill>
            <a:srgbClr val="FFFFFF"/>
          </a:solidFill>
          <a:ln w="9525">
            <a:solidFill>
              <a:srgbClr val="000000"/>
            </a:solidFill>
          </a:ln>
        </p:spPr>
        <p:txBody>
          <a:bodyPr wrap="square" lIns="0" tIns="34290" rIns="0" bIns="0" rtlCol="0" vert="horz">
            <a:spAutoFit/>
          </a:bodyPr>
          <a:lstStyle/>
          <a:p>
            <a:pPr marL="433705">
              <a:lnSpc>
                <a:spcPct val="100000"/>
              </a:lnSpc>
              <a:spcBef>
                <a:spcPts val="270"/>
              </a:spcBef>
            </a:pPr>
            <a:r>
              <a:rPr dirty="0" sz="1350" spc="0" b="1">
                <a:latin typeface="Calibri Light"/>
                <a:cs typeface="Calibri Light"/>
              </a:rPr>
              <a:t>Diagnosis, Investigations and Treatment</a:t>
            </a:r>
            <a:r>
              <a:rPr dirty="0" sz="1350" spc="-30" b="1">
                <a:latin typeface="Calibri Light"/>
                <a:cs typeface="Calibri Light"/>
              </a:rPr>
              <a:t> </a:t>
            </a:r>
            <a:r>
              <a:rPr dirty="0" sz="1350" spc="0" b="1">
                <a:latin typeface="Calibri Light"/>
                <a:cs typeface="Calibri Light"/>
              </a:rPr>
              <a:t>Plan</a:t>
            </a:r>
            <a:endParaRPr sz="1350">
              <a:latin typeface="Calibri Light"/>
              <a:cs typeface="Calibri Light"/>
            </a:endParaRPr>
          </a:p>
        </p:txBody>
      </p:sp>
      <p:sp>
        <p:nvSpPr>
          <p:cNvPr id="27" name="object 27"/>
          <p:cNvSpPr txBox="1"/>
          <p:nvPr/>
        </p:nvSpPr>
        <p:spPr>
          <a:xfrm>
            <a:off x="304800" y="3193315"/>
            <a:ext cx="3952240" cy="508000"/>
          </a:xfrm>
          <a:prstGeom prst="rect">
            <a:avLst/>
          </a:prstGeom>
          <a:solidFill>
            <a:srgbClr val="D7E455"/>
          </a:solidFill>
          <a:ln w="9525">
            <a:solidFill>
              <a:srgbClr val="000000"/>
            </a:solidFill>
          </a:ln>
        </p:spPr>
        <p:txBody>
          <a:bodyPr wrap="square" lIns="0" tIns="34290" rIns="0" bIns="0" rtlCol="0" vert="horz">
            <a:spAutoFit/>
          </a:bodyPr>
          <a:lstStyle/>
          <a:p>
            <a:pPr marL="1230630" marR="893444" indent="-333375">
              <a:lnSpc>
                <a:spcPct val="100000"/>
              </a:lnSpc>
              <a:spcBef>
                <a:spcPts val="270"/>
              </a:spcBef>
            </a:pPr>
            <a:r>
              <a:rPr dirty="0" sz="1350" spc="0" b="1">
                <a:latin typeface="Calibri Light"/>
                <a:cs typeface="Calibri Light"/>
              </a:rPr>
              <a:t>Approached for Study </a:t>
            </a:r>
            <a:r>
              <a:rPr dirty="0" sz="1350" b="1">
                <a:latin typeface="Calibri Light"/>
                <a:cs typeface="Calibri Light"/>
              </a:rPr>
              <a:t>Inclusion  </a:t>
            </a:r>
            <a:r>
              <a:rPr dirty="0" sz="1350" spc="0" b="1">
                <a:latin typeface="Calibri Light"/>
                <a:cs typeface="Calibri Light"/>
              </a:rPr>
              <a:t>Angina</a:t>
            </a:r>
            <a:r>
              <a:rPr dirty="0" sz="1350" spc="-10" b="1">
                <a:latin typeface="Calibri Light"/>
                <a:cs typeface="Calibri Light"/>
              </a:rPr>
              <a:t> </a:t>
            </a:r>
            <a:r>
              <a:rPr dirty="0" sz="1350" spc="0" b="1">
                <a:latin typeface="Calibri Light"/>
                <a:cs typeface="Calibri Light"/>
              </a:rPr>
              <a:t>Questionnaire</a:t>
            </a:r>
            <a:endParaRPr sz="1350">
              <a:latin typeface="Calibri Light"/>
              <a:cs typeface="Calibri Light"/>
            </a:endParaRPr>
          </a:p>
        </p:txBody>
      </p:sp>
      <p:sp>
        <p:nvSpPr>
          <p:cNvPr id="28" name="object 28"/>
          <p:cNvSpPr/>
          <p:nvPr/>
        </p:nvSpPr>
        <p:spPr>
          <a:xfrm>
            <a:off x="304800" y="3861670"/>
            <a:ext cx="3952240" cy="715645"/>
          </a:xfrm>
          <a:custGeom>
            <a:avLst/>
            <a:gdLst/>
            <a:ahLst/>
            <a:cxnLst/>
            <a:rect l="l" t="t" r="r" b="b"/>
            <a:pathLst>
              <a:path w="3952240" h="715645">
                <a:moveTo>
                  <a:pt x="0" y="0"/>
                </a:moveTo>
                <a:lnTo>
                  <a:pt x="3952160" y="0"/>
                </a:lnTo>
                <a:lnTo>
                  <a:pt x="3952160" y="715581"/>
                </a:lnTo>
                <a:lnTo>
                  <a:pt x="0" y="715581"/>
                </a:lnTo>
                <a:lnTo>
                  <a:pt x="0" y="0"/>
                </a:lnTo>
                <a:close/>
              </a:path>
            </a:pathLst>
          </a:custGeom>
          <a:solidFill>
            <a:srgbClr val="FFFFA6"/>
          </a:solidFill>
        </p:spPr>
        <p:txBody>
          <a:bodyPr wrap="square" lIns="0" tIns="0" rIns="0" bIns="0" rtlCol="0"/>
          <a:lstStyle/>
          <a:p/>
        </p:txBody>
      </p:sp>
      <p:sp>
        <p:nvSpPr>
          <p:cNvPr id="29" name="object 29"/>
          <p:cNvSpPr/>
          <p:nvPr/>
        </p:nvSpPr>
        <p:spPr>
          <a:xfrm>
            <a:off x="304800" y="3861670"/>
            <a:ext cx="3952240" cy="715645"/>
          </a:xfrm>
          <a:custGeom>
            <a:avLst/>
            <a:gdLst/>
            <a:ahLst/>
            <a:cxnLst/>
            <a:rect l="l" t="t" r="r" b="b"/>
            <a:pathLst>
              <a:path w="3952240" h="715645">
                <a:moveTo>
                  <a:pt x="0" y="0"/>
                </a:moveTo>
                <a:lnTo>
                  <a:pt x="3952160" y="0"/>
                </a:lnTo>
                <a:lnTo>
                  <a:pt x="3952160" y="715581"/>
                </a:lnTo>
                <a:lnTo>
                  <a:pt x="0" y="715581"/>
                </a:lnTo>
                <a:lnTo>
                  <a:pt x="0" y="0"/>
                </a:lnTo>
                <a:close/>
              </a:path>
            </a:pathLst>
          </a:custGeom>
          <a:ln w="9525">
            <a:solidFill>
              <a:srgbClr val="000000"/>
            </a:solidFill>
          </a:ln>
        </p:spPr>
        <p:txBody>
          <a:bodyPr wrap="square" lIns="0" tIns="0" rIns="0" bIns="0" rtlCol="0"/>
          <a:lstStyle/>
          <a:p/>
        </p:txBody>
      </p:sp>
      <p:sp>
        <p:nvSpPr>
          <p:cNvPr id="30" name="object 30"/>
          <p:cNvSpPr txBox="1"/>
          <p:nvPr/>
        </p:nvSpPr>
        <p:spPr>
          <a:xfrm>
            <a:off x="1423237" y="3883717"/>
            <a:ext cx="1713230" cy="642620"/>
          </a:xfrm>
          <a:prstGeom prst="rect">
            <a:avLst/>
          </a:prstGeom>
        </p:spPr>
        <p:txBody>
          <a:bodyPr wrap="square" lIns="0" tIns="12700" rIns="0" bIns="0" rtlCol="0" vert="horz">
            <a:spAutoFit/>
          </a:bodyPr>
          <a:lstStyle/>
          <a:p>
            <a:pPr algn="ctr" marL="12700" marR="5080">
              <a:lnSpc>
                <a:spcPct val="100000"/>
              </a:lnSpc>
              <a:spcBef>
                <a:spcPts val="100"/>
              </a:spcBef>
            </a:pPr>
            <a:r>
              <a:rPr dirty="0" sz="1350" spc="0" b="1">
                <a:latin typeface="Calibri Light"/>
                <a:cs typeface="Calibri Light"/>
              </a:rPr>
              <a:t>Randomised 1:1 to  CTCA </a:t>
            </a:r>
            <a:r>
              <a:rPr dirty="0" sz="1350" spc="5" b="1">
                <a:latin typeface="Calibri Light"/>
                <a:cs typeface="Calibri Light"/>
              </a:rPr>
              <a:t>+ </a:t>
            </a:r>
            <a:r>
              <a:rPr dirty="0" sz="1350" spc="0" b="1">
                <a:latin typeface="Calibri Light"/>
                <a:cs typeface="Calibri Light"/>
              </a:rPr>
              <a:t>Standard Care</a:t>
            </a:r>
            <a:r>
              <a:rPr dirty="0" sz="1350" spc="-65" b="1">
                <a:latin typeface="Calibri Light"/>
                <a:cs typeface="Calibri Light"/>
              </a:rPr>
              <a:t> </a:t>
            </a:r>
            <a:r>
              <a:rPr dirty="0" sz="1350" spc="0" b="1">
                <a:latin typeface="Calibri Light"/>
                <a:cs typeface="Calibri Light"/>
              </a:rPr>
              <a:t>or  Standard Care</a:t>
            </a:r>
            <a:r>
              <a:rPr dirty="0" sz="1350" spc="-30" b="1">
                <a:latin typeface="Calibri Light"/>
                <a:cs typeface="Calibri Light"/>
              </a:rPr>
              <a:t> </a:t>
            </a:r>
            <a:r>
              <a:rPr dirty="0" sz="1350" spc="0" b="1">
                <a:latin typeface="Calibri Light"/>
                <a:cs typeface="Calibri Light"/>
              </a:rPr>
              <a:t>alone</a:t>
            </a:r>
            <a:endParaRPr sz="1350">
              <a:latin typeface="Calibri Light"/>
              <a:cs typeface="Calibri Light"/>
            </a:endParaRPr>
          </a:p>
        </p:txBody>
      </p:sp>
      <p:sp>
        <p:nvSpPr>
          <p:cNvPr id="31" name="object 31"/>
          <p:cNvSpPr txBox="1"/>
          <p:nvPr/>
        </p:nvSpPr>
        <p:spPr>
          <a:xfrm>
            <a:off x="4781615" y="2104649"/>
            <a:ext cx="3962400" cy="508000"/>
          </a:xfrm>
          <a:prstGeom prst="rect">
            <a:avLst/>
          </a:prstGeom>
          <a:solidFill>
            <a:srgbClr val="FFFFA6"/>
          </a:solidFill>
          <a:ln w="9525">
            <a:solidFill>
              <a:srgbClr val="000000"/>
            </a:solidFill>
          </a:ln>
        </p:spPr>
        <p:txBody>
          <a:bodyPr wrap="square" lIns="0" tIns="34290" rIns="0" bIns="0" rtlCol="0" vert="horz">
            <a:spAutoFit/>
          </a:bodyPr>
          <a:lstStyle/>
          <a:p>
            <a:pPr marL="950594" marR="944880" indent="59055">
              <a:lnSpc>
                <a:spcPct val="100000"/>
              </a:lnSpc>
              <a:spcBef>
                <a:spcPts val="270"/>
              </a:spcBef>
            </a:pPr>
            <a:r>
              <a:rPr dirty="0" sz="1350" spc="0" b="1">
                <a:latin typeface="Calibri Light"/>
                <a:cs typeface="Calibri Light"/>
              </a:rPr>
              <a:t>Result to Attending </a:t>
            </a:r>
            <a:r>
              <a:rPr dirty="0" sz="1350" b="1">
                <a:latin typeface="Calibri Light"/>
                <a:cs typeface="Calibri Light"/>
              </a:rPr>
              <a:t>Clinician  </a:t>
            </a:r>
            <a:r>
              <a:rPr dirty="0" sz="1350" spc="0" b="1">
                <a:latin typeface="Calibri Light"/>
                <a:cs typeface="Calibri Light"/>
              </a:rPr>
              <a:t>Treatment</a:t>
            </a:r>
            <a:r>
              <a:rPr dirty="0" sz="1350" spc="-30" b="1">
                <a:latin typeface="Calibri Light"/>
                <a:cs typeface="Calibri Light"/>
              </a:rPr>
              <a:t> </a:t>
            </a:r>
            <a:r>
              <a:rPr dirty="0" sz="1350" spc="0" b="1">
                <a:latin typeface="Calibri Light"/>
                <a:cs typeface="Calibri Light"/>
              </a:rPr>
              <a:t>Recommendations</a:t>
            </a:r>
            <a:endParaRPr sz="1350">
              <a:latin typeface="Calibri Light"/>
              <a:cs typeface="Calibri Light"/>
            </a:endParaRPr>
          </a:p>
        </p:txBody>
      </p:sp>
      <p:sp>
        <p:nvSpPr>
          <p:cNvPr id="32" name="object 32"/>
          <p:cNvSpPr txBox="1"/>
          <p:nvPr/>
        </p:nvSpPr>
        <p:spPr>
          <a:xfrm>
            <a:off x="6833302" y="1168649"/>
            <a:ext cx="1910714" cy="715645"/>
          </a:xfrm>
          <a:prstGeom prst="rect">
            <a:avLst/>
          </a:prstGeom>
          <a:solidFill>
            <a:srgbClr val="FFFFA6"/>
          </a:solidFill>
          <a:ln w="9525">
            <a:solidFill>
              <a:srgbClr val="000000"/>
            </a:solidFill>
          </a:ln>
        </p:spPr>
        <p:txBody>
          <a:bodyPr wrap="square" lIns="0" tIns="34290" rIns="0" bIns="0" rtlCol="0" vert="horz">
            <a:spAutoFit/>
          </a:bodyPr>
          <a:lstStyle/>
          <a:p>
            <a:pPr algn="ctr" marL="295275" marR="288925">
              <a:lnSpc>
                <a:spcPct val="100000"/>
              </a:lnSpc>
              <a:spcBef>
                <a:spcPts val="270"/>
              </a:spcBef>
            </a:pPr>
            <a:r>
              <a:rPr dirty="0" sz="1350" spc="0" b="1">
                <a:latin typeface="Calibri Light"/>
                <a:cs typeface="Calibri Light"/>
              </a:rPr>
              <a:t>Cardiovascular</a:t>
            </a:r>
            <a:r>
              <a:rPr dirty="0" sz="1350" spc="-60" b="1">
                <a:latin typeface="Calibri Light"/>
                <a:cs typeface="Calibri Light"/>
              </a:rPr>
              <a:t> </a:t>
            </a:r>
            <a:r>
              <a:rPr dirty="0" sz="1350" b="1">
                <a:latin typeface="Calibri Light"/>
                <a:cs typeface="Calibri Light"/>
              </a:rPr>
              <a:t>Risk  </a:t>
            </a:r>
            <a:r>
              <a:rPr dirty="0" sz="1350" spc="0" b="1">
                <a:latin typeface="Calibri Light"/>
                <a:cs typeface="Calibri Light"/>
              </a:rPr>
              <a:t>Assessment:  ASSIGN</a:t>
            </a:r>
            <a:r>
              <a:rPr dirty="0" sz="1350" spc="-15" b="1">
                <a:latin typeface="Calibri Light"/>
                <a:cs typeface="Calibri Light"/>
              </a:rPr>
              <a:t> </a:t>
            </a:r>
            <a:r>
              <a:rPr dirty="0" sz="1350" spc="0" b="1">
                <a:latin typeface="Calibri Light"/>
                <a:cs typeface="Calibri Light"/>
              </a:rPr>
              <a:t>Score</a:t>
            </a:r>
            <a:endParaRPr sz="1350">
              <a:latin typeface="Calibri Light"/>
              <a:cs typeface="Calibri Light"/>
            </a:endParaRPr>
          </a:p>
        </p:txBody>
      </p:sp>
      <p:sp>
        <p:nvSpPr>
          <p:cNvPr id="33" name="object 33"/>
          <p:cNvSpPr txBox="1"/>
          <p:nvPr/>
        </p:nvSpPr>
        <p:spPr>
          <a:xfrm>
            <a:off x="4781615" y="2744822"/>
            <a:ext cx="3962400" cy="508000"/>
          </a:xfrm>
          <a:prstGeom prst="rect">
            <a:avLst/>
          </a:prstGeom>
          <a:solidFill>
            <a:srgbClr val="FFFFA6"/>
          </a:solidFill>
          <a:ln w="9525">
            <a:solidFill>
              <a:srgbClr val="000000"/>
            </a:solidFill>
          </a:ln>
        </p:spPr>
        <p:txBody>
          <a:bodyPr wrap="square" lIns="0" tIns="34290" rIns="0" bIns="0" rtlCol="0" vert="horz">
            <a:spAutoFit/>
          </a:bodyPr>
          <a:lstStyle/>
          <a:p>
            <a:pPr marL="439420" marR="438150" indent="341630">
              <a:lnSpc>
                <a:spcPct val="100000"/>
              </a:lnSpc>
              <a:spcBef>
                <a:spcPts val="270"/>
              </a:spcBef>
            </a:pPr>
            <a:r>
              <a:rPr dirty="0" sz="1350" spc="0" b="1">
                <a:latin typeface="Calibri Light"/>
                <a:cs typeface="Calibri Light"/>
              </a:rPr>
              <a:t>6-Week Attending </a:t>
            </a:r>
            <a:r>
              <a:rPr dirty="0" sz="1350" b="1">
                <a:latin typeface="Calibri Light"/>
                <a:cs typeface="Calibri Light"/>
              </a:rPr>
              <a:t>Clinician </a:t>
            </a:r>
            <a:r>
              <a:rPr dirty="0" sz="1350" spc="0" b="1">
                <a:latin typeface="Calibri Light"/>
                <a:cs typeface="Calibri Light"/>
              </a:rPr>
              <a:t>Review  Diagnosis, Investigations and Treatment</a:t>
            </a:r>
            <a:r>
              <a:rPr dirty="0" sz="1350" spc="-65" b="1">
                <a:latin typeface="Calibri Light"/>
                <a:cs typeface="Calibri Light"/>
              </a:rPr>
              <a:t> </a:t>
            </a:r>
            <a:r>
              <a:rPr dirty="0" sz="1350" spc="0" b="1">
                <a:latin typeface="Calibri Light"/>
                <a:cs typeface="Calibri Light"/>
              </a:rPr>
              <a:t>Plan</a:t>
            </a:r>
            <a:endParaRPr sz="1350">
              <a:latin typeface="Calibri Light"/>
              <a:cs typeface="Calibri Light"/>
            </a:endParaRPr>
          </a:p>
        </p:txBody>
      </p:sp>
      <p:sp>
        <p:nvSpPr>
          <p:cNvPr id="34" name="object 34"/>
          <p:cNvSpPr txBox="1"/>
          <p:nvPr/>
        </p:nvSpPr>
        <p:spPr>
          <a:xfrm>
            <a:off x="4781615" y="3403253"/>
            <a:ext cx="3962400" cy="508000"/>
          </a:xfrm>
          <a:prstGeom prst="rect">
            <a:avLst/>
          </a:prstGeom>
          <a:solidFill>
            <a:srgbClr val="D7E455"/>
          </a:solidFill>
          <a:ln w="9525">
            <a:solidFill>
              <a:srgbClr val="000000"/>
            </a:solidFill>
          </a:ln>
        </p:spPr>
        <p:txBody>
          <a:bodyPr wrap="square" lIns="0" tIns="34290" rIns="0" bIns="0" rtlCol="0" vert="horz">
            <a:spAutoFit/>
          </a:bodyPr>
          <a:lstStyle/>
          <a:p>
            <a:pPr marL="1235710" marR="1177925" indent="-54610">
              <a:lnSpc>
                <a:spcPct val="100000"/>
              </a:lnSpc>
              <a:spcBef>
                <a:spcPts val="270"/>
              </a:spcBef>
            </a:pPr>
            <a:r>
              <a:rPr dirty="0" sz="1350" spc="0" b="1">
                <a:latin typeface="Calibri Light"/>
                <a:cs typeface="Calibri Light"/>
              </a:rPr>
              <a:t>6-Week Patient Review  Angina</a:t>
            </a:r>
            <a:r>
              <a:rPr dirty="0" sz="1350" spc="-30" b="1">
                <a:latin typeface="Calibri Light"/>
                <a:cs typeface="Calibri Light"/>
              </a:rPr>
              <a:t> </a:t>
            </a:r>
            <a:r>
              <a:rPr dirty="0" sz="1350" spc="0" b="1">
                <a:latin typeface="Calibri Light"/>
                <a:cs typeface="Calibri Light"/>
              </a:rPr>
              <a:t>Questionnaire</a:t>
            </a:r>
            <a:endParaRPr sz="1350">
              <a:latin typeface="Calibri Light"/>
              <a:cs typeface="Calibri Light"/>
            </a:endParaRPr>
          </a:p>
        </p:txBody>
      </p:sp>
      <p:sp>
        <p:nvSpPr>
          <p:cNvPr id="35" name="object 35"/>
          <p:cNvSpPr txBox="1"/>
          <p:nvPr/>
        </p:nvSpPr>
        <p:spPr>
          <a:xfrm>
            <a:off x="4781615" y="4069886"/>
            <a:ext cx="3962400" cy="508000"/>
          </a:xfrm>
          <a:prstGeom prst="rect">
            <a:avLst/>
          </a:prstGeom>
          <a:solidFill>
            <a:srgbClr val="D7E455"/>
          </a:solidFill>
          <a:ln w="9525">
            <a:solidFill>
              <a:srgbClr val="000000"/>
            </a:solidFill>
          </a:ln>
        </p:spPr>
        <p:txBody>
          <a:bodyPr wrap="square" lIns="0" tIns="34290" rIns="0" bIns="0" rtlCol="0" vert="horz">
            <a:spAutoFit/>
          </a:bodyPr>
          <a:lstStyle/>
          <a:p>
            <a:pPr marL="1291590" marR="1284605" indent="106680">
              <a:lnSpc>
                <a:spcPct val="100000"/>
              </a:lnSpc>
              <a:spcBef>
                <a:spcPts val="270"/>
              </a:spcBef>
            </a:pPr>
            <a:r>
              <a:rPr dirty="0" sz="1350" b="1">
                <a:latin typeface="Calibri Light"/>
                <a:cs typeface="Calibri Light"/>
              </a:rPr>
              <a:t>Clinical </a:t>
            </a:r>
            <a:r>
              <a:rPr dirty="0" sz="1350" spc="0" b="1">
                <a:latin typeface="Calibri Light"/>
                <a:cs typeface="Calibri Light"/>
              </a:rPr>
              <a:t>Outcome  </a:t>
            </a:r>
            <a:r>
              <a:rPr dirty="0" sz="1350" spc="5" b="1">
                <a:latin typeface="Calibri Light"/>
                <a:cs typeface="Calibri Light"/>
              </a:rPr>
              <a:t>NHS </a:t>
            </a:r>
            <a:r>
              <a:rPr dirty="0" sz="1350" spc="0" b="1">
                <a:latin typeface="Calibri Light"/>
                <a:cs typeface="Calibri Light"/>
              </a:rPr>
              <a:t>Health</a:t>
            </a:r>
            <a:r>
              <a:rPr dirty="0" sz="1350" spc="-75" b="1">
                <a:latin typeface="Calibri Light"/>
                <a:cs typeface="Calibri Light"/>
              </a:rPr>
              <a:t> </a:t>
            </a:r>
            <a:r>
              <a:rPr dirty="0" sz="1350" spc="0" b="1">
                <a:latin typeface="Calibri Light"/>
                <a:cs typeface="Calibri Light"/>
              </a:rPr>
              <a:t>Records</a:t>
            </a:r>
            <a:endParaRPr sz="1350">
              <a:latin typeface="Calibri Light"/>
              <a:cs typeface="Calibri Light"/>
            </a:endParaRPr>
          </a:p>
        </p:txBody>
      </p:sp>
      <p:sp>
        <p:nvSpPr>
          <p:cNvPr id="36" name="object 36"/>
          <p:cNvSpPr txBox="1"/>
          <p:nvPr/>
        </p:nvSpPr>
        <p:spPr>
          <a:xfrm>
            <a:off x="4781615" y="1163953"/>
            <a:ext cx="1939289" cy="715645"/>
          </a:xfrm>
          <a:prstGeom prst="rect">
            <a:avLst/>
          </a:prstGeom>
          <a:solidFill>
            <a:srgbClr val="FFFFA6"/>
          </a:solidFill>
          <a:ln w="9525">
            <a:solidFill>
              <a:srgbClr val="000000"/>
            </a:solidFill>
          </a:ln>
        </p:spPr>
        <p:txBody>
          <a:bodyPr wrap="square" lIns="0" tIns="34290" rIns="0" bIns="0" rtlCol="0" vert="horz">
            <a:spAutoFit/>
          </a:bodyPr>
          <a:lstStyle/>
          <a:p>
            <a:pPr marL="258445" marR="146050" indent="-106680">
              <a:lnSpc>
                <a:spcPct val="100000"/>
              </a:lnSpc>
              <a:spcBef>
                <a:spcPts val="270"/>
              </a:spcBef>
            </a:pPr>
            <a:r>
              <a:rPr dirty="0" sz="1350" spc="0" b="1">
                <a:latin typeface="Calibri Light"/>
                <a:cs typeface="Calibri Light"/>
              </a:rPr>
              <a:t>Computed Tomography  Coronary</a:t>
            </a:r>
            <a:r>
              <a:rPr dirty="0" sz="1350" spc="-15" b="1">
                <a:latin typeface="Calibri Light"/>
                <a:cs typeface="Calibri Light"/>
              </a:rPr>
              <a:t> </a:t>
            </a:r>
            <a:r>
              <a:rPr dirty="0" sz="1350" spc="0" b="1">
                <a:latin typeface="Calibri Light"/>
                <a:cs typeface="Calibri Light"/>
              </a:rPr>
              <a:t>Angiogram</a:t>
            </a:r>
            <a:endParaRPr sz="1350">
              <a:latin typeface="Calibri Light"/>
              <a:cs typeface="Calibri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2200" y="774700"/>
            <a:ext cx="4762878" cy="3979182"/>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3227076" y="4824663"/>
            <a:ext cx="2683510" cy="269240"/>
          </a:xfrm>
          <a:prstGeom prst="rect">
            <a:avLst/>
          </a:prstGeom>
        </p:spPr>
        <p:txBody>
          <a:bodyPr wrap="square" lIns="0" tIns="12700" rIns="0" bIns="0" rtlCol="0" vert="horz">
            <a:spAutoFit/>
          </a:bodyPr>
          <a:lstStyle/>
          <a:p>
            <a:pPr marL="12700">
              <a:lnSpc>
                <a:spcPct val="100000"/>
              </a:lnSpc>
              <a:spcBef>
                <a:spcPts val="100"/>
              </a:spcBef>
            </a:pPr>
            <a:r>
              <a:rPr dirty="0" sz="1600" spc="-5">
                <a:latin typeface="Calibri"/>
                <a:cs typeface="Calibri"/>
              </a:rPr>
              <a:t>Newby </a:t>
            </a:r>
            <a:r>
              <a:rPr dirty="0" sz="1600" spc="-5" i="1">
                <a:latin typeface="Calibri"/>
                <a:cs typeface="Calibri"/>
              </a:rPr>
              <a:t>et al</a:t>
            </a:r>
            <a:r>
              <a:rPr dirty="0" sz="1600" spc="-5">
                <a:latin typeface="Calibri"/>
                <a:cs typeface="Calibri"/>
              </a:rPr>
              <a:t>. </a:t>
            </a:r>
            <a:r>
              <a:rPr dirty="0" sz="1600" spc="-5" i="1">
                <a:latin typeface="Calibri"/>
                <a:cs typeface="Calibri"/>
              </a:rPr>
              <a:t>Trials</a:t>
            </a:r>
            <a:r>
              <a:rPr dirty="0" sz="1600" spc="-5">
                <a:latin typeface="Calibri"/>
                <a:cs typeface="Calibri"/>
              </a:rPr>
              <a:t>.</a:t>
            </a:r>
            <a:r>
              <a:rPr dirty="0" sz="1600" spc="-55">
                <a:latin typeface="Calibri"/>
                <a:cs typeface="Calibri"/>
              </a:rPr>
              <a:t> </a:t>
            </a:r>
            <a:r>
              <a:rPr dirty="0" sz="1600" spc="-5">
                <a:latin typeface="Calibri"/>
                <a:cs typeface="Calibri"/>
              </a:rPr>
              <a:t>2012;13:184</a:t>
            </a:r>
            <a:endParaRPr sz="1600">
              <a:latin typeface="Calibri"/>
              <a:cs typeface="Calibri"/>
            </a:endParaRPr>
          </a:p>
        </p:txBody>
      </p:sp>
      <p:sp>
        <p:nvSpPr>
          <p:cNvPr id="4" name="object 4"/>
          <p:cNvSpPr/>
          <p:nvPr/>
        </p:nvSpPr>
        <p:spPr>
          <a:xfrm>
            <a:off x="6438900" y="1460500"/>
            <a:ext cx="2256161" cy="280498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28600" y="2019300"/>
            <a:ext cx="2387817" cy="1692876"/>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3092809" y="327046"/>
            <a:ext cx="2467610" cy="339090"/>
          </a:xfrm>
          <a:prstGeom prst="rect">
            <a:avLst/>
          </a:prstGeom>
          <a:solidFill>
            <a:srgbClr val="FFFFFF"/>
          </a:solidFill>
          <a:ln w="12700">
            <a:solidFill>
              <a:srgbClr val="000000"/>
            </a:solidFill>
          </a:ln>
        </p:spPr>
        <p:txBody>
          <a:bodyPr wrap="square" lIns="0" tIns="42545" rIns="0" bIns="0" rtlCol="0" vert="horz">
            <a:spAutoFit/>
          </a:bodyPr>
          <a:lstStyle/>
          <a:p>
            <a:pPr algn="ctr" marR="23495">
              <a:lnSpc>
                <a:spcPct val="100000"/>
              </a:lnSpc>
              <a:spcBef>
                <a:spcPts val="335"/>
              </a:spcBef>
            </a:pPr>
            <a:r>
              <a:rPr dirty="0" sz="800" spc="-5" b="1">
                <a:latin typeface="Arial"/>
                <a:cs typeface="Arial"/>
              </a:rPr>
              <a:t>Randomisation 1:1</a:t>
            </a:r>
            <a:r>
              <a:rPr dirty="0" sz="800" spc="-15" b="1">
                <a:latin typeface="Arial"/>
                <a:cs typeface="Arial"/>
              </a:rPr>
              <a:t> </a:t>
            </a:r>
            <a:r>
              <a:rPr dirty="0" sz="800" spc="-5" b="1">
                <a:latin typeface="Arial"/>
                <a:cs typeface="Arial"/>
              </a:rPr>
              <a:t>to</a:t>
            </a:r>
            <a:endParaRPr sz="800">
              <a:latin typeface="Arial"/>
              <a:cs typeface="Arial"/>
            </a:endParaRPr>
          </a:p>
          <a:p>
            <a:pPr algn="ctr" marR="1905">
              <a:lnSpc>
                <a:spcPct val="100000"/>
              </a:lnSpc>
            </a:pPr>
            <a:r>
              <a:rPr dirty="0" sz="800" spc="-5" b="1">
                <a:latin typeface="Arial"/>
                <a:cs typeface="Arial"/>
              </a:rPr>
              <a:t>Standard Care Alone or CTCA </a:t>
            </a:r>
            <a:r>
              <a:rPr dirty="0" sz="800" b="1">
                <a:latin typeface="Arial"/>
                <a:cs typeface="Arial"/>
              </a:rPr>
              <a:t>+ </a:t>
            </a:r>
            <a:r>
              <a:rPr dirty="0" sz="800" spc="-5" b="1">
                <a:latin typeface="Arial"/>
                <a:cs typeface="Arial"/>
              </a:rPr>
              <a:t>Standard</a:t>
            </a:r>
            <a:r>
              <a:rPr dirty="0" sz="800" spc="-55" b="1">
                <a:latin typeface="Arial"/>
                <a:cs typeface="Arial"/>
              </a:rPr>
              <a:t> </a:t>
            </a:r>
            <a:r>
              <a:rPr dirty="0" sz="800" spc="-5" b="1">
                <a:latin typeface="Arial"/>
                <a:cs typeface="Arial"/>
              </a:rPr>
              <a:t>Care</a:t>
            </a:r>
            <a:endParaRPr sz="800">
              <a:latin typeface="Arial"/>
              <a:cs typeface="Arial"/>
            </a:endParaRPr>
          </a:p>
        </p:txBody>
      </p:sp>
      <p:sp>
        <p:nvSpPr>
          <p:cNvPr id="7" name="object 7"/>
          <p:cNvSpPr/>
          <p:nvPr/>
        </p:nvSpPr>
        <p:spPr>
          <a:xfrm>
            <a:off x="4323229" y="665600"/>
            <a:ext cx="3810" cy="114935"/>
          </a:xfrm>
          <a:custGeom>
            <a:avLst/>
            <a:gdLst/>
            <a:ahLst/>
            <a:cxnLst/>
            <a:rect l="l" t="t" r="r" b="b"/>
            <a:pathLst>
              <a:path w="3810" h="114934">
                <a:moveTo>
                  <a:pt x="3251" y="0"/>
                </a:moveTo>
                <a:lnTo>
                  <a:pt x="0" y="114328"/>
                </a:lnTo>
              </a:path>
            </a:pathLst>
          </a:custGeom>
          <a:ln w="12700">
            <a:solidFill>
              <a:srgbClr val="000000"/>
            </a:solidFill>
          </a:ln>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European Society of Cardiology</dc:creator>
  <cp:keywords>ESC Congress 2018, European Society of Cardiology</cp:keywords>
  <dc:subject>SCOT-HEART Trial  - Coronary Computed Tomography Angiography in Patients with Stable Chest Pain  and the Future Risk of Myocardial Infarction</dc:subject>
  <dc:title>SCOT-HEART Trial  - Coronary Computed Tomography Angiography in Patients with Stable Chest Pain  and the Future Risk of Myocardial Infarction</dc:title>
  <dcterms:created xsi:type="dcterms:W3CDTF">2018-09-05T14:22:29Z</dcterms:created>
  <dcterms:modified xsi:type="dcterms:W3CDTF">2018-09-05T14:22:29Z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2018-08-25T00:00:00Z</vt:filetime>
  </property>
  <property fmtid="{D5CDD505-2E9C-101B-9397-08002B2CF9AE}" pid="3" name="Creator">
    <vt:lpwstr>Aspose Ltd.</vt:lpwstr>
  </property>
  <property fmtid="{D5CDD505-2E9C-101B-9397-08002B2CF9AE}" pid="4" name="LastSaved">
    <vt:filetime>2018-09-05T00:00:00Z</vt:filetime>
  </property>
</Properties>
</file>