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756900" y="6375400"/>
            <a:ext cx="1135843" cy="41036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223500" y="6375400"/>
            <a:ext cx="410368" cy="41036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28600" y="6311900"/>
            <a:ext cx="1070819" cy="5106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967" y="146899"/>
            <a:ext cx="11118215" cy="543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64647" y="1174698"/>
            <a:ext cx="5507355" cy="1852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71963" y="6493743"/>
            <a:ext cx="1306829" cy="262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jp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jpg"/><Relationship Id="rId7" Type="http://schemas.openxmlformats.org/officeDocument/2006/relationships/image" Target="../media/image14.jp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1.jp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2" Type="http://schemas.openxmlformats.org/officeDocument/2006/relationships/image" Target="../media/image27.png"/><Relationship Id="rId13" Type="http://schemas.openxmlformats.org/officeDocument/2006/relationships/image" Target="../media/image28.png"/><Relationship Id="rId14" Type="http://schemas.openxmlformats.org/officeDocument/2006/relationships/image" Target="../media/image29.png"/><Relationship Id="rId15" Type="http://schemas.openxmlformats.org/officeDocument/2006/relationships/image" Target="../media/image30.png"/><Relationship Id="rId16" Type="http://schemas.openxmlformats.org/officeDocument/2006/relationships/image" Target="../media/image31.png"/><Relationship Id="rId17" Type="http://schemas.openxmlformats.org/officeDocument/2006/relationships/image" Target="../media/image32.png"/><Relationship Id="rId18" Type="http://schemas.openxmlformats.org/officeDocument/2006/relationships/image" Target="../media/image3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4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1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92800" y="5765800"/>
            <a:ext cx="1497375" cy="540987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02200" y="5651500"/>
            <a:ext cx="765852" cy="765852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62500" y="1270000"/>
            <a:ext cx="2396612" cy="11430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34281" y="2563561"/>
            <a:ext cx="9707245" cy="939165"/>
          </a:xfrm>
          <a:prstGeom prst="rect"/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2800" spc="-10" b="1">
                <a:latin typeface="Arial"/>
                <a:cs typeface="Arial"/>
              </a:rPr>
              <a:t>Multicenter</a:t>
            </a:r>
            <a:r>
              <a:rPr dirty="0" sz="2800" spc="-114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registry</a:t>
            </a:r>
            <a:r>
              <a:rPr dirty="0" sz="2800" spc="-114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on</a:t>
            </a:r>
            <a:r>
              <a:rPr dirty="0" sz="2800" spc="-11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robotically</a:t>
            </a:r>
            <a:r>
              <a:rPr dirty="0" sz="2800" spc="-114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assisted</a:t>
            </a:r>
            <a:r>
              <a:rPr dirty="0" sz="2800" spc="-114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percutaneous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35"/>
              </a:spcBef>
            </a:pPr>
            <a:r>
              <a:rPr dirty="0" sz="2800" b="1">
                <a:latin typeface="Arial"/>
                <a:cs typeface="Arial"/>
              </a:rPr>
              <a:t>coronary</a:t>
            </a:r>
            <a:r>
              <a:rPr dirty="0" sz="2800" spc="-8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interventions</a:t>
            </a:r>
            <a:r>
              <a:rPr dirty="0" sz="2800" spc="-7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–</a:t>
            </a:r>
            <a:r>
              <a:rPr dirty="0" sz="2800" spc="-8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TESLA</a:t>
            </a:r>
            <a:r>
              <a:rPr dirty="0" sz="2800" spc="-170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registry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670878" y="3804073"/>
            <a:ext cx="10868660" cy="16497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12065">
              <a:lnSpc>
                <a:spcPct val="107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Dariusz</a:t>
            </a:r>
            <a:r>
              <a:rPr dirty="0" sz="1800" spc="-5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b="1">
                <a:solidFill>
                  <a:srgbClr val="FFFFFF"/>
                </a:solidFill>
                <a:latin typeface="Times New Roman"/>
                <a:cs typeface="Times New Roman"/>
              </a:rPr>
              <a:t>Dudek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Adriana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Zlahoda-Huzior,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Holger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Nef,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Felix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Hofmann,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Fernandes</a:t>
            </a:r>
            <a:r>
              <a:rPr dirty="0" sz="1800" spc="-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Aviles,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Maria</a:t>
            </a:r>
            <a:r>
              <a:rPr dirty="0" sz="18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5">
                <a:solidFill>
                  <a:srgbClr val="FFFFFF"/>
                </a:solidFill>
                <a:latin typeface="Times New Roman"/>
                <a:cs typeface="Times New Roman"/>
              </a:rPr>
              <a:t>Tamargo,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Tsutomu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Fujita,</a:t>
            </a:r>
            <a:r>
              <a:rPr dirty="0" sz="1800" spc="-1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Yutaka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Tadano,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Eric</a:t>
            </a:r>
            <a:r>
              <a:rPr dirty="0" sz="18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Wyffels,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Hedwig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Batjoens,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Steve</a:t>
            </a:r>
            <a:r>
              <a:rPr dirty="0" sz="1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Aerts,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Jana</a:t>
            </a:r>
            <a:r>
              <a:rPr dirty="0" sz="18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Van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Der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Berghe,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Constantin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von</a:t>
            </a:r>
            <a:r>
              <a:rPr dirty="0" sz="1800" spc="-3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zur</a:t>
            </a:r>
            <a:r>
              <a:rPr dirty="0" sz="1800" spc="-3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Muhlen,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Jonathan</a:t>
            </a:r>
            <a:r>
              <a:rPr dirty="0" sz="1800" spc="-114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Rilinger,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Michael</a:t>
            </a:r>
            <a:r>
              <a:rPr dirty="0" sz="18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sz="18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Lee,</a:t>
            </a:r>
            <a:r>
              <a:rPr dirty="0" sz="1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Alanna</a:t>
            </a:r>
            <a:r>
              <a:rPr dirty="0" sz="18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Siu,</a:t>
            </a:r>
            <a:r>
              <a:rPr dirty="0" sz="1800" spc="-1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Aleksander</a:t>
            </a:r>
            <a:r>
              <a:rPr dirty="0" sz="18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Zeliaś,</a:t>
            </a:r>
            <a:r>
              <a:rPr dirty="0" sz="18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Katarzyna</a:t>
            </a:r>
            <a:r>
              <a:rPr dirty="0" sz="18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Kołodziej,</a:t>
            </a:r>
            <a:r>
              <a:rPr dirty="0" sz="18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Maria</a:t>
            </a:r>
            <a:r>
              <a:rPr dirty="0" sz="18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Kundzierewicz,</a:t>
            </a:r>
            <a:r>
              <a:rPr dirty="0" sz="18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Arif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Khokhar,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Rosella</a:t>
            </a:r>
            <a:r>
              <a:rPr dirty="0" sz="18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Ruggiero,</a:t>
            </a:r>
            <a:r>
              <a:rPr dirty="0" sz="18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Marco</a:t>
            </a:r>
            <a:r>
              <a:rPr dirty="0" sz="18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Toselli,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Kailash</a:t>
            </a:r>
            <a:r>
              <a:rPr dirty="0" sz="18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Chandra,</a:t>
            </a:r>
            <a:r>
              <a:rPr dirty="0" sz="18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Francesco</a:t>
            </a:r>
            <a:r>
              <a:rPr dirty="0" sz="18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Giannini,</a:t>
            </a:r>
            <a:endParaRPr sz="1800">
              <a:latin typeface="Times New Roman"/>
              <a:cs typeface="Times New Roman"/>
            </a:endParaRPr>
          </a:p>
          <a:p>
            <a:pPr algn="ctr" marR="3810">
              <a:lnSpc>
                <a:spcPct val="100000"/>
              </a:lnSpc>
              <a:spcBef>
                <a:spcPts val="1380"/>
              </a:spcBef>
            </a:pPr>
            <a:r>
              <a:rPr dirty="0" sz="1800" spc="-20">
                <a:solidFill>
                  <a:srgbClr val="FFFFFF"/>
                </a:solidFill>
                <a:latin typeface="Times New Roman"/>
                <a:cs typeface="Times New Roman"/>
              </a:rPr>
              <a:t>TESLA</a:t>
            </a:r>
            <a:r>
              <a:rPr dirty="0" sz="1800" spc="-9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Times New Roman"/>
                <a:cs typeface="Times New Roman"/>
              </a:rPr>
              <a:t>Study</a:t>
            </a:r>
            <a:r>
              <a:rPr dirty="0" sz="18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Investigators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Manual</a:t>
            </a:r>
            <a:r>
              <a:rPr dirty="0" spc="-60"/>
              <a:t> </a:t>
            </a:r>
            <a:r>
              <a:rPr dirty="0"/>
              <a:t>assistance</a:t>
            </a:r>
            <a:r>
              <a:rPr dirty="0" spc="-45"/>
              <a:t> </a:t>
            </a:r>
            <a:r>
              <a:rPr dirty="0"/>
              <a:t>/</a:t>
            </a:r>
            <a:r>
              <a:rPr dirty="0" spc="-45"/>
              <a:t> </a:t>
            </a:r>
            <a:r>
              <a:rPr dirty="0" spc="-10"/>
              <a:t>convertion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445918" y="2003425"/>
            <a:ext cx="3605529" cy="3606800"/>
            <a:chOff x="5445918" y="2003425"/>
            <a:chExt cx="3605529" cy="3606800"/>
          </a:xfrm>
        </p:grpSpPr>
        <p:sp>
          <p:nvSpPr>
            <p:cNvPr id="4" name="object 4" descr=""/>
            <p:cNvSpPr/>
            <p:nvPr/>
          </p:nvSpPr>
          <p:spPr>
            <a:xfrm>
              <a:off x="5455201" y="2012935"/>
              <a:ext cx="3585845" cy="3587750"/>
            </a:xfrm>
            <a:custGeom>
              <a:avLst/>
              <a:gdLst/>
              <a:ahLst/>
              <a:cxnLst/>
              <a:rect l="l" t="t" r="r" b="b"/>
              <a:pathLst>
                <a:path w="3585845" h="3587750">
                  <a:moveTo>
                    <a:pt x="1792168" y="3587197"/>
                  </a:moveTo>
                  <a:lnTo>
                    <a:pt x="1743370" y="3586545"/>
                  </a:lnTo>
                  <a:lnTo>
                    <a:pt x="1694884" y="3584599"/>
                  </a:lnTo>
                  <a:lnTo>
                    <a:pt x="1646729" y="3581376"/>
                  </a:lnTo>
                  <a:lnTo>
                    <a:pt x="1598921" y="3576893"/>
                  </a:lnTo>
                  <a:lnTo>
                    <a:pt x="1551476" y="3571164"/>
                  </a:lnTo>
                  <a:lnTo>
                    <a:pt x="1504412" y="3564207"/>
                  </a:lnTo>
                  <a:lnTo>
                    <a:pt x="1457746" y="3556038"/>
                  </a:lnTo>
                  <a:lnTo>
                    <a:pt x="1411494" y="3546673"/>
                  </a:lnTo>
                  <a:lnTo>
                    <a:pt x="1365674" y="3536129"/>
                  </a:lnTo>
                  <a:lnTo>
                    <a:pt x="1320303" y="3524422"/>
                  </a:lnTo>
                  <a:lnTo>
                    <a:pt x="1275397" y="3511568"/>
                  </a:lnTo>
                  <a:lnTo>
                    <a:pt x="1230973" y="3497583"/>
                  </a:lnTo>
                  <a:lnTo>
                    <a:pt x="1187050" y="3482484"/>
                  </a:lnTo>
                  <a:lnTo>
                    <a:pt x="1143642" y="3466287"/>
                  </a:lnTo>
                  <a:lnTo>
                    <a:pt x="1100769" y="3449008"/>
                  </a:lnTo>
                  <a:lnTo>
                    <a:pt x="1058445" y="3430664"/>
                  </a:lnTo>
                  <a:lnTo>
                    <a:pt x="1016689" y="3411271"/>
                  </a:lnTo>
                  <a:lnTo>
                    <a:pt x="975517" y="3390845"/>
                  </a:lnTo>
                  <a:lnTo>
                    <a:pt x="934947" y="3369403"/>
                  </a:lnTo>
                  <a:lnTo>
                    <a:pt x="894995" y="3346960"/>
                  </a:lnTo>
                  <a:lnTo>
                    <a:pt x="855678" y="3323534"/>
                  </a:lnTo>
                  <a:lnTo>
                    <a:pt x="817013" y="3299140"/>
                  </a:lnTo>
                  <a:lnTo>
                    <a:pt x="779018" y="3273795"/>
                  </a:lnTo>
                  <a:lnTo>
                    <a:pt x="741709" y="3247515"/>
                  </a:lnTo>
                  <a:lnTo>
                    <a:pt x="705103" y="3220316"/>
                  </a:lnTo>
                  <a:lnTo>
                    <a:pt x="669216" y="3192215"/>
                  </a:lnTo>
                  <a:lnTo>
                    <a:pt x="634067" y="3163228"/>
                  </a:lnTo>
                  <a:lnTo>
                    <a:pt x="599672" y="3133372"/>
                  </a:lnTo>
                  <a:lnTo>
                    <a:pt x="566048" y="3102661"/>
                  </a:lnTo>
                  <a:lnTo>
                    <a:pt x="533212" y="3071114"/>
                  </a:lnTo>
                  <a:lnTo>
                    <a:pt x="501181" y="3038746"/>
                  </a:lnTo>
                  <a:lnTo>
                    <a:pt x="469972" y="3005573"/>
                  </a:lnTo>
                  <a:lnTo>
                    <a:pt x="439602" y="2971612"/>
                  </a:lnTo>
                  <a:lnTo>
                    <a:pt x="410087" y="2936880"/>
                  </a:lnTo>
                  <a:lnTo>
                    <a:pt x="381445" y="2901391"/>
                  </a:lnTo>
                  <a:lnTo>
                    <a:pt x="353693" y="2865163"/>
                  </a:lnTo>
                  <a:lnTo>
                    <a:pt x="326848" y="2828213"/>
                  </a:lnTo>
                  <a:lnTo>
                    <a:pt x="300927" y="2790555"/>
                  </a:lnTo>
                  <a:lnTo>
                    <a:pt x="275946" y="2752207"/>
                  </a:lnTo>
                  <a:lnTo>
                    <a:pt x="251922" y="2713185"/>
                  </a:lnTo>
                  <a:lnTo>
                    <a:pt x="228874" y="2673505"/>
                  </a:lnTo>
                  <a:lnTo>
                    <a:pt x="206817" y="2633184"/>
                  </a:lnTo>
                  <a:lnTo>
                    <a:pt x="185768" y="2592237"/>
                  </a:lnTo>
                  <a:lnTo>
                    <a:pt x="165745" y="2550682"/>
                  </a:lnTo>
                  <a:lnTo>
                    <a:pt x="146765" y="2508534"/>
                  </a:lnTo>
                  <a:lnTo>
                    <a:pt x="128844" y="2465810"/>
                  </a:lnTo>
                  <a:lnTo>
                    <a:pt x="111999" y="2422525"/>
                  </a:lnTo>
                  <a:lnTo>
                    <a:pt x="96248" y="2378697"/>
                  </a:lnTo>
                  <a:lnTo>
                    <a:pt x="81607" y="2334342"/>
                  </a:lnTo>
                  <a:lnTo>
                    <a:pt x="68093" y="2289475"/>
                  </a:lnTo>
                  <a:lnTo>
                    <a:pt x="55724" y="2244114"/>
                  </a:lnTo>
                  <a:lnTo>
                    <a:pt x="44515" y="2198274"/>
                  </a:lnTo>
                  <a:lnTo>
                    <a:pt x="34485" y="2151972"/>
                  </a:lnTo>
                  <a:lnTo>
                    <a:pt x="25651" y="2105224"/>
                  </a:lnTo>
                  <a:lnTo>
                    <a:pt x="18028" y="2058046"/>
                  </a:lnTo>
                  <a:lnTo>
                    <a:pt x="11635" y="2010456"/>
                  </a:lnTo>
                  <a:lnTo>
                    <a:pt x="6487" y="1962468"/>
                  </a:lnTo>
                  <a:lnTo>
                    <a:pt x="2603" y="1914099"/>
                  </a:lnTo>
                  <a:lnTo>
                    <a:pt x="0" y="1865360"/>
                  </a:lnTo>
                  <a:lnTo>
                    <a:pt x="1792162" y="1793599"/>
                  </a:lnTo>
                  <a:lnTo>
                    <a:pt x="1792158" y="0"/>
                  </a:lnTo>
                  <a:lnTo>
                    <a:pt x="1840721" y="644"/>
                  </a:lnTo>
                  <a:lnTo>
                    <a:pt x="1888966" y="2567"/>
                  </a:lnTo>
                  <a:lnTo>
                    <a:pt x="1936875" y="5753"/>
                  </a:lnTo>
                  <a:lnTo>
                    <a:pt x="1984433" y="10184"/>
                  </a:lnTo>
                  <a:lnTo>
                    <a:pt x="2031624" y="15846"/>
                  </a:lnTo>
                  <a:lnTo>
                    <a:pt x="2078430" y="22721"/>
                  </a:lnTo>
                  <a:lnTo>
                    <a:pt x="2124837" y="30793"/>
                  </a:lnTo>
                  <a:lnTo>
                    <a:pt x="2170828" y="40046"/>
                  </a:lnTo>
                  <a:lnTo>
                    <a:pt x="2216385" y="50463"/>
                  </a:lnTo>
                  <a:lnTo>
                    <a:pt x="2261494" y="62030"/>
                  </a:lnTo>
                  <a:lnTo>
                    <a:pt x="2306138" y="74728"/>
                  </a:lnTo>
                  <a:lnTo>
                    <a:pt x="2350301" y="88542"/>
                  </a:lnTo>
                  <a:lnTo>
                    <a:pt x="2393966" y="103456"/>
                  </a:lnTo>
                  <a:lnTo>
                    <a:pt x="2437117" y="119453"/>
                  </a:lnTo>
                  <a:lnTo>
                    <a:pt x="2479737" y="136517"/>
                  </a:lnTo>
                  <a:lnTo>
                    <a:pt x="2521812" y="154632"/>
                  </a:lnTo>
                  <a:lnTo>
                    <a:pt x="2563323" y="173782"/>
                  </a:lnTo>
                  <a:lnTo>
                    <a:pt x="2604256" y="193950"/>
                  </a:lnTo>
                  <a:lnTo>
                    <a:pt x="2644593" y="215120"/>
                  </a:lnTo>
                  <a:lnTo>
                    <a:pt x="2684319" y="237275"/>
                  </a:lnTo>
                  <a:lnTo>
                    <a:pt x="2723417" y="260401"/>
                  </a:lnTo>
                  <a:lnTo>
                    <a:pt x="2761871" y="284479"/>
                  </a:lnTo>
                  <a:lnTo>
                    <a:pt x="2799664" y="309494"/>
                  </a:lnTo>
                  <a:lnTo>
                    <a:pt x="2836781" y="335430"/>
                  </a:lnTo>
                  <a:lnTo>
                    <a:pt x="2873205" y="362270"/>
                  </a:lnTo>
                  <a:lnTo>
                    <a:pt x="2908920" y="389998"/>
                  </a:lnTo>
                  <a:lnTo>
                    <a:pt x="2943909" y="418599"/>
                  </a:lnTo>
                  <a:lnTo>
                    <a:pt x="2978157" y="448055"/>
                  </a:lnTo>
                  <a:lnTo>
                    <a:pt x="3011647" y="478350"/>
                  </a:lnTo>
                  <a:lnTo>
                    <a:pt x="3044362" y="509468"/>
                  </a:lnTo>
                  <a:lnTo>
                    <a:pt x="3076287" y="541393"/>
                  </a:lnTo>
                  <a:lnTo>
                    <a:pt x="3107406" y="574108"/>
                  </a:lnTo>
                  <a:lnTo>
                    <a:pt x="3137701" y="607598"/>
                  </a:lnTo>
                  <a:lnTo>
                    <a:pt x="3167157" y="641845"/>
                  </a:lnTo>
                  <a:lnTo>
                    <a:pt x="3195757" y="676835"/>
                  </a:lnTo>
                  <a:lnTo>
                    <a:pt x="3223486" y="712550"/>
                  </a:lnTo>
                  <a:lnTo>
                    <a:pt x="3250326" y="748973"/>
                  </a:lnTo>
                  <a:lnTo>
                    <a:pt x="3276262" y="786090"/>
                  </a:lnTo>
                  <a:lnTo>
                    <a:pt x="3301277" y="823884"/>
                  </a:lnTo>
                  <a:lnTo>
                    <a:pt x="3325356" y="862338"/>
                  </a:lnTo>
                  <a:lnTo>
                    <a:pt x="3348481" y="901435"/>
                  </a:lnTo>
                  <a:lnTo>
                    <a:pt x="3370637" y="941161"/>
                  </a:lnTo>
                  <a:lnTo>
                    <a:pt x="3391807" y="981498"/>
                  </a:lnTo>
                  <a:lnTo>
                    <a:pt x="3411975" y="1022431"/>
                  </a:lnTo>
                  <a:lnTo>
                    <a:pt x="3431124" y="1063942"/>
                  </a:lnTo>
                  <a:lnTo>
                    <a:pt x="3449240" y="1106017"/>
                  </a:lnTo>
                  <a:lnTo>
                    <a:pt x="3466304" y="1148637"/>
                  </a:lnTo>
                  <a:lnTo>
                    <a:pt x="3482301" y="1191788"/>
                  </a:lnTo>
                  <a:lnTo>
                    <a:pt x="3497215" y="1235453"/>
                  </a:lnTo>
                  <a:lnTo>
                    <a:pt x="3511030" y="1279616"/>
                  </a:lnTo>
                  <a:lnTo>
                    <a:pt x="3523728" y="1324259"/>
                  </a:lnTo>
                  <a:lnTo>
                    <a:pt x="3535294" y="1369368"/>
                  </a:lnTo>
                  <a:lnTo>
                    <a:pt x="3545712" y="1414926"/>
                  </a:lnTo>
                  <a:lnTo>
                    <a:pt x="3554965" y="1460917"/>
                  </a:lnTo>
                  <a:lnTo>
                    <a:pt x="3563038" y="1507324"/>
                  </a:lnTo>
                  <a:lnTo>
                    <a:pt x="3569913" y="1554130"/>
                  </a:lnTo>
                  <a:lnTo>
                    <a:pt x="3575574" y="1601321"/>
                  </a:lnTo>
                  <a:lnTo>
                    <a:pt x="3580006" y="1648879"/>
                  </a:lnTo>
                  <a:lnTo>
                    <a:pt x="3583192" y="1696788"/>
                  </a:lnTo>
                  <a:lnTo>
                    <a:pt x="3585115" y="1745033"/>
                  </a:lnTo>
                  <a:lnTo>
                    <a:pt x="3585760" y="1793599"/>
                  </a:lnTo>
                  <a:lnTo>
                    <a:pt x="3585115" y="1842159"/>
                  </a:lnTo>
                  <a:lnTo>
                    <a:pt x="3583192" y="1890403"/>
                  </a:lnTo>
                  <a:lnTo>
                    <a:pt x="3580006" y="1938312"/>
                  </a:lnTo>
                  <a:lnTo>
                    <a:pt x="3575575" y="1985870"/>
                  </a:lnTo>
                  <a:lnTo>
                    <a:pt x="3569913" y="2033061"/>
                  </a:lnTo>
                  <a:lnTo>
                    <a:pt x="3563039" y="2079868"/>
                  </a:lnTo>
                  <a:lnTo>
                    <a:pt x="3554966" y="2126275"/>
                  </a:lnTo>
                  <a:lnTo>
                    <a:pt x="3545713" y="2172265"/>
                  </a:lnTo>
                  <a:lnTo>
                    <a:pt x="3535296" y="2217823"/>
                  </a:lnTo>
                  <a:lnTo>
                    <a:pt x="3523730" y="2262932"/>
                  </a:lnTo>
                  <a:lnTo>
                    <a:pt x="3511031" y="2307576"/>
                  </a:lnTo>
                  <a:lnTo>
                    <a:pt x="3497217" y="2351738"/>
                  </a:lnTo>
                  <a:lnTo>
                    <a:pt x="3482303" y="2395403"/>
                  </a:lnTo>
                  <a:lnTo>
                    <a:pt x="3466306" y="2438554"/>
                  </a:lnTo>
                  <a:lnTo>
                    <a:pt x="3449242" y="2481175"/>
                  </a:lnTo>
                  <a:lnTo>
                    <a:pt x="3431127" y="2523249"/>
                  </a:lnTo>
                  <a:lnTo>
                    <a:pt x="3411977" y="2564761"/>
                  </a:lnTo>
                  <a:lnTo>
                    <a:pt x="3391809" y="2605693"/>
                  </a:lnTo>
                  <a:lnTo>
                    <a:pt x="3370639" y="2646031"/>
                  </a:lnTo>
                  <a:lnTo>
                    <a:pt x="3348484" y="2685756"/>
                  </a:lnTo>
                  <a:lnTo>
                    <a:pt x="3325359" y="2724854"/>
                  </a:lnTo>
                  <a:lnTo>
                    <a:pt x="3301280" y="2763308"/>
                  </a:lnTo>
                  <a:lnTo>
                    <a:pt x="3276265" y="2801102"/>
                  </a:lnTo>
                  <a:lnTo>
                    <a:pt x="3250329" y="2838219"/>
                  </a:lnTo>
                  <a:lnTo>
                    <a:pt x="3223489" y="2874643"/>
                  </a:lnTo>
                  <a:lnTo>
                    <a:pt x="3195761" y="2910357"/>
                  </a:lnTo>
                  <a:lnTo>
                    <a:pt x="3167161" y="2945347"/>
                  </a:lnTo>
                  <a:lnTo>
                    <a:pt x="3137705" y="2979595"/>
                  </a:lnTo>
                  <a:lnTo>
                    <a:pt x="3107410" y="3013084"/>
                  </a:lnTo>
                  <a:lnTo>
                    <a:pt x="3076292" y="3045800"/>
                  </a:lnTo>
                  <a:lnTo>
                    <a:pt x="3044367" y="3077725"/>
                  </a:lnTo>
                  <a:lnTo>
                    <a:pt x="3011651" y="3108843"/>
                  </a:lnTo>
                  <a:lnTo>
                    <a:pt x="2978162" y="3139138"/>
                  </a:lnTo>
                  <a:lnTo>
                    <a:pt x="2943914" y="3168594"/>
                  </a:lnTo>
                  <a:lnTo>
                    <a:pt x="2908925" y="3197195"/>
                  </a:lnTo>
                  <a:lnTo>
                    <a:pt x="2873210" y="3224923"/>
                  </a:lnTo>
                  <a:lnTo>
                    <a:pt x="2836786" y="3251763"/>
                  </a:lnTo>
                  <a:lnTo>
                    <a:pt x="2799670" y="3277699"/>
                  </a:lnTo>
                  <a:lnTo>
                    <a:pt x="2761876" y="3302715"/>
                  </a:lnTo>
                  <a:lnTo>
                    <a:pt x="2723423" y="3326793"/>
                  </a:lnTo>
                  <a:lnTo>
                    <a:pt x="2684325" y="3349918"/>
                  </a:lnTo>
                  <a:lnTo>
                    <a:pt x="2644599" y="3372074"/>
                  </a:lnTo>
                  <a:lnTo>
                    <a:pt x="2604262" y="3393244"/>
                  </a:lnTo>
                  <a:lnTo>
                    <a:pt x="2563330" y="3413412"/>
                  </a:lnTo>
                  <a:lnTo>
                    <a:pt x="2521818" y="3432562"/>
                  </a:lnTo>
                  <a:lnTo>
                    <a:pt x="2479744" y="3450677"/>
                  </a:lnTo>
                  <a:lnTo>
                    <a:pt x="2437124" y="3467741"/>
                  </a:lnTo>
                  <a:lnTo>
                    <a:pt x="2393973" y="3483739"/>
                  </a:lnTo>
                  <a:lnTo>
                    <a:pt x="2350308" y="3498653"/>
                  </a:lnTo>
                  <a:lnTo>
                    <a:pt x="2306146" y="3512467"/>
                  </a:lnTo>
                  <a:lnTo>
                    <a:pt x="2261502" y="3525165"/>
                  </a:lnTo>
                  <a:lnTo>
                    <a:pt x="2216393" y="3536732"/>
                  </a:lnTo>
                  <a:lnTo>
                    <a:pt x="2170835" y="3547150"/>
                  </a:lnTo>
                  <a:lnTo>
                    <a:pt x="2124845" y="3556403"/>
                  </a:lnTo>
                  <a:lnTo>
                    <a:pt x="2078439" y="3564475"/>
                  </a:lnTo>
                  <a:lnTo>
                    <a:pt x="2031632" y="3571350"/>
                  </a:lnTo>
                  <a:lnTo>
                    <a:pt x="1984442" y="3577011"/>
                  </a:lnTo>
                  <a:lnTo>
                    <a:pt x="1936884" y="3581443"/>
                  </a:lnTo>
                  <a:lnTo>
                    <a:pt x="1888974" y="3584629"/>
                  </a:lnTo>
                  <a:lnTo>
                    <a:pt x="1840730" y="3586552"/>
                  </a:lnTo>
                  <a:lnTo>
                    <a:pt x="1792168" y="3587197"/>
                  </a:lnTo>
                  <a:close/>
                </a:path>
              </a:pathLst>
            </a:custGeom>
            <a:solidFill>
              <a:srgbClr val="4F62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455443" y="2012950"/>
              <a:ext cx="3586479" cy="3587750"/>
            </a:xfrm>
            <a:custGeom>
              <a:avLst/>
              <a:gdLst/>
              <a:ahLst/>
              <a:cxnLst/>
              <a:rect l="l" t="t" r="r" b="b"/>
              <a:pathLst>
                <a:path w="3586479" h="3587750">
                  <a:moveTo>
                    <a:pt x="1792287" y="1793875"/>
                  </a:moveTo>
                  <a:lnTo>
                    <a:pt x="1792287" y="0"/>
                  </a:lnTo>
                  <a:lnTo>
                    <a:pt x="1975643" y="9525"/>
                  </a:lnTo>
                  <a:lnTo>
                    <a:pt x="2153443" y="36512"/>
                  </a:lnTo>
                  <a:lnTo>
                    <a:pt x="2325687" y="80962"/>
                  </a:lnTo>
                  <a:lnTo>
                    <a:pt x="2490787" y="141287"/>
                  </a:lnTo>
                  <a:lnTo>
                    <a:pt x="2647156" y="216693"/>
                  </a:lnTo>
                  <a:lnTo>
                    <a:pt x="2795587" y="306387"/>
                  </a:lnTo>
                  <a:lnTo>
                    <a:pt x="2933700" y="409575"/>
                  </a:lnTo>
                  <a:lnTo>
                    <a:pt x="3060700" y="525462"/>
                  </a:lnTo>
                  <a:lnTo>
                    <a:pt x="3176587" y="652462"/>
                  </a:lnTo>
                  <a:lnTo>
                    <a:pt x="3279775" y="790575"/>
                  </a:lnTo>
                  <a:lnTo>
                    <a:pt x="3369468" y="939006"/>
                  </a:lnTo>
                  <a:lnTo>
                    <a:pt x="3444875" y="1095375"/>
                  </a:lnTo>
                  <a:lnTo>
                    <a:pt x="3505200" y="1260475"/>
                  </a:lnTo>
                  <a:lnTo>
                    <a:pt x="3549650" y="1432718"/>
                  </a:lnTo>
                  <a:lnTo>
                    <a:pt x="3576637" y="1610518"/>
                  </a:lnTo>
                  <a:lnTo>
                    <a:pt x="3586162" y="1793875"/>
                  </a:lnTo>
                  <a:lnTo>
                    <a:pt x="3576637" y="1977231"/>
                  </a:lnTo>
                  <a:lnTo>
                    <a:pt x="3549650" y="2155031"/>
                  </a:lnTo>
                  <a:lnTo>
                    <a:pt x="3505200" y="2327275"/>
                  </a:lnTo>
                  <a:lnTo>
                    <a:pt x="3444875" y="2492375"/>
                  </a:lnTo>
                  <a:lnTo>
                    <a:pt x="3369468" y="2648743"/>
                  </a:lnTo>
                  <a:lnTo>
                    <a:pt x="3279775" y="2797175"/>
                  </a:lnTo>
                  <a:lnTo>
                    <a:pt x="3176587" y="2935287"/>
                  </a:lnTo>
                  <a:lnTo>
                    <a:pt x="3060700" y="3062287"/>
                  </a:lnTo>
                  <a:lnTo>
                    <a:pt x="2933700" y="3178175"/>
                  </a:lnTo>
                  <a:lnTo>
                    <a:pt x="2795587" y="3281362"/>
                  </a:lnTo>
                  <a:lnTo>
                    <a:pt x="2647156" y="3371056"/>
                  </a:lnTo>
                  <a:lnTo>
                    <a:pt x="2490787" y="3446462"/>
                  </a:lnTo>
                  <a:lnTo>
                    <a:pt x="2325687" y="3506787"/>
                  </a:lnTo>
                  <a:lnTo>
                    <a:pt x="2153443" y="3551237"/>
                  </a:lnTo>
                  <a:lnTo>
                    <a:pt x="1975643" y="3578225"/>
                  </a:lnTo>
                  <a:lnTo>
                    <a:pt x="1792287" y="3587750"/>
                  </a:lnTo>
                  <a:lnTo>
                    <a:pt x="1613693" y="3579018"/>
                  </a:lnTo>
                  <a:lnTo>
                    <a:pt x="1440656" y="3552825"/>
                  </a:lnTo>
                  <a:lnTo>
                    <a:pt x="1272381" y="3511550"/>
                  </a:lnTo>
                  <a:lnTo>
                    <a:pt x="1111250" y="3453606"/>
                  </a:lnTo>
                  <a:lnTo>
                    <a:pt x="958056" y="3382168"/>
                  </a:lnTo>
                  <a:lnTo>
                    <a:pt x="812006" y="3296443"/>
                  </a:lnTo>
                  <a:lnTo>
                    <a:pt x="676275" y="3198018"/>
                  </a:lnTo>
                  <a:lnTo>
                    <a:pt x="549275" y="3087687"/>
                  </a:lnTo>
                  <a:lnTo>
                    <a:pt x="434181" y="2965450"/>
                  </a:lnTo>
                  <a:lnTo>
                    <a:pt x="330200" y="2832893"/>
                  </a:lnTo>
                  <a:lnTo>
                    <a:pt x="238918" y="2691606"/>
                  </a:lnTo>
                  <a:lnTo>
                    <a:pt x="161131" y="2540793"/>
                  </a:lnTo>
                  <a:lnTo>
                    <a:pt x="97631" y="2382043"/>
                  </a:lnTo>
                  <a:lnTo>
                    <a:pt x="48418" y="2216150"/>
                  </a:lnTo>
                  <a:lnTo>
                    <a:pt x="15875" y="2043906"/>
                  </a:lnTo>
                  <a:lnTo>
                    <a:pt x="0" y="1866106"/>
                  </a:lnTo>
                  <a:lnTo>
                    <a:pt x="1792287" y="1793875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453853" y="3698929"/>
              <a:ext cx="1793875" cy="179705"/>
            </a:xfrm>
            <a:custGeom>
              <a:avLst/>
              <a:gdLst/>
              <a:ahLst/>
              <a:cxnLst/>
              <a:rect l="l" t="t" r="r" b="b"/>
              <a:pathLst>
                <a:path w="1793875" h="179704">
                  <a:moveTo>
                    <a:pt x="1346" y="179367"/>
                  </a:moveTo>
                  <a:lnTo>
                    <a:pt x="112" y="134519"/>
                  </a:lnTo>
                  <a:lnTo>
                    <a:pt x="0" y="89661"/>
                  </a:lnTo>
                  <a:lnTo>
                    <a:pt x="1009" y="44814"/>
                  </a:lnTo>
                  <a:lnTo>
                    <a:pt x="3140" y="0"/>
                  </a:lnTo>
                  <a:lnTo>
                    <a:pt x="1793510" y="107605"/>
                  </a:lnTo>
                  <a:lnTo>
                    <a:pt x="1346" y="179367"/>
                  </a:lnTo>
                  <a:close/>
                </a:path>
              </a:pathLst>
            </a:custGeom>
            <a:solidFill>
              <a:srgbClr val="D7E4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455443" y="3699668"/>
              <a:ext cx="1792605" cy="179705"/>
            </a:xfrm>
            <a:custGeom>
              <a:avLst/>
              <a:gdLst/>
              <a:ahLst/>
              <a:cxnLst/>
              <a:rect l="l" t="t" r="r" b="b"/>
              <a:pathLst>
                <a:path w="1792604" h="179704">
                  <a:moveTo>
                    <a:pt x="1792287" y="107156"/>
                  </a:moveTo>
                  <a:lnTo>
                    <a:pt x="0" y="179387"/>
                  </a:lnTo>
                  <a:lnTo>
                    <a:pt x="1587" y="0"/>
                  </a:lnTo>
                  <a:lnTo>
                    <a:pt x="1792287" y="107156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5456994" y="2268402"/>
              <a:ext cx="1790700" cy="1538605"/>
            </a:xfrm>
            <a:custGeom>
              <a:avLst/>
              <a:gdLst/>
              <a:ahLst/>
              <a:cxnLst/>
              <a:rect l="l" t="t" r="r" b="b"/>
              <a:pathLst>
                <a:path w="1790700" h="1538604">
                  <a:moveTo>
                    <a:pt x="1790369" y="1538132"/>
                  </a:moveTo>
                  <a:lnTo>
                    <a:pt x="1" y="1430526"/>
                  </a:lnTo>
                  <a:lnTo>
                    <a:pt x="3626" y="1381424"/>
                  </a:lnTo>
                  <a:lnTo>
                    <a:pt x="8577" y="1332601"/>
                  </a:lnTo>
                  <a:lnTo>
                    <a:pt x="14840" y="1284081"/>
                  </a:lnTo>
                  <a:lnTo>
                    <a:pt x="22401" y="1235885"/>
                  </a:lnTo>
                  <a:lnTo>
                    <a:pt x="31246" y="1188037"/>
                  </a:lnTo>
                  <a:lnTo>
                    <a:pt x="41362" y="1140559"/>
                  </a:lnTo>
                  <a:lnTo>
                    <a:pt x="52734" y="1093473"/>
                  </a:lnTo>
                  <a:lnTo>
                    <a:pt x="65349" y="1046802"/>
                  </a:lnTo>
                  <a:lnTo>
                    <a:pt x="79194" y="1000568"/>
                  </a:lnTo>
                  <a:lnTo>
                    <a:pt x="94255" y="954795"/>
                  </a:lnTo>
                  <a:lnTo>
                    <a:pt x="110518" y="909504"/>
                  </a:lnTo>
                  <a:lnTo>
                    <a:pt x="127969" y="864719"/>
                  </a:lnTo>
                  <a:lnTo>
                    <a:pt x="146595" y="820461"/>
                  </a:lnTo>
                  <a:lnTo>
                    <a:pt x="166382" y="776753"/>
                  </a:lnTo>
                  <a:lnTo>
                    <a:pt x="187317" y="733618"/>
                  </a:lnTo>
                  <a:lnTo>
                    <a:pt x="209385" y="691078"/>
                  </a:lnTo>
                  <a:lnTo>
                    <a:pt x="232574" y="649156"/>
                  </a:lnTo>
                  <a:lnTo>
                    <a:pt x="256869" y="607875"/>
                  </a:lnTo>
                  <a:lnTo>
                    <a:pt x="282257" y="567256"/>
                  </a:lnTo>
                  <a:lnTo>
                    <a:pt x="308723" y="527323"/>
                  </a:lnTo>
                  <a:lnTo>
                    <a:pt x="336256" y="488097"/>
                  </a:lnTo>
                  <a:lnTo>
                    <a:pt x="364840" y="449602"/>
                  </a:lnTo>
                  <a:lnTo>
                    <a:pt x="394462" y="411861"/>
                  </a:lnTo>
                  <a:lnTo>
                    <a:pt x="425108" y="374895"/>
                  </a:lnTo>
                  <a:lnTo>
                    <a:pt x="456765" y="338726"/>
                  </a:lnTo>
                  <a:lnTo>
                    <a:pt x="489419" y="303379"/>
                  </a:lnTo>
                  <a:lnTo>
                    <a:pt x="523057" y="268875"/>
                  </a:lnTo>
                  <a:lnTo>
                    <a:pt x="557664" y="235236"/>
                  </a:lnTo>
                  <a:lnTo>
                    <a:pt x="593227" y="202486"/>
                  </a:lnTo>
                  <a:lnTo>
                    <a:pt x="629733" y="170647"/>
                  </a:lnTo>
                  <a:lnTo>
                    <a:pt x="667167" y="139741"/>
                  </a:lnTo>
                  <a:lnTo>
                    <a:pt x="705517" y="109791"/>
                  </a:lnTo>
                  <a:lnTo>
                    <a:pt x="744768" y="80819"/>
                  </a:lnTo>
                  <a:lnTo>
                    <a:pt x="784906" y="52848"/>
                  </a:lnTo>
                  <a:lnTo>
                    <a:pt x="825918" y="25901"/>
                  </a:lnTo>
                  <a:lnTo>
                    <a:pt x="867794" y="0"/>
                  </a:lnTo>
                  <a:lnTo>
                    <a:pt x="1790369" y="1538132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457031" y="2268537"/>
              <a:ext cx="1790700" cy="1538605"/>
            </a:xfrm>
            <a:custGeom>
              <a:avLst/>
              <a:gdLst/>
              <a:ahLst/>
              <a:cxnLst/>
              <a:rect l="l" t="t" r="r" b="b"/>
              <a:pathLst>
                <a:path w="1790700" h="1538604">
                  <a:moveTo>
                    <a:pt x="1790700" y="1538287"/>
                  </a:moveTo>
                  <a:lnTo>
                    <a:pt x="0" y="1431131"/>
                  </a:lnTo>
                  <a:lnTo>
                    <a:pt x="10318" y="1320800"/>
                  </a:lnTo>
                  <a:lnTo>
                    <a:pt x="26987" y="1212056"/>
                  </a:lnTo>
                  <a:lnTo>
                    <a:pt x="50006" y="1105693"/>
                  </a:lnTo>
                  <a:lnTo>
                    <a:pt x="79375" y="1000918"/>
                  </a:lnTo>
                  <a:lnTo>
                    <a:pt x="115093" y="898525"/>
                  </a:lnTo>
                  <a:lnTo>
                    <a:pt x="156368" y="798512"/>
                  </a:lnTo>
                  <a:lnTo>
                    <a:pt x="203993" y="701675"/>
                  </a:lnTo>
                  <a:lnTo>
                    <a:pt x="257175" y="608012"/>
                  </a:lnTo>
                  <a:lnTo>
                    <a:pt x="315912" y="517525"/>
                  </a:lnTo>
                  <a:lnTo>
                    <a:pt x="379412" y="431006"/>
                  </a:lnTo>
                  <a:lnTo>
                    <a:pt x="449262" y="347662"/>
                  </a:lnTo>
                  <a:lnTo>
                    <a:pt x="523081" y="269081"/>
                  </a:lnTo>
                  <a:lnTo>
                    <a:pt x="602456" y="194468"/>
                  </a:lnTo>
                  <a:lnTo>
                    <a:pt x="686593" y="124618"/>
                  </a:lnTo>
                  <a:lnTo>
                    <a:pt x="775493" y="59531"/>
                  </a:lnTo>
                  <a:lnTo>
                    <a:pt x="868362" y="0"/>
                  </a:lnTo>
                  <a:lnTo>
                    <a:pt x="1790700" y="1538287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324786" y="2012936"/>
              <a:ext cx="922655" cy="1793875"/>
            </a:xfrm>
            <a:custGeom>
              <a:avLst/>
              <a:gdLst/>
              <a:ahLst/>
              <a:cxnLst/>
              <a:rect l="l" t="t" r="r" b="b"/>
              <a:pathLst>
                <a:path w="922654" h="1793875">
                  <a:moveTo>
                    <a:pt x="922577" y="1793598"/>
                  </a:moveTo>
                  <a:lnTo>
                    <a:pt x="0" y="255465"/>
                  </a:lnTo>
                  <a:lnTo>
                    <a:pt x="44334" y="229728"/>
                  </a:lnTo>
                  <a:lnTo>
                    <a:pt x="89306" y="205309"/>
                  </a:lnTo>
                  <a:lnTo>
                    <a:pt x="134887" y="182217"/>
                  </a:lnTo>
                  <a:lnTo>
                    <a:pt x="181046" y="160461"/>
                  </a:lnTo>
                  <a:lnTo>
                    <a:pt x="227754" y="140049"/>
                  </a:lnTo>
                  <a:lnTo>
                    <a:pt x="274980" y="120989"/>
                  </a:lnTo>
                  <a:lnTo>
                    <a:pt x="322695" y="103289"/>
                  </a:lnTo>
                  <a:lnTo>
                    <a:pt x="370870" y="86958"/>
                  </a:lnTo>
                  <a:lnTo>
                    <a:pt x="419474" y="72003"/>
                  </a:lnTo>
                  <a:lnTo>
                    <a:pt x="468478" y="58434"/>
                  </a:lnTo>
                  <a:lnTo>
                    <a:pt x="517851" y="46258"/>
                  </a:lnTo>
                  <a:lnTo>
                    <a:pt x="567565" y="35483"/>
                  </a:lnTo>
                  <a:lnTo>
                    <a:pt x="617588" y="26119"/>
                  </a:lnTo>
                  <a:lnTo>
                    <a:pt x="667892" y="18172"/>
                  </a:lnTo>
                  <a:lnTo>
                    <a:pt x="718446" y="11652"/>
                  </a:lnTo>
                  <a:lnTo>
                    <a:pt x="769222" y="6566"/>
                  </a:lnTo>
                  <a:lnTo>
                    <a:pt x="820188" y="2923"/>
                  </a:lnTo>
                  <a:lnTo>
                    <a:pt x="871315" y="731"/>
                  </a:lnTo>
                  <a:lnTo>
                    <a:pt x="922577" y="0"/>
                  </a:lnTo>
                  <a:lnTo>
                    <a:pt x="922577" y="1793598"/>
                  </a:lnTo>
                  <a:close/>
                </a:path>
              </a:pathLst>
            </a:custGeom>
            <a:solidFill>
              <a:srgbClr val="9537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325393" y="2012950"/>
              <a:ext cx="922655" cy="1793875"/>
            </a:xfrm>
            <a:custGeom>
              <a:avLst/>
              <a:gdLst/>
              <a:ahLst/>
              <a:cxnLst/>
              <a:rect l="l" t="t" r="r" b="b"/>
              <a:pathLst>
                <a:path w="922654" h="1793875">
                  <a:moveTo>
                    <a:pt x="922337" y="1793875"/>
                  </a:moveTo>
                  <a:lnTo>
                    <a:pt x="0" y="255587"/>
                  </a:lnTo>
                  <a:lnTo>
                    <a:pt x="106362" y="196850"/>
                  </a:lnTo>
                  <a:lnTo>
                    <a:pt x="215900" y="145256"/>
                  </a:lnTo>
                  <a:lnTo>
                    <a:pt x="328612" y="101600"/>
                  </a:lnTo>
                  <a:lnTo>
                    <a:pt x="443706" y="65087"/>
                  </a:lnTo>
                  <a:lnTo>
                    <a:pt x="561181" y="37306"/>
                  </a:lnTo>
                  <a:lnTo>
                    <a:pt x="680243" y="16668"/>
                  </a:lnTo>
                  <a:lnTo>
                    <a:pt x="800893" y="3968"/>
                  </a:lnTo>
                  <a:lnTo>
                    <a:pt x="922337" y="0"/>
                  </a:lnTo>
                  <a:lnTo>
                    <a:pt x="922337" y="1793875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8118464" y="4681304"/>
            <a:ext cx="424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74%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555757" y="3629152"/>
            <a:ext cx="3079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2%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804573" y="2895507"/>
            <a:ext cx="4241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15%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681893" y="2141383"/>
            <a:ext cx="3079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9%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165471" y="1010442"/>
            <a:ext cx="5727700" cy="7594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924685" marR="5080" indent="-1912620">
              <a:lnSpc>
                <a:spcPct val="100699"/>
              </a:lnSpc>
              <a:spcBef>
                <a:spcPts val="80"/>
              </a:spcBef>
            </a:pPr>
            <a:r>
              <a:rPr dirty="0" sz="2400" spc="-35">
                <a:latin typeface="Calibri"/>
                <a:cs typeface="Calibri"/>
              </a:rPr>
              <a:t>Temporary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permanent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manual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convertion </a:t>
            </a:r>
            <a:r>
              <a:rPr dirty="0" sz="2400">
                <a:latin typeface="Calibri"/>
                <a:cs typeface="Calibri"/>
              </a:rPr>
              <a:t>(n=628 </a:t>
            </a:r>
            <a:r>
              <a:rPr dirty="0" sz="2400" spc="-10">
                <a:latin typeface="Calibri"/>
                <a:cs typeface="Calibri"/>
              </a:rPr>
              <a:t>lesions)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9308112" y="4166741"/>
            <a:ext cx="2641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No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8" name="object 18" descr=""/>
          <p:cNvGrpSpPr/>
          <p:nvPr/>
        </p:nvGrpSpPr>
        <p:grpSpPr>
          <a:xfrm>
            <a:off x="9146695" y="4243119"/>
            <a:ext cx="142875" cy="142875"/>
            <a:chOff x="9146695" y="4243119"/>
            <a:chExt cx="142875" cy="142875"/>
          </a:xfrm>
        </p:grpSpPr>
        <p:sp>
          <p:nvSpPr>
            <p:cNvPr id="19" name="object 19" descr=""/>
            <p:cNvSpPr/>
            <p:nvPr/>
          </p:nvSpPr>
          <p:spPr>
            <a:xfrm>
              <a:off x="9156220" y="4252644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4F62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9156220" y="4252644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9308112" y="4651119"/>
            <a:ext cx="184150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Not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possible</a:t>
            </a:r>
            <a:r>
              <a:rPr dirty="0" sz="1600" spc="-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to</a:t>
            </a:r>
            <a:r>
              <a:rPr dirty="0" sz="1600" spc="-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define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9146695" y="4727497"/>
            <a:ext cx="142875" cy="142875"/>
            <a:chOff x="9146695" y="4727497"/>
            <a:chExt cx="142875" cy="142875"/>
          </a:xfrm>
        </p:grpSpPr>
        <p:sp>
          <p:nvSpPr>
            <p:cNvPr id="23" name="object 23" descr=""/>
            <p:cNvSpPr/>
            <p:nvPr/>
          </p:nvSpPr>
          <p:spPr>
            <a:xfrm>
              <a:off x="9156220" y="4737022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D7E4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9156220" y="4737022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9308112" y="5135498"/>
            <a:ext cx="245808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Temporary</a:t>
            </a:r>
            <a:r>
              <a:rPr dirty="0" sz="1600" spc="-2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manual</a:t>
            </a:r>
            <a:r>
              <a:rPr dirty="0" sz="160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assistance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9146695" y="5211876"/>
            <a:ext cx="142875" cy="142875"/>
            <a:chOff x="9146695" y="5211876"/>
            <a:chExt cx="142875" cy="142875"/>
          </a:xfrm>
        </p:grpSpPr>
        <p:sp>
          <p:nvSpPr>
            <p:cNvPr id="27" name="object 27" descr=""/>
            <p:cNvSpPr/>
            <p:nvPr/>
          </p:nvSpPr>
          <p:spPr>
            <a:xfrm>
              <a:off x="9156220" y="5221401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9156220" y="5221401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9308112" y="5619877"/>
            <a:ext cx="25317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Permanent</a:t>
            </a:r>
            <a:r>
              <a:rPr dirty="0" sz="1600" spc="-6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manual</a:t>
            </a:r>
            <a:r>
              <a:rPr dirty="0" sz="1600" spc="-6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convertion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9146695" y="5696254"/>
            <a:ext cx="142875" cy="142875"/>
            <a:chOff x="9146695" y="5696254"/>
            <a:chExt cx="142875" cy="142875"/>
          </a:xfrm>
        </p:grpSpPr>
        <p:sp>
          <p:nvSpPr>
            <p:cNvPr id="31" name="object 31" descr=""/>
            <p:cNvSpPr/>
            <p:nvPr/>
          </p:nvSpPr>
          <p:spPr>
            <a:xfrm>
              <a:off x="9156220" y="5705779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95373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9156220" y="5705779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161001" y="1972100"/>
            <a:ext cx="5134610" cy="3785870"/>
          </a:xfrm>
          <a:prstGeom prst="rect">
            <a:avLst/>
          </a:prstGeom>
          <a:ln w="19050">
            <a:solidFill>
              <a:srgbClr val="592776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30"/>
              </a:spcBef>
            </a:pPr>
            <a:endParaRPr sz="2000">
              <a:latin typeface="Times New Roman"/>
              <a:cs typeface="Times New Roman"/>
            </a:endParaRPr>
          </a:p>
          <a:p>
            <a:pPr marL="90805" marR="389255">
              <a:lnSpc>
                <a:spcPct val="100000"/>
              </a:lnSpc>
            </a:pPr>
            <a:r>
              <a:rPr dirty="0" sz="2000" b="1">
                <a:latin typeface="Calibri"/>
                <a:cs typeface="Calibri"/>
              </a:rPr>
              <a:t>Reasons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for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manual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assistance</a:t>
            </a:r>
            <a:r>
              <a:rPr dirty="0" sz="2000" spc="-45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/</a:t>
            </a:r>
            <a:r>
              <a:rPr dirty="0" sz="2000" spc="-4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conversion: </a:t>
            </a:r>
            <a:r>
              <a:rPr dirty="0" sz="2000" b="1">
                <a:latin typeface="Calibri"/>
                <a:cs typeface="Calibri"/>
              </a:rPr>
              <a:t>(n=151,</a:t>
            </a:r>
            <a:r>
              <a:rPr dirty="0" sz="2000" spc="-65" b="1">
                <a:latin typeface="Calibri"/>
                <a:cs typeface="Calibri"/>
              </a:rPr>
              <a:t> </a:t>
            </a:r>
            <a:r>
              <a:rPr dirty="0" sz="2000" spc="-20" b="1">
                <a:latin typeface="Calibri"/>
                <a:cs typeface="Calibri"/>
              </a:rPr>
              <a:t>24%)</a:t>
            </a:r>
            <a:endParaRPr sz="20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spcBef>
                <a:spcPts val="2175"/>
              </a:spcBef>
              <a:buSzPct val="102777"/>
              <a:buFont typeface="Arial"/>
              <a:buChar char="•"/>
              <a:tabLst>
                <a:tab pos="377190" algn="l"/>
              </a:tabLst>
            </a:pP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Intention</a:t>
            </a:r>
            <a:r>
              <a:rPr dirty="0" sz="1800" spc="-4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for</a:t>
            </a:r>
            <a:r>
              <a:rPr dirty="0" sz="1800" spc="-4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hybrid</a:t>
            </a:r>
            <a:r>
              <a:rPr dirty="0" sz="1800" spc="-40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approach:</a:t>
            </a:r>
            <a:r>
              <a:rPr dirty="0" sz="1800" spc="-40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88</a:t>
            </a:r>
            <a:r>
              <a:rPr dirty="0" sz="1800" spc="-4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76092"/>
                </a:solidFill>
                <a:latin typeface="Calibri"/>
                <a:cs typeface="Calibri"/>
              </a:rPr>
              <a:t>(58,0%)</a:t>
            </a:r>
            <a:endParaRPr sz="18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buSzPct val="102777"/>
              <a:buFont typeface="Arial"/>
              <a:buChar char="•"/>
              <a:tabLst>
                <a:tab pos="377190" algn="l"/>
              </a:tabLst>
            </a:pP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Reduce</a:t>
            </a:r>
            <a:r>
              <a:rPr dirty="0" sz="1800" spc="-4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procedural</a:t>
            </a:r>
            <a:r>
              <a:rPr dirty="0" sz="1800" spc="-40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time:</a:t>
            </a:r>
            <a:r>
              <a:rPr dirty="0" sz="1800" spc="-40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1</a:t>
            </a:r>
            <a:r>
              <a:rPr dirty="0" sz="1800" spc="-3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76092"/>
                </a:solidFill>
                <a:latin typeface="Calibri"/>
                <a:cs typeface="Calibri"/>
              </a:rPr>
              <a:t>(0,6%)</a:t>
            </a:r>
            <a:endParaRPr sz="18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buSzPct val="102777"/>
              <a:buFont typeface="Arial"/>
              <a:buChar char="•"/>
              <a:tabLst>
                <a:tab pos="377190" algn="l"/>
              </a:tabLst>
            </a:pPr>
            <a:r>
              <a:rPr dirty="0" sz="1800" spc="-10" b="1">
                <a:solidFill>
                  <a:srgbClr val="376092"/>
                </a:solidFill>
                <a:latin typeface="Calibri"/>
                <a:cs typeface="Calibri"/>
              </a:rPr>
              <a:t>Operator’s</a:t>
            </a:r>
            <a:r>
              <a:rPr dirty="0" sz="1800" spc="-2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decision:</a:t>
            </a:r>
            <a:r>
              <a:rPr dirty="0" sz="1800" spc="-25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376092"/>
                </a:solidFill>
                <a:latin typeface="Calibri"/>
                <a:cs typeface="Calibri"/>
              </a:rPr>
              <a:t>26</a:t>
            </a:r>
            <a:r>
              <a:rPr dirty="0" sz="1800" spc="-20" b="1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376092"/>
                </a:solidFill>
                <a:latin typeface="Calibri"/>
                <a:cs typeface="Calibri"/>
              </a:rPr>
              <a:t>(17,2%)</a:t>
            </a:r>
            <a:endParaRPr sz="18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spcBef>
                <a:spcPts val="2160"/>
              </a:spcBef>
              <a:buSzPct val="102777"/>
              <a:buFont typeface="Arial"/>
              <a:buChar char="•"/>
              <a:tabLst>
                <a:tab pos="377190" algn="l"/>
              </a:tabLst>
            </a:pPr>
            <a:r>
              <a:rPr dirty="0" sz="1800" spc="-10">
                <a:latin typeface="Calibri"/>
                <a:cs typeface="Calibri"/>
              </a:rPr>
              <a:t>Device/hardware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incompatibility: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4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(2,6%)</a:t>
            </a:r>
            <a:endParaRPr sz="18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buSzPct val="102777"/>
              <a:buFont typeface="Arial"/>
              <a:buChar char="•"/>
              <a:tabLst>
                <a:tab pos="377190" algn="l"/>
              </a:tabLst>
            </a:pPr>
            <a:r>
              <a:rPr dirty="0" sz="1800">
                <a:latin typeface="Calibri"/>
                <a:cs typeface="Calibri"/>
              </a:rPr>
              <a:t>Inability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to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complete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procedural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steps: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23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(15,0%)</a:t>
            </a:r>
            <a:endParaRPr sz="18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buSzPct val="102777"/>
              <a:buFont typeface="Arial"/>
              <a:buChar char="•"/>
              <a:tabLst>
                <a:tab pos="377190" algn="l"/>
              </a:tabLst>
            </a:pPr>
            <a:r>
              <a:rPr dirty="0" sz="1800">
                <a:latin typeface="Calibri"/>
                <a:cs typeface="Calibri"/>
              </a:rPr>
              <a:t>Robotic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malfunction: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4</a:t>
            </a:r>
            <a:r>
              <a:rPr dirty="0" sz="1800" spc="-6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(2,6%)</a:t>
            </a:r>
            <a:endParaRPr sz="1800">
              <a:latin typeface="Calibri"/>
              <a:cs typeface="Calibri"/>
            </a:endParaRPr>
          </a:p>
          <a:p>
            <a:pPr marL="377190" indent="-286385">
              <a:lnSpc>
                <a:spcPct val="100000"/>
              </a:lnSpc>
              <a:buSzPct val="102777"/>
              <a:buFont typeface="Arial"/>
              <a:buChar char="•"/>
              <a:tabLst>
                <a:tab pos="377190" algn="l"/>
              </a:tabLst>
            </a:pPr>
            <a:r>
              <a:rPr dirty="0" sz="1800" spc="-10">
                <a:latin typeface="Calibri"/>
                <a:cs typeface="Calibri"/>
              </a:rPr>
              <a:t>Management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complications: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8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(5,3%)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4" name="object 3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1000" y="50800"/>
            <a:ext cx="1593673" cy="785997"/>
          </a:xfrm>
          <a:prstGeom prst="rect">
            <a:avLst/>
          </a:prstGeom>
        </p:spPr>
      </p:pic>
      <p:sp>
        <p:nvSpPr>
          <p:cNvPr id="35" name="object 3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MACE:</a:t>
            </a:r>
            <a:r>
              <a:rPr dirty="0" spc="-55"/>
              <a:t> </a:t>
            </a:r>
            <a:r>
              <a:rPr dirty="0"/>
              <a:t>30</a:t>
            </a:r>
            <a:r>
              <a:rPr dirty="0" spc="-55"/>
              <a:t> </a:t>
            </a:r>
            <a:r>
              <a:rPr dirty="0"/>
              <a:t>days</a:t>
            </a:r>
            <a:r>
              <a:rPr dirty="0" spc="-55"/>
              <a:t> </a:t>
            </a:r>
            <a:r>
              <a:rPr dirty="0"/>
              <a:t>-</a:t>
            </a:r>
            <a:r>
              <a:rPr dirty="0" spc="-60"/>
              <a:t> </a:t>
            </a:r>
            <a:r>
              <a:rPr dirty="0"/>
              <a:t>1</a:t>
            </a:r>
            <a:r>
              <a:rPr dirty="0" spc="-50"/>
              <a:t> </a:t>
            </a:r>
            <a:r>
              <a:rPr dirty="0" spc="-20"/>
              <a:t>year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2272636" y="978934"/>
          <a:ext cx="7935595" cy="5235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7865"/>
                <a:gridCol w="3338829"/>
              </a:tblGrid>
              <a:tr h="717550">
                <a:tc>
                  <a:txBody>
                    <a:bodyPr/>
                    <a:lstStyle/>
                    <a:p>
                      <a:pPr marL="45910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Variable</a:t>
                      </a:r>
                      <a:r>
                        <a:rPr dirty="0" sz="2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b="1">
                          <a:latin typeface="Calibri"/>
                          <a:cs typeface="Calibri"/>
                        </a:rPr>
                        <a:t>(n=534</a:t>
                      </a:r>
                      <a:r>
                        <a:rPr dirty="0" sz="2400" spc="-6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latin typeface="Calibri"/>
                          <a:cs typeface="Calibri"/>
                        </a:rPr>
                        <a:t>procedures)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n </a:t>
                      </a:r>
                      <a:r>
                        <a:rPr dirty="0" sz="2400" spc="-25" b="1">
                          <a:latin typeface="Calibri"/>
                          <a:cs typeface="Calibri"/>
                        </a:rPr>
                        <a:t>(%)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Death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year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marL="25400">
                        <a:lnSpc>
                          <a:spcPct val="100000"/>
                        </a:lnSpc>
                        <a:spcBef>
                          <a:spcPts val="1235"/>
                        </a:spcBef>
                      </a:pPr>
                      <a:r>
                        <a:rPr dirty="0" sz="2400" i="1">
                          <a:latin typeface="Calibri"/>
                          <a:cs typeface="Calibri"/>
                        </a:rPr>
                        <a:t>Cardiac</a:t>
                      </a:r>
                      <a:r>
                        <a:rPr dirty="0" sz="2400" spc="-80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i="1">
                          <a:latin typeface="Calibri"/>
                          <a:cs typeface="Calibri"/>
                        </a:rPr>
                        <a:t>death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228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22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(4,4%)</a:t>
                      </a:r>
                      <a:endParaRPr sz="2400">
                        <a:latin typeface="Calibri"/>
                        <a:cs typeface="Calibri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2400" i="1">
                          <a:latin typeface="Calibri"/>
                          <a:cs typeface="Calibri"/>
                        </a:rPr>
                        <a:t>6 </a:t>
                      </a:r>
                      <a:r>
                        <a:rPr dirty="0" sz="2400" spc="-10" i="1">
                          <a:latin typeface="Calibri"/>
                          <a:cs typeface="Calibri"/>
                        </a:rPr>
                        <a:t>(1,1%)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7366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MI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1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year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13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(2,5%)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24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lesion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failure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(TLF)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year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15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(2,9%)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Target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vessel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failure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(TVF)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year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17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(3,5%)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thrombosis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year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(0%)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Bleeding</a:t>
                      </a:r>
                      <a:r>
                        <a:rPr dirty="0" sz="2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events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at</a:t>
                      </a:r>
                      <a:r>
                        <a:rPr dirty="0" sz="24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24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year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140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12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(2,5%)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7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1000" y="50800"/>
            <a:ext cx="1593673" cy="785997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Summary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1000" y="50800"/>
            <a:ext cx="1593673" cy="78599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13395" y="1874209"/>
            <a:ext cx="10356215" cy="331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209550" indent="-285750">
              <a:lnSpc>
                <a:spcPct val="100000"/>
              </a:lnSpc>
              <a:spcBef>
                <a:spcPts val="100"/>
              </a:spcBef>
              <a:buSzPct val="102083"/>
              <a:buFont typeface="Arial"/>
              <a:buChar char="•"/>
              <a:tabLst>
                <a:tab pos="298450" algn="l"/>
              </a:tabLst>
            </a:pPr>
            <a:r>
              <a:rPr dirty="0" sz="2400">
                <a:latin typeface="Calibri"/>
                <a:cs typeface="Calibri"/>
              </a:rPr>
              <a:t>First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5">
                <a:latin typeface="Calibri"/>
                <a:cs typeface="Calibri"/>
              </a:rPr>
              <a:t>large-</a:t>
            </a:r>
            <a:r>
              <a:rPr dirty="0" sz="2400">
                <a:latin typeface="Calibri"/>
                <a:cs typeface="Calibri"/>
              </a:rPr>
              <a:t>scale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R-PCI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registry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2nd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generation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robotic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arm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Europe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&amp;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Asia </a:t>
            </a:r>
            <a:r>
              <a:rPr dirty="0" sz="2400">
                <a:latin typeface="Calibri"/>
                <a:cs typeface="Calibri"/>
              </a:rPr>
              <a:t>with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1-</a:t>
            </a:r>
            <a:r>
              <a:rPr dirty="0" sz="2400">
                <a:latin typeface="Calibri"/>
                <a:cs typeface="Calibri"/>
              </a:rPr>
              <a:t>year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follow-</a:t>
            </a:r>
            <a:r>
              <a:rPr dirty="0" sz="2400" spc="-25"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2880"/>
              </a:spcBef>
              <a:buSzPct val="102083"/>
              <a:buFont typeface="Arial"/>
              <a:buChar char="•"/>
              <a:tabLst>
                <a:tab pos="298450" algn="l"/>
              </a:tabLst>
            </a:pPr>
            <a:r>
              <a:rPr dirty="0" sz="2400">
                <a:latin typeface="Calibri"/>
                <a:cs typeface="Calibri"/>
              </a:rPr>
              <a:t>R-PCI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could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be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done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safely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moderate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&amp;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complex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lesions</a:t>
            </a:r>
            <a:endParaRPr sz="2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2880"/>
              </a:spcBef>
              <a:buSzPct val="102083"/>
              <a:buFont typeface="Arial"/>
              <a:buChar char="•"/>
              <a:tabLst>
                <a:tab pos="298450" algn="l"/>
              </a:tabLst>
            </a:pPr>
            <a:r>
              <a:rPr dirty="0" sz="2400">
                <a:latin typeface="Calibri"/>
                <a:cs typeface="Calibri"/>
              </a:rPr>
              <a:t>High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clinical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success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R-PCI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procedures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in-hospital,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30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days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1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year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30">
                <a:latin typeface="Calibri"/>
                <a:cs typeface="Calibri"/>
              </a:rPr>
              <a:t>follow-</a:t>
            </a:r>
            <a:r>
              <a:rPr dirty="0" sz="2400" spc="-25">
                <a:latin typeface="Calibri"/>
                <a:cs typeface="Calibri"/>
              </a:rPr>
              <a:t>up</a:t>
            </a:r>
            <a:endParaRPr sz="2400">
              <a:latin typeface="Calibri"/>
              <a:cs typeface="Calibri"/>
            </a:endParaRPr>
          </a:p>
          <a:p>
            <a:pPr marL="298450" marR="60960" indent="-285750">
              <a:lnSpc>
                <a:spcPct val="100000"/>
              </a:lnSpc>
              <a:spcBef>
                <a:spcPts val="2880"/>
              </a:spcBef>
              <a:buSzPct val="102083"/>
              <a:buFont typeface="Arial"/>
              <a:buChar char="•"/>
              <a:tabLst>
                <a:tab pos="298450" algn="l"/>
              </a:tabLst>
            </a:pPr>
            <a:r>
              <a:rPr dirty="0" sz="2400">
                <a:latin typeface="Calibri"/>
                <a:cs typeface="Calibri"/>
              </a:rPr>
              <a:t>74%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procedures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done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fully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robotically,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planned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15%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manual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assistance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(hybrid </a:t>
            </a:r>
            <a:r>
              <a:rPr dirty="0" sz="2400">
                <a:latin typeface="Calibri"/>
                <a:cs typeface="Calibri"/>
              </a:rPr>
              <a:t>approach)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only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9%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of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permanent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manual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convertions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in</a:t>
            </a:r>
            <a:r>
              <a:rPr dirty="0" sz="2400" spc="-4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the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registry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54928" y="3679443"/>
            <a:ext cx="2880360" cy="59436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3700" spc="-10" b="0">
                <a:latin typeface="Calibri Light"/>
                <a:cs typeface="Calibri Light"/>
              </a:rPr>
              <a:t>PCRonline.com</a:t>
            </a:r>
            <a:endParaRPr sz="37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18100" y="2603500"/>
            <a:ext cx="1958276" cy="8228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10968" y="1611930"/>
            <a:ext cx="11260455" cy="59436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  <a:tabLst>
                <a:tab pos="656590" algn="l"/>
              </a:tabLst>
            </a:pPr>
            <a:r>
              <a:rPr dirty="0" sz="3750" spc="-50">
                <a:latin typeface="Wingdings"/>
                <a:cs typeface="Wingdings"/>
              </a:rPr>
              <a:t></a:t>
            </a:r>
            <a:r>
              <a:rPr dirty="0" sz="3750">
                <a:latin typeface="Times New Roman"/>
                <a:cs typeface="Times New Roman"/>
              </a:rPr>
              <a:t>	</a:t>
            </a:r>
            <a:r>
              <a:rPr dirty="0" sz="3700">
                <a:latin typeface="Calibri"/>
                <a:cs typeface="Calibri"/>
              </a:rPr>
              <a:t>I</a:t>
            </a:r>
            <a:r>
              <a:rPr dirty="0" sz="3700" spc="-35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do</a:t>
            </a:r>
            <a:r>
              <a:rPr dirty="0" sz="3700" spc="-3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not</a:t>
            </a:r>
            <a:r>
              <a:rPr dirty="0" sz="3700" spc="-35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have</a:t>
            </a:r>
            <a:r>
              <a:rPr dirty="0" sz="3700" spc="-3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any</a:t>
            </a:r>
            <a:r>
              <a:rPr dirty="0" sz="3700" spc="-35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potential</a:t>
            </a:r>
            <a:r>
              <a:rPr dirty="0" sz="3700" spc="-3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conflict</a:t>
            </a:r>
            <a:r>
              <a:rPr dirty="0" sz="3700" spc="-3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of</a:t>
            </a:r>
            <a:r>
              <a:rPr dirty="0" sz="3700" spc="-35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interest</a:t>
            </a:r>
            <a:r>
              <a:rPr dirty="0" sz="3700" spc="-3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to</a:t>
            </a:r>
            <a:r>
              <a:rPr dirty="0" sz="3700" spc="-35">
                <a:latin typeface="Calibri"/>
                <a:cs typeface="Calibri"/>
              </a:rPr>
              <a:t> </a:t>
            </a:r>
            <a:r>
              <a:rPr dirty="0" sz="3700" spc="-10">
                <a:latin typeface="Calibri"/>
                <a:cs typeface="Calibri"/>
              </a:rPr>
              <a:t>report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52440" y="2294621"/>
            <a:ext cx="10246360" cy="203644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13690">
              <a:lnSpc>
                <a:spcPct val="100000"/>
              </a:lnSpc>
              <a:spcBef>
                <a:spcPts val="130"/>
              </a:spcBef>
            </a:pPr>
            <a:r>
              <a:rPr dirty="0" sz="3700">
                <a:latin typeface="Calibri"/>
                <a:cs typeface="Calibri"/>
              </a:rPr>
              <a:t>I</a:t>
            </a:r>
            <a:r>
              <a:rPr dirty="0" sz="3700" spc="-55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have</a:t>
            </a:r>
            <a:r>
              <a:rPr dirty="0" sz="3700" spc="-5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the</a:t>
            </a:r>
            <a:r>
              <a:rPr dirty="0" sz="3700" spc="-5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following</a:t>
            </a:r>
            <a:r>
              <a:rPr dirty="0" sz="3700" spc="-5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potential</a:t>
            </a:r>
            <a:r>
              <a:rPr dirty="0" sz="3700" spc="-5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conflicts</a:t>
            </a:r>
            <a:r>
              <a:rPr dirty="0" sz="3700" spc="-55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of</a:t>
            </a:r>
            <a:r>
              <a:rPr dirty="0" sz="3700" spc="-50">
                <a:latin typeface="Calibri"/>
                <a:cs typeface="Calibri"/>
              </a:rPr>
              <a:t> </a:t>
            </a:r>
            <a:r>
              <a:rPr dirty="0" sz="3700">
                <a:latin typeface="Calibri"/>
                <a:cs typeface="Calibri"/>
              </a:rPr>
              <a:t>interest</a:t>
            </a:r>
            <a:r>
              <a:rPr dirty="0" sz="3700" spc="-50">
                <a:latin typeface="Calibri"/>
                <a:cs typeface="Calibri"/>
              </a:rPr>
              <a:t> </a:t>
            </a:r>
            <a:r>
              <a:rPr dirty="0" sz="3700" spc="-25">
                <a:latin typeface="Calibri"/>
                <a:cs typeface="Calibri"/>
              </a:rPr>
              <a:t>to</a:t>
            </a:r>
            <a:endParaRPr sz="3700">
              <a:latin typeface="Calibri"/>
              <a:cs typeface="Calibri"/>
            </a:endParaRPr>
          </a:p>
          <a:p>
            <a:pPr marL="22225">
              <a:lnSpc>
                <a:spcPct val="100000"/>
              </a:lnSpc>
              <a:spcBef>
                <a:spcPts val="40"/>
              </a:spcBef>
            </a:pPr>
            <a:r>
              <a:rPr dirty="0" sz="3700" spc="-10">
                <a:latin typeface="Calibri"/>
                <a:cs typeface="Calibri"/>
              </a:rPr>
              <a:t>report:</a:t>
            </a:r>
            <a:endParaRPr sz="37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3510"/>
              </a:spcBef>
              <a:buClr>
                <a:srgbClr val="7D177A"/>
              </a:buClr>
              <a:buSzPct val="101785"/>
              <a:buFont typeface="Arial"/>
              <a:buChar char="•"/>
              <a:tabLst>
                <a:tab pos="469900" algn="l"/>
              </a:tabLst>
            </a:pPr>
            <a:r>
              <a:rPr dirty="0" sz="2800">
                <a:solidFill>
                  <a:srgbClr val="262626"/>
                </a:solidFill>
                <a:latin typeface="Calibri"/>
                <a:cs typeface="Calibri"/>
              </a:rPr>
              <a:t>Speaker</a:t>
            </a:r>
            <a:r>
              <a:rPr dirty="0" sz="2800" spc="-7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262626"/>
                </a:solidFill>
                <a:latin typeface="Calibri"/>
                <a:cs typeface="Calibri"/>
              </a:rPr>
              <a:t>fees</a:t>
            </a:r>
            <a:r>
              <a:rPr dirty="0" sz="2800" spc="-6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262626"/>
                </a:solidFill>
                <a:latin typeface="Calibri"/>
                <a:cs typeface="Calibri"/>
              </a:rPr>
              <a:t>from</a:t>
            </a:r>
            <a:r>
              <a:rPr dirty="0" sz="2800" spc="-60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262626"/>
                </a:solidFill>
                <a:latin typeface="Calibri"/>
                <a:cs typeface="Calibri"/>
              </a:rPr>
              <a:t>Siemens</a:t>
            </a:r>
            <a:r>
              <a:rPr dirty="0" sz="2800" spc="-65">
                <a:solidFill>
                  <a:srgbClr val="262626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262626"/>
                </a:solidFill>
                <a:latin typeface="Calibri"/>
                <a:cs typeface="Calibri"/>
              </a:rPr>
              <a:t>Healthineers.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10968" y="146899"/>
            <a:ext cx="504952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Potential</a:t>
            </a:r>
            <a:r>
              <a:rPr dirty="0" sz="34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conflicts</a:t>
            </a:r>
            <a:r>
              <a:rPr dirty="0" sz="3400" spc="-9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3400" spc="-9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3400" spc="-10">
                <a:solidFill>
                  <a:srgbClr val="FFFFFF"/>
                </a:solidFill>
                <a:latin typeface="Calibri"/>
                <a:cs typeface="Calibri"/>
              </a:rPr>
              <a:t>interest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10968" y="2226774"/>
            <a:ext cx="34925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-3703" sz="5625" spc="-2129">
                <a:latin typeface="Wingdings"/>
                <a:cs typeface="Wingdings"/>
              </a:rPr>
              <a:t></a:t>
            </a:r>
            <a:r>
              <a:rPr dirty="0" sz="4000" spc="-1420">
                <a:latin typeface="Calibri"/>
                <a:cs typeface="Calibri"/>
              </a:rPr>
              <a:t>×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966720">
              <a:lnSpc>
                <a:spcPct val="100000"/>
              </a:lnSpc>
              <a:spcBef>
                <a:spcPts val="100"/>
              </a:spcBef>
            </a:pPr>
            <a:r>
              <a:rPr dirty="0"/>
              <a:t>TESLA</a:t>
            </a:r>
            <a:r>
              <a:rPr dirty="0" spc="-80"/>
              <a:t> </a:t>
            </a:r>
            <a:r>
              <a:rPr dirty="0"/>
              <a:t>Registry</a:t>
            </a:r>
            <a:r>
              <a:rPr dirty="0" spc="-65"/>
              <a:t> </a:t>
            </a:r>
            <a:r>
              <a:rPr dirty="0"/>
              <a:t>–</a:t>
            </a:r>
            <a:r>
              <a:rPr dirty="0" spc="-65"/>
              <a:t> </a:t>
            </a:r>
            <a:r>
              <a:rPr dirty="0"/>
              <a:t>study</a:t>
            </a:r>
            <a:r>
              <a:rPr dirty="0" spc="-65"/>
              <a:t> </a:t>
            </a:r>
            <a:r>
              <a:rPr dirty="0" spc="-10"/>
              <a:t>rationale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5892800" y="901700"/>
            <a:ext cx="6197600" cy="3005455"/>
            <a:chOff x="5892800" y="901700"/>
            <a:chExt cx="6197600" cy="3005455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91600" y="901700"/>
              <a:ext cx="3098800" cy="191770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07500" y="1130300"/>
              <a:ext cx="2679155" cy="1498342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92800" y="2222500"/>
              <a:ext cx="3153593" cy="1684361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63500" y="901700"/>
            <a:ext cx="5727700" cy="3629025"/>
            <a:chOff x="63500" y="901700"/>
            <a:chExt cx="5727700" cy="3629025"/>
          </a:xfrm>
        </p:grpSpPr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500" y="901700"/>
              <a:ext cx="3073400" cy="191770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92100" y="1130300"/>
              <a:ext cx="2653114" cy="1498342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111500" y="1981200"/>
              <a:ext cx="2679154" cy="2330143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39359" y="3136019"/>
              <a:ext cx="2653665" cy="1385570"/>
            </a:xfrm>
            <a:custGeom>
              <a:avLst/>
              <a:gdLst/>
              <a:ahLst/>
              <a:cxnLst/>
              <a:rect l="l" t="t" r="r" b="b"/>
              <a:pathLst>
                <a:path w="2653665" h="1385570">
                  <a:moveTo>
                    <a:pt x="0" y="0"/>
                  </a:moveTo>
                  <a:lnTo>
                    <a:pt x="2653115" y="0"/>
                  </a:lnTo>
                  <a:lnTo>
                    <a:pt x="2653115" y="1384995"/>
                  </a:lnTo>
                  <a:lnTo>
                    <a:pt x="0" y="1384995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59277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3642667" y="1264172"/>
            <a:ext cx="4856480" cy="5778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Calibri"/>
                <a:cs typeface="Calibri"/>
              </a:rPr>
              <a:t>Corindus</a:t>
            </a:r>
            <a:r>
              <a:rPr dirty="0" sz="2000" spc="-55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CorPath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GRX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(Siemens</a:t>
            </a:r>
            <a:r>
              <a:rPr dirty="0" sz="2000" spc="-50" b="1">
                <a:latin typeface="Calibri"/>
                <a:cs typeface="Calibri"/>
              </a:rPr>
              <a:t> </a:t>
            </a:r>
            <a:r>
              <a:rPr dirty="0" sz="2000" spc="-10" b="1">
                <a:latin typeface="Calibri"/>
                <a:cs typeface="Calibri"/>
              </a:rPr>
              <a:t>Healthineers)</a:t>
            </a:r>
            <a:endParaRPr sz="2000">
              <a:latin typeface="Calibri"/>
              <a:cs typeface="Calibri"/>
            </a:endParaRPr>
          </a:p>
          <a:p>
            <a:pPr algn="ctr" marL="52069">
              <a:lnSpc>
                <a:spcPct val="100000"/>
              </a:lnSpc>
              <a:spcBef>
                <a:spcPts val="25"/>
              </a:spcBef>
            </a:pPr>
            <a:r>
              <a:rPr dirty="0" sz="1600">
                <a:latin typeface="Calibri"/>
                <a:cs typeface="Calibri"/>
              </a:rPr>
              <a:t>2nd</a:t>
            </a:r>
            <a:r>
              <a:rPr dirty="0" sz="1600" spc="-4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generation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robotic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platform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096677" y="4350365"/>
            <a:ext cx="7505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Calibri"/>
                <a:cs typeface="Calibri"/>
              </a:rPr>
              <a:t>console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399083" y="4333365"/>
            <a:ext cx="24377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Calibri"/>
                <a:cs typeface="Calibri"/>
              </a:rPr>
              <a:t>robotic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arm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with</a:t>
            </a:r>
            <a:r>
              <a:rPr dirty="0" sz="1800" spc="-2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cassette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1503471" y="5146216"/>
            <a:ext cx="9286240" cy="685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8895">
              <a:lnSpc>
                <a:spcPts val="1330"/>
              </a:lnSpc>
              <a:tabLst>
                <a:tab pos="3076575" algn="l"/>
                <a:tab pos="6964045" algn="l"/>
              </a:tabLst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Enhanced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 technical precision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Possibility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remote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 tele-stenting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	Low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complication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rates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10"/>
              </a:spcBef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tabLst>
                <a:tab pos="3539490" algn="l"/>
                <a:tab pos="6342380" algn="l"/>
              </a:tabLst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Reduced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occupational</a:t>
            </a:r>
            <a:r>
              <a:rPr dirty="0" sz="1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hazards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	High</a:t>
            </a: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technical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success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Software-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based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automation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4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imes New Roman"/>
                <a:cs typeface="Times New Roman"/>
              </a:rPr>
              <a:t>technIQ</a:t>
            </a:r>
            <a:r>
              <a:rPr dirty="0" baseline="24691" sz="1350" spc="-15">
                <a:solidFill>
                  <a:srgbClr val="FFFFFF"/>
                </a:solidFill>
                <a:latin typeface="Times New Roman"/>
                <a:cs typeface="Times New Roman"/>
              </a:rPr>
              <a:t>TM</a:t>
            </a:r>
            <a:endParaRPr baseline="24691" sz="1350">
              <a:latin typeface="Times New Roman"/>
              <a:cs typeface="Times New Roman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117600" y="5003800"/>
            <a:ext cx="9906000" cy="952500"/>
            <a:chOff x="1117600" y="5003800"/>
            <a:chExt cx="9906000" cy="952500"/>
          </a:xfrm>
        </p:grpSpPr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7600" y="5003800"/>
              <a:ext cx="2984500" cy="444500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7600" y="5511800"/>
              <a:ext cx="2984500" cy="444500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03700" y="5003800"/>
              <a:ext cx="3276600" cy="444500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03700" y="5511800"/>
              <a:ext cx="3276600" cy="444500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94600" y="5003800"/>
              <a:ext cx="3429000" cy="444500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94600" y="5511800"/>
              <a:ext cx="3429000" cy="444500"/>
            </a:xfrm>
            <a:prstGeom prst="rect">
              <a:avLst/>
            </a:prstGeom>
          </p:spPr>
        </p:pic>
      </p:grpSp>
      <p:grpSp>
        <p:nvGrpSpPr>
          <p:cNvPr id="23" name="object 23" descr=""/>
          <p:cNvGrpSpPr/>
          <p:nvPr/>
        </p:nvGrpSpPr>
        <p:grpSpPr>
          <a:xfrm>
            <a:off x="1117600" y="4978400"/>
            <a:ext cx="9906000" cy="1003300"/>
            <a:chOff x="1117600" y="4978400"/>
            <a:chExt cx="9906000" cy="1003300"/>
          </a:xfrm>
        </p:grpSpPr>
        <p:pic>
          <p:nvPicPr>
            <p:cNvPr id="24" name="object 24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17600" y="4978400"/>
              <a:ext cx="9906000" cy="1003300"/>
            </a:xfrm>
            <a:prstGeom prst="rect">
              <a:avLst/>
            </a:prstGeom>
          </p:spPr>
        </p:pic>
        <p:sp>
          <p:nvSpPr>
            <p:cNvPr id="25" name="object 25" descr=""/>
            <p:cNvSpPr/>
            <p:nvPr/>
          </p:nvSpPr>
          <p:spPr>
            <a:xfrm>
              <a:off x="1189923" y="5025966"/>
              <a:ext cx="9786620" cy="880110"/>
            </a:xfrm>
            <a:custGeom>
              <a:avLst/>
              <a:gdLst/>
              <a:ahLst/>
              <a:cxnLst/>
              <a:rect l="l" t="t" r="r" b="b"/>
              <a:pathLst>
                <a:path w="9786620" h="880110">
                  <a:moveTo>
                    <a:pt x="9786496" y="880042"/>
                  </a:moveTo>
                  <a:lnTo>
                    <a:pt x="0" y="880042"/>
                  </a:lnTo>
                  <a:lnTo>
                    <a:pt x="0" y="0"/>
                  </a:lnTo>
                  <a:lnTo>
                    <a:pt x="9786496" y="0"/>
                  </a:lnTo>
                  <a:lnTo>
                    <a:pt x="9786496" y="880042"/>
                  </a:lnTo>
                  <a:close/>
                </a:path>
              </a:pathLst>
            </a:custGeom>
            <a:solidFill>
              <a:srgbClr val="59277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1189923" y="5025966"/>
            <a:ext cx="9786620" cy="880110"/>
          </a:xfrm>
          <a:prstGeom prst="rect">
            <a:avLst/>
          </a:prstGeom>
        </p:spPr>
        <p:txBody>
          <a:bodyPr wrap="square" lIns="0" tIns="271145" rIns="0" bIns="0" rtlCol="0" vert="horz">
            <a:spAutoFit/>
          </a:bodyPr>
          <a:lstStyle/>
          <a:p>
            <a:pPr marL="1055370">
              <a:lnSpc>
                <a:spcPct val="100000"/>
              </a:lnSpc>
              <a:spcBef>
                <a:spcPts val="2135"/>
              </a:spcBef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Evaluated</a:t>
            </a:r>
            <a:r>
              <a:rPr dirty="0" sz="20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small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scale</a:t>
            </a:r>
            <a:r>
              <a:rPr dirty="0" sz="20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registries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case-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series,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mainly</a:t>
            </a:r>
            <a:r>
              <a:rPr dirty="0" sz="20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0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USA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48884" y="3157659"/>
            <a:ext cx="2634615" cy="1306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7665" indent="-286385">
              <a:lnSpc>
                <a:spcPct val="100000"/>
              </a:lnSpc>
              <a:spcBef>
                <a:spcPts val="100"/>
              </a:spcBef>
              <a:buSzPct val="103571"/>
              <a:buFont typeface="Arial"/>
              <a:buChar char="•"/>
              <a:tabLst>
                <a:tab pos="367665" algn="l"/>
              </a:tabLst>
            </a:pPr>
            <a:r>
              <a:rPr dirty="0" sz="1400" spc="-10">
                <a:latin typeface="Calibri"/>
                <a:cs typeface="Calibri"/>
              </a:rPr>
              <a:t>Control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25">
                <a:latin typeface="Calibri"/>
                <a:cs typeface="Calibri"/>
              </a:rPr>
              <a:t>of:</a:t>
            </a:r>
            <a:endParaRPr sz="1400">
              <a:latin typeface="Calibri"/>
              <a:cs typeface="Calibri"/>
            </a:endParaRPr>
          </a:p>
          <a:p>
            <a:pPr lvl="1" marL="82486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824865" algn="l"/>
              </a:tabLst>
            </a:pPr>
            <a:r>
              <a:rPr dirty="0" sz="1400">
                <a:latin typeface="Calibri"/>
                <a:cs typeface="Calibri"/>
              </a:rPr>
              <a:t>Device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(balloon/stent)</a:t>
            </a:r>
            <a:endParaRPr sz="1400">
              <a:latin typeface="Calibri"/>
              <a:cs typeface="Calibri"/>
            </a:endParaRPr>
          </a:p>
          <a:p>
            <a:pPr lvl="1" marL="82486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824865" algn="l"/>
              </a:tabLst>
            </a:pPr>
            <a:r>
              <a:rPr dirty="0" sz="1400" spc="-20">
                <a:latin typeface="Calibri"/>
                <a:cs typeface="Calibri"/>
              </a:rPr>
              <a:t>Wire</a:t>
            </a:r>
            <a:endParaRPr sz="1400">
              <a:latin typeface="Calibri"/>
              <a:cs typeface="Calibri"/>
            </a:endParaRPr>
          </a:p>
          <a:p>
            <a:pPr lvl="1" marL="82486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824865" algn="l"/>
              </a:tabLst>
            </a:pPr>
            <a:r>
              <a:rPr dirty="0" sz="1400" b="1">
                <a:latin typeface="Calibri"/>
                <a:cs typeface="Calibri"/>
              </a:rPr>
              <a:t>Guide</a:t>
            </a:r>
            <a:r>
              <a:rPr dirty="0" sz="1400" spc="-25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catheter</a:t>
            </a:r>
            <a:endParaRPr sz="1400">
              <a:latin typeface="Calibri"/>
              <a:cs typeface="Calibri"/>
            </a:endParaRPr>
          </a:p>
          <a:p>
            <a:pPr marL="36766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367665" algn="l"/>
              </a:tabLst>
            </a:pPr>
            <a:r>
              <a:rPr dirty="0" sz="1400" spc="-10">
                <a:latin typeface="Calibri"/>
                <a:cs typeface="Calibri"/>
              </a:rPr>
              <a:t>Joysticks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&amp;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touch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screen</a:t>
            </a:r>
            <a:endParaRPr sz="1400">
              <a:latin typeface="Calibri"/>
              <a:cs typeface="Calibri"/>
            </a:endParaRPr>
          </a:p>
          <a:p>
            <a:pPr marL="367665" indent="-286385">
              <a:lnSpc>
                <a:spcPct val="100000"/>
              </a:lnSpc>
              <a:buSzPct val="103571"/>
              <a:buFont typeface="Arial"/>
              <a:buChar char="•"/>
              <a:tabLst>
                <a:tab pos="367665" algn="l"/>
              </a:tabLst>
            </a:pPr>
            <a:r>
              <a:rPr dirty="0" sz="1400">
                <a:latin typeface="Calibri"/>
                <a:cs typeface="Calibri"/>
              </a:rPr>
              <a:t>Sub-mm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movement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precision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9128786" y="3542329"/>
            <a:ext cx="2842895" cy="954405"/>
          </a:xfrm>
          <a:custGeom>
            <a:avLst/>
            <a:gdLst/>
            <a:ahLst/>
            <a:cxnLst/>
            <a:rect l="l" t="t" r="r" b="b"/>
            <a:pathLst>
              <a:path w="2842895" h="954404">
                <a:moveTo>
                  <a:pt x="0" y="0"/>
                </a:moveTo>
                <a:lnTo>
                  <a:pt x="2842287" y="0"/>
                </a:lnTo>
                <a:lnTo>
                  <a:pt x="2842287" y="954107"/>
                </a:lnTo>
                <a:lnTo>
                  <a:pt x="0" y="954107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5927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9138311" y="3563970"/>
            <a:ext cx="2823845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7665" indent="-285750">
              <a:lnSpc>
                <a:spcPct val="100000"/>
              </a:lnSpc>
              <a:spcBef>
                <a:spcPts val="100"/>
              </a:spcBef>
              <a:buSzPct val="103571"/>
              <a:buFont typeface="Arial"/>
              <a:buChar char="•"/>
              <a:tabLst>
                <a:tab pos="367665" algn="l"/>
              </a:tabLst>
            </a:pPr>
            <a:r>
              <a:rPr dirty="0" sz="1400" spc="-10">
                <a:latin typeface="Calibri"/>
                <a:cs typeface="Calibri"/>
              </a:rPr>
              <a:t>Mechanical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movement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precision</a:t>
            </a:r>
            <a:endParaRPr sz="1400">
              <a:latin typeface="Calibri"/>
              <a:cs typeface="Calibri"/>
            </a:endParaRPr>
          </a:p>
          <a:p>
            <a:pPr marL="367665" indent="-285750">
              <a:lnSpc>
                <a:spcPct val="100000"/>
              </a:lnSpc>
              <a:buSzPct val="103571"/>
              <a:buFont typeface="Arial"/>
              <a:buChar char="•"/>
              <a:tabLst>
                <a:tab pos="367665" algn="l"/>
              </a:tabLst>
            </a:pPr>
            <a:r>
              <a:rPr dirty="0" sz="1400">
                <a:latin typeface="Calibri"/>
                <a:cs typeface="Calibri"/>
              </a:rPr>
              <a:t>Precise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measurements</a:t>
            </a:r>
            <a:endParaRPr sz="1400">
              <a:latin typeface="Calibri"/>
              <a:cs typeface="Calibri"/>
            </a:endParaRPr>
          </a:p>
          <a:p>
            <a:pPr marL="367665" marR="721360" indent="-285750">
              <a:lnSpc>
                <a:spcPct val="100000"/>
              </a:lnSpc>
              <a:buSzPct val="103571"/>
              <a:buFont typeface="Arial"/>
              <a:buChar char="•"/>
              <a:tabLst>
                <a:tab pos="367665" algn="l"/>
              </a:tabLst>
            </a:pPr>
            <a:r>
              <a:rPr dirty="0" sz="1400">
                <a:latin typeface="Calibri"/>
                <a:cs typeface="Calibri"/>
              </a:rPr>
              <a:t>Wide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compatibility</a:t>
            </a:r>
            <a:r>
              <a:rPr dirty="0" sz="1400" spc="-50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with </a:t>
            </a:r>
            <a:r>
              <a:rPr dirty="0" sz="1400" spc="-10">
                <a:latin typeface="Calibri"/>
                <a:cs typeface="Calibri"/>
              </a:rPr>
              <a:t>procedural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devices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38100" y="4445000"/>
            <a:ext cx="4000500" cy="177800"/>
            <a:chOff x="38100" y="4445000"/>
            <a:chExt cx="4000500" cy="177800"/>
          </a:xfrm>
        </p:grpSpPr>
        <p:pic>
          <p:nvPicPr>
            <p:cNvPr id="31" name="object 31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8100" y="4445000"/>
              <a:ext cx="4000500" cy="177800"/>
            </a:xfrm>
            <a:prstGeom prst="rect">
              <a:avLst/>
            </a:prstGeom>
          </p:spPr>
        </p:pic>
        <p:sp>
          <p:nvSpPr>
            <p:cNvPr id="32" name="object 32" descr=""/>
            <p:cNvSpPr/>
            <p:nvPr/>
          </p:nvSpPr>
          <p:spPr>
            <a:xfrm>
              <a:off x="139358" y="4521013"/>
              <a:ext cx="3819525" cy="0"/>
            </a:xfrm>
            <a:custGeom>
              <a:avLst/>
              <a:gdLst/>
              <a:ahLst/>
              <a:cxnLst/>
              <a:rect l="l" t="t" r="r" b="b"/>
              <a:pathLst>
                <a:path w="3819525" h="0">
                  <a:moveTo>
                    <a:pt x="0" y="0"/>
                  </a:moveTo>
                  <a:lnTo>
                    <a:pt x="3819323" y="0"/>
                  </a:lnTo>
                </a:path>
              </a:pathLst>
            </a:custGeom>
            <a:ln w="25400">
              <a:solidFill>
                <a:srgbClr val="59277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3" name="object 33" descr=""/>
          <p:cNvGrpSpPr/>
          <p:nvPr/>
        </p:nvGrpSpPr>
        <p:grpSpPr>
          <a:xfrm>
            <a:off x="8839200" y="4419600"/>
            <a:ext cx="3213100" cy="177800"/>
            <a:chOff x="8839200" y="4419600"/>
            <a:chExt cx="3213100" cy="177800"/>
          </a:xfrm>
        </p:grpSpPr>
        <p:pic>
          <p:nvPicPr>
            <p:cNvPr id="34" name="object 34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839200" y="4419600"/>
              <a:ext cx="3213100" cy="177800"/>
            </a:xfrm>
            <a:prstGeom prst="rect">
              <a:avLst/>
            </a:prstGeom>
          </p:spPr>
        </p:pic>
        <p:sp>
          <p:nvSpPr>
            <p:cNvPr id="35" name="object 35" descr=""/>
            <p:cNvSpPr/>
            <p:nvPr/>
          </p:nvSpPr>
          <p:spPr>
            <a:xfrm>
              <a:off x="8935098" y="4499642"/>
              <a:ext cx="3036570" cy="0"/>
            </a:xfrm>
            <a:custGeom>
              <a:avLst/>
              <a:gdLst/>
              <a:ahLst/>
              <a:cxnLst/>
              <a:rect l="l" t="t" r="r" b="b"/>
              <a:pathLst>
                <a:path w="3036570" h="0">
                  <a:moveTo>
                    <a:pt x="0" y="0"/>
                  </a:moveTo>
                  <a:lnTo>
                    <a:pt x="3035975" y="0"/>
                  </a:lnTo>
                </a:path>
              </a:pathLst>
            </a:custGeom>
            <a:ln w="25400">
              <a:solidFill>
                <a:srgbClr val="59277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36" name="object 36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0541000" y="50800"/>
            <a:ext cx="1593673" cy="785997"/>
          </a:xfrm>
          <a:prstGeom prst="rect">
            <a:avLst/>
          </a:prstGeom>
        </p:spPr>
      </p:pic>
      <p:sp>
        <p:nvSpPr>
          <p:cNvPr id="37" name="object 3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 descr=""/>
          <p:cNvSpPr txBox="1"/>
          <p:nvPr/>
        </p:nvSpPr>
        <p:spPr>
          <a:xfrm>
            <a:off x="5371963" y="6434466"/>
            <a:ext cx="1306830" cy="3105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850" spc="-10" b="0">
                <a:solidFill>
                  <a:srgbClr val="FFFFFF"/>
                </a:solidFill>
                <a:latin typeface="Calibri Light"/>
                <a:cs typeface="Calibri Light"/>
              </a:rPr>
              <a:t>EuroPCR.com</a:t>
            </a:r>
            <a:endParaRPr sz="1850">
              <a:latin typeface="Calibri Light"/>
              <a:cs typeface="Calibri Ligh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56900" y="6375400"/>
            <a:ext cx="1135843" cy="41036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23500" y="6375400"/>
            <a:ext cx="410368" cy="410368"/>
          </a:xfrm>
          <a:prstGeom prst="rect">
            <a:avLst/>
          </a:prstGeom>
        </p:spPr>
      </p:pic>
      <p:grpSp>
        <p:nvGrpSpPr>
          <p:cNvPr id="6" name="object 6" descr=""/>
          <p:cNvGrpSpPr/>
          <p:nvPr/>
        </p:nvGrpSpPr>
        <p:grpSpPr>
          <a:xfrm>
            <a:off x="228600" y="2857499"/>
            <a:ext cx="6737350" cy="3965575"/>
            <a:chOff x="228600" y="2857499"/>
            <a:chExt cx="6737350" cy="3965575"/>
          </a:xfrm>
        </p:grpSpPr>
        <p:pic>
          <p:nvPicPr>
            <p:cNvPr id="7" name="object 7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8600" y="6311899"/>
              <a:ext cx="1070819" cy="510699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72100" y="2857499"/>
              <a:ext cx="1593672" cy="785997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3136949" y="1189530"/>
            <a:ext cx="76149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Roboto"/>
                <a:cs typeface="Roboto"/>
              </a:rPr>
              <a:t>To</a:t>
            </a:r>
            <a:r>
              <a:rPr dirty="0" sz="1800" spc="-25">
                <a:latin typeface="Roboto"/>
                <a:cs typeface="Roboto"/>
              </a:rPr>
              <a:t> </a:t>
            </a:r>
            <a:r>
              <a:rPr dirty="0" sz="1800">
                <a:latin typeface="Roboto"/>
                <a:cs typeface="Roboto"/>
              </a:rPr>
              <a:t>evaluate</a:t>
            </a:r>
            <a:r>
              <a:rPr dirty="0" sz="1800" spc="-20">
                <a:latin typeface="Roboto"/>
                <a:cs typeface="Roboto"/>
              </a:rPr>
              <a:t> </a:t>
            </a:r>
            <a:r>
              <a:rPr dirty="0" sz="1800">
                <a:latin typeface="Roboto"/>
                <a:cs typeface="Roboto"/>
              </a:rPr>
              <a:t>the</a:t>
            </a:r>
            <a:r>
              <a:rPr dirty="0" sz="1800" spc="-20">
                <a:latin typeface="Roboto"/>
                <a:cs typeface="Roboto"/>
              </a:rPr>
              <a:t> </a:t>
            </a:r>
            <a:r>
              <a:rPr dirty="0" sz="1800" b="1">
                <a:solidFill>
                  <a:srgbClr val="592776"/>
                </a:solidFill>
                <a:latin typeface="Roboto"/>
                <a:cs typeface="Roboto"/>
              </a:rPr>
              <a:t>safety</a:t>
            </a:r>
            <a:r>
              <a:rPr dirty="0" sz="1800" spc="-40" b="1">
                <a:solidFill>
                  <a:srgbClr val="592776"/>
                </a:solidFill>
                <a:latin typeface="Roboto"/>
                <a:cs typeface="Roboto"/>
              </a:rPr>
              <a:t> </a:t>
            </a:r>
            <a:r>
              <a:rPr dirty="0" sz="1800">
                <a:latin typeface="Roboto"/>
                <a:cs typeface="Roboto"/>
              </a:rPr>
              <a:t>and</a:t>
            </a:r>
            <a:r>
              <a:rPr dirty="0" sz="1800" spc="-15">
                <a:latin typeface="Roboto"/>
                <a:cs typeface="Roboto"/>
              </a:rPr>
              <a:t> </a:t>
            </a:r>
            <a:r>
              <a:rPr dirty="0" sz="1800" spc="-10" b="1">
                <a:solidFill>
                  <a:srgbClr val="592776"/>
                </a:solidFill>
                <a:latin typeface="Roboto"/>
                <a:cs typeface="Roboto"/>
              </a:rPr>
              <a:t>efficacy</a:t>
            </a:r>
            <a:r>
              <a:rPr dirty="0" sz="1800" spc="-25" b="1">
                <a:solidFill>
                  <a:srgbClr val="592776"/>
                </a:solidFill>
                <a:latin typeface="Roboto"/>
                <a:cs typeface="Roboto"/>
              </a:rPr>
              <a:t> </a:t>
            </a:r>
            <a:r>
              <a:rPr dirty="0" sz="1800" b="1">
                <a:solidFill>
                  <a:srgbClr val="592776"/>
                </a:solidFill>
                <a:latin typeface="Roboto"/>
                <a:cs typeface="Roboto"/>
              </a:rPr>
              <a:t>of</a:t>
            </a:r>
            <a:r>
              <a:rPr dirty="0" sz="1800" spc="-20" b="1">
                <a:solidFill>
                  <a:srgbClr val="592776"/>
                </a:solidFill>
                <a:latin typeface="Roboto"/>
                <a:cs typeface="Roboto"/>
              </a:rPr>
              <a:t> </a:t>
            </a:r>
            <a:r>
              <a:rPr dirty="0" sz="1800" spc="-10" b="1">
                <a:solidFill>
                  <a:srgbClr val="592776"/>
                </a:solidFill>
                <a:latin typeface="Roboto"/>
                <a:cs typeface="Roboto"/>
              </a:rPr>
              <a:t>R-</a:t>
            </a:r>
            <a:r>
              <a:rPr dirty="0" sz="1800" b="1">
                <a:solidFill>
                  <a:srgbClr val="592776"/>
                </a:solidFill>
                <a:latin typeface="Roboto"/>
                <a:cs typeface="Roboto"/>
              </a:rPr>
              <a:t>PCI</a:t>
            </a:r>
            <a:r>
              <a:rPr dirty="0" sz="1800" spc="-35" b="1">
                <a:solidFill>
                  <a:srgbClr val="592776"/>
                </a:solidFill>
                <a:latin typeface="Roboto"/>
                <a:cs typeface="Roboto"/>
              </a:rPr>
              <a:t> </a:t>
            </a:r>
            <a:r>
              <a:rPr dirty="0" sz="1800">
                <a:latin typeface="Roboto"/>
                <a:cs typeface="Roboto"/>
              </a:rPr>
              <a:t>with</a:t>
            </a:r>
            <a:r>
              <a:rPr dirty="0" sz="1800" spc="-20">
                <a:latin typeface="Roboto"/>
                <a:cs typeface="Roboto"/>
              </a:rPr>
              <a:t> </a:t>
            </a:r>
            <a:r>
              <a:rPr dirty="0" sz="1800">
                <a:latin typeface="Roboto"/>
                <a:cs typeface="Roboto"/>
              </a:rPr>
              <a:t>the </a:t>
            </a:r>
            <a:r>
              <a:rPr dirty="0" sz="1800" b="1">
                <a:solidFill>
                  <a:srgbClr val="592776"/>
                </a:solidFill>
                <a:latin typeface="Roboto"/>
                <a:cs typeface="Roboto"/>
              </a:rPr>
              <a:t>CorPath</a:t>
            </a:r>
            <a:r>
              <a:rPr dirty="0" sz="1800" spc="-30" b="1">
                <a:solidFill>
                  <a:srgbClr val="592776"/>
                </a:solidFill>
                <a:latin typeface="Roboto"/>
                <a:cs typeface="Roboto"/>
              </a:rPr>
              <a:t> </a:t>
            </a:r>
            <a:r>
              <a:rPr dirty="0" sz="1800" b="1">
                <a:solidFill>
                  <a:srgbClr val="592776"/>
                </a:solidFill>
                <a:latin typeface="Roboto"/>
                <a:cs typeface="Roboto"/>
              </a:rPr>
              <a:t>GRX</a:t>
            </a:r>
            <a:r>
              <a:rPr dirty="0" sz="1800" spc="-25" b="1">
                <a:solidFill>
                  <a:srgbClr val="592776"/>
                </a:solidFill>
                <a:latin typeface="Roboto"/>
                <a:cs typeface="Roboto"/>
              </a:rPr>
              <a:t> </a:t>
            </a:r>
            <a:r>
              <a:rPr dirty="0" sz="1800" spc="-10" b="1">
                <a:solidFill>
                  <a:srgbClr val="592776"/>
                </a:solidFill>
                <a:latin typeface="Roboto"/>
                <a:cs typeface="Roboto"/>
              </a:rPr>
              <a:t>System</a:t>
            </a:r>
            <a:endParaRPr sz="1800">
              <a:latin typeface="Roboto"/>
              <a:cs typeface="Roboto"/>
            </a:endParaRPr>
          </a:p>
          <a:p>
            <a:pPr algn="ctr" marL="9525">
              <a:lnSpc>
                <a:spcPct val="100000"/>
              </a:lnSpc>
            </a:pPr>
            <a:r>
              <a:rPr dirty="0" sz="1800">
                <a:latin typeface="Roboto"/>
                <a:cs typeface="Roboto"/>
              </a:rPr>
              <a:t>in</a:t>
            </a:r>
            <a:r>
              <a:rPr dirty="0" sz="1800" spc="135">
                <a:latin typeface="Roboto"/>
                <a:cs typeface="Roboto"/>
              </a:rPr>
              <a:t> </a:t>
            </a:r>
            <a:r>
              <a:rPr dirty="0" sz="1800">
                <a:latin typeface="Roboto"/>
                <a:cs typeface="Roboto"/>
              </a:rPr>
              <a:t>real-world</a:t>
            </a:r>
            <a:r>
              <a:rPr dirty="0" sz="1800" spc="135">
                <a:latin typeface="Roboto"/>
                <a:cs typeface="Roboto"/>
              </a:rPr>
              <a:t> </a:t>
            </a:r>
            <a:r>
              <a:rPr dirty="0" sz="1800">
                <a:latin typeface="Roboto"/>
                <a:cs typeface="Roboto"/>
              </a:rPr>
              <a:t>interventional</a:t>
            </a:r>
            <a:r>
              <a:rPr dirty="0" sz="1800" spc="135">
                <a:latin typeface="Roboto"/>
                <a:cs typeface="Roboto"/>
              </a:rPr>
              <a:t> </a:t>
            </a:r>
            <a:r>
              <a:rPr dirty="0" sz="1800">
                <a:latin typeface="Roboto"/>
                <a:cs typeface="Roboto"/>
              </a:rPr>
              <a:t>cardiology</a:t>
            </a:r>
            <a:r>
              <a:rPr dirty="0" sz="1800" spc="135">
                <a:latin typeface="Roboto"/>
                <a:cs typeface="Roboto"/>
              </a:rPr>
              <a:t> </a:t>
            </a:r>
            <a:r>
              <a:rPr dirty="0" sz="1800" spc="-10">
                <a:latin typeface="Roboto"/>
                <a:cs typeface="Roboto"/>
              </a:rPr>
              <a:t>practice.</a:t>
            </a:r>
            <a:endParaRPr sz="1800">
              <a:latin typeface="Roboto"/>
              <a:cs typeface="Roboto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57999" y="1344688"/>
            <a:ext cx="14865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latin typeface="Roboto"/>
                <a:cs typeface="Roboto"/>
              </a:rPr>
              <a:t>Study</a:t>
            </a:r>
            <a:r>
              <a:rPr dirty="0" sz="1600" spc="-5" b="1">
                <a:latin typeface="Roboto"/>
                <a:cs typeface="Roboto"/>
              </a:rPr>
              <a:t> </a:t>
            </a:r>
            <a:r>
              <a:rPr dirty="0" sz="1600" spc="-10" b="1">
                <a:latin typeface="Roboto"/>
                <a:cs typeface="Roboto"/>
              </a:rPr>
              <a:t>objective:</a:t>
            </a:r>
            <a:endParaRPr sz="1600">
              <a:latin typeface="Roboto"/>
              <a:cs typeface="Roboto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9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200"/>
              <a:t>Mul</a:t>
            </a:r>
            <a:r>
              <a:rPr dirty="0" sz="2200" b="1">
                <a:latin typeface="Calibri"/>
                <a:cs typeface="Calibri"/>
              </a:rPr>
              <a:t>T</a:t>
            </a:r>
            <a:r>
              <a:rPr dirty="0" sz="2200"/>
              <a:t>icenter</a:t>
            </a:r>
            <a:r>
              <a:rPr dirty="0" sz="2200" spc="-55"/>
              <a:t> </a:t>
            </a:r>
            <a:r>
              <a:rPr dirty="0" sz="2200"/>
              <a:t>r</a:t>
            </a:r>
            <a:r>
              <a:rPr dirty="0" sz="2200" b="1">
                <a:latin typeface="Calibri"/>
                <a:cs typeface="Calibri"/>
              </a:rPr>
              <a:t>E</a:t>
            </a:r>
            <a:r>
              <a:rPr dirty="0" sz="2200"/>
              <a:t>gi</a:t>
            </a:r>
            <a:r>
              <a:rPr dirty="0" sz="2200" b="1">
                <a:latin typeface="Calibri"/>
                <a:cs typeface="Calibri"/>
              </a:rPr>
              <a:t>S</a:t>
            </a:r>
            <a:r>
              <a:rPr dirty="0" sz="2200"/>
              <a:t>try</a:t>
            </a:r>
            <a:r>
              <a:rPr dirty="0" sz="2200" spc="-55"/>
              <a:t> </a:t>
            </a:r>
            <a:r>
              <a:rPr dirty="0" sz="2200"/>
              <a:t>on</a:t>
            </a:r>
            <a:r>
              <a:rPr dirty="0" sz="2200" spc="-55"/>
              <a:t> </a:t>
            </a:r>
            <a:r>
              <a:rPr dirty="0" sz="2200" b="1">
                <a:latin typeface="Calibri"/>
                <a:cs typeface="Calibri"/>
              </a:rPr>
              <a:t>r</a:t>
            </a:r>
            <a:r>
              <a:rPr dirty="0" sz="2200"/>
              <a:t>obotical</a:t>
            </a:r>
            <a:r>
              <a:rPr dirty="0" sz="2200" b="1">
                <a:latin typeface="Calibri"/>
                <a:cs typeface="Calibri"/>
              </a:rPr>
              <a:t>L</a:t>
            </a:r>
            <a:r>
              <a:rPr dirty="0" sz="2200"/>
              <a:t>y</a:t>
            </a:r>
            <a:r>
              <a:rPr dirty="0" sz="2200" spc="-55"/>
              <a:t> </a:t>
            </a:r>
            <a:r>
              <a:rPr dirty="0" sz="2200" b="1">
                <a:latin typeface="Calibri"/>
                <a:cs typeface="Calibri"/>
              </a:rPr>
              <a:t>A</a:t>
            </a:r>
            <a:r>
              <a:rPr dirty="0" sz="2200"/>
              <a:t>ssisted</a:t>
            </a:r>
            <a:r>
              <a:rPr dirty="0" sz="2200" spc="-60"/>
              <a:t> </a:t>
            </a:r>
            <a:r>
              <a:rPr dirty="0" sz="2200"/>
              <a:t>percutaneous</a:t>
            </a:r>
            <a:r>
              <a:rPr dirty="0" sz="2200" spc="-55"/>
              <a:t> </a:t>
            </a:r>
            <a:r>
              <a:rPr dirty="0" sz="2200"/>
              <a:t>coronary</a:t>
            </a:r>
            <a:r>
              <a:rPr dirty="0" sz="2200" spc="-55"/>
              <a:t> </a:t>
            </a:r>
            <a:r>
              <a:rPr dirty="0" sz="2200" spc="-10"/>
              <a:t>interventions</a:t>
            </a:r>
            <a:r>
              <a:rPr dirty="0" sz="2200" spc="-110"/>
              <a:t> </a:t>
            </a:r>
            <a:r>
              <a:rPr dirty="0" sz="2200"/>
              <a:t>-</a:t>
            </a:r>
            <a:r>
              <a:rPr dirty="0" sz="2200" spc="-55"/>
              <a:t> </a:t>
            </a:r>
            <a:r>
              <a:rPr dirty="0" sz="2200" b="1">
                <a:latin typeface="Calibri"/>
                <a:cs typeface="Calibri"/>
              </a:rPr>
              <a:t>TESLA</a:t>
            </a:r>
            <a:r>
              <a:rPr dirty="0" sz="2200" spc="-55" b="1">
                <a:latin typeface="Calibri"/>
                <a:cs typeface="Calibri"/>
              </a:rPr>
              <a:t> </a:t>
            </a:r>
            <a:r>
              <a:rPr dirty="0" sz="2200" spc="-10" b="1">
                <a:latin typeface="Calibri"/>
                <a:cs typeface="Calibri"/>
              </a:rPr>
              <a:t>registry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7000" y="2082800"/>
            <a:ext cx="3009900" cy="596900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201302" y="2139612"/>
            <a:ext cx="2880995" cy="4667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81280" rIns="0" bIns="0" rtlCol="0" vert="horz">
            <a:spAutoFit/>
          </a:bodyPr>
          <a:lstStyle/>
          <a:p>
            <a:pPr marL="815975">
              <a:lnSpc>
                <a:spcPct val="100000"/>
              </a:lnSpc>
              <a:spcBef>
                <a:spcPts val="64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retrospective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4" name="object 14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98800" y="2082800"/>
            <a:ext cx="3009900" cy="596900"/>
          </a:xfrm>
          <a:prstGeom prst="rect">
            <a:avLst/>
          </a:prstGeom>
        </p:spPr>
      </p:pic>
      <p:sp>
        <p:nvSpPr>
          <p:cNvPr id="15" name="object 15" descr=""/>
          <p:cNvSpPr txBox="1"/>
          <p:nvPr/>
        </p:nvSpPr>
        <p:spPr>
          <a:xfrm>
            <a:off x="3180536" y="2140409"/>
            <a:ext cx="2880995" cy="4667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81280" rIns="0" bIns="0" rtlCol="0" vert="horz">
            <a:spAutoFit/>
          </a:bodyPr>
          <a:lstStyle/>
          <a:p>
            <a:pPr marL="855344">
              <a:lnSpc>
                <a:spcPct val="100000"/>
              </a:lnSpc>
              <a:spcBef>
                <a:spcPts val="640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multi-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center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6" name="object 16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83300" y="2082800"/>
            <a:ext cx="3009900" cy="596900"/>
          </a:xfrm>
          <a:prstGeom prst="rect">
            <a:avLst/>
          </a:prstGeom>
        </p:spPr>
      </p:pic>
      <p:sp>
        <p:nvSpPr>
          <p:cNvPr id="17" name="object 17" descr=""/>
          <p:cNvSpPr txBox="1"/>
          <p:nvPr/>
        </p:nvSpPr>
        <p:spPr>
          <a:xfrm>
            <a:off x="6159770" y="2139612"/>
            <a:ext cx="2880995" cy="4667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81280" rIns="0" bIns="0" rtlCol="0" vert="horz">
            <a:spAutoFit/>
          </a:bodyPr>
          <a:lstStyle/>
          <a:p>
            <a:pPr marL="742950">
              <a:lnSpc>
                <a:spcPct val="100000"/>
              </a:lnSpc>
              <a:spcBef>
                <a:spcPts val="64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multi-operator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067800" y="2082800"/>
            <a:ext cx="3009900" cy="596900"/>
          </a:xfrm>
          <a:prstGeom prst="rect">
            <a:avLst/>
          </a:prstGeom>
        </p:spPr>
      </p:pic>
      <p:sp>
        <p:nvSpPr>
          <p:cNvPr id="19" name="object 19" descr=""/>
          <p:cNvSpPr txBox="1"/>
          <p:nvPr/>
        </p:nvSpPr>
        <p:spPr>
          <a:xfrm>
            <a:off x="9139004" y="2142331"/>
            <a:ext cx="2880995" cy="4667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81280" rIns="0" bIns="0" rtlCol="0" vert="horz">
            <a:spAutoFit/>
          </a:bodyPr>
          <a:lstStyle/>
          <a:p>
            <a:pPr marL="455295">
              <a:lnSpc>
                <a:spcPct val="100000"/>
              </a:lnSpc>
              <a:spcBef>
                <a:spcPts val="640"/>
              </a:spcBef>
            </a:pP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investigator-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initiated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557999" y="3108443"/>
            <a:ext cx="10712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 b="1">
                <a:latin typeface="Roboto"/>
                <a:cs typeface="Roboto"/>
              </a:rPr>
              <a:t>Enrollment:</a:t>
            </a:r>
            <a:endParaRPr sz="1600">
              <a:latin typeface="Roboto"/>
              <a:cs typeface="Roboto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152400" y="5753100"/>
            <a:ext cx="2514600" cy="1104900"/>
            <a:chOff x="152400" y="5753100"/>
            <a:chExt cx="2514600" cy="1104900"/>
          </a:xfrm>
        </p:grpSpPr>
        <p:pic>
          <p:nvPicPr>
            <p:cNvPr id="22" name="object 2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2400" y="5753100"/>
              <a:ext cx="2514600" cy="1104900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232685" y="5809495"/>
              <a:ext cx="2375535" cy="979169"/>
            </a:xfrm>
            <a:custGeom>
              <a:avLst/>
              <a:gdLst/>
              <a:ahLst/>
              <a:cxnLst/>
              <a:rect l="l" t="t" r="r" b="b"/>
              <a:pathLst>
                <a:path w="2375535" h="979170">
                  <a:moveTo>
                    <a:pt x="2375442" y="979138"/>
                  </a:moveTo>
                  <a:lnTo>
                    <a:pt x="0" y="979138"/>
                  </a:lnTo>
                  <a:lnTo>
                    <a:pt x="0" y="0"/>
                  </a:lnTo>
                  <a:lnTo>
                    <a:pt x="2375442" y="0"/>
                  </a:lnTo>
                  <a:lnTo>
                    <a:pt x="2375442" y="979138"/>
                  </a:lnTo>
                  <a:close/>
                </a:path>
              </a:pathLst>
            </a:custGeom>
            <a:solidFill>
              <a:srgbClr val="59277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32685" y="5809495"/>
              <a:ext cx="2375535" cy="979169"/>
            </a:xfrm>
            <a:custGeom>
              <a:avLst/>
              <a:gdLst/>
              <a:ahLst/>
              <a:cxnLst/>
              <a:rect l="l" t="t" r="r" b="b"/>
              <a:pathLst>
                <a:path w="2375535" h="979170">
                  <a:moveTo>
                    <a:pt x="0" y="0"/>
                  </a:moveTo>
                  <a:lnTo>
                    <a:pt x="2375442" y="0"/>
                  </a:lnTo>
                  <a:lnTo>
                    <a:pt x="2375442" y="979138"/>
                  </a:lnTo>
                  <a:lnTo>
                    <a:pt x="0" y="979138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59277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644137" y="5860254"/>
            <a:ext cx="1557655" cy="848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381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Stable</a:t>
            </a:r>
            <a:r>
              <a:rPr dirty="0" sz="18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CAD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Unstable</a:t>
            </a:r>
            <a:r>
              <a:rPr dirty="0" sz="18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angina STEMI/NSTEMI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381000" y="2933700"/>
            <a:ext cx="5361940" cy="3454400"/>
            <a:chOff x="381000" y="2933700"/>
            <a:chExt cx="5361940" cy="3454400"/>
          </a:xfrm>
        </p:grpSpPr>
        <p:pic>
          <p:nvPicPr>
            <p:cNvPr id="27" name="object 27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08100" y="2933700"/>
              <a:ext cx="2155901" cy="2155902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1000" y="4356100"/>
              <a:ext cx="1523573" cy="1523573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16000" y="4229100"/>
              <a:ext cx="1674997" cy="1783142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971800" y="3479800"/>
              <a:ext cx="2771077" cy="2771078"/>
            </a:xfrm>
            <a:prstGeom prst="rect">
              <a:avLst/>
            </a:prstGeom>
          </p:spPr>
        </p:pic>
        <p:pic>
          <p:nvPicPr>
            <p:cNvPr id="31" name="object 31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57500" y="5753100"/>
              <a:ext cx="2857500" cy="635000"/>
            </a:xfrm>
            <a:prstGeom prst="rect">
              <a:avLst/>
            </a:prstGeom>
          </p:spPr>
        </p:pic>
      </p:grpSp>
      <p:sp>
        <p:nvSpPr>
          <p:cNvPr id="32" name="object 32" descr=""/>
          <p:cNvSpPr txBox="1"/>
          <p:nvPr/>
        </p:nvSpPr>
        <p:spPr>
          <a:xfrm>
            <a:off x="2931296" y="5812747"/>
            <a:ext cx="2717800" cy="499109"/>
          </a:xfrm>
          <a:prstGeom prst="rect">
            <a:avLst/>
          </a:prstGeom>
          <a:solidFill>
            <a:srgbClr val="592776"/>
          </a:solidFill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850"/>
              </a:lnSpc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CorPath</a:t>
            </a:r>
            <a:r>
              <a:rPr dirty="0" sz="18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GRX</a:t>
            </a:r>
            <a:endParaRPr sz="1800">
              <a:latin typeface="Calibri"/>
              <a:cs typeface="Calibri"/>
            </a:endParaRPr>
          </a:p>
          <a:p>
            <a:pPr algn="ctr" marL="1270">
              <a:lnSpc>
                <a:spcPts val="2080"/>
              </a:lnSpc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Last</a:t>
            </a:r>
            <a:r>
              <a:rPr dirty="0" sz="18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procedure:</a:t>
            </a:r>
            <a:r>
              <a:rPr dirty="0" sz="1800" spc="3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Dec</a:t>
            </a:r>
            <a:r>
              <a:rPr dirty="0" sz="18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2022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5867400" y="3937000"/>
            <a:ext cx="1943100" cy="2463800"/>
            <a:chOff x="5867400" y="3937000"/>
            <a:chExt cx="1943100" cy="2463800"/>
          </a:xfrm>
        </p:grpSpPr>
        <p:pic>
          <p:nvPicPr>
            <p:cNvPr id="34" name="object 34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867400" y="3937000"/>
              <a:ext cx="1943100" cy="1943100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880100" y="5765800"/>
              <a:ext cx="1930400" cy="635000"/>
            </a:xfrm>
            <a:prstGeom prst="rect">
              <a:avLst/>
            </a:prstGeom>
          </p:spPr>
        </p:pic>
      </p:grpSp>
      <p:sp>
        <p:nvSpPr>
          <p:cNvPr id="36" name="object 36" descr=""/>
          <p:cNvSpPr txBox="1"/>
          <p:nvPr/>
        </p:nvSpPr>
        <p:spPr>
          <a:xfrm>
            <a:off x="5961662" y="5815052"/>
            <a:ext cx="1798320" cy="499109"/>
          </a:xfrm>
          <a:prstGeom prst="rect">
            <a:avLst/>
          </a:prstGeom>
          <a:solidFill>
            <a:srgbClr val="592776"/>
          </a:solidFill>
        </p:spPr>
        <p:txBody>
          <a:bodyPr wrap="square" lIns="0" tIns="97790" rIns="0" bIns="0" rtlCol="0" vert="horz">
            <a:spAutoFit/>
          </a:bodyPr>
          <a:lstStyle/>
          <a:p>
            <a:pPr marL="463550">
              <a:lnSpc>
                <a:spcPct val="100000"/>
              </a:lnSpc>
              <a:spcBef>
                <a:spcPts val="770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Dec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7" name="object 37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0121900" y="3975100"/>
            <a:ext cx="1574800" cy="1663700"/>
          </a:xfrm>
          <a:prstGeom prst="rect">
            <a:avLst/>
          </a:prstGeom>
        </p:spPr>
      </p:pic>
      <p:grpSp>
        <p:nvGrpSpPr>
          <p:cNvPr id="38" name="object 38" descr=""/>
          <p:cNvGrpSpPr/>
          <p:nvPr/>
        </p:nvGrpSpPr>
        <p:grpSpPr>
          <a:xfrm>
            <a:off x="7899400" y="3822700"/>
            <a:ext cx="4165600" cy="2501900"/>
            <a:chOff x="7899400" y="3822700"/>
            <a:chExt cx="4165600" cy="2501900"/>
          </a:xfrm>
        </p:grpSpPr>
        <p:pic>
          <p:nvPicPr>
            <p:cNvPr id="39" name="object 39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899400" y="3822700"/>
              <a:ext cx="2168079" cy="2168078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753600" y="5689600"/>
              <a:ext cx="2311400" cy="635000"/>
            </a:xfrm>
            <a:prstGeom prst="rect">
              <a:avLst/>
            </a:prstGeom>
          </p:spPr>
        </p:pic>
      </p:grpSp>
      <p:sp>
        <p:nvSpPr>
          <p:cNvPr id="41" name="object 41" descr=""/>
          <p:cNvSpPr txBox="1"/>
          <p:nvPr/>
        </p:nvSpPr>
        <p:spPr>
          <a:xfrm>
            <a:off x="10203181" y="4023868"/>
            <a:ext cx="1437005" cy="153352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66040" rIns="0" bIns="0" rtlCol="0" vert="horz">
            <a:spAutoFit/>
          </a:bodyPr>
          <a:lstStyle/>
          <a:p>
            <a:pPr algn="ctr" marL="285115" marR="274955" indent="-635">
              <a:lnSpc>
                <a:spcPct val="100000"/>
              </a:lnSpc>
              <a:spcBef>
                <a:spcPts val="52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Spain Poland Germany Belgium Japan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9832608" y="5739281"/>
            <a:ext cx="2178050" cy="499109"/>
          </a:xfrm>
          <a:prstGeom prst="rect">
            <a:avLst/>
          </a:prstGeom>
          <a:solidFill>
            <a:srgbClr val="592776"/>
          </a:solidFill>
        </p:spPr>
        <p:txBody>
          <a:bodyPr wrap="square" lIns="0" tIns="13335" rIns="0" bIns="0" rtlCol="0" vert="horz">
            <a:spAutoFit/>
          </a:bodyPr>
          <a:lstStyle/>
          <a:p>
            <a:pPr marL="201295">
              <a:lnSpc>
                <a:spcPct val="100000"/>
              </a:lnSpc>
              <a:spcBef>
                <a:spcPts val="105"/>
              </a:spcBef>
            </a:pPr>
            <a:r>
              <a:rPr dirty="0" sz="2800" b="1">
                <a:solidFill>
                  <a:srgbClr val="FFFFFF"/>
                </a:solidFill>
                <a:latin typeface="Calibri"/>
                <a:cs typeface="Calibri"/>
              </a:rPr>
              <a:t>n=534</a:t>
            </a:r>
            <a:r>
              <a:rPr dirty="0" sz="28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800" spc="-20" b="1">
                <a:solidFill>
                  <a:srgbClr val="FFFFFF"/>
                </a:solidFill>
                <a:latin typeface="Calibri"/>
                <a:cs typeface="Calibri"/>
              </a:rPr>
              <a:t>R-</a:t>
            </a:r>
            <a:r>
              <a:rPr dirty="0" sz="2800" spc="-25" b="1">
                <a:solidFill>
                  <a:srgbClr val="FFFFFF"/>
                </a:solidFill>
                <a:latin typeface="Calibri"/>
                <a:cs typeface="Calibri"/>
              </a:rPr>
              <a:t>PCI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756900" y="6375400"/>
            <a:ext cx="1135843" cy="410368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23500" y="6375400"/>
            <a:ext cx="410368" cy="41036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8600" y="6311900"/>
            <a:ext cx="1070819" cy="510699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381232" y="1047864"/>
            <a:ext cx="11430635" cy="5253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Roboto"/>
                <a:cs typeface="Roboto"/>
              </a:rPr>
              <a:t>The</a:t>
            </a:r>
            <a:r>
              <a:rPr dirty="0" sz="1600" spc="-35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primary</a:t>
            </a:r>
            <a:r>
              <a:rPr dirty="0" sz="1600" spc="-45" b="1">
                <a:latin typeface="Roboto"/>
                <a:cs typeface="Roboto"/>
              </a:rPr>
              <a:t> </a:t>
            </a:r>
            <a:r>
              <a:rPr dirty="0" sz="1600" spc="-10" b="1">
                <a:latin typeface="Roboto"/>
                <a:cs typeface="Roboto"/>
              </a:rPr>
              <a:t>efficacy</a:t>
            </a:r>
            <a:r>
              <a:rPr dirty="0" sz="1600" spc="-45" b="1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endpoint</a:t>
            </a:r>
            <a:r>
              <a:rPr dirty="0" sz="1600" spc="-50" b="1">
                <a:latin typeface="Roboto"/>
                <a:cs typeface="Roboto"/>
              </a:rPr>
              <a:t> </a:t>
            </a:r>
            <a:r>
              <a:rPr dirty="0" sz="1600" spc="-25">
                <a:latin typeface="Roboto"/>
                <a:cs typeface="Roboto"/>
              </a:rPr>
              <a:t>is:</a:t>
            </a:r>
            <a:endParaRPr sz="16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45"/>
              </a:spcBef>
            </a:pPr>
            <a:endParaRPr sz="1600">
              <a:latin typeface="Roboto"/>
              <a:cs typeface="Roboto"/>
            </a:endParaRPr>
          </a:p>
          <a:p>
            <a:pPr algn="just" marL="355600" marR="5080" indent="-342900">
              <a:lnSpc>
                <a:spcPct val="149000"/>
              </a:lnSpc>
              <a:spcBef>
                <a:spcPts val="5"/>
              </a:spcBef>
              <a:buSzPct val="103125"/>
              <a:buAutoNum type="arabicPeriod"/>
              <a:tabLst>
                <a:tab pos="355600" algn="l"/>
                <a:tab pos="356870" algn="l"/>
              </a:tabLst>
            </a:pPr>
            <a:r>
              <a:rPr dirty="0" sz="1600">
                <a:latin typeface="Roboto"/>
                <a:cs typeface="Roboto"/>
              </a:rPr>
              <a:t>	Clinical</a:t>
            </a:r>
            <a:r>
              <a:rPr dirty="0" sz="1600" spc="4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success,</a:t>
            </a:r>
            <a:r>
              <a:rPr dirty="0" sz="1600" spc="6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defined</a:t>
            </a:r>
            <a:r>
              <a:rPr dirty="0" sz="1600" spc="6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as</a:t>
            </a:r>
            <a:r>
              <a:rPr dirty="0" sz="1600" spc="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angiographic</a:t>
            </a:r>
            <a:r>
              <a:rPr dirty="0" sz="1600" spc="7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success</a:t>
            </a:r>
            <a:r>
              <a:rPr dirty="0" sz="1600" spc="6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(residual</a:t>
            </a:r>
            <a:r>
              <a:rPr dirty="0" sz="1600" spc="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stenosis</a:t>
            </a:r>
            <a:r>
              <a:rPr dirty="0" sz="1600" spc="5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after</a:t>
            </a:r>
            <a:r>
              <a:rPr dirty="0" sz="1600" spc="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stenting</a:t>
            </a:r>
            <a:r>
              <a:rPr dirty="0" sz="1600" spc="6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of</a:t>
            </a:r>
            <a:r>
              <a:rPr dirty="0" sz="1600" spc="5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&lt;30%</a:t>
            </a:r>
            <a:r>
              <a:rPr dirty="0" sz="1600" spc="6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with</a:t>
            </a:r>
            <a:r>
              <a:rPr dirty="0" sz="1600" spc="5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final</a:t>
            </a:r>
            <a:r>
              <a:rPr dirty="0" sz="1600" spc="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TIMI</a:t>
            </a:r>
            <a:r>
              <a:rPr dirty="0" sz="1600" spc="50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[Thrombolysis </a:t>
            </a:r>
            <a:r>
              <a:rPr dirty="0" sz="1600">
                <a:latin typeface="Roboto"/>
                <a:cs typeface="Roboto"/>
              </a:rPr>
              <a:t>In</a:t>
            </a:r>
            <a:r>
              <a:rPr dirty="0" sz="1600" spc="1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Myocardial</a:t>
            </a:r>
            <a:r>
              <a:rPr dirty="0" sz="1600" spc="13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Infarction]</a:t>
            </a:r>
            <a:r>
              <a:rPr dirty="0" sz="1600" spc="14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flow</a:t>
            </a:r>
            <a:r>
              <a:rPr dirty="0" sz="1600" spc="1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grade</a:t>
            </a:r>
            <a:r>
              <a:rPr dirty="0" sz="1600" spc="16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3)</a:t>
            </a:r>
            <a:r>
              <a:rPr dirty="0" sz="1600" spc="1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without</a:t>
            </a:r>
            <a:r>
              <a:rPr dirty="0" sz="1600" spc="15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an</a:t>
            </a:r>
            <a:r>
              <a:rPr dirty="0" sz="1600" spc="15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in-hospital</a:t>
            </a:r>
            <a:r>
              <a:rPr dirty="0" sz="1600" spc="1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major</a:t>
            </a:r>
            <a:r>
              <a:rPr dirty="0" sz="1600" spc="16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adverse</a:t>
            </a:r>
            <a:r>
              <a:rPr dirty="0" sz="1600" spc="1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cardiovascular</a:t>
            </a:r>
            <a:r>
              <a:rPr dirty="0" sz="1600" spc="14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event</a:t>
            </a:r>
            <a:r>
              <a:rPr dirty="0" sz="1600" spc="1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(MACE)</a:t>
            </a:r>
            <a:r>
              <a:rPr dirty="0" sz="1600" spc="15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(death,</a:t>
            </a:r>
            <a:r>
              <a:rPr dirty="0" sz="1600" spc="150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target </a:t>
            </a:r>
            <a:r>
              <a:rPr dirty="0" sz="1600">
                <a:latin typeface="Roboto"/>
                <a:cs typeface="Roboto"/>
              </a:rPr>
              <a:t>vessel</a:t>
            </a:r>
            <a:r>
              <a:rPr dirty="0" sz="1600" spc="-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MI, or need of repeat target vessel </a:t>
            </a:r>
            <a:r>
              <a:rPr dirty="0" sz="1600" spc="-10">
                <a:latin typeface="Roboto"/>
                <a:cs typeface="Roboto"/>
              </a:rPr>
              <a:t>revascularization);</a:t>
            </a:r>
            <a:endParaRPr sz="16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365"/>
              </a:spcBef>
              <a:buFont typeface="Roboto"/>
              <a:buAutoNum type="arabicPeriod"/>
            </a:pPr>
            <a:endParaRPr sz="16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Roboto"/>
                <a:cs typeface="Roboto"/>
              </a:rPr>
              <a:t>The</a:t>
            </a:r>
            <a:r>
              <a:rPr dirty="0" sz="1600" spc="-25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secondary</a:t>
            </a:r>
            <a:r>
              <a:rPr dirty="0" sz="1600" spc="-30" b="1">
                <a:latin typeface="Roboto"/>
                <a:cs typeface="Roboto"/>
              </a:rPr>
              <a:t> </a:t>
            </a:r>
            <a:r>
              <a:rPr dirty="0" sz="1600" spc="-10" b="1">
                <a:latin typeface="Roboto"/>
                <a:cs typeface="Roboto"/>
              </a:rPr>
              <a:t>efficacy</a:t>
            </a:r>
            <a:r>
              <a:rPr dirty="0" sz="1600" spc="-30" b="1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endpoints</a:t>
            </a:r>
            <a:r>
              <a:rPr dirty="0" sz="1600" spc="-50" b="1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include:</a:t>
            </a:r>
            <a:endParaRPr sz="16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65"/>
              </a:spcBef>
            </a:pPr>
            <a:endParaRPr sz="1600">
              <a:latin typeface="Roboto"/>
              <a:cs typeface="Roboto"/>
            </a:endParaRPr>
          </a:p>
          <a:p>
            <a:pPr algn="just" lvl="1" marL="355600" marR="6350" indent="-342900">
              <a:lnSpc>
                <a:spcPct val="148000"/>
              </a:lnSpc>
              <a:buSzPct val="103125"/>
              <a:buAutoNum type="arabicPeriod"/>
              <a:tabLst>
                <a:tab pos="355600" algn="l"/>
                <a:tab pos="356870" algn="l"/>
              </a:tabLst>
            </a:pPr>
            <a:r>
              <a:rPr dirty="0" sz="1600">
                <a:latin typeface="Roboto"/>
                <a:cs typeface="Roboto"/>
              </a:rPr>
              <a:t>	Ischemia-driven</a:t>
            </a:r>
            <a:r>
              <a:rPr dirty="0" sz="1600" spc="8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target</a:t>
            </a:r>
            <a:r>
              <a:rPr dirty="0" sz="1600" spc="8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lesion</a:t>
            </a:r>
            <a:r>
              <a:rPr dirty="0" sz="1600" spc="8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revascularization</a:t>
            </a:r>
            <a:r>
              <a:rPr dirty="0" sz="1600" spc="7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(TLR),</a:t>
            </a:r>
            <a:r>
              <a:rPr dirty="0" sz="1600" spc="7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at</a:t>
            </a:r>
            <a:r>
              <a:rPr dirty="0" sz="1600" spc="7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1</a:t>
            </a:r>
            <a:r>
              <a:rPr dirty="0" sz="1600" spc="8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year</a:t>
            </a:r>
            <a:r>
              <a:rPr dirty="0" sz="1600" spc="7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defined</a:t>
            </a:r>
            <a:r>
              <a:rPr dirty="0" sz="1600" spc="9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according</a:t>
            </a:r>
            <a:r>
              <a:rPr dirty="0" sz="1600" spc="9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to</a:t>
            </a:r>
            <a:r>
              <a:rPr dirty="0" sz="1600" spc="8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the</a:t>
            </a:r>
            <a:r>
              <a:rPr dirty="0" sz="1600" spc="9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Academic</a:t>
            </a:r>
            <a:r>
              <a:rPr dirty="0" sz="1600" spc="8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Research</a:t>
            </a:r>
            <a:r>
              <a:rPr dirty="0" sz="1600" spc="85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Consortium (ARC)</a:t>
            </a:r>
            <a:r>
              <a:rPr dirty="0" sz="1600" spc="-90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criteria;</a:t>
            </a:r>
            <a:endParaRPr sz="1600">
              <a:latin typeface="Roboto"/>
              <a:cs typeface="Roboto"/>
            </a:endParaRPr>
          </a:p>
          <a:p>
            <a:pPr algn="just" lvl="1" marL="355600" marR="5080" indent="-342900">
              <a:lnSpc>
                <a:spcPts val="2880"/>
              </a:lnSpc>
              <a:spcBef>
                <a:spcPts val="259"/>
              </a:spcBef>
              <a:buSzPct val="103125"/>
              <a:buAutoNum type="arabicPeriod"/>
              <a:tabLst>
                <a:tab pos="355600" algn="l"/>
                <a:tab pos="356870" algn="l"/>
              </a:tabLst>
            </a:pPr>
            <a:r>
              <a:rPr dirty="0" sz="1600">
                <a:latin typeface="Roboto"/>
                <a:cs typeface="Roboto"/>
              </a:rPr>
              <a:t>	Target</a:t>
            </a:r>
            <a:r>
              <a:rPr dirty="0" sz="1600" spc="2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lesion</a:t>
            </a:r>
            <a:r>
              <a:rPr dirty="0" sz="1600" spc="2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failure</a:t>
            </a:r>
            <a:r>
              <a:rPr dirty="0" sz="1600" spc="20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(TLF)</a:t>
            </a:r>
            <a:r>
              <a:rPr dirty="0" sz="1600" spc="2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at</a:t>
            </a:r>
            <a:r>
              <a:rPr dirty="0" sz="1600" spc="204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1</a:t>
            </a:r>
            <a:r>
              <a:rPr dirty="0" sz="1600" spc="2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year,</a:t>
            </a:r>
            <a:r>
              <a:rPr dirty="0" sz="1600" spc="19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the</a:t>
            </a:r>
            <a:r>
              <a:rPr dirty="0" sz="1600" spc="2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composite</a:t>
            </a:r>
            <a:r>
              <a:rPr dirty="0" sz="1600" spc="22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of</a:t>
            </a:r>
            <a:r>
              <a:rPr dirty="0" sz="1600" spc="2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ARC-defined</a:t>
            </a:r>
            <a:r>
              <a:rPr dirty="0" sz="1600" spc="22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cardiac</a:t>
            </a:r>
            <a:r>
              <a:rPr dirty="0" sz="1600" spc="204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death,</a:t>
            </a:r>
            <a:r>
              <a:rPr dirty="0" sz="1600" spc="2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target</a:t>
            </a:r>
            <a:r>
              <a:rPr dirty="0" sz="1600" spc="2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vessel</a:t>
            </a:r>
            <a:r>
              <a:rPr dirty="0" sz="1600" spc="204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MI,</a:t>
            </a:r>
            <a:r>
              <a:rPr dirty="0" sz="1600" spc="20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or</a:t>
            </a:r>
            <a:r>
              <a:rPr dirty="0" sz="1600" spc="2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ischemia-</a:t>
            </a:r>
            <a:r>
              <a:rPr dirty="0" sz="1600" spc="-10">
                <a:latin typeface="Roboto"/>
                <a:cs typeface="Roboto"/>
              </a:rPr>
              <a:t>driven </a:t>
            </a:r>
            <a:r>
              <a:rPr dirty="0" sz="1600" spc="-20">
                <a:latin typeface="Roboto"/>
                <a:cs typeface="Roboto"/>
              </a:rPr>
              <a:t>TLR;</a:t>
            </a:r>
            <a:endParaRPr sz="1600">
              <a:latin typeface="Roboto"/>
              <a:cs typeface="Roboto"/>
            </a:endParaRPr>
          </a:p>
          <a:p>
            <a:pPr algn="just" lvl="1" marL="355600" marR="5080" indent="-342900">
              <a:lnSpc>
                <a:spcPts val="2880"/>
              </a:lnSpc>
              <a:buSzPct val="103125"/>
              <a:buAutoNum type="arabicPeriod"/>
              <a:tabLst>
                <a:tab pos="355600" algn="l"/>
                <a:tab pos="356870" algn="l"/>
              </a:tabLst>
            </a:pPr>
            <a:r>
              <a:rPr dirty="0" sz="1600">
                <a:latin typeface="Roboto"/>
                <a:cs typeface="Roboto"/>
              </a:rPr>
              <a:t>	Target</a:t>
            </a:r>
            <a:r>
              <a:rPr dirty="0" sz="1600" spc="18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vessel</a:t>
            </a:r>
            <a:r>
              <a:rPr dirty="0" sz="1600" spc="17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failure</a:t>
            </a:r>
            <a:r>
              <a:rPr dirty="0" sz="1600" spc="17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(TVF)</a:t>
            </a:r>
            <a:r>
              <a:rPr dirty="0" sz="1600" spc="19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at</a:t>
            </a:r>
            <a:r>
              <a:rPr dirty="0" sz="1600" spc="17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1</a:t>
            </a:r>
            <a:r>
              <a:rPr dirty="0" sz="1600" spc="18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year,</a:t>
            </a:r>
            <a:r>
              <a:rPr dirty="0" sz="1600" spc="17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the</a:t>
            </a:r>
            <a:r>
              <a:rPr dirty="0" sz="1600" spc="18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composite</a:t>
            </a:r>
            <a:r>
              <a:rPr dirty="0" sz="1600" spc="19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of</a:t>
            </a:r>
            <a:r>
              <a:rPr dirty="0" sz="1600" spc="18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ARC-defined</a:t>
            </a:r>
            <a:r>
              <a:rPr dirty="0" sz="1600" spc="19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cardiac</a:t>
            </a:r>
            <a:r>
              <a:rPr dirty="0" sz="1600" spc="18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death,</a:t>
            </a:r>
            <a:r>
              <a:rPr dirty="0" sz="1600" spc="18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target</a:t>
            </a:r>
            <a:r>
              <a:rPr dirty="0" sz="1600" spc="18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vessel</a:t>
            </a:r>
            <a:r>
              <a:rPr dirty="0" sz="1600" spc="17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MI,</a:t>
            </a:r>
            <a:r>
              <a:rPr dirty="0" sz="1600" spc="17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or</a:t>
            </a:r>
            <a:r>
              <a:rPr dirty="0" sz="1600" spc="19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ischemia-</a:t>
            </a:r>
            <a:r>
              <a:rPr dirty="0" sz="1600" spc="-10">
                <a:latin typeface="Roboto"/>
                <a:cs typeface="Roboto"/>
              </a:rPr>
              <a:t>driven </a:t>
            </a:r>
            <a:r>
              <a:rPr dirty="0" sz="1600" spc="-20">
                <a:latin typeface="Roboto"/>
                <a:cs typeface="Roboto"/>
              </a:rPr>
              <a:t>TVR.</a:t>
            </a:r>
            <a:endParaRPr sz="1600">
              <a:latin typeface="Roboto"/>
              <a:cs typeface="Roboto"/>
            </a:endParaRPr>
          </a:p>
          <a:p>
            <a:pPr lvl="1" marL="355600" indent="-342900">
              <a:lnSpc>
                <a:spcPct val="100000"/>
              </a:lnSpc>
              <a:spcBef>
                <a:spcPts val="650"/>
              </a:spcBef>
              <a:buSzPct val="103125"/>
              <a:buAutoNum type="arabicPeriod"/>
              <a:tabLst>
                <a:tab pos="355600" algn="l"/>
              </a:tabLst>
            </a:pPr>
            <a:r>
              <a:rPr dirty="0" sz="1600">
                <a:latin typeface="Roboto"/>
                <a:cs typeface="Roboto"/>
              </a:rPr>
              <a:t>Procedure</a:t>
            </a:r>
            <a:r>
              <a:rPr dirty="0" sz="1600" spc="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time,</a:t>
            </a:r>
            <a:r>
              <a:rPr dirty="0" sz="1600" spc="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contrast</a:t>
            </a:r>
            <a:r>
              <a:rPr dirty="0" sz="1600" spc="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volume</a:t>
            </a:r>
            <a:r>
              <a:rPr dirty="0" sz="1600" spc="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and</a:t>
            </a:r>
            <a:r>
              <a:rPr dirty="0" sz="1600" spc="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patient</a:t>
            </a:r>
            <a:r>
              <a:rPr dirty="0" sz="1600" spc="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radiation</a:t>
            </a:r>
            <a:r>
              <a:rPr dirty="0" sz="1600" spc="10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exposure.</a:t>
            </a:r>
            <a:endParaRPr sz="1600">
              <a:latin typeface="Roboto"/>
              <a:cs typeface="Robo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TESLA</a:t>
            </a:r>
            <a:r>
              <a:rPr dirty="0" spc="-60"/>
              <a:t> </a:t>
            </a:r>
            <a:r>
              <a:rPr dirty="0"/>
              <a:t>registry</a:t>
            </a:r>
            <a:r>
              <a:rPr dirty="0" spc="-60"/>
              <a:t> </a:t>
            </a:r>
            <a:r>
              <a:rPr dirty="0"/>
              <a:t>–</a:t>
            </a:r>
            <a:r>
              <a:rPr dirty="0" spc="-65"/>
              <a:t> </a:t>
            </a:r>
            <a:r>
              <a:rPr dirty="0"/>
              <a:t>study</a:t>
            </a:r>
            <a:r>
              <a:rPr dirty="0" spc="-60"/>
              <a:t> </a:t>
            </a:r>
            <a:r>
              <a:rPr dirty="0" spc="-10"/>
              <a:t>endpoints</a:t>
            </a:r>
          </a:p>
        </p:txBody>
      </p:sp>
      <p:pic>
        <p:nvPicPr>
          <p:cNvPr id="8" name="object 8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541000" y="50800"/>
            <a:ext cx="1593673" cy="785997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47227" y="1650910"/>
            <a:ext cx="10221595" cy="3058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Roboto"/>
                <a:cs typeface="Roboto"/>
              </a:rPr>
              <a:t>The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safety</a:t>
            </a:r>
            <a:r>
              <a:rPr dirty="0" sz="1600" spc="-20" b="1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endpoints</a:t>
            </a:r>
            <a:r>
              <a:rPr dirty="0" sz="1600" spc="-25" b="1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include:</a:t>
            </a:r>
            <a:endParaRPr sz="16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315"/>
              </a:spcBef>
            </a:pPr>
            <a:endParaRPr sz="1600">
              <a:latin typeface="Roboto"/>
              <a:cs typeface="Robo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SzPct val="103125"/>
              <a:buAutoNum type="arabicPeriod"/>
              <a:tabLst>
                <a:tab pos="355600" algn="l"/>
              </a:tabLst>
            </a:pPr>
            <a:r>
              <a:rPr dirty="0" sz="1600">
                <a:latin typeface="Roboto"/>
                <a:cs typeface="Roboto"/>
              </a:rPr>
              <a:t>In-hospital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MACE,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the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composite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of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death,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target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vessel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MI,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or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need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of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repeat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target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vessel</a:t>
            </a:r>
            <a:r>
              <a:rPr dirty="0" sz="1600" spc="15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revascularization;</a:t>
            </a:r>
            <a:endParaRPr sz="1600">
              <a:latin typeface="Roboto"/>
              <a:cs typeface="Roboto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SzPct val="103125"/>
              <a:buAutoNum type="arabicPeriod"/>
              <a:tabLst>
                <a:tab pos="355600" algn="l"/>
              </a:tabLst>
            </a:pPr>
            <a:r>
              <a:rPr dirty="0" sz="1600">
                <a:latin typeface="Roboto"/>
                <a:cs typeface="Roboto"/>
              </a:rPr>
              <a:t>Stent</a:t>
            </a:r>
            <a:r>
              <a:rPr dirty="0" sz="1600" spc="-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thrombosis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at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1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year,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defined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according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to</a:t>
            </a:r>
            <a:r>
              <a:rPr dirty="0" sz="1600" spc="-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the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ARC</a:t>
            </a:r>
            <a:r>
              <a:rPr dirty="0" sz="1600" spc="-10">
                <a:latin typeface="Roboto"/>
                <a:cs typeface="Roboto"/>
              </a:rPr>
              <a:t> criteria;</a:t>
            </a:r>
            <a:endParaRPr sz="1600">
              <a:latin typeface="Roboto"/>
              <a:cs typeface="Roboto"/>
            </a:endParaRPr>
          </a:p>
          <a:p>
            <a:pPr marL="355600" indent="-342900">
              <a:lnSpc>
                <a:spcPct val="100000"/>
              </a:lnSpc>
              <a:spcBef>
                <a:spcPts val="900"/>
              </a:spcBef>
              <a:buSzPct val="103125"/>
              <a:buAutoNum type="arabicPeriod"/>
              <a:tabLst>
                <a:tab pos="355600" algn="l"/>
              </a:tabLst>
            </a:pPr>
            <a:r>
              <a:rPr dirty="0" sz="1600">
                <a:latin typeface="Roboto"/>
                <a:cs typeface="Roboto"/>
              </a:rPr>
              <a:t>Bleeding</a:t>
            </a:r>
            <a:r>
              <a:rPr dirty="0" sz="1600" spc="-1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events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at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1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year,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defined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according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to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the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Bleeding</a:t>
            </a:r>
            <a:r>
              <a:rPr dirty="0" sz="1600" spc="-1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ARC</a:t>
            </a:r>
            <a:r>
              <a:rPr dirty="0" sz="1600" spc="-10">
                <a:latin typeface="Roboto"/>
                <a:cs typeface="Roboto"/>
              </a:rPr>
              <a:t> (BARC).</a:t>
            </a:r>
            <a:endParaRPr sz="16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355"/>
              </a:spcBef>
            </a:pPr>
            <a:endParaRPr sz="16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 b="1">
                <a:latin typeface="Roboto"/>
                <a:cs typeface="Roboto"/>
              </a:rPr>
              <a:t>Additional</a:t>
            </a:r>
            <a:r>
              <a:rPr dirty="0" sz="1600" spc="-15" b="1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endpoints</a:t>
            </a:r>
            <a:r>
              <a:rPr dirty="0" sz="1600" spc="-40" b="1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include:</a:t>
            </a:r>
            <a:endParaRPr sz="16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16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Roboto"/>
                <a:cs typeface="Roboto"/>
              </a:rPr>
              <a:t>1.</a:t>
            </a:r>
            <a:r>
              <a:rPr dirty="0" sz="1600" spc="2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Incidence</a:t>
            </a:r>
            <a:r>
              <a:rPr dirty="0" sz="1600" spc="2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and</a:t>
            </a:r>
            <a:r>
              <a:rPr dirty="0" sz="1600" spc="2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reasons</a:t>
            </a:r>
            <a:r>
              <a:rPr dirty="0" sz="1600" spc="3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for</a:t>
            </a:r>
            <a:r>
              <a:rPr dirty="0" sz="1600" spc="2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manual</a:t>
            </a:r>
            <a:r>
              <a:rPr dirty="0" sz="1600" spc="2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input</a:t>
            </a:r>
            <a:r>
              <a:rPr dirty="0" sz="1600" spc="3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and/or</a:t>
            </a:r>
            <a:r>
              <a:rPr dirty="0" sz="1600" spc="2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conversion</a:t>
            </a:r>
            <a:r>
              <a:rPr dirty="0" sz="1600" spc="2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during</a:t>
            </a:r>
            <a:r>
              <a:rPr dirty="0" sz="1600" spc="25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a</a:t>
            </a:r>
            <a:r>
              <a:rPr dirty="0" sz="1600" spc="30">
                <a:latin typeface="Roboto"/>
                <a:cs typeface="Roboto"/>
              </a:rPr>
              <a:t> </a:t>
            </a:r>
            <a:r>
              <a:rPr dirty="0" sz="1600">
                <a:latin typeface="Roboto"/>
                <a:cs typeface="Roboto"/>
              </a:rPr>
              <a:t>R-</a:t>
            </a:r>
            <a:r>
              <a:rPr dirty="0" sz="1600" spc="55">
                <a:latin typeface="Roboto"/>
                <a:cs typeface="Roboto"/>
              </a:rPr>
              <a:t>PCI</a:t>
            </a:r>
            <a:r>
              <a:rPr dirty="0" sz="1600" spc="25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procedure.</a:t>
            </a:r>
            <a:endParaRPr sz="1600">
              <a:latin typeface="Roboto"/>
              <a:cs typeface="Robo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TESLA</a:t>
            </a:r>
            <a:r>
              <a:rPr dirty="0" spc="-40"/>
              <a:t> </a:t>
            </a:r>
            <a:r>
              <a:rPr dirty="0"/>
              <a:t>–</a:t>
            </a:r>
            <a:r>
              <a:rPr dirty="0" spc="-45"/>
              <a:t> </a:t>
            </a:r>
            <a:r>
              <a:rPr dirty="0"/>
              <a:t>study</a:t>
            </a:r>
            <a:r>
              <a:rPr dirty="0" spc="-35"/>
              <a:t> </a:t>
            </a:r>
            <a:r>
              <a:rPr dirty="0" spc="-10"/>
              <a:t>endpoints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1000" y="50800"/>
            <a:ext cx="1593673" cy="785997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1000" y="50800"/>
            <a:ext cx="1593673" cy="78599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TESLA</a:t>
            </a:r>
            <a:r>
              <a:rPr dirty="0" spc="-50"/>
              <a:t> </a:t>
            </a:r>
            <a:r>
              <a:rPr dirty="0"/>
              <a:t>registry</a:t>
            </a:r>
            <a:r>
              <a:rPr dirty="0" spc="-50"/>
              <a:t> </a:t>
            </a:r>
            <a:r>
              <a:rPr dirty="0"/>
              <a:t>–</a:t>
            </a:r>
            <a:r>
              <a:rPr dirty="0" spc="-55"/>
              <a:t> </a:t>
            </a:r>
            <a:r>
              <a:rPr dirty="0"/>
              <a:t>baseline</a:t>
            </a:r>
            <a:r>
              <a:rPr dirty="0" spc="-50"/>
              <a:t> </a:t>
            </a:r>
            <a:r>
              <a:rPr dirty="0" spc="-10"/>
              <a:t>characteristics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302492" y="992087"/>
            <a:ext cx="4469765" cy="0"/>
          </a:xfrm>
          <a:custGeom>
            <a:avLst/>
            <a:gdLst/>
            <a:ahLst/>
            <a:cxnLst/>
            <a:rect l="l" t="t" r="r" b="b"/>
            <a:pathLst>
              <a:path w="4469765" h="0">
                <a:moveTo>
                  <a:pt x="0" y="0"/>
                </a:moveTo>
                <a:lnTo>
                  <a:pt x="2849096" y="0"/>
                </a:lnTo>
              </a:path>
              <a:path w="4469765" h="0">
                <a:moveTo>
                  <a:pt x="2849096" y="0"/>
                </a:moveTo>
                <a:lnTo>
                  <a:pt x="4469160" y="0"/>
                </a:lnTo>
              </a:path>
            </a:pathLst>
          </a:custGeom>
          <a:ln w="127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42765" y="1014955"/>
            <a:ext cx="329882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53260" algn="l"/>
              </a:tabLst>
            </a:pPr>
            <a:r>
              <a:rPr dirty="0" sz="1600" spc="-10" b="1">
                <a:latin typeface="Roboto"/>
                <a:cs typeface="Roboto"/>
              </a:rPr>
              <a:t>Variable</a:t>
            </a:r>
            <a:r>
              <a:rPr dirty="0" sz="1600" b="1">
                <a:latin typeface="Roboto"/>
                <a:cs typeface="Roboto"/>
              </a:rPr>
              <a:t>	</a:t>
            </a:r>
            <a:r>
              <a:rPr dirty="0" sz="1600" spc="-20" b="1">
                <a:latin typeface="Roboto"/>
                <a:cs typeface="Roboto"/>
              </a:rPr>
              <a:t>Total</a:t>
            </a:r>
            <a:r>
              <a:rPr dirty="0" sz="1600" spc="-30" b="1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(n</a:t>
            </a:r>
            <a:r>
              <a:rPr dirty="0" sz="1600" spc="-30" b="1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=</a:t>
            </a:r>
            <a:r>
              <a:rPr dirty="0" sz="1600" spc="-20" b="1">
                <a:latin typeface="Roboto"/>
                <a:cs typeface="Roboto"/>
              </a:rPr>
              <a:t> 534)</a:t>
            </a:r>
            <a:endParaRPr sz="1600">
              <a:latin typeface="Roboto"/>
              <a:cs typeface="Roboto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02492" y="1362927"/>
          <a:ext cx="4545965" cy="48158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8905"/>
                <a:gridCol w="1800860"/>
              </a:tblGrid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Age</a:t>
                      </a:r>
                      <a:r>
                        <a:rPr dirty="0" sz="1600" spc="8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b="0" i="1">
                          <a:latin typeface="Roboto"/>
                          <a:cs typeface="Roboto"/>
                        </a:rPr>
                        <a:t>(Mean</a:t>
                      </a:r>
                      <a:r>
                        <a:rPr dirty="0" sz="1600" spc="85" b="0" i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b="0" i="1">
                          <a:latin typeface="Roboto"/>
                          <a:cs typeface="Roboto"/>
                        </a:rPr>
                        <a:t>years</a:t>
                      </a:r>
                      <a:r>
                        <a:rPr dirty="0" sz="1600" spc="90" b="0" i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0" i="1">
                          <a:latin typeface="Roboto"/>
                          <a:cs typeface="Roboto"/>
                        </a:rPr>
                        <a:t>(±SD))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8064A2"/>
                      </a:solidFill>
                      <a:prstDash val="solid"/>
                    </a:lnT>
                    <a:solidFill>
                      <a:srgbClr val="806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69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(±11)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8064A2"/>
                      </a:solidFill>
                      <a:prstDash val="solid"/>
                    </a:lnT>
                    <a:solidFill>
                      <a:srgbClr val="8064A2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BMI</a:t>
                      </a:r>
                      <a:r>
                        <a:rPr dirty="0" sz="16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>
                          <a:latin typeface="Roboto"/>
                          <a:cs typeface="Roboto"/>
                        </a:rPr>
                        <a:t>(Mean</a:t>
                      </a:r>
                      <a:r>
                        <a:rPr dirty="0" sz="1600" spc="-5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(±SD))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27.1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(±4,7)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Active/Ex-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smokers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280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(54%)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10">
                          <a:latin typeface="Roboto"/>
                          <a:cs typeface="Roboto"/>
                        </a:rPr>
                        <a:t>Hypertension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396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(74%)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10">
                          <a:latin typeface="Roboto"/>
                          <a:cs typeface="Roboto"/>
                        </a:rPr>
                        <a:t>Dyslipidemia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394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(74%)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Peripheral</a:t>
                      </a:r>
                      <a:r>
                        <a:rPr dirty="0" sz="1600" spc="4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>
                          <a:latin typeface="Roboto"/>
                          <a:cs typeface="Roboto"/>
                        </a:rPr>
                        <a:t>Artery</a:t>
                      </a:r>
                      <a:r>
                        <a:rPr dirty="0" sz="1600" spc="5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Disease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63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(13%)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10">
                          <a:latin typeface="Roboto"/>
                          <a:cs typeface="Roboto"/>
                        </a:rPr>
                        <a:t>Diabetes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196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(37%)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Prior</a:t>
                      </a:r>
                      <a:r>
                        <a:rPr dirty="0" sz="1600" spc="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25">
                          <a:latin typeface="Roboto"/>
                          <a:cs typeface="Roboto"/>
                        </a:rPr>
                        <a:t>MI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151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(28%)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Prior</a:t>
                      </a:r>
                      <a:r>
                        <a:rPr dirty="0" sz="1600" spc="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25">
                          <a:latin typeface="Roboto"/>
                          <a:cs typeface="Roboto"/>
                        </a:rPr>
                        <a:t>PCI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297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(55,5%)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Prior</a:t>
                      </a:r>
                      <a:r>
                        <a:rPr dirty="0" sz="1600" spc="1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20">
                          <a:latin typeface="Roboto"/>
                          <a:cs typeface="Roboto"/>
                        </a:rPr>
                        <a:t>CABG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27 </a:t>
                      </a:r>
                      <a:r>
                        <a:rPr dirty="0" sz="1600" spc="-20">
                          <a:latin typeface="Roboto"/>
                          <a:cs typeface="Roboto"/>
                        </a:rPr>
                        <a:t>(5%)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Creatinine</a:t>
                      </a:r>
                      <a:r>
                        <a:rPr dirty="0" sz="1600" spc="7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b="0" i="1">
                          <a:latin typeface="Roboto"/>
                          <a:cs typeface="Roboto"/>
                        </a:rPr>
                        <a:t>(Mean</a:t>
                      </a:r>
                      <a:r>
                        <a:rPr dirty="0" sz="1600" spc="75" b="0" i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0" i="1">
                          <a:latin typeface="Roboto"/>
                          <a:cs typeface="Roboto"/>
                        </a:rPr>
                        <a:t>(±SD))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1,14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(±1,11)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eGFR</a:t>
                      </a:r>
                      <a:r>
                        <a:rPr dirty="0" sz="1600" spc="7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b="0" i="1">
                          <a:latin typeface="Roboto"/>
                          <a:cs typeface="Roboto"/>
                        </a:rPr>
                        <a:t>(Mean</a:t>
                      </a:r>
                      <a:r>
                        <a:rPr dirty="0" sz="1600" spc="70" b="0" i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0" i="1">
                          <a:latin typeface="Roboto"/>
                          <a:cs typeface="Roboto"/>
                        </a:rPr>
                        <a:t>(±SD))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79,6</a:t>
                      </a:r>
                      <a:r>
                        <a:rPr dirty="0" sz="16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(±34,3)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10">
                          <a:latin typeface="Roboto"/>
                          <a:cs typeface="Roboto"/>
                        </a:rPr>
                        <a:t>Dialysis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B w="12700">
                      <a:solidFill>
                        <a:srgbClr val="8064A2"/>
                      </a:solidFill>
                      <a:prstDash val="solid"/>
                    </a:lnB>
                    <a:solidFill>
                      <a:srgbClr val="806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9 </a:t>
                      </a:r>
                      <a:r>
                        <a:rPr dirty="0" sz="1600" spc="-20">
                          <a:latin typeface="Roboto"/>
                          <a:cs typeface="Roboto"/>
                        </a:rPr>
                        <a:t>(2%)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B w="12700">
                      <a:solidFill>
                        <a:srgbClr val="8064A2"/>
                      </a:solidFill>
                      <a:prstDash val="solid"/>
                    </a:lnB>
                    <a:solidFill>
                      <a:srgbClr val="8064A2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26000" y="1193800"/>
            <a:ext cx="2514600" cy="812800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4903515" y="1249750"/>
            <a:ext cx="2385060" cy="67500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48260" rIns="0" bIns="0" rtlCol="0" vert="horz">
            <a:spAutoFit/>
          </a:bodyPr>
          <a:lstStyle/>
          <a:p>
            <a:pPr marL="314960">
              <a:lnSpc>
                <a:spcPct val="100000"/>
              </a:lnSpc>
              <a:spcBef>
                <a:spcPts val="38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Male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397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(74,5%)</a:t>
            </a:r>
            <a:endParaRPr sz="1800">
              <a:latin typeface="Calibri"/>
              <a:cs typeface="Calibri"/>
            </a:endParaRPr>
          </a:p>
          <a:p>
            <a:pPr marL="213360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Female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137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(25,5%)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26000" y="4152900"/>
            <a:ext cx="2514600" cy="812800"/>
          </a:xfrm>
          <a:prstGeom prst="rect">
            <a:avLst/>
          </a:prstGeom>
        </p:spPr>
      </p:pic>
      <p:sp>
        <p:nvSpPr>
          <p:cNvPr id="10" name="object 10" descr=""/>
          <p:cNvSpPr txBox="1"/>
          <p:nvPr/>
        </p:nvSpPr>
        <p:spPr>
          <a:xfrm>
            <a:off x="4903515" y="4206680"/>
            <a:ext cx="2385060" cy="67500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482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8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Manual</a:t>
            </a:r>
            <a:r>
              <a:rPr dirty="0" sz="18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284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(53.18%)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Robotic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13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(2.43%)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26000" y="3238500"/>
            <a:ext cx="3251200" cy="990600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4903515" y="3291428"/>
            <a:ext cx="3113405" cy="862965"/>
          </a:xfrm>
          <a:prstGeom prst="rect">
            <a:avLst/>
          </a:prstGeom>
          <a:solidFill>
            <a:srgbClr val="592776"/>
          </a:solidFill>
        </p:spPr>
        <p:txBody>
          <a:bodyPr wrap="square" lIns="0" tIns="50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diet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25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(5%)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medical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therapy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133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(25%)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on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insulin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38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(7%)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13300" y="5029200"/>
            <a:ext cx="2514600" cy="520700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4889648" y="5077600"/>
            <a:ext cx="2385060" cy="382270"/>
          </a:xfrm>
          <a:prstGeom prst="rect">
            <a:avLst/>
          </a:prstGeom>
          <a:solidFill>
            <a:srgbClr val="592776"/>
          </a:solidFill>
        </p:spPr>
        <p:txBody>
          <a:bodyPr wrap="square" lIns="0" tIns="38735" rIns="0" bIns="0" rtlCol="0" vert="horz">
            <a:spAutoFit/>
          </a:bodyPr>
          <a:lstStyle/>
          <a:p>
            <a:pPr marL="186690">
              <a:lnSpc>
                <a:spcPct val="100000"/>
              </a:lnSpc>
              <a:spcBef>
                <a:spcPts val="305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Min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0,4,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Max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14,0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7850460" y="992087"/>
            <a:ext cx="3972560" cy="0"/>
          </a:xfrm>
          <a:custGeom>
            <a:avLst/>
            <a:gdLst/>
            <a:ahLst/>
            <a:cxnLst/>
            <a:rect l="l" t="t" r="r" b="b"/>
            <a:pathLst>
              <a:path w="3972559" h="0">
                <a:moveTo>
                  <a:pt x="0" y="0"/>
                </a:moveTo>
                <a:lnTo>
                  <a:pt x="2096298" y="0"/>
                </a:lnTo>
              </a:path>
              <a:path w="3972559" h="0">
                <a:moveTo>
                  <a:pt x="2096298" y="0"/>
                </a:moveTo>
                <a:lnTo>
                  <a:pt x="3972140" y="0"/>
                </a:lnTo>
              </a:path>
            </a:pathLst>
          </a:custGeom>
          <a:ln w="127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7850460" y="1356577"/>
            <a:ext cx="3972560" cy="377190"/>
            <a:chOff x="7850460" y="1356577"/>
            <a:chExt cx="3972560" cy="377190"/>
          </a:xfrm>
        </p:grpSpPr>
        <p:sp>
          <p:nvSpPr>
            <p:cNvPr id="17" name="object 17" descr=""/>
            <p:cNvSpPr/>
            <p:nvPr/>
          </p:nvSpPr>
          <p:spPr>
            <a:xfrm>
              <a:off x="7850454" y="1362938"/>
              <a:ext cx="3972560" cy="370840"/>
            </a:xfrm>
            <a:custGeom>
              <a:avLst/>
              <a:gdLst/>
              <a:ahLst/>
              <a:cxnLst/>
              <a:rect l="l" t="t" r="r" b="b"/>
              <a:pathLst>
                <a:path w="3972559" h="370839">
                  <a:moveTo>
                    <a:pt x="3972141" y="0"/>
                  </a:moveTo>
                  <a:lnTo>
                    <a:pt x="2096300" y="0"/>
                  </a:lnTo>
                  <a:lnTo>
                    <a:pt x="0" y="0"/>
                  </a:lnTo>
                  <a:lnTo>
                    <a:pt x="0" y="370840"/>
                  </a:lnTo>
                  <a:lnTo>
                    <a:pt x="2096300" y="370840"/>
                  </a:lnTo>
                  <a:lnTo>
                    <a:pt x="3972141" y="370840"/>
                  </a:lnTo>
                  <a:lnTo>
                    <a:pt x="3972141" y="0"/>
                  </a:lnTo>
                  <a:close/>
                </a:path>
              </a:pathLst>
            </a:custGeom>
            <a:solidFill>
              <a:srgbClr val="8064A2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850454" y="1356588"/>
              <a:ext cx="3972560" cy="12700"/>
            </a:xfrm>
            <a:custGeom>
              <a:avLst/>
              <a:gdLst/>
              <a:ahLst/>
              <a:cxnLst/>
              <a:rect l="l" t="t" r="r" b="b"/>
              <a:pathLst>
                <a:path w="3972559" h="12700">
                  <a:moveTo>
                    <a:pt x="3972141" y="0"/>
                  </a:moveTo>
                  <a:lnTo>
                    <a:pt x="2096300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2096300" y="12700"/>
                  </a:lnTo>
                  <a:lnTo>
                    <a:pt x="3972141" y="12700"/>
                  </a:lnTo>
                  <a:lnTo>
                    <a:pt x="3972141" y="0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/>
          <p:nvPr/>
        </p:nvSpPr>
        <p:spPr>
          <a:xfrm>
            <a:off x="7850460" y="2556726"/>
            <a:ext cx="3972560" cy="0"/>
          </a:xfrm>
          <a:custGeom>
            <a:avLst/>
            <a:gdLst/>
            <a:ahLst/>
            <a:cxnLst/>
            <a:rect l="l" t="t" r="r" b="b"/>
            <a:pathLst>
              <a:path w="3972559" h="0">
                <a:moveTo>
                  <a:pt x="0" y="0"/>
                </a:moveTo>
                <a:lnTo>
                  <a:pt x="2096298" y="0"/>
                </a:lnTo>
              </a:path>
              <a:path w="3972559" h="0">
                <a:moveTo>
                  <a:pt x="2096298" y="0"/>
                </a:moveTo>
                <a:lnTo>
                  <a:pt x="3972140" y="0"/>
                </a:lnTo>
              </a:path>
            </a:pathLst>
          </a:custGeom>
          <a:ln w="12700">
            <a:solidFill>
              <a:srgbClr val="8064A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 txBox="1"/>
          <p:nvPr/>
        </p:nvSpPr>
        <p:spPr>
          <a:xfrm>
            <a:off x="7850460" y="887954"/>
            <a:ext cx="3972560" cy="767080"/>
          </a:xfrm>
          <a:prstGeom prst="rect">
            <a:avLst/>
          </a:prstGeom>
        </p:spPr>
        <p:txBody>
          <a:bodyPr wrap="square" lIns="0" tIns="139700" rIns="0" bIns="0" rtlCol="0" vert="horz">
            <a:spAutoFit/>
          </a:bodyPr>
          <a:lstStyle/>
          <a:p>
            <a:pPr algn="ctr" marL="405130">
              <a:lnSpc>
                <a:spcPct val="100000"/>
              </a:lnSpc>
              <a:spcBef>
                <a:spcPts val="1100"/>
              </a:spcBef>
              <a:tabLst>
                <a:tab pos="2097405" algn="l"/>
              </a:tabLst>
            </a:pPr>
            <a:r>
              <a:rPr dirty="0" sz="1600" spc="-10" b="1">
                <a:latin typeface="Roboto"/>
                <a:cs typeface="Roboto"/>
              </a:rPr>
              <a:t>Variable</a:t>
            </a:r>
            <a:r>
              <a:rPr dirty="0" sz="1600" b="1">
                <a:latin typeface="Roboto"/>
                <a:cs typeface="Roboto"/>
              </a:rPr>
              <a:t>	</a:t>
            </a:r>
            <a:r>
              <a:rPr dirty="0" sz="1600" spc="-20" b="1">
                <a:latin typeface="Roboto"/>
                <a:cs typeface="Roboto"/>
              </a:rPr>
              <a:t>Total</a:t>
            </a:r>
            <a:r>
              <a:rPr dirty="0" sz="1600" spc="-30" b="1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(n</a:t>
            </a:r>
            <a:r>
              <a:rPr dirty="0" sz="1600" spc="-30" b="1">
                <a:latin typeface="Roboto"/>
                <a:cs typeface="Roboto"/>
              </a:rPr>
              <a:t> </a:t>
            </a:r>
            <a:r>
              <a:rPr dirty="0" sz="1600" b="1">
                <a:latin typeface="Roboto"/>
                <a:cs typeface="Roboto"/>
              </a:rPr>
              <a:t>=</a:t>
            </a:r>
            <a:r>
              <a:rPr dirty="0" sz="1600" spc="-20" b="1">
                <a:latin typeface="Roboto"/>
                <a:cs typeface="Roboto"/>
              </a:rPr>
              <a:t> 534)</a:t>
            </a:r>
            <a:endParaRPr sz="1600">
              <a:latin typeface="Roboto"/>
              <a:cs typeface="Roboto"/>
            </a:endParaRPr>
          </a:p>
          <a:p>
            <a:pPr marL="90805">
              <a:lnSpc>
                <a:spcPct val="100000"/>
              </a:lnSpc>
              <a:spcBef>
                <a:spcPts val="1000"/>
              </a:spcBef>
              <a:tabLst>
                <a:tab pos="2187575" algn="l"/>
              </a:tabLst>
            </a:pPr>
            <a:r>
              <a:rPr dirty="0" sz="1600" spc="-30">
                <a:latin typeface="Roboto"/>
                <a:cs typeface="Roboto"/>
              </a:rPr>
              <a:t>LVEF</a:t>
            </a:r>
            <a:r>
              <a:rPr dirty="0" sz="1600" spc="35">
                <a:latin typeface="Roboto"/>
                <a:cs typeface="Roboto"/>
              </a:rPr>
              <a:t> </a:t>
            </a:r>
            <a:r>
              <a:rPr dirty="0" sz="1600" b="0" i="1">
                <a:latin typeface="Roboto"/>
                <a:cs typeface="Roboto"/>
              </a:rPr>
              <a:t>(Mean</a:t>
            </a:r>
            <a:r>
              <a:rPr dirty="0" sz="1600" spc="40" b="0" i="1">
                <a:latin typeface="Roboto"/>
                <a:cs typeface="Roboto"/>
              </a:rPr>
              <a:t> </a:t>
            </a:r>
            <a:r>
              <a:rPr dirty="0" sz="1600" b="0" i="1">
                <a:latin typeface="Roboto"/>
                <a:cs typeface="Roboto"/>
              </a:rPr>
              <a:t>%</a:t>
            </a:r>
            <a:r>
              <a:rPr dirty="0" sz="1600" spc="50" b="0" i="1">
                <a:latin typeface="Roboto"/>
                <a:cs typeface="Roboto"/>
              </a:rPr>
              <a:t> </a:t>
            </a:r>
            <a:r>
              <a:rPr dirty="0" sz="1600" spc="-10" b="0" i="1">
                <a:latin typeface="Roboto"/>
                <a:cs typeface="Roboto"/>
              </a:rPr>
              <a:t>(±SD))</a:t>
            </a:r>
            <a:r>
              <a:rPr dirty="0" sz="1600" b="0" i="1">
                <a:latin typeface="Roboto"/>
                <a:cs typeface="Roboto"/>
              </a:rPr>
              <a:t>	</a:t>
            </a:r>
            <a:r>
              <a:rPr dirty="0" sz="1600">
                <a:latin typeface="Roboto"/>
                <a:cs typeface="Roboto"/>
              </a:rPr>
              <a:t>54,6</a:t>
            </a:r>
            <a:r>
              <a:rPr dirty="0" sz="1600" spc="-15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(±11,4)</a:t>
            </a:r>
            <a:endParaRPr sz="1600">
              <a:latin typeface="Roboto"/>
              <a:cs typeface="Roboto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929199" y="1756635"/>
            <a:ext cx="120142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Roboto"/>
                <a:cs typeface="Roboto"/>
              </a:rPr>
              <a:t>Heart</a:t>
            </a:r>
            <a:r>
              <a:rPr dirty="0" sz="1600" spc="5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failure: HFpEF</a:t>
            </a:r>
            <a:r>
              <a:rPr dirty="0" sz="1600" spc="500">
                <a:latin typeface="Roboto"/>
                <a:cs typeface="Roboto"/>
              </a:rPr>
              <a:t> </a:t>
            </a:r>
            <a:r>
              <a:rPr dirty="0" sz="1600" spc="-10">
                <a:latin typeface="Roboto"/>
                <a:cs typeface="Roboto"/>
              </a:rPr>
              <a:t>HFrEF</a:t>
            </a:r>
            <a:endParaRPr sz="1600">
              <a:latin typeface="Roboto"/>
              <a:cs typeface="Roboto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0025498" y="2000475"/>
            <a:ext cx="40259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5">
                <a:latin typeface="Roboto"/>
                <a:cs typeface="Roboto"/>
              </a:rPr>
              <a:t>10%</a:t>
            </a:r>
            <a:endParaRPr sz="16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dirty="0" sz="1600" spc="-25">
                <a:latin typeface="Roboto"/>
                <a:cs typeface="Roboto"/>
              </a:rPr>
              <a:t>11%</a:t>
            </a:r>
            <a:endParaRPr sz="1600">
              <a:latin typeface="Roboto"/>
              <a:cs typeface="Roboto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166100" y="2654300"/>
            <a:ext cx="3797300" cy="3657600"/>
          </a:xfrm>
          <a:prstGeom prst="rect">
            <a:avLst/>
          </a:prstGeom>
        </p:spPr>
      </p:pic>
      <p:sp>
        <p:nvSpPr>
          <p:cNvPr id="24" name="object 24" descr=""/>
          <p:cNvSpPr txBox="1"/>
          <p:nvPr/>
        </p:nvSpPr>
        <p:spPr>
          <a:xfrm>
            <a:off x="8236321" y="2708692"/>
            <a:ext cx="3658235" cy="3526790"/>
          </a:xfrm>
          <a:prstGeom prst="rect">
            <a:avLst/>
          </a:prstGeom>
          <a:solidFill>
            <a:srgbClr val="592776"/>
          </a:solidFill>
        </p:spPr>
        <p:txBody>
          <a:bodyPr wrap="square" lIns="0" tIns="133350" rIns="0" bIns="0" rtlCol="0" vert="horz">
            <a:spAutoFit/>
          </a:bodyPr>
          <a:lstStyle/>
          <a:p>
            <a:pPr marL="821690">
              <a:lnSpc>
                <a:spcPct val="100000"/>
              </a:lnSpc>
              <a:spcBef>
                <a:spcPts val="105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INDICATION</a:t>
            </a:r>
            <a:r>
              <a:rPr dirty="0" sz="1800" spc="-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dirty="0" sz="18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R-</a:t>
            </a:r>
            <a:r>
              <a:rPr dirty="0" sz="1800" spc="-25" b="1">
                <a:solidFill>
                  <a:srgbClr val="FFFFFF"/>
                </a:solidFill>
                <a:latin typeface="Calibri"/>
                <a:cs typeface="Calibri"/>
              </a:rPr>
              <a:t>PCI</a:t>
            </a:r>
            <a:endParaRPr sz="1800">
              <a:latin typeface="Calibri"/>
              <a:cs typeface="Calibri"/>
            </a:endParaRPr>
          </a:p>
          <a:p>
            <a:pPr marL="382270" indent="-286385">
              <a:lnSpc>
                <a:spcPct val="100000"/>
              </a:lnSpc>
              <a:spcBef>
                <a:spcPts val="2170"/>
              </a:spcBef>
              <a:buSzPct val="103125"/>
              <a:buFont typeface="Arial"/>
              <a:buChar char="•"/>
              <a:tabLst>
                <a:tab pos="38227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Stable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angina: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210</a:t>
            </a: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(44%)</a:t>
            </a:r>
            <a:endParaRPr sz="1600">
              <a:latin typeface="Calibri"/>
              <a:cs typeface="Calibri"/>
            </a:endParaRPr>
          </a:p>
          <a:p>
            <a:pPr marL="382270" indent="-286385">
              <a:lnSpc>
                <a:spcPct val="100000"/>
              </a:lnSpc>
              <a:buSzPct val="103125"/>
              <a:buFont typeface="Arial"/>
              <a:buChar char="•"/>
              <a:tabLst>
                <a:tab pos="38227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Positive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stress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test: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30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(6,3%)</a:t>
            </a:r>
            <a:endParaRPr sz="1600">
              <a:latin typeface="Calibri"/>
              <a:cs typeface="Calibri"/>
            </a:endParaRPr>
          </a:p>
          <a:p>
            <a:pPr marL="382270" indent="-286385">
              <a:lnSpc>
                <a:spcPct val="100000"/>
              </a:lnSpc>
              <a:buSzPct val="103125"/>
              <a:buFont typeface="Arial"/>
              <a:buChar char="•"/>
              <a:tabLst>
                <a:tab pos="38227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Reduction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EF:</a:t>
            </a:r>
            <a:r>
              <a:rPr dirty="0" sz="160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25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(5,2%)</a:t>
            </a:r>
            <a:endParaRPr sz="1600">
              <a:latin typeface="Calibri"/>
              <a:cs typeface="Calibri"/>
            </a:endParaRPr>
          </a:p>
          <a:p>
            <a:pPr marL="382270" indent="-286385">
              <a:lnSpc>
                <a:spcPct val="100000"/>
              </a:lnSpc>
              <a:buSzPct val="103125"/>
              <a:buFont typeface="Arial"/>
              <a:buChar char="•"/>
              <a:tabLst>
                <a:tab pos="38227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Positive</a:t>
            </a:r>
            <a:r>
              <a:rPr dirty="0" sz="16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invasive</a:t>
            </a:r>
            <a:r>
              <a:rPr dirty="0" sz="1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physiology:</a:t>
            </a:r>
            <a:r>
              <a:rPr dirty="0" sz="1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25</a:t>
            </a:r>
            <a:r>
              <a:rPr dirty="0" sz="16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(5,2%)</a:t>
            </a:r>
            <a:endParaRPr sz="1600">
              <a:latin typeface="Calibri"/>
              <a:cs typeface="Calibri"/>
            </a:endParaRPr>
          </a:p>
          <a:p>
            <a:pPr marL="382270" indent="-286385">
              <a:lnSpc>
                <a:spcPct val="100000"/>
              </a:lnSpc>
              <a:spcBef>
                <a:spcPts val="1920"/>
              </a:spcBef>
              <a:buSzPct val="103125"/>
              <a:buFont typeface="Arial"/>
              <a:buChar char="•"/>
              <a:tabLst>
                <a:tab pos="38227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Unstable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angina: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62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(13%)</a:t>
            </a:r>
            <a:endParaRPr sz="1600">
              <a:latin typeface="Calibri"/>
              <a:cs typeface="Calibri"/>
            </a:endParaRPr>
          </a:p>
          <a:p>
            <a:pPr marL="382270" indent="-286385">
              <a:lnSpc>
                <a:spcPct val="100000"/>
              </a:lnSpc>
              <a:buSzPct val="103125"/>
              <a:buFont typeface="Arial"/>
              <a:buChar char="•"/>
              <a:tabLst>
                <a:tab pos="38227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NSTEMI: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27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(5,6%)</a:t>
            </a:r>
            <a:endParaRPr sz="1600">
              <a:latin typeface="Calibri"/>
              <a:cs typeface="Calibri"/>
            </a:endParaRPr>
          </a:p>
          <a:p>
            <a:pPr marL="382270" indent="-286385">
              <a:lnSpc>
                <a:spcPct val="100000"/>
              </a:lnSpc>
              <a:buSzPct val="103125"/>
              <a:buFont typeface="Arial"/>
              <a:buChar char="•"/>
              <a:tabLst>
                <a:tab pos="38227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STEMI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(&lt;48h):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dirty="0" sz="16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(0,5%)</a:t>
            </a:r>
            <a:endParaRPr sz="1600">
              <a:latin typeface="Calibri"/>
              <a:cs typeface="Calibri"/>
            </a:endParaRPr>
          </a:p>
          <a:p>
            <a:pPr marL="382270" indent="-286385">
              <a:lnSpc>
                <a:spcPct val="100000"/>
              </a:lnSpc>
              <a:buSzPct val="103125"/>
              <a:buFont typeface="Arial"/>
              <a:buChar char="•"/>
              <a:tabLst>
                <a:tab pos="38227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Delayed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STEMI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(&gt;48h):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(0,6%)</a:t>
            </a:r>
            <a:endParaRPr sz="1600">
              <a:latin typeface="Calibri"/>
              <a:cs typeface="Calibri"/>
            </a:endParaRPr>
          </a:p>
          <a:p>
            <a:pPr marL="382270" indent="-286385">
              <a:lnSpc>
                <a:spcPct val="100000"/>
              </a:lnSpc>
              <a:spcBef>
                <a:spcPts val="1920"/>
              </a:spcBef>
              <a:buSzPct val="103125"/>
              <a:buFont typeface="Arial"/>
              <a:buChar char="•"/>
              <a:tabLst>
                <a:tab pos="382270" algn="l"/>
              </a:tabLst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Staged</a:t>
            </a:r>
            <a:r>
              <a:rPr dirty="0" sz="1600" spc="-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procedure: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189</a:t>
            </a:r>
            <a:r>
              <a:rPr dirty="0" sz="160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(39,5%)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Primary</a:t>
            </a:r>
            <a:r>
              <a:rPr dirty="0" spc="-30"/>
              <a:t> </a:t>
            </a:r>
            <a:r>
              <a:rPr dirty="0"/>
              <a:t>endpoint</a:t>
            </a:r>
            <a:r>
              <a:rPr dirty="0" spc="-15"/>
              <a:t> </a:t>
            </a:r>
            <a:r>
              <a:rPr dirty="0"/>
              <a:t>–</a:t>
            </a:r>
            <a:r>
              <a:rPr dirty="0" spc="-20"/>
              <a:t> </a:t>
            </a:r>
            <a:r>
              <a:rPr dirty="0"/>
              <a:t>in</a:t>
            </a:r>
            <a:r>
              <a:rPr dirty="0" spc="-20"/>
              <a:t> </a:t>
            </a:r>
            <a:r>
              <a:rPr dirty="0" spc="-10"/>
              <a:t>hospital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24695" y="1205379"/>
            <a:ext cx="11346815" cy="37769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Clinical</a:t>
            </a:r>
            <a:r>
              <a:rPr dirty="0" sz="1800" spc="434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success</a:t>
            </a:r>
            <a:r>
              <a:rPr dirty="0" sz="1800">
                <a:latin typeface="Times New Roman"/>
                <a:cs typeface="Times New Roman"/>
              </a:rPr>
              <a:t>: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angiographic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success</a:t>
            </a:r>
            <a:r>
              <a:rPr dirty="0" sz="1800" spc="4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(residual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stenosis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after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stenting</a:t>
            </a:r>
            <a:r>
              <a:rPr dirty="0" sz="1800" spc="4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&lt;30%</a:t>
            </a:r>
            <a:r>
              <a:rPr dirty="0" sz="1800" spc="43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with</a:t>
            </a:r>
            <a:r>
              <a:rPr dirty="0" sz="1800" spc="4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final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TIMI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[Thrombolysis</a:t>
            </a:r>
            <a:r>
              <a:rPr dirty="0" sz="1800" spc="440">
                <a:latin typeface="Times New Roman"/>
                <a:cs typeface="Times New Roman"/>
              </a:rPr>
              <a:t> </a:t>
            </a:r>
            <a:r>
              <a:rPr dirty="0" sz="1800" spc="-25">
                <a:latin typeface="Times New Roman"/>
                <a:cs typeface="Times New Roman"/>
              </a:rPr>
              <a:t>In </a:t>
            </a:r>
            <a:r>
              <a:rPr dirty="0" sz="1800">
                <a:latin typeface="Times New Roman"/>
                <a:cs typeface="Times New Roman"/>
              </a:rPr>
              <a:t>Myocardial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Infarction]</a:t>
            </a:r>
            <a:r>
              <a:rPr dirty="0" sz="1800" spc="2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flow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grade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3)</a:t>
            </a:r>
            <a:r>
              <a:rPr dirty="0" sz="1800" spc="2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without</a:t>
            </a:r>
            <a:r>
              <a:rPr dirty="0" sz="1800" spc="2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an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in-</a:t>
            </a:r>
            <a:r>
              <a:rPr dirty="0" sz="1800">
                <a:latin typeface="Times New Roman"/>
                <a:cs typeface="Times New Roman"/>
              </a:rPr>
              <a:t>hospital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major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adverse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cardiovascular</a:t>
            </a:r>
            <a:r>
              <a:rPr dirty="0" sz="1800" spc="2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event</a:t>
            </a:r>
            <a:r>
              <a:rPr dirty="0" sz="1800" spc="2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(MACE)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(death,</a:t>
            </a:r>
            <a:r>
              <a:rPr dirty="0" sz="1800" spc="204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target </a:t>
            </a:r>
            <a:r>
              <a:rPr dirty="0" sz="1800">
                <a:latin typeface="Times New Roman"/>
                <a:cs typeface="Times New Roman"/>
              </a:rPr>
              <a:t>vessel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MI,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or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need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of</a:t>
            </a:r>
            <a:r>
              <a:rPr dirty="0" sz="1800" spc="-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repeat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target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vessel</a:t>
            </a:r>
            <a:r>
              <a:rPr dirty="0" sz="1800" spc="-3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revascularization);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5"/>
              </a:spcBef>
            </a:pPr>
            <a:endParaRPr sz="1800">
              <a:latin typeface="Times New Roman"/>
              <a:cs typeface="Times New Roman"/>
            </a:endParaRPr>
          </a:p>
          <a:p>
            <a:pPr marL="557530">
              <a:lnSpc>
                <a:spcPct val="100000"/>
              </a:lnSpc>
            </a:pPr>
            <a:r>
              <a:rPr dirty="0" sz="8800" spc="-10" b="1">
                <a:latin typeface="Calibri"/>
                <a:cs typeface="Calibri"/>
              </a:rPr>
              <a:t>93,5%</a:t>
            </a:r>
            <a:endParaRPr sz="8800">
              <a:latin typeface="Calibri"/>
              <a:cs typeface="Calibri"/>
            </a:endParaRPr>
          </a:p>
          <a:p>
            <a:pPr marL="901065">
              <a:lnSpc>
                <a:spcPct val="100000"/>
              </a:lnSpc>
              <a:spcBef>
                <a:spcPts val="830"/>
              </a:spcBef>
            </a:pPr>
            <a:r>
              <a:rPr dirty="0" sz="1600" i="1">
                <a:latin typeface="Calibri"/>
                <a:cs typeface="Calibri"/>
              </a:rPr>
              <a:t>calculated</a:t>
            </a:r>
            <a:r>
              <a:rPr dirty="0" sz="1600" spc="-3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per</a:t>
            </a:r>
            <a:r>
              <a:rPr dirty="0" sz="1600" spc="-25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n</a:t>
            </a:r>
            <a:r>
              <a:rPr dirty="0" sz="1600" spc="-30" i="1">
                <a:latin typeface="Calibri"/>
                <a:cs typeface="Calibri"/>
              </a:rPr>
              <a:t> </a:t>
            </a:r>
            <a:r>
              <a:rPr dirty="0" sz="1600" i="1">
                <a:latin typeface="Calibri"/>
                <a:cs typeface="Calibri"/>
              </a:rPr>
              <a:t>of</a:t>
            </a:r>
            <a:r>
              <a:rPr dirty="0" sz="1600" spc="-30" i="1">
                <a:latin typeface="Calibri"/>
                <a:cs typeface="Calibri"/>
              </a:rPr>
              <a:t> </a:t>
            </a:r>
            <a:r>
              <a:rPr dirty="0" sz="1600" spc="-10" i="1">
                <a:latin typeface="Calibri"/>
                <a:cs typeface="Calibri"/>
              </a:rPr>
              <a:t>procedures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697358" y="2975712"/>
          <a:ext cx="7031355" cy="287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8970"/>
                <a:gridCol w="2482850"/>
              </a:tblGrid>
              <a:tr h="359410">
                <a:tc>
                  <a:txBody>
                    <a:bodyPr/>
                    <a:lstStyle/>
                    <a:p>
                      <a:pPr marL="105537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In-hospital</a:t>
                      </a:r>
                      <a:r>
                        <a:rPr dirty="0" sz="18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b="1">
                          <a:latin typeface="Calibri"/>
                          <a:cs typeface="Calibri"/>
                        </a:rPr>
                        <a:t>(n=534</a:t>
                      </a:r>
                      <a:r>
                        <a:rPr dirty="0" sz="18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 b="1">
                          <a:latin typeface="Calibri"/>
                          <a:cs typeface="Calibri"/>
                        </a:rPr>
                        <a:t>cases)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n </a:t>
                      </a:r>
                      <a:r>
                        <a:rPr dirty="0" sz="1800" spc="-25" b="1">
                          <a:latin typeface="Calibri"/>
                          <a:cs typeface="Calibri"/>
                        </a:rPr>
                        <a:t>(%)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Death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(0%)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Target-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vessel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MI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(0%)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Target-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vessel</a:t>
                      </a:r>
                      <a:r>
                        <a:rPr dirty="0" sz="18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revascularization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(0%)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800">
                          <a:latin typeface="Times New Roman"/>
                          <a:cs typeface="Times New Roman"/>
                        </a:rPr>
                        <a:t>Stenosis</a:t>
                      </a:r>
                      <a:r>
                        <a:rPr dirty="0" sz="18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&lt;30%</a:t>
                      </a:r>
                      <a:r>
                        <a:rPr dirty="0" sz="1800" spc="-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dirty="0" sz="1800" spc="-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>
                          <a:latin typeface="Times New Roman"/>
                          <a:cs typeface="Times New Roman"/>
                        </a:rPr>
                        <a:t>TIMI</a:t>
                      </a:r>
                      <a:r>
                        <a:rPr dirty="0" sz="18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50">
                          <a:latin typeface="Times New Roman"/>
                          <a:cs typeface="Times New Roman"/>
                        </a:rPr>
                        <a:t>3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93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500</a:t>
                      </a:r>
                      <a:r>
                        <a:rPr dirty="0" sz="18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(93,5%)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thrombosis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(0%)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 spc="-25">
                          <a:latin typeface="Calibri"/>
                          <a:cs typeface="Calibri"/>
                        </a:rPr>
                        <a:t>CIN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(1%)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EAF0"/>
                    </a:solidFill>
                  </a:tcPr>
                </a:tc>
              </a:tr>
            </a:tbl>
          </a:graphicData>
        </a:graphic>
      </p:graphicFrame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1000" y="50800"/>
            <a:ext cx="1593673" cy="785997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Procedural</a:t>
            </a:r>
            <a:r>
              <a:rPr dirty="0" spc="-165"/>
              <a:t> </a:t>
            </a:r>
            <a:r>
              <a:rPr dirty="0" spc="-10"/>
              <a:t>characteristics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193850" y="1880548"/>
            <a:ext cx="4655185" cy="9525"/>
            <a:chOff x="1193850" y="1880548"/>
            <a:chExt cx="4655185" cy="9525"/>
          </a:xfrm>
        </p:grpSpPr>
        <p:sp>
          <p:nvSpPr>
            <p:cNvPr id="4" name="object 4" descr=""/>
            <p:cNvSpPr/>
            <p:nvPr/>
          </p:nvSpPr>
          <p:spPr>
            <a:xfrm>
              <a:off x="1193850" y="1885311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5" h="0">
                  <a:moveTo>
                    <a:pt x="4655051" y="0"/>
                  </a:move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1193850" y="1885311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5" h="0">
                  <a:moveTo>
                    <a:pt x="0" y="0"/>
                  </a:moveTo>
                  <a:lnTo>
                    <a:pt x="46550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 descr=""/>
          <p:cNvGrpSpPr/>
          <p:nvPr/>
        </p:nvGrpSpPr>
        <p:grpSpPr>
          <a:xfrm>
            <a:off x="1193850" y="2127977"/>
            <a:ext cx="4655185" cy="3301365"/>
            <a:chOff x="1193850" y="2127977"/>
            <a:chExt cx="4655185" cy="3301365"/>
          </a:xfrm>
        </p:grpSpPr>
        <p:sp>
          <p:nvSpPr>
            <p:cNvPr id="7" name="object 7" descr=""/>
            <p:cNvSpPr/>
            <p:nvPr/>
          </p:nvSpPr>
          <p:spPr>
            <a:xfrm>
              <a:off x="1193850" y="5424200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5" h="0">
                  <a:moveTo>
                    <a:pt x="0" y="0"/>
                  </a:moveTo>
                  <a:lnTo>
                    <a:pt x="46550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193850" y="4918644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5" h="0">
                  <a:moveTo>
                    <a:pt x="0" y="0"/>
                  </a:moveTo>
                  <a:lnTo>
                    <a:pt x="555670" y="0"/>
                  </a:lnTo>
                </a:path>
                <a:path w="4655185" h="0">
                  <a:moveTo>
                    <a:pt x="1604105" y="0"/>
                  </a:moveTo>
                  <a:lnTo>
                    <a:pt x="1803308" y="0"/>
                  </a:lnTo>
                </a:path>
                <a:path w="4655185" h="0">
                  <a:moveTo>
                    <a:pt x="2851743" y="0"/>
                  </a:moveTo>
                  <a:lnTo>
                    <a:pt x="3050946" y="0"/>
                  </a:lnTo>
                </a:path>
                <a:path w="4655185" h="0">
                  <a:moveTo>
                    <a:pt x="4099381" y="0"/>
                  </a:moveTo>
                  <a:lnTo>
                    <a:pt x="46550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193850" y="4413089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5" h="0">
                  <a:moveTo>
                    <a:pt x="0" y="0"/>
                  </a:moveTo>
                  <a:lnTo>
                    <a:pt x="1803308" y="0"/>
                  </a:lnTo>
                </a:path>
                <a:path w="4655185" h="0">
                  <a:moveTo>
                    <a:pt x="2851743" y="0"/>
                  </a:moveTo>
                  <a:lnTo>
                    <a:pt x="3050946" y="0"/>
                  </a:lnTo>
                </a:path>
                <a:path w="4655185" h="0">
                  <a:moveTo>
                    <a:pt x="4099381" y="0"/>
                  </a:moveTo>
                  <a:lnTo>
                    <a:pt x="46550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193850" y="3907533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5" h="0">
                  <a:moveTo>
                    <a:pt x="2851743" y="0"/>
                  </a:moveTo>
                  <a:lnTo>
                    <a:pt x="4655051" y="0"/>
                  </a:lnTo>
                </a:path>
                <a:path w="4655185" h="0">
                  <a:moveTo>
                    <a:pt x="0" y="0"/>
                  </a:moveTo>
                  <a:lnTo>
                    <a:pt x="180330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193850" y="3401978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5" h="0">
                  <a:moveTo>
                    <a:pt x="0" y="0"/>
                  </a:moveTo>
                  <a:lnTo>
                    <a:pt x="1803308" y="0"/>
                  </a:lnTo>
                </a:path>
                <a:path w="4655185" h="0">
                  <a:moveTo>
                    <a:pt x="2851743" y="0"/>
                  </a:moveTo>
                  <a:lnTo>
                    <a:pt x="46550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193850" y="2896422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5" h="0">
                  <a:moveTo>
                    <a:pt x="0" y="0"/>
                  </a:moveTo>
                  <a:lnTo>
                    <a:pt x="1803308" y="0"/>
                  </a:lnTo>
                </a:path>
                <a:path w="4655185" h="0">
                  <a:moveTo>
                    <a:pt x="2851743" y="0"/>
                  </a:moveTo>
                  <a:lnTo>
                    <a:pt x="46550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193850" y="2390866"/>
              <a:ext cx="4655185" cy="0"/>
            </a:xfrm>
            <a:custGeom>
              <a:avLst/>
              <a:gdLst/>
              <a:ahLst/>
              <a:cxnLst/>
              <a:rect l="l" t="t" r="r" b="b"/>
              <a:pathLst>
                <a:path w="4655185" h="0">
                  <a:moveTo>
                    <a:pt x="0" y="0"/>
                  </a:moveTo>
                  <a:lnTo>
                    <a:pt x="1803308" y="0"/>
                  </a:lnTo>
                </a:path>
                <a:path w="4655185" h="0">
                  <a:moveTo>
                    <a:pt x="2851743" y="0"/>
                  </a:moveTo>
                  <a:lnTo>
                    <a:pt x="4655051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749520" y="4746755"/>
              <a:ext cx="1049020" cy="677545"/>
            </a:xfrm>
            <a:custGeom>
              <a:avLst/>
              <a:gdLst/>
              <a:ahLst/>
              <a:cxnLst/>
              <a:rect l="l" t="t" r="r" b="b"/>
              <a:pathLst>
                <a:path w="1049020" h="677545">
                  <a:moveTo>
                    <a:pt x="1048435" y="677444"/>
                  </a:moveTo>
                  <a:lnTo>
                    <a:pt x="0" y="677444"/>
                  </a:lnTo>
                  <a:lnTo>
                    <a:pt x="0" y="0"/>
                  </a:lnTo>
                  <a:lnTo>
                    <a:pt x="1048435" y="0"/>
                  </a:lnTo>
                  <a:lnTo>
                    <a:pt x="1048435" y="677444"/>
                  </a:lnTo>
                  <a:close/>
                </a:path>
              </a:pathLst>
            </a:custGeom>
            <a:solidFill>
              <a:srgbClr val="E6E0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997158" y="2127977"/>
              <a:ext cx="1049020" cy="3296285"/>
            </a:xfrm>
            <a:custGeom>
              <a:avLst/>
              <a:gdLst/>
              <a:ahLst/>
              <a:cxnLst/>
              <a:rect l="l" t="t" r="r" b="b"/>
              <a:pathLst>
                <a:path w="1049020" h="3296285">
                  <a:moveTo>
                    <a:pt x="1048434" y="3296222"/>
                  </a:moveTo>
                  <a:lnTo>
                    <a:pt x="0" y="3296222"/>
                  </a:lnTo>
                  <a:lnTo>
                    <a:pt x="0" y="0"/>
                  </a:lnTo>
                  <a:lnTo>
                    <a:pt x="1048434" y="0"/>
                  </a:lnTo>
                  <a:lnTo>
                    <a:pt x="1048434" y="3296222"/>
                  </a:lnTo>
                  <a:close/>
                </a:path>
              </a:pathLst>
            </a:custGeom>
            <a:solidFill>
              <a:srgbClr val="B3A2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244796" y="4261422"/>
              <a:ext cx="1049020" cy="1163320"/>
            </a:xfrm>
            <a:custGeom>
              <a:avLst/>
              <a:gdLst/>
              <a:ahLst/>
              <a:cxnLst/>
              <a:rect l="l" t="t" r="r" b="b"/>
              <a:pathLst>
                <a:path w="1049020" h="1163320">
                  <a:moveTo>
                    <a:pt x="1048434" y="1162777"/>
                  </a:moveTo>
                  <a:lnTo>
                    <a:pt x="0" y="1162777"/>
                  </a:lnTo>
                  <a:lnTo>
                    <a:pt x="0" y="0"/>
                  </a:lnTo>
                  <a:lnTo>
                    <a:pt x="1048434" y="0"/>
                  </a:lnTo>
                  <a:lnTo>
                    <a:pt x="1048434" y="1162777"/>
                  </a:lnTo>
                  <a:close/>
                </a:path>
              </a:pathLst>
            </a:custGeom>
            <a:solidFill>
              <a:srgbClr val="231B2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 descr=""/>
          <p:cNvSpPr txBox="1"/>
          <p:nvPr/>
        </p:nvSpPr>
        <p:spPr>
          <a:xfrm>
            <a:off x="894266" y="5310559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894266" y="4805003"/>
            <a:ext cx="1797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90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815684" y="4299448"/>
            <a:ext cx="2571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140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815684" y="3793892"/>
            <a:ext cx="2571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190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815684" y="3288337"/>
            <a:ext cx="2571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240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815684" y="2277226"/>
            <a:ext cx="257175" cy="7137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340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7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290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15684" y="1771670"/>
            <a:ext cx="2571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595959"/>
                </a:solidFill>
                <a:latin typeface="Calibri"/>
                <a:cs typeface="Calibri"/>
              </a:rPr>
              <a:t>390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148325" y="4476092"/>
            <a:ext cx="2571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404040"/>
                </a:solidFill>
                <a:latin typeface="Calibri"/>
                <a:cs typeface="Calibri"/>
              </a:rPr>
              <a:t>107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395963" y="1857314"/>
            <a:ext cx="2571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404040"/>
                </a:solidFill>
                <a:latin typeface="Calibri"/>
                <a:cs typeface="Calibri"/>
              </a:rPr>
              <a:t>366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643601" y="3990759"/>
            <a:ext cx="2571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>
                <a:solidFill>
                  <a:srgbClr val="404040"/>
                </a:solidFill>
                <a:latin typeface="Calibri"/>
                <a:cs typeface="Calibri"/>
              </a:rPr>
              <a:t>155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224130" y="1375496"/>
            <a:ext cx="2713990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Lesion</a:t>
            </a:r>
            <a:r>
              <a:rPr dirty="0" sz="185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classification</a:t>
            </a:r>
            <a:r>
              <a:rPr dirty="0" sz="1850" spc="-3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 spc="-10">
                <a:solidFill>
                  <a:srgbClr val="595959"/>
                </a:solidFill>
                <a:latin typeface="Calibri"/>
                <a:cs typeface="Calibri"/>
              </a:rPr>
              <a:t>(n=628)</a:t>
            </a:r>
            <a:endParaRPr sz="185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049313" y="5555978"/>
            <a:ext cx="1581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595959"/>
                </a:solidFill>
                <a:latin typeface="Calibri"/>
                <a:cs typeface="Calibri"/>
              </a:rPr>
              <a:t>A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9" name="object 29" descr=""/>
          <p:cNvGrpSpPr/>
          <p:nvPr/>
        </p:nvGrpSpPr>
        <p:grpSpPr>
          <a:xfrm>
            <a:off x="1874371" y="5647126"/>
            <a:ext cx="146685" cy="146685"/>
            <a:chOff x="1874371" y="5647126"/>
            <a:chExt cx="146685" cy="146685"/>
          </a:xfrm>
        </p:grpSpPr>
        <p:sp>
          <p:nvSpPr>
            <p:cNvPr id="30" name="object 30" descr=""/>
            <p:cNvSpPr/>
            <p:nvPr/>
          </p:nvSpPr>
          <p:spPr>
            <a:xfrm>
              <a:off x="1879133" y="5651889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137159" y="137159"/>
                  </a:moveTo>
                  <a:lnTo>
                    <a:pt x="0" y="137159"/>
                  </a:lnTo>
                  <a:lnTo>
                    <a:pt x="0" y="0"/>
                  </a:lnTo>
                  <a:lnTo>
                    <a:pt x="137159" y="0"/>
                  </a:lnTo>
                  <a:lnTo>
                    <a:pt x="137159" y="137159"/>
                  </a:lnTo>
                  <a:close/>
                </a:path>
              </a:pathLst>
            </a:custGeom>
            <a:solidFill>
              <a:srgbClr val="E6E0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879133" y="5651889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  <a:path w="137160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3250872" y="5555978"/>
            <a:ext cx="7232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595959"/>
                </a:solidFill>
                <a:latin typeface="Calibri"/>
                <a:cs typeface="Calibri"/>
              </a:rPr>
              <a:t>B1</a:t>
            </a:r>
            <a:r>
              <a:rPr dirty="0" sz="1800" spc="-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95959"/>
                </a:solidFill>
                <a:latin typeface="Calibri"/>
                <a:cs typeface="Calibri"/>
              </a:rPr>
              <a:t>+</a:t>
            </a:r>
            <a:r>
              <a:rPr dirty="0" sz="1800" spc="-1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00" spc="-25">
                <a:solidFill>
                  <a:srgbClr val="595959"/>
                </a:solidFill>
                <a:latin typeface="Calibri"/>
                <a:cs typeface="Calibri"/>
              </a:rPr>
              <a:t>B2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3" name="object 33" descr=""/>
          <p:cNvGrpSpPr/>
          <p:nvPr/>
        </p:nvGrpSpPr>
        <p:grpSpPr>
          <a:xfrm>
            <a:off x="3075930" y="5647126"/>
            <a:ext cx="146685" cy="146685"/>
            <a:chOff x="3075930" y="5647126"/>
            <a:chExt cx="146685" cy="146685"/>
          </a:xfrm>
        </p:grpSpPr>
        <p:sp>
          <p:nvSpPr>
            <p:cNvPr id="34" name="object 34" descr=""/>
            <p:cNvSpPr/>
            <p:nvPr/>
          </p:nvSpPr>
          <p:spPr>
            <a:xfrm>
              <a:off x="3080692" y="5651889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137159" y="137159"/>
                  </a:moveTo>
                  <a:lnTo>
                    <a:pt x="0" y="137159"/>
                  </a:lnTo>
                  <a:lnTo>
                    <a:pt x="0" y="0"/>
                  </a:lnTo>
                  <a:lnTo>
                    <a:pt x="137159" y="0"/>
                  </a:lnTo>
                  <a:lnTo>
                    <a:pt x="137159" y="137159"/>
                  </a:lnTo>
                  <a:close/>
                </a:path>
              </a:pathLst>
            </a:custGeom>
            <a:solidFill>
              <a:srgbClr val="B3A2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3080692" y="5651889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  <a:path w="137160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6" name="object 36" descr=""/>
          <p:cNvSpPr txBox="1"/>
          <p:nvPr/>
        </p:nvSpPr>
        <p:spPr>
          <a:xfrm>
            <a:off x="5019169" y="5555978"/>
            <a:ext cx="1473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>
                <a:solidFill>
                  <a:srgbClr val="595959"/>
                </a:solidFill>
                <a:latin typeface="Calibri"/>
                <a:cs typeface="Calibri"/>
              </a:rPr>
              <a:t>C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4844227" y="5647126"/>
            <a:ext cx="146685" cy="146685"/>
            <a:chOff x="4844227" y="5647126"/>
            <a:chExt cx="146685" cy="146685"/>
          </a:xfrm>
        </p:grpSpPr>
        <p:sp>
          <p:nvSpPr>
            <p:cNvPr id="38" name="object 38" descr=""/>
            <p:cNvSpPr/>
            <p:nvPr/>
          </p:nvSpPr>
          <p:spPr>
            <a:xfrm>
              <a:off x="4848989" y="5651889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137159" y="137159"/>
                  </a:moveTo>
                  <a:lnTo>
                    <a:pt x="0" y="137159"/>
                  </a:lnTo>
                  <a:lnTo>
                    <a:pt x="0" y="0"/>
                  </a:lnTo>
                  <a:lnTo>
                    <a:pt x="137159" y="0"/>
                  </a:lnTo>
                  <a:lnTo>
                    <a:pt x="137159" y="137159"/>
                  </a:lnTo>
                  <a:close/>
                </a:path>
              </a:pathLst>
            </a:custGeom>
            <a:solidFill>
              <a:srgbClr val="231B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848989" y="5651889"/>
              <a:ext cx="137160" cy="137160"/>
            </a:xfrm>
            <a:custGeom>
              <a:avLst/>
              <a:gdLst/>
              <a:ahLst/>
              <a:cxnLst/>
              <a:rect l="l" t="t" r="r" b="b"/>
              <a:pathLst>
                <a:path w="137160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  <a:path w="137160" h="137160">
                  <a:moveTo>
                    <a:pt x="0" y="0"/>
                  </a:moveTo>
                  <a:lnTo>
                    <a:pt x="137159" y="0"/>
                  </a:lnTo>
                  <a:lnTo>
                    <a:pt x="137159" y="137159"/>
                  </a:lnTo>
                  <a:lnTo>
                    <a:pt x="0" y="137159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40" name="object 40" descr=""/>
          <p:cNvGraphicFramePr>
            <a:graphicFrameLocks noGrp="1"/>
          </p:cNvGraphicFramePr>
          <p:nvPr/>
        </p:nvGraphicFramePr>
        <p:xfrm>
          <a:off x="6302747" y="1174698"/>
          <a:ext cx="5507355" cy="1852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3730"/>
                <a:gridCol w="2256155"/>
              </a:tblGrid>
              <a:tr h="370840">
                <a:tc>
                  <a:txBody>
                    <a:bodyPr/>
                    <a:lstStyle/>
                    <a:p>
                      <a:pPr algn="ctr" marL="14668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10" b="1">
                          <a:latin typeface="Roboto"/>
                          <a:cs typeface="Roboto"/>
                        </a:rPr>
                        <a:t>Variable</a:t>
                      </a:r>
                      <a:r>
                        <a:rPr dirty="0" sz="1600" spc="-70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b="1" i="1">
                          <a:latin typeface="Roboto"/>
                          <a:cs typeface="Roboto"/>
                        </a:rPr>
                        <a:t>(Mean</a:t>
                      </a:r>
                      <a:r>
                        <a:rPr dirty="0" sz="1600" spc="-70" b="1" i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b="1" i="1">
                          <a:latin typeface="Roboto"/>
                          <a:cs typeface="Roboto"/>
                        </a:rPr>
                        <a:t>years</a:t>
                      </a:r>
                      <a:r>
                        <a:rPr dirty="0" sz="1600" spc="-60" b="1" i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1" i="1">
                          <a:latin typeface="Roboto"/>
                          <a:cs typeface="Roboto"/>
                        </a:rPr>
                        <a:t>(±SD))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8064A2"/>
                      </a:solidFill>
                      <a:prstDash val="solid"/>
                    </a:lnT>
                    <a:lnB w="12700">
                      <a:solidFill>
                        <a:srgbClr val="806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 spc="-20" b="1">
                          <a:latin typeface="Roboto"/>
                          <a:cs typeface="Roboto"/>
                        </a:rPr>
                        <a:t>Total</a:t>
                      </a:r>
                      <a:r>
                        <a:rPr dirty="0" sz="1600" spc="-6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b="1">
                          <a:latin typeface="Roboto"/>
                          <a:cs typeface="Roboto"/>
                        </a:rPr>
                        <a:t>per</a:t>
                      </a:r>
                      <a:r>
                        <a:rPr dirty="0" sz="1600" spc="-65" b="1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 b="1">
                          <a:latin typeface="Roboto"/>
                          <a:cs typeface="Roboto"/>
                        </a:rPr>
                        <a:t>procedures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8064A2"/>
                      </a:solidFill>
                      <a:prstDash val="solid"/>
                    </a:lnT>
                    <a:lnB w="12700">
                      <a:solidFill>
                        <a:srgbClr val="8064A2"/>
                      </a:solidFill>
                      <a:prstDash val="soli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Contrast</a:t>
                      </a:r>
                      <a:r>
                        <a:rPr dirty="0" sz="1600" spc="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>
                          <a:latin typeface="Roboto"/>
                          <a:cs typeface="Roboto"/>
                        </a:rPr>
                        <a:t>agent</a:t>
                      </a:r>
                      <a:r>
                        <a:rPr dirty="0" sz="1600" spc="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>
                          <a:latin typeface="Roboto"/>
                          <a:cs typeface="Roboto"/>
                        </a:rPr>
                        <a:t>dose</a:t>
                      </a:r>
                      <a:r>
                        <a:rPr dirty="0" sz="1600" spc="1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20">
                          <a:latin typeface="Roboto"/>
                          <a:cs typeface="Roboto"/>
                        </a:rPr>
                        <a:t>[ml]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8064A2"/>
                      </a:solidFill>
                      <a:prstDash val="solid"/>
                    </a:lnT>
                    <a:solidFill>
                      <a:srgbClr val="806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179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(±146)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8064A2"/>
                      </a:solidFill>
                      <a:prstDash val="solid"/>
                    </a:lnT>
                    <a:solidFill>
                      <a:srgbClr val="8064A2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Total</a:t>
                      </a:r>
                      <a:r>
                        <a:rPr dirty="0" sz="16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>
                          <a:latin typeface="Roboto"/>
                          <a:cs typeface="Roboto"/>
                        </a:rPr>
                        <a:t>procedural</a:t>
                      </a:r>
                      <a:r>
                        <a:rPr dirty="0" sz="16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>
                          <a:latin typeface="Roboto"/>
                          <a:cs typeface="Roboto"/>
                        </a:rPr>
                        <a:t>time</a:t>
                      </a:r>
                      <a:r>
                        <a:rPr dirty="0" sz="1600" spc="-20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[min]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67,6</a:t>
                      </a:r>
                      <a:r>
                        <a:rPr dirty="0" sz="16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(±39)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/>
                </a:tc>
              </a:tr>
              <a:tr h="3708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Total</a:t>
                      </a:r>
                      <a:r>
                        <a:rPr dirty="0" sz="16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>
                          <a:latin typeface="Roboto"/>
                          <a:cs typeface="Roboto"/>
                        </a:rPr>
                        <a:t>fluoroscopic</a:t>
                      </a:r>
                      <a:r>
                        <a:rPr dirty="0" sz="16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>
                          <a:latin typeface="Roboto"/>
                          <a:cs typeface="Roboto"/>
                        </a:rPr>
                        <a:t>time</a:t>
                      </a:r>
                      <a:r>
                        <a:rPr dirty="0" sz="16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[min]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21,8</a:t>
                      </a:r>
                      <a:r>
                        <a:rPr dirty="0" sz="1600" spc="-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(±37,5)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solidFill>
                      <a:srgbClr val="8064A2">
                        <a:alpha val="19999"/>
                      </a:srgbClr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Dose</a:t>
                      </a:r>
                      <a:r>
                        <a:rPr dirty="0" sz="16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>
                          <a:latin typeface="Roboto"/>
                          <a:cs typeface="Roboto"/>
                        </a:rPr>
                        <a:t>Area</a:t>
                      </a:r>
                      <a:r>
                        <a:rPr dirty="0" sz="1600" spc="-35">
                          <a:latin typeface="Roboto"/>
                          <a:cs typeface="Roboto"/>
                        </a:rPr>
                        <a:t>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Product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B w="12700">
                      <a:solidFill>
                        <a:srgbClr val="8064A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600">
                          <a:latin typeface="Roboto"/>
                          <a:cs typeface="Roboto"/>
                        </a:rPr>
                        <a:t>9112 </a:t>
                      </a:r>
                      <a:r>
                        <a:rPr dirty="0" sz="1600" spc="-10">
                          <a:latin typeface="Roboto"/>
                          <a:cs typeface="Roboto"/>
                        </a:rPr>
                        <a:t>(±49321)</a:t>
                      </a:r>
                      <a:endParaRPr sz="1600">
                        <a:latin typeface="Roboto"/>
                        <a:cs typeface="Roboto"/>
                      </a:endParaRPr>
                    </a:p>
                  </a:txBody>
                  <a:tcPr marL="0" marR="0" marB="0" marT="35560">
                    <a:lnB w="12700">
                      <a:solidFill>
                        <a:srgbClr val="8064A2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41" name="object 41" descr=""/>
          <p:cNvGrpSpPr/>
          <p:nvPr/>
        </p:nvGrpSpPr>
        <p:grpSpPr>
          <a:xfrm>
            <a:off x="7169943" y="3679825"/>
            <a:ext cx="1749425" cy="1750695"/>
            <a:chOff x="7169943" y="3679825"/>
            <a:chExt cx="1749425" cy="1750695"/>
          </a:xfrm>
        </p:grpSpPr>
        <p:sp>
          <p:nvSpPr>
            <p:cNvPr id="42" name="object 42" descr=""/>
            <p:cNvSpPr/>
            <p:nvPr/>
          </p:nvSpPr>
          <p:spPr>
            <a:xfrm>
              <a:off x="8044360" y="3689193"/>
              <a:ext cx="19050" cy="865505"/>
            </a:xfrm>
            <a:custGeom>
              <a:avLst/>
              <a:gdLst/>
              <a:ahLst/>
              <a:cxnLst/>
              <a:rect l="l" t="t" r="r" b="b"/>
              <a:pathLst>
                <a:path w="19050" h="865504">
                  <a:moveTo>
                    <a:pt x="1" y="865480"/>
                  </a:moveTo>
                  <a:lnTo>
                    <a:pt x="0" y="0"/>
                  </a:lnTo>
                  <a:lnTo>
                    <a:pt x="6261" y="0"/>
                  </a:lnTo>
                  <a:lnTo>
                    <a:pt x="12522" y="67"/>
                  </a:lnTo>
                  <a:lnTo>
                    <a:pt x="18784" y="204"/>
                  </a:lnTo>
                  <a:lnTo>
                    <a:pt x="1" y="865480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8044656" y="3689350"/>
              <a:ext cx="19050" cy="866140"/>
            </a:xfrm>
            <a:custGeom>
              <a:avLst/>
              <a:gdLst/>
              <a:ahLst/>
              <a:cxnLst/>
              <a:rect l="l" t="t" r="r" b="b"/>
              <a:pathLst>
                <a:path w="19050" h="866139">
                  <a:moveTo>
                    <a:pt x="0" y="865981"/>
                  </a:moveTo>
                  <a:lnTo>
                    <a:pt x="0" y="0"/>
                  </a:lnTo>
                  <a:lnTo>
                    <a:pt x="19050" y="793"/>
                  </a:lnTo>
                  <a:lnTo>
                    <a:pt x="0" y="865981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7179084" y="3689397"/>
              <a:ext cx="1731010" cy="1731010"/>
            </a:xfrm>
            <a:custGeom>
              <a:avLst/>
              <a:gdLst/>
              <a:ahLst/>
              <a:cxnLst/>
              <a:rect l="l" t="t" r="r" b="b"/>
              <a:pathLst>
                <a:path w="1731009" h="1731010">
                  <a:moveTo>
                    <a:pt x="1730454" y="865277"/>
                  </a:moveTo>
                  <a:lnTo>
                    <a:pt x="865277" y="865277"/>
                  </a:lnTo>
                  <a:lnTo>
                    <a:pt x="884058" y="0"/>
                  </a:lnTo>
                  <a:lnTo>
                    <a:pt x="931505" y="2310"/>
                  </a:lnTo>
                  <a:lnTo>
                    <a:pt x="978229" y="7123"/>
                  </a:lnTo>
                  <a:lnTo>
                    <a:pt x="1024164" y="14371"/>
                  </a:lnTo>
                  <a:lnTo>
                    <a:pt x="1069247" y="23986"/>
                  </a:lnTo>
                  <a:lnTo>
                    <a:pt x="1113412" y="35901"/>
                  </a:lnTo>
                  <a:lnTo>
                    <a:pt x="1156595" y="50048"/>
                  </a:lnTo>
                  <a:lnTo>
                    <a:pt x="1198731" y="66361"/>
                  </a:lnTo>
                  <a:lnTo>
                    <a:pt x="1239756" y="84771"/>
                  </a:lnTo>
                  <a:lnTo>
                    <a:pt x="1279606" y="105211"/>
                  </a:lnTo>
                  <a:lnTo>
                    <a:pt x="1318215" y="127614"/>
                  </a:lnTo>
                  <a:lnTo>
                    <a:pt x="1355520" y="151913"/>
                  </a:lnTo>
                  <a:lnTo>
                    <a:pt x="1391455" y="178040"/>
                  </a:lnTo>
                  <a:lnTo>
                    <a:pt x="1425957" y="205927"/>
                  </a:lnTo>
                  <a:lnTo>
                    <a:pt x="1458960" y="235507"/>
                  </a:lnTo>
                  <a:lnTo>
                    <a:pt x="1490400" y="266714"/>
                  </a:lnTo>
                  <a:lnTo>
                    <a:pt x="1520212" y="299478"/>
                  </a:lnTo>
                  <a:lnTo>
                    <a:pt x="1548333" y="333734"/>
                  </a:lnTo>
                  <a:lnTo>
                    <a:pt x="1574697" y="369413"/>
                  </a:lnTo>
                  <a:lnTo>
                    <a:pt x="1599240" y="406448"/>
                  </a:lnTo>
                  <a:lnTo>
                    <a:pt x="1621897" y="444772"/>
                  </a:lnTo>
                  <a:lnTo>
                    <a:pt x="1642603" y="484317"/>
                  </a:lnTo>
                  <a:lnTo>
                    <a:pt x="1661295" y="525016"/>
                  </a:lnTo>
                  <a:lnTo>
                    <a:pt x="1677908" y="566801"/>
                  </a:lnTo>
                  <a:lnTo>
                    <a:pt x="1692377" y="609606"/>
                  </a:lnTo>
                  <a:lnTo>
                    <a:pt x="1704637" y="653362"/>
                  </a:lnTo>
                  <a:lnTo>
                    <a:pt x="1714625" y="698002"/>
                  </a:lnTo>
                  <a:lnTo>
                    <a:pt x="1722274" y="743459"/>
                  </a:lnTo>
                  <a:lnTo>
                    <a:pt x="1727522" y="789666"/>
                  </a:lnTo>
                  <a:lnTo>
                    <a:pt x="1730303" y="836554"/>
                  </a:lnTo>
                  <a:lnTo>
                    <a:pt x="1730454" y="865277"/>
                  </a:lnTo>
                  <a:close/>
                </a:path>
                <a:path w="1731009" h="1731010">
                  <a:moveTo>
                    <a:pt x="846496" y="1730553"/>
                  </a:moveTo>
                  <a:lnTo>
                    <a:pt x="799048" y="1728242"/>
                  </a:lnTo>
                  <a:lnTo>
                    <a:pt x="752325" y="1723429"/>
                  </a:lnTo>
                  <a:lnTo>
                    <a:pt x="706389" y="1716182"/>
                  </a:lnTo>
                  <a:lnTo>
                    <a:pt x="661307" y="1706567"/>
                  </a:lnTo>
                  <a:lnTo>
                    <a:pt x="617142" y="1694652"/>
                  </a:lnTo>
                  <a:lnTo>
                    <a:pt x="573959" y="1680504"/>
                  </a:lnTo>
                  <a:lnTo>
                    <a:pt x="531822" y="1664192"/>
                  </a:lnTo>
                  <a:lnTo>
                    <a:pt x="490797" y="1645782"/>
                  </a:lnTo>
                  <a:lnTo>
                    <a:pt x="450948" y="1625342"/>
                  </a:lnTo>
                  <a:lnTo>
                    <a:pt x="412338" y="1602938"/>
                  </a:lnTo>
                  <a:lnTo>
                    <a:pt x="375033" y="1578640"/>
                  </a:lnTo>
                  <a:lnTo>
                    <a:pt x="339098" y="1552513"/>
                  </a:lnTo>
                  <a:lnTo>
                    <a:pt x="304597" y="1524626"/>
                  </a:lnTo>
                  <a:lnTo>
                    <a:pt x="271593" y="1495046"/>
                  </a:lnTo>
                  <a:lnTo>
                    <a:pt x="240153" y="1463839"/>
                  </a:lnTo>
                  <a:lnTo>
                    <a:pt x="210341" y="1431075"/>
                  </a:lnTo>
                  <a:lnTo>
                    <a:pt x="182220" y="1396819"/>
                  </a:lnTo>
                  <a:lnTo>
                    <a:pt x="155856" y="1361140"/>
                  </a:lnTo>
                  <a:lnTo>
                    <a:pt x="131313" y="1324105"/>
                  </a:lnTo>
                  <a:lnTo>
                    <a:pt x="108656" y="1285782"/>
                  </a:lnTo>
                  <a:lnTo>
                    <a:pt x="87949" y="1246237"/>
                  </a:lnTo>
                  <a:lnTo>
                    <a:pt x="69257" y="1205538"/>
                  </a:lnTo>
                  <a:lnTo>
                    <a:pt x="52645" y="1163752"/>
                  </a:lnTo>
                  <a:lnTo>
                    <a:pt x="38176" y="1120948"/>
                  </a:lnTo>
                  <a:lnTo>
                    <a:pt x="25915" y="1077192"/>
                  </a:lnTo>
                  <a:lnTo>
                    <a:pt x="15928" y="1032552"/>
                  </a:lnTo>
                  <a:lnTo>
                    <a:pt x="8278" y="987094"/>
                  </a:lnTo>
                  <a:lnTo>
                    <a:pt x="3030" y="940888"/>
                  </a:lnTo>
                  <a:lnTo>
                    <a:pt x="249" y="894000"/>
                  </a:lnTo>
                  <a:lnTo>
                    <a:pt x="0" y="846497"/>
                  </a:lnTo>
                  <a:lnTo>
                    <a:pt x="2481" y="797021"/>
                  </a:lnTo>
                  <a:lnTo>
                    <a:pt x="7718" y="748206"/>
                  </a:lnTo>
                  <a:lnTo>
                    <a:pt x="15643" y="700140"/>
                  </a:lnTo>
                  <a:lnTo>
                    <a:pt x="26188" y="652910"/>
                  </a:lnTo>
                  <a:lnTo>
                    <a:pt x="39284" y="606604"/>
                  </a:lnTo>
                  <a:lnTo>
                    <a:pt x="54863" y="561311"/>
                  </a:lnTo>
                  <a:lnTo>
                    <a:pt x="72856" y="517119"/>
                  </a:lnTo>
                  <a:lnTo>
                    <a:pt x="93195" y="474114"/>
                  </a:lnTo>
                  <a:lnTo>
                    <a:pt x="115812" y="432386"/>
                  </a:lnTo>
                  <a:lnTo>
                    <a:pt x="140638" y="392022"/>
                  </a:lnTo>
                  <a:lnTo>
                    <a:pt x="167606" y="353110"/>
                  </a:lnTo>
                  <a:lnTo>
                    <a:pt x="196646" y="315738"/>
                  </a:lnTo>
                  <a:lnTo>
                    <a:pt x="227691" y="279995"/>
                  </a:lnTo>
                  <a:lnTo>
                    <a:pt x="260671" y="245967"/>
                  </a:lnTo>
                  <a:lnTo>
                    <a:pt x="295520" y="213744"/>
                  </a:lnTo>
                  <a:lnTo>
                    <a:pt x="332168" y="183412"/>
                  </a:lnTo>
                  <a:lnTo>
                    <a:pt x="370546" y="155060"/>
                  </a:lnTo>
                  <a:lnTo>
                    <a:pt x="410588" y="128776"/>
                  </a:lnTo>
                  <a:lnTo>
                    <a:pt x="452223" y="104648"/>
                  </a:lnTo>
                  <a:lnTo>
                    <a:pt x="495385" y="82763"/>
                  </a:lnTo>
                  <a:lnTo>
                    <a:pt x="540004" y="63211"/>
                  </a:lnTo>
                  <a:lnTo>
                    <a:pt x="586013" y="46077"/>
                  </a:lnTo>
                  <a:lnTo>
                    <a:pt x="633346" y="31451"/>
                  </a:lnTo>
                  <a:lnTo>
                    <a:pt x="865277" y="865277"/>
                  </a:lnTo>
                  <a:lnTo>
                    <a:pt x="1730454" y="865277"/>
                  </a:lnTo>
                  <a:lnTo>
                    <a:pt x="1728242" y="931505"/>
                  </a:lnTo>
                  <a:lnTo>
                    <a:pt x="1723429" y="978228"/>
                  </a:lnTo>
                  <a:lnTo>
                    <a:pt x="1716181" y="1024164"/>
                  </a:lnTo>
                  <a:lnTo>
                    <a:pt x="1706566" y="1069246"/>
                  </a:lnTo>
                  <a:lnTo>
                    <a:pt x="1694652" y="1113411"/>
                  </a:lnTo>
                  <a:lnTo>
                    <a:pt x="1680504" y="1156594"/>
                  </a:lnTo>
                  <a:lnTo>
                    <a:pt x="1664192" y="1198731"/>
                  </a:lnTo>
                  <a:lnTo>
                    <a:pt x="1645782" y="1239756"/>
                  </a:lnTo>
                  <a:lnTo>
                    <a:pt x="1625341" y="1279605"/>
                  </a:lnTo>
                  <a:lnTo>
                    <a:pt x="1602938" y="1318215"/>
                  </a:lnTo>
                  <a:lnTo>
                    <a:pt x="1578640" y="1355520"/>
                  </a:lnTo>
                  <a:lnTo>
                    <a:pt x="1552513" y="1391455"/>
                  </a:lnTo>
                  <a:lnTo>
                    <a:pt x="1524626" y="1425956"/>
                  </a:lnTo>
                  <a:lnTo>
                    <a:pt x="1495045" y="1458959"/>
                  </a:lnTo>
                  <a:lnTo>
                    <a:pt x="1463839" y="1490400"/>
                  </a:lnTo>
                  <a:lnTo>
                    <a:pt x="1431075" y="1520212"/>
                  </a:lnTo>
                  <a:lnTo>
                    <a:pt x="1396819" y="1548333"/>
                  </a:lnTo>
                  <a:lnTo>
                    <a:pt x="1361140" y="1574697"/>
                  </a:lnTo>
                  <a:lnTo>
                    <a:pt x="1324105" y="1599239"/>
                  </a:lnTo>
                  <a:lnTo>
                    <a:pt x="1285781" y="1621897"/>
                  </a:lnTo>
                  <a:lnTo>
                    <a:pt x="1246236" y="1642603"/>
                  </a:lnTo>
                  <a:lnTo>
                    <a:pt x="1205537" y="1661295"/>
                  </a:lnTo>
                  <a:lnTo>
                    <a:pt x="1163752" y="1677908"/>
                  </a:lnTo>
                  <a:lnTo>
                    <a:pt x="1120947" y="1692377"/>
                  </a:lnTo>
                  <a:lnTo>
                    <a:pt x="1077191" y="1704637"/>
                  </a:lnTo>
                  <a:lnTo>
                    <a:pt x="1032551" y="1714625"/>
                  </a:lnTo>
                  <a:lnTo>
                    <a:pt x="987094" y="1722274"/>
                  </a:lnTo>
                  <a:lnTo>
                    <a:pt x="940887" y="1727522"/>
                  </a:lnTo>
                  <a:lnTo>
                    <a:pt x="893999" y="1730303"/>
                  </a:lnTo>
                  <a:lnTo>
                    <a:pt x="846496" y="1730553"/>
                  </a:lnTo>
                  <a:close/>
                </a:path>
              </a:pathLst>
            </a:custGeom>
            <a:solidFill>
              <a:srgbClr val="604A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7179468" y="3690143"/>
              <a:ext cx="1730375" cy="1730375"/>
            </a:xfrm>
            <a:custGeom>
              <a:avLst/>
              <a:gdLst/>
              <a:ahLst/>
              <a:cxnLst/>
              <a:rect l="l" t="t" r="r" b="b"/>
              <a:pathLst>
                <a:path w="1730375" h="1730375">
                  <a:moveTo>
                    <a:pt x="865187" y="865187"/>
                  </a:moveTo>
                  <a:lnTo>
                    <a:pt x="884237" y="0"/>
                  </a:lnTo>
                  <a:lnTo>
                    <a:pt x="972343" y="6350"/>
                  </a:lnTo>
                  <a:lnTo>
                    <a:pt x="1058068" y="21431"/>
                  </a:lnTo>
                  <a:lnTo>
                    <a:pt x="1140618" y="44450"/>
                  </a:lnTo>
                  <a:lnTo>
                    <a:pt x="1219200" y="75406"/>
                  </a:lnTo>
                  <a:lnTo>
                    <a:pt x="1294606" y="113506"/>
                  </a:lnTo>
                  <a:lnTo>
                    <a:pt x="1364456" y="157956"/>
                  </a:lnTo>
                  <a:lnTo>
                    <a:pt x="1430337" y="209550"/>
                  </a:lnTo>
                  <a:lnTo>
                    <a:pt x="1490662" y="266700"/>
                  </a:lnTo>
                  <a:lnTo>
                    <a:pt x="1544637" y="329406"/>
                  </a:lnTo>
                  <a:lnTo>
                    <a:pt x="1593056" y="396875"/>
                  </a:lnTo>
                  <a:lnTo>
                    <a:pt x="1635125" y="469106"/>
                  </a:lnTo>
                  <a:lnTo>
                    <a:pt x="1670050" y="545306"/>
                  </a:lnTo>
                  <a:lnTo>
                    <a:pt x="1697037" y="625475"/>
                  </a:lnTo>
                  <a:lnTo>
                    <a:pt x="1716881" y="708818"/>
                  </a:lnTo>
                  <a:lnTo>
                    <a:pt x="1727993" y="794543"/>
                  </a:lnTo>
                  <a:lnTo>
                    <a:pt x="1730375" y="883443"/>
                  </a:lnTo>
                  <a:lnTo>
                    <a:pt x="1724025" y="971550"/>
                  </a:lnTo>
                  <a:lnTo>
                    <a:pt x="1708943" y="1057275"/>
                  </a:lnTo>
                  <a:lnTo>
                    <a:pt x="1685925" y="1139825"/>
                  </a:lnTo>
                  <a:lnTo>
                    <a:pt x="1654968" y="1219200"/>
                  </a:lnTo>
                  <a:lnTo>
                    <a:pt x="1616868" y="1293812"/>
                  </a:lnTo>
                  <a:lnTo>
                    <a:pt x="1572418" y="1364456"/>
                  </a:lnTo>
                  <a:lnTo>
                    <a:pt x="1520825" y="1429543"/>
                  </a:lnTo>
                  <a:lnTo>
                    <a:pt x="1463675" y="1489868"/>
                  </a:lnTo>
                  <a:lnTo>
                    <a:pt x="1400968" y="1544637"/>
                  </a:lnTo>
                  <a:lnTo>
                    <a:pt x="1333500" y="1593056"/>
                  </a:lnTo>
                  <a:lnTo>
                    <a:pt x="1261268" y="1635125"/>
                  </a:lnTo>
                  <a:lnTo>
                    <a:pt x="1184275" y="1669256"/>
                  </a:lnTo>
                  <a:lnTo>
                    <a:pt x="1104106" y="1697037"/>
                  </a:lnTo>
                  <a:lnTo>
                    <a:pt x="1020762" y="1716881"/>
                  </a:lnTo>
                  <a:lnTo>
                    <a:pt x="935037" y="1727993"/>
                  </a:lnTo>
                  <a:lnTo>
                    <a:pt x="846137" y="1730375"/>
                  </a:lnTo>
                  <a:lnTo>
                    <a:pt x="758031" y="1724025"/>
                  </a:lnTo>
                  <a:lnTo>
                    <a:pt x="672306" y="1708943"/>
                  </a:lnTo>
                  <a:lnTo>
                    <a:pt x="589756" y="1685925"/>
                  </a:lnTo>
                  <a:lnTo>
                    <a:pt x="511175" y="1654968"/>
                  </a:lnTo>
                  <a:lnTo>
                    <a:pt x="435768" y="1616868"/>
                  </a:lnTo>
                  <a:lnTo>
                    <a:pt x="365918" y="1572418"/>
                  </a:lnTo>
                  <a:lnTo>
                    <a:pt x="300037" y="1520825"/>
                  </a:lnTo>
                  <a:lnTo>
                    <a:pt x="239712" y="1463675"/>
                  </a:lnTo>
                  <a:lnTo>
                    <a:pt x="185737" y="1400968"/>
                  </a:lnTo>
                  <a:lnTo>
                    <a:pt x="137318" y="1333500"/>
                  </a:lnTo>
                  <a:lnTo>
                    <a:pt x="95250" y="1261268"/>
                  </a:lnTo>
                  <a:lnTo>
                    <a:pt x="60325" y="1184275"/>
                  </a:lnTo>
                  <a:lnTo>
                    <a:pt x="33337" y="1104106"/>
                  </a:lnTo>
                  <a:lnTo>
                    <a:pt x="13493" y="1020762"/>
                  </a:lnTo>
                  <a:lnTo>
                    <a:pt x="2381" y="935037"/>
                  </a:lnTo>
                  <a:lnTo>
                    <a:pt x="0" y="846137"/>
                  </a:lnTo>
                  <a:lnTo>
                    <a:pt x="4762" y="775493"/>
                  </a:lnTo>
                  <a:lnTo>
                    <a:pt x="14287" y="705643"/>
                  </a:lnTo>
                  <a:lnTo>
                    <a:pt x="30162" y="638175"/>
                  </a:lnTo>
                  <a:lnTo>
                    <a:pt x="50800" y="572293"/>
                  </a:lnTo>
                  <a:lnTo>
                    <a:pt x="76200" y="508793"/>
                  </a:lnTo>
                  <a:lnTo>
                    <a:pt x="107156" y="447675"/>
                  </a:lnTo>
                  <a:lnTo>
                    <a:pt x="181768" y="334168"/>
                  </a:lnTo>
                  <a:lnTo>
                    <a:pt x="273843" y="233362"/>
                  </a:lnTo>
                  <a:lnTo>
                    <a:pt x="380206" y="147637"/>
                  </a:lnTo>
                  <a:lnTo>
                    <a:pt x="438943" y="111125"/>
                  </a:lnTo>
                  <a:lnTo>
                    <a:pt x="500856" y="79375"/>
                  </a:lnTo>
                  <a:lnTo>
                    <a:pt x="565943" y="53181"/>
                  </a:lnTo>
                  <a:lnTo>
                    <a:pt x="633412" y="30956"/>
                  </a:lnTo>
                  <a:lnTo>
                    <a:pt x="865187" y="865187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7812430" y="3689194"/>
              <a:ext cx="232410" cy="865505"/>
            </a:xfrm>
            <a:custGeom>
              <a:avLst/>
              <a:gdLst/>
              <a:ahLst/>
              <a:cxnLst/>
              <a:rect l="l" t="t" r="r" b="b"/>
              <a:pathLst>
                <a:path w="232409" h="865504">
                  <a:moveTo>
                    <a:pt x="231931" y="865480"/>
                  </a:moveTo>
                  <a:lnTo>
                    <a:pt x="0" y="31655"/>
                  </a:lnTo>
                  <a:lnTo>
                    <a:pt x="45595" y="20296"/>
                  </a:lnTo>
                  <a:lnTo>
                    <a:pt x="91688" y="11437"/>
                  </a:lnTo>
                  <a:lnTo>
                    <a:pt x="138177" y="5092"/>
                  </a:lnTo>
                  <a:lnTo>
                    <a:pt x="184958" y="1275"/>
                  </a:lnTo>
                  <a:lnTo>
                    <a:pt x="231931" y="0"/>
                  </a:lnTo>
                  <a:lnTo>
                    <a:pt x="231931" y="865480"/>
                  </a:lnTo>
                  <a:close/>
                </a:path>
              </a:pathLst>
            </a:custGeom>
            <a:solidFill>
              <a:srgbClr val="231B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7812881" y="3689350"/>
              <a:ext cx="231775" cy="866140"/>
            </a:xfrm>
            <a:custGeom>
              <a:avLst/>
              <a:gdLst/>
              <a:ahLst/>
              <a:cxnLst/>
              <a:rect l="l" t="t" r="r" b="b"/>
              <a:pathLst>
                <a:path w="231775" h="866139">
                  <a:moveTo>
                    <a:pt x="231775" y="865981"/>
                  </a:moveTo>
                  <a:lnTo>
                    <a:pt x="0" y="31750"/>
                  </a:lnTo>
                  <a:lnTo>
                    <a:pt x="115093" y="7937"/>
                  </a:lnTo>
                  <a:lnTo>
                    <a:pt x="231775" y="0"/>
                  </a:lnTo>
                  <a:lnTo>
                    <a:pt x="231775" y="865981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7111857" y="3169998"/>
            <a:ext cx="1656080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Catheter</a:t>
            </a:r>
            <a:r>
              <a:rPr dirty="0" sz="1850" spc="-5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size</a:t>
            </a:r>
            <a:r>
              <a:rPr dirty="0" sz="1850" spc="-5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 spc="-20">
                <a:solidFill>
                  <a:srgbClr val="595959"/>
                </a:solidFill>
                <a:latin typeface="Calibri"/>
                <a:cs typeface="Calibri"/>
              </a:rPr>
              <a:t>[Fr]</a:t>
            </a:r>
            <a:endParaRPr sz="1850">
              <a:latin typeface="Calibri"/>
              <a:cs typeface="Calibri"/>
            </a:endParaRPr>
          </a:p>
        </p:txBody>
      </p:sp>
      <p:grpSp>
        <p:nvGrpSpPr>
          <p:cNvPr id="49" name="object 49" descr=""/>
          <p:cNvGrpSpPr/>
          <p:nvPr/>
        </p:nvGrpSpPr>
        <p:grpSpPr>
          <a:xfrm>
            <a:off x="6441480" y="5337691"/>
            <a:ext cx="142875" cy="142875"/>
            <a:chOff x="6441480" y="5337691"/>
            <a:chExt cx="142875" cy="142875"/>
          </a:xfrm>
        </p:grpSpPr>
        <p:sp>
          <p:nvSpPr>
            <p:cNvPr id="50" name="object 50" descr=""/>
            <p:cNvSpPr/>
            <p:nvPr/>
          </p:nvSpPr>
          <p:spPr>
            <a:xfrm>
              <a:off x="6451005" y="5347216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6451005" y="5347216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2" name="object 52" descr=""/>
          <p:cNvGrpSpPr/>
          <p:nvPr/>
        </p:nvGrpSpPr>
        <p:grpSpPr>
          <a:xfrm>
            <a:off x="6441480" y="5605429"/>
            <a:ext cx="142875" cy="142875"/>
            <a:chOff x="6441480" y="5605429"/>
            <a:chExt cx="142875" cy="142875"/>
          </a:xfrm>
        </p:grpSpPr>
        <p:sp>
          <p:nvSpPr>
            <p:cNvPr id="53" name="object 53" descr=""/>
            <p:cNvSpPr/>
            <p:nvPr/>
          </p:nvSpPr>
          <p:spPr>
            <a:xfrm>
              <a:off x="6451005" y="5614954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604A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6451005" y="5614954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 descr=""/>
          <p:cNvSpPr txBox="1"/>
          <p:nvPr/>
        </p:nvSpPr>
        <p:spPr>
          <a:xfrm>
            <a:off x="6602896" y="5237415"/>
            <a:ext cx="802640" cy="828675"/>
          </a:xfrm>
          <a:prstGeom prst="rect">
            <a:avLst/>
          </a:prstGeom>
        </p:spPr>
        <p:txBody>
          <a:bodyPr wrap="square" lIns="0" tIns="361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5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 (0,4%)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6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 (95,3%)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7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 (4,3%)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56" name="object 56" descr=""/>
          <p:cNvGrpSpPr/>
          <p:nvPr/>
        </p:nvGrpSpPr>
        <p:grpSpPr>
          <a:xfrm>
            <a:off x="6441480" y="5873167"/>
            <a:ext cx="142875" cy="142875"/>
            <a:chOff x="6441480" y="5873167"/>
            <a:chExt cx="142875" cy="142875"/>
          </a:xfrm>
        </p:grpSpPr>
        <p:sp>
          <p:nvSpPr>
            <p:cNvPr id="57" name="object 57" descr=""/>
            <p:cNvSpPr/>
            <p:nvPr/>
          </p:nvSpPr>
          <p:spPr>
            <a:xfrm>
              <a:off x="6451005" y="5882692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231B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6451005" y="5882692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9" name="object 59" descr=""/>
          <p:cNvGrpSpPr/>
          <p:nvPr/>
        </p:nvGrpSpPr>
        <p:grpSpPr>
          <a:xfrm>
            <a:off x="9015412" y="3694112"/>
            <a:ext cx="1793875" cy="1793875"/>
            <a:chOff x="9015412" y="3694112"/>
            <a:chExt cx="1793875" cy="1793875"/>
          </a:xfrm>
        </p:grpSpPr>
        <p:sp>
          <p:nvSpPr>
            <p:cNvPr id="60" name="object 60" descr=""/>
            <p:cNvSpPr/>
            <p:nvPr/>
          </p:nvSpPr>
          <p:spPr>
            <a:xfrm>
              <a:off x="9026127" y="3703444"/>
              <a:ext cx="1773555" cy="1775460"/>
            </a:xfrm>
            <a:custGeom>
              <a:avLst/>
              <a:gdLst/>
              <a:ahLst/>
              <a:cxnLst/>
              <a:rect l="l" t="t" r="r" b="b"/>
              <a:pathLst>
                <a:path w="1773554" h="1775460">
                  <a:moveTo>
                    <a:pt x="885785" y="1774871"/>
                  </a:moveTo>
                  <a:lnTo>
                    <a:pt x="837558" y="1773580"/>
                  </a:lnTo>
                  <a:lnTo>
                    <a:pt x="789978" y="1769748"/>
                  </a:lnTo>
                  <a:lnTo>
                    <a:pt x="743113" y="1763441"/>
                  </a:lnTo>
                  <a:lnTo>
                    <a:pt x="697031" y="1754722"/>
                  </a:lnTo>
                  <a:lnTo>
                    <a:pt x="651801" y="1743656"/>
                  </a:lnTo>
                  <a:lnTo>
                    <a:pt x="607492" y="1730308"/>
                  </a:lnTo>
                  <a:lnTo>
                    <a:pt x="564172" y="1714742"/>
                  </a:lnTo>
                  <a:lnTo>
                    <a:pt x="521910" y="1697023"/>
                  </a:lnTo>
                  <a:lnTo>
                    <a:pt x="480773" y="1677214"/>
                  </a:lnTo>
                  <a:lnTo>
                    <a:pt x="440831" y="1655381"/>
                  </a:lnTo>
                  <a:lnTo>
                    <a:pt x="402152" y="1631587"/>
                  </a:lnTo>
                  <a:lnTo>
                    <a:pt x="364805" y="1605898"/>
                  </a:lnTo>
                  <a:lnTo>
                    <a:pt x="328858" y="1578377"/>
                  </a:lnTo>
                  <a:lnTo>
                    <a:pt x="294379" y="1549089"/>
                  </a:lnTo>
                  <a:lnTo>
                    <a:pt x="261437" y="1518099"/>
                  </a:lnTo>
                  <a:lnTo>
                    <a:pt x="230101" y="1485471"/>
                  </a:lnTo>
                  <a:lnTo>
                    <a:pt x="200438" y="1451269"/>
                  </a:lnTo>
                  <a:lnTo>
                    <a:pt x="172519" y="1415559"/>
                  </a:lnTo>
                  <a:lnTo>
                    <a:pt x="146410" y="1378403"/>
                  </a:lnTo>
                  <a:lnTo>
                    <a:pt x="122181" y="1339867"/>
                  </a:lnTo>
                  <a:lnTo>
                    <a:pt x="99900" y="1300016"/>
                  </a:lnTo>
                  <a:lnTo>
                    <a:pt x="79635" y="1258913"/>
                  </a:lnTo>
                  <a:lnTo>
                    <a:pt x="61455" y="1216623"/>
                  </a:lnTo>
                  <a:lnTo>
                    <a:pt x="45429" y="1173211"/>
                  </a:lnTo>
                  <a:lnTo>
                    <a:pt x="31625" y="1128740"/>
                  </a:lnTo>
                  <a:lnTo>
                    <a:pt x="20112" y="1083276"/>
                  </a:lnTo>
                  <a:lnTo>
                    <a:pt x="10957" y="1036883"/>
                  </a:lnTo>
                  <a:lnTo>
                    <a:pt x="4230" y="989625"/>
                  </a:lnTo>
                  <a:lnTo>
                    <a:pt x="0" y="941567"/>
                  </a:lnTo>
                  <a:lnTo>
                    <a:pt x="885783" y="887436"/>
                  </a:lnTo>
                  <a:lnTo>
                    <a:pt x="885782" y="0"/>
                  </a:lnTo>
                  <a:lnTo>
                    <a:pt x="934473" y="1313"/>
                  </a:lnTo>
                  <a:lnTo>
                    <a:pt x="982478" y="5207"/>
                  </a:lnTo>
                  <a:lnTo>
                    <a:pt x="1029728" y="11614"/>
                  </a:lnTo>
                  <a:lnTo>
                    <a:pt x="1076158" y="20468"/>
                  </a:lnTo>
                  <a:lnTo>
                    <a:pt x="1121697" y="31699"/>
                  </a:lnTo>
                  <a:lnTo>
                    <a:pt x="1166280" y="45241"/>
                  </a:lnTo>
                  <a:lnTo>
                    <a:pt x="1209838" y="61026"/>
                  </a:lnTo>
                  <a:lnTo>
                    <a:pt x="1252304" y="78986"/>
                  </a:lnTo>
                  <a:lnTo>
                    <a:pt x="1293610" y="99053"/>
                  </a:lnTo>
                  <a:lnTo>
                    <a:pt x="1333688" y="121160"/>
                  </a:lnTo>
                  <a:lnTo>
                    <a:pt x="1372470" y="145239"/>
                  </a:lnTo>
                  <a:lnTo>
                    <a:pt x="1409890" y="171222"/>
                  </a:lnTo>
                  <a:lnTo>
                    <a:pt x="1445879" y="199043"/>
                  </a:lnTo>
                  <a:lnTo>
                    <a:pt x="1480369" y="228632"/>
                  </a:lnTo>
                  <a:lnTo>
                    <a:pt x="1513294" y="259922"/>
                  </a:lnTo>
                  <a:lnTo>
                    <a:pt x="1544585" y="292847"/>
                  </a:lnTo>
                  <a:lnTo>
                    <a:pt x="1574174" y="327337"/>
                  </a:lnTo>
                  <a:lnTo>
                    <a:pt x="1601994" y="363326"/>
                  </a:lnTo>
                  <a:lnTo>
                    <a:pt x="1627978" y="400746"/>
                  </a:lnTo>
                  <a:lnTo>
                    <a:pt x="1652057" y="439528"/>
                  </a:lnTo>
                  <a:lnTo>
                    <a:pt x="1674164" y="479606"/>
                  </a:lnTo>
                  <a:lnTo>
                    <a:pt x="1694232" y="520912"/>
                  </a:lnTo>
                  <a:lnTo>
                    <a:pt x="1712192" y="563378"/>
                  </a:lnTo>
                  <a:lnTo>
                    <a:pt x="1727977" y="606936"/>
                  </a:lnTo>
                  <a:lnTo>
                    <a:pt x="1741519" y="651518"/>
                  </a:lnTo>
                  <a:lnTo>
                    <a:pt x="1752750" y="697058"/>
                  </a:lnTo>
                  <a:lnTo>
                    <a:pt x="1761604" y="743487"/>
                  </a:lnTo>
                  <a:lnTo>
                    <a:pt x="1768012" y="790738"/>
                  </a:lnTo>
                  <a:lnTo>
                    <a:pt x="1771906" y="838743"/>
                  </a:lnTo>
                  <a:lnTo>
                    <a:pt x="1773219" y="887436"/>
                  </a:lnTo>
                  <a:lnTo>
                    <a:pt x="1771906" y="936125"/>
                  </a:lnTo>
                  <a:lnTo>
                    <a:pt x="1768012" y="984130"/>
                  </a:lnTo>
                  <a:lnTo>
                    <a:pt x="1761604" y="1031381"/>
                  </a:lnTo>
                  <a:lnTo>
                    <a:pt x="1752751" y="1077810"/>
                  </a:lnTo>
                  <a:lnTo>
                    <a:pt x="1741519" y="1123350"/>
                  </a:lnTo>
                  <a:lnTo>
                    <a:pt x="1727977" y="1167933"/>
                  </a:lnTo>
                  <a:lnTo>
                    <a:pt x="1712192" y="1211491"/>
                  </a:lnTo>
                  <a:lnTo>
                    <a:pt x="1694233" y="1253956"/>
                  </a:lnTo>
                  <a:lnTo>
                    <a:pt x="1674165" y="1295262"/>
                  </a:lnTo>
                  <a:lnTo>
                    <a:pt x="1652058" y="1335340"/>
                  </a:lnTo>
                  <a:lnTo>
                    <a:pt x="1627979" y="1374123"/>
                  </a:lnTo>
                  <a:lnTo>
                    <a:pt x="1601996" y="1411543"/>
                  </a:lnTo>
                  <a:lnTo>
                    <a:pt x="1574176" y="1447531"/>
                  </a:lnTo>
                  <a:lnTo>
                    <a:pt x="1544586" y="1482022"/>
                  </a:lnTo>
                  <a:lnTo>
                    <a:pt x="1513296" y="1514946"/>
                  </a:lnTo>
                  <a:lnTo>
                    <a:pt x="1480371" y="1546237"/>
                  </a:lnTo>
                  <a:lnTo>
                    <a:pt x="1445881" y="1575827"/>
                  </a:lnTo>
                  <a:lnTo>
                    <a:pt x="1409892" y="1603647"/>
                  </a:lnTo>
                  <a:lnTo>
                    <a:pt x="1372473" y="1629631"/>
                  </a:lnTo>
                  <a:lnTo>
                    <a:pt x="1333690" y="1653710"/>
                  </a:lnTo>
                  <a:lnTo>
                    <a:pt x="1293612" y="1675817"/>
                  </a:lnTo>
                  <a:lnTo>
                    <a:pt x="1252307" y="1695884"/>
                  </a:lnTo>
                  <a:lnTo>
                    <a:pt x="1209841" y="1713844"/>
                  </a:lnTo>
                  <a:lnTo>
                    <a:pt x="1166283" y="1729629"/>
                  </a:lnTo>
                  <a:lnTo>
                    <a:pt x="1121700" y="1743171"/>
                  </a:lnTo>
                  <a:lnTo>
                    <a:pt x="1076161" y="1754403"/>
                  </a:lnTo>
                  <a:lnTo>
                    <a:pt x="1029731" y="1763256"/>
                  </a:lnTo>
                  <a:lnTo>
                    <a:pt x="982481" y="1769664"/>
                  </a:lnTo>
                  <a:lnTo>
                    <a:pt x="934476" y="1773558"/>
                  </a:lnTo>
                  <a:lnTo>
                    <a:pt x="885785" y="1774871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9026525" y="3703637"/>
              <a:ext cx="1773555" cy="1774825"/>
            </a:xfrm>
            <a:custGeom>
              <a:avLst/>
              <a:gdLst/>
              <a:ahLst/>
              <a:cxnLst/>
              <a:rect l="l" t="t" r="r" b="b"/>
              <a:pathLst>
                <a:path w="1773554" h="1774825">
                  <a:moveTo>
                    <a:pt x="885825" y="887412"/>
                  </a:moveTo>
                  <a:lnTo>
                    <a:pt x="885825" y="0"/>
                  </a:lnTo>
                  <a:lnTo>
                    <a:pt x="976312" y="4762"/>
                  </a:lnTo>
                  <a:lnTo>
                    <a:pt x="1064418" y="18256"/>
                  </a:lnTo>
                  <a:lnTo>
                    <a:pt x="1149350" y="39687"/>
                  </a:lnTo>
                  <a:lnTo>
                    <a:pt x="1231106" y="69850"/>
                  </a:lnTo>
                  <a:lnTo>
                    <a:pt x="1308893" y="107156"/>
                  </a:lnTo>
                  <a:lnTo>
                    <a:pt x="1381918" y="151606"/>
                  </a:lnTo>
                  <a:lnTo>
                    <a:pt x="1450181" y="202406"/>
                  </a:lnTo>
                  <a:lnTo>
                    <a:pt x="1512887" y="260350"/>
                  </a:lnTo>
                  <a:lnTo>
                    <a:pt x="1570831" y="323056"/>
                  </a:lnTo>
                  <a:lnTo>
                    <a:pt x="1621631" y="391318"/>
                  </a:lnTo>
                  <a:lnTo>
                    <a:pt x="1666081" y="464343"/>
                  </a:lnTo>
                  <a:lnTo>
                    <a:pt x="1703387" y="542131"/>
                  </a:lnTo>
                  <a:lnTo>
                    <a:pt x="1733550" y="623887"/>
                  </a:lnTo>
                  <a:lnTo>
                    <a:pt x="1754981" y="708818"/>
                  </a:lnTo>
                  <a:lnTo>
                    <a:pt x="1768475" y="796925"/>
                  </a:lnTo>
                  <a:lnTo>
                    <a:pt x="1773237" y="887412"/>
                  </a:lnTo>
                  <a:lnTo>
                    <a:pt x="1768475" y="977900"/>
                  </a:lnTo>
                  <a:lnTo>
                    <a:pt x="1754981" y="1066006"/>
                  </a:lnTo>
                  <a:lnTo>
                    <a:pt x="1733550" y="1151731"/>
                  </a:lnTo>
                  <a:lnTo>
                    <a:pt x="1703387" y="1232693"/>
                  </a:lnTo>
                  <a:lnTo>
                    <a:pt x="1666081" y="1310481"/>
                  </a:lnTo>
                  <a:lnTo>
                    <a:pt x="1621631" y="1383506"/>
                  </a:lnTo>
                  <a:lnTo>
                    <a:pt x="1570831" y="1451768"/>
                  </a:lnTo>
                  <a:lnTo>
                    <a:pt x="1512887" y="1515268"/>
                  </a:lnTo>
                  <a:lnTo>
                    <a:pt x="1450181" y="1572418"/>
                  </a:lnTo>
                  <a:lnTo>
                    <a:pt x="1381918" y="1623218"/>
                  </a:lnTo>
                  <a:lnTo>
                    <a:pt x="1308893" y="1667668"/>
                  </a:lnTo>
                  <a:lnTo>
                    <a:pt x="1231106" y="1704975"/>
                  </a:lnTo>
                  <a:lnTo>
                    <a:pt x="1149350" y="1735137"/>
                  </a:lnTo>
                  <a:lnTo>
                    <a:pt x="1064418" y="1756568"/>
                  </a:lnTo>
                  <a:lnTo>
                    <a:pt x="976312" y="1770062"/>
                  </a:lnTo>
                  <a:lnTo>
                    <a:pt x="885825" y="1774825"/>
                  </a:lnTo>
                  <a:lnTo>
                    <a:pt x="798512" y="1770856"/>
                  </a:lnTo>
                  <a:lnTo>
                    <a:pt x="714375" y="1758156"/>
                  </a:lnTo>
                  <a:lnTo>
                    <a:pt x="632618" y="1738312"/>
                  </a:lnTo>
                  <a:lnTo>
                    <a:pt x="553243" y="1710531"/>
                  </a:lnTo>
                  <a:lnTo>
                    <a:pt x="478631" y="1675606"/>
                  </a:lnTo>
                  <a:lnTo>
                    <a:pt x="407193" y="1634331"/>
                  </a:lnTo>
                  <a:lnTo>
                    <a:pt x="339725" y="1586706"/>
                  </a:lnTo>
                  <a:lnTo>
                    <a:pt x="277812" y="1533525"/>
                  </a:lnTo>
                  <a:lnTo>
                    <a:pt x="220662" y="1474787"/>
                  </a:lnTo>
                  <a:lnTo>
                    <a:pt x="169068" y="1410493"/>
                  </a:lnTo>
                  <a:lnTo>
                    <a:pt x="123825" y="1342231"/>
                  </a:lnTo>
                  <a:lnTo>
                    <a:pt x="84137" y="1269206"/>
                  </a:lnTo>
                  <a:lnTo>
                    <a:pt x="52387" y="1192212"/>
                  </a:lnTo>
                  <a:lnTo>
                    <a:pt x="26987" y="1112043"/>
                  </a:lnTo>
                  <a:lnTo>
                    <a:pt x="9525" y="1027906"/>
                  </a:lnTo>
                  <a:lnTo>
                    <a:pt x="0" y="941387"/>
                  </a:lnTo>
                  <a:lnTo>
                    <a:pt x="885825" y="887412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9024479" y="4113060"/>
              <a:ext cx="887730" cy="532130"/>
            </a:xfrm>
            <a:custGeom>
              <a:avLst/>
              <a:gdLst/>
              <a:ahLst/>
              <a:cxnLst/>
              <a:rect l="l" t="t" r="r" b="b"/>
              <a:pathLst>
                <a:path w="887729" h="532129">
                  <a:moveTo>
                    <a:pt x="1647" y="531949"/>
                  </a:moveTo>
                  <a:lnTo>
                    <a:pt x="0" y="480877"/>
                  </a:lnTo>
                  <a:lnTo>
                    <a:pt x="1284" y="429985"/>
                  </a:lnTo>
                  <a:lnTo>
                    <a:pt x="5469" y="379394"/>
                  </a:lnTo>
                  <a:lnTo>
                    <a:pt x="12523" y="329225"/>
                  </a:lnTo>
                  <a:lnTo>
                    <a:pt x="22416" y="279598"/>
                  </a:lnTo>
                  <a:lnTo>
                    <a:pt x="35115" y="230635"/>
                  </a:lnTo>
                  <a:lnTo>
                    <a:pt x="50589" y="182456"/>
                  </a:lnTo>
                  <a:lnTo>
                    <a:pt x="68807" y="135182"/>
                  </a:lnTo>
                  <a:lnTo>
                    <a:pt x="89738" y="88934"/>
                  </a:lnTo>
                  <a:lnTo>
                    <a:pt x="113351" y="43833"/>
                  </a:lnTo>
                  <a:lnTo>
                    <a:pt x="139613" y="0"/>
                  </a:lnTo>
                  <a:lnTo>
                    <a:pt x="887431" y="477820"/>
                  </a:lnTo>
                  <a:lnTo>
                    <a:pt x="1647" y="531949"/>
                  </a:lnTo>
                  <a:close/>
                </a:path>
              </a:pathLst>
            </a:custGeom>
            <a:solidFill>
              <a:srgbClr val="604A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9024937" y="4113212"/>
              <a:ext cx="887730" cy="532130"/>
            </a:xfrm>
            <a:custGeom>
              <a:avLst/>
              <a:gdLst/>
              <a:ahLst/>
              <a:cxnLst/>
              <a:rect l="l" t="t" r="r" b="b"/>
              <a:pathLst>
                <a:path w="887729" h="532129">
                  <a:moveTo>
                    <a:pt x="887412" y="477837"/>
                  </a:moveTo>
                  <a:lnTo>
                    <a:pt x="1587" y="531812"/>
                  </a:lnTo>
                  <a:lnTo>
                    <a:pt x="0" y="461962"/>
                  </a:lnTo>
                  <a:lnTo>
                    <a:pt x="3968" y="392112"/>
                  </a:lnTo>
                  <a:lnTo>
                    <a:pt x="13493" y="323056"/>
                  </a:lnTo>
                  <a:lnTo>
                    <a:pt x="28575" y="255587"/>
                  </a:lnTo>
                  <a:lnTo>
                    <a:pt x="48418" y="188912"/>
                  </a:lnTo>
                  <a:lnTo>
                    <a:pt x="73818" y="123825"/>
                  </a:lnTo>
                  <a:lnTo>
                    <a:pt x="103981" y="61118"/>
                  </a:lnTo>
                  <a:lnTo>
                    <a:pt x="139700" y="0"/>
                  </a:lnTo>
                  <a:lnTo>
                    <a:pt x="887412" y="477837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9164093" y="3729759"/>
              <a:ext cx="748030" cy="861694"/>
            </a:xfrm>
            <a:custGeom>
              <a:avLst/>
              <a:gdLst/>
              <a:ahLst/>
              <a:cxnLst/>
              <a:rect l="l" t="t" r="r" b="b"/>
              <a:pathLst>
                <a:path w="748029" h="861695">
                  <a:moveTo>
                    <a:pt x="747817" y="861121"/>
                  </a:moveTo>
                  <a:lnTo>
                    <a:pt x="0" y="383300"/>
                  </a:lnTo>
                  <a:lnTo>
                    <a:pt x="27224" y="343153"/>
                  </a:lnTo>
                  <a:lnTo>
                    <a:pt x="56464" y="304723"/>
                  </a:lnTo>
                  <a:lnTo>
                    <a:pt x="87633" y="268072"/>
                  </a:lnTo>
                  <a:lnTo>
                    <a:pt x="120647" y="233263"/>
                  </a:lnTo>
                  <a:lnTo>
                    <a:pt x="155418" y="200356"/>
                  </a:lnTo>
                  <a:lnTo>
                    <a:pt x="191862" y="169414"/>
                  </a:lnTo>
                  <a:lnTo>
                    <a:pt x="229892" y="140498"/>
                  </a:lnTo>
                  <a:lnTo>
                    <a:pt x="269422" y="113670"/>
                  </a:lnTo>
                  <a:lnTo>
                    <a:pt x="310367" y="88991"/>
                  </a:lnTo>
                  <a:lnTo>
                    <a:pt x="352642" y="66524"/>
                  </a:lnTo>
                  <a:lnTo>
                    <a:pt x="396159" y="46329"/>
                  </a:lnTo>
                  <a:lnTo>
                    <a:pt x="440833" y="28469"/>
                  </a:lnTo>
                  <a:lnTo>
                    <a:pt x="486579" y="13005"/>
                  </a:lnTo>
                  <a:lnTo>
                    <a:pt x="533312" y="0"/>
                  </a:lnTo>
                  <a:lnTo>
                    <a:pt x="747817" y="861121"/>
                  </a:lnTo>
                  <a:close/>
                </a:path>
              </a:pathLst>
            </a:custGeom>
            <a:solidFill>
              <a:srgbClr val="231B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9164637" y="3729831"/>
              <a:ext cx="748030" cy="861694"/>
            </a:xfrm>
            <a:custGeom>
              <a:avLst/>
              <a:gdLst/>
              <a:ahLst/>
              <a:cxnLst/>
              <a:rect l="l" t="t" r="r" b="b"/>
              <a:pathLst>
                <a:path w="748029" h="861695">
                  <a:moveTo>
                    <a:pt x="747712" y="861218"/>
                  </a:moveTo>
                  <a:lnTo>
                    <a:pt x="0" y="383381"/>
                  </a:lnTo>
                  <a:lnTo>
                    <a:pt x="49212" y="314325"/>
                  </a:lnTo>
                  <a:lnTo>
                    <a:pt x="103981" y="250825"/>
                  </a:lnTo>
                  <a:lnTo>
                    <a:pt x="164306" y="192087"/>
                  </a:lnTo>
                  <a:lnTo>
                    <a:pt x="230187" y="140493"/>
                  </a:lnTo>
                  <a:lnTo>
                    <a:pt x="300037" y="95250"/>
                  </a:lnTo>
                  <a:lnTo>
                    <a:pt x="373856" y="56356"/>
                  </a:lnTo>
                  <a:lnTo>
                    <a:pt x="452437" y="24606"/>
                  </a:lnTo>
                  <a:lnTo>
                    <a:pt x="533400" y="0"/>
                  </a:lnTo>
                  <a:lnTo>
                    <a:pt x="747712" y="861218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9697404" y="3703445"/>
              <a:ext cx="214629" cy="887730"/>
            </a:xfrm>
            <a:custGeom>
              <a:avLst/>
              <a:gdLst/>
              <a:ahLst/>
              <a:cxnLst/>
              <a:rect l="l" t="t" r="r" b="b"/>
              <a:pathLst>
                <a:path w="214629" h="887729">
                  <a:moveTo>
                    <a:pt x="214507" y="887435"/>
                  </a:moveTo>
                  <a:lnTo>
                    <a:pt x="0" y="26313"/>
                  </a:lnTo>
                  <a:lnTo>
                    <a:pt x="52948" y="14828"/>
                  </a:lnTo>
                  <a:lnTo>
                    <a:pt x="106448" y="6602"/>
                  </a:lnTo>
                  <a:lnTo>
                    <a:pt x="160350" y="1653"/>
                  </a:lnTo>
                  <a:lnTo>
                    <a:pt x="214507" y="0"/>
                  </a:lnTo>
                  <a:lnTo>
                    <a:pt x="214507" y="887435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 descr=""/>
            <p:cNvSpPr/>
            <p:nvPr/>
          </p:nvSpPr>
          <p:spPr>
            <a:xfrm>
              <a:off x="9698037" y="3703637"/>
              <a:ext cx="214629" cy="887730"/>
            </a:xfrm>
            <a:custGeom>
              <a:avLst/>
              <a:gdLst/>
              <a:ahLst/>
              <a:cxnLst/>
              <a:rect l="l" t="t" r="r" b="b"/>
              <a:pathLst>
                <a:path w="214629" h="887729">
                  <a:moveTo>
                    <a:pt x="214312" y="887412"/>
                  </a:moveTo>
                  <a:lnTo>
                    <a:pt x="0" y="26193"/>
                  </a:lnTo>
                  <a:lnTo>
                    <a:pt x="106362" y="6350"/>
                  </a:lnTo>
                  <a:lnTo>
                    <a:pt x="214312" y="0"/>
                  </a:lnTo>
                  <a:lnTo>
                    <a:pt x="214312" y="887412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8" name="object 68" descr=""/>
          <p:cNvSpPr txBox="1"/>
          <p:nvPr/>
        </p:nvSpPr>
        <p:spPr>
          <a:xfrm>
            <a:off x="9306944" y="3187995"/>
            <a:ext cx="1107440" cy="3092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50">
                <a:solidFill>
                  <a:srgbClr val="595959"/>
                </a:solidFill>
                <a:latin typeface="Calibri"/>
                <a:cs typeface="Calibri"/>
              </a:rPr>
              <a:t>Access</a:t>
            </a:r>
            <a:r>
              <a:rPr dirty="0" sz="1850" spc="-2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850" spc="-20">
                <a:solidFill>
                  <a:srgbClr val="595959"/>
                </a:solidFill>
                <a:latin typeface="Calibri"/>
                <a:cs typeface="Calibri"/>
              </a:rPr>
              <a:t>side</a:t>
            </a:r>
            <a:endParaRPr sz="1850">
              <a:latin typeface="Calibri"/>
              <a:cs typeface="Calibri"/>
            </a:endParaRPr>
          </a:p>
        </p:txBody>
      </p:sp>
      <p:grpSp>
        <p:nvGrpSpPr>
          <p:cNvPr id="69" name="object 69" descr=""/>
          <p:cNvGrpSpPr/>
          <p:nvPr/>
        </p:nvGrpSpPr>
        <p:grpSpPr>
          <a:xfrm>
            <a:off x="10350723" y="5230528"/>
            <a:ext cx="142875" cy="142875"/>
            <a:chOff x="10350723" y="5230528"/>
            <a:chExt cx="142875" cy="142875"/>
          </a:xfrm>
        </p:grpSpPr>
        <p:sp>
          <p:nvSpPr>
            <p:cNvPr id="70" name="object 70" descr=""/>
            <p:cNvSpPr/>
            <p:nvPr/>
          </p:nvSpPr>
          <p:spPr>
            <a:xfrm>
              <a:off x="10360248" y="5240053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4F81B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 descr=""/>
            <p:cNvSpPr/>
            <p:nvPr/>
          </p:nvSpPr>
          <p:spPr>
            <a:xfrm>
              <a:off x="10360248" y="5240053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2" name="object 72" descr=""/>
          <p:cNvGrpSpPr/>
          <p:nvPr/>
        </p:nvGrpSpPr>
        <p:grpSpPr>
          <a:xfrm>
            <a:off x="10350723" y="5488897"/>
            <a:ext cx="142875" cy="142875"/>
            <a:chOff x="10350723" y="5488897"/>
            <a:chExt cx="142875" cy="142875"/>
          </a:xfrm>
        </p:grpSpPr>
        <p:sp>
          <p:nvSpPr>
            <p:cNvPr id="73" name="object 73" descr=""/>
            <p:cNvSpPr/>
            <p:nvPr/>
          </p:nvSpPr>
          <p:spPr>
            <a:xfrm>
              <a:off x="10360248" y="5498422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604A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10360248" y="5498422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5" name="object 75" descr=""/>
          <p:cNvGrpSpPr/>
          <p:nvPr/>
        </p:nvGrpSpPr>
        <p:grpSpPr>
          <a:xfrm>
            <a:off x="10350723" y="5747267"/>
            <a:ext cx="142875" cy="142875"/>
            <a:chOff x="10350723" y="5747267"/>
            <a:chExt cx="142875" cy="142875"/>
          </a:xfrm>
        </p:grpSpPr>
        <p:sp>
          <p:nvSpPr>
            <p:cNvPr id="76" name="object 76" descr=""/>
            <p:cNvSpPr/>
            <p:nvPr/>
          </p:nvSpPr>
          <p:spPr>
            <a:xfrm>
              <a:off x="10360248" y="5756792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231B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 descr=""/>
            <p:cNvSpPr/>
            <p:nvPr/>
          </p:nvSpPr>
          <p:spPr>
            <a:xfrm>
              <a:off x="10360248" y="5756792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8" name="object 78" descr=""/>
          <p:cNvSpPr txBox="1"/>
          <p:nvPr/>
        </p:nvSpPr>
        <p:spPr>
          <a:xfrm>
            <a:off x="10512140" y="5139620"/>
            <a:ext cx="1478280" cy="10591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Right</a:t>
            </a:r>
            <a:r>
              <a:rPr dirty="0" sz="1600" spc="-5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radial</a:t>
            </a:r>
            <a:r>
              <a:rPr dirty="0" sz="1600" spc="-5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(74%)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Left</a:t>
            </a:r>
            <a:r>
              <a:rPr dirty="0" sz="1600" spc="-6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radial</a:t>
            </a:r>
            <a:r>
              <a:rPr dirty="0" sz="1600" spc="-5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(10%)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Femoral</a:t>
            </a:r>
            <a:r>
              <a:rPr dirty="0" sz="1600" spc="-45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595959"/>
                </a:solidFill>
                <a:latin typeface="Calibri"/>
                <a:cs typeface="Calibri"/>
              </a:rPr>
              <a:t>(12%)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600">
                <a:solidFill>
                  <a:srgbClr val="595959"/>
                </a:solidFill>
                <a:latin typeface="Calibri"/>
                <a:cs typeface="Calibri"/>
              </a:rPr>
              <a:t>Other</a:t>
            </a:r>
            <a:r>
              <a:rPr dirty="0" sz="1600" spc="-4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dirty="0" sz="1600" spc="-20">
                <a:solidFill>
                  <a:srgbClr val="595959"/>
                </a:solidFill>
                <a:latin typeface="Calibri"/>
                <a:cs typeface="Calibri"/>
              </a:rPr>
              <a:t>(4%)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79" name="object 79" descr=""/>
          <p:cNvGrpSpPr/>
          <p:nvPr/>
        </p:nvGrpSpPr>
        <p:grpSpPr>
          <a:xfrm>
            <a:off x="10350723" y="6005636"/>
            <a:ext cx="142875" cy="142875"/>
            <a:chOff x="10350723" y="6005636"/>
            <a:chExt cx="142875" cy="142875"/>
          </a:xfrm>
        </p:grpSpPr>
        <p:sp>
          <p:nvSpPr>
            <p:cNvPr id="80" name="object 80" descr=""/>
            <p:cNvSpPr/>
            <p:nvPr/>
          </p:nvSpPr>
          <p:spPr>
            <a:xfrm>
              <a:off x="10360248" y="6015161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123443" y="123443"/>
                  </a:moveTo>
                  <a:lnTo>
                    <a:pt x="0" y="123443"/>
                  </a:lnTo>
                  <a:lnTo>
                    <a:pt x="0" y="0"/>
                  </a:lnTo>
                  <a:lnTo>
                    <a:pt x="123443" y="0"/>
                  </a:lnTo>
                  <a:lnTo>
                    <a:pt x="123443" y="123443"/>
                  </a:lnTo>
                  <a:close/>
                </a:path>
              </a:pathLst>
            </a:custGeom>
            <a:solidFill>
              <a:srgbClr val="8064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10360248" y="6015161"/>
              <a:ext cx="123825" cy="123825"/>
            </a:xfrm>
            <a:custGeom>
              <a:avLst/>
              <a:gdLst/>
              <a:ahLst/>
              <a:cxnLst/>
              <a:rect l="l" t="t" r="r" b="b"/>
              <a:pathLst>
                <a:path w="123825" h="123825">
                  <a:moveTo>
                    <a:pt x="0" y="0"/>
                  </a:moveTo>
                  <a:lnTo>
                    <a:pt x="123443" y="0"/>
                  </a:lnTo>
                  <a:lnTo>
                    <a:pt x="123443" y="123443"/>
                  </a:lnTo>
                  <a:lnTo>
                    <a:pt x="0" y="123443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2" name="object 8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41000" y="50800"/>
            <a:ext cx="1593673" cy="785997"/>
          </a:xfrm>
          <a:prstGeom prst="rect">
            <a:avLst/>
          </a:prstGeom>
        </p:spPr>
      </p:pic>
      <p:sp>
        <p:nvSpPr>
          <p:cNvPr id="83" name="object 8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Dariusz Dudek</dc:creator>
  <dc:subject>First-in-man and out-of-the-box innovations hotline</dc:subject>
  <dc:title>Multicenter registry on robotically assisted percutaneous coronary interventions - TESLA registry </dc:title>
  <dcterms:created xsi:type="dcterms:W3CDTF">2024-05-16T22:23:50Z</dcterms:created>
  <dcterms:modified xsi:type="dcterms:W3CDTF">2024-05-16T22:23:50Z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2023-10-19T00:00:00Z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2024-05-16T00:00:00Z</vt:filetime>
  </property>
  <property fmtid="{D5CDD505-2E9C-101B-9397-08002B2CF9AE}" pid="5" name="Producer">
    <vt:lpwstr>Aspose.Slides for .NET 23.12; modified using iTextSharp™ 5.5.13.3 ©2000-2022 iText Group NV (AGPL-version)</vt:lpwstr>
  </property>
</Properties>
</file>