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1"/>
  </p:notesMasterIdLst>
  <p:sldIdLst>
    <p:sldId id="297" r:id="rId5"/>
    <p:sldId id="298" r:id="rId6"/>
    <p:sldId id="299" r:id="rId7"/>
    <p:sldId id="303" r:id="rId8"/>
    <p:sldId id="302" r:id="rId9"/>
    <p:sldId id="304" r:id="rId10"/>
    <p:sldId id="300" r:id="rId11"/>
    <p:sldId id="301" r:id="rId12"/>
    <p:sldId id="1104" r:id="rId13"/>
    <p:sldId id="305" r:id="rId14"/>
    <p:sldId id="306" r:id="rId15"/>
    <p:sldId id="327" r:id="rId16"/>
    <p:sldId id="307" r:id="rId17"/>
    <p:sldId id="308" r:id="rId18"/>
    <p:sldId id="309" r:id="rId19"/>
    <p:sldId id="310" r:id="rId20"/>
    <p:sldId id="311" r:id="rId21"/>
    <p:sldId id="312" r:id="rId22"/>
    <p:sldId id="1102" r:id="rId23"/>
    <p:sldId id="1103" r:id="rId24"/>
    <p:sldId id="315" r:id="rId25"/>
    <p:sldId id="313" r:id="rId26"/>
    <p:sldId id="314" r:id="rId27"/>
    <p:sldId id="1105" r:id="rId28"/>
    <p:sldId id="328" r:id="rId29"/>
    <p:sldId id="317" r:id="rId30"/>
    <p:sldId id="316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94599"/>
  </p:normalViewPr>
  <p:slideViewPr>
    <p:cSldViewPr snapToGrid="0" snapToObjects="1">
      <p:cViewPr varScale="1">
        <p:scale>
          <a:sx n="73" d="100"/>
          <a:sy n="73" d="100"/>
        </p:scale>
        <p:origin x="3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AndrewH:Documents:FileCloud:FileCloud:My%20Files:Inari:Clinical:FLARE%20SCAI%20Presentation%20April%202018:FLARE%20data%20tables%20for%20SCA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Enrollment!$A$2</c:f>
              <c:strCache>
                <c:ptCount val="1"/>
                <c:pt idx="0">
                  <c:v>Expected</c:v>
                </c:pt>
              </c:strCache>
            </c:strRef>
          </c:tx>
          <c:spPr>
            <a:ln w="38100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Enrollment!$B$1:$U$1</c:f>
              <c:strCache>
                <c:ptCount val="19"/>
                <c:pt idx="0">
                  <c:v>Apr</c:v>
                </c:pt>
                <c:pt idx="1">
                  <c:v>May</c:v>
                </c:pt>
                <c:pt idx="2">
                  <c:v>Jun</c:v>
                </c:pt>
                <c:pt idx="3">
                  <c:v>Jul</c:v>
                </c:pt>
                <c:pt idx="4">
                  <c:v>Aug</c:v>
                </c:pt>
                <c:pt idx="5">
                  <c:v>Sep</c:v>
                </c:pt>
                <c:pt idx="6">
                  <c:v>Oct</c:v>
                </c:pt>
                <c:pt idx="7">
                  <c:v>Nov</c:v>
                </c:pt>
                <c:pt idx="8">
                  <c:v>Dec</c:v>
                </c:pt>
                <c:pt idx="9">
                  <c:v>Jan</c:v>
                </c:pt>
                <c:pt idx="10">
                  <c:v>Feb</c:v>
                </c:pt>
                <c:pt idx="11">
                  <c:v>Mar</c:v>
                </c:pt>
                <c:pt idx="12">
                  <c:v>Apr</c:v>
                </c:pt>
                <c:pt idx="13">
                  <c:v>May</c:v>
                </c:pt>
                <c:pt idx="14">
                  <c:v>Jun</c:v>
                </c:pt>
                <c:pt idx="15">
                  <c:v>Jul</c:v>
                </c:pt>
                <c:pt idx="16">
                  <c:v>Aug</c:v>
                </c:pt>
                <c:pt idx="17">
                  <c:v>Sep</c:v>
                </c:pt>
                <c:pt idx="18">
                  <c:v>Oct</c:v>
                </c:pt>
              </c:strCache>
            </c:strRef>
          </c:cat>
          <c:val>
            <c:numRef>
              <c:f>Enrollment!$B$2:$U$2</c:f>
              <c:numCache>
                <c:formatCode>General</c:formatCode>
                <c:ptCount val="20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13</c:v>
                </c:pt>
                <c:pt idx="6">
                  <c:v>16</c:v>
                </c:pt>
                <c:pt idx="7">
                  <c:v>20</c:v>
                </c:pt>
                <c:pt idx="8">
                  <c:v>25</c:v>
                </c:pt>
                <c:pt idx="9">
                  <c:v>31</c:v>
                </c:pt>
                <c:pt idx="10">
                  <c:v>38</c:v>
                </c:pt>
                <c:pt idx="11">
                  <c:v>46</c:v>
                </c:pt>
                <c:pt idx="12">
                  <c:v>55</c:v>
                </c:pt>
                <c:pt idx="13">
                  <c:v>65</c:v>
                </c:pt>
                <c:pt idx="14">
                  <c:v>75</c:v>
                </c:pt>
                <c:pt idx="15">
                  <c:v>85</c:v>
                </c:pt>
                <c:pt idx="16">
                  <c:v>95</c:v>
                </c:pt>
                <c:pt idx="17">
                  <c:v>105</c:v>
                </c:pt>
                <c:pt idx="18">
                  <c:v>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D9-40C9-9AF9-AEBC6A3ABB61}"/>
            </c:ext>
          </c:extLst>
        </c:ser>
        <c:ser>
          <c:idx val="1"/>
          <c:order val="1"/>
          <c:tx>
            <c:strRef>
              <c:f>Enrollment!$A$3</c:f>
              <c:strCache>
                <c:ptCount val="1"/>
                <c:pt idx="0">
                  <c:v>Actual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Enrollment!$B$1:$U$1</c:f>
              <c:strCache>
                <c:ptCount val="19"/>
                <c:pt idx="0">
                  <c:v>Apr</c:v>
                </c:pt>
                <c:pt idx="1">
                  <c:v>May</c:v>
                </c:pt>
                <c:pt idx="2">
                  <c:v>Jun</c:v>
                </c:pt>
                <c:pt idx="3">
                  <c:v>Jul</c:v>
                </c:pt>
                <c:pt idx="4">
                  <c:v>Aug</c:v>
                </c:pt>
                <c:pt idx="5">
                  <c:v>Sep</c:v>
                </c:pt>
                <c:pt idx="6">
                  <c:v>Oct</c:v>
                </c:pt>
                <c:pt idx="7">
                  <c:v>Nov</c:v>
                </c:pt>
                <c:pt idx="8">
                  <c:v>Dec</c:v>
                </c:pt>
                <c:pt idx="9">
                  <c:v>Jan</c:v>
                </c:pt>
                <c:pt idx="10">
                  <c:v>Feb</c:v>
                </c:pt>
                <c:pt idx="11">
                  <c:v>Mar</c:v>
                </c:pt>
                <c:pt idx="12">
                  <c:v>Apr</c:v>
                </c:pt>
                <c:pt idx="13">
                  <c:v>May</c:v>
                </c:pt>
                <c:pt idx="14">
                  <c:v>Jun</c:v>
                </c:pt>
                <c:pt idx="15">
                  <c:v>Jul</c:v>
                </c:pt>
                <c:pt idx="16">
                  <c:v>Aug</c:v>
                </c:pt>
                <c:pt idx="17">
                  <c:v>Sep</c:v>
                </c:pt>
                <c:pt idx="18">
                  <c:v>Oct</c:v>
                </c:pt>
              </c:strCache>
            </c:strRef>
          </c:cat>
          <c:val>
            <c:numRef>
              <c:f>Enrollment!$B$3:$U$3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9</c:v>
                </c:pt>
                <c:pt idx="4">
                  <c:v>13</c:v>
                </c:pt>
                <c:pt idx="5">
                  <c:v>14</c:v>
                </c:pt>
                <c:pt idx="6">
                  <c:v>14</c:v>
                </c:pt>
                <c:pt idx="7">
                  <c:v>19</c:v>
                </c:pt>
                <c:pt idx="8">
                  <c:v>22</c:v>
                </c:pt>
                <c:pt idx="9">
                  <c:v>26</c:v>
                </c:pt>
                <c:pt idx="10">
                  <c:v>29</c:v>
                </c:pt>
                <c:pt idx="11">
                  <c:v>42</c:v>
                </c:pt>
                <c:pt idx="12">
                  <c:v>52</c:v>
                </c:pt>
                <c:pt idx="13">
                  <c:v>67</c:v>
                </c:pt>
                <c:pt idx="14">
                  <c:v>86</c:v>
                </c:pt>
                <c:pt idx="15">
                  <c:v>94</c:v>
                </c:pt>
                <c:pt idx="16">
                  <c:v>100</c:v>
                </c:pt>
                <c:pt idx="17">
                  <c:v>103</c:v>
                </c:pt>
                <c:pt idx="18">
                  <c:v>106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D9-40C9-9AF9-AEBC6A3AB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68893624"/>
        <c:axId val="-2017879608"/>
      </c:lineChart>
      <c:catAx>
        <c:axId val="1768893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17879608"/>
        <c:crosses val="autoZero"/>
        <c:auto val="1"/>
        <c:lblAlgn val="ctr"/>
        <c:lblOffset val="100"/>
        <c:tickMarkSkip val="1"/>
        <c:noMultiLvlLbl val="0"/>
      </c:catAx>
      <c:valAx>
        <c:axId val="-2017879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88936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RV/LV Ratio</a:t>
            </a:r>
          </a:p>
          <a:p>
            <a:pPr>
              <a:defRPr/>
            </a:pPr>
            <a:r>
              <a:rPr lang="en-US"/>
              <a:t>All Patients (N=106)</a:t>
            </a:r>
          </a:p>
        </c:rich>
      </c:tx>
      <c:layout>
        <c:manualLayout>
          <c:xMode val="edge"/>
          <c:yMode val="edge"/>
          <c:x val="0.45216552955816702"/>
          <c:y val="5.155891282416309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578503599067299"/>
          <c:y val="0.308260274624512"/>
          <c:w val="0.83202612280761001"/>
          <c:h val="0.581436129987101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E43-4800-BBA6-F79D07661A98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'[FLARE data tables for SCAI.xlsx]RVLV_MMS'!$B$134:$C$134</c:f>
              <c:strCache>
                <c:ptCount val="2"/>
                <c:pt idx="0">
                  <c:v>Baseline</c:v>
                </c:pt>
                <c:pt idx="1">
                  <c:v>48-Hour</c:v>
                </c:pt>
              </c:strCache>
            </c:strRef>
          </c:cat>
          <c:val>
            <c:numRef>
              <c:f>'[FLARE data tables for SCAI.xlsx]RVLV_MMS'!$B$135:$C$135</c:f>
              <c:numCache>
                <c:formatCode>0.00</c:formatCode>
                <c:ptCount val="2"/>
                <c:pt idx="0">
                  <c:v>1.530566037735849</c:v>
                </c:pt>
                <c:pt idx="1">
                  <c:v>1.150485436893204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43-4800-BBA6-F79D07661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7632136"/>
        <c:axId val="1787247608"/>
      </c:barChart>
      <c:catAx>
        <c:axId val="1787632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87247608"/>
        <c:crosses val="autoZero"/>
        <c:auto val="1"/>
        <c:lblAlgn val="ctr"/>
        <c:lblOffset val="100"/>
        <c:noMultiLvlLbl val="0"/>
      </c:catAx>
      <c:valAx>
        <c:axId val="17872476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RV/LV Ratio</a:t>
                </a:r>
              </a:p>
            </c:rich>
          </c:tx>
          <c:layout>
            <c:manualLayout>
              <c:xMode val="edge"/>
              <c:yMode val="edge"/>
              <c:x val="7.0786011606697799E-3"/>
              <c:y val="0.39422269525908299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1787632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D7FEA6-C420-4657-ADD5-CFF9BEE17CDC}" type="doc">
      <dgm:prSet loTypeId="urn:microsoft.com/office/officeart/2011/layout/CircleProcess" loCatId="process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550420E-1569-422D-BADC-0A0EF91A68C8}">
      <dgm:prSet phldrT="[Text]"/>
      <dgm:spPr/>
      <dgm:t>
        <a:bodyPr/>
        <a:lstStyle/>
        <a:p>
          <a:r>
            <a:rPr lang="en-US" dirty="0"/>
            <a:t>Baseline</a:t>
          </a:r>
        </a:p>
      </dgm:t>
    </dgm:pt>
    <dgm:pt modelId="{147F0E6E-EFE0-4768-9AA5-69CAC243166B}" type="parTrans" cxnId="{2964739F-9FB4-4D96-9CF4-8414FDBFD80B}">
      <dgm:prSet/>
      <dgm:spPr/>
      <dgm:t>
        <a:bodyPr/>
        <a:lstStyle/>
        <a:p>
          <a:endParaRPr lang="en-US"/>
        </a:p>
      </dgm:t>
    </dgm:pt>
    <dgm:pt modelId="{A7C0F9CB-FDAF-48F4-B886-E38B083ED0DB}" type="sibTrans" cxnId="{2964739F-9FB4-4D96-9CF4-8414FDBFD80B}">
      <dgm:prSet/>
      <dgm:spPr/>
      <dgm:t>
        <a:bodyPr/>
        <a:lstStyle/>
        <a:p>
          <a:endParaRPr lang="en-US"/>
        </a:p>
      </dgm:t>
    </dgm:pt>
    <dgm:pt modelId="{DA3A554D-9F8E-455D-A56B-09BCDEF43A2C}">
      <dgm:prSet phldrT="[Text]"/>
      <dgm:spPr/>
      <dgm:t>
        <a:bodyPr/>
        <a:lstStyle/>
        <a:p>
          <a:r>
            <a:rPr lang="en-US" dirty="0"/>
            <a:t>Index Procedure</a:t>
          </a:r>
        </a:p>
      </dgm:t>
    </dgm:pt>
    <dgm:pt modelId="{0F3CC800-2AA9-492F-A80F-A60947F96812}" type="parTrans" cxnId="{4155A3C1-1BCC-4EB5-96A4-AB271B6DCB33}">
      <dgm:prSet/>
      <dgm:spPr/>
      <dgm:t>
        <a:bodyPr/>
        <a:lstStyle/>
        <a:p>
          <a:endParaRPr lang="en-US"/>
        </a:p>
      </dgm:t>
    </dgm:pt>
    <dgm:pt modelId="{30756785-FAE6-47F9-8406-8D8FD9C2AFD0}" type="sibTrans" cxnId="{4155A3C1-1BCC-4EB5-96A4-AB271B6DCB33}">
      <dgm:prSet/>
      <dgm:spPr/>
      <dgm:t>
        <a:bodyPr/>
        <a:lstStyle/>
        <a:p>
          <a:endParaRPr lang="en-US"/>
        </a:p>
      </dgm:t>
    </dgm:pt>
    <dgm:pt modelId="{5160BBCA-0E7F-468B-86EF-A3BBFF3EBF02}">
      <dgm:prSet phldrT="[Text]"/>
      <dgm:spPr/>
      <dgm:t>
        <a:bodyPr/>
        <a:lstStyle/>
        <a:p>
          <a:r>
            <a:rPr lang="en-US" dirty="0"/>
            <a:t>48-Hour Follow-up</a:t>
          </a:r>
        </a:p>
      </dgm:t>
    </dgm:pt>
    <dgm:pt modelId="{EC4306AB-2FC6-4810-8453-37FF101F0880}" type="parTrans" cxnId="{50F81688-C64D-4DD9-BC59-9983D2FAAC2F}">
      <dgm:prSet/>
      <dgm:spPr/>
      <dgm:t>
        <a:bodyPr/>
        <a:lstStyle/>
        <a:p>
          <a:endParaRPr lang="en-US"/>
        </a:p>
      </dgm:t>
    </dgm:pt>
    <dgm:pt modelId="{3B0A1C80-58E4-45E8-B484-AA1FB807A62E}" type="sibTrans" cxnId="{50F81688-C64D-4DD9-BC59-9983D2FAAC2F}">
      <dgm:prSet/>
      <dgm:spPr/>
      <dgm:t>
        <a:bodyPr/>
        <a:lstStyle/>
        <a:p>
          <a:endParaRPr lang="en-US"/>
        </a:p>
      </dgm:t>
    </dgm:pt>
    <dgm:pt modelId="{7EDF221D-2C6A-43B8-A70C-CDB0A3EBB1AB}">
      <dgm:prSet/>
      <dgm:spPr/>
      <dgm:t>
        <a:bodyPr/>
        <a:lstStyle/>
        <a:p>
          <a:r>
            <a:rPr lang="en-US" dirty="0"/>
            <a:t>30-Day Follow-Up/ Exit</a:t>
          </a:r>
        </a:p>
      </dgm:t>
    </dgm:pt>
    <dgm:pt modelId="{F8B64D0B-4139-4995-B286-6ED8C64C362A}" type="parTrans" cxnId="{64118CB4-306F-44A2-828A-4F61359F3CAB}">
      <dgm:prSet/>
      <dgm:spPr/>
      <dgm:t>
        <a:bodyPr/>
        <a:lstStyle/>
        <a:p>
          <a:endParaRPr lang="en-US"/>
        </a:p>
      </dgm:t>
    </dgm:pt>
    <dgm:pt modelId="{20932F06-DDA0-4542-B158-9CE97D2DD6FD}" type="sibTrans" cxnId="{64118CB4-306F-44A2-828A-4F61359F3CAB}">
      <dgm:prSet/>
      <dgm:spPr/>
      <dgm:t>
        <a:bodyPr/>
        <a:lstStyle/>
        <a:p>
          <a:endParaRPr lang="en-US"/>
        </a:p>
      </dgm:t>
    </dgm:pt>
    <dgm:pt modelId="{3CB44F3A-CA8F-4F8D-A26C-BDE5579EB5DD}" type="pres">
      <dgm:prSet presAssocID="{E4D7FEA6-C420-4657-ADD5-CFF9BEE17CD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46660BC-32A6-4E13-883B-E8D12CE96FA4}" type="pres">
      <dgm:prSet presAssocID="{7EDF221D-2C6A-43B8-A70C-CDB0A3EBB1AB}" presName="Accent4" presStyleCnt="0"/>
      <dgm:spPr/>
    </dgm:pt>
    <dgm:pt modelId="{0FB4FD61-6F48-48C4-9E8F-F0F03383E547}" type="pres">
      <dgm:prSet presAssocID="{7EDF221D-2C6A-43B8-A70C-CDB0A3EBB1AB}" presName="Accent" presStyleLbl="node1" presStyleIdx="0" presStyleCnt="4"/>
      <dgm:spPr/>
    </dgm:pt>
    <dgm:pt modelId="{AE717487-65A0-443D-898F-812F72A23E2C}" type="pres">
      <dgm:prSet presAssocID="{7EDF221D-2C6A-43B8-A70C-CDB0A3EBB1AB}" presName="ParentBackground4" presStyleCnt="0"/>
      <dgm:spPr/>
    </dgm:pt>
    <dgm:pt modelId="{3FBC3B89-C9C0-4D91-8FC9-7AE2E641756E}" type="pres">
      <dgm:prSet presAssocID="{7EDF221D-2C6A-43B8-A70C-CDB0A3EBB1AB}" presName="ParentBackground" presStyleLbl="fgAcc1" presStyleIdx="0" presStyleCnt="4"/>
      <dgm:spPr/>
    </dgm:pt>
    <dgm:pt modelId="{0D9D7823-DE49-4D28-94FE-494E89D01256}" type="pres">
      <dgm:prSet presAssocID="{7EDF221D-2C6A-43B8-A70C-CDB0A3EBB1AB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E775EB2-612C-4916-BCCA-97E5ECF4C0CC}" type="pres">
      <dgm:prSet presAssocID="{5160BBCA-0E7F-468B-86EF-A3BBFF3EBF02}" presName="Accent3" presStyleCnt="0"/>
      <dgm:spPr/>
    </dgm:pt>
    <dgm:pt modelId="{250A41B9-3BD6-4CAE-BACF-3043E6907130}" type="pres">
      <dgm:prSet presAssocID="{5160BBCA-0E7F-468B-86EF-A3BBFF3EBF02}" presName="Accent" presStyleLbl="node1" presStyleIdx="1" presStyleCnt="4"/>
      <dgm:spPr/>
    </dgm:pt>
    <dgm:pt modelId="{04DB2678-7D59-4C60-B99B-8D273CC45865}" type="pres">
      <dgm:prSet presAssocID="{5160BBCA-0E7F-468B-86EF-A3BBFF3EBF02}" presName="ParentBackground3" presStyleCnt="0"/>
      <dgm:spPr/>
    </dgm:pt>
    <dgm:pt modelId="{D41B54D6-6299-468D-BFF0-8BE9750742DF}" type="pres">
      <dgm:prSet presAssocID="{5160BBCA-0E7F-468B-86EF-A3BBFF3EBF02}" presName="ParentBackground" presStyleLbl="fgAcc1" presStyleIdx="1" presStyleCnt="4"/>
      <dgm:spPr/>
    </dgm:pt>
    <dgm:pt modelId="{A89331A4-8238-4991-8844-4DEA7C068285}" type="pres">
      <dgm:prSet presAssocID="{5160BBCA-0E7F-468B-86EF-A3BBFF3EBF02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E84EA70-37A1-4400-8EDF-2E3AC03905BE}" type="pres">
      <dgm:prSet presAssocID="{DA3A554D-9F8E-455D-A56B-09BCDEF43A2C}" presName="Accent2" presStyleCnt="0"/>
      <dgm:spPr/>
    </dgm:pt>
    <dgm:pt modelId="{1FA2D493-A60D-4B16-B555-A50EBEB594DF}" type="pres">
      <dgm:prSet presAssocID="{DA3A554D-9F8E-455D-A56B-09BCDEF43A2C}" presName="Accent" presStyleLbl="node1" presStyleIdx="2" presStyleCnt="4"/>
      <dgm:spPr/>
    </dgm:pt>
    <dgm:pt modelId="{ED455DC8-43BD-4B8B-B3E9-729796ADA810}" type="pres">
      <dgm:prSet presAssocID="{DA3A554D-9F8E-455D-A56B-09BCDEF43A2C}" presName="ParentBackground2" presStyleCnt="0"/>
      <dgm:spPr/>
    </dgm:pt>
    <dgm:pt modelId="{0A84386F-3CEB-4BBD-AC7B-CE8DD567A41F}" type="pres">
      <dgm:prSet presAssocID="{DA3A554D-9F8E-455D-A56B-09BCDEF43A2C}" presName="ParentBackground" presStyleLbl="fgAcc1" presStyleIdx="2" presStyleCnt="4"/>
      <dgm:spPr/>
    </dgm:pt>
    <dgm:pt modelId="{3B439E43-3281-46A5-A9BE-B919DAD5AF33}" type="pres">
      <dgm:prSet presAssocID="{DA3A554D-9F8E-455D-A56B-09BCDEF43A2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FA79433-5BB2-4E82-9331-425941D9E6D2}" type="pres">
      <dgm:prSet presAssocID="{5550420E-1569-422D-BADC-0A0EF91A68C8}" presName="Accent1" presStyleCnt="0"/>
      <dgm:spPr/>
    </dgm:pt>
    <dgm:pt modelId="{C9F3C621-A67A-4DF6-BC5D-CAB3940051BB}" type="pres">
      <dgm:prSet presAssocID="{5550420E-1569-422D-BADC-0A0EF91A68C8}" presName="Accent" presStyleLbl="node1" presStyleIdx="3" presStyleCnt="4"/>
      <dgm:spPr/>
    </dgm:pt>
    <dgm:pt modelId="{F195B679-D439-4854-B444-86D7C56116D2}" type="pres">
      <dgm:prSet presAssocID="{5550420E-1569-422D-BADC-0A0EF91A68C8}" presName="ParentBackground1" presStyleCnt="0"/>
      <dgm:spPr/>
    </dgm:pt>
    <dgm:pt modelId="{93EA19D9-55E3-4BB5-B104-EBAFFF5B0188}" type="pres">
      <dgm:prSet presAssocID="{5550420E-1569-422D-BADC-0A0EF91A68C8}" presName="ParentBackground" presStyleLbl="fgAcc1" presStyleIdx="3" presStyleCnt="4"/>
      <dgm:spPr/>
    </dgm:pt>
    <dgm:pt modelId="{AAA72622-91B4-4BDE-B05E-29FD4EC1DAA0}" type="pres">
      <dgm:prSet presAssocID="{5550420E-1569-422D-BADC-0A0EF91A68C8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8F333A17-FDB4-4740-B6D9-5ED68E319E10}" type="presOf" srcId="{DA3A554D-9F8E-455D-A56B-09BCDEF43A2C}" destId="{0A84386F-3CEB-4BBD-AC7B-CE8DD567A41F}" srcOrd="0" destOrd="0" presId="urn:microsoft.com/office/officeart/2011/layout/CircleProcess"/>
    <dgm:cxn modelId="{A643D034-DE13-674F-A0C1-85D05FD705A4}" type="presOf" srcId="{7EDF221D-2C6A-43B8-A70C-CDB0A3EBB1AB}" destId="{3FBC3B89-C9C0-4D91-8FC9-7AE2E641756E}" srcOrd="0" destOrd="0" presId="urn:microsoft.com/office/officeart/2011/layout/CircleProcess"/>
    <dgm:cxn modelId="{8A5E0052-A958-F549-B367-907C940C4878}" type="presOf" srcId="{DA3A554D-9F8E-455D-A56B-09BCDEF43A2C}" destId="{3B439E43-3281-46A5-A9BE-B919DAD5AF33}" srcOrd="1" destOrd="0" presId="urn:microsoft.com/office/officeart/2011/layout/CircleProcess"/>
    <dgm:cxn modelId="{32899376-2B89-C249-B3F9-FC824E648337}" type="presOf" srcId="{7EDF221D-2C6A-43B8-A70C-CDB0A3EBB1AB}" destId="{0D9D7823-DE49-4D28-94FE-494E89D01256}" srcOrd="1" destOrd="0" presId="urn:microsoft.com/office/officeart/2011/layout/CircleProcess"/>
    <dgm:cxn modelId="{E536A87B-001C-B449-BEC7-94AD00B199D6}" type="presOf" srcId="{5550420E-1569-422D-BADC-0A0EF91A68C8}" destId="{AAA72622-91B4-4BDE-B05E-29FD4EC1DAA0}" srcOrd="1" destOrd="0" presId="urn:microsoft.com/office/officeart/2011/layout/CircleProcess"/>
    <dgm:cxn modelId="{00670581-0725-114C-9BF4-EECF5048BD14}" type="presOf" srcId="{5160BBCA-0E7F-468B-86EF-A3BBFF3EBF02}" destId="{D41B54D6-6299-468D-BFF0-8BE9750742DF}" srcOrd="0" destOrd="0" presId="urn:microsoft.com/office/officeart/2011/layout/CircleProcess"/>
    <dgm:cxn modelId="{50F81688-C64D-4DD9-BC59-9983D2FAAC2F}" srcId="{E4D7FEA6-C420-4657-ADD5-CFF9BEE17CDC}" destId="{5160BBCA-0E7F-468B-86EF-A3BBFF3EBF02}" srcOrd="2" destOrd="0" parTransId="{EC4306AB-2FC6-4810-8453-37FF101F0880}" sibTransId="{3B0A1C80-58E4-45E8-B484-AA1FB807A62E}"/>
    <dgm:cxn modelId="{2964739F-9FB4-4D96-9CF4-8414FDBFD80B}" srcId="{E4D7FEA6-C420-4657-ADD5-CFF9BEE17CDC}" destId="{5550420E-1569-422D-BADC-0A0EF91A68C8}" srcOrd="0" destOrd="0" parTransId="{147F0E6E-EFE0-4768-9AA5-69CAC243166B}" sibTransId="{A7C0F9CB-FDAF-48F4-B886-E38B083ED0DB}"/>
    <dgm:cxn modelId="{720B2AA0-1012-924C-8BC6-253A6743F51F}" type="presOf" srcId="{5550420E-1569-422D-BADC-0A0EF91A68C8}" destId="{93EA19D9-55E3-4BB5-B104-EBAFFF5B0188}" srcOrd="0" destOrd="0" presId="urn:microsoft.com/office/officeart/2011/layout/CircleProcess"/>
    <dgm:cxn modelId="{64118CB4-306F-44A2-828A-4F61359F3CAB}" srcId="{E4D7FEA6-C420-4657-ADD5-CFF9BEE17CDC}" destId="{7EDF221D-2C6A-43B8-A70C-CDB0A3EBB1AB}" srcOrd="3" destOrd="0" parTransId="{F8B64D0B-4139-4995-B286-6ED8C64C362A}" sibTransId="{20932F06-DDA0-4542-B158-9CE97D2DD6FD}"/>
    <dgm:cxn modelId="{4155A3C1-1BCC-4EB5-96A4-AB271B6DCB33}" srcId="{E4D7FEA6-C420-4657-ADD5-CFF9BEE17CDC}" destId="{DA3A554D-9F8E-455D-A56B-09BCDEF43A2C}" srcOrd="1" destOrd="0" parTransId="{0F3CC800-2AA9-492F-A80F-A60947F96812}" sibTransId="{30756785-FAE6-47F9-8406-8D8FD9C2AFD0}"/>
    <dgm:cxn modelId="{4921CED5-92F5-494E-B8E0-07E2FC2A15AB}" type="presOf" srcId="{E4D7FEA6-C420-4657-ADD5-CFF9BEE17CDC}" destId="{3CB44F3A-CA8F-4F8D-A26C-BDE5579EB5DD}" srcOrd="0" destOrd="0" presId="urn:microsoft.com/office/officeart/2011/layout/CircleProcess"/>
    <dgm:cxn modelId="{26DB31E7-D632-FE4D-B40D-4D16A4E0D29F}" type="presOf" srcId="{5160BBCA-0E7F-468B-86EF-A3BBFF3EBF02}" destId="{A89331A4-8238-4991-8844-4DEA7C068285}" srcOrd="1" destOrd="0" presId="urn:microsoft.com/office/officeart/2011/layout/CircleProcess"/>
    <dgm:cxn modelId="{D10C6DB2-ED65-D242-95C1-F4A13F4C3458}" type="presParOf" srcId="{3CB44F3A-CA8F-4F8D-A26C-BDE5579EB5DD}" destId="{646660BC-32A6-4E13-883B-E8D12CE96FA4}" srcOrd="0" destOrd="0" presId="urn:microsoft.com/office/officeart/2011/layout/CircleProcess"/>
    <dgm:cxn modelId="{2223A07E-B27A-1542-8F63-00D52F9B11FE}" type="presParOf" srcId="{646660BC-32A6-4E13-883B-E8D12CE96FA4}" destId="{0FB4FD61-6F48-48C4-9E8F-F0F03383E547}" srcOrd="0" destOrd="0" presId="urn:microsoft.com/office/officeart/2011/layout/CircleProcess"/>
    <dgm:cxn modelId="{B9AB1401-7C08-BA4B-BF33-9B46D9445EAE}" type="presParOf" srcId="{3CB44F3A-CA8F-4F8D-A26C-BDE5579EB5DD}" destId="{AE717487-65A0-443D-898F-812F72A23E2C}" srcOrd="1" destOrd="0" presId="urn:microsoft.com/office/officeart/2011/layout/CircleProcess"/>
    <dgm:cxn modelId="{9ECC8B5D-EF91-164A-8E09-70B9B763CFFB}" type="presParOf" srcId="{AE717487-65A0-443D-898F-812F72A23E2C}" destId="{3FBC3B89-C9C0-4D91-8FC9-7AE2E641756E}" srcOrd="0" destOrd="0" presId="urn:microsoft.com/office/officeart/2011/layout/CircleProcess"/>
    <dgm:cxn modelId="{F8C66872-8BB0-8A47-8D3C-F0E5D172D682}" type="presParOf" srcId="{3CB44F3A-CA8F-4F8D-A26C-BDE5579EB5DD}" destId="{0D9D7823-DE49-4D28-94FE-494E89D01256}" srcOrd="2" destOrd="0" presId="urn:microsoft.com/office/officeart/2011/layout/CircleProcess"/>
    <dgm:cxn modelId="{D34C7F6F-43AB-CA47-A662-9D657055A158}" type="presParOf" srcId="{3CB44F3A-CA8F-4F8D-A26C-BDE5579EB5DD}" destId="{8E775EB2-612C-4916-BCCA-97E5ECF4C0CC}" srcOrd="3" destOrd="0" presId="urn:microsoft.com/office/officeart/2011/layout/CircleProcess"/>
    <dgm:cxn modelId="{6A508395-5659-0A46-8BA2-DF6E78548A54}" type="presParOf" srcId="{8E775EB2-612C-4916-BCCA-97E5ECF4C0CC}" destId="{250A41B9-3BD6-4CAE-BACF-3043E6907130}" srcOrd="0" destOrd="0" presId="urn:microsoft.com/office/officeart/2011/layout/CircleProcess"/>
    <dgm:cxn modelId="{35CCD866-69BF-CD45-81C6-ABA8118A9E86}" type="presParOf" srcId="{3CB44F3A-CA8F-4F8D-A26C-BDE5579EB5DD}" destId="{04DB2678-7D59-4C60-B99B-8D273CC45865}" srcOrd="4" destOrd="0" presId="urn:microsoft.com/office/officeart/2011/layout/CircleProcess"/>
    <dgm:cxn modelId="{743A0C20-91D9-6A44-A479-87523EB2071D}" type="presParOf" srcId="{04DB2678-7D59-4C60-B99B-8D273CC45865}" destId="{D41B54D6-6299-468D-BFF0-8BE9750742DF}" srcOrd="0" destOrd="0" presId="urn:microsoft.com/office/officeart/2011/layout/CircleProcess"/>
    <dgm:cxn modelId="{B0E61790-F1FF-4E40-B087-D9D2388C212A}" type="presParOf" srcId="{3CB44F3A-CA8F-4F8D-A26C-BDE5579EB5DD}" destId="{A89331A4-8238-4991-8844-4DEA7C068285}" srcOrd="5" destOrd="0" presId="urn:microsoft.com/office/officeart/2011/layout/CircleProcess"/>
    <dgm:cxn modelId="{17E76B59-4DEF-8942-BC2D-9D67E6D09A46}" type="presParOf" srcId="{3CB44F3A-CA8F-4F8D-A26C-BDE5579EB5DD}" destId="{4E84EA70-37A1-4400-8EDF-2E3AC03905BE}" srcOrd="6" destOrd="0" presId="urn:microsoft.com/office/officeart/2011/layout/CircleProcess"/>
    <dgm:cxn modelId="{E7B2CDE2-8305-8846-A299-946E70B69049}" type="presParOf" srcId="{4E84EA70-37A1-4400-8EDF-2E3AC03905BE}" destId="{1FA2D493-A60D-4B16-B555-A50EBEB594DF}" srcOrd="0" destOrd="0" presId="urn:microsoft.com/office/officeart/2011/layout/CircleProcess"/>
    <dgm:cxn modelId="{1755922D-BD16-154E-AF1F-40750D0D236D}" type="presParOf" srcId="{3CB44F3A-CA8F-4F8D-A26C-BDE5579EB5DD}" destId="{ED455DC8-43BD-4B8B-B3E9-729796ADA810}" srcOrd="7" destOrd="0" presId="urn:microsoft.com/office/officeart/2011/layout/CircleProcess"/>
    <dgm:cxn modelId="{C5195232-3EF9-D749-A57D-90FD0A0411F4}" type="presParOf" srcId="{ED455DC8-43BD-4B8B-B3E9-729796ADA810}" destId="{0A84386F-3CEB-4BBD-AC7B-CE8DD567A41F}" srcOrd="0" destOrd="0" presId="urn:microsoft.com/office/officeart/2011/layout/CircleProcess"/>
    <dgm:cxn modelId="{83A3B2EF-3D11-E84D-92B9-9A5742E34E0A}" type="presParOf" srcId="{3CB44F3A-CA8F-4F8D-A26C-BDE5579EB5DD}" destId="{3B439E43-3281-46A5-A9BE-B919DAD5AF33}" srcOrd="8" destOrd="0" presId="urn:microsoft.com/office/officeart/2011/layout/CircleProcess"/>
    <dgm:cxn modelId="{4E223BE2-6039-FB42-B845-6DF660CA465C}" type="presParOf" srcId="{3CB44F3A-CA8F-4F8D-A26C-BDE5579EB5DD}" destId="{EFA79433-5BB2-4E82-9331-425941D9E6D2}" srcOrd="9" destOrd="0" presId="urn:microsoft.com/office/officeart/2011/layout/CircleProcess"/>
    <dgm:cxn modelId="{D8A31320-14FA-A741-895C-3357BD4CE290}" type="presParOf" srcId="{EFA79433-5BB2-4E82-9331-425941D9E6D2}" destId="{C9F3C621-A67A-4DF6-BC5D-CAB3940051BB}" srcOrd="0" destOrd="0" presId="urn:microsoft.com/office/officeart/2011/layout/CircleProcess"/>
    <dgm:cxn modelId="{DB022943-FC40-3E41-8DF1-47B4E0B976AB}" type="presParOf" srcId="{3CB44F3A-CA8F-4F8D-A26C-BDE5579EB5DD}" destId="{F195B679-D439-4854-B444-86D7C56116D2}" srcOrd="10" destOrd="0" presId="urn:microsoft.com/office/officeart/2011/layout/CircleProcess"/>
    <dgm:cxn modelId="{409CBEF6-3392-A34A-AC61-0F3CF5F6660F}" type="presParOf" srcId="{F195B679-D439-4854-B444-86D7C56116D2}" destId="{93EA19D9-55E3-4BB5-B104-EBAFFF5B0188}" srcOrd="0" destOrd="0" presId="urn:microsoft.com/office/officeart/2011/layout/CircleProcess"/>
    <dgm:cxn modelId="{30D1952C-1C39-D441-891F-01065C4189C4}" type="presParOf" srcId="{3CB44F3A-CA8F-4F8D-A26C-BDE5579EB5DD}" destId="{AAA72622-91B4-4BDE-B05E-29FD4EC1DAA0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4FD61-6F48-48C4-9E8F-F0F03383E547}">
      <dsp:nvSpPr>
        <dsp:cNvPr id="0" name=""/>
        <dsp:cNvSpPr/>
      </dsp:nvSpPr>
      <dsp:spPr>
        <a:xfrm>
          <a:off x="8385905" y="1288472"/>
          <a:ext cx="2509716" cy="2509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BC3B89-C9C0-4D91-8FC9-7AE2E641756E}">
      <dsp:nvSpPr>
        <dsp:cNvPr id="0" name=""/>
        <dsp:cNvSpPr/>
      </dsp:nvSpPr>
      <dsp:spPr>
        <a:xfrm>
          <a:off x="8469849" y="1372149"/>
          <a:ext cx="2342904" cy="2342492"/>
        </a:xfrm>
        <a:prstGeom prst="ellipse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30-Day Follow-Up/ Exit</a:t>
          </a:r>
        </a:p>
      </dsp:txBody>
      <dsp:txXfrm>
        <a:off x="8804549" y="1706853"/>
        <a:ext cx="1673502" cy="1673082"/>
      </dsp:txXfrm>
    </dsp:sp>
    <dsp:sp modelId="{250A41B9-3BD6-4CAE-BACF-3043E6907130}">
      <dsp:nvSpPr>
        <dsp:cNvPr id="0" name=""/>
        <dsp:cNvSpPr/>
      </dsp:nvSpPr>
      <dsp:spPr>
        <a:xfrm rot="2700000">
          <a:off x="5781462" y="1288296"/>
          <a:ext cx="2509757" cy="250975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1B54D6-6299-468D-BFF0-8BE9750742DF}">
      <dsp:nvSpPr>
        <dsp:cNvPr id="0" name=""/>
        <dsp:cNvSpPr/>
      </dsp:nvSpPr>
      <dsp:spPr>
        <a:xfrm>
          <a:off x="5876188" y="1372149"/>
          <a:ext cx="2342904" cy="2342492"/>
        </a:xfrm>
        <a:prstGeom prst="ellipse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48-Hour Follow-up</a:t>
          </a:r>
        </a:p>
      </dsp:txBody>
      <dsp:txXfrm>
        <a:off x="6210889" y="1706853"/>
        <a:ext cx="1673502" cy="1673082"/>
      </dsp:txXfrm>
    </dsp:sp>
    <dsp:sp modelId="{1FA2D493-A60D-4B16-B555-A50EBEB594DF}">
      <dsp:nvSpPr>
        <dsp:cNvPr id="0" name=""/>
        <dsp:cNvSpPr/>
      </dsp:nvSpPr>
      <dsp:spPr>
        <a:xfrm rot="2700000">
          <a:off x="3198563" y="1288296"/>
          <a:ext cx="2509757" cy="250975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84386F-3CEB-4BBD-AC7B-CE8DD567A41F}">
      <dsp:nvSpPr>
        <dsp:cNvPr id="0" name=""/>
        <dsp:cNvSpPr/>
      </dsp:nvSpPr>
      <dsp:spPr>
        <a:xfrm>
          <a:off x="3282528" y="1372149"/>
          <a:ext cx="2342904" cy="2342492"/>
        </a:xfrm>
        <a:prstGeom prst="ellipse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Index Procedure</a:t>
          </a:r>
        </a:p>
      </dsp:txBody>
      <dsp:txXfrm>
        <a:off x="3617229" y="1706853"/>
        <a:ext cx="1673502" cy="1673082"/>
      </dsp:txXfrm>
    </dsp:sp>
    <dsp:sp modelId="{C9F3C621-A67A-4DF6-BC5D-CAB3940051BB}">
      <dsp:nvSpPr>
        <dsp:cNvPr id="0" name=""/>
        <dsp:cNvSpPr/>
      </dsp:nvSpPr>
      <dsp:spPr>
        <a:xfrm rot="2700000">
          <a:off x="604903" y="1288296"/>
          <a:ext cx="2509757" cy="250975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EA19D9-55E3-4BB5-B104-EBAFFF5B0188}">
      <dsp:nvSpPr>
        <dsp:cNvPr id="0" name=""/>
        <dsp:cNvSpPr/>
      </dsp:nvSpPr>
      <dsp:spPr>
        <a:xfrm>
          <a:off x="688868" y="1372149"/>
          <a:ext cx="2342904" cy="2342492"/>
        </a:xfrm>
        <a:prstGeom prst="ellipse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Baseline</a:t>
          </a:r>
        </a:p>
      </dsp:txBody>
      <dsp:txXfrm>
        <a:off x="1023568" y="1706853"/>
        <a:ext cx="1673502" cy="1673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0.34601</cdr:x>
      <cdr:y>0.28352</cdr:y>
    </cdr:from>
    <cdr:to>
      <cdr:x>0.34601</cdr:x>
      <cdr:y>0.35483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CE5921D4-E8CB-43B4-95E6-D7A4EBC8C5EF}"/>
            </a:ext>
          </a:extLst>
        </cdr:cNvPr>
        <cdr:cNvCxnSpPr/>
      </cdr:nvCxnSpPr>
      <cdr:spPr>
        <a:xfrm xmlns:a="http://schemas.openxmlformats.org/drawingml/2006/main" flipV="1">
          <a:off x="3691966" y="1257079"/>
          <a:ext cx="0" cy="316168"/>
        </a:xfrm>
        <a:prstGeom xmlns:a="http://schemas.openxmlformats.org/drawingml/2006/main" prst="line">
          <a:avLst/>
        </a:prstGeom>
        <a:ln xmlns:a="http://schemas.openxmlformats.org/drawingml/2006/main" w="38100" cmpd="sng">
          <a:solidFill>
            <a:schemeClr val="accent2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0.34479</cdr:x>
      <cdr:y>0.27804</cdr:y>
    </cdr:from>
    <cdr:to>
      <cdr:x>0.75706</cdr:x>
      <cdr:y>0.28078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4FF1DE57-3CFF-4D60-AF6D-1A75107F7CC3}"/>
            </a:ext>
          </a:extLst>
        </cdr:cNvPr>
        <cdr:cNvCxnSpPr/>
      </cdr:nvCxnSpPr>
      <cdr:spPr>
        <a:xfrm xmlns:a="http://schemas.openxmlformats.org/drawingml/2006/main">
          <a:off x="3678874" y="1232758"/>
          <a:ext cx="4398939" cy="12160"/>
        </a:xfrm>
        <a:prstGeom xmlns:a="http://schemas.openxmlformats.org/drawingml/2006/main" prst="line">
          <a:avLst/>
        </a:prstGeom>
        <a:ln xmlns:a="http://schemas.openxmlformats.org/drawingml/2006/main" w="38100" cmpd="sng">
          <a:solidFill>
            <a:schemeClr val="accent2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0.75706</cdr:x>
      <cdr:y>0.28078</cdr:y>
    </cdr:from>
    <cdr:to>
      <cdr:x>0.75706</cdr:x>
      <cdr:y>0.47551</cdr:y>
    </cdr:to>
    <cdr:cxnSp macro="">
      <cdr:nvCxnSpPr>
        <cdr:cNvPr id="9" name="Straight Connector 8">
          <a:extLst xmlns:a="http://schemas.openxmlformats.org/drawingml/2006/main">
            <a:ext uri="{FF2B5EF4-FFF2-40B4-BE49-F238E27FC236}">
              <a16:creationId xmlns:a16="http://schemas.microsoft.com/office/drawing/2014/main" id="{F6A61855-F0B7-4ECD-943E-062DB3D93DA5}"/>
            </a:ext>
          </a:extLst>
        </cdr:cNvPr>
        <cdr:cNvCxnSpPr/>
      </cdr:nvCxnSpPr>
      <cdr:spPr>
        <a:xfrm xmlns:a="http://schemas.openxmlformats.org/drawingml/2006/main">
          <a:off x="8077813" y="1244918"/>
          <a:ext cx="0" cy="863383"/>
        </a:xfrm>
        <a:prstGeom xmlns:a="http://schemas.openxmlformats.org/drawingml/2006/main" prst="line">
          <a:avLst/>
        </a:prstGeom>
        <a:ln xmlns:a="http://schemas.openxmlformats.org/drawingml/2006/main" w="38100" cmpd="sng">
          <a:solidFill>
            <a:schemeClr val="accent2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0F77E-5AD9-4F3D-AA2B-8ED6B20FB491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C1006-1EE2-4EBF-A040-5893D71DF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17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1486F-CCE9-4879-9E0D-6020E61AFE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14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280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00526"/>
            <a:ext cx="9144000" cy="248267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4703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42370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659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ari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016" y="1040158"/>
            <a:ext cx="10981384" cy="5085477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477449" y="107589"/>
            <a:ext cx="10623907" cy="4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888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914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281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604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325107"/>
            <a:ext cx="10515600" cy="198067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139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43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43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246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7668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7668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0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319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36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2054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1354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0696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2393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693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0298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468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71263"/>
            <a:ext cx="12203289" cy="138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8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3073" y="887619"/>
            <a:ext cx="101603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A Prospective, Single-Arm, Multicenter Trial of Catheter-Directed Mechanical Thrombectomy for Intermediate-Risk Acute Pulmonary Embolism: </a:t>
            </a:r>
          </a:p>
          <a:p>
            <a:pPr algn="ctr"/>
            <a:r>
              <a:rPr lang="en-US" sz="3600" dirty="0"/>
              <a:t>The FLARE Study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4551" y="3860431"/>
            <a:ext cx="8779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Thomas </a:t>
            </a:r>
            <a:r>
              <a:rPr lang="en-US" sz="2400" dirty="0" err="1"/>
              <a:t>Tu</a:t>
            </a:r>
            <a:r>
              <a:rPr lang="en-US" sz="2400" dirty="0"/>
              <a:t>, M.D.</a:t>
            </a:r>
          </a:p>
          <a:p>
            <a:pPr algn="ctr"/>
            <a:r>
              <a:rPr lang="en-US" sz="2400" dirty="0"/>
              <a:t>On behalf of the FLARE Investigators</a:t>
            </a:r>
          </a:p>
          <a:p>
            <a:pPr algn="ctr"/>
            <a:r>
              <a:rPr lang="en-US" sz="2400" dirty="0"/>
              <a:t>National PIs:  Kenneth Rosenfield, M.D. and Victor </a:t>
            </a:r>
            <a:r>
              <a:rPr lang="en-US" sz="2400" dirty="0" err="1"/>
              <a:t>Tapson</a:t>
            </a:r>
            <a:r>
              <a:rPr lang="en-US" sz="2400" dirty="0"/>
              <a:t>, M.D.</a:t>
            </a:r>
          </a:p>
          <a:p>
            <a:pPr algn="ctr"/>
            <a:r>
              <a:rPr lang="en-US" sz="2400" dirty="0"/>
              <a:t>April 27, 2018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E2DB3A6-1802-4E0E-9380-6B730521DAB3}"/>
              </a:ext>
            </a:extLst>
          </p:cNvPr>
          <p:cNvSpPr txBox="1">
            <a:spLocks/>
          </p:cNvSpPr>
          <p:nvPr/>
        </p:nvSpPr>
        <p:spPr>
          <a:xfrm>
            <a:off x="11775933" y="6392596"/>
            <a:ext cx="416067" cy="465404"/>
          </a:xfrm>
          <a:prstGeom prst="rect">
            <a:avLst/>
          </a:prstGeom>
        </p:spPr>
        <p:txBody>
          <a:bodyPr anchor="ctr"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fld id="{8C995DE4-0525-B847-A1CC-1962011D1151}" type="slidenum">
              <a:rPr lang="en-US" sz="1400" b="0" smtClean="0"/>
              <a:t>1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887842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054DE7-711E-4249-BDD4-83EFE5A2C7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164276"/>
              </p:ext>
            </p:extLst>
          </p:nvPr>
        </p:nvGraphicFramePr>
        <p:xfrm>
          <a:off x="605631" y="-410818"/>
          <a:ext cx="10980737" cy="508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54B81AB-AFAA-4C50-AFC7-38A250EC0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Study Flow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E2DB3A6-1802-4E0E-9380-6B730521DAB3}"/>
              </a:ext>
            </a:extLst>
          </p:cNvPr>
          <p:cNvSpPr txBox="1">
            <a:spLocks/>
          </p:cNvSpPr>
          <p:nvPr/>
        </p:nvSpPr>
        <p:spPr>
          <a:xfrm>
            <a:off x="11775933" y="6392596"/>
            <a:ext cx="416067" cy="465404"/>
          </a:xfrm>
          <a:prstGeom prst="rect">
            <a:avLst/>
          </a:prstGeom>
        </p:spPr>
        <p:txBody>
          <a:bodyPr anchor="ctr"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fld id="{5EBFDA7C-58ED-5A42-A32D-CB547E498BCA}" type="slidenum">
              <a:rPr lang="en-US" sz="1400" b="0" smtClean="0"/>
              <a:t>10</a:t>
            </a:fld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847285" y="3577433"/>
            <a:ext cx="104916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/>
              <a:t>FLARE was an Investigational Device Exemption (“IDE”) study with all appropriate controls including:</a:t>
            </a:r>
          </a:p>
          <a:p>
            <a:pPr marL="342900" indent="-342900">
              <a:buFont typeface="Arial"/>
              <a:buChar char="•"/>
            </a:pPr>
            <a:r>
              <a:rPr lang="en-US" altLang="en-US" dirty="0"/>
              <a:t>Data Safety and Monitoring Board</a:t>
            </a:r>
          </a:p>
          <a:p>
            <a:pPr marL="342900" indent="-342900">
              <a:buFont typeface="Arial"/>
              <a:buChar char="•"/>
            </a:pPr>
            <a:r>
              <a:rPr lang="en-US" altLang="en-US" dirty="0"/>
              <a:t>Clinical Events Committee</a:t>
            </a:r>
          </a:p>
          <a:p>
            <a:pPr marL="342900" indent="-342900">
              <a:buFont typeface="Arial"/>
              <a:buChar char="•"/>
            </a:pPr>
            <a:r>
              <a:rPr lang="en-US" altLang="en-US" dirty="0"/>
              <a:t>Independent Core Lab adjudication of RV/LV ratio for primary effectiveness endpoint </a:t>
            </a:r>
          </a:p>
          <a:p>
            <a:pPr marL="800100" lvl="1" indent="-342900">
              <a:buFont typeface="Arial"/>
              <a:buChar char="•"/>
            </a:pPr>
            <a:r>
              <a:rPr lang="en-US" altLang="en-US" dirty="0"/>
              <a:t>(</a:t>
            </a:r>
            <a:r>
              <a:rPr lang="en-US" altLang="en-US" dirty="0" err="1"/>
              <a:t>Syntactx</a:t>
            </a:r>
            <a:r>
              <a:rPr lang="en-US" altLang="en-US" dirty="0"/>
              <a:t>, LLC, New York, NY, USA)</a:t>
            </a:r>
          </a:p>
        </p:txBody>
      </p:sp>
    </p:spTree>
    <p:extLst>
      <p:ext uri="{BB962C8B-B14F-4D97-AF65-F5344CB8AC3E}">
        <p14:creationId xmlns:p14="http://schemas.microsoft.com/office/powerpoint/2010/main" val="3640694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091EAC-C224-46FE-8D55-743930E22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8406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Patient Selection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E2DB3A6-1802-4E0E-9380-6B730521DAB3}"/>
              </a:ext>
            </a:extLst>
          </p:cNvPr>
          <p:cNvSpPr txBox="1">
            <a:spLocks/>
          </p:cNvSpPr>
          <p:nvPr/>
        </p:nvSpPr>
        <p:spPr>
          <a:xfrm>
            <a:off x="11775933" y="6392596"/>
            <a:ext cx="416067" cy="465404"/>
          </a:xfrm>
          <a:prstGeom prst="rect">
            <a:avLst/>
          </a:prstGeom>
        </p:spPr>
        <p:txBody>
          <a:bodyPr anchor="ctr"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fld id="{1038D131-B50F-9D49-A0E1-A552F6D3A325}" type="slidenum">
              <a:rPr lang="en-US" sz="1400" b="0" smtClean="0"/>
              <a:t>11</a:t>
            </a:fld>
            <a:endParaRPr lang="en-US" sz="1400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E941AA1-5722-4C6F-B233-FA902D3CA3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290723"/>
            <a:ext cx="8662851" cy="427655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Main Inclusion Criteria:</a:t>
            </a:r>
          </a:p>
          <a:p>
            <a:r>
              <a:rPr lang="en-US" altLang="en-US" dirty="0"/>
              <a:t>Age ≥ 18 and ≤ 75 years</a:t>
            </a:r>
          </a:p>
          <a:p>
            <a:r>
              <a:rPr lang="en-US" altLang="en-US" dirty="0"/>
              <a:t>CTA evidence of proximal PE </a:t>
            </a:r>
          </a:p>
          <a:p>
            <a:r>
              <a:rPr lang="en-US" altLang="en-US" dirty="0"/>
              <a:t>PE symptom duration ≤ 14 days</a:t>
            </a:r>
          </a:p>
          <a:p>
            <a:r>
              <a:rPr lang="en-US" altLang="en-US" dirty="0"/>
              <a:t>RV/LV ratio of ≥ 0.9 </a:t>
            </a:r>
          </a:p>
          <a:p>
            <a:r>
              <a:rPr lang="en-US" altLang="en-US" dirty="0"/>
              <a:t>Systolic BP ≥ 90 mmHg </a:t>
            </a:r>
          </a:p>
          <a:p>
            <a:r>
              <a:rPr lang="en-US" altLang="en-US" dirty="0"/>
              <a:t>Stable heart rate &lt; 130 bpm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786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091EAC-C224-46FE-8D55-743930E22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8406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Patient Selection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E2DB3A6-1802-4E0E-9380-6B730521DAB3}"/>
              </a:ext>
            </a:extLst>
          </p:cNvPr>
          <p:cNvSpPr txBox="1">
            <a:spLocks/>
          </p:cNvSpPr>
          <p:nvPr/>
        </p:nvSpPr>
        <p:spPr>
          <a:xfrm>
            <a:off x="11775933" y="6392596"/>
            <a:ext cx="416067" cy="465404"/>
          </a:xfrm>
          <a:prstGeom prst="rect">
            <a:avLst/>
          </a:prstGeom>
        </p:spPr>
        <p:txBody>
          <a:bodyPr anchor="ctr"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fld id="{1038D131-B50F-9D49-A0E1-A552F6D3A325}" type="slidenum">
              <a:rPr lang="en-US" sz="1400" b="0" smtClean="0"/>
              <a:t>12</a:t>
            </a:fld>
            <a:endParaRPr lang="en-US" sz="1400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E941AA1-5722-4C6F-B233-FA902D3CA3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81421"/>
            <a:ext cx="8662851" cy="42765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Main Exclusion Criteria:</a:t>
            </a:r>
          </a:p>
          <a:p>
            <a:r>
              <a:rPr lang="en-US" altLang="en-US" dirty="0"/>
              <a:t>Thrombolytic use within 30 days</a:t>
            </a:r>
          </a:p>
          <a:p>
            <a:r>
              <a:rPr lang="en-US" altLang="en-US" dirty="0"/>
              <a:t>PHTN with peak PA pressure &gt; 70 mmHg </a:t>
            </a:r>
          </a:p>
          <a:p>
            <a:r>
              <a:rPr lang="en-US" altLang="en-US" dirty="0"/>
              <a:t>Vasopressor requirement after fluids to keep pressure ≥ 90 mmHg</a:t>
            </a:r>
          </a:p>
          <a:p>
            <a:r>
              <a:rPr lang="en-US" altLang="en-US" dirty="0"/>
              <a:t>FiO</a:t>
            </a:r>
            <a:r>
              <a:rPr lang="en-US" altLang="en-US" baseline="-25000" dirty="0"/>
              <a:t>2</a:t>
            </a:r>
            <a:r>
              <a:rPr lang="en-US" altLang="en-US" dirty="0"/>
              <a:t> requirement &gt; 40% room air or &gt; 6 LPM to keep O</a:t>
            </a:r>
            <a:r>
              <a:rPr lang="en-US" altLang="en-US" baseline="-25000" dirty="0"/>
              <a:t>2</a:t>
            </a:r>
            <a:r>
              <a:rPr lang="en-US" altLang="en-US" dirty="0"/>
              <a:t> sat &gt; 90%</a:t>
            </a:r>
          </a:p>
          <a:p>
            <a:r>
              <a:rPr lang="en-US" altLang="en-US" dirty="0"/>
              <a:t>Hematocrit &lt; 28%, platelets &lt; 100,000/µL, serum creatinine &gt; 1.8 mg/</a:t>
            </a:r>
            <a:r>
              <a:rPr lang="en-US" altLang="en-US" dirty="0" err="1"/>
              <a:t>dL</a:t>
            </a:r>
            <a:r>
              <a:rPr lang="en-US" altLang="en-US" dirty="0"/>
              <a:t>, INR &gt; 3</a:t>
            </a:r>
          </a:p>
          <a:p>
            <a:r>
              <a:rPr lang="en-US" altLang="en-US" dirty="0"/>
              <a:t>Cardiovascular or pulmonary surgery within 7 days</a:t>
            </a:r>
          </a:p>
          <a:p>
            <a:r>
              <a:rPr lang="en-US" altLang="en-US" dirty="0"/>
              <a:t>Actively progressing cancer</a:t>
            </a:r>
          </a:p>
          <a:p>
            <a:r>
              <a:rPr lang="en-US" altLang="en-US" dirty="0"/>
              <a:t>Pregnancy</a:t>
            </a:r>
          </a:p>
          <a:p>
            <a:r>
              <a:rPr lang="en-US" b="1" dirty="0"/>
              <a:t>Note:  No specific exclusion for increased bleeding risk</a:t>
            </a:r>
          </a:p>
        </p:txBody>
      </p:sp>
    </p:spTree>
    <p:extLst>
      <p:ext uri="{BB962C8B-B14F-4D97-AF65-F5344CB8AC3E}">
        <p14:creationId xmlns:p14="http://schemas.microsoft.com/office/powerpoint/2010/main" val="3485312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710B04-AD5E-44E4-B278-62CE423A1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Study Enrollment:  April 2016 to October 2017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A9C5FA4-3A23-4DDB-B052-DD7FD8FE20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222019"/>
              </p:ext>
            </p:extLst>
          </p:nvPr>
        </p:nvGraphicFramePr>
        <p:xfrm>
          <a:off x="827314" y="653143"/>
          <a:ext cx="10623907" cy="4805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E2DB3A6-1802-4E0E-9380-6B730521DAB3}"/>
              </a:ext>
            </a:extLst>
          </p:cNvPr>
          <p:cNvSpPr txBox="1">
            <a:spLocks/>
          </p:cNvSpPr>
          <p:nvPr/>
        </p:nvSpPr>
        <p:spPr>
          <a:xfrm>
            <a:off x="11775933" y="6392596"/>
            <a:ext cx="416067" cy="465404"/>
          </a:xfrm>
          <a:prstGeom prst="rect">
            <a:avLst/>
          </a:prstGeom>
        </p:spPr>
        <p:txBody>
          <a:bodyPr anchor="ctr"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fld id="{95484C02-7FFF-0741-AC08-C6F149360640}" type="slidenum">
              <a:rPr lang="en-US" sz="1400" b="0" smtClean="0"/>
              <a:t>13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102947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32B282B-D960-4E93-84D6-FDCF5AB39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48" y="954088"/>
            <a:ext cx="11138714" cy="590391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EED5B11-53E7-4F62-A9D6-24A57DB92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Subject Disposition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E2DB3A6-1802-4E0E-9380-6B730521DAB3}"/>
              </a:ext>
            </a:extLst>
          </p:cNvPr>
          <p:cNvSpPr txBox="1">
            <a:spLocks/>
          </p:cNvSpPr>
          <p:nvPr/>
        </p:nvSpPr>
        <p:spPr>
          <a:xfrm>
            <a:off x="11775933" y="6392596"/>
            <a:ext cx="416067" cy="465404"/>
          </a:xfrm>
          <a:prstGeom prst="rect">
            <a:avLst/>
          </a:prstGeom>
        </p:spPr>
        <p:txBody>
          <a:bodyPr anchor="ctr"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fld id="{E35069EA-798E-414F-8AAE-DBEC563BBB0E}" type="slidenum">
              <a:rPr lang="en-US" sz="1400" b="0" smtClean="0"/>
              <a:t>14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07147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1D3544-E8D8-40FB-8409-0BD9D0D28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Baseline Characteristics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97F236E5-748E-4323-B4F6-EB3F9A013D2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40170" y="1082305"/>
          <a:ext cx="10980738" cy="374015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7615457">
                  <a:extLst>
                    <a:ext uri="{9D8B030D-6E8A-4147-A177-3AD203B41FA5}">
                      <a16:colId xmlns:a16="http://schemas.microsoft.com/office/drawing/2014/main" val="208051754"/>
                    </a:ext>
                  </a:extLst>
                </a:gridCol>
                <a:gridCol w="3365281">
                  <a:extLst>
                    <a:ext uri="{9D8B030D-6E8A-4147-A177-3AD203B41FA5}">
                      <a16:colId xmlns:a16="http://schemas.microsoft.com/office/drawing/2014/main" val="1170736898"/>
                    </a:ext>
                  </a:extLst>
                </a:gridCol>
              </a:tblGrid>
              <a:tr h="1380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extLst>
                  <a:ext uri="{0D108BD9-81ED-4DB2-BD59-A6C34878D82A}">
                    <a16:rowId xmlns:a16="http://schemas.microsoft.com/office/drawing/2014/main" val="2122584932"/>
                  </a:ext>
                </a:extLst>
              </a:tr>
              <a:tr h="1380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# </a:t>
                      </a:r>
                      <a:r>
                        <a:rPr lang="en-US" sz="2400" b="0" kern="1200" dirty="0">
                          <a:effectLst/>
                        </a:rPr>
                        <a:t>Sites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18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extLst>
                  <a:ext uri="{0D108BD9-81ED-4DB2-BD59-A6C34878D82A}">
                    <a16:rowId xmlns:a16="http://schemas.microsoft.com/office/drawing/2014/main" val="1278943312"/>
                  </a:ext>
                </a:extLst>
              </a:tr>
              <a:tr h="1380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# Patients treated 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106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extLst>
                  <a:ext uri="{0D108BD9-81ED-4DB2-BD59-A6C34878D82A}">
                    <a16:rowId xmlns:a16="http://schemas.microsoft.com/office/drawing/2014/main" val="3282241650"/>
                  </a:ext>
                </a:extLst>
              </a:tr>
              <a:tr h="1380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Mean age ± SD, years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55.6 ± 13.6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extLst>
                  <a:ext uri="{0D108BD9-81ED-4DB2-BD59-A6C34878D82A}">
                    <a16:rowId xmlns:a16="http://schemas.microsoft.com/office/drawing/2014/main" val="3138804248"/>
                  </a:ext>
                </a:extLst>
              </a:tr>
              <a:tr h="1380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Mean BMI ± SD, kg/m</a:t>
                      </a:r>
                      <a:r>
                        <a:rPr lang="en-US" sz="2400" b="0" baseline="30000" dirty="0">
                          <a:effectLst/>
                        </a:rPr>
                        <a:t>2</a:t>
                      </a:r>
                      <a:endParaRPr lang="en-US" sz="2400" b="0" baseline="300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36.1 ± 9.5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extLst>
                  <a:ext uri="{0D108BD9-81ED-4DB2-BD59-A6C34878D82A}">
                    <a16:rowId xmlns:a16="http://schemas.microsoft.com/office/drawing/2014/main" val="2822170916"/>
                  </a:ext>
                </a:extLst>
              </a:tr>
              <a:tr h="1380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Male gender, n (%)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58 (54.7)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extLst>
                  <a:ext uri="{0D108BD9-81ED-4DB2-BD59-A6C34878D82A}">
                    <a16:rowId xmlns:a16="http://schemas.microsoft.com/office/drawing/2014/main" val="2706795174"/>
                  </a:ext>
                </a:extLst>
              </a:tr>
              <a:tr h="1380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Race/Ethnicity, n (%)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extLst>
                  <a:ext uri="{0D108BD9-81ED-4DB2-BD59-A6C34878D82A}">
                    <a16:rowId xmlns:a16="http://schemas.microsoft.com/office/drawing/2014/main" val="3148882809"/>
                  </a:ext>
                </a:extLst>
              </a:tr>
              <a:tr h="1380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     Caucasian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87 (82.1)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extLst>
                  <a:ext uri="{0D108BD9-81ED-4DB2-BD59-A6C34878D82A}">
                    <a16:rowId xmlns:a16="http://schemas.microsoft.com/office/drawing/2014/main" val="179793230"/>
                  </a:ext>
                </a:extLst>
              </a:tr>
              <a:tr h="1380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     African American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18 (17.0)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extLst>
                  <a:ext uri="{0D108BD9-81ED-4DB2-BD59-A6C34878D82A}">
                    <a16:rowId xmlns:a16="http://schemas.microsoft.com/office/drawing/2014/main" val="2786559613"/>
                  </a:ext>
                </a:extLst>
              </a:tr>
              <a:tr h="1380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     Hispanic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1 (0.9)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extLst>
                  <a:ext uri="{0D108BD9-81ED-4DB2-BD59-A6C34878D82A}">
                    <a16:rowId xmlns:a16="http://schemas.microsoft.com/office/drawing/2014/main" val="1082567072"/>
                  </a:ext>
                </a:extLst>
              </a:tr>
            </a:tbl>
          </a:graphicData>
        </a:graphic>
      </p:graphicFrame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E2DB3A6-1802-4E0E-9380-6B730521DAB3}"/>
              </a:ext>
            </a:extLst>
          </p:cNvPr>
          <p:cNvSpPr txBox="1">
            <a:spLocks/>
          </p:cNvSpPr>
          <p:nvPr/>
        </p:nvSpPr>
        <p:spPr>
          <a:xfrm>
            <a:off x="11775933" y="6392596"/>
            <a:ext cx="416067" cy="465404"/>
          </a:xfrm>
          <a:prstGeom prst="rect">
            <a:avLst/>
          </a:prstGeom>
        </p:spPr>
        <p:txBody>
          <a:bodyPr anchor="ctr"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fld id="{8C995DE4-0525-B847-A1CC-1962011D1151}" type="slidenum">
              <a:rPr lang="en-US" sz="1400" b="0" smtClean="0"/>
              <a:t>15</a:t>
            </a:fld>
            <a:endParaRPr lang="en-US" sz="14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4CCFA8-D885-4254-972A-06D0B85F3F05}"/>
              </a:ext>
            </a:extLst>
          </p:cNvPr>
          <p:cNvSpPr/>
          <p:nvPr/>
        </p:nvSpPr>
        <p:spPr>
          <a:xfrm>
            <a:off x="540170" y="2211977"/>
            <a:ext cx="10980738" cy="7315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94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49A4F7-9207-4C24-9B55-497AE9A0A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Comorbidities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D89973E-1F55-4E84-914F-962B7E8006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0372992"/>
              </p:ext>
            </p:extLst>
          </p:nvPr>
        </p:nvGraphicFramePr>
        <p:xfrm>
          <a:off x="605631" y="470263"/>
          <a:ext cx="10271375" cy="489337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7123493">
                  <a:extLst>
                    <a:ext uri="{9D8B030D-6E8A-4147-A177-3AD203B41FA5}">
                      <a16:colId xmlns:a16="http://schemas.microsoft.com/office/drawing/2014/main" val="208051754"/>
                    </a:ext>
                  </a:extLst>
                </a:gridCol>
                <a:gridCol w="3147882">
                  <a:extLst>
                    <a:ext uri="{9D8B030D-6E8A-4147-A177-3AD203B41FA5}">
                      <a16:colId xmlns:a16="http://schemas.microsoft.com/office/drawing/2014/main" val="1170736898"/>
                    </a:ext>
                  </a:extLst>
                </a:gridCol>
              </a:tblGrid>
              <a:tr h="40778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n/106 (%)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extLst>
                  <a:ext uri="{0D108BD9-81ED-4DB2-BD59-A6C34878D82A}">
                    <a16:rowId xmlns:a16="http://schemas.microsoft.com/office/drawing/2014/main" val="2122584932"/>
                  </a:ext>
                </a:extLst>
              </a:tr>
              <a:tr h="407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0" dirty="0"/>
                        <a:t>Hypertension</a:t>
                      </a:r>
                    </a:p>
                  </a:txBody>
                  <a:tcPr marL="91506" marR="9150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b="0" dirty="0"/>
                        <a:t>60 (56.6)</a:t>
                      </a:r>
                    </a:p>
                  </a:txBody>
                  <a:tcPr marL="91506" marR="91506" anchor="ctr"/>
                </a:tc>
                <a:extLst>
                  <a:ext uri="{0D108BD9-81ED-4DB2-BD59-A6C34878D82A}">
                    <a16:rowId xmlns:a16="http://schemas.microsoft.com/office/drawing/2014/main" val="1278943312"/>
                  </a:ext>
                </a:extLst>
              </a:tr>
              <a:tr h="407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0" dirty="0"/>
                        <a:t>Coronary Artery Disease</a:t>
                      </a:r>
                    </a:p>
                  </a:txBody>
                  <a:tcPr marL="91506" marR="9150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b="0" dirty="0"/>
                        <a:t>10 (9.4)</a:t>
                      </a:r>
                    </a:p>
                  </a:txBody>
                  <a:tcPr marL="91506" marR="91506" anchor="ctr"/>
                </a:tc>
                <a:extLst>
                  <a:ext uri="{0D108BD9-81ED-4DB2-BD59-A6C34878D82A}">
                    <a16:rowId xmlns:a16="http://schemas.microsoft.com/office/drawing/2014/main" val="3138804248"/>
                  </a:ext>
                </a:extLst>
              </a:tr>
              <a:tr h="40778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b="0" dirty="0"/>
                        <a:t>Congestive Heart Failure</a:t>
                      </a:r>
                    </a:p>
                  </a:txBody>
                  <a:tcPr marL="91506" marR="9150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b="0" dirty="0"/>
                        <a:t>6 (5.7)</a:t>
                      </a:r>
                    </a:p>
                  </a:txBody>
                  <a:tcPr marL="91506" marR="91506" anchor="ctr"/>
                </a:tc>
                <a:extLst>
                  <a:ext uri="{0D108BD9-81ED-4DB2-BD59-A6C34878D82A}">
                    <a16:rowId xmlns:a16="http://schemas.microsoft.com/office/drawing/2014/main" val="2822170916"/>
                  </a:ext>
                </a:extLst>
              </a:tr>
              <a:tr h="407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0" dirty="0"/>
                        <a:t>PFO / Other Shunt</a:t>
                      </a:r>
                    </a:p>
                  </a:txBody>
                  <a:tcPr marL="91506" marR="9150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b="0" dirty="0"/>
                        <a:t>4 (3.8)</a:t>
                      </a:r>
                    </a:p>
                  </a:txBody>
                  <a:tcPr marL="91506" marR="91506" anchor="ctr"/>
                </a:tc>
                <a:extLst>
                  <a:ext uri="{0D108BD9-81ED-4DB2-BD59-A6C34878D82A}">
                    <a16:rowId xmlns:a16="http://schemas.microsoft.com/office/drawing/2014/main" val="2706795174"/>
                  </a:ext>
                </a:extLst>
              </a:tr>
              <a:tr h="407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0" dirty="0"/>
                        <a:t>COPD</a:t>
                      </a:r>
                    </a:p>
                  </a:txBody>
                  <a:tcPr marL="91506" marR="9150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b="0" dirty="0"/>
                        <a:t>8 (7.5)</a:t>
                      </a:r>
                    </a:p>
                  </a:txBody>
                  <a:tcPr marL="91506" marR="91506" anchor="ctr"/>
                </a:tc>
                <a:extLst>
                  <a:ext uri="{0D108BD9-81ED-4DB2-BD59-A6C34878D82A}">
                    <a16:rowId xmlns:a16="http://schemas.microsoft.com/office/drawing/2014/main" val="3148882809"/>
                  </a:ext>
                </a:extLst>
              </a:tr>
              <a:tr h="407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0" dirty="0"/>
                        <a:t>Chronic Renal Insufficiency</a:t>
                      </a:r>
                    </a:p>
                  </a:txBody>
                  <a:tcPr marL="91506" marR="9150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b="0" dirty="0"/>
                        <a:t>9 (8.5)</a:t>
                      </a:r>
                    </a:p>
                  </a:txBody>
                  <a:tcPr marL="91506" marR="91506" anchor="ctr"/>
                </a:tc>
                <a:extLst>
                  <a:ext uri="{0D108BD9-81ED-4DB2-BD59-A6C34878D82A}">
                    <a16:rowId xmlns:a16="http://schemas.microsoft.com/office/drawing/2014/main" val="179793230"/>
                  </a:ext>
                </a:extLst>
              </a:tr>
              <a:tr h="407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0" dirty="0"/>
                        <a:t>Concurrent DVT</a:t>
                      </a:r>
                    </a:p>
                  </a:txBody>
                  <a:tcPr marL="91506" marR="9150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b="0" dirty="0"/>
                        <a:t>73 (68.9)</a:t>
                      </a:r>
                    </a:p>
                  </a:txBody>
                  <a:tcPr marL="91506" marR="91506" anchor="ctr"/>
                </a:tc>
                <a:extLst>
                  <a:ext uri="{0D108BD9-81ED-4DB2-BD59-A6C34878D82A}">
                    <a16:rowId xmlns:a16="http://schemas.microsoft.com/office/drawing/2014/main" val="2786559613"/>
                  </a:ext>
                </a:extLst>
              </a:tr>
              <a:tr h="40778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b="0" dirty="0"/>
                        <a:t>Prior Stroke / TIA</a:t>
                      </a:r>
                    </a:p>
                  </a:txBody>
                  <a:tcPr marL="91506" marR="91506"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10 (9.4)</a:t>
                      </a:r>
                    </a:p>
                  </a:txBody>
                  <a:tcPr marL="91506" marR="91506" anchor="ctr"/>
                </a:tc>
                <a:extLst>
                  <a:ext uri="{0D108BD9-81ED-4DB2-BD59-A6C34878D82A}">
                    <a16:rowId xmlns:a16="http://schemas.microsoft.com/office/drawing/2014/main" val="1082567072"/>
                  </a:ext>
                </a:extLst>
              </a:tr>
              <a:tr h="40778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b="0" dirty="0"/>
                        <a:t>Prior DVT</a:t>
                      </a:r>
                    </a:p>
                  </a:txBody>
                  <a:tcPr marL="91506" marR="9150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b="0" dirty="0"/>
                        <a:t>14 (13.2)</a:t>
                      </a:r>
                    </a:p>
                  </a:txBody>
                  <a:tcPr marL="91506" marR="91506" anchor="ctr"/>
                </a:tc>
                <a:extLst>
                  <a:ext uri="{0D108BD9-81ED-4DB2-BD59-A6C34878D82A}">
                    <a16:rowId xmlns:a16="http://schemas.microsoft.com/office/drawing/2014/main" val="2353414672"/>
                  </a:ext>
                </a:extLst>
              </a:tr>
              <a:tr h="40778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b="0" dirty="0"/>
                        <a:t>Prior PE</a:t>
                      </a:r>
                    </a:p>
                  </a:txBody>
                  <a:tcPr marL="91506" marR="9150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b="0" dirty="0"/>
                        <a:t>10 (9.4)</a:t>
                      </a:r>
                    </a:p>
                  </a:txBody>
                  <a:tcPr marL="91506" marR="91506" anchor="ctr"/>
                </a:tc>
                <a:extLst>
                  <a:ext uri="{0D108BD9-81ED-4DB2-BD59-A6C34878D82A}">
                    <a16:rowId xmlns:a16="http://schemas.microsoft.com/office/drawing/2014/main" val="279638192"/>
                  </a:ext>
                </a:extLst>
              </a:tr>
              <a:tr h="40778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b="0" dirty="0"/>
                        <a:t>Recent Surgery – Ortho (4), CV (1</a:t>
                      </a:r>
                      <a:r>
                        <a:rPr lang="en-US" b="0" baseline="30000" dirty="0"/>
                        <a:t>*</a:t>
                      </a:r>
                      <a:r>
                        <a:rPr lang="en-US" b="0" dirty="0"/>
                        <a:t>), Urologic (1)</a:t>
                      </a:r>
                    </a:p>
                  </a:txBody>
                  <a:tcPr marL="91506" marR="9150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b="0" dirty="0"/>
                        <a:t>6 (5.7)</a:t>
                      </a:r>
                    </a:p>
                  </a:txBody>
                  <a:tcPr marL="91506" marR="91506" anchor="ctr"/>
                </a:tc>
                <a:extLst>
                  <a:ext uri="{0D108BD9-81ED-4DB2-BD59-A6C34878D82A}">
                    <a16:rowId xmlns:a16="http://schemas.microsoft.com/office/drawing/2014/main" val="317217090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60A631E-A8B7-465F-B563-E5CC1B1EF3E6}"/>
              </a:ext>
            </a:extLst>
          </p:cNvPr>
          <p:cNvSpPr txBox="1"/>
          <p:nvPr/>
        </p:nvSpPr>
        <p:spPr>
          <a:xfrm>
            <a:off x="11005188" y="5021259"/>
            <a:ext cx="88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*</a:t>
            </a:r>
            <a:r>
              <a:rPr lang="en-US" sz="1600" dirty="0"/>
              <a:t>&gt;7 days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E2DB3A6-1802-4E0E-9380-6B730521DAB3}"/>
              </a:ext>
            </a:extLst>
          </p:cNvPr>
          <p:cNvSpPr txBox="1">
            <a:spLocks/>
          </p:cNvSpPr>
          <p:nvPr/>
        </p:nvSpPr>
        <p:spPr>
          <a:xfrm>
            <a:off x="11775933" y="6392596"/>
            <a:ext cx="416067" cy="465404"/>
          </a:xfrm>
          <a:prstGeom prst="rect">
            <a:avLst/>
          </a:prstGeom>
        </p:spPr>
        <p:txBody>
          <a:bodyPr anchor="ctr"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fld id="{8C995DE4-0525-B847-A1CC-1962011D1151}" type="slidenum">
              <a:rPr lang="en-US" sz="1400" b="0" smtClean="0"/>
              <a:t>16</a:t>
            </a:fld>
            <a:endParaRPr lang="en-US" sz="14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960EBD-7372-4F65-9B0C-B05C0E9C6203}"/>
              </a:ext>
            </a:extLst>
          </p:cNvPr>
          <p:cNvSpPr/>
          <p:nvPr/>
        </p:nvSpPr>
        <p:spPr>
          <a:xfrm>
            <a:off x="605631" y="3326674"/>
            <a:ext cx="10271375" cy="391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48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7CB1C1B-7220-4438-9174-9C2F23C9D2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847636"/>
              </p:ext>
            </p:extLst>
          </p:nvPr>
        </p:nvGraphicFramePr>
        <p:xfrm>
          <a:off x="605631" y="844296"/>
          <a:ext cx="10980738" cy="448818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7615457">
                  <a:extLst>
                    <a:ext uri="{9D8B030D-6E8A-4147-A177-3AD203B41FA5}">
                      <a16:colId xmlns:a16="http://schemas.microsoft.com/office/drawing/2014/main" val="208051754"/>
                    </a:ext>
                  </a:extLst>
                </a:gridCol>
                <a:gridCol w="3365281">
                  <a:extLst>
                    <a:ext uri="{9D8B030D-6E8A-4147-A177-3AD203B41FA5}">
                      <a16:colId xmlns:a16="http://schemas.microsoft.com/office/drawing/2014/main" val="1170736898"/>
                    </a:ext>
                  </a:extLst>
                </a:gridCol>
              </a:tblGrid>
              <a:tr h="2379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n/N (%)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extLst>
                  <a:ext uri="{0D108BD9-81ED-4DB2-BD59-A6C34878D82A}">
                    <a16:rowId xmlns:a16="http://schemas.microsoft.com/office/drawing/2014/main" val="3281146126"/>
                  </a:ext>
                </a:extLst>
              </a:tr>
              <a:tr h="2490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sPESI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extLst>
                  <a:ext uri="{0D108BD9-81ED-4DB2-BD59-A6C34878D82A}">
                    <a16:rowId xmlns:a16="http://schemas.microsoft.com/office/drawing/2014/main" val="3926880325"/>
                  </a:ext>
                </a:extLst>
              </a:tr>
              <a:tr h="2379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     0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59/106 (55.7)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extLst>
                  <a:ext uri="{0D108BD9-81ED-4DB2-BD59-A6C34878D82A}">
                    <a16:rowId xmlns:a16="http://schemas.microsoft.com/office/drawing/2014/main" val="2721891974"/>
                  </a:ext>
                </a:extLst>
              </a:tr>
              <a:tr h="2379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     1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47/106 (44.3)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extLst>
                  <a:ext uri="{0D108BD9-81ED-4DB2-BD59-A6C34878D82A}">
                    <a16:rowId xmlns:a16="http://schemas.microsoft.com/office/drawing/2014/main" val="2151555477"/>
                  </a:ext>
                </a:extLst>
              </a:tr>
              <a:tr h="2379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Elevated Cardiac Troponin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60/101 (59.4)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extLst>
                  <a:ext uri="{0D108BD9-81ED-4DB2-BD59-A6C34878D82A}">
                    <a16:rowId xmlns:a16="http://schemas.microsoft.com/office/drawing/2014/main" val="4121542208"/>
                  </a:ext>
                </a:extLst>
              </a:tr>
              <a:tr h="2379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Elevated D-Dimer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45/60 (75.0)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extLst>
                  <a:ext uri="{0D108BD9-81ED-4DB2-BD59-A6C34878D82A}">
                    <a16:rowId xmlns:a16="http://schemas.microsoft.com/office/drawing/2014/main" val="3512938694"/>
                  </a:ext>
                </a:extLst>
              </a:tr>
              <a:tr h="2379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Elevated B-Natriuretic Peptide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65/89 (73.0)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extLst>
                  <a:ext uri="{0D108BD9-81ED-4DB2-BD59-A6C34878D82A}">
                    <a16:rowId xmlns:a16="http://schemas.microsoft.com/office/drawing/2014/main" val="3138804248"/>
                  </a:ext>
                </a:extLst>
              </a:tr>
              <a:tr h="2490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PE Location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extLst>
                  <a:ext uri="{0D108BD9-81ED-4DB2-BD59-A6C34878D82A}">
                    <a16:rowId xmlns:a16="http://schemas.microsoft.com/office/drawing/2014/main" val="2822170916"/>
                  </a:ext>
                </a:extLst>
              </a:tr>
              <a:tr h="2379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     Unilateral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5/106 (4.7)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extLst>
                  <a:ext uri="{0D108BD9-81ED-4DB2-BD59-A6C34878D82A}">
                    <a16:rowId xmlns:a16="http://schemas.microsoft.com/office/drawing/2014/main" val="2706795174"/>
                  </a:ext>
                </a:extLst>
              </a:tr>
              <a:tr h="2379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     Central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5/106 (4.7)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extLst>
                  <a:ext uri="{0D108BD9-81ED-4DB2-BD59-A6C34878D82A}">
                    <a16:rowId xmlns:a16="http://schemas.microsoft.com/office/drawing/2014/main" val="219675371"/>
                  </a:ext>
                </a:extLst>
              </a:tr>
              <a:tr h="2379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     Bilateral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54/106 (50.9)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extLst>
                  <a:ext uri="{0D108BD9-81ED-4DB2-BD59-A6C34878D82A}">
                    <a16:rowId xmlns:a16="http://schemas.microsoft.com/office/drawing/2014/main" val="1280240593"/>
                  </a:ext>
                </a:extLst>
              </a:tr>
              <a:tr h="2379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     Bilateral + Central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42/106 (39.6)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extLst>
                  <a:ext uri="{0D108BD9-81ED-4DB2-BD59-A6C34878D82A}">
                    <a16:rowId xmlns:a16="http://schemas.microsoft.com/office/drawing/2014/main" val="337980443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B4ACD3D-F567-42DE-A5F9-38E63820A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PE Characteristics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E2DB3A6-1802-4E0E-9380-6B730521DAB3}"/>
              </a:ext>
            </a:extLst>
          </p:cNvPr>
          <p:cNvSpPr txBox="1">
            <a:spLocks/>
          </p:cNvSpPr>
          <p:nvPr/>
        </p:nvSpPr>
        <p:spPr>
          <a:xfrm>
            <a:off x="11775933" y="6392596"/>
            <a:ext cx="416067" cy="465404"/>
          </a:xfrm>
          <a:prstGeom prst="rect">
            <a:avLst/>
          </a:prstGeom>
        </p:spPr>
        <p:txBody>
          <a:bodyPr anchor="ctr"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fld id="{8C995DE4-0525-B847-A1CC-1962011D1151}" type="slidenum">
              <a:rPr lang="en-US" sz="1400" b="0" smtClean="0"/>
              <a:t>17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83848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A7CB1C1B-7220-4438-9174-9C2F23C9D2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36363"/>
              </p:ext>
            </p:extLst>
          </p:nvPr>
        </p:nvGraphicFramePr>
        <p:xfrm>
          <a:off x="605631" y="591555"/>
          <a:ext cx="10980738" cy="4896867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7615457">
                  <a:extLst>
                    <a:ext uri="{9D8B030D-6E8A-4147-A177-3AD203B41FA5}">
                      <a16:colId xmlns:a16="http://schemas.microsoft.com/office/drawing/2014/main" val="208051754"/>
                    </a:ext>
                  </a:extLst>
                </a:gridCol>
                <a:gridCol w="3365281">
                  <a:extLst>
                    <a:ext uri="{9D8B030D-6E8A-4147-A177-3AD203B41FA5}">
                      <a16:colId xmlns:a16="http://schemas.microsoft.com/office/drawing/2014/main" val="1170736898"/>
                    </a:ext>
                  </a:extLst>
                </a:gridCol>
              </a:tblGrid>
              <a:tr h="283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extLst>
                  <a:ext uri="{0D108BD9-81ED-4DB2-BD59-A6C34878D82A}">
                    <a16:rowId xmlns:a16="http://schemas.microsoft.com/office/drawing/2014/main" val="2218449211"/>
                  </a:ext>
                </a:extLst>
              </a:tr>
              <a:tr h="283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Pre-procedure anticoagulation, n (%)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extLst>
                  <a:ext uri="{0D108BD9-81ED-4DB2-BD59-A6C34878D82A}">
                    <a16:rowId xmlns:a16="http://schemas.microsoft.com/office/drawing/2014/main" val="3926880325"/>
                  </a:ext>
                </a:extLst>
              </a:tr>
              <a:tr h="283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     UFH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88 (83.0)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extLst>
                  <a:ext uri="{0D108BD9-81ED-4DB2-BD59-A6C34878D82A}">
                    <a16:rowId xmlns:a16="http://schemas.microsoft.com/office/drawing/2014/main" val="2721891974"/>
                  </a:ext>
                </a:extLst>
              </a:tr>
              <a:tr h="283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     LMWH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22 (20.8)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extLst>
                  <a:ext uri="{0D108BD9-81ED-4DB2-BD59-A6C34878D82A}">
                    <a16:rowId xmlns:a16="http://schemas.microsoft.com/office/drawing/2014/main" val="2151555477"/>
                  </a:ext>
                </a:extLst>
              </a:tr>
              <a:tr h="283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     Other – VKA (1), NOAC (5)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6 (5.7)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extLst>
                  <a:ext uri="{0D108BD9-81ED-4DB2-BD59-A6C34878D82A}">
                    <a16:rowId xmlns:a16="http://schemas.microsoft.com/office/drawing/2014/main" val="4121542208"/>
                  </a:ext>
                </a:extLst>
              </a:tr>
              <a:tr h="283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Right femoral access, n (%)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101 (95.3)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extLst>
                  <a:ext uri="{0D108BD9-81ED-4DB2-BD59-A6C34878D82A}">
                    <a16:rowId xmlns:a16="http://schemas.microsoft.com/office/drawing/2014/main" val="193471411"/>
                  </a:ext>
                </a:extLst>
              </a:tr>
              <a:tr h="283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Received lytics during procedure, n (%)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2 (1.9)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extLst>
                  <a:ext uri="{0D108BD9-81ED-4DB2-BD59-A6C34878D82A}">
                    <a16:rowId xmlns:a16="http://schemas.microsoft.com/office/drawing/2014/main" val="3138804248"/>
                  </a:ext>
                </a:extLst>
              </a:tr>
              <a:tr h="283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Mean # devices used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1.7</a:t>
                      </a:r>
                    </a:p>
                  </a:txBody>
                  <a:tcPr marL="68630" marR="68630" marT="0" marB="0" anchor="ctr"/>
                </a:tc>
                <a:extLst>
                  <a:ext uri="{0D108BD9-81ED-4DB2-BD59-A6C34878D82A}">
                    <a16:rowId xmlns:a16="http://schemas.microsoft.com/office/drawing/2014/main" val="2822170916"/>
                  </a:ext>
                </a:extLst>
              </a:tr>
              <a:tr h="283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Mean # passes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3.9 ± 1.7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extLst>
                  <a:ext uri="{0D108BD9-81ED-4DB2-BD59-A6C34878D82A}">
                    <a16:rowId xmlns:a16="http://schemas.microsoft.com/office/drawing/2014/main" val="2706795174"/>
                  </a:ext>
                </a:extLst>
              </a:tr>
              <a:tr h="5031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Mean procedure time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(min; max)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1 </a:t>
                      </a:r>
                      <a:r>
                        <a:rPr lang="en-US" sz="2400" b="0" dirty="0" err="1">
                          <a:effectLst/>
                        </a:rPr>
                        <a:t>hr</a:t>
                      </a:r>
                      <a:r>
                        <a:rPr lang="en-US" sz="2400" b="0" dirty="0">
                          <a:effectLst/>
                        </a:rPr>
                        <a:t> 39 mins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(39 mins; 3 </a:t>
                      </a:r>
                      <a:r>
                        <a:rPr lang="en-US" sz="2400" b="0" dirty="0" err="1">
                          <a:effectLst/>
                        </a:rPr>
                        <a:t>hrs</a:t>
                      </a:r>
                      <a:r>
                        <a:rPr lang="en-US" sz="2400" b="0" dirty="0">
                          <a:effectLst/>
                        </a:rPr>
                        <a:t> 11 mins)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extLst>
                  <a:ext uri="{0D108BD9-81ED-4DB2-BD59-A6C34878D82A}">
                    <a16:rowId xmlns:a16="http://schemas.microsoft.com/office/drawing/2014/main" val="219675371"/>
                  </a:ext>
                </a:extLst>
              </a:tr>
              <a:tr h="283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Technical complications (delivery, deployment OR retraction)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0 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extLst>
                  <a:ext uri="{0D108BD9-81ED-4DB2-BD59-A6C34878D82A}">
                    <a16:rowId xmlns:a16="http://schemas.microsoft.com/office/drawing/2014/main" val="590192936"/>
                  </a:ext>
                </a:extLst>
              </a:tr>
            </a:tbl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6B4ACD3D-F567-42DE-A5F9-38E63820A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449" y="107589"/>
            <a:ext cx="10623907" cy="45616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Procedural Characteristics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E2DB3A6-1802-4E0E-9380-6B730521DAB3}"/>
              </a:ext>
            </a:extLst>
          </p:cNvPr>
          <p:cNvSpPr txBox="1">
            <a:spLocks/>
          </p:cNvSpPr>
          <p:nvPr/>
        </p:nvSpPr>
        <p:spPr>
          <a:xfrm>
            <a:off x="11775933" y="6392596"/>
            <a:ext cx="416067" cy="465404"/>
          </a:xfrm>
          <a:prstGeom prst="rect">
            <a:avLst/>
          </a:prstGeom>
        </p:spPr>
        <p:txBody>
          <a:bodyPr anchor="ctr"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fld id="{8C995DE4-0525-B847-A1CC-1962011D1151}" type="slidenum">
              <a:rPr lang="en-US" sz="1400" b="0" smtClean="0"/>
              <a:t>18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91307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iller XA 04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91623" y="-498566"/>
            <a:ext cx="9808754" cy="735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0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57E521-C100-4433-A567-8EA4FD5BA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z="1867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726B46-4142-4CA6-9192-5B3AF4E55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Disclosures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19616" y="1845587"/>
            <a:ext cx="2993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Nothing to disclose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E2DB3A6-1802-4E0E-9380-6B730521DAB3}"/>
              </a:ext>
            </a:extLst>
          </p:cNvPr>
          <p:cNvSpPr txBox="1">
            <a:spLocks/>
          </p:cNvSpPr>
          <p:nvPr/>
        </p:nvSpPr>
        <p:spPr>
          <a:xfrm>
            <a:off x="11775933" y="6392596"/>
            <a:ext cx="416067" cy="465404"/>
          </a:xfrm>
          <a:prstGeom prst="rect">
            <a:avLst/>
          </a:prstGeom>
        </p:spPr>
        <p:txBody>
          <a:bodyPr anchor="ctr"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fld id="{8C995DE4-0525-B847-A1CC-1962011D1151}" type="slidenum">
              <a:rPr lang="en-US" sz="1400" b="0" smtClean="0"/>
              <a:t>2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166190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DBE28AF-DE28-4307-9998-766E3AF76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33512" t="45817" r="22019" b="11115"/>
          <a:stretch/>
        </p:blipFill>
        <p:spPr bwMode="auto">
          <a:xfrm>
            <a:off x="1318659" y="0"/>
            <a:ext cx="9149045" cy="55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3815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9261" y="214682"/>
            <a:ext cx="10623907" cy="456163"/>
          </a:xfrm>
        </p:spPr>
        <p:txBody>
          <a:bodyPr>
            <a:normAutofit fontScale="90000"/>
          </a:bodyPr>
          <a:lstStyle/>
          <a:p>
            <a:r>
              <a:rPr lang="en-US" altLang="en-US" sz="3600"/>
              <a:t>FlowTriever </a:t>
            </a:r>
            <a:r>
              <a:rPr lang="en-US" altLang="en-US" sz="3600" dirty="0"/>
              <a:t>Clot Retrieval Experience, Acute to Chronic </a:t>
            </a:r>
            <a:endParaRPr lang="en-US" sz="3600" dirty="0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BE2DB3A6-1802-4E0E-9380-6B730521DAB3}"/>
              </a:ext>
            </a:extLst>
          </p:cNvPr>
          <p:cNvSpPr txBox="1">
            <a:spLocks/>
          </p:cNvSpPr>
          <p:nvPr/>
        </p:nvSpPr>
        <p:spPr>
          <a:xfrm>
            <a:off x="11775933" y="6392596"/>
            <a:ext cx="416067" cy="465404"/>
          </a:xfrm>
          <a:prstGeom prst="rect">
            <a:avLst/>
          </a:prstGeom>
        </p:spPr>
        <p:txBody>
          <a:bodyPr anchor="ctr"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fld id="{8C995DE4-0525-B847-A1CC-1962011D1151}" type="slidenum">
              <a:rPr lang="en-US" sz="1400" b="0" smtClean="0"/>
              <a:t>21</a:t>
            </a:fld>
            <a:endParaRPr lang="en-US" sz="14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B32076-03AE-446E-8975-1F50BDFC38BC}"/>
              </a:ext>
            </a:extLst>
          </p:cNvPr>
          <p:cNvGrpSpPr/>
          <p:nvPr/>
        </p:nvGrpSpPr>
        <p:grpSpPr>
          <a:xfrm>
            <a:off x="1125065" y="872763"/>
            <a:ext cx="9938696" cy="5112474"/>
            <a:chOff x="634135" y="753304"/>
            <a:chExt cx="10920557" cy="5617545"/>
          </a:xfrm>
        </p:grpSpPr>
        <p:sp>
          <p:nvSpPr>
            <p:cNvPr id="16" name="Right Arrow 5">
              <a:extLst>
                <a:ext uri="{FF2B5EF4-FFF2-40B4-BE49-F238E27FC236}">
                  <a16:creationId xmlns:a16="http://schemas.microsoft.com/office/drawing/2014/main" id="{9DD04FC5-247E-40E5-9312-BC74DF8B1F9D}"/>
                </a:ext>
              </a:extLst>
            </p:cNvPr>
            <p:cNvSpPr/>
            <p:nvPr/>
          </p:nvSpPr>
          <p:spPr>
            <a:xfrm>
              <a:off x="634136" y="753304"/>
              <a:ext cx="10920556" cy="434975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ACUTE						CHRONIC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A18BC36-B6F9-4CD2-ADBB-C7B9471DC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4135" y="1268549"/>
              <a:ext cx="10920556" cy="5102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1497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RV/LV Ratio Outcomes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0466597"/>
              </p:ext>
            </p:extLst>
          </p:nvPr>
        </p:nvGraphicFramePr>
        <p:xfrm>
          <a:off x="325218" y="472863"/>
          <a:ext cx="10670046" cy="3646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7CB1C1B-7220-4438-9174-9C2F23C9D2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270814"/>
              </p:ext>
            </p:extLst>
          </p:nvPr>
        </p:nvGraphicFramePr>
        <p:xfrm>
          <a:off x="1234416" y="4343924"/>
          <a:ext cx="9475270" cy="1098841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466005">
                  <a:extLst>
                    <a:ext uri="{9D8B030D-6E8A-4147-A177-3AD203B41FA5}">
                      <a16:colId xmlns:a16="http://schemas.microsoft.com/office/drawing/2014/main" val="208051754"/>
                    </a:ext>
                  </a:extLst>
                </a:gridCol>
                <a:gridCol w="1455505">
                  <a:extLst>
                    <a:ext uri="{9D8B030D-6E8A-4147-A177-3AD203B41FA5}">
                      <a16:colId xmlns:a16="http://schemas.microsoft.com/office/drawing/2014/main" val="1170736898"/>
                    </a:ext>
                  </a:extLst>
                </a:gridCol>
                <a:gridCol w="1329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71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69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3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Baseline</a:t>
                      </a: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 Hour</a:t>
                      </a: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Reduction</a:t>
                      </a: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</a:p>
                  </a:txBody>
                  <a:tcPr marL="68630" marR="68630" marT="0" marB="0" anchor="ctr"/>
                </a:tc>
                <a:extLst>
                  <a:ext uri="{0D108BD9-81ED-4DB2-BD59-A6C34878D82A}">
                    <a16:rowId xmlns:a16="http://schemas.microsoft.com/office/drawing/2014/main" val="2218449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r>
                        <a:rPr lang="en-US" sz="1600" b="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Patients (N=106)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1.53</a:t>
                      </a: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1.15</a:t>
                      </a: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0.39</a:t>
                      </a: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&lt;0.0001</a:t>
                      </a:r>
                    </a:p>
                  </a:txBody>
                  <a:tcPr marL="68630" marR="68630" marT="0" marB="0" anchor="ctr"/>
                </a:tc>
                <a:extLst>
                  <a:ext uri="{0D108BD9-81ED-4DB2-BD59-A6C34878D82A}">
                    <a16:rowId xmlns:a16="http://schemas.microsoft.com/office/drawing/2014/main" val="3926880325"/>
                  </a:ext>
                </a:extLst>
              </a:tr>
              <a:tr h="283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 Paired</a:t>
                      </a:r>
                      <a:r>
                        <a:rPr lang="en-US" sz="1600" b="0" baseline="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Patients (N=103)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1.54</a:t>
                      </a: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1.15</a:t>
                      </a: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0.39</a:t>
                      </a: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p </a:t>
                      </a:r>
                      <a:r>
                        <a:rPr lang="en-US" sz="1600" dirty="0"/>
                        <a:t>&lt;0.0001</a:t>
                      </a:r>
                    </a:p>
                  </a:txBody>
                  <a:tcPr marL="68630" marR="68630" marT="0" marB="0" anchor="ctr"/>
                </a:tc>
                <a:extLst>
                  <a:ext uri="{0D108BD9-81ED-4DB2-BD59-A6C34878D82A}">
                    <a16:rowId xmlns:a16="http://schemas.microsoft.com/office/drawing/2014/main" val="2721891974"/>
                  </a:ext>
                </a:extLst>
              </a:tr>
              <a:tr h="283180">
                <a:tc>
                  <a:txBody>
                    <a:bodyPr/>
                    <a:lstStyle/>
                    <a:p>
                      <a:r>
                        <a:rPr lang="en-US" sz="1600" b="0" dirty="0"/>
                        <a:t>Paired</a:t>
                      </a:r>
                      <a:r>
                        <a:rPr lang="en-US" sz="1600" b="0" baseline="0" dirty="0"/>
                        <a:t> Patients w/o Lytic (N=101)</a:t>
                      </a:r>
                      <a:endParaRPr lang="en-US" sz="1600" b="0" dirty="0"/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1.54</a:t>
                      </a: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1.15</a:t>
                      </a: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0.38</a:t>
                      </a: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 &lt;0.0001</a:t>
                      </a:r>
                    </a:p>
                  </a:txBody>
                  <a:tcPr marL="68630" marR="68630" marT="0" marB="0" anchor="ctr"/>
                </a:tc>
                <a:extLst>
                  <a:ext uri="{0D108BD9-81ED-4DB2-BD59-A6C34878D82A}">
                    <a16:rowId xmlns:a16="http://schemas.microsoft.com/office/drawing/2014/main" val="215155547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437847" y="2102225"/>
            <a:ext cx="1617559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defTabSz="1217613" eaLnBrk="1" hangingPunct="1">
              <a:defRPr/>
            </a:pPr>
            <a:r>
              <a:rPr lang="en-US" b="1" dirty="0"/>
              <a:t>Reduction 0.39</a:t>
            </a:r>
          </a:p>
          <a:p>
            <a:pPr algn="ctr" defTabSz="1217613" eaLnBrk="1" hangingPunct="1">
              <a:defRPr/>
            </a:pPr>
            <a:r>
              <a:rPr lang="en-US" b="1" dirty="0"/>
              <a:t>p &lt;0.0001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BE2DB3A6-1802-4E0E-9380-6B730521DAB3}"/>
              </a:ext>
            </a:extLst>
          </p:cNvPr>
          <p:cNvSpPr txBox="1">
            <a:spLocks/>
          </p:cNvSpPr>
          <p:nvPr/>
        </p:nvSpPr>
        <p:spPr>
          <a:xfrm>
            <a:off x="11775933" y="6392596"/>
            <a:ext cx="416067" cy="465404"/>
          </a:xfrm>
          <a:prstGeom prst="rect">
            <a:avLst/>
          </a:prstGeom>
        </p:spPr>
        <p:txBody>
          <a:bodyPr anchor="ctr"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fld id="{8C995DE4-0525-B847-A1CC-1962011D1151}" type="slidenum">
              <a:rPr lang="en-US" sz="1400" b="0" smtClean="0"/>
              <a:t>22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568259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236FC5E-AACA-44A5-A43A-B886DCFC1C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047224"/>
              </p:ext>
            </p:extLst>
          </p:nvPr>
        </p:nvGraphicFramePr>
        <p:xfrm>
          <a:off x="601663" y="674052"/>
          <a:ext cx="10981059" cy="4237581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6664013">
                  <a:extLst>
                    <a:ext uri="{9D8B030D-6E8A-4147-A177-3AD203B41FA5}">
                      <a16:colId xmlns:a16="http://schemas.microsoft.com/office/drawing/2014/main" val="600433957"/>
                    </a:ext>
                  </a:extLst>
                </a:gridCol>
                <a:gridCol w="4317046">
                  <a:extLst>
                    <a:ext uri="{9D8B030D-6E8A-4147-A177-3AD203B41FA5}">
                      <a16:colId xmlns:a16="http://schemas.microsoft.com/office/drawing/2014/main" val="2835646503"/>
                    </a:ext>
                  </a:extLst>
                </a:gridCol>
              </a:tblGrid>
              <a:tr h="5754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</a:rPr>
                        <a:t>ICU stay post-procedure,</a:t>
                      </a:r>
                      <a:r>
                        <a:rPr lang="en-US" sz="2400" b="0" baseline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dirty="0">
                          <a:effectLst/>
                          <a:latin typeface="+mj-lt"/>
                        </a:rPr>
                        <a:t>median </a:t>
                      </a:r>
                      <a:endParaRPr lang="en-US" sz="2400" b="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152" marR="7015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</a:rPr>
                        <a:t>1 day</a:t>
                      </a:r>
                    </a:p>
                  </a:txBody>
                  <a:tcPr marL="70152" marR="70152" marT="0" marB="0" anchor="ctr"/>
                </a:tc>
                <a:extLst>
                  <a:ext uri="{0D108BD9-81ED-4DB2-BD59-A6C34878D82A}">
                    <a16:rowId xmlns:a16="http://schemas.microsoft.com/office/drawing/2014/main" val="446101757"/>
                  </a:ext>
                </a:extLst>
              </a:tr>
              <a:tr h="17630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ICU stay:  distribution</a:t>
                      </a:r>
                    </a:p>
                  </a:txBody>
                  <a:tcPr marL="70152" marR="7015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</a:rPr>
                        <a:t>0 = 44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</a:rPr>
                        <a:t>1 = 23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</a:rPr>
                        <a:t>2 = 18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</a:rPr>
                        <a:t>3+ = 21</a:t>
                      </a:r>
                      <a:endParaRPr lang="en-US" sz="2400" b="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152" marR="7015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7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</a:rPr>
                        <a:t>Days to discharge post-procedure, median</a:t>
                      </a:r>
                      <a:endParaRPr lang="en-US" sz="2400" b="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152" marR="7015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</a:rPr>
                        <a:t>3 days</a:t>
                      </a:r>
                      <a:endParaRPr lang="en-US" sz="2400" b="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152" marR="70152" marT="0" marB="0" anchor="ctr"/>
                </a:tc>
                <a:extLst>
                  <a:ext uri="{0D108BD9-81ED-4DB2-BD59-A6C34878D82A}">
                    <a16:rowId xmlns:a16="http://schemas.microsoft.com/office/drawing/2014/main" val="758773586"/>
                  </a:ext>
                </a:extLst>
              </a:tr>
              <a:tr h="4747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</a:rPr>
                        <a:t># Patients lost-to-follow-up</a:t>
                      </a:r>
                      <a:endParaRPr lang="en-US" sz="2400" b="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152" marR="7015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  <a:latin typeface="+mj-lt"/>
                        </a:rPr>
                        <a:t>2</a:t>
                      </a:r>
                      <a:endParaRPr lang="en-US" sz="2400" b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152" marR="70152" marT="0" marB="0" anchor="ctr"/>
                </a:tc>
                <a:extLst>
                  <a:ext uri="{0D108BD9-81ED-4DB2-BD59-A6C34878D82A}">
                    <a16:rowId xmlns:a16="http://schemas.microsoft.com/office/drawing/2014/main" val="464739354"/>
                  </a:ext>
                </a:extLst>
              </a:tr>
              <a:tr h="4747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</a:rPr>
                        <a:t># Patients any-cause mortality</a:t>
                      </a:r>
                      <a:endParaRPr lang="en-US" sz="2400" b="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152" marR="7015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  <a:latin typeface="+mj-lt"/>
                        </a:rPr>
                        <a:t>1</a:t>
                      </a:r>
                      <a:endParaRPr lang="en-US" sz="2400" b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152" marR="70152" marT="0" marB="0" anchor="ctr"/>
                </a:tc>
                <a:extLst>
                  <a:ext uri="{0D108BD9-81ED-4DB2-BD59-A6C34878D82A}">
                    <a16:rowId xmlns:a16="http://schemas.microsoft.com/office/drawing/2014/main" val="570331547"/>
                  </a:ext>
                </a:extLst>
              </a:tr>
              <a:tr h="4747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</a:rPr>
                        <a:t># MAEs*</a:t>
                      </a:r>
                      <a:endParaRPr lang="en-US" sz="2400" b="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152" marR="7015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</a:rPr>
                        <a:t>4 (ITT 3.8% , mITT 3.8%)</a:t>
                      </a:r>
                      <a:endParaRPr lang="en-US" sz="2400" b="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152" marR="70152" marT="0" marB="0" anchor="ctr"/>
                </a:tc>
                <a:extLst>
                  <a:ext uri="{0D108BD9-81ED-4DB2-BD59-A6C34878D82A}">
                    <a16:rowId xmlns:a16="http://schemas.microsoft.com/office/drawing/2014/main" val="251245610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26886E2-3988-47E6-855A-129D35745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Clinical Outcomes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BE2DB3A6-1802-4E0E-9380-6B730521DAB3}"/>
              </a:ext>
            </a:extLst>
          </p:cNvPr>
          <p:cNvSpPr txBox="1">
            <a:spLocks/>
          </p:cNvSpPr>
          <p:nvPr/>
        </p:nvSpPr>
        <p:spPr>
          <a:xfrm>
            <a:off x="11775933" y="6392596"/>
            <a:ext cx="416067" cy="465404"/>
          </a:xfrm>
          <a:prstGeom prst="rect">
            <a:avLst/>
          </a:prstGeom>
        </p:spPr>
        <p:txBody>
          <a:bodyPr anchor="ctr"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fld id="{8C995DE4-0525-B847-A1CC-1962011D1151}" type="slidenum">
              <a:rPr lang="en-US" sz="1400" b="0" smtClean="0"/>
              <a:t>23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695961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AFD00-ABB4-4746-A09A-22180012B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Adverse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80B37-55BD-4ADD-9163-1C970A8BA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 intracranial hemorrhage</a:t>
            </a:r>
          </a:p>
          <a:p>
            <a:r>
              <a:rPr lang="en-US" dirty="0"/>
              <a:t>No access-site major bleeding</a:t>
            </a:r>
          </a:p>
          <a:p>
            <a:r>
              <a:rPr lang="en-US" dirty="0"/>
              <a:t>No device-related death</a:t>
            </a:r>
          </a:p>
          <a:p>
            <a:r>
              <a:rPr lang="en-US" dirty="0"/>
              <a:t>No device-related pulmonary injury</a:t>
            </a:r>
          </a:p>
          <a:p>
            <a:r>
              <a:rPr lang="en-US" dirty="0"/>
              <a:t>No device-related cardiac injury</a:t>
            </a:r>
          </a:p>
          <a:p>
            <a:r>
              <a:rPr lang="en-US" dirty="0"/>
              <a:t>One patient had a bleeding event</a:t>
            </a:r>
          </a:p>
          <a:p>
            <a:r>
              <a:rPr lang="en-US" dirty="0"/>
              <a:t>Three patients had treatment-related clinical deterioration</a:t>
            </a:r>
          </a:p>
        </p:txBody>
      </p:sp>
    </p:spTree>
    <p:extLst>
      <p:ext uri="{BB962C8B-B14F-4D97-AF65-F5344CB8AC3E}">
        <p14:creationId xmlns:p14="http://schemas.microsoft.com/office/powerpoint/2010/main" val="565308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822C1-67A7-4A41-B344-EC2DC6520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Adverse Events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CA8C3FF7-0535-4BAE-8EC2-D49288D66C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017007"/>
              </p:ext>
            </p:extLst>
          </p:nvPr>
        </p:nvGraphicFramePr>
        <p:xfrm>
          <a:off x="625208" y="1375954"/>
          <a:ext cx="10941583" cy="3866607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566110">
                  <a:extLst>
                    <a:ext uri="{9D8B030D-6E8A-4147-A177-3AD203B41FA5}">
                      <a16:colId xmlns:a16="http://schemas.microsoft.com/office/drawing/2014/main" val="208051754"/>
                    </a:ext>
                  </a:extLst>
                </a:gridCol>
                <a:gridCol w="9375473">
                  <a:extLst>
                    <a:ext uri="{9D8B030D-6E8A-4147-A177-3AD203B41FA5}">
                      <a16:colId xmlns:a16="http://schemas.microsoft.com/office/drawing/2014/main" val="1170736898"/>
                    </a:ext>
                  </a:extLst>
                </a:gridCol>
              </a:tblGrid>
              <a:tr h="6884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*MAE Subject #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 MAE Description</a:t>
                      </a:r>
                    </a:p>
                  </a:txBody>
                  <a:tcPr marL="68630" marR="68630" marT="0" marB="0" anchor="ctr"/>
                </a:tc>
                <a:extLst>
                  <a:ext uri="{0D108BD9-81ED-4DB2-BD59-A6C34878D82A}">
                    <a16:rowId xmlns:a16="http://schemas.microsoft.com/office/drawing/2014/main" val="2218449211"/>
                  </a:ext>
                </a:extLst>
              </a:tr>
              <a:tr h="828376">
                <a:tc>
                  <a:txBody>
                    <a:bodyPr/>
                    <a:lstStyle/>
                    <a:p>
                      <a:pPr marL="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charset="0"/>
                        </a:rPr>
                        <a:t>#0404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lvl="1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charset="0"/>
                        </a:rPr>
                        <a:t>Hemoptysis, </a:t>
                      </a:r>
                      <a:r>
                        <a:rPr kumimoji="0" lang="en-US" alt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charset="0"/>
                        </a:rPr>
                        <a:t>hemothorax</a:t>
                      </a:r>
                      <a:r>
                        <a:rPr kumimoji="0" lang="en-US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charset="0"/>
                        </a:rPr>
                        <a:t>, pulmonary infarction; lower lobectomy; possible reperfusion injury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marL="68630" marR="68630" marT="0" marB="0" anchor="ctr"/>
                </a:tc>
                <a:extLst>
                  <a:ext uri="{0D108BD9-81ED-4DB2-BD59-A6C34878D82A}">
                    <a16:rowId xmlns:a16="http://schemas.microsoft.com/office/drawing/2014/main" val="3926880325"/>
                  </a:ext>
                </a:extLst>
              </a:tr>
              <a:tr h="828376">
                <a:tc>
                  <a:txBody>
                    <a:bodyPr/>
                    <a:lstStyle/>
                    <a:p>
                      <a:pPr marL="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charset="0"/>
                        </a:rPr>
                        <a:t>#0808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lvl="1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charset="0"/>
                        </a:rPr>
                        <a:t>Worsening PE, surgical </a:t>
                      </a:r>
                      <a:r>
                        <a:rPr kumimoji="0" lang="en-US" alt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charset="0"/>
                        </a:rPr>
                        <a:t>embolectomy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marL="68630" marR="6863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1989">
                <a:tc>
                  <a:txBody>
                    <a:bodyPr/>
                    <a:lstStyle/>
                    <a:p>
                      <a:pPr marL="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charset="0"/>
                        </a:rPr>
                        <a:t>#2101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lvl="1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charset="0"/>
                        </a:rPr>
                        <a:t>Cardiogenic shock, acute respiratory insufficiency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marL="68630" marR="68630" marT="0" marB="0" anchor="ctr"/>
                </a:tc>
                <a:extLst>
                  <a:ext uri="{0D108BD9-81ED-4DB2-BD59-A6C34878D82A}">
                    <a16:rowId xmlns:a16="http://schemas.microsoft.com/office/drawing/2014/main" val="2721891974"/>
                  </a:ext>
                </a:extLst>
              </a:tr>
              <a:tr h="759384">
                <a:tc>
                  <a:txBody>
                    <a:bodyPr/>
                    <a:lstStyle/>
                    <a:p>
                      <a:r>
                        <a:rPr kumimoji="0" lang="en-US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charset="0"/>
                        </a:rPr>
                        <a:t>#2422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68630" marR="6863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charset="0"/>
                        </a:rPr>
                        <a:t>Patient agitated during procedure despite sedation; respiratory arrest with VFIB and </a:t>
                      </a:r>
                      <a:r>
                        <a:rPr kumimoji="0" lang="en-US" alt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charset="0"/>
                        </a:rPr>
                        <a:t>cardioversion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marL="68630" marR="68630" marT="0" marB="0" anchor="ctr"/>
                </a:tc>
                <a:extLst>
                  <a:ext uri="{0D108BD9-81ED-4DB2-BD59-A6C34878D82A}">
                    <a16:rowId xmlns:a16="http://schemas.microsoft.com/office/drawing/2014/main" val="2151555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415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96DEB7-1A2F-4F9C-8D5A-6C5A834CB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FLARE Effectiveness in Context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5E9A1FC-CDB3-4FD0-BAAC-EF4C51DAE2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80277"/>
              </p:ext>
            </p:extLst>
          </p:nvPr>
        </p:nvGraphicFramePr>
        <p:xfrm>
          <a:off x="570634" y="803484"/>
          <a:ext cx="10868026" cy="376012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30250">
                  <a:extLst>
                    <a:ext uri="{9D8B030D-6E8A-4147-A177-3AD203B41FA5}">
                      <a16:colId xmlns:a16="http://schemas.microsoft.com/office/drawing/2014/main" val="1294703976"/>
                    </a:ext>
                  </a:extLst>
                </a:gridCol>
                <a:gridCol w="1506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7547">
                  <a:extLst>
                    <a:ext uri="{9D8B030D-6E8A-4147-A177-3AD203B41FA5}">
                      <a16:colId xmlns:a16="http://schemas.microsoft.com/office/drawing/2014/main" val="1784073231"/>
                    </a:ext>
                  </a:extLst>
                </a:gridCol>
                <a:gridCol w="2397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36006">
                  <a:extLst>
                    <a:ext uri="{9D8B030D-6E8A-4147-A177-3AD203B41FA5}">
                      <a16:colId xmlns:a16="http://schemas.microsoft.com/office/drawing/2014/main" val="1533945253"/>
                    </a:ext>
                  </a:extLst>
                </a:gridCol>
              </a:tblGrid>
              <a:tr h="409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54835" marR="548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N</a:t>
                      </a:r>
                    </a:p>
                  </a:txBody>
                  <a:tcPr marL="54835" marR="54835" marT="0" marB="0" anchor="ctr" horzOverflow="overflow"/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12176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Treatment</a:t>
                      </a:r>
                    </a:p>
                  </a:txBody>
                  <a:tcPr marL="54835" marR="548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176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tPA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 </a:t>
                      </a:r>
                    </a:p>
                  </a:txBody>
                  <a:tcPr marL="54835" marR="54835" marT="0" marB="0" anchor="ctr" horzOverflow="overflow"/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12176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Reduction in RV/LV Ratio at 48 Hours</a:t>
                      </a:r>
                    </a:p>
                  </a:txBody>
                  <a:tcPr marL="54835" marR="5483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810774892"/>
                  </a:ext>
                </a:extLst>
              </a:tr>
              <a:tr h="545407"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FLARE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54835" marR="548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176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104</a:t>
                      </a:r>
                    </a:p>
                  </a:txBody>
                  <a:tcPr marL="54835" marR="54835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+mn-lt"/>
                        </a:rPr>
                        <a:t>FlowTriever</a:t>
                      </a:r>
                      <a:r>
                        <a:rPr lang="en-US" sz="1600" dirty="0">
                          <a:latin typeface="+mn-lt"/>
                        </a:rPr>
                        <a:t> mechanical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en-US" sz="1600" baseline="0" dirty="0" err="1">
                          <a:latin typeface="+mn-lt"/>
                        </a:rPr>
                        <a:t>thrombectomy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54835" marR="54835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0 mg</a:t>
                      </a:r>
                    </a:p>
                  </a:txBody>
                  <a:tcPr marL="54835" marR="54835" marT="0" marB="0" anchor="ctr" horzOverflow="overflow"/>
                </a:tc>
                <a:tc>
                  <a:txBody>
                    <a:bodyPr/>
                    <a:lstStyle>
                      <a:lvl1pPr marL="342900" indent="-3429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1pPr>
                      <a:lvl2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1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0.39 / 25%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54835" marR="5483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3500367829"/>
                  </a:ext>
                </a:extLst>
              </a:tr>
              <a:tr h="545407"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SEATTLE II (2015)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54835" marR="548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176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150</a:t>
                      </a:r>
                    </a:p>
                  </a:txBody>
                  <a:tcPr marL="54835" marR="54835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USAT</a:t>
                      </a:r>
                    </a:p>
                  </a:txBody>
                  <a:tcPr marL="54835" marR="54835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24 mg</a:t>
                      </a:r>
                    </a:p>
                  </a:txBody>
                  <a:tcPr marL="54835" marR="54835" marT="0" marB="0" anchor="ctr" horzOverflow="overflow"/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1pPr>
                      <a:lvl2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2" indent="0" algn="ctr" defTabSz="12176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0.42 / 24%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54835" marR="5483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97280520"/>
                  </a:ext>
                </a:extLst>
              </a:tr>
              <a:tr h="54540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SimSun"/>
                        </a:rPr>
                        <a:t>ULTIMA (2014)*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SimSun"/>
                        </a:rPr>
                        <a:t>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USAT arm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10-20 mg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0.29 / 22%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40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Becattini et al (2010)</a:t>
                      </a:r>
                      <a:endParaRPr lang="en-US" sz="16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28</a:t>
                      </a:r>
                      <a:endParaRPr lang="en-US" sz="16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Systemic Thrombolytic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30-50 mg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0.31</a:t>
                      </a:r>
                      <a:r>
                        <a:rPr lang="en-US" sz="1600" baseline="0" dirty="0">
                          <a:effectLst/>
                          <a:latin typeface="+mn-lt"/>
                        </a:rPr>
                        <a:t> / 24%</a:t>
                      </a:r>
                      <a:endParaRPr lang="en-US" sz="16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40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Fasullo et al (2011)</a:t>
                      </a:r>
                      <a:endParaRPr lang="en-US" sz="16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</a:rPr>
                        <a:t>35</a:t>
                      </a:r>
                      <a:endParaRPr lang="en-US" sz="1600" b="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Systemic Thrombolytic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100 mg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</a:rPr>
                        <a:t>0.40 / 27%</a:t>
                      </a:r>
                      <a:endParaRPr lang="en-US" sz="1600" b="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540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Mi et al (2013)</a:t>
                      </a:r>
                      <a:endParaRPr lang="en-US" sz="16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57</a:t>
                      </a:r>
                      <a:endParaRPr lang="en-US" sz="16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Systemic Thrombolytic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50 mg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0.11 / 8%</a:t>
                      </a:r>
                      <a:endParaRPr lang="en-US" sz="16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E2DB3A6-1802-4E0E-9380-6B730521DAB3}"/>
              </a:ext>
            </a:extLst>
          </p:cNvPr>
          <p:cNvSpPr txBox="1">
            <a:spLocks/>
          </p:cNvSpPr>
          <p:nvPr/>
        </p:nvSpPr>
        <p:spPr>
          <a:xfrm>
            <a:off x="11775933" y="6392596"/>
            <a:ext cx="416067" cy="465404"/>
          </a:xfrm>
          <a:prstGeom prst="rect">
            <a:avLst/>
          </a:prstGeom>
        </p:spPr>
        <p:txBody>
          <a:bodyPr anchor="ctr"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fld id="{8C995DE4-0525-B847-A1CC-1962011D1151}" type="slidenum">
              <a:rPr lang="en-US" sz="1400" b="0" smtClean="0"/>
              <a:t>26</a:t>
            </a:fld>
            <a:endParaRPr lang="en-US" sz="1400" b="1" dirty="0"/>
          </a:p>
        </p:txBody>
      </p:sp>
      <p:sp>
        <p:nvSpPr>
          <p:cNvPr id="2" name="Rectangle 1"/>
          <p:cNvSpPr/>
          <p:nvPr/>
        </p:nvSpPr>
        <p:spPr>
          <a:xfrm>
            <a:off x="570634" y="4901475"/>
            <a:ext cx="4544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SimSun"/>
              </a:rPr>
              <a:t>*RV/LV Ratio in ULTIMA measured at 24 hours</a:t>
            </a:r>
          </a:p>
        </p:txBody>
      </p:sp>
    </p:spTree>
    <p:extLst>
      <p:ext uri="{BB962C8B-B14F-4D97-AF65-F5344CB8AC3E}">
        <p14:creationId xmlns:p14="http://schemas.microsoft.com/office/powerpoint/2010/main" val="788967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96DEB7-1A2F-4F9C-8D5A-6C5A834CB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FLARE Safety in Context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5E9A1FC-CDB3-4FD0-BAAC-EF4C51DAE2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842172"/>
              </p:ext>
            </p:extLst>
          </p:nvPr>
        </p:nvGraphicFramePr>
        <p:xfrm>
          <a:off x="784046" y="896984"/>
          <a:ext cx="10623907" cy="399723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901037">
                  <a:extLst>
                    <a:ext uri="{9D8B030D-6E8A-4147-A177-3AD203B41FA5}">
                      <a16:colId xmlns:a16="http://schemas.microsoft.com/office/drawing/2014/main" val="1294703976"/>
                    </a:ext>
                  </a:extLst>
                </a:gridCol>
                <a:gridCol w="3181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13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75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</a:rPr>
                        <a:t>Study</a:t>
                      </a:r>
                    </a:p>
                  </a:txBody>
                  <a:tcPr marL="54835" marR="548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</a:rPr>
                        <a:t>Major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</a:rPr>
                        <a:t>Bleeding</a:t>
                      </a:r>
                    </a:p>
                  </a:txBody>
                  <a:tcPr marL="54835" marR="548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</a:rPr>
                        <a:t>Intracranial Hemorrhage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</a:rPr>
                        <a:t>(Fibrinolysis Group)</a:t>
                      </a:r>
                    </a:p>
                  </a:txBody>
                  <a:tcPr marL="54835" marR="5483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810774892"/>
                  </a:ext>
                </a:extLst>
              </a:tr>
              <a:tr h="723277"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FLARE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panose="020B0600070205080204" pitchFamily="34" charset="-128"/>
                      </a:endParaRPr>
                    </a:p>
                  </a:txBody>
                  <a:tcPr marL="54835" marR="548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176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</a:rPr>
                        <a:t>1/106 (.9%)</a:t>
                      </a:r>
                    </a:p>
                  </a:txBody>
                  <a:tcPr marL="54835" marR="548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176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</a:rPr>
                        <a:t>0/106 (0%)</a:t>
                      </a:r>
                    </a:p>
                  </a:txBody>
                  <a:tcPr marL="54835" marR="5483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3500367829"/>
                  </a:ext>
                </a:extLst>
              </a:tr>
              <a:tr h="848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j-lt"/>
                          <a:ea typeface="ＭＳ Ｐゴシック" charset="0"/>
                        </a:rPr>
                        <a:t>ULTIMA (USAT arm)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j-lt"/>
                          <a:ea typeface="ＭＳ Ｐゴシック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j-lt"/>
                          <a:ea typeface="ＭＳ Ｐゴシック" charset="0"/>
                        </a:rPr>
                        <a:t>Kucher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j-lt"/>
                          <a:ea typeface="ＭＳ Ｐゴシック" charset="0"/>
                        </a:rPr>
                        <a:t>, et al. 2013)</a:t>
                      </a: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j-lt"/>
                          <a:ea typeface="ＭＳ Ｐゴシック" charset="0"/>
                        </a:rPr>
                        <a:t>0/30 (0%)</a:t>
                      </a: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j-lt"/>
                          <a:ea typeface="ＭＳ Ｐゴシック" charset="0"/>
                        </a:rPr>
                        <a:t>0/30 (0%)</a:t>
                      </a:r>
                    </a:p>
                  </a:txBody>
                  <a:tcPr marT="45710" marB="4571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8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j-lt"/>
                          <a:ea typeface="ＭＳ Ｐゴシック" charset="0"/>
                        </a:rPr>
                        <a:t>PEITHO (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j-lt"/>
                          <a:ea typeface="ＭＳ Ｐゴシック" charset="0"/>
                        </a:rPr>
                        <a:t>tPA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j-lt"/>
                          <a:ea typeface="ＭＳ Ｐゴシック" charset="0"/>
                        </a:rPr>
                        <a:t> arm)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j-lt"/>
                          <a:ea typeface="ＭＳ Ｐゴシック" charset="0"/>
                        </a:rPr>
                        <a:t>(Meyer G, et al. 2014)</a:t>
                      </a: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j-lt"/>
                          <a:ea typeface="ＭＳ Ｐゴシック" charset="0"/>
                        </a:rPr>
                        <a:t>58/506 (11.5%)</a:t>
                      </a: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j-lt"/>
                          <a:ea typeface="ＭＳ Ｐゴシック" charset="0"/>
                        </a:rPr>
                        <a:t>10/506 (2%)</a:t>
                      </a:r>
                    </a:p>
                  </a:txBody>
                  <a:tcPr marT="45710" marB="4571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8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j-lt"/>
                          <a:ea typeface="ＭＳ Ｐゴシック" charset="0"/>
                        </a:rPr>
                        <a:t>SEATTLE II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j-lt"/>
                          <a:ea typeface="ＭＳ Ｐゴシック" charset="0"/>
                        </a:rPr>
                        <a:t>(Piazza G, et al. 2014)</a:t>
                      </a: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</a:rPr>
                        <a:t>17/150 (11.4%)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j-lt"/>
                        <a:ea typeface="ＭＳ Ｐゴシック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j-lt"/>
                          <a:ea typeface="ＭＳ Ｐゴシック" charset="0"/>
                        </a:rPr>
                        <a:t>0/150 (0%)</a:t>
                      </a:r>
                    </a:p>
                  </a:txBody>
                  <a:tcPr marT="45710" marB="4571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E2DB3A6-1802-4E0E-9380-6B730521DAB3}"/>
              </a:ext>
            </a:extLst>
          </p:cNvPr>
          <p:cNvSpPr txBox="1">
            <a:spLocks/>
          </p:cNvSpPr>
          <p:nvPr/>
        </p:nvSpPr>
        <p:spPr>
          <a:xfrm>
            <a:off x="11775933" y="6392596"/>
            <a:ext cx="416067" cy="465404"/>
          </a:xfrm>
          <a:prstGeom prst="rect">
            <a:avLst/>
          </a:prstGeom>
        </p:spPr>
        <p:txBody>
          <a:bodyPr anchor="ctr"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fld id="{8C995DE4-0525-B847-A1CC-1962011D1151}" type="slidenum">
              <a:rPr lang="en-US" sz="1400" b="0" smtClean="0"/>
              <a:t>27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924827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315D63-11A3-430E-8DAF-8B0D2F26E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Conclusions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478568" y="1281355"/>
            <a:ext cx="114120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Catheter-directed mechanical thrombectomy using the </a:t>
            </a:r>
            <a:r>
              <a:rPr lang="en-US" sz="2400" dirty="0" err="1"/>
              <a:t>FlowTriever</a:t>
            </a:r>
            <a:r>
              <a:rPr lang="en-US" sz="2400" dirty="0"/>
              <a:t> System, without the use of thrombolytics, is safe and effective in improving RV function in patients with intermediate-risk PE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Additionally, it has the potential to reduce bleeding complications and reduce total hospital and ICU length of stay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This study establishes mechanical thrombectomy for acute pulmonary embolism as a viable alternative to thrombolytic-based catheter-directed therapy and warrants further investigation 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E2DB3A6-1802-4E0E-9380-6B730521DAB3}"/>
              </a:ext>
            </a:extLst>
          </p:cNvPr>
          <p:cNvSpPr txBox="1">
            <a:spLocks/>
          </p:cNvSpPr>
          <p:nvPr/>
        </p:nvSpPr>
        <p:spPr>
          <a:xfrm>
            <a:off x="11775933" y="6392596"/>
            <a:ext cx="416067" cy="465404"/>
          </a:xfrm>
          <a:prstGeom prst="rect">
            <a:avLst/>
          </a:prstGeom>
        </p:spPr>
        <p:txBody>
          <a:bodyPr anchor="ctr"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fld id="{8C995DE4-0525-B847-A1CC-1962011D1151}" type="slidenum">
              <a:rPr lang="en-US" sz="1400" b="0" smtClean="0"/>
              <a:t>28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461753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39750" y="1716989"/>
            <a:ext cx="389964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dirty="0"/>
              <a:t>Thomas </a:t>
            </a:r>
            <a:r>
              <a:rPr lang="en-US" dirty="0" err="1"/>
              <a:t>Tu</a:t>
            </a:r>
            <a:r>
              <a:rPr lang="en-US" dirty="0"/>
              <a:t>, M.D.	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dirty="0"/>
              <a:t>Christopher Adams, M.D.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dirty="0" err="1"/>
              <a:t>Wissam</a:t>
            </a:r>
            <a:r>
              <a:rPr lang="en-US" dirty="0"/>
              <a:t> </a:t>
            </a:r>
            <a:r>
              <a:rPr lang="en-US" dirty="0" err="1"/>
              <a:t>Jaber</a:t>
            </a:r>
            <a:r>
              <a:rPr lang="en-US" dirty="0"/>
              <a:t>, M.D.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dirty="0" err="1"/>
              <a:t>Rohit</a:t>
            </a:r>
            <a:r>
              <a:rPr lang="en-US" dirty="0"/>
              <a:t> </a:t>
            </a:r>
            <a:r>
              <a:rPr lang="en-US" dirty="0" err="1"/>
              <a:t>Bhatheja</a:t>
            </a:r>
            <a:r>
              <a:rPr lang="en-US" dirty="0"/>
              <a:t>, M.D. 	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dirty="0"/>
              <a:t>Mitchell Silver, M.D.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dirty="0"/>
              <a:t>Sameer </a:t>
            </a:r>
            <a:r>
              <a:rPr lang="en-US" dirty="0" err="1"/>
              <a:t>Khandhar</a:t>
            </a:r>
            <a:r>
              <a:rPr lang="en-US" dirty="0"/>
              <a:t>, M.D.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dirty="0" err="1"/>
              <a:t>Rohit</a:t>
            </a:r>
            <a:r>
              <a:rPr lang="en-US" dirty="0"/>
              <a:t> Amin, M.D.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dirty="0"/>
              <a:t>Mitchell Weinberg, M.D. 	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dirty="0" err="1"/>
              <a:t>Tod</a:t>
            </a:r>
            <a:r>
              <a:rPr lang="en-US" dirty="0"/>
              <a:t> </a:t>
            </a:r>
            <a:r>
              <a:rPr lang="en-US" dirty="0" err="1"/>
              <a:t>Engelhardt</a:t>
            </a:r>
            <a:r>
              <a:rPr lang="en-US" dirty="0"/>
              <a:t>, M.D.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552605" y="1690864"/>
            <a:ext cx="494552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dirty="0"/>
              <a:t>Eric </a:t>
            </a:r>
            <a:r>
              <a:rPr lang="en-US" dirty="0" err="1"/>
              <a:t>Peden</a:t>
            </a:r>
            <a:r>
              <a:rPr lang="en-US" dirty="0"/>
              <a:t>, M.D.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dirty="0"/>
              <a:t>Robert </a:t>
            </a:r>
            <a:r>
              <a:rPr lang="en-US" dirty="0" err="1"/>
              <a:t>Maholic</a:t>
            </a:r>
            <a:r>
              <a:rPr lang="en-US" dirty="0"/>
              <a:t>, M.D. 	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dirty="0"/>
              <a:t>David Holmes, M.D.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dirty="0"/>
              <a:t>Scott Lilly, M.D.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dirty="0" err="1"/>
              <a:t>Catalin</a:t>
            </a:r>
            <a:r>
              <a:rPr lang="en-US" dirty="0"/>
              <a:t> </a:t>
            </a:r>
            <a:r>
              <a:rPr lang="en-US" dirty="0" err="1"/>
              <a:t>Toma</a:t>
            </a:r>
            <a:r>
              <a:rPr lang="en-US" dirty="0"/>
              <a:t>, M.D.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dirty="0" err="1"/>
              <a:t>Hussam</a:t>
            </a:r>
            <a:r>
              <a:rPr lang="en-US" dirty="0"/>
              <a:t> </a:t>
            </a:r>
            <a:r>
              <a:rPr lang="en-US" dirty="0" err="1"/>
              <a:t>Hamdalla</a:t>
            </a:r>
            <a:r>
              <a:rPr lang="en-US" dirty="0"/>
              <a:t>, M.D.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dirty="0"/>
              <a:t>Glenn Hoots, M.D.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dirty="0"/>
              <a:t>Victor </a:t>
            </a:r>
            <a:r>
              <a:rPr lang="en-US" dirty="0" err="1"/>
              <a:t>Tapson</a:t>
            </a:r>
            <a:r>
              <a:rPr lang="en-US" dirty="0"/>
              <a:t>, M.D.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dirty="0"/>
              <a:t>Monica Hunter, M.D. 	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AEA43C-E871-4CAF-8A80-93AF0F2A1FDE}"/>
              </a:ext>
            </a:extLst>
          </p:cNvPr>
          <p:cNvSpPr txBox="1"/>
          <p:nvPr/>
        </p:nvSpPr>
        <p:spPr>
          <a:xfrm>
            <a:off x="690282" y="959715"/>
            <a:ext cx="107576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National PIs: 	Kenneth Rosenfield, M.D. and Victor Tapson, M.D.</a:t>
            </a:r>
          </a:p>
          <a:p>
            <a:pPr algn="ctr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5AD153C-13AF-48F8-8FC3-57E918EB6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449" y="107589"/>
            <a:ext cx="10623907" cy="45616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FLARE Investigators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BE2DB3A6-1802-4E0E-9380-6B730521DAB3}"/>
              </a:ext>
            </a:extLst>
          </p:cNvPr>
          <p:cNvSpPr txBox="1">
            <a:spLocks/>
          </p:cNvSpPr>
          <p:nvPr/>
        </p:nvSpPr>
        <p:spPr>
          <a:xfrm>
            <a:off x="11775933" y="6392596"/>
            <a:ext cx="416067" cy="465404"/>
          </a:xfrm>
          <a:prstGeom prst="rect">
            <a:avLst/>
          </a:prstGeom>
        </p:spPr>
        <p:txBody>
          <a:bodyPr anchor="ctr"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fld id="{8C995DE4-0525-B847-A1CC-1962011D1151}" type="slidenum">
              <a:rPr lang="en-US" sz="1400" b="0" smtClean="0"/>
              <a:t>29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59274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Background</a:t>
            </a:r>
          </a:p>
        </p:txBody>
      </p:sp>
      <p:sp>
        <p:nvSpPr>
          <p:cNvPr id="4" name="Rectangle 3"/>
          <p:cNvSpPr/>
          <p:nvPr/>
        </p:nvSpPr>
        <p:spPr>
          <a:xfrm>
            <a:off x="607414" y="1629748"/>
            <a:ext cx="10694171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400" dirty="0"/>
              <a:t>Catheter-directed thrombolysis (CDT) has been shown to improve right ventricular function in patients with acute pulmonary embolism (PE)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400" dirty="0"/>
              <a:t>However, prolonged ICU stay, need for thrombolytic administration, and potential bleeding complications with CDT therapy may limit its broad application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400" dirty="0"/>
              <a:t>Catheter-directed mechanical thrombectomy is an alternative approach that does not require the use of thrombolytics, but hasn’t yet been widely evaluated for safety and efficacy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E2DB3A6-1802-4E0E-9380-6B730521DAB3}"/>
              </a:ext>
            </a:extLst>
          </p:cNvPr>
          <p:cNvSpPr txBox="1">
            <a:spLocks/>
          </p:cNvSpPr>
          <p:nvPr/>
        </p:nvSpPr>
        <p:spPr>
          <a:xfrm>
            <a:off x="11775933" y="6392596"/>
            <a:ext cx="416067" cy="465404"/>
          </a:xfrm>
          <a:prstGeom prst="rect">
            <a:avLst/>
          </a:prstGeom>
        </p:spPr>
        <p:txBody>
          <a:bodyPr anchor="ctr"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fld id="{8C995DE4-0525-B847-A1CC-1962011D1151}" type="slidenum">
              <a:rPr lang="en-US" sz="1400" b="0" smtClean="0"/>
              <a:t>3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010735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CCD555-6AC9-4B5F-9064-9B77027FB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14" y="2536991"/>
            <a:ext cx="10623907" cy="4561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/>
              <a:t>Backup Slides  </a:t>
            </a:r>
            <a:br>
              <a:rPr lang="en-US" sz="3600" dirty="0"/>
            </a:br>
            <a:r>
              <a:rPr lang="en-US" sz="3600" dirty="0"/>
              <a:t>For Reference Only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E2DB3A6-1802-4E0E-9380-6B730521DAB3}"/>
              </a:ext>
            </a:extLst>
          </p:cNvPr>
          <p:cNvSpPr txBox="1">
            <a:spLocks/>
          </p:cNvSpPr>
          <p:nvPr/>
        </p:nvSpPr>
        <p:spPr>
          <a:xfrm>
            <a:off x="11775933" y="6392596"/>
            <a:ext cx="416067" cy="465404"/>
          </a:xfrm>
          <a:prstGeom prst="rect">
            <a:avLst/>
          </a:prstGeom>
        </p:spPr>
        <p:txBody>
          <a:bodyPr anchor="ctr"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fld id="{8C995DE4-0525-B847-A1CC-1962011D1151}" type="slidenum">
              <a:rPr lang="en-US" sz="1400" b="0" smtClean="0"/>
              <a:t>30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11018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0969A2-A055-4236-AEA9-20C5437B9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Protocol Deviations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BF04CE0-EFDC-4A22-9725-5BCE4BF7F1F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600" y="1066800"/>
          <a:ext cx="10922002" cy="325120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831840">
                  <a:extLst>
                    <a:ext uri="{9D8B030D-6E8A-4147-A177-3AD203B41FA5}">
                      <a16:colId xmlns:a16="http://schemas.microsoft.com/office/drawing/2014/main" val="3625920957"/>
                    </a:ext>
                  </a:extLst>
                </a:gridCol>
                <a:gridCol w="2545081">
                  <a:extLst>
                    <a:ext uri="{9D8B030D-6E8A-4147-A177-3AD203B41FA5}">
                      <a16:colId xmlns:a16="http://schemas.microsoft.com/office/drawing/2014/main" val="4254110213"/>
                    </a:ext>
                  </a:extLst>
                </a:gridCol>
                <a:gridCol w="2545081">
                  <a:extLst>
                    <a:ext uri="{9D8B030D-6E8A-4147-A177-3AD203B41FA5}">
                      <a16:colId xmlns:a16="http://schemas.microsoft.com/office/drawing/2014/main" val="755696067"/>
                    </a:ext>
                  </a:extLst>
                </a:gridCol>
              </a:tblGrid>
              <a:tr h="4611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Major Protocol Deviations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# of Events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# (%) of Subjects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05071786"/>
                  </a:ext>
                </a:extLst>
              </a:tr>
              <a:tr h="40987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Total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40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35 (33.0%)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96098953"/>
                  </a:ext>
                </a:extLst>
              </a:tr>
              <a:tr h="4098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 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 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20576328"/>
                  </a:ext>
                </a:extLst>
              </a:tr>
              <a:tr h="40987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Ineligible subject enrolled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1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1 (0.9%)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79542847"/>
                  </a:ext>
                </a:extLst>
              </a:tr>
              <a:tr h="40987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Informed consent not obtained/signed/dated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0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0 (0.0%)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41490723"/>
                  </a:ext>
                </a:extLst>
              </a:tr>
              <a:tr h="33081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Missing Assessment Prescribed by Protocol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3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3 (2.8%)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85844403"/>
                  </a:ext>
                </a:extLst>
              </a:tr>
              <a:tr h="40987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Assessment Performed Outside Protocol Window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7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7 (6.6%)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9985881"/>
                  </a:ext>
                </a:extLst>
              </a:tr>
              <a:tr h="40987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Visit Performed Outside Protocol Window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29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27 (25.5%)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55834112"/>
                  </a:ext>
                </a:extLst>
              </a:tr>
            </a:tbl>
          </a:graphicData>
        </a:graphic>
      </p:graphicFrame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E2DB3A6-1802-4E0E-9380-6B730521DAB3}"/>
              </a:ext>
            </a:extLst>
          </p:cNvPr>
          <p:cNvSpPr txBox="1">
            <a:spLocks/>
          </p:cNvSpPr>
          <p:nvPr/>
        </p:nvSpPr>
        <p:spPr>
          <a:xfrm>
            <a:off x="11775933" y="6392596"/>
            <a:ext cx="416067" cy="465404"/>
          </a:xfrm>
          <a:prstGeom prst="rect">
            <a:avLst/>
          </a:prstGeom>
        </p:spPr>
        <p:txBody>
          <a:bodyPr anchor="ctr"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fld id="{8C995DE4-0525-B847-A1CC-1962011D1151}" type="slidenum">
              <a:rPr lang="en-US" sz="1400" b="0" smtClean="0"/>
              <a:t>31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605702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CCD555-6AC9-4B5F-9064-9B77027FB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Limitations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601194" y="1618141"/>
            <a:ext cx="110724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sz="2400" dirty="0">
                <a:latin typeface="+mj-lt"/>
              </a:rPr>
              <a:t>The single-arm study design precluded direct comparison with the efficacy and safety of systemic fibrinolysis or anticoagulation alone.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2400" dirty="0">
              <a:latin typeface="+mj-lt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400" dirty="0">
                <a:latin typeface="+mj-lt"/>
              </a:rPr>
              <a:t>Our study design did not allow for evaluation of clinical end points such as hemodynamic collapse or mortality.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E2DB3A6-1802-4E0E-9380-6B730521DAB3}"/>
              </a:ext>
            </a:extLst>
          </p:cNvPr>
          <p:cNvSpPr txBox="1">
            <a:spLocks/>
          </p:cNvSpPr>
          <p:nvPr/>
        </p:nvSpPr>
        <p:spPr>
          <a:xfrm>
            <a:off x="11775933" y="6392596"/>
            <a:ext cx="416067" cy="465404"/>
          </a:xfrm>
          <a:prstGeom prst="rect">
            <a:avLst/>
          </a:prstGeom>
        </p:spPr>
        <p:txBody>
          <a:bodyPr anchor="ctr"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fld id="{8C995DE4-0525-B847-A1CC-1962011D1151}" type="slidenum">
              <a:rPr lang="en-US" sz="1400" b="0" smtClean="0"/>
              <a:t>32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355816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A2C711-7F70-40BF-93BA-C7C695E0E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89" y="392069"/>
            <a:ext cx="10623907" cy="456163"/>
          </a:xfrm>
        </p:spPr>
        <p:txBody>
          <a:bodyPr>
            <a:normAutofit fontScale="90000"/>
          </a:bodyPr>
          <a:lstStyle/>
          <a:p>
            <a:r>
              <a:rPr lang="en-US" dirty="0"/>
              <a:t>Poolability – RV/LV Analysis</a:t>
            </a:r>
            <a:br>
              <a:rPr lang="en-US" dirty="0"/>
            </a:br>
            <a:r>
              <a:rPr lang="en-US" sz="2000" dirty="0"/>
              <a:t>No Evidence in </a:t>
            </a:r>
            <a:r>
              <a:rPr lang="en-US" sz="2000" dirty="0" err="1"/>
              <a:t>Heterogenity</a:t>
            </a:r>
            <a:r>
              <a:rPr lang="en-US" sz="2000" dirty="0"/>
              <a:t> Across Sites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F66F945-B3BB-4510-8869-BB549A0A6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322232"/>
              </p:ext>
            </p:extLst>
          </p:nvPr>
        </p:nvGraphicFramePr>
        <p:xfrm>
          <a:off x="600889" y="848232"/>
          <a:ext cx="10984755" cy="44399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953163">
                  <a:extLst>
                    <a:ext uri="{9D8B030D-6E8A-4147-A177-3AD203B41FA5}">
                      <a16:colId xmlns:a16="http://schemas.microsoft.com/office/drawing/2014/main" val="1362813993"/>
                    </a:ext>
                  </a:extLst>
                </a:gridCol>
                <a:gridCol w="1257898">
                  <a:extLst>
                    <a:ext uri="{9D8B030D-6E8A-4147-A177-3AD203B41FA5}">
                      <a16:colId xmlns:a16="http://schemas.microsoft.com/office/drawing/2014/main" val="3850130905"/>
                    </a:ext>
                  </a:extLst>
                </a:gridCol>
                <a:gridCol w="1257898">
                  <a:extLst>
                    <a:ext uri="{9D8B030D-6E8A-4147-A177-3AD203B41FA5}">
                      <a16:colId xmlns:a16="http://schemas.microsoft.com/office/drawing/2014/main" val="276699007"/>
                    </a:ext>
                  </a:extLst>
                </a:gridCol>
                <a:gridCol w="1257898">
                  <a:extLst>
                    <a:ext uri="{9D8B030D-6E8A-4147-A177-3AD203B41FA5}">
                      <a16:colId xmlns:a16="http://schemas.microsoft.com/office/drawing/2014/main" val="388215017"/>
                    </a:ext>
                  </a:extLst>
                </a:gridCol>
                <a:gridCol w="1257898">
                  <a:extLst>
                    <a:ext uri="{9D8B030D-6E8A-4147-A177-3AD203B41FA5}">
                      <a16:colId xmlns:a16="http://schemas.microsoft.com/office/drawing/2014/main" val="42473481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baseline="0" dirty="0">
                          <a:solidFill>
                            <a:schemeClr val="tx1"/>
                          </a:solidFill>
                          <a:effectLst/>
                        </a:rPr>
                        <a:t>Analysis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baseline="0" dirty="0">
                          <a:effectLst/>
                        </a:rPr>
                        <a:t>Pseudo-Site</a:t>
                      </a:r>
                      <a:r>
                        <a:rPr lang="en-US" sz="2400" b="0" baseline="30000" dirty="0">
                          <a:effectLst/>
                        </a:rPr>
                        <a:t>[1]</a:t>
                      </a:r>
                      <a:endParaRPr lang="en-US" sz="2400" b="0" baseline="30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baseline="0" dirty="0">
                          <a:effectLst/>
                        </a:rPr>
                        <a:t>N</a:t>
                      </a:r>
                      <a:endParaRPr lang="en-US" sz="2400" b="0" baseline="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baseline="0">
                          <a:effectLst/>
                        </a:rPr>
                        <a:t>Mean (SE)</a:t>
                      </a:r>
                      <a:endParaRPr lang="en-US" sz="2400" b="0" baseline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baseline="0" dirty="0">
                          <a:effectLst/>
                        </a:rPr>
                        <a:t>P-value</a:t>
                      </a:r>
                      <a:endParaRPr lang="en-US" sz="2400" b="0" baseline="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extLst>
                  <a:ext uri="{0D108BD9-81ED-4DB2-BD59-A6C34878D82A}">
                    <a16:rowId xmlns:a16="http://schemas.microsoft.com/office/drawing/2014/main" val="462771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</a:rPr>
                        <a:t>ANOVA of Change in RV/LV Ratios from Baseline to 48-hour</a:t>
                      </a:r>
                      <a:endParaRPr lang="en-US" sz="18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>
                          <a:effectLst/>
                        </a:rPr>
                        <a:t>A</a:t>
                      </a:r>
                      <a:endParaRPr lang="en-US" sz="1800" b="0" baseline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>
                          <a:effectLst/>
                        </a:rPr>
                        <a:t>5</a:t>
                      </a:r>
                      <a:endParaRPr lang="en-US" sz="1800" b="0" baseline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>
                          <a:effectLst/>
                        </a:rPr>
                        <a:t>0.44 (0.09)</a:t>
                      </a:r>
                      <a:endParaRPr lang="en-US" sz="1800" b="0" baseline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>
                          <a:effectLst/>
                        </a:rPr>
                        <a:t> </a:t>
                      </a:r>
                      <a:endParaRPr lang="en-US" sz="1800" b="0" baseline="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extLst>
                  <a:ext uri="{0D108BD9-81ED-4DB2-BD59-A6C34878D82A}">
                    <a16:rowId xmlns:a16="http://schemas.microsoft.com/office/drawing/2014/main" val="2153811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>
                          <a:effectLst/>
                        </a:rPr>
                        <a:t> </a:t>
                      </a:r>
                      <a:endParaRPr lang="en-US" sz="1800" b="0" baseline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>
                          <a:effectLst/>
                        </a:rPr>
                        <a:t>B</a:t>
                      </a:r>
                      <a:endParaRPr lang="en-US" sz="1800" b="0" baseline="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>
                          <a:effectLst/>
                        </a:rPr>
                        <a:t>6</a:t>
                      </a:r>
                      <a:endParaRPr lang="en-US" sz="1800" b="0" baseline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>
                          <a:effectLst/>
                        </a:rPr>
                        <a:t>0.27 (0.07)</a:t>
                      </a:r>
                      <a:endParaRPr lang="en-US" sz="1800" b="0" baseline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>
                          <a:effectLst/>
                        </a:rPr>
                        <a:t> </a:t>
                      </a:r>
                      <a:endParaRPr lang="en-US" sz="1800" b="0" baseline="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extLst>
                  <a:ext uri="{0D108BD9-81ED-4DB2-BD59-A6C34878D82A}">
                    <a16:rowId xmlns:a16="http://schemas.microsoft.com/office/drawing/2014/main" val="705973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>
                          <a:effectLst/>
                        </a:rPr>
                        <a:t> </a:t>
                      </a:r>
                      <a:endParaRPr lang="en-US" sz="1800" b="0" baseline="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>
                          <a:effectLst/>
                        </a:rPr>
                        <a:t>C</a:t>
                      </a:r>
                      <a:endParaRPr lang="en-US" sz="1800" b="0" baseline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>
                          <a:effectLst/>
                        </a:rPr>
                        <a:t>6</a:t>
                      </a:r>
                      <a:endParaRPr lang="en-US" sz="1800" b="0" baseline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>
                          <a:effectLst/>
                        </a:rPr>
                        <a:t>0.33 (0.08)</a:t>
                      </a:r>
                      <a:endParaRPr lang="en-US" sz="1800" b="0" baseline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>
                          <a:effectLst/>
                        </a:rPr>
                        <a:t> </a:t>
                      </a:r>
                      <a:endParaRPr lang="en-US" sz="1800" b="0" baseline="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extLst>
                  <a:ext uri="{0D108BD9-81ED-4DB2-BD59-A6C34878D82A}">
                    <a16:rowId xmlns:a16="http://schemas.microsoft.com/office/drawing/2014/main" val="1299904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>
                          <a:effectLst/>
                        </a:rPr>
                        <a:t> </a:t>
                      </a:r>
                      <a:endParaRPr lang="en-US" sz="1800" b="0" baseline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>
                          <a:effectLst/>
                        </a:rPr>
                        <a:t>D</a:t>
                      </a:r>
                      <a:endParaRPr lang="en-US" sz="1800" b="0" baseline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>
                          <a:effectLst/>
                        </a:rPr>
                        <a:t>3</a:t>
                      </a:r>
                      <a:endParaRPr lang="en-US" sz="1800" b="0" baseline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>
                          <a:effectLst/>
                        </a:rPr>
                        <a:t>0.55 (0.20)</a:t>
                      </a:r>
                      <a:endParaRPr lang="en-US" sz="1800" b="0" baseline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>
                          <a:effectLst/>
                        </a:rPr>
                        <a:t> </a:t>
                      </a:r>
                      <a:endParaRPr lang="en-US" sz="1800" b="0" baseline="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extLst>
                  <a:ext uri="{0D108BD9-81ED-4DB2-BD59-A6C34878D82A}">
                    <a16:rowId xmlns:a16="http://schemas.microsoft.com/office/drawing/2014/main" val="2003573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>
                          <a:effectLst/>
                        </a:rPr>
                        <a:t> </a:t>
                      </a:r>
                      <a:endParaRPr lang="en-US" sz="1800" b="0" baseline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>
                          <a:effectLst/>
                        </a:rPr>
                        <a:t>E</a:t>
                      </a:r>
                      <a:endParaRPr lang="en-US" sz="1800" b="0" baseline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>
                          <a:effectLst/>
                        </a:rPr>
                        <a:t>26</a:t>
                      </a:r>
                      <a:endParaRPr lang="en-US" sz="1800" b="0" baseline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>
                          <a:effectLst/>
                        </a:rPr>
                        <a:t>0.34 (0.06)</a:t>
                      </a:r>
                      <a:endParaRPr lang="en-US" sz="1800" b="0" baseline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>
                          <a:effectLst/>
                        </a:rPr>
                        <a:t> </a:t>
                      </a:r>
                      <a:endParaRPr lang="en-US" sz="1800" b="0" baseline="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extLst>
                  <a:ext uri="{0D108BD9-81ED-4DB2-BD59-A6C34878D82A}">
                    <a16:rowId xmlns:a16="http://schemas.microsoft.com/office/drawing/2014/main" val="3498987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>
                          <a:effectLst/>
                        </a:rPr>
                        <a:t> </a:t>
                      </a:r>
                      <a:endParaRPr lang="en-US" sz="1800" b="0" baseline="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>
                          <a:effectLst/>
                        </a:rPr>
                        <a:t>F</a:t>
                      </a:r>
                      <a:endParaRPr lang="en-US" sz="1800" b="0" baseline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>
                          <a:effectLst/>
                        </a:rPr>
                        <a:t>7</a:t>
                      </a:r>
                      <a:endParaRPr lang="en-US" sz="1800" b="0" baseline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>
                          <a:effectLst/>
                        </a:rPr>
                        <a:t>0.42 (0.11)</a:t>
                      </a:r>
                      <a:endParaRPr lang="en-US" sz="1800" b="0" baseline="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>
                          <a:effectLst/>
                        </a:rPr>
                        <a:t> </a:t>
                      </a:r>
                      <a:endParaRPr lang="en-US" sz="1800" b="0" baseline="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extLst>
                  <a:ext uri="{0D108BD9-81ED-4DB2-BD59-A6C34878D82A}">
                    <a16:rowId xmlns:a16="http://schemas.microsoft.com/office/drawing/2014/main" val="1330352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>
                          <a:effectLst/>
                        </a:rPr>
                        <a:t> </a:t>
                      </a:r>
                      <a:endParaRPr lang="en-US" sz="1800" b="0" baseline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>
                          <a:effectLst/>
                        </a:rPr>
                        <a:t>G</a:t>
                      </a:r>
                      <a:endParaRPr lang="en-US" sz="1800" b="0" baseline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>
                          <a:effectLst/>
                        </a:rPr>
                        <a:t>6</a:t>
                      </a:r>
                      <a:endParaRPr lang="en-US" sz="1800" b="0" baseline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>
                          <a:effectLst/>
                        </a:rPr>
                        <a:t>0.53 (0.15)</a:t>
                      </a:r>
                      <a:endParaRPr lang="en-US" sz="1800" b="0" baseline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>
                          <a:effectLst/>
                        </a:rPr>
                        <a:t> </a:t>
                      </a:r>
                      <a:endParaRPr lang="en-US" sz="1800" b="0" baseline="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extLst>
                  <a:ext uri="{0D108BD9-81ED-4DB2-BD59-A6C34878D82A}">
                    <a16:rowId xmlns:a16="http://schemas.microsoft.com/office/drawing/2014/main" val="1577117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>
                          <a:effectLst/>
                        </a:rPr>
                        <a:t> </a:t>
                      </a:r>
                      <a:endParaRPr lang="en-US" sz="1800" b="0" baseline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>
                          <a:effectLst/>
                        </a:rPr>
                        <a:t>H</a:t>
                      </a:r>
                      <a:endParaRPr lang="en-US" sz="1800" b="0" baseline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>
                          <a:effectLst/>
                        </a:rPr>
                        <a:t>9</a:t>
                      </a:r>
                      <a:endParaRPr lang="en-US" sz="1800" b="0" baseline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>
                          <a:effectLst/>
                        </a:rPr>
                        <a:t>0.38 (0.11)</a:t>
                      </a:r>
                      <a:endParaRPr lang="en-US" sz="1800" b="0" baseline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>
                          <a:effectLst/>
                        </a:rPr>
                        <a:t> </a:t>
                      </a:r>
                      <a:endParaRPr lang="en-US" sz="1800" b="0" baseline="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extLst>
                  <a:ext uri="{0D108BD9-81ED-4DB2-BD59-A6C34878D82A}">
                    <a16:rowId xmlns:a16="http://schemas.microsoft.com/office/drawing/2014/main" val="109990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>
                          <a:effectLst/>
                        </a:rPr>
                        <a:t> </a:t>
                      </a:r>
                      <a:endParaRPr lang="en-US" sz="1800" b="0" baseline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>
                          <a:effectLst/>
                        </a:rPr>
                        <a:t>I</a:t>
                      </a:r>
                      <a:endParaRPr lang="en-US" sz="1800" b="0" baseline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>
                          <a:effectLst/>
                        </a:rPr>
                        <a:t>8</a:t>
                      </a:r>
                      <a:endParaRPr lang="en-US" sz="1800" b="0" baseline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>
                          <a:effectLst/>
                        </a:rPr>
                        <a:t>0.41 (0.08)</a:t>
                      </a:r>
                      <a:endParaRPr lang="en-US" sz="1800" b="0" baseline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>
                          <a:effectLst/>
                        </a:rPr>
                        <a:t> </a:t>
                      </a:r>
                      <a:endParaRPr lang="en-US" sz="1800" b="0" baseline="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extLst>
                  <a:ext uri="{0D108BD9-81ED-4DB2-BD59-A6C34878D82A}">
                    <a16:rowId xmlns:a16="http://schemas.microsoft.com/office/drawing/2014/main" val="442177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>
                          <a:effectLst/>
                        </a:rPr>
                        <a:t> </a:t>
                      </a:r>
                      <a:endParaRPr lang="en-US" sz="1800" b="0" baseline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>
                          <a:effectLst/>
                        </a:rPr>
                        <a:t>J</a:t>
                      </a:r>
                      <a:endParaRPr lang="en-US" sz="1800" b="0" baseline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>
                          <a:effectLst/>
                        </a:rPr>
                        <a:t>25</a:t>
                      </a:r>
                      <a:endParaRPr lang="en-US" sz="1800" b="0" baseline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>
                          <a:effectLst/>
                        </a:rPr>
                        <a:t>0.39 (0.05)</a:t>
                      </a:r>
                      <a:endParaRPr lang="en-US" sz="1800" b="0" baseline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>
                          <a:effectLst/>
                        </a:rPr>
                        <a:t>0.85</a:t>
                      </a:r>
                      <a:endParaRPr lang="en-US" sz="1800" b="0" baseline="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/>
                </a:tc>
                <a:extLst>
                  <a:ext uri="{0D108BD9-81ED-4DB2-BD59-A6C34878D82A}">
                    <a16:rowId xmlns:a16="http://schemas.microsoft.com/office/drawing/2014/main" val="334808294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5C7D29A-DE42-4D29-8E07-BDC29F8E1B85}"/>
              </a:ext>
            </a:extLst>
          </p:cNvPr>
          <p:cNvSpPr txBox="1"/>
          <p:nvPr/>
        </p:nvSpPr>
        <p:spPr>
          <a:xfrm>
            <a:off x="600888" y="5256682"/>
            <a:ext cx="10984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/>
              <a:t>[1]</a:t>
            </a:r>
            <a:r>
              <a:rPr lang="en-US" sz="1400" dirty="0"/>
              <a:t> Pseudo-Sites Key: A = {2, 3, 5, 7, 12};  B = {10, 13, 15};  C = {16, 18};  D = {20, 21}; E = {4};  F = {8};  G = {9};  H = {11};  I = {14};   J = {24}.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E2DB3A6-1802-4E0E-9380-6B730521DAB3}"/>
              </a:ext>
            </a:extLst>
          </p:cNvPr>
          <p:cNvSpPr txBox="1">
            <a:spLocks/>
          </p:cNvSpPr>
          <p:nvPr/>
        </p:nvSpPr>
        <p:spPr>
          <a:xfrm>
            <a:off x="11775933" y="6392596"/>
            <a:ext cx="416067" cy="465404"/>
          </a:xfrm>
          <a:prstGeom prst="rect">
            <a:avLst/>
          </a:prstGeom>
        </p:spPr>
        <p:txBody>
          <a:bodyPr anchor="ctr"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fld id="{8C995DE4-0525-B847-A1CC-1962011D1151}" type="slidenum">
              <a:rPr lang="en-US" sz="1400" b="0" smtClean="0"/>
              <a:t>33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7375155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96DEB7-1A2F-4F9C-8D5A-6C5A834CB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FLARE vs. SEATTLE II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5E9A1FC-CDB3-4FD0-BAAC-EF4C51DAE2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140530"/>
              </p:ext>
            </p:extLst>
          </p:nvPr>
        </p:nvGraphicFramePr>
        <p:xfrm>
          <a:off x="574494" y="802140"/>
          <a:ext cx="10868025" cy="454056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382209">
                  <a:extLst>
                    <a:ext uri="{9D8B030D-6E8A-4147-A177-3AD203B41FA5}">
                      <a16:colId xmlns:a16="http://schemas.microsoft.com/office/drawing/2014/main" val="1294703976"/>
                    </a:ext>
                  </a:extLst>
                </a:gridCol>
                <a:gridCol w="4242908">
                  <a:extLst>
                    <a:ext uri="{9D8B030D-6E8A-4147-A177-3AD203B41FA5}">
                      <a16:colId xmlns:a16="http://schemas.microsoft.com/office/drawing/2014/main" val="1784073231"/>
                    </a:ext>
                  </a:extLst>
                </a:gridCol>
                <a:gridCol w="4242908">
                  <a:extLst>
                    <a:ext uri="{9D8B030D-6E8A-4147-A177-3AD203B41FA5}">
                      <a16:colId xmlns:a16="http://schemas.microsoft.com/office/drawing/2014/main" val="1533945253"/>
                    </a:ext>
                  </a:extLst>
                </a:gridCol>
              </a:tblGrid>
              <a:tr h="4697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54835" marR="54835" marT="0" marB="0" anchor="ctr" horzOverflow="overflow"/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FLARE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54835" marR="54835" marT="0" marB="0" anchor="ctr" horzOverflow="overflow"/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SEATTLE II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L="54835" marR="5483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810774892"/>
                  </a:ext>
                </a:extLst>
              </a:tr>
              <a:tr h="313142"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Interventional </a:t>
                      </a:r>
                      <a:r>
                        <a:rPr kumimoji="0" lang="en-US" alt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Device</a:t>
                      </a:r>
                      <a:endParaRPr kumimoji="0" lang="en-US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L="54835" marR="54835" marT="0" marB="0" anchor="ctr" horzOverflow="overflow"/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FlowTriever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54835" marR="54835" marT="0" marB="0" anchor="ctr" horzOverflow="overflow"/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EKOS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54835" marR="5483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69773841"/>
                  </a:ext>
                </a:extLst>
              </a:tr>
              <a:tr h="313142"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Design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54835" marR="54835" marT="0" marB="0" anchor="ctr" horzOverflow="overflow"/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Single arm OPC, Prospective, IDE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54835" marR="54835" marT="0" marB="0" anchor="ctr" horzOverflow="overflow"/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Single arm OPC, Prospective, IDE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54835" marR="5483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4281977988"/>
                  </a:ext>
                </a:extLst>
              </a:tr>
              <a:tr h="313142"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Patients / Sites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54835" marR="54835" marT="0" marB="0" anchor="ctr" horzOverflow="overflow"/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106 patients / 18 sites          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54835" marR="54835" marT="0" marB="0" anchor="ctr" horzOverflow="overflow"/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 patients / 22 sites          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54835" marR="5483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2263034976"/>
                  </a:ext>
                </a:extLst>
              </a:tr>
              <a:tr h="626285"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Safety Endpoints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54835" marR="54835" marT="0" marB="0" anchor="ctr" horzOverflow="overflow"/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anose="05050102010706020507" pitchFamily="18" charset="2"/>
                        </a:rPr>
                        <a:t>  Composite MAE at 48-Hours = 3.8% (n=4)</a:t>
                      </a:r>
                      <a:endParaRPr kumimoji="0" lang="en-US" altLang="en-US" sz="16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anose="05050102010706020507" pitchFamily="18" charset="2"/>
                        </a:rPr>
                        <a:t>  30-Day Mortality </a:t>
                      </a: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 0.9% (n=1)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54835" marR="54835" marT="0" marB="0" anchor="ctr" horzOverflow="overflow"/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anose="05050102010706020507" pitchFamily="18" charset="2"/>
                        </a:rPr>
                        <a:t>  M</a:t>
                      </a: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ajor Bleeding at 72-Hours = 10% (n=15)</a:t>
                      </a:r>
                    </a:p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anose="05050102010706020507" pitchFamily="18" charset="2"/>
                        </a:rPr>
                        <a:t>  30-Day Mortality </a:t>
                      </a: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 2.7% (n=4)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54835" marR="5483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4083553640"/>
                  </a:ext>
                </a:extLst>
              </a:tr>
              <a:tr h="626285"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 Efficacy Endpoint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54835" marR="54835" marT="0" marB="0" anchor="ctr" horzOverflow="overflow"/>
                </a:tc>
                <a:tc>
                  <a:txBody>
                    <a:bodyPr/>
                    <a:lstStyle>
                      <a:lvl1pPr marL="342900" indent="-3429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1pPr>
                      <a:lvl2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1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Reduction in RV/LV ratio at 48 hours:  </a:t>
                      </a:r>
                    </a:p>
                    <a:p>
                      <a:pPr marL="0" marR="0" lvl="1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0.39 / 25% (n=106; OPC = &gt;0.12)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54835" marR="54835" marT="0" marB="0" anchor="ctr" horzOverflow="overflow"/>
                </a:tc>
                <a:tc>
                  <a:txBody>
                    <a:bodyPr/>
                    <a:lstStyle>
                      <a:lvl1pPr marL="342900" indent="-3429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2pPr>
                      <a:lvl3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2" indent="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Reduction in RV/LV ratio at 48 hours:  </a:t>
                      </a:r>
                    </a:p>
                    <a:p>
                      <a:pPr marL="0" marR="0" lvl="2" indent="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0.42 / 24%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54835" marR="5483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3500367829"/>
                  </a:ext>
                </a:extLst>
              </a:tr>
              <a:tr h="626285"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ICU Stay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54835" marR="54835" marT="0" marB="0" anchor="ctr" horzOverflow="overflow"/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1pPr>
                      <a:lvl2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1" indent="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Median = 1 day</a:t>
                      </a:r>
                    </a:p>
                    <a:p>
                      <a:pPr marL="0" marR="0" lvl="1" indent="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patient w/ ICU stay = 58% (n=62)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54835" marR="54835" marT="0" marB="0" anchor="ctr" horzOverflow="overflow"/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patients w/ ICU stay = 100%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54835" marR="5483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97280520"/>
                  </a:ext>
                </a:extLst>
              </a:tr>
              <a:tr h="626285"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Length of Hospital Stay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54835" marR="54835" marT="0" marB="0" anchor="ctr" horzOverflow="overflow"/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Mean = 4.1 days </a:t>
                      </a:r>
                    </a:p>
                    <a:p>
                      <a:pPr marL="0" marR="0" lvl="0" indent="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Median = 3 days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54835" marR="54835" marT="0" marB="0" anchor="ctr" horzOverflow="overflow"/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1pPr>
                      <a:lvl2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1" indent="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Mean = 8.8 days</a:t>
                      </a:r>
                    </a:p>
                    <a:p>
                      <a:pPr marL="0" marR="0" lvl="0" indent="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54835" marR="5483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334625786"/>
                  </a:ext>
                </a:extLst>
              </a:tr>
              <a:tr h="626285"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Device Metrics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54835" marR="54835" marT="0" marB="0" anchor="ctr" horzOverflow="overflow"/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Mean # FT devices/case = 1.7 </a:t>
                      </a:r>
                    </a:p>
                    <a:p>
                      <a:pPr marL="0" marR="0" lvl="0" indent="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Mean # passes/case = 3.9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54835" marR="54835" marT="0" marB="0" anchor="ctr" horzOverflow="overflow"/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Mean total dose tPA = 24 mg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54835" marR="5483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421012660"/>
                  </a:ext>
                </a:extLst>
              </a:tr>
            </a:tbl>
          </a:graphicData>
        </a:graphic>
      </p:graphicFrame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E2DB3A6-1802-4E0E-9380-6B730521DAB3}"/>
              </a:ext>
            </a:extLst>
          </p:cNvPr>
          <p:cNvSpPr txBox="1">
            <a:spLocks/>
          </p:cNvSpPr>
          <p:nvPr/>
        </p:nvSpPr>
        <p:spPr>
          <a:xfrm>
            <a:off x="11775933" y="6392596"/>
            <a:ext cx="416067" cy="465404"/>
          </a:xfrm>
          <a:prstGeom prst="rect">
            <a:avLst/>
          </a:prstGeom>
        </p:spPr>
        <p:txBody>
          <a:bodyPr anchor="ctr"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fld id="{8C995DE4-0525-B847-A1CC-1962011D1151}" type="slidenum">
              <a:rPr lang="en-US" sz="1400" b="0" smtClean="0"/>
              <a:t>34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8951973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86E5E7-2A0D-4E3C-AC8F-2458791CC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FLARE vs. SEATTLE II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F78ABA3-0AA8-45C5-A263-37AE9C3663D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4839" y="899318"/>
          <a:ext cx="10815321" cy="548645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369903">
                  <a:extLst>
                    <a:ext uri="{9D8B030D-6E8A-4147-A177-3AD203B41FA5}">
                      <a16:colId xmlns:a16="http://schemas.microsoft.com/office/drawing/2014/main" val="989453654"/>
                    </a:ext>
                  </a:extLst>
                </a:gridCol>
                <a:gridCol w="4106625">
                  <a:extLst>
                    <a:ext uri="{9D8B030D-6E8A-4147-A177-3AD203B41FA5}">
                      <a16:colId xmlns:a16="http://schemas.microsoft.com/office/drawing/2014/main" val="489950011"/>
                    </a:ext>
                  </a:extLst>
                </a:gridCol>
                <a:gridCol w="4338793">
                  <a:extLst>
                    <a:ext uri="{9D8B030D-6E8A-4147-A177-3AD203B41FA5}">
                      <a16:colId xmlns:a16="http://schemas.microsoft.com/office/drawing/2014/main" val="3184667398"/>
                    </a:ext>
                  </a:extLst>
                </a:gridCol>
              </a:tblGrid>
              <a:tr h="3658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panose="020B0600070205080204" pitchFamily="34" charset="-128"/>
                      </a:endParaRPr>
                    </a:p>
                  </a:txBody>
                  <a:tcPr marL="54835" marR="54835" marT="0" marB="0" horzOverflow="overflow"/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FLARE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panose="020B0600070205080204" pitchFamily="34" charset="-128"/>
                      </a:endParaRPr>
                    </a:p>
                  </a:txBody>
                  <a:tcPr marL="54835" marR="54835" marT="0" marB="0" anchor="ctr" horzOverflow="overflow"/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SEATTLE II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L="54835" marR="5483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3441225043"/>
                  </a:ext>
                </a:extLst>
              </a:tr>
              <a:tr h="1493730">
                <a:tc>
                  <a:txBody>
                    <a:bodyPr/>
                    <a:lstStyle/>
                    <a:p>
                      <a:pPr marL="0" marR="0" lvl="0" indent="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Key Inclusion Criteria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54835" marR="54835" marT="0" marB="0" horzOverflow="overflow"/>
                </a:tc>
                <a:tc>
                  <a:txBody>
                    <a:bodyPr/>
                    <a:lstStyle/>
                    <a:p>
                      <a:pPr marL="171450" marR="0" lvl="0" indent="-17145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 ≥18 and ≤75</a:t>
                      </a:r>
                    </a:p>
                    <a:p>
                      <a:pPr marL="171450" marR="0" lvl="0" indent="-17145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RV/LV ≥0.9</a:t>
                      </a:r>
                    </a:p>
                    <a:p>
                      <a:pPr marL="171450" marR="0" lvl="0" indent="-17145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 symptom duration ≤14 days</a:t>
                      </a:r>
                    </a:p>
                    <a:p>
                      <a:pPr marL="171450" marR="0" lvl="0" indent="-17145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SBP ≥90 mmHg</a:t>
                      </a:r>
                    </a:p>
                    <a:p>
                      <a:pPr marL="171450" marR="0" lvl="0" indent="-17145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Stable HR &lt;130 BPM</a:t>
                      </a:r>
                    </a:p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54835" marR="54835" marT="0" marB="0" horzOverflow="overflow"/>
                </a:tc>
                <a:tc>
                  <a:txBody>
                    <a:bodyPr/>
                    <a:lstStyle/>
                    <a:p>
                      <a:pPr marL="171450" marR="0" lvl="0" indent="-17145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 ≥18 </a:t>
                      </a:r>
                    </a:p>
                    <a:p>
                      <a:pPr marL="171450" marR="0" lvl="0" indent="-17145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RV/LV ≥0.9</a:t>
                      </a:r>
                    </a:p>
                    <a:p>
                      <a:pPr marL="171450" marR="0" lvl="0" indent="-17145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 symptom duration ≤14 days</a:t>
                      </a:r>
                    </a:p>
                    <a:p>
                      <a:pPr marL="171450" marR="0" lvl="0" indent="-17145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Massive PE (syncope, systemic arterial hypotension, cardiogenic shock, or resuscitated cardiac arrest)</a:t>
                      </a:r>
                    </a:p>
                    <a:p>
                      <a:pPr marL="171450" marR="0" lvl="0" indent="-17145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Submassive PE (RV dysfunction)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54835" marR="54835" marT="0" marB="0" horzOverflow="overflow"/>
                </a:tc>
                <a:extLst>
                  <a:ext uri="{0D108BD9-81ED-4DB2-BD59-A6C34878D82A}">
                    <a16:rowId xmlns:a16="http://schemas.microsoft.com/office/drawing/2014/main" val="1064724466"/>
                  </a:ext>
                </a:extLst>
              </a:tr>
              <a:tr h="1599911"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Key Exclusion Criteria</a:t>
                      </a:r>
                    </a:p>
                    <a:p>
                      <a:pPr marL="0" marR="0" lvl="0" indent="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Similarities</a:t>
                      </a:r>
                    </a:p>
                    <a:p>
                      <a:pPr marL="0" marR="0" lvl="0" indent="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54835" marR="54835" marT="0" marB="0" horzOverflow="overflow"/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71450" marR="0" lvl="0" indent="-17145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Major CV or pulmonary surgery within 7 days</a:t>
                      </a:r>
                    </a:p>
                    <a:p>
                      <a:pPr marL="171450" marR="0" lvl="0" indent="-17145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Hematocrit &lt;28%</a:t>
                      </a:r>
                    </a:p>
                    <a:p>
                      <a:pPr marL="171450" marR="0" lvl="0" indent="-17145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Creatinine  &gt;1.8 mg/dL</a:t>
                      </a:r>
                    </a:p>
                    <a:p>
                      <a:pPr marL="171450" marR="0" lvl="0" indent="-17145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Vasopressor requirement keep pressure &gt;90 mmHg</a:t>
                      </a:r>
                    </a:p>
                    <a:p>
                      <a:pPr marL="171450" marR="0" lvl="0" indent="-17145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Use of lytic within 30 days of enrollment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54835" marR="54835" marT="0" marB="0" horzOverflow="overflow"/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1217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71450" marR="0" lvl="0" indent="-17145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Major surgery within 7 days</a:t>
                      </a:r>
                    </a:p>
                    <a:p>
                      <a:pPr marL="171450" marR="0" lvl="0" indent="-17145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Hematocrit &lt;30%</a:t>
                      </a:r>
                    </a:p>
                    <a:p>
                      <a:pPr marL="171450" marR="0" lvl="0" indent="-17145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Creatinine &gt;2.0 mg/dL</a:t>
                      </a:r>
                    </a:p>
                    <a:p>
                      <a:pPr marL="171450" marR="0" lvl="0" indent="-17145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SBP &lt;80 mmHg despite vasopressor or inotropic support</a:t>
                      </a:r>
                    </a:p>
                    <a:p>
                      <a:pPr marL="171450" marR="0" lvl="0" indent="-17145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Use of lytic/GP IIb/</a:t>
                      </a:r>
                      <a:r>
                        <a:rPr kumimoji="0" lang="en-US" altLang="en-US" sz="16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IIIa</a:t>
                      </a: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antagonists within 3 days of enrollment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54835" marR="54835" marT="0" marB="0" horzOverflow="overflow"/>
                </a:tc>
                <a:extLst>
                  <a:ext uri="{0D108BD9-81ED-4DB2-BD59-A6C34878D82A}">
                    <a16:rowId xmlns:a16="http://schemas.microsoft.com/office/drawing/2014/main" val="1019821150"/>
                  </a:ext>
                </a:extLst>
              </a:tr>
              <a:tr h="1599911">
                <a:tc>
                  <a:txBody>
                    <a:bodyPr/>
                    <a:lstStyle/>
                    <a:p>
                      <a:pPr marL="0" marR="0" lvl="0" indent="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Key Exclusion Criteria</a:t>
                      </a:r>
                    </a:p>
                    <a:p>
                      <a:pPr marL="0" marR="0" lvl="0" indent="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Differences</a:t>
                      </a:r>
                    </a:p>
                    <a:p>
                      <a:pPr marL="0" marR="0" lvl="0" indent="0" algn="l" defTabSz="12176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54835" marR="54835" marT="0" marB="0" horzOverflow="overflow"/>
                </a:tc>
                <a:tc>
                  <a:txBody>
                    <a:bodyPr/>
                    <a:lstStyle/>
                    <a:p>
                      <a:pPr marL="171450" marR="0" lvl="0" indent="-17145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Peak PAP &gt;70 mmHg</a:t>
                      </a:r>
                    </a:p>
                    <a:p>
                      <a:pPr marL="171450" marR="0" lvl="0" indent="-17145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FiO2 requirement &gt;40%/6 LPM keep O2 sat &gt;90%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54835" marR="54835" marT="0" marB="0" horzOverflow="overflow"/>
                </a:tc>
                <a:tc>
                  <a:txBody>
                    <a:bodyPr/>
                    <a:lstStyle/>
                    <a:p>
                      <a:pPr marL="171450" marR="0" lvl="0" indent="-17145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Stroke or TIA within 1 year</a:t>
                      </a:r>
                    </a:p>
                    <a:p>
                      <a:pPr marL="171450" marR="0" lvl="0" indent="-17145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Head trauma within 1 year</a:t>
                      </a:r>
                    </a:p>
                    <a:p>
                      <a:pPr marL="171450" marR="0" lvl="0" indent="-17145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Other active intracranial or intra-spinal disease within 1 year</a:t>
                      </a:r>
                    </a:p>
                    <a:p>
                      <a:pPr marL="171450" marR="0" lvl="0" indent="-17145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Recent active bleeding from a major organ</a:t>
                      </a:r>
                    </a:p>
                    <a:p>
                      <a:pPr marL="171450" marR="0" lvl="0" indent="-17145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Clinician deemed subject at high risk for catastrophic bleeding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54835" marR="54835" marT="0" marB="0" horzOverflow="overflow"/>
                </a:tc>
                <a:extLst>
                  <a:ext uri="{0D108BD9-81ED-4DB2-BD59-A6C34878D82A}">
                    <a16:rowId xmlns:a16="http://schemas.microsoft.com/office/drawing/2014/main" val="1256374211"/>
                  </a:ext>
                </a:extLst>
              </a:tr>
            </a:tbl>
          </a:graphicData>
        </a:graphic>
      </p:graphicFrame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E2DB3A6-1802-4E0E-9380-6B730521DAB3}"/>
              </a:ext>
            </a:extLst>
          </p:cNvPr>
          <p:cNvSpPr txBox="1">
            <a:spLocks/>
          </p:cNvSpPr>
          <p:nvPr/>
        </p:nvSpPr>
        <p:spPr>
          <a:xfrm>
            <a:off x="11775933" y="6392596"/>
            <a:ext cx="416067" cy="465404"/>
          </a:xfrm>
          <a:prstGeom prst="rect">
            <a:avLst/>
          </a:prstGeom>
        </p:spPr>
        <p:txBody>
          <a:bodyPr anchor="ctr"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fld id="{8C995DE4-0525-B847-A1CC-1962011D1151}" type="slidenum">
              <a:rPr lang="en-US" sz="1400" b="0" smtClean="0"/>
              <a:t>35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7141805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CCD555-6AC9-4B5F-9064-9B77027FB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14" y="2536991"/>
            <a:ext cx="10623907" cy="1004068"/>
          </a:xfrm>
        </p:spPr>
        <p:txBody>
          <a:bodyPr/>
          <a:lstStyle/>
          <a:p>
            <a:pPr algn="ctr"/>
            <a:r>
              <a:rPr lang="en-US" sz="3600" dirty="0"/>
              <a:t>###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E2DB3A6-1802-4E0E-9380-6B730521DAB3}"/>
              </a:ext>
            </a:extLst>
          </p:cNvPr>
          <p:cNvSpPr txBox="1">
            <a:spLocks/>
          </p:cNvSpPr>
          <p:nvPr/>
        </p:nvSpPr>
        <p:spPr>
          <a:xfrm>
            <a:off x="11775933" y="6392596"/>
            <a:ext cx="416067" cy="465404"/>
          </a:xfrm>
          <a:prstGeom prst="rect">
            <a:avLst/>
          </a:prstGeom>
        </p:spPr>
        <p:txBody>
          <a:bodyPr anchor="ctr"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fld id="{8C995DE4-0525-B847-A1CC-1962011D1151}" type="slidenum">
              <a:rPr lang="en-US" sz="1400" b="0" smtClean="0"/>
              <a:t>36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93735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79778" y="5080045"/>
            <a:ext cx="47122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George et al. J </a:t>
            </a:r>
            <a:r>
              <a:rPr lang="en-US" dirty="0" err="1">
                <a:latin typeface="+mj-lt"/>
              </a:rPr>
              <a:t>Thorac</a:t>
            </a:r>
            <a:r>
              <a:rPr lang="en-US" dirty="0">
                <a:latin typeface="+mj-lt"/>
              </a:rPr>
              <a:t> Imaging 2014;29:W7-W12) 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E2DB3A6-1802-4E0E-9380-6B730521DAB3}"/>
              </a:ext>
            </a:extLst>
          </p:cNvPr>
          <p:cNvSpPr txBox="1">
            <a:spLocks/>
          </p:cNvSpPr>
          <p:nvPr/>
        </p:nvSpPr>
        <p:spPr>
          <a:xfrm>
            <a:off x="11775933" y="6392596"/>
            <a:ext cx="416067" cy="465404"/>
          </a:xfrm>
          <a:prstGeom prst="rect">
            <a:avLst/>
          </a:prstGeom>
        </p:spPr>
        <p:txBody>
          <a:bodyPr anchor="ctr"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fld id="{D759F5B6-6A8A-064A-B9F3-A78BE25CCC5E}" type="slidenum">
              <a:rPr lang="en-US" sz="1400" b="0" smtClean="0"/>
              <a:t>4</a:t>
            </a:fld>
            <a:endParaRPr lang="en-US" sz="1400" b="1" dirty="0"/>
          </a:p>
        </p:txBody>
      </p:sp>
      <p:sp>
        <p:nvSpPr>
          <p:cNvPr id="10" name="Title 2"/>
          <p:cNvSpPr txBox="1">
            <a:spLocks/>
          </p:cNvSpPr>
          <p:nvPr/>
        </p:nvSpPr>
        <p:spPr bwMode="auto">
          <a:xfrm>
            <a:off x="765106" y="50685"/>
            <a:ext cx="11357225" cy="144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733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733">
                <a:solidFill>
                  <a:srgbClr val="FF9E15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733">
                <a:solidFill>
                  <a:srgbClr val="FF9E15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733">
                <a:solidFill>
                  <a:srgbClr val="FF9E15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733">
                <a:solidFill>
                  <a:srgbClr val="FF9E15"/>
                </a:solidFill>
                <a:latin typeface="Trebuchet MS" pitchFamily="34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3733">
                <a:solidFill>
                  <a:srgbClr val="2B09A3"/>
                </a:solidFill>
                <a:latin typeface="Trebuchet MS" pitchFamily="34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3733">
                <a:solidFill>
                  <a:srgbClr val="2B09A3"/>
                </a:solidFill>
                <a:latin typeface="Trebuchet MS" pitchFamily="34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733">
                <a:solidFill>
                  <a:srgbClr val="2B09A3"/>
                </a:solidFill>
                <a:latin typeface="Trebuchet MS" pitchFamily="34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3733">
                <a:solidFill>
                  <a:srgbClr val="2B09A3"/>
                </a:solidFill>
                <a:latin typeface="Trebuchet MS" pitchFamily="34" charset="0"/>
              </a:defRPr>
            </a:lvl9pPr>
          </a:lstStyle>
          <a:p>
            <a:r>
              <a:rPr lang="en-US" sz="2800" b="1" dirty="0">
                <a:latin typeface="+mj-lt"/>
              </a:rPr>
              <a:t>Increased RV/LV Ratio Is An Independent Predictor of PE-Related Mortality</a:t>
            </a:r>
            <a:endParaRPr lang="en-US" sz="3200" b="1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5107" y="3975146"/>
            <a:ext cx="10283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/>
              <a:t>Conclusion: </a:t>
            </a:r>
          </a:p>
          <a:p>
            <a:r>
              <a:rPr lang="en-US" sz="2000" dirty="0"/>
              <a:t>“Both RV strain on TTE and an increased CT RV/LV diameter ratio are predictors of PE-related 30-day mortality with similar prognostic significance.”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67983" t="23473"/>
          <a:stretch/>
        </p:blipFill>
        <p:spPr>
          <a:xfrm>
            <a:off x="4915093" y="1471370"/>
            <a:ext cx="3297676" cy="24588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21092" r="69308"/>
          <a:stretch/>
        </p:blipFill>
        <p:spPr>
          <a:xfrm>
            <a:off x="1753908" y="1394868"/>
            <a:ext cx="3161180" cy="253538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85273" y="2159848"/>
            <a:ext cx="6090262" cy="244792"/>
          </a:xfrm>
          <a:prstGeom prst="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2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7449" y="107589"/>
            <a:ext cx="11549088" cy="113167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j-lt"/>
              </a:rPr>
              <a:t>Increased RV/LV Ratio Is An Independent Predictor of PE-Related Mortality</a:t>
            </a:r>
            <a:endParaRPr lang="en-US" sz="3600" b="1" dirty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46248" y="5168706"/>
            <a:ext cx="53457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Trujillo-Santos J, et al.  J </a:t>
            </a:r>
            <a:r>
              <a:rPr lang="en-US" sz="1600" dirty="0" err="1">
                <a:latin typeface="+mj-lt"/>
              </a:rPr>
              <a:t>Thromb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Haemost</a:t>
            </a:r>
            <a:r>
              <a:rPr lang="en-US" sz="1600" dirty="0">
                <a:latin typeface="+mj-lt"/>
              </a:rPr>
              <a:t> 2013;11: 1823-1832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E2DB3A6-1802-4E0E-9380-6B730521DAB3}"/>
              </a:ext>
            </a:extLst>
          </p:cNvPr>
          <p:cNvSpPr txBox="1">
            <a:spLocks/>
          </p:cNvSpPr>
          <p:nvPr/>
        </p:nvSpPr>
        <p:spPr>
          <a:xfrm>
            <a:off x="11775933" y="6392596"/>
            <a:ext cx="416067" cy="465404"/>
          </a:xfrm>
          <a:prstGeom prst="rect">
            <a:avLst/>
          </a:prstGeom>
        </p:spPr>
        <p:txBody>
          <a:bodyPr anchor="ctr"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fld id="{D759F5B6-6A8A-064A-B9F3-A78BE25CCC5E}" type="slidenum">
              <a:rPr lang="en-US" sz="1400" b="0" smtClean="0"/>
              <a:t>5</a:t>
            </a:fld>
            <a:endParaRPr lang="en-US" sz="1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41" y="1064636"/>
            <a:ext cx="9701573" cy="35062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49460" y="4368234"/>
            <a:ext cx="8887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/>
              <a:t>Conclusion</a:t>
            </a:r>
          </a:p>
          <a:p>
            <a:r>
              <a:rPr lang="en-US" sz="2000" dirty="0"/>
              <a:t>“</a:t>
            </a:r>
            <a:r>
              <a:rPr lang="mr-IN" sz="2000" dirty="0"/>
              <a:t>…</a:t>
            </a:r>
            <a:r>
              <a:rPr lang="en-US" sz="2000" dirty="0"/>
              <a:t>RVD assessed by CT showed an association with an increased risk of mortality in patients with </a:t>
            </a:r>
            <a:r>
              <a:rPr lang="en-US" sz="2000" dirty="0" err="1"/>
              <a:t>hemodynamically</a:t>
            </a:r>
            <a:r>
              <a:rPr lang="en-US" sz="2000" dirty="0"/>
              <a:t> stable PE</a:t>
            </a:r>
            <a:r>
              <a:rPr lang="mr-IN" sz="2000" dirty="0"/>
              <a:t>…</a:t>
            </a:r>
            <a:r>
              <a:rPr lang="en-US" sz="20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139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2935" y="140359"/>
            <a:ext cx="11350721" cy="1068779"/>
          </a:xfrm>
        </p:spPr>
        <p:txBody>
          <a:bodyPr>
            <a:normAutofit/>
          </a:bodyPr>
          <a:lstStyle/>
          <a:p>
            <a:r>
              <a:rPr lang="en-US" sz="3600" dirty="0"/>
              <a:t>CTA-Derived RV/LV Ratio Is Reproducible and Reliable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36" y="1209138"/>
            <a:ext cx="5829688" cy="48633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33545" y="1209138"/>
            <a:ext cx="526551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/>
              <a:t>Methodology: </a:t>
            </a:r>
          </a:p>
          <a:p>
            <a:r>
              <a:rPr lang="en-US" sz="2000" dirty="0"/>
              <a:t>The RV/LV ratio was measured in three-dimensional (3D) reformatted reconstructions, adjusting the axial, coronal, and sagittal planes to view the largest diameter of each ventricle as measured perpendicular to the </a:t>
            </a:r>
            <a:r>
              <a:rPr lang="en-US" sz="2000" dirty="0" err="1"/>
              <a:t>interventricular</a:t>
            </a:r>
            <a:r>
              <a:rPr lang="en-US" sz="2000" dirty="0"/>
              <a:t> septum.</a:t>
            </a:r>
          </a:p>
          <a:p>
            <a:endParaRPr lang="en-US" sz="2000" b="1" u="sng" dirty="0"/>
          </a:p>
          <a:p>
            <a:r>
              <a:rPr lang="en-US" sz="2000" b="1" u="sng" dirty="0"/>
              <a:t>Conclusion:</a:t>
            </a:r>
          </a:p>
          <a:p>
            <a:r>
              <a:rPr lang="en-US" sz="2000" dirty="0"/>
              <a:t>“The reliability of CTA for PE was excellent for the axial and </a:t>
            </a:r>
            <a:r>
              <a:rPr lang="en-US" sz="2000" dirty="0" err="1"/>
              <a:t>multiplanar</a:t>
            </a:r>
            <a:r>
              <a:rPr lang="en-US" sz="2000" dirty="0"/>
              <a:t> reformatted methods for quantifying the right-to-left ventricular ratio</a:t>
            </a:r>
            <a:r>
              <a:rPr lang="mr-IN" sz="2000" dirty="0"/>
              <a:t>…</a:t>
            </a:r>
            <a:r>
              <a:rPr lang="en-US" sz="2000" dirty="0"/>
              <a:t>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9040" y="5564777"/>
            <a:ext cx="45623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Ouriel</a:t>
            </a:r>
            <a:r>
              <a:rPr lang="en-US" sz="1600" dirty="0">
                <a:solidFill>
                  <a:schemeClr val="bg1"/>
                </a:solidFill>
              </a:rPr>
              <a:t> et al. Vascular Online First, published on April 18, 2016 as doi:10.1177/1708538116645056 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E2DB3A6-1802-4E0E-9380-6B730521DAB3}"/>
              </a:ext>
            </a:extLst>
          </p:cNvPr>
          <p:cNvSpPr txBox="1">
            <a:spLocks/>
          </p:cNvSpPr>
          <p:nvPr/>
        </p:nvSpPr>
        <p:spPr>
          <a:xfrm>
            <a:off x="11775933" y="6392596"/>
            <a:ext cx="416067" cy="465404"/>
          </a:xfrm>
          <a:prstGeom prst="rect">
            <a:avLst/>
          </a:prstGeom>
        </p:spPr>
        <p:txBody>
          <a:bodyPr anchor="ctr"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fld id="{D759F5B6-6A8A-064A-B9F3-A78BE25CCC5E}" type="slidenum">
              <a:rPr lang="en-US" sz="1400" b="0" smtClean="0"/>
              <a:t>6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514770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87C5D90-33B5-46C3-9545-B468E57D5605}"/>
              </a:ext>
            </a:extLst>
          </p:cNvPr>
          <p:cNvGrpSpPr/>
          <p:nvPr/>
        </p:nvGrpSpPr>
        <p:grpSpPr>
          <a:xfrm>
            <a:off x="8855875" y="1363781"/>
            <a:ext cx="2377790" cy="1390966"/>
            <a:chOff x="4684698" y="1855343"/>
            <a:chExt cx="3108771" cy="181857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BCFAB1-9887-4585-9E55-9C92CC4748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84698" y="1855343"/>
              <a:ext cx="3108771" cy="1818578"/>
            </a:xfrm>
            <a:prstGeom prst="rect">
              <a:avLst/>
            </a:prstGeom>
          </p:spPr>
        </p:pic>
        <p:sp>
          <p:nvSpPr>
            <p:cNvPr id="6" name="Arc 5">
              <a:extLst>
                <a:ext uri="{FF2B5EF4-FFF2-40B4-BE49-F238E27FC236}">
                  <a16:creationId xmlns:a16="http://schemas.microsoft.com/office/drawing/2014/main" id="{9E7B25C2-EE01-4249-892F-84763B03C888}"/>
                </a:ext>
              </a:extLst>
            </p:cNvPr>
            <p:cNvSpPr/>
            <p:nvPr/>
          </p:nvSpPr>
          <p:spPr>
            <a:xfrm rot="20569670">
              <a:off x="6059556" y="2269949"/>
              <a:ext cx="1455918" cy="823082"/>
            </a:xfrm>
            <a:prstGeom prst="arc">
              <a:avLst>
                <a:gd name="adj1" fmla="val 14261569"/>
                <a:gd name="adj2" fmla="val 20561582"/>
              </a:avLst>
            </a:prstGeom>
            <a:ln w="76200">
              <a:solidFill>
                <a:srgbClr val="FF9E15"/>
              </a:solidFill>
              <a:prstDash val="sysDot"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B359DAB-89FC-4E9F-A655-4BDC4FDC22CA}"/>
              </a:ext>
            </a:extLst>
          </p:cNvPr>
          <p:cNvSpPr/>
          <p:nvPr/>
        </p:nvSpPr>
        <p:spPr>
          <a:xfrm>
            <a:off x="4647742" y="1313361"/>
            <a:ext cx="3336925" cy="1328738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4CA7FC0-95AF-423C-9648-F74314DA3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7317" y="920360"/>
            <a:ext cx="31960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00"/>
                </a:solidFill>
                <a:latin typeface="+mj-lt"/>
              </a:rPr>
              <a:t>FlowTriever Device (“FT”)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E826A9C4-BE98-47E8-BA28-2F837A621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950" y="920360"/>
            <a:ext cx="36928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00"/>
                </a:solidFill>
                <a:latin typeface="+mj-lt"/>
              </a:rPr>
              <a:t>Aspiration Guide Catheter (“AGC”)</a:t>
            </a:r>
            <a:endParaRPr lang="en-US" altLang="en-U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72E73793-7C05-444F-92E9-85C9D5741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2485" y="920360"/>
            <a:ext cx="30207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00"/>
                </a:solidFill>
                <a:latin typeface="+mj-lt"/>
              </a:rPr>
              <a:t>Retraction Aspirator (“RA”)</a:t>
            </a:r>
            <a:endParaRPr lang="en-US" altLang="en-US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1" name="Picture 14" descr="\\SVR-01\Folder Redirection\billh\Documents\Inari\Sales and Marketing\PE images\AGC graphic 022614.jpg">
            <a:extLst>
              <a:ext uri="{FF2B5EF4-FFF2-40B4-BE49-F238E27FC236}">
                <a16:creationId xmlns:a16="http://schemas.microsoft.com/office/drawing/2014/main" id="{0EA7D254-C86D-40B7-BFC6-611526C89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112" y="1738170"/>
            <a:ext cx="1673614" cy="71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5">
            <a:extLst>
              <a:ext uri="{FF2B5EF4-FFF2-40B4-BE49-F238E27FC236}">
                <a16:creationId xmlns:a16="http://schemas.microsoft.com/office/drawing/2014/main" id="{2B99A858-BA09-4DF9-80AD-F5F278D66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750" y="2811454"/>
            <a:ext cx="3376719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  <a:latin typeface="+mj-lt"/>
              </a:rPr>
              <a:t>Navigates through the right heart and delivers FT device to the pulmonary artery</a:t>
            </a:r>
          </a:p>
          <a:p>
            <a:pPr eaLnBrk="1" hangingPunct="1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  <a:latin typeface="+mj-lt"/>
              </a:rPr>
              <a:t>Large bore catheter maximizes aspiration and collection of thrombus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3D3928-E94A-4FF6-91E5-F9C9204C6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7317" y="2811454"/>
            <a:ext cx="2612009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  <a:latin typeface="+mj-lt"/>
              </a:rPr>
              <a:t>Deployed out of AGC and into thrombus </a:t>
            </a:r>
          </a:p>
          <a:p>
            <a:pPr eaLnBrk="1" hangingPunct="1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  <a:latin typeface="+mj-lt"/>
              </a:rPr>
              <a:t>Disrupts, engages and moves large volume of thrombus</a:t>
            </a: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8B816BD9-BACF-4D9C-9F62-43B144507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8765" y="2859200"/>
            <a:ext cx="261201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230188" indent="-2301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  <a:latin typeface="+mj-lt"/>
              </a:rPr>
              <a:t>Retracts the FT with thrombus into the AGC</a:t>
            </a:r>
          </a:p>
          <a:p>
            <a:pPr lvl="1" eaLnBrk="1" hangingPunct="1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  <a:latin typeface="+mj-lt"/>
              </a:rPr>
              <a:t>Synchronizes aspiration and retrieval 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081205C4-F932-444E-A481-7DC98FF1185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637089" y="1718968"/>
            <a:ext cx="596900" cy="55721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+mj-lt"/>
              <a:ea typeface="+mn-ea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3B97B06-4A2C-4C38-80B4-BBB562BD3E8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675222" y="1718174"/>
            <a:ext cx="596900" cy="5588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+mj-lt"/>
              <a:ea typeface="+mn-ea"/>
            </a:endParaRP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819D1B0D-737F-4E67-89F0-34571A0B3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695" y="4315232"/>
            <a:ext cx="8474609" cy="11699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altLang="en-US" sz="2000" b="1" dirty="0">
                <a:solidFill>
                  <a:srgbClr val="000000"/>
                </a:solidFill>
                <a:latin typeface="+mj-lt"/>
              </a:rPr>
              <a:t>Disruption, maceration and retrieval of clot</a:t>
            </a:r>
          </a:p>
          <a:p>
            <a:pPr algn="ctr">
              <a:spcBef>
                <a:spcPts val="600"/>
              </a:spcBef>
            </a:pPr>
            <a:r>
              <a:rPr lang="en-US" altLang="en-US" sz="2000" b="1" dirty="0">
                <a:solidFill>
                  <a:srgbClr val="000000"/>
                </a:solidFill>
                <a:latin typeface="+mj-lt"/>
              </a:rPr>
              <a:t>Increased lumen</a:t>
            </a:r>
          </a:p>
          <a:p>
            <a:pPr algn="ctr">
              <a:spcBef>
                <a:spcPts val="600"/>
              </a:spcBef>
            </a:pPr>
            <a:r>
              <a:rPr lang="en-US" altLang="en-US" sz="2000" b="1" dirty="0">
                <a:solidFill>
                  <a:srgbClr val="000000"/>
                </a:solidFill>
                <a:latin typeface="+mj-lt"/>
              </a:rPr>
              <a:t> Rapid flow restoration       Reduced PA pressure       Reduced RV strain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E63B36E-65DB-40E1-8F84-96D7463B453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931237" y="5183136"/>
            <a:ext cx="231775" cy="1841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+mj-lt"/>
              <a:ea typeface="+mn-ea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77D5D35-4863-4F3A-9D83-DDFA4A41A56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485361" y="5183137"/>
            <a:ext cx="231775" cy="1841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+mj-lt"/>
              <a:ea typeface="+mn-ea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FC97758-5EDF-4930-A1EA-BB66EA95422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066101" y="4808261"/>
            <a:ext cx="231775" cy="1841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+mj-lt"/>
              <a:ea typeface="+mn-ea"/>
            </a:endParaRP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B0E3BCA6-A8C9-4516-8F98-D0AEE236BC0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453871" y="4432092"/>
            <a:ext cx="231775" cy="1841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+mj-lt"/>
              <a:ea typeface="+mn-ea"/>
            </a:endParaRPr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2E192829-61EB-4B90-8A5B-097DFCEDF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35" y="-246888"/>
            <a:ext cx="10972800" cy="1193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000000"/>
                </a:solidFill>
                <a:latin typeface="+mj-lt"/>
                <a:cs typeface="+mj-cs"/>
              </a:rPr>
              <a:t>FlowTriever</a:t>
            </a:r>
            <a:r>
              <a:rPr lang="en-US" sz="3600" dirty="0">
                <a:solidFill>
                  <a:srgbClr val="000000"/>
                </a:solidFill>
                <a:latin typeface="+mj-lt"/>
                <a:cs typeface="+mj-cs"/>
              </a:rPr>
              <a:t> System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5867DC7-518D-4790-BD5C-96B8DC1D4A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6948" y="1416791"/>
            <a:ext cx="2096076" cy="1299285"/>
          </a:xfrm>
          <a:prstGeom prst="rect">
            <a:avLst/>
          </a:prstGeom>
        </p:spPr>
      </p:pic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BE2DB3A6-1802-4E0E-9380-6B730521DAB3}"/>
              </a:ext>
            </a:extLst>
          </p:cNvPr>
          <p:cNvSpPr txBox="1">
            <a:spLocks/>
          </p:cNvSpPr>
          <p:nvPr/>
        </p:nvSpPr>
        <p:spPr>
          <a:xfrm>
            <a:off x="11775933" y="6392596"/>
            <a:ext cx="416067" cy="465404"/>
          </a:xfrm>
          <a:prstGeom prst="rect">
            <a:avLst/>
          </a:prstGeom>
        </p:spPr>
        <p:txBody>
          <a:bodyPr anchor="ctr"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fld id="{328B8218-2D68-E247-9EC4-32B123813645}" type="slidenum">
              <a:rPr lang="en-US" sz="1400" b="0" smtClean="0"/>
              <a:t>7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231103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57E521-C100-4433-A567-8EA4FD5BA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Objective</a:t>
            </a:r>
          </a:p>
          <a:p>
            <a:pPr lvl="1"/>
            <a:r>
              <a:rPr lang="en-US" altLang="en-US" dirty="0"/>
              <a:t>Evaluate the safety and effectiveness of the FlowTriever System for use in the removal of emboli from the pulmonary arteries in the treatment of acute PE</a:t>
            </a:r>
          </a:p>
          <a:p>
            <a:r>
              <a:rPr lang="en-US" altLang="en-US" sz="2800" dirty="0"/>
              <a:t>Study Design </a:t>
            </a:r>
            <a:r>
              <a:rPr lang="en-US" altLang="en-US" sz="2400" dirty="0"/>
              <a:t>	</a:t>
            </a:r>
          </a:p>
          <a:p>
            <a:pPr lvl="1"/>
            <a:r>
              <a:rPr lang="en-US" altLang="en-US" dirty="0"/>
              <a:t>Prospective, single-arm, multicenter study</a:t>
            </a:r>
          </a:p>
          <a:p>
            <a:pPr lvl="1"/>
            <a:r>
              <a:rPr lang="en-US" altLang="en-US" dirty="0"/>
              <a:t>106 patients, 18 sites</a:t>
            </a:r>
          </a:p>
          <a:p>
            <a:pPr lvl="1"/>
            <a:r>
              <a:rPr lang="en-US" altLang="en-US" dirty="0"/>
              <a:t>Follow-up at 48-hours 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&amp;</a:t>
            </a:r>
            <a:r>
              <a:rPr lang="en-US" altLang="en-US" dirty="0"/>
              <a:t> 30-days</a:t>
            </a:r>
          </a:p>
          <a:p>
            <a:pPr lvl="1"/>
            <a:r>
              <a:rPr lang="en-US" altLang="en-US" dirty="0"/>
              <a:t>Primary endpoints</a:t>
            </a:r>
          </a:p>
          <a:p>
            <a:pPr lvl="2"/>
            <a:r>
              <a:rPr lang="en-US" altLang="en-US" sz="2400" dirty="0"/>
              <a:t>Effectiveness – reduction in RV/LV ratio at 48-hours</a:t>
            </a:r>
          </a:p>
          <a:p>
            <a:pPr lvl="2"/>
            <a:r>
              <a:rPr lang="en-US" altLang="en-US" sz="2400" dirty="0"/>
              <a:t>Safety – Composite major adverse event rate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726B46-4142-4CA6-9192-5B3AF4E55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FLARE Study Overview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E2DB3A6-1802-4E0E-9380-6B730521DAB3}"/>
              </a:ext>
            </a:extLst>
          </p:cNvPr>
          <p:cNvSpPr txBox="1">
            <a:spLocks/>
          </p:cNvSpPr>
          <p:nvPr/>
        </p:nvSpPr>
        <p:spPr>
          <a:xfrm>
            <a:off x="11775933" y="6392596"/>
            <a:ext cx="416067" cy="465404"/>
          </a:xfrm>
          <a:prstGeom prst="rect">
            <a:avLst/>
          </a:prstGeom>
        </p:spPr>
        <p:txBody>
          <a:bodyPr anchor="ctr"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fld id="{D759F5B6-6A8A-064A-B9F3-A78BE25CCC5E}" type="slidenum">
              <a:rPr lang="en-US" sz="1400" b="0" smtClean="0"/>
              <a:t>8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36108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1043B-21AB-41A3-AFAD-6D56A384F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Adverse Event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81D59-980A-4095-9D33-8017855B9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Device-related death</a:t>
            </a:r>
          </a:p>
          <a:p>
            <a:r>
              <a:rPr lang="en-US" dirty="0"/>
              <a:t>Major bleeding (VARC-2 definition)</a:t>
            </a:r>
          </a:p>
          <a:p>
            <a:r>
              <a:rPr lang="en-US" dirty="0"/>
              <a:t>Treatment-related adverse events:</a:t>
            </a:r>
          </a:p>
          <a:p>
            <a:pPr lvl="1"/>
            <a:r>
              <a:rPr lang="en-US" dirty="0"/>
              <a:t>Clinical Deterioration</a:t>
            </a:r>
          </a:p>
          <a:p>
            <a:pPr lvl="1"/>
            <a:r>
              <a:rPr lang="en-US" dirty="0"/>
              <a:t>Pulmonary vascular injury</a:t>
            </a:r>
          </a:p>
          <a:p>
            <a:pPr lvl="1"/>
            <a:r>
              <a:rPr lang="en-US" dirty="0"/>
              <a:t>Cardiac injury</a:t>
            </a:r>
          </a:p>
          <a:p>
            <a:pPr lvl="1"/>
            <a:endParaRPr lang="en-US" dirty="0"/>
          </a:p>
          <a:p>
            <a:r>
              <a:rPr lang="en-US" dirty="0"/>
              <a:t>All endpoints are measured within 48 </a:t>
            </a:r>
            <a:r>
              <a:rPr lang="en-US" dirty="0" err="1"/>
              <a:t>hrs</a:t>
            </a:r>
            <a:r>
              <a:rPr lang="en-US" dirty="0"/>
              <a:t> ± 8 hours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24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C7B1899E4AA44BB6175E2A0E8EF214" ma:contentTypeVersion="12" ma:contentTypeDescription="Create a new document." ma:contentTypeScope="" ma:versionID="095e905d7bf1b1857aadf72541243f5d">
  <xsd:schema xmlns:xsd="http://www.w3.org/2001/XMLSchema" xmlns:xs="http://www.w3.org/2001/XMLSchema" xmlns:p="http://schemas.microsoft.com/office/2006/metadata/properties" xmlns:ns1="http://schemas.microsoft.com/sharepoint/v3" xmlns:ns2="489e9bcd-fd4d-4b97-a05a-accb63884c74" xmlns:ns3="cd8fc7b6-a46b-44db-88a0-95470b7d925b" targetNamespace="http://schemas.microsoft.com/office/2006/metadata/properties" ma:root="true" ma:fieldsID="6c6502b2abb2be74f6925c6af1e5d38c" ns1:_="" ns2:_="" ns3:_="">
    <xsd:import namespace="http://schemas.microsoft.com/sharepoint/v3"/>
    <xsd:import namespace="489e9bcd-fd4d-4b97-a05a-accb63884c74"/>
    <xsd:import namespace="cd8fc7b6-a46b-44db-88a0-95470b7d92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9e9bcd-fd4d-4b97-a05a-accb63884c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fc7b6-a46b-44db-88a0-95470b7d92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71E8E6-AD3E-443C-B6D2-2A74C59326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46870E-118A-402D-ACED-B6096573A722}">
  <ds:schemaRefs>
    <ds:schemaRef ds:uri="http://schemas.microsoft.com/sharepoint/v3"/>
    <ds:schemaRef ds:uri="http://purl.org/dc/terms/"/>
    <ds:schemaRef ds:uri="http://schemas.microsoft.com/office/2006/documentManagement/types"/>
    <ds:schemaRef ds:uri="489e9bcd-fd4d-4b97-a05a-accb63884c74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cd8fc7b6-a46b-44db-88a0-95470b7d925b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E0F28B2-FBD1-4D8A-85CD-8305D17297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89e9bcd-fd4d-4b97-a05a-accb63884c74"/>
    <ds:schemaRef ds:uri="cd8fc7b6-a46b-44db-88a0-95470b7d92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2873</TotalTime>
  <Words>2156</Words>
  <Application>Microsoft Office PowerPoint</Application>
  <PresentationFormat>Widescreen</PresentationFormat>
  <Paragraphs>512</Paragraphs>
  <Slides>36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MS Mincho</vt:lpstr>
      <vt:lpstr>MS PGothic</vt:lpstr>
      <vt:lpstr>MS PGothic</vt:lpstr>
      <vt:lpstr>SimSun</vt:lpstr>
      <vt:lpstr>Arial</vt:lpstr>
      <vt:lpstr>Calibri</vt:lpstr>
      <vt:lpstr>Calibri Light</vt:lpstr>
      <vt:lpstr>Mangal</vt:lpstr>
      <vt:lpstr>Symbol</vt:lpstr>
      <vt:lpstr>Tahoma</vt:lpstr>
      <vt:lpstr>Times New Roman</vt:lpstr>
      <vt:lpstr>Trebuchet MS</vt:lpstr>
      <vt:lpstr>Office Theme</vt:lpstr>
      <vt:lpstr>PowerPoint Presentation</vt:lpstr>
      <vt:lpstr>Disclosures</vt:lpstr>
      <vt:lpstr>Background</vt:lpstr>
      <vt:lpstr>PowerPoint Presentation</vt:lpstr>
      <vt:lpstr>Increased RV/LV Ratio Is An Independent Predictor of PE-Related Mortality</vt:lpstr>
      <vt:lpstr>CTA-Derived RV/LV Ratio Is Reproducible and Reliable </vt:lpstr>
      <vt:lpstr>FlowTriever System</vt:lpstr>
      <vt:lpstr>FLARE Study Overview</vt:lpstr>
      <vt:lpstr>Major Adverse Event Definition</vt:lpstr>
      <vt:lpstr>Study Flow</vt:lpstr>
      <vt:lpstr>Patient Selection</vt:lpstr>
      <vt:lpstr>Patient Selection</vt:lpstr>
      <vt:lpstr>Study Enrollment:  April 2016 to October 2017</vt:lpstr>
      <vt:lpstr>Subject Disposition</vt:lpstr>
      <vt:lpstr>Baseline Characteristics</vt:lpstr>
      <vt:lpstr>Comorbidities</vt:lpstr>
      <vt:lpstr>PE Characteristics</vt:lpstr>
      <vt:lpstr>Procedural Characteristics</vt:lpstr>
      <vt:lpstr>PowerPoint Presentation</vt:lpstr>
      <vt:lpstr>PowerPoint Presentation</vt:lpstr>
      <vt:lpstr>FlowTriever Clot Retrieval Experience, Acute to Chronic </vt:lpstr>
      <vt:lpstr>RV/LV Ratio Outcomes</vt:lpstr>
      <vt:lpstr>Clinical Outcomes</vt:lpstr>
      <vt:lpstr>Major Adverse Events</vt:lpstr>
      <vt:lpstr>Major Adverse Events</vt:lpstr>
      <vt:lpstr>FLARE Effectiveness in Context</vt:lpstr>
      <vt:lpstr>FLARE Safety in Context</vt:lpstr>
      <vt:lpstr>Conclusions</vt:lpstr>
      <vt:lpstr>FLARE Investigators</vt:lpstr>
      <vt:lpstr>Backup Slides   For Reference Only</vt:lpstr>
      <vt:lpstr>Protocol Deviations</vt:lpstr>
      <vt:lpstr>Limitations</vt:lpstr>
      <vt:lpstr>Poolability – RV/LV Analysis No Evidence in Heterogenity Across Sites</vt:lpstr>
      <vt:lpstr>FLARE vs. SEATTLE II</vt:lpstr>
      <vt:lpstr>FLARE vs. SEATTLE II</vt:lpstr>
      <vt:lpstr>###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Kaysha Johnston</dc:creator>
  <cp:lastModifiedBy>Tom</cp:lastModifiedBy>
  <cp:revision>27</cp:revision>
  <dcterms:created xsi:type="dcterms:W3CDTF">2017-10-20T19:07:58Z</dcterms:created>
  <dcterms:modified xsi:type="dcterms:W3CDTF">2018-04-27T13:00:52Z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0x010100DAC7B1899E4AA44BB6175E2A0E8EF214</vt:lpwstr>
  </property>
</Properties>
</file>