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3" r:id="rId4"/>
    <p:sldId id="262" r:id="rId5"/>
    <p:sldId id="264" r:id="rId6"/>
    <p:sldId id="266" r:id="rId7"/>
    <p:sldId id="270" r:id="rId8"/>
    <p:sldId id="272" r:id="rId9"/>
    <p:sldId id="280" r:id="rId10"/>
    <p:sldId id="281" r:id="rId11"/>
    <p:sldId id="279" r:id="rId12"/>
    <p:sldId id="278" r:id="rId13"/>
    <p:sldId id="276" r:id="rId14"/>
    <p:sldId id="275" r:id="rId15"/>
    <p:sldId id="273" r:id="rId16"/>
    <p:sldId id="274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260" autoAdjust="0"/>
  </p:normalViewPr>
  <p:slideViewPr>
    <p:cSldViewPr>
      <p:cViewPr varScale="1">
        <p:scale>
          <a:sx n="117" d="100"/>
          <a:sy n="117" d="100"/>
        </p:scale>
        <p:origin x="307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F9812-5450-44CD-BBA2-1D52BCA29445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91F9A-0E3B-48C0-A791-7A305A47B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86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91F9A-0E3B-48C0-A791-7A305A47B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5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91F9A-0E3B-48C0-A791-7A305A47BC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28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4050" y="1162050"/>
            <a:ext cx="5573713" cy="31369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D7177-9D1C-4FC6-830E-6076E6A39FDE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238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4050" y="1162050"/>
            <a:ext cx="5573713" cy="31369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D7177-9D1C-4FC6-830E-6076E6A39FDE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238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4050" y="1162050"/>
            <a:ext cx="5573713" cy="31369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D7177-9D1C-4FC6-830E-6076E6A39FD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238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494F3-54B1-4466-8BB6-DAD832516C48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28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9FE6-F9A2-4C18-98B3-892F77D3F75D}" type="datetime1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FA6D-A987-481C-A2C9-E105519E7BEE}" type="datetime1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BAF95-296A-49D0-A937-FAC49CA69C8C}" type="datetime1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6F5A-E1FD-4451-A869-2EBD4696E3FB}" type="datetime1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234C-5A4B-400E-924C-034D6CF1E4F0}" type="datetime1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926B-8942-4091-82B9-1EFC269B9B2C}" type="datetime1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B2EA8-F19E-4952-9D26-9B02D3D8F437}" type="datetime1">
              <a:rPr lang="en-US" smtClean="0"/>
              <a:pPr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7AAB-1273-4383-BDA1-ACFA987EEE96}" type="datetime1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10FD-AC6B-42E2-8D79-289F4FC644E0}" type="datetime1">
              <a:rPr lang="en-US" smtClean="0"/>
              <a:pPr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EA15-63A9-4159-B9AE-C41DE023056F}" type="datetime1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78A0-AE10-43F8-B3CF-26F18F1FFB50}" type="datetime1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CA928-0BEE-4324-89EA-C026BA70ABB2}" type="datetime1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13" Type="http://schemas.openxmlformats.org/officeDocument/2006/relationships/image" Target="../media/image18.jpeg"/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jpe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Drug-Coated Balloons Used to Treat Access Graft and AV Fistulae: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00350"/>
            <a:ext cx="6400800" cy="13144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US Experience and Japanese Opportunities – Industry Perspective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 txBox="1">
            <a:spLocks/>
          </p:cNvSpPr>
          <p:nvPr/>
        </p:nvSpPr>
        <p:spPr>
          <a:xfrm>
            <a:off x="1361058" y="-109129"/>
            <a:ext cx="7328721" cy="3837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>
              <a:solidFill>
                <a:schemeClr val="bg2">
                  <a:lumMod val="50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0"/>
            <a:ext cx="9296400" cy="135255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+mn-lt"/>
                <a:ea typeface="Arial" charset="0"/>
                <a:cs typeface="Arial" charset="0"/>
              </a:rPr>
              <a:t>Target Lesion Primary Patency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Arial" charset="0"/>
                <a:cs typeface="Arial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Arial" charset="0"/>
                <a:cs typeface="Arial" charset="0"/>
              </a:rPr>
            </a:br>
            <a:r>
              <a:rPr lang="en-US" sz="2000" dirty="0" smtClean="0">
                <a:latin typeface="+mn-lt"/>
                <a:ea typeface="Arial" charset="0"/>
                <a:cs typeface="Arial" charset="0"/>
              </a:rPr>
              <a:t>Interim Results 24m - Sustained Clinical Benefit in </a:t>
            </a:r>
            <a:r>
              <a:rPr lang="en-US" sz="2000" dirty="0" err="1" smtClean="0">
                <a:latin typeface="+mn-lt"/>
                <a:ea typeface="Arial" charset="0"/>
                <a:cs typeface="Arial" charset="0"/>
              </a:rPr>
              <a:t>TLPP</a:t>
            </a:r>
            <a:r>
              <a:rPr lang="en-US" sz="2000" dirty="0" smtClean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+mn-lt"/>
                <a:ea typeface="Arial" charset="0"/>
                <a:cs typeface="Arial" charset="0"/>
              </a:rPr>
              <a:t/>
            </a:r>
            <a:br>
              <a:rPr lang="en-US" sz="2000" dirty="0" smtClean="0">
                <a:solidFill>
                  <a:srgbClr val="FF0000"/>
                </a:solidFill>
                <a:latin typeface="+mn-lt"/>
                <a:ea typeface="Arial" charset="0"/>
                <a:cs typeface="Arial" charset="0"/>
              </a:rPr>
            </a:br>
            <a:endParaRPr lang="en-US" sz="2000" dirty="0">
              <a:solidFill>
                <a:srgbClr val="FF0000"/>
              </a:solidFill>
              <a:latin typeface="+mn-lt"/>
              <a:ea typeface="Verdana" charset="0"/>
              <a:cs typeface="Verdana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087416"/>
            <a:ext cx="5334000" cy="346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128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of Re-interventions to Maintain Target Lesion Patency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219199" y="1819826"/>
          <a:ext cx="6781800" cy="1894924"/>
        </p:xfrm>
        <a:graphic>
          <a:graphicData uri="http://schemas.openxmlformats.org/drawingml/2006/table">
            <a:tbl>
              <a:tblPr/>
              <a:tblGrid>
                <a:gridCol w="2852188"/>
                <a:gridCol w="1087508"/>
                <a:gridCol w="1286083"/>
                <a:gridCol w="1556021"/>
              </a:tblGrid>
              <a:tr h="72169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65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US" sz="6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032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 b="1" spc="5" dirty="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200" b="1" spc="-15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200" b="1" spc="5" dirty="0">
                          <a:latin typeface="Times New Roman"/>
                          <a:ea typeface="Times New Roman"/>
                          <a:cs typeface="Times New Roman"/>
                        </a:rPr>
                        <a:t>be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200" b="1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en-US" sz="1200" b="1" spc="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200" b="1" spc="5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 b="1" spc="-5" dirty="0">
                          <a:latin typeface="Times New Roman"/>
                          <a:ea typeface="Times New Roman"/>
                          <a:cs typeface="Times New Roman"/>
                        </a:rPr>
                        <a:t>ter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en-US" sz="1200" b="1" spc="-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 b="1" spc="5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 b="1" spc="-5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io</a:t>
                      </a:r>
                      <a:r>
                        <a:rPr lang="en-US" sz="1200" b="1" spc="5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s </a:t>
                      </a:r>
                      <a:r>
                        <a:rPr lang="en-US" sz="1200" b="1" spc="-5" dirty="0">
                          <a:latin typeface="Times New Roman"/>
                          <a:ea typeface="Times New Roman"/>
                          <a:cs typeface="Times New Roman"/>
                        </a:rPr>
                        <a:t>re</a:t>
                      </a:r>
                      <a:r>
                        <a:rPr lang="en-US" sz="1200" b="1" spc="5" dirty="0">
                          <a:latin typeface="Times New Roman"/>
                          <a:ea typeface="Times New Roman"/>
                          <a:cs typeface="Times New Roman"/>
                        </a:rPr>
                        <a:t>qu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200" b="1" spc="-5" dirty="0">
                          <a:latin typeface="Times New Roman"/>
                          <a:ea typeface="Times New Roman"/>
                          <a:cs typeface="Times New Roman"/>
                        </a:rPr>
                        <a:t>red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78740" marR="69850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5" dirty="0" err="1">
                          <a:latin typeface="Times New Roman"/>
                          <a:ea typeface="Times New Roman"/>
                          <a:cs typeface="Times New Roman"/>
                        </a:rPr>
                        <a:t>LT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DCB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51765" marR="14351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-5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N=141)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19685" marR="12700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200" b="1" spc="-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200" b="1" spc="5">
                          <a:latin typeface="Times New Roman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200" b="1" spc="-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200" b="1" spc="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spc="-15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200" b="1" spc="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33045" marR="22542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-5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N=144)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65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US" sz="6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857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-15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200" b="1" spc="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 b="1" spc="-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200" b="1" spc="5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200" b="1" spc="-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 b="1" spc="5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200" b="1" spc="-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200" b="1" spc="-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 b="1" spc="5">
                          <a:latin typeface="Times New Roman"/>
                          <a:ea typeface="Times New Roman"/>
                          <a:cs typeface="Times New Roman"/>
                        </a:rPr>
                        <a:t>du</a:t>
                      </a:r>
                      <a:r>
                        <a:rPr lang="en-US" sz="1200" b="1" spc="-5">
                          <a:latin typeface="Times New Roman"/>
                          <a:ea typeface="Times New Roman"/>
                          <a:cs typeface="Times New Roman"/>
                        </a:rPr>
                        <a:t>ct</a:t>
                      </a: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ion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</a:tr>
              <a:tr h="391076">
                <a:tc>
                  <a:txBody>
                    <a:bodyPr/>
                    <a:lstStyle/>
                    <a:p>
                      <a:pPr marL="60325" marR="0" algn="ctr">
                        <a:lnSpc>
                          <a:spcPts val="13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6 Month –</a:t>
                      </a:r>
                      <a:r>
                        <a:rPr lang="en-US" sz="1200" spc="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spc="-30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nt</a:t>
                      </a:r>
                      <a:r>
                        <a:rPr lang="en-US" sz="1200" spc="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ntions 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 spc="5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ubj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ec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ts)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marR="0" algn="ctr">
                        <a:lnSpc>
                          <a:spcPct val="11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44 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37)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7170" marR="0" algn="ctr">
                        <a:lnSpc>
                          <a:spcPct val="11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64 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52)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1135" marR="0" algn="ctr">
                        <a:lnSpc>
                          <a:spcPct val="11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31.3%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20/64)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76">
                <a:tc>
                  <a:txBody>
                    <a:bodyPr/>
                    <a:lstStyle/>
                    <a:p>
                      <a:pPr marL="60325" marR="0" algn="ctr">
                        <a:lnSpc>
                          <a:spcPts val="13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9 Month –</a:t>
                      </a:r>
                      <a:r>
                        <a:rPr lang="en-US" sz="1200" spc="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spc="-3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nt</a:t>
                      </a:r>
                      <a:r>
                        <a:rPr lang="en-US" sz="1200" spc="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ntions 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 spc="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ubj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ec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ts)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marR="0" algn="ctr">
                        <a:lnSpc>
                          <a:spcPct val="11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76 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53)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070" marR="0" algn="ctr">
                        <a:lnSpc>
                          <a:spcPct val="11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103 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74)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3035" marR="0" algn="ctr">
                        <a:lnSpc>
                          <a:spcPct val="11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26.2%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27/103)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76">
                <a:tc>
                  <a:txBody>
                    <a:bodyPr/>
                    <a:lstStyle/>
                    <a:p>
                      <a:pPr marL="60325" marR="0" algn="ctr">
                        <a:lnSpc>
                          <a:spcPts val="13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 Month –</a:t>
                      </a:r>
                      <a:r>
                        <a:rPr lang="en-US" sz="1200" spc="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spc="-3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nt</a:t>
                      </a:r>
                      <a:r>
                        <a:rPr lang="en-US" sz="1200" spc="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ntions 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 spc="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ubj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ec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ts)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marR="0" algn="ctr">
                        <a:lnSpc>
                          <a:spcPct val="11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115 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69)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070" marR="0" algn="ctr">
                        <a:lnSpc>
                          <a:spcPct val="11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138 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87)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3035" marR="0" algn="ctr">
                        <a:lnSpc>
                          <a:spcPct val="11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16.7%</a:t>
                      </a:r>
                      <a:r>
                        <a:rPr lang="en-US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23/138)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Experience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1"/>
            <a:ext cx="8229600" cy="3352800"/>
          </a:xfrm>
        </p:spPr>
        <p:txBody>
          <a:bodyPr>
            <a:normAutofit/>
          </a:bodyPr>
          <a:lstStyle/>
          <a:p>
            <a:pPr marL="344488" indent="-339725"/>
            <a:r>
              <a:rPr lang="en-US" dirty="0" smtClean="0"/>
              <a:t>Modular PMA</a:t>
            </a:r>
          </a:p>
          <a:p>
            <a:pPr marL="971550" lvl="1" indent="-514350"/>
            <a:r>
              <a:rPr lang="en-US" dirty="0" smtClean="0"/>
              <a:t>Final Module (Clinical) – Jan 2017</a:t>
            </a:r>
          </a:p>
          <a:p>
            <a:r>
              <a:rPr lang="en-US" dirty="0" smtClean="0"/>
              <a:t>PMA Approval – Aug 2017</a:t>
            </a:r>
          </a:p>
          <a:p>
            <a:r>
              <a:rPr lang="en-US" dirty="0" smtClean="0"/>
              <a:t>Clinical Comments</a:t>
            </a:r>
          </a:p>
          <a:p>
            <a:pPr lvl="1"/>
            <a:r>
              <a:rPr lang="en-US" dirty="0" smtClean="0"/>
              <a:t>Endpoint for approval vs. reimbursement</a:t>
            </a:r>
          </a:p>
          <a:p>
            <a:pPr lvl="1"/>
            <a:r>
              <a:rPr lang="en-US" dirty="0" smtClean="0"/>
              <a:t>Hospital vs. access centers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Japan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339447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PMDA</a:t>
            </a:r>
            <a:r>
              <a:rPr lang="en-US" dirty="0" smtClean="0"/>
              <a:t> also has extensive consultation opportunity.</a:t>
            </a:r>
          </a:p>
          <a:p>
            <a:r>
              <a:rPr lang="en-US" dirty="0" smtClean="0"/>
              <a:t>Similar needs between FDA/</a:t>
            </a:r>
            <a:r>
              <a:rPr lang="en-US" dirty="0" err="1" smtClean="0"/>
              <a:t>PMDA</a:t>
            </a:r>
            <a:r>
              <a:rPr lang="en-US" dirty="0" smtClean="0"/>
              <a:t> for Bench Testing/CMC/Animal Study Needs</a:t>
            </a:r>
          </a:p>
          <a:p>
            <a:r>
              <a:rPr lang="en-US" dirty="0" smtClean="0"/>
              <a:t>Clinical data needs are also similar</a:t>
            </a:r>
          </a:p>
          <a:p>
            <a:pPr lvl="1"/>
            <a:r>
              <a:rPr lang="en-US" dirty="0" smtClean="0"/>
              <a:t>High quality clinical study with consideration of ethnicity and procedural differences.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Japan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Clinical Data</a:t>
            </a:r>
          </a:p>
          <a:p>
            <a:pPr lvl="1"/>
            <a:r>
              <a:rPr lang="en-US" dirty="0" smtClean="0"/>
              <a:t>Use of high quality international randomized studies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/>
              <a:t>Assessment of disease treatment differences (hospital vs. access center, dialysis time, etc.)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/>
              <a:t>Assessment of racial differences (Caucasian vs. </a:t>
            </a:r>
            <a:r>
              <a:rPr lang="en-US" dirty="0"/>
              <a:t>A</a:t>
            </a:r>
            <a:r>
              <a:rPr lang="en-US" dirty="0" smtClean="0"/>
              <a:t>sian patients)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Box 89"/>
          <p:cNvSpPr txBox="1"/>
          <p:nvPr/>
        </p:nvSpPr>
        <p:spPr>
          <a:xfrm>
            <a:off x="1753536" y="179986"/>
            <a:ext cx="56369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Lutonix Global AV Registry</a:t>
            </a:r>
            <a:endParaRPr lang="en-US" sz="4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7936566" y="1753091"/>
            <a:ext cx="983275" cy="713730"/>
            <a:chOff x="7861218" y="2318730"/>
            <a:chExt cx="873479" cy="754489"/>
          </a:xfrm>
        </p:grpSpPr>
        <p:sp>
          <p:nvSpPr>
            <p:cNvPr id="168" name="Rectangle 167"/>
            <p:cNvSpPr/>
            <p:nvPr/>
          </p:nvSpPr>
          <p:spPr>
            <a:xfrm>
              <a:off x="7861218" y="2318730"/>
              <a:ext cx="873479" cy="754489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2" name="TextBox 10"/>
            <p:cNvSpPr txBox="1"/>
            <p:nvPr/>
          </p:nvSpPr>
          <p:spPr>
            <a:xfrm>
              <a:off x="7940058" y="2411125"/>
              <a:ext cx="672416" cy="27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i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Portugal</a:t>
              </a:r>
            </a:p>
          </p:txBody>
        </p:sp>
        <p:pic>
          <p:nvPicPr>
            <p:cNvPr id="173" name="Picture 39" descr="Portuglas Flag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53866" y="2663641"/>
              <a:ext cx="709534" cy="295089"/>
            </a:xfrm>
            <a:prstGeom prst="rect">
              <a:avLst/>
            </a:prstGeom>
          </p:spPr>
        </p:pic>
      </p:grpSp>
      <p:grpSp>
        <p:nvGrpSpPr>
          <p:cNvPr id="3" name="Group 100"/>
          <p:cNvGrpSpPr/>
          <p:nvPr/>
        </p:nvGrpSpPr>
        <p:grpSpPr>
          <a:xfrm>
            <a:off x="3185040" y="786140"/>
            <a:ext cx="838201" cy="588545"/>
            <a:chOff x="-231369" y="498279"/>
            <a:chExt cx="990600" cy="1426569"/>
          </a:xfrm>
        </p:grpSpPr>
        <p:sp>
          <p:nvSpPr>
            <p:cNvPr id="146" name="Rectangle 145"/>
            <p:cNvSpPr/>
            <p:nvPr/>
          </p:nvSpPr>
          <p:spPr>
            <a:xfrm>
              <a:off x="-231369" y="553248"/>
              <a:ext cx="990600" cy="13716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grpSp>
          <p:nvGrpSpPr>
            <p:cNvPr id="4" name="Group 33"/>
            <p:cNvGrpSpPr/>
            <p:nvPr/>
          </p:nvGrpSpPr>
          <p:grpSpPr>
            <a:xfrm>
              <a:off x="-206082" y="498279"/>
              <a:ext cx="940030" cy="1031284"/>
              <a:chOff x="4396186" y="803079"/>
              <a:chExt cx="940030" cy="1031284"/>
            </a:xfrm>
          </p:grpSpPr>
          <p:sp>
            <p:nvSpPr>
              <p:cNvPr id="150" name="TextBox 13"/>
              <p:cNvSpPr txBox="1"/>
              <p:nvPr/>
            </p:nvSpPr>
            <p:spPr>
              <a:xfrm>
                <a:off x="4396186" y="803079"/>
                <a:ext cx="940030" cy="634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b="1" i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Germany</a:t>
                </a:r>
              </a:p>
            </p:txBody>
          </p:sp>
          <p:pic>
            <p:nvPicPr>
              <p:cNvPr id="151" name="Picture 29" descr="Germany Flag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480983" y="1351560"/>
                <a:ext cx="804672" cy="482803"/>
              </a:xfrm>
              <a:prstGeom prst="rect">
                <a:avLst/>
              </a:prstGeom>
            </p:spPr>
          </p:pic>
        </p:grpSp>
      </p:grpSp>
      <p:grpSp>
        <p:nvGrpSpPr>
          <p:cNvPr id="5" name="Group 122"/>
          <p:cNvGrpSpPr/>
          <p:nvPr/>
        </p:nvGrpSpPr>
        <p:grpSpPr>
          <a:xfrm>
            <a:off x="4912056" y="786140"/>
            <a:ext cx="838200" cy="588544"/>
            <a:chOff x="734800" y="437073"/>
            <a:chExt cx="990600" cy="1426569"/>
          </a:xfrm>
        </p:grpSpPr>
        <p:sp>
          <p:nvSpPr>
            <p:cNvPr id="140" name="Rectangle 139"/>
            <p:cNvSpPr/>
            <p:nvPr/>
          </p:nvSpPr>
          <p:spPr>
            <a:xfrm>
              <a:off x="734800" y="492041"/>
              <a:ext cx="990600" cy="1371601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grpSp>
          <p:nvGrpSpPr>
            <p:cNvPr id="6" name="Group 36"/>
            <p:cNvGrpSpPr/>
            <p:nvPr/>
          </p:nvGrpSpPr>
          <p:grpSpPr>
            <a:xfrm>
              <a:off x="842619" y="437073"/>
              <a:ext cx="804672" cy="1064575"/>
              <a:chOff x="-3103475" y="2291273"/>
              <a:chExt cx="804672" cy="1064575"/>
            </a:xfrm>
          </p:grpSpPr>
          <p:sp>
            <p:nvSpPr>
              <p:cNvPr id="144" name="TextBox 12"/>
              <p:cNvSpPr txBox="1"/>
              <p:nvPr/>
            </p:nvSpPr>
            <p:spPr>
              <a:xfrm>
                <a:off x="-3099911" y="2291273"/>
                <a:ext cx="782792" cy="634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b="1" i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Greece</a:t>
                </a:r>
              </a:p>
            </p:txBody>
          </p:sp>
          <p:pic>
            <p:nvPicPr>
              <p:cNvPr id="145" name="Picture 144" descr="Greece Flag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-3103475" y="2819400"/>
                <a:ext cx="804672" cy="536448"/>
              </a:xfrm>
              <a:prstGeom prst="rect">
                <a:avLst/>
              </a:prstGeom>
            </p:spPr>
          </p:pic>
        </p:grpSp>
      </p:grpSp>
      <p:grpSp>
        <p:nvGrpSpPr>
          <p:cNvPr id="7" name="Group 111"/>
          <p:cNvGrpSpPr/>
          <p:nvPr/>
        </p:nvGrpSpPr>
        <p:grpSpPr>
          <a:xfrm>
            <a:off x="7886148" y="2697602"/>
            <a:ext cx="1047082" cy="663807"/>
            <a:chOff x="202408" y="1905000"/>
            <a:chExt cx="1054882" cy="1371600"/>
          </a:xfrm>
        </p:grpSpPr>
        <p:sp>
          <p:nvSpPr>
            <p:cNvPr id="128" name="Rectangle 127"/>
            <p:cNvSpPr/>
            <p:nvPr/>
          </p:nvSpPr>
          <p:spPr>
            <a:xfrm>
              <a:off x="228600" y="1905000"/>
              <a:ext cx="990600" cy="13716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grpSp>
          <p:nvGrpSpPr>
            <p:cNvPr id="8" name="Group 46"/>
            <p:cNvGrpSpPr/>
            <p:nvPr/>
          </p:nvGrpSpPr>
          <p:grpSpPr>
            <a:xfrm>
              <a:off x="202408" y="1959856"/>
              <a:ext cx="1054882" cy="987886"/>
              <a:chOff x="181805" y="5522569"/>
              <a:chExt cx="1159412" cy="987887"/>
            </a:xfrm>
          </p:grpSpPr>
          <p:sp>
            <p:nvSpPr>
              <p:cNvPr id="132" name="TextBox 14"/>
              <p:cNvSpPr txBox="1"/>
              <p:nvPr/>
            </p:nvSpPr>
            <p:spPr>
              <a:xfrm>
                <a:off x="181805" y="5522569"/>
                <a:ext cx="1159412" cy="540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b="1" i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Saudi Arabia</a:t>
                </a:r>
              </a:p>
            </p:txBody>
          </p:sp>
          <p:pic>
            <p:nvPicPr>
              <p:cNvPr id="133" name="Picture 42" descr="Saudi Arabia Flag.pn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337870" y="5974983"/>
                <a:ext cx="804672" cy="535473"/>
              </a:xfrm>
              <a:prstGeom prst="rect">
                <a:avLst/>
              </a:prstGeom>
            </p:spPr>
          </p:pic>
        </p:grpSp>
      </p:grpSp>
      <p:sp>
        <p:nvSpPr>
          <p:cNvPr id="105" name="Rectangle 104"/>
          <p:cNvSpPr/>
          <p:nvPr/>
        </p:nvSpPr>
        <p:spPr>
          <a:xfrm>
            <a:off x="1257301" y="1487716"/>
            <a:ext cx="6559395" cy="2455634"/>
          </a:xfrm>
          <a:prstGeom prst="rect">
            <a:avLst/>
          </a:prstGeom>
          <a:noFill/>
          <a:ln w="38100" cap="rnd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21"/>
          <p:cNvGrpSpPr/>
          <p:nvPr/>
        </p:nvGrpSpPr>
        <p:grpSpPr>
          <a:xfrm>
            <a:off x="1447800" y="786141"/>
            <a:ext cx="895516" cy="588544"/>
            <a:chOff x="2057400" y="1105457"/>
            <a:chExt cx="1182845" cy="1036507"/>
          </a:xfrm>
        </p:grpSpPr>
        <p:sp>
          <p:nvSpPr>
            <p:cNvPr id="158" name="Rectangle 157"/>
            <p:cNvSpPr/>
            <p:nvPr/>
          </p:nvSpPr>
          <p:spPr>
            <a:xfrm>
              <a:off x="2090377" y="1145394"/>
              <a:ext cx="1107140" cy="99657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grpSp>
          <p:nvGrpSpPr>
            <p:cNvPr id="10" name="Group 88"/>
            <p:cNvGrpSpPr/>
            <p:nvPr/>
          </p:nvGrpSpPr>
          <p:grpSpPr>
            <a:xfrm>
              <a:off x="2057400" y="1105457"/>
              <a:ext cx="1182845" cy="758406"/>
              <a:chOff x="1949097" y="1592220"/>
              <a:chExt cx="1219200" cy="1162399"/>
            </a:xfrm>
          </p:grpSpPr>
          <p:pic>
            <p:nvPicPr>
              <p:cNvPr id="91" name="Picture 90" descr="France.jpg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2154470" y="2203010"/>
                <a:ext cx="827000" cy="55160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92" name="TextBox 91"/>
              <p:cNvSpPr txBox="1"/>
              <p:nvPr/>
            </p:nvSpPr>
            <p:spPr>
              <a:xfrm>
                <a:off x="1949097" y="1592220"/>
                <a:ext cx="1219200" cy="706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i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France</a:t>
                </a:r>
              </a:p>
            </p:txBody>
          </p:sp>
        </p:grpSp>
      </p:grpSp>
      <p:grpSp>
        <p:nvGrpSpPr>
          <p:cNvPr id="11" name="Group 26"/>
          <p:cNvGrpSpPr/>
          <p:nvPr/>
        </p:nvGrpSpPr>
        <p:grpSpPr>
          <a:xfrm>
            <a:off x="123560" y="2647950"/>
            <a:ext cx="994277" cy="680718"/>
            <a:chOff x="124992" y="3003159"/>
            <a:chExt cx="1119527" cy="1021958"/>
          </a:xfrm>
        </p:grpSpPr>
        <p:sp>
          <p:nvSpPr>
            <p:cNvPr id="164" name="Rectangle 163"/>
            <p:cNvSpPr/>
            <p:nvPr/>
          </p:nvSpPr>
          <p:spPr>
            <a:xfrm>
              <a:off x="137380" y="3028547"/>
              <a:ext cx="1107139" cy="99657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grpSp>
          <p:nvGrpSpPr>
            <p:cNvPr id="12" name="Group 226"/>
            <p:cNvGrpSpPr/>
            <p:nvPr/>
          </p:nvGrpSpPr>
          <p:grpSpPr>
            <a:xfrm>
              <a:off x="124992" y="3003159"/>
              <a:ext cx="1094208" cy="777940"/>
              <a:chOff x="8837132" y="-3876509"/>
              <a:chExt cx="1219200" cy="1045511"/>
            </a:xfrm>
          </p:grpSpPr>
          <p:pic>
            <p:nvPicPr>
              <p:cNvPr id="228" name="Picture 227" descr="Poland.GIF"/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9035556" y="-3379951"/>
                <a:ext cx="871991" cy="54895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229" name="TextBox 228"/>
              <p:cNvSpPr txBox="1"/>
              <p:nvPr/>
            </p:nvSpPr>
            <p:spPr>
              <a:xfrm>
                <a:off x="8837132" y="-3876509"/>
                <a:ext cx="1219200" cy="527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i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Poland</a:t>
                </a:r>
              </a:p>
            </p:txBody>
          </p:sp>
        </p:grpSp>
      </p:grpSp>
      <p:grpSp>
        <p:nvGrpSpPr>
          <p:cNvPr id="13" name="Group 225"/>
          <p:cNvGrpSpPr/>
          <p:nvPr/>
        </p:nvGrpSpPr>
        <p:grpSpPr>
          <a:xfrm>
            <a:off x="1235079" y="3943353"/>
            <a:ext cx="6581617" cy="685114"/>
            <a:chOff x="1235078" y="4964348"/>
            <a:chExt cx="6581617" cy="913485"/>
          </a:xfrm>
        </p:grpSpPr>
        <p:grpSp>
          <p:nvGrpSpPr>
            <p:cNvPr id="14" name="Group 29"/>
            <p:cNvGrpSpPr/>
            <p:nvPr/>
          </p:nvGrpSpPr>
          <p:grpSpPr>
            <a:xfrm>
              <a:off x="3886199" y="5071541"/>
              <a:ext cx="1020827" cy="806292"/>
              <a:chOff x="3544612" y="4980643"/>
              <a:chExt cx="1043303" cy="824046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3614585" y="4998710"/>
                <a:ext cx="895404" cy="805979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5" name="Group 120"/>
              <p:cNvGrpSpPr/>
              <p:nvPr/>
            </p:nvGrpSpPr>
            <p:grpSpPr>
              <a:xfrm>
                <a:off x="3544612" y="4980643"/>
                <a:ext cx="1043303" cy="579002"/>
                <a:chOff x="3579701" y="1874251"/>
                <a:chExt cx="1154225" cy="985330"/>
              </a:xfrm>
            </p:grpSpPr>
            <p:sp>
              <p:nvSpPr>
                <p:cNvPr id="119" name="TextBox 15"/>
                <p:cNvSpPr txBox="1"/>
                <p:nvPr/>
              </p:nvSpPr>
              <p:spPr>
                <a:xfrm>
                  <a:off x="3579701" y="1874251"/>
                  <a:ext cx="1154225" cy="6066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100" b="1" i="1" dirty="0">
                      <a:solidFill>
                        <a:prstClr val="black"/>
                      </a:solidFill>
                      <a:latin typeface="Arial" pitchFamily="34" charset="0"/>
                      <a:cs typeface="Arial" pitchFamily="34" charset="0"/>
                    </a:rPr>
                    <a:t>Switzerland</a:t>
                  </a:r>
                </a:p>
              </p:txBody>
            </p:sp>
            <p:pic>
              <p:nvPicPr>
                <p:cNvPr id="120" name="Picture 119" descr="Switzerland Flag.png"/>
                <p:cNvPicPr>
                  <a:picLocks noChangeAspect="1"/>
                </p:cNvPicPr>
                <p:nvPr/>
              </p:nvPicPr>
              <p:blipFill>
                <a:blip r:embed="rId9" cstate="print"/>
                <a:stretch>
                  <a:fillRect/>
                </a:stretch>
              </p:blipFill>
              <p:spPr>
                <a:xfrm>
                  <a:off x="3814709" y="2329228"/>
                  <a:ext cx="732125" cy="530353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6" name="Group 30"/>
            <p:cNvGrpSpPr/>
            <p:nvPr/>
          </p:nvGrpSpPr>
          <p:grpSpPr>
            <a:xfrm>
              <a:off x="6673695" y="4964348"/>
              <a:ext cx="1143000" cy="907149"/>
              <a:chOff x="6673695" y="4964348"/>
              <a:chExt cx="1143000" cy="907149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6795190" y="5052237"/>
                <a:ext cx="910158" cy="81926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7" name="Group 118"/>
              <p:cNvGrpSpPr/>
              <p:nvPr/>
            </p:nvGrpSpPr>
            <p:grpSpPr>
              <a:xfrm>
                <a:off x="6673695" y="4964348"/>
                <a:ext cx="1143000" cy="739034"/>
                <a:chOff x="1860132" y="3216573"/>
                <a:chExt cx="1244021" cy="1237286"/>
              </a:xfrm>
            </p:grpSpPr>
            <p:pic>
              <p:nvPicPr>
                <p:cNvPr id="108" name="Picture 107" descr="United Kingdom Flag.png"/>
                <p:cNvPicPr>
                  <a:picLocks noChangeAspect="1"/>
                </p:cNvPicPr>
                <p:nvPr/>
              </p:nvPicPr>
              <p:blipFill>
                <a:blip r:embed="rId10" cstate="print"/>
                <a:stretch>
                  <a:fillRect/>
                </a:stretch>
              </p:blipFill>
              <p:spPr>
                <a:xfrm>
                  <a:off x="2241260" y="4000109"/>
                  <a:ext cx="578549" cy="453750"/>
                </a:xfrm>
                <a:prstGeom prst="rect">
                  <a:avLst/>
                </a:prstGeom>
              </p:spPr>
            </p:pic>
            <p:sp>
              <p:nvSpPr>
                <p:cNvPr id="109" name="TextBox 108"/>
                <p:cNvSpPr txBox="1"/>
                <p:nvPr/>
              </p:nvSpPr>
              <p:spPr>
                <a:xfrm>
                  <a:off x="1860132" y="3216573"/>
                  <a:ext cx="1244021" cy="927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50" b="1" i="1" dirty="0">
                      <a:solidFill>
                        <a:prstClr val="black"/>
                      </a:solidFill>
                      <a:latin typeface="Arial" pitchFamily="34" charset="0"/>
                      <a:cs typeface="Arial" pitchFamily="34" charset="0"/>
                    </a:rPr>
                    <a:t>United Kingdom</a:t>
                  </a:r>
                </a:p>
              </p:txBody>
            </p:sp>
          </p:grpSp>
        </p:grpSp>
        <p:grpSp>
          <p:nvGrpSpPr>
            <p:cNvPr id="18" name="Group 25"/>
            <p:cNvGrpSpPr/>
            <p:nvPr/>
          </p:nvGrpSpPr>
          <p:grpSpPr>
            <a:xfrm>
              <a:off x="1235078" y="5065945"/>
              <a:ext cx="959123" cy="805549"/>
              <a:chOff x="45261" y="4943119"/>
              <a:chExt cx="1212040" cy="1017970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150160" y="4964519"/>
                <a:ext cx="1107140" cy="99657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9" name="Group 296"/>
              <p:cNvGrpSpPr/>
              <p:nvPr/>
            </p:nvGrpSpPr>
            <p:grpSpPr>
              <a:xfrm>
                <a:off x="45261" y="4943119"/>
                <a:ext cx="1212040" cy="791191"/>
                <a:chOff x="9952837" y="1721226"/>
                <a:chExt cx="1212040" cy="791191"/>
              </a:xfrm>
            </p:grpSpPr>
            <p:sp>
              <p:nvSpPr>
                <p:cNvPr id="298" name="TextBox 297"/>
                <p:cNvSpPr txBox="1"/>
                <p:nvPr/>
              </p:nvSpPr>
              <p:spPr>
                <a:xfrm>
                  <a:off x="9952837" y="1721226"/>
                  <a:ext cx="1212040" cy="4407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i="1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Singapore</a:t>
                  </a:r>
                </a:p>
              </p:txBody>
            </p:sp>
            <p:pic>
              <p:nvPicPr>
                <p:cNvPr id="299" name="Picture 298" descr="Singapore.jpg"/>
                <p:cNvPicPr>
                  <a:picLocks noChangeAspect="1"/>
                </p:cNvPicPr>
                <p:nvPr/>
              </p:nvPicPr>
              <p:blipFill>
                <a:blip r:embed="rId11" cstate="print"/>
                <a:stretch>
                  <a:fillRect/>
                </a:stretch>
              </p:blipFill>
              <p:spPr>
                <a:xfrm>
                  <a:off x="10172367" y="2060771"/>
                  <a:ext cx="867405" cy="451646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0" name="Group 24"/>
            <p:cNvGrpSpPr/>
            <p:nvPr/>
          </p:nvGrpSpPr>
          <p:grpSpPr>
            <a:xfrm>
              <a:off x="2666999" y="5065942"/>
              <a:ext cx="838200" cy="795310"/>
              <a:chOff x="2050022" y="4913926"/>
              <a:chExt cx="1107140" cy="1050490"/>
            </a:xfrm>
          </p:grpSpPr>
          <p:sp>
            <p:nvSpPr>
              <p:cNvPr id="301" name="Rectangle 300"/>
              <p:cNvSpPr/>
              <p:nvPr/>
            </p:nvSpPr>
            <p:spPr>
              <a:xfrm>
                <a:off x="2050022" y="4967845"/>
                <a:ext cx="1107140" cy="996571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1" name="Group 306"/>
              <p:cNvGrpSpPr/>
              <p:nvPr/>
            </p:nvGrpSpPr>
            <p:grpSpPr>
              <a:xfrm>
                <a:off x="2170217" y="4913926"/>
                <a:ext cx="885757" cy="734016"/>
                <a:chOff x="1239234" y="4914453"/>
                <a:chExt cx="885757" cy="734016"/>
              </a:xfrm>
            </p:grpSpPr>
            <p:pic>
              <p:nvPicPr>
                <p:cNvPr id="308" name="Picture 307" descr="Taiwan.png"/>
                <p:cNvPicPr>
                  <a:picLocks noChangeAspect="1"/>
                </p:cNvPicPr>
                <p:nvPr/>
              </p:nvPicPr>
              <p:blipFill>
                <a:blip r:embed="rId12" cstate="print"/>
                <a:stretch>
                  <a:fillRect/>
                </a:stretch>
              </p:blipFill>
              <p:spPr>
                <a:xfrm>
                  <a:off x="1283903" y="5280951"/>
                  <a:ext cx="790005" cy="367518"/>
                </a:xfrm>
                <a:prstGeom prst="rect">
                  <a:avLst/>
                </a:prstGeom>
              </p:spPr>
            </p:pic>
            <p:sp>
              <p:nvSpPr>
                <p:cNvPr id="309" name="TextBox 308"/>
                <p:cNvSpPr txBox="1"/>
                <p:nvPr/>
              </p:nvSpPr>
              <p:spPr>
                <a:xfrm>
                  <a:off x="1239234" y="4914453"/>
                  <a:ext cx="885757" cy="4607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i="1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Taiwan</a:t>
                  </a:r>
                </a:p>
              </p:txBody>
            </p:sp>
          </p:grpSp>
        </p:grpSp>
        <p:grpSp>
          <p:nvGrpSpPr>
            <p:cNvPr id="22" name="Group 23"/>
            <p:cNvGrpSpPr/>
            <p:nvPr/>
          </p:nvGrpSpPr>
          <p:grpSpPr>
            <a:xfrm>
              <a:off x="5452428" y="5065948"/>
              <a:ext cx="838200" cy="807799"/>
              <a:chOff x="5864977" y="4865411"/>
              <a:chExt cx="1107140" cy="1066986"/>
            </a:xfrm>
          </p:grpSpPr>
          <p:sp>
            <p:nvSpPr>
              <p:cNvPr id="122" name="Rectangle 121"/>
              <p:cNvSpPr/>
              <p:nvPr/>
            </p:nvSpPr>
            <p:spPr>
              <a:xfrm>
                <a:off x="5864977" y="4935827"/>
                <a:ext cx="1107140" cy="99657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3" name="Group 309"/>
              <p:cNvGrpSpPr/>
              <p:nvPr/>
            </p:nvGrpSpPr>
            <p:grpSpPr>
              <a:xfrm>
                <a:off x="5943600" y="4865411"/>
                <a:ext cx="946029" cy="769015"/>
                <a:chOff x="4995033" y="4865411"/>
                <a:chExt cx="946029" cy="769015"/>
              </a:xfrm>
            </p:grpSpPr>
            <p:pic>
              <p:nvPicPr>
                <p:cNvPr id="311" name="Picture 310" descr="Turkey.jp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5071233" y="5234909"/>
                  <a:ext cx="763216" cy="399517"/>
                </a:xfrm>
                <a:prstGeom prst="rect">
                  <a:avLst/>
                </a:prstGeom>
              </p:spPr>
            </p:pic>
            <p:sp>
              <p:nvSpPr>
                <p:cNvPr id="312" name="TextBox 311"/>
                <p:cNvSpPr txBox="1"/>
                <p:nvPr/>
              </p:nvSpPr>
              <p:spPr>
                <a:xfrm>
                  <a:off x="4995033" y="4865411"/>
                  <a:ext cx="946029" cy="4607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i="1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Turkey</a:t>
                  </a:r>
                </a:p>
              </p:txBody>
            </p:sp>
          </p:grpSp>
        </p:grpSp>
      </p:grpSp>
      <p:sp>
        <p:nvSpPr>
          <p:cNvPr id="320" name="TextBox 319"/>
          <p:cNvSpPr txBox="1"/>
          <p:nvPr/>
        </p:nvSpPr>
        <p:spPr>
          <a:xfrm>
            <a:off x="1306711" y="1613059"/>
            <a:ext cx="6605434" cy="2269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1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Objective: </a:t>
            </a:r>
            <a:r>
              <a:rPr lang="en-US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Demonstrate safety and assess clinical use and outcomes with the DCB for treatment of dysfunctional AV fistulae in a real world population</a:t>
            </a:r>
          </a:p>
          <a:p>
            <a:pPr marL="284163" indent="-284163">
              <a:spcAft>
                <a:spcPts val="900"/>
              </a:spcAft>
              <a:buFont typeface="Arial" panose="020B0604020202020204" pitchFamily="34" charset="0"/>
              <a:buChar char="●"/>
            </a:pPr>
            <a:r>
              <a:rPr lang="en-US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324 patients enrolled</a:t>
            </a:r>
          </a:p>
          <a:p>
            <a:pPr marL="284163" indent="-284163">
              <a:spcAft>
                <a:spcPts val="900"/>
              </a:spcAft>
              <a:buFont typeface="Arial" panose="020B0604020202020204" pitchFamily="34" charset="0"/>
              <a:buChar char="●"/>
            </a:pPr>
            <a:r>
              <a:rPr lang="en-US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23 sites from 13 countries</a:t>
            </a:r>
          </a:p>
          <a:p>
            <a:pPr marL="284163" indent="-284163">
              <a:spcAft>
                <a:spcPts val="600"/>
              </a:spcAft>
              <a:buFont typeface="Arial" panose="020B0604020202020204" pitchFamily="34" charset="0"/>
              <a:buChar char="●"/>
            </a:pPr>
            <a:r>
              <a:rPr lang="en-US" sz="11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Primary </a:t>
            </a:r>
            <a:r>
              <a:rPr lang="en-US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endpoints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Efficacy</a:t>
            </a:r>
            <a:r>
              <a:rPr lang="en-US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- Target lesion primary patency (TLPP) - 6 months </a:t>
            </a:r>
          </a:p>
          <a:p>
            <a:pPr marL="742950" lvl="1" indent="-28575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Safety</a:t>
            </a:r>
            <a:r>
              <a:rPr lang="en-US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- Freedom from any serious adverse events (SAE) involving the AV access circuit – 30 days</a:t>
            </a:r>
          </a:p>
          <a:p>
            <a:pPr marL="284163" indent="-284163">
              <a:spcAft>
                <a:spcPts val="900"/>
              </a:spcAft>
              <a:buFont typeface="Arial" panose="020B0604020202020204" pitchFamily="34" charset="0"/>
              <a:buChar char="●"/>
            </a:pPr>
            <a:r>
              <a:rPr lang="en-US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Follow-up to 12 </a:t>
            </a:r>
            <a:r>
              <a:rPr lang="en-US" sz="11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months</a:t>
            </a:r>
            <a:endParaRPr lang="en-US" sz="11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20"/>
          <p:cNvGrpSpPr/>
          <p:nvPr/>
        </p:nvGrpSpPr>
        <p:grpSpPr>
          <a:xfrm>
            <a:off x="123559" y="1806164"/>
            <a:ext cx="978610" cy="660657"/>
            <a:chOff x="152400" y="1143000"/>
            <a:chExt cx="1107140" cy="996570"/>
          </a:xfrm>
        </p:grpSpPr>
        <p:grpSp>
          <p:nvGrpSpPr>
            <p:cNvPr id="25" name="Group 122"/>
            <p:cNvGrpSpPr/>
            <p:nvPr/>
          </p:nvGrpSpPr>
          <p:grpSpPr>
            <a:xfrm>
              <a:off x="152400" y="1143000"/>
              <a:ext cx="1107140" cy="996570"/>
              <a:chOff x="734800" y="492041"/>
              <a:chExt cx="990600" cy="1371601"/>
            </a:xfrm>
          </p:grpSpPr>
          <p:sp>
            <p:nvSpPr>
              <p:cNvPr id="314" name="Rectangle 313"/>
              <p:cNvSpPr/>
              <p:nvPr/>
            </p:nvSpPr>
            <p:spPr>
              <a:xfrm>
                <a:off x="734800" y="492041"/>
                <a:ext cx="990600" cy="1371601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8" name="TextBox 12"/>
              <p:cNvSpPr txBox="1"/>
              <p:nvPr/>
            </p:nvSpPr>
            <p:spPr>
              <a:xfrm>
                <a:off x="898287" y="499486"/>
                <a:ext cx="678589" cy="543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b="1" i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Austria</a:t>
                </a:r>
              </a:p>
            </p:txBody>
          </p:sp>
        </p:grpSp>
        <p:pic>
          <p:nvPicPr>
            <p:cNvPr id="83" name="Picture 82" descr="Austria.png"/>
            <p:cNvPicPr>
              <a:picLocks noChangeAspect="1"/>
            </p:cNvPicPr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34296" y="1477296"/>
              <a:ext cx="726783" cy="408291"/>
            </a:xfrm>
            <a:prstGeom prst="rect">
              <a:avLst/>
            </a:prstGeom>
          </p:spPr>
        </p:pic>
      </p:grpSp>
      <p:grpSp>
        <p:nvGrpSpPr>
          <p:cNvPr id="26" name="Group 22"/>
          <p:cNvGrpSpPr/>
          <p:nvPr/>
        </p:nvGrpSpPr>
        <p:grpSpPr>
          <a:xfrm>
            <a:off x="6502623" y="808818"/>
            <a:ext cx="838200" cy="565867"/>
            <a:chOff x="7244453" y="1142999"/>
            <a:chExt cx="838200" cy="754489"/>
          </a:xfrm>
        </p:grpSpPr>
        <p:sp>
          <p:nvSpPr>
            <p:cNvPr id="84" name="Rectangle 83"/>
            <p:cNvSpPr/>
            <p:nvPr/>
          </p:nvSpPr>
          <p:spPr>
            <a:xfrm>
              <a:off x="7244453" y="1142999"/>
              <a:ext cx="838200" cy="754489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8" name="TextBox 9"/>
            <p:cNvSpPr txBox="1"/>
            <p:nvPr/>
          </p:nvSpPr>
          <p:spPr>
            <a:xfrm>
              <a:off x="7461931" y="1156775"/>
              <a:ext cx="46743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i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Italy</a:t>
              </a:r>
            </a:p>
          </p:txBody>
        </p:sp>
        <p:pic>
          <p:nvPicPr>
            <p:cNvPr id="93" name="Picture 35" descr="Italy Flag.png"/>
            <p:cNvPicPr>
              <a:picLocks noChangeAspect="1"/>
            </p:cNvPicPr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348353" y="1505652"/>
              <a:ext cx="680875" cy="294552"/>
            </a:xfrm>
            <a:prstGeom prst="rect">
              <a:avLst/>
            </a:prstGeom>
          </p:spPr>
        </p:pic>
      </p:grpSp>
      <p:sp>
        <p:nvSpPr>
          <p:cNvPr id="70" name="Slide Number Placeholder 3"/>
          <p:cNvSpPr txBox="1">
            <a:spLocks/>
          </p:cNvSpPr>
          <p:nvPr/>
        </p:nvSpPr>
        <p:spPr>
          <a:xfrm>
            <a:off x="3505200" y="4869657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>
              <a:defRPr/>
            </a:pPr>
            <a:fld id="{EEE28BA5-6B1F-D548-9051-CBEC5A716965}" type="slidenum">
              <a:rPr lang="en-US" sz="1100">
                <a:solidFill>
                  <a:prstClr val="white"/>
                </a:solidFill>
              </a:rPr>
              <a:pPr algn="ctr">
                <a:defRPr/>
              </a:pPr>
              <a:t>15</a:t>
            </a:fld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219200" y="4019550"/>
            <a:ext cx="2438400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4000" dirty="0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254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Japan Opportunities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54687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DCBs are proven technology in Japan for SFA</a:t>
            </a:r>
          </a:p>
          <a:p>
            <a:r>
              <a:rPr lang="en-US" sz="3000" dirty="0" smtClean="0"/>
              <a:t>For AV Fistulae, there is an opportunity to evaluate international clinical data, which address in-country medical practice and racial differences</a:t>
            </a:r>
          </a:p>
          <a:p>
            <a:pPr lvl="1"/>
            <a:r>
              <a:rPr lang="en-US" sz="2600" dirty="0" smtClean="0"/>
              <a:t>High Quality Lutonix AV Randomized IDE Clinical Data</a:t>
            </a:r>
          </a:p>
          <a:p>
            <a:pPr lvl="1"/>
            <a:r>
              <a:rPr lang="en-US" sz="2600" dirty="0" smtClean="0"/>
              <a:t>International Lutonix Global AV Registry Data with Asian Ethnicity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393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57250"/>
            <a:ext cx="7239000" cy="3143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adeGothic" pitchFamily="2" charset="0"/>
              </a:rPr>
              <a:t>John Carline,  Sr. Director of RA</a:t>
            </a:r>
          </a:p>
          <a:p>
            <a:pPr>
              <a:buNone/>
            </a:pPr>
            <a:r>
              <a:rPr lang="en-US" sz="2800" dirty="0" smtClean="0">
                <a:latin typeface="TradeGothic" pitchFamily="2" charset="0"/>
              </a:rPr>
              <a:t>Employee of Lutonix,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38600" y="210919"/>
            <a:ext cx="2288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Disclosures</a:t>
            </a:r>
            <a:endParaRPr lang="en-US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743199"/>
          </a:xfrm>
        </p:spPr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US Experience – AV Fistulae</a:t>
            </a:r>
          </a:p>
          <a:p>
            <a:r>
              <a:rPr lang="en-US" dirty="0" smtClean="0"/>
              <a:t>Japan Opportunities – AV Fistulae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39447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Lutonix DCB – US/Japan</a:t>
            </a:r>
          </a:p>
          <a:p>
            <a:pPr lvl="1"/>
            <a:r>
              <a:rPr lang="en-US" sz="2400" dirty="0" smtClean="0"/>
              <a:t>SFA Indication</a:t>
            </a:r>
          </a:p>
          <a:p>
            <a:pPr lvl="2"/>
            <a:r>
              <a:rPr lang="en-US" sz="2100" dirty="0" smtClean="0"/>
              <a:t>LEVANT 2 SFA IDE Pivotal Study – US/EU (Started July 2011)</a:t>
            </a:r>
          </a:p>
          <a:p>
            <a:pPr lvl="3"/>
            <a:r>
              <a:rPr lang="en-US" sz="1900" dirty="0" smtClean="0"/>
              <a:t>PMA Approval  Oct 2014</a:t>
            </a:r>
          </a:p>
          <a:p>
            <a:pPr lvl="2"/>
            <a:r>
              <a:rPr lang="en-US" sz="2100" dirty="0" smtClean="0"/>
              <a:t>LEVANT Japan SFA confirmatory Study – Japan Only (Started March 2013)</a:t>
            </a:r>
          </a:p>
          <a:p>
            <a:pPr lvl="3"/>
            <a:r>
              <a:rPr lang="en-US" sz="1900" dirty="0" err="1" smtClean="0"/>
              <a:t>Shonin</a:t>
            </a:r>
            <a:r>
              <a:rPr lang="en-US" sz="1900" dirty="0" smtClean="0"/>
              <a:t> Approval Aug 2017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Below-the-Knee Indication</a:t>
            </a:r>
          </a:p>
          <a:p>
            <a:pPr lvl="2"/>
            <a:r>
              <a:rPr lang="en-US" sz="2100" dirty="0" smtClean="0"/>
              <a:t>Lutonix BTK IDE Pivotal Study – US/Japan (Started June 2013)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AV Fistulae indication</a:t>
            </a:r>
          </a:p>
          <a:p>
            <a:pPr lvl="2"/>
            <a:r>
              <a:rPr lang="en-US" sz="2100" dirty="0" smtClean="0"/>
              <a:t>Lutonix </a:t>
            </a:r>
            <a:r>
              <a:rPr lang="en-US" sz="2100" dirty="0" err="1" smtClean="0"/>
              <a:t>AVF</a:t>
            </a:r>
            <a:r>
              <a:rPr lang="en-US" sz="2100" dirty="0" smtClean="0"/>
              <a:t> IDE Pivotal Study – US Only (Started June 2015)</a:t>
            </a:r>
          </a:p>
          <a:p>
            <a:pPr lvl="3"/>
            <a:r>
              <a:rPr lang="en-US" sz="1900" dirty="0" smtClean="0"/>
              <a:t>PMA Approval Aug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Experience </a:t>
            </a:r>
            <a:r>
              <a:rPr lang="en-US" dirty="0" err="1" smtClean="0"/>
              <a:t>AVF</a:t>
            </a:r>
            <a:r>
              <a:rPr lang="en-US" dirty="0" smtClean="0"/>
              <a:t> – Q-Subs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54687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Bench Test Plan</a:t>
            </a:r>
          </a:p>
          <a:p>
            <a:pPr lvl="1"/>
            <a:r>
              <a:rPr lang="en-US" dirty="0" smtClean="0"/>
              <a:t>FDA </a:t>
            </a:r>
            <a:r>
              <a:rPr lang="en-US" dirty="0" err="1" smtClean="0"/>
              <a:t>PTCA</a:t>
            </a:r>
            <a:r>
              <a:rPr lang="en-US" dirty="0" smtClean="0"/>
              <a:t> Guidance</a:t>
            </a:r>
          </a:p>
          <a:p>
            <a:pPr lvl="1"/>
            <a:r>
              <a:rPr lang="en-US" dirty="0" smtClean="0"/>
              <a:t>Coating Characteristics – coating uniformity (±15%), coating thickness, coating integrity and drug particulate release (simulated use).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Animal Study Plan (AV </a:t>
            </a:r>
            <a:r>
              <a:rPr lang="en-US" dirty="0" err="1" smtClean="0"/>
              <a:t>Anastomosis</a:t>
            </a:r>
            <a:r>
              <a:rPr lang="en-US" dirty="0" smtClean="0"/>
              <a:t> Model)</a:t>
            </a:r>
          </a:p>
          <a:p>
            <a:pPr lvl="1"/>
            <a:r>
              <a:rPr lang="en-US" dirty="0" smtClean="0"/>
              <a:t>Safety/Safety Margin (3X)/Overlap/Pharmacokinetics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Stability Test Plan/Chemistry Manufacturing and Control (CMC)</a:t>
            </a:r>
          </a:p>
          <a:p>
            <a:pPr lvl="1"/>
            <a:r>
              <a:rPr lang="en-US" dirty="0" smtClean="0"/>
              <a:t>Analytical Test Development</a:t>
            </a:r>
          </a:p>
          <a:p>
            <a:pPr lvl="1"/>
            <a:r>
              <a:rPr lang="en-US" dirty="0" smtClean="0"/>
              <a:t>Lot release test includes simulated use particulate testing.</a:t>
            </a:r>
          </a:p>
          <a:p>
            <a:pPr lvl="1"/>
            <a:r>
              <a:rPr lang="en-US" dirty="0" smtClean="0"/>
              <a:t>Reserve Sample per 21CFR 211.170(b) of each lot of the finished device.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Clinical Study Plan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Experience </a:t>
            </a:r>
            <a:r>
              <a:rPr lang="en-US" dirty="0" err="1" smtClean="0"/>
              <a:t>AVF</a:t>
            </a:r>
            <a:r>
              <a:rPr lang="en-US" dirty="0" smtClean="0"/>
              <a:t> – Clinical Design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047750"/>
            <a:ext cx="6324600" cy="351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LUTONIX AV IDE Clinical Trial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360301"/>
              </p:ext>
            </p:extLst>
          </p:nvPr>
        </p:nvGraphicFramePr>
        <p:xfrm>
          <a:off x="990600" y="987515"/>
          <a:ext cx="7467600" cy="3597278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25152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523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16383">
                <a:tc>
                  <a:txBody>
                    <a:bodyPr/>
                    <a:lstStyle/>
                    <a:p>
                      <a:pPr marL="904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Study Design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charset="0"/>
                        <a:ea typeface="Franklin Gothic Book" charset="0"/>
                        <a:cs typeface="Franklin Gothic Book" charset="0"/>
                      </a:endParaRPr>
                    </a:p>
                  </a:txBody>
                  <a:tcPr marL="56845" marR="56845" marT="25721" marB="25721" anchor="ctr" horzOverflow="overflow"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Prospective, Global,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Multicenter, Randomized, Safety and Effectiveness</a:t>
                      </a:r>
                      <a:endParaRPr lang="en-US" sz="1600" dirty="0">
                        <a:solidFill>
                          <a:schemeClr val="tx1"/>
                        </a:solidFill>
                        <a:latin typeface="Franklin Gothic Book" charset="0"/>
                        <a:ea typeface="Franklin Gothic Book" charset="0"/>
                        <a:cs typeface="Franklin Gothic Book" charset="0"/>
                      </a:endParaRPr>
                    </a:p>
                  </a:txBody>
                  <a:tcPr marL="56845" marR="56845" marT="25721" marB="25721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9938">
                <a:tc>
                  <a:txBody>
                    <a:bodyPr/>
                    <a:lstStyle/>
                    <a:p>
                      <a:pPr marL="904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Objective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charset="0"/>
                        <a:ea typeface="Franklin Gothic Book" charset="0"/>
                        <a:cs typeface="Franklin Gothic Book" charset="0"/>
                      </a:endParaRPr>
                    </a:p>
                  </a:txBody>
                  <a:tcPr marL="56845" marR="56845" marT="25721" marB="25721" anchor="ctr" horzOverflow="overflow"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To assess the safety and effectiveness of the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 LUTONIX</a:t>
                      </a:r>
                      <a:r>
                        <a:rPr lang="en-US" sz="1600" kern="1200" baseline="3000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®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 035 AV Drug Coated Balloon PTA Catheter in the treatment of dysfunctional AV fistulae</a:t>
                      </a:r>
                      <a:endParaRPr lang="en-US" sz="1600" dirty="0">
                        <a:solidFill>
                          <a:schemeClr val="tx1"/>
                        </a:solidFill>
                        <a:latin typeface="Franklin Gothic Book" charset="0"/>
                        <a:ea typeface="Franklin Gothic Book" charset="0"/>
                        <a:cs typeface="Franklin Gothic Book" charset="0"/>
                      </a:endParaRPr>
                    </a:p>
                  </a:txBody>
                  <a:tcPr marL="56845" marR="56845" marT="25721" marB="25721" anchor="ctr" horzOverflow="overflow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2828">
                <a:tc>
                  <a:txBody>
                    <a:bodyPr/>
                    <a:lstStyle/>
                    <a:p>
                      <a:pPr marL="904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Number of patients/sites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charset="0"/>
                        <a:ea typeface="Franklin Gothic Book" charset="0"/>
                        <a:cs typeface="Franklin Gothic Book" charset="0"/>
                      </a:endParaRPr>
                    </a:p>
                  </a:txBody>
                  <a:tcPr marL="56845" marR="56845" marT="25721" marB="25721" anchor="ctr" horzOverflow="overflow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285 randomized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subjects at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 23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 clinical sites</a:t>
                      </a:r>
                    </a:p>
                  </a:txBody>
                  <a:tcPr marL="56845" marR="56845" marT="25721" marB="25721" anchor="ctr" horzOverflow="overflow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6383">
                <a:tc>
                  <a:txBody>
                    <a:bodyPr/>
                    <a:lstStyle/>
                    <a:p>
                      <a:pPr marL="904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Primary Effectiveness Endpoint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charset="0"/>
                        <a:ea typeface="Franklin Gothic Book" charset="0"/>
                        <a:cs typeface="Franklin Gothic Book" charset="0"/>
                      </a:endParaRPr>
                    </a:p>
                  </a:txBody>
                  <a:tcPr marL="56845" marR="56845" marT="25721" marB="25721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Target Lesion Primary Patency (TLPP) - 6 months </a:t>
                      </a:r>
                    </a:p>
                  </a:txBody>
                  <a:tcPr marL="56845" marR="56845" marT="25721" marB="25721" anchor="ctr" horzOverflow="overflow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6383">
                <a:tc>
                  <a:txBody>
                    <a:bodyPr/>
                    <a:lstStyle/>
                    <a:p>
                      <a:pPr marL="904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Primary Safety Endpoint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charset="0"/>
                        <a:ea typeface="Franklin Gothic Book" charset="0"/>
                        <a:cs typeface="Franklin Gothic Book" charset="0"/>
                      </a:endParaRPr>
                    </a:p>
                  </a:txBody>
                  <a:tcPr marL="56845" marR="56845" marT="25721" marB="25721" anchor="ctr" horzOverflow="overflow"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Freedom from any serious adverse event(s) involving the AV access circuit through 30 days</a:t>
                      </a:r>
                      <a:endParaRPr lang="en-US" sz="1600" dirty="0">
                        <a:solidFill>
                          <a:schemeClr val="tx1"/>
                        </a:solidFill>
                        <a:latin typeface="Franklin Gothic Book" charset="0"/>
                        <a:ea typeface="Franklin Gothic Book" charset="0"/>
                        <a:cs typeface="Franklin Gothic Book" charset="0"/>
                      </a:endParaRPr>
                    </a:p>
                  </a:txBody>
                  <a:tcPr marL="56845" marR="56845" marT="25721" marB="25721" anchor="ctr" horzOverflow="overflow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2546">
                <a:tc>
                  <a:txBody>
                    <a:bodyPr/>
                    <a:lstStyle/>
                    <a:p>
                      <a:pPr marL="904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Follow Up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charset="0"/>
                        <a:ea typeface="Franklin Gothic Book" charset="0"/>
                        <a:cs typeface="Franklin Gothic Book" charset="0"/>
                      </a:endParaRPr>
                    </a:p>
                  </a:txBody>
                  <a:tcPr marL="56845" marR="56845" marT="25721" marB="25721" anchor="ctr" horzOverflow="overflow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1, 3, 6, 9, 12, 18, 24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 month visits</a:t>
                      </a:r>
                      <a:endParaRPr lang="en-US" sz="1600" dirty="0">
                        <a:solidFill>
                          <a:schemeClr val="tx1"/>
                        </a:solidFill>
                        <a:latin typeface="Franklin Gothic Book" charset="0"/>
                        <a:ea typeface="Franklin Gothic Book" charset="0"/>
                        <a:cs typeface="Franklin Gothic Book" charset="0"/>
                      </a:endParaRPr>
                    </a:p>
                  </a:txBody>
                  <a:tcPr marL="56845" marR="56845" marT="25721" marB="25721" anchor="ctr" horzOverflow="overflow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6383">
                <a:tc>
                  <a:txBody>
                    <a:bodyPr/>
                    <a:lstStyle/>
                    <a:p>
                      <a:pPr marL="904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Status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charset="0"/>
                        <a:ea typeface="Franklin Gothic Book" charset="0"/>
                        <a:cs typeface="Franklin Gothic Book" charset="0"/>
                      </a:endParaRPr>
                    </a:p>
                  </a:txBody>
                  <a:tcPr marL="56845" marR="56845" marT="25721" marB="25721" anchor="ctr" horzOverflow="overflow"/>
                </a:tc>
                <a:tc>
                  <a:txBody>
                    <a:bodyPr/>
                    <a:lstStyle/>
                    <a:p>
                      <a:pPr marL="904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First Subject:  June 2015</a:t>
                      </a:r>
                    </a:p>
                    <a:p>
                      <a:pPr marL="904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charset="0"/>
                          <a:ea typeface="Franklin Gothic Book" charset="0"/>
                          <a:cs typeface="Franklin Gothic Book" charset="0"/>
                        </a:rPr>
                        <a:t>Enrollment Completion:  March 2016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charset="0"/>
                        <a:ea typeface="Franklin Gothic Book" charset="0"/>
                        <a:cs typeface="Franklin Gothic Book" charset="0"/>
                      </a:endParaRPr>
                    </a:p>
                  </a:txBody>
                  <a:tcPr marL="56845" marR="56845" marT="25721" marB="25721" anchor="ctr" horzOverflow="overflow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51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 txBox="1">
            <a:spLocks/>
          </p:cNvSpPr>
          <p:nvPr/>
        </p:nvSpPr>
        <p:spPr>
          <a:xfrm>
            <a:off x="1361058" y="-109129"/>
            <a:ext cx="7328721" cy="3837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>
              <a:solidFill>
                <a:schemeClr val="bg2">
                  <a:lumMod val="50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33350"/>
            <a:ext cx="9296400" cy="914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+mn-lt"/>
                <a:ea typeface="Arial" charset="0"/>
                <a:cs typeface="Arial" charset="0"/>
              </a:rPr>
              <a:t>Primary Safety Endpoint</a:t>
            </a:r>
            <a:br>
              <a:rPr lang="en-US" dirty="0" smtClean="0">
                <a:latin typeface="+mn-lt"/>
                <a:ea typeface="Arial" charset="0"/>
                <a:cs typeface="Arial" charset="0"/>
              </a:rPr>
            </a:br>
            <a:r>
              <a:rPr lang="en-US" sz="2000" dirty="0" smtClean="0">
                <a:latin typeface="+mn-lt"/>
                <a:ea typeface="Arial" charset="0"/>
                <a:cs typeface="Arial" charset="0"/>
              </a:rPr>
              <a:t>94.9% (DCB) vs. 95.8% (PTA) at 30days</a:t>
            </a:r>
            <a:endParaRPr lang="en-US" sz="1400" dirty="0"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123950"/>
            <a:ext cx="5410200" cy="3455420"/>
          </a:xfrm>
          <a:prstGeom prst="rect">
            <a:avLst/>
          </a:prstGeom>
          <a:noFill/>
        </p:spPr>
      </p:pic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128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 txBox="1">
            <a:spLocks/>
          </p:cNvSpPr>
          <p:nvPr/>
        </p:nvSpPr>
        <p:spPr>
          <a:xfrm>
            <a:off x="1361058" y="-109129"/>
            <a:ext cx="7328721" cy="3837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>
              <a:solidFill>
                <a:schemeClr val="bg2">
                  <a:lumMod val="50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57150"/>
            <a:ext cx="9296400" cy="1066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+mn-lt"/>
                <a:ea typeface="Arial" charset="0"/>
                <a:cs typeface="Arial" charset="0"/>
              </a:rPr>
              <a:t>Primary Effectiveness Endpoint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Arial" charset="0"/>
                <a:cs typeface="Arial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Arial" charset="0"/>
                <a:cs typeface="Arial" charset="0"/>
              </a:rPr>
            </a:br>
            <a:r>
              <a:rPr lang="el-GR" sz="2000" dirty="0" smtClean="0">
                <a:latin typeface="Arial" charset="0"/>
                <a:ea typeface="Arial" charset="0"/>
                <a:cs typeface="Arial" charset="0"/>
              </a:rPr>
              <a:t>Δ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8.4% at 6m, </a:t>
            </a:r>
            <a:r>
              <a:rPr lang="el-GR" sz="2000" dirty="0" smtClean="0">
                <a:latin typeface="Arial" charset="0"/>
                <a:ea typeface="Arial" charset="0"/>
                <a:cs typeface="Arial" charset="0"/>
              </a:rPr>
              <a:t>Δ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11.6% at 7m</a:t>
            </a:r>
            <a:endParaRPr lang="en-US" sz="3200" dirty="0">
              <a:solidFill>
                <a:srgbClr val="FF000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123950"/>
            <a:ext cx="5538787" cy="3449638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010400" y="4869656"/>
            <a:ext cx="2133600" cy="273844"/>
          </a:xfrm>
        </p:spPr>
        <p:txBody>
          <a:bodyPr/>
          <a:lstStyle/>
          <a:p>
            <a:fld id="{F294C9F7-BB62-4FC8-A27C-9F846F1CBE3D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128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1254</TotalTime>
  <Words>684</Words>
  <Application>Microsoft Office PowerPoint</Application>
  <PresentationFormat>On-screen Show (16:9)</PresentationFormat>
  <Paragraphs>139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Franklin Gothic Book</vt:lpstr>
      <vt:lpstr>Times New Roman</vt:lpstr>
      <vt:lpstr>TradeGothic</vt:lpstr>
      <vt:lpstr>Verdana</vt:lpstr>
      <vt:lpstr>Wingdings</vt:lpstr>
      <vt:lpstr>Theme1</vt:lpstr>
      <vt:lpstr>Drug-Coated Balloons Used to Treat Access Graft and AV Fistulae:</vt:lpstr>
      <vt:lpstr>PowerPoint Presentation</vt:lpstr>
      <vt:lpstr>Agenda</vt:lpstr>
      <vt:lpstr>Background</vt:lpstr>
      <vt:lpstr>US Experience AVF – Q-Subs</vt:lpstr>
      <vt:lpstr>US Experience AVF – Clinical Design</vt:lpstr>
      <vt:lpstr>LUTONIX AV IDE Clinical Trial</vt:lpstr>
      <vt:lpstr>Primary Safety Endpoint 94.9% (DCB) vs. 95.8% (PTA) at 30days</vt:lpstr>
      <vt:lpstr>Primary Effectiveness Endpoint Δ 8.4% at 6m, Δ11.6% at 7m</vt:lpstr>
      <vt:lpstr>Target Lesion Primary Patency Interim Results 24m - Sustained Clinical Benefit in TLPP  </vt:lpstr>
      <vt:lpstr>Number of Re-interventions to Maintain Target Lesion Patency</vt:lpstr>
      <vt:lpstr>US Experience Conclusion</vt:lpstr>
      <vt:lpstr>Japan Opportunities</vt:lpstr>
      <vt:lpstr>Japan Opportunities</vt:lpstr>
      <vt:lpstr>PowerPoint Presentation</vt:lpstr>
      <vt:lpstr>Japan Opportunities Conclusion</vt:lpstr>
    </vt:vector>
  </TitlesOfParts>
  <Company>MedStar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vxm133</dc:creator>
  <cp:lastModifiedBy>Checkin 001</cp:lastModifiedBy>
  <cp:revision>133</cp:revision>
  <dcterms:created xsi:type="dcterms:W3CDTF">2015-01-08T17:01:57Z</dcterms:created>
  <dcterms:modified xsi:type="dcterms:W3CDTF">2018-03-05T19:13:27Z</dcterms:modified>
</cp:coreProperties>
</file>