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50" r:id="rId1"/>
  </p:sldMasterIdLst>
  <p:notesMasterIdLst>
    <p:notesMasterId r:id="rId21"/>
  </p:notesMasterIdLst>
  <p:sldIdLst>
    <p:sldId id="430" r:id="rId2"/>
    <p:sldId id="471" r:id="rId3"/>
    <p:sldId id="425" r:id="rId4"/>
    <p:sldId id="465" r:id="rId5"/>
    <p:sldId id="457" r:id="rId6"/>
    <p:sldId id="399" r:id="rId7"/>
    <p:sldId id="466" r:id="rId8"/>
    <p:sldId id="472" r:id="rId9"/>
    <p:sldId id="468" r:id="rId10"/>
    <p:sldId id="469" r:id="rId11"/>
    <p:sldId id="462" r:id="rId12"/>
    <p:sldId id="453" r:id="rId13"/>
    <p:sldId id="460" r:id="rId14"/>
    <p:sldId id="455" r:id="rId15"/>
    <p:sldId id="456" r:id="rId16"/>
    <p:sldId id="470" r:id="rId17"/>
    <p:sldId id="473" r:id="rId18"/>
    <p:sldId id="448" r:id="rId19"/>
    <p:sldId id="445" r:id="rId20"/>
  </p:sldIdLst>
  <p:sldSz cx="9144000" cy="6858000" type="screen4x3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8" autoAdjust="0"/>
    <p:restoredTop sz="86846" autoAdjust="0"/>
  </p:normalViewPr>
  <p:slideViewPr>
    <p:cSldViewPr snapToGrid="0" snapToObjects="1">
      <p:cViewPr varScale="1">
        <p:scale>
          <a:sx n="85" d="100"/>
          <a:sy n="85" d="100"/>
        </p:scale>
        <p:origin x="-1016" y="-96"/>
      </p:cViewPr>
      <p:guideLst>
        <p:guide orient="horz" pos="2708"/>
        <p:guide pos="2407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8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Dragonfly:Users:kerryb:Dropbox:IMPROVE-IT%20slides:Cannon:individual%20endpoin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Dragonfly:Users:kerryb:Dropbox:IMPROVE-IT%20slides:Cannon:subgroup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0508600906784281"/>
          <c:y val="0.075807828801665"/>
          <c:w val="0.903828438423976"/>
          <c:h val="0.856242344706909"/>
        </c:manualLayout>
      </c:layout>
      <c:scatterChart>
        <c:scatterStyle val="lineMarker"/>
        <c:ser>
          <c:idx val="1"/>
          <c:order val="0"/>
          <c:tx>
            <c:v>ITT</c:v>
          </c:tx>
          <c:spPr>
            <a:ln w="28575">
              <a:noFill/>
            </a:ln>
          </c:spPr>
          <c:marker>
            <c:symbol val="square"/>
            <c:size val="12"/>
            <c:spPr>
              <a:solidFill>
                <a:srgbClr val="FFFF00"/>
              </a:solidFill>
              <a:ln>
                <a:noFill/>
              </a:ln>
            </c:spPr>
          </c:marker>
          <c:dPt>
            <c:idx val="0"/>
            <c:marker>
              <c:spPr>
                <a:solidFill>
                  <a:schemeClr val="bg1"/>
                </a:solidFill>
                <a:ln>
                  <a:noFill/>
                </a:ln>
              </c:spPr>
            </c:marker>
          </c:dPt>
          <c:dPt>
            <c:idx val="1"/>
            <c:marker>
              <c:spPr>
                <a:solidFill>
                  <a:schemeClr val="bg1"/>
                </a:solidFill>
                <a:ln>
                  <a:noFill/>
                </a:ln>
              </c:spPr>
            </c:marker>
          </c:dPt>
          <c:dPt>
            <c:idx val="2"/>
            <c:marker>
              <c:spPr>
                <a:solidFill>
                  <a:schemeClr val="bg1"/>
                </a:solidFill>
                <a:ln>
                  <a:noFill/>
                </a:ln>
              </c:spPr>
            </c:marker>
          </c:dPt>
          <c:dPt>
            <c:idx val="3"/>
            <c:marker>
              <c:spPr>
                <a:solidFill>
                  <a:schemeClr val="bg1"/>
                </a:solidFill>
                <a:ln>
                  <a:noFill/>
                </a:ln>
              </c:spPr>
            </c:marker>
          </c:dPt>
          <c:errBars>
            <c:errDir val="x"/>
            <c:errBarType val="both"/>
            <c:errValType val="cust"/>
            <c:noEndCap val="1"/>
            <c:plus>
              <c:numRef>
                <c:f>'slides OT'!$X$53:$X$56</c:f>
                <c:numCache>
                  <c:formatCode>General</c:formatCode>
                  <c:ptCount val="4"/>
                  <c:pt idx="0">
                    <c:v>0.055</c:v>
                  </c:pt>
                  <c:pt idx="1">
                    <c:v>0.045</c:v>
                  </c:pt>
                  <c:pt idx="2">
                    <c:v>0.077</c:v>
                  </c:pt>
                  <c:pt idx="3">
                    <c:v>0.048</c:v>
                  </c:pt>
                </c:numCache>
              </c:numRef>
            </c:plus>
            <c:minus>
              <c:numRef>
                <c:f>'slides OT'!$Y$53:$Y$56</c:f>
                <c:numCache>
                  <c:formatCode>General</c:formatCode>
                  <c:ptCount val="4"/>
                  <c:pt idx="0">
                    <c:v>0.055</c:v>
                  </c:pt>
                  <c:pt idx="1">
                    <c:v>0.045</c:v>
                  </c:pt>
                  <c:pt idx="2">
                    <c:v>0.062</c:v>
                  </c:pt>
                  <c:pt idx="3">
                    <c:v>0.048</c:v>
                  </c:pt>
                </c:numCache>
              </c:numRef>
            </c:minus>
            <c:spPr>
              <a:ln w="50800">
                <a:solidFill>
                  <a:schemeClr val="bg1"/>
                </a:solidFill>
              </a:ln>
            </c:spPr>
          </c:errBars>
          <c:xVal>
            <c:numRef>
              <c:f>'slides OT'!$T$53:$T$56</c:f>
              <c:numCache>
                <c:formatCode>General</c:formatCode>
                <c:ptCount val="4"/>
                <c:pt idx="0">
                  <c:v>0.936</c:v>
                </c:pt>
                <c:pt idx="1">
                  <c:v>0.948</c:v>
                </c:pt>
                <c:pt idx="2">
                  <c:v>0.912</c:v>
                </c:pt>
                <c:pt idx="3">
                  <c:v>0.945</c:v>
                </c:pt>
              </c:numCache>
            </c:numRef>
          </c:xVal>
          <c:yVal>
            <c:numRef>
              <c:f>'slides OT'!$U$53:$U$56</c:f>
              <c:numCache>
                <c:formatCode>General</c:formatCode>
                <c:ptCount val="4"/>
                <c:pt idx="0">
                  <c:v>8.9</c:v>
                </c:pt>
                <c:pt idx="1">
                  <c:v>6.5</c:v>
                </c:pt>
                <c:pt idx="2">
                  <c:v>4.1</c:v>
                </c:pt>
                <c:pt idx="3">
                  <c:v>1.7</c:v>
                </c:pt>
              </c:numCache>
            </c:numRef>
          </c:yVal>
        </c:ser>
        <c:ser>
          <c:idx val="2"/>
          <c:order val="1"/>
          <c:tx>
            <c:v>OT</c:v>
          </c:tx>
          <c:spPr>
            <a:ln w="28575">
              <a:noFill/>
            </a:ln>
          </c:spPr>
          <c:marker>
            <c:symbol val="square"/>
            <c:size val="12"/>
            <c:spPr>
              <a:noFill/>
              <a:ln>
                <a:noFill/>
              </a:ln>
            </c:spPr>
          </c:marker>
          <c:dPt>
            <c:idx val="0"/>
            <c:spPr>
              <a:ln w="28575">
                <a:solidFill>
                  <a:srgbClr val="FFFF00"/>
                </a:solidFill>
              </a:ln>
            </c:spPr>
          </c:dPt>
          <c:xVal>
            <c:numRef>
              <c:f>'slides OT'!$T$58:$T$61</c:f>
              <c:numCache>
                <c:formatCode>General</c:formatCode>
                <c:ptCount val="4"/>
                <c:pt idx="0">
                  <c:v>0.924</c:v>
                </c:pt>
                <c:pt idx="1">
                  <c:v>0.924</c:v>
                </c:pt>
                <c:pt idx="2">
                  <c:v>0.885</c:v>
                </c:pt>
                <c:pt idx="3">
                  <c:v>0.929</c:v>
                </c:pt>
              </c:numCache>
            </c:numRef>
          </c:xVal>
          <c:yVal>
            <c:numRef>
              <c:f>'slides OT'!$U$58:$U$61</c:f>
              <c:numCache>
                <c:formatCode>General</c:formatCode>
                <c:ptCount val="4"/>
                <c:pt idx="0">
                  <c:v>8.1</c:v>
                </c:pt>
                <c:pt idx="1">
                  <c:v>5.7</c:v>
                </c:pt>
                <c:pt idx="2">
                  <c:v>3.3</c:v>
                </c:pt>
                <c:pt idx="3">
                  <c:v>0.9</c:v>
                </c:pt>
              </c:numCache>
            </c:numRef>
          </c:yVal>
        </c:ser>
        <c:dLbls/>
        <c:axId val="797799720"/>
        <c:axId val="797473144"/>
      </c:scatterChart>
      <c:valAx>
        <c:axId val="797799720"/>
        <c:scaling>
          <c:logBase val="10.0"/>
          <c:orientation val="minMax"/>
          <c:max val="1.1"/>
          <c:min val="0.8"/>
        </c:scaling>
        <c:axPos val="b"/>
        <c:numFmt formatCode="General" sourceLinked="1"/>
        <c:minorTickMark val="out"/>
        <c:tickLblPos val="none"/>
        <c:crossAx val="797473144"/>
        <c:crosses val="autoZero"/>
        <c:crossBetween val="midCat"/>
        <c:majorUnit val="0.1"/>
        <c:minorUnit val="0.02"/>
      </c:valAx>
      <c:valAx>
        <c:axId val="797473144"/>
        <c:scaling>
          <c:orientation val="minMax"/>
          <c:max val="10.2"/>
          <c:min val="0.8"/>
        </c:scaling>
        <c:axPos val="l"/>
        <c:numFmt formatCode="General" sourceLinked="1"/>
        <c:majorTickMark val="none"/>
        <c:tickLblPos val="none"/>
        <c:spPr>
          <a:ln w="19050">
            <a:solidFill>
              <a:srgbClr val="FFFFFF"/>
            </a:solidFill>
          </a:ln>
        </c:spPr>
        <c:crossAx val="797799720"/>
        <c:crossesAt val="1.0"/>
        <c:crossBetween val="midCat"/>
      </c:valAx>
      <c:spPr>
        <a:gradFill flip="none" rotWithShape="1">
          <a:gsLst>
            <a:gs pos="0">
              <a:srgbClr val="0033AB">
                <a:lumMod val="50000"/>
                <a:alpha val="80000"/>
              </a:srgbClr>
            </a:gs>
            <a:gs pos="74000">
              <a:srgbClr val="0033AB">
                <a:alpha val="80000"/>
              </a:srgbClr>
            </a:gs>
            <a:gs pos="100000">
              <a:srgbClr val="0033AB">
                <a:lumMod val="50000"/>
                <a:alpha val="80000"/>
              </a:srgbClr>
            </a:gs>
          </a:gsLst>
          <a:lin ang="0" scaled="0"/>
          <a:tileRect/>
        </a:gradFill>
        <a:ln>
          <a:solidFill>
            <a:srgbClr val="0033AB">
              <a:lumMod val="50000"/>
            </a:srgbClr>
          </a:solidFill>
        </a:ln>
      </c:spPr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>
        <c:manualLayout>
          <c:layoutTarget val="inner"/>
          <c:xMode val="edge"/>
          <c:yMode val="edge"/>
          <c:x val="0.156019372740956"/>
          <c:y val="0.0418006430868167"/>
          <c:w val="0.807108116686975"/>
          <c:h val="0.877706661265412"/>
        </c:manualLayout>
      </c:layout>
      <c:scatterChart>
        <c:scatterStyle val="lineMarker"/>
        <c:ser>
          <c:idx val="1"/>
          <c:order val="0"/>
          <c:tx>
            <c:v>ITT</c:v>
          </c:tx>
          <c:spPr>
            <a:ln w="28575">
              <a:noFill/>
            </a:ln>
          </c:spPr>
          <c:marker>
            <c:symbol val="square"/>
            <c:size val="10"/>
            <c:spPr>
              <a:solidFill>
                <a:schemeClr val="tx1"/>
              </a:solidFill>
              <a:ln>
                <a:noFill/>
              </a:ln>
            </c:spPr>
          </c:marker>
          <c:errBars>
            <c:errDir val="x"/>
            <c:errBarType val="both"/>
            <c:errValType val="cust"/>
            <c:noEndCap val="1"/>
            <c:plus>
              <c:numRef>
                <c:f>'CTT figure'!$F$2:$F$20</c:f>
                <c:numCache>
                  <c:formatCode>General</c:formatCode>
                  <c:ptCount val="19"/>
                  <c:pt idx="1">
                    <c:v>0.0800000000000001</c:v>
                  </c:pt>
                  <c:pt idx="2">
                    <c:v>0.0</c:v>
                  </c:pt>
                  <c:pt idx="3">
                    <c:v>0.13</c:v>
                  </c:pt>
                  <c:pt idx="4">
                    <c:v>0.0</c:v>
                  </c:pt>
                  <c:pt idx="5">
                    <c:v>0.13</c:v>
                  </c:pt>
                  <c:pt idx="6">
                    <c:v>0.0</c:v>
                  </c:pt>
                  <c:pt idx="7">
                    <c:v>0.08</c:v>
                  </c:pt>
                  <c:pt idx="8">
                    <c:v>0.0</c:v>
                  </c:pt>
                  <c:pt idx="9">
                    <c:v>0.14</c:v>
                  </c:pt>
                  <c:pt idx="10">
                    <c:v>0.0</c:v>
                  </c:pt>
                  <c:pt idx="11">
                    <c:v>0.15</c:v>
                  </c:pt>
                  <c:pt idx="12">
                    <c:v>0.0</c:v>
                  </c:pt>
                  <c:pt idx="13">
                    <c:v>0.06</c:v>
                  </c:pt>
                  <c:pt idx="14">
                    <c:v>0.0</c:v>
                  </c:pt>
                  <c:pt idx="15">
                    <c:v>0.27</c:v>
                  </c:pt>
                  <c:pt idx="16">
                    <c:v>0.0</c:v>
                  </c:pt>
                  <c:pt idx="17">
                    <c:v>0.0599999999999999</c:v>
                  </c:pt>
                </c:numCache>
              </c:numRef>
            </c:plus>
            <c:minus>
              <c:numRef>
                <c:f>'CTT figure'!$G$2:$G$20</c:f>
                <c:numCache>
                  <c:formatCode>General</c:formatCode>
                  <c:ptCount val="19"/>
                  <c:pt idx="1">
                    <c:v>0.08</c:v>
                  </c:pt>
                  <c:pt idx="2">
                    <c:v>0.0</c:v>
                  </c:pt>
                  <c:pt idx="3">
                    <c:v>0.11</c:v>
                  </c:pt>
                  <c:pt idx="4">
                    <c:v>0.0</c:v>
                  </c:pt>
                  <c:pt idx="5">
                    <c:v>0.12</c:v>
                  </c:pt>
                  <c:pt idx="6">
                    <c:v>0.0</c:v>
                  </c:pt>
                  <c:pt idx="7">
                    <c:v>0.0699999999999999</c:v>
                  </c:pt>
                  <c:pt idx="8">
                    <c:v>0.0</c:v>
                  </c:pt>
                  <c:pt idx="9">
                    <c:v>0.13</c:v>
                  </c:pt>
                  <c:pt idx="10">
                    <c:v>0.0</c:v>
                  </c:pt>
                  <c:pt idx="11">
                    <c:v>0.12</c:v>
                  </c:pt>
                  <c:pt idx="12">
                    <c:v>0.0</c:v>
                  </c:pt>
                  <c:pt idx="13">
                    <c:v>0.0599999999999999</c:v>
                  </c:pt>
                  <c:pt idx="14">
                    <c:v>0.0</c:v>
                  </c:pt>
                  <c:pt idx="15">
                    <c:v>0.21</c:v>
                  </c:pt>
                  <c:pt idx="16">
                    <c:v>0.0</c:v>
                  </c:pt>
                  <c:pt idx="17">
                    <c:v>0.06</c:v>
                  </c:pt>
                </c:numCache>
              </c:numRef>
            </c:minus>
            <c:spPr>
              <a:ln w="25400">
                <a:solidFill>
                  <a:schemeClr val="tx1"/>
                </a:solidFill>
              </a:ln>
            </c:spPr>
          </c:errBars>
          <c:errBars>
            <c:errDir val="y"/>
            <c:errBarType val="both"/>
            <c:errValType val="stdErr"/>
            <c:noEndCap val="1"/>
            <c:spPr>
              <a:ln>
                <a:noFill/>
              </a:ln>
            </c:spPr>
          </c:errBars>
          <c:xVal>
            <c:numRef>
              <c:f>'CTT figure'!$B$2:$B$20</c:f>
              <c:numCache>
                <c:formatCode>General</c:formatCode>
                <c:ptCount val="19"/>
                <c:pt idx="1">
                  <c:v>0.99</c:v>
                </c:pt>
                <c:pt idx="3">
                  <c:v>1.0</c:v>
                </c:pt>
                <c:pt idx="5">
                  <c:v>0.96</c:v>
                </c:pt>
                <c:pt idx="7">
                  <c:v>0.87</c:v>
                </c:pt>
                <c:pt idx="9">
                  <c:v>0.86</c:v>
                </c:pt>
                <c:pt idx="11">
                  <c:v>0.79</c:v>
                </c:pt>
                <c:pt idx="13">
                  <c:v>0.95</c:v>
                </c:pt>
                <c:pt idx="15">
                  <c:v>1.06</c:v>
                </c:pt>
                <c:pt idx="17">
                  <c:v>0.9</c:v>
                </c:pt>
              </c:numCache>
            </c:numRef>
          </c:xVal>
          <c:yVal>
            <c:numRef>
              <c:f>'CTT figure'!$C$2:$C$20</c:f>
              <c:numCache>
                <c:formatCode>General</c:formatCode>
                <c:ptCount val="19"/>
                <c:pt idx="0">
                  <c:v>18.0</c:v>
                </c:pt>
                <c:pt idx="1">
                  <c:v>17.0</c:v>
                </c:pt>
                <c:pt idx="2">
                  <c:v>16.0</c:v>
                </c:pt>
                <c:pt idx="3">
                  <c:v>15.0</c:v>
                </c:pt>
                <c:pt idx="4">
                  <c:v>14.0</c:v>
                </c:pt>
                <c:pt idx="5">
                  <c:v>13.0</c:v>
                </c:pt>
                <c:pt idx="6">
                  <c:v>12.0</c:v>
                </c:pt>
                <c:pt idx="7">
                  <c:v>11.0</c:v>
                </c:pt>
                <c:pt idx="8">
                  <c:v>10.0</c:v>
                </c:pt>
                <c:pt idx="9">
                  <c:v>9.0</c:v>
                </c:pt>
                <c:pt idx="10">
                  <c:v>8.0</c:v>
                </c:pt>
                <c:pt idx="11">
                  <c:v>7.0</c:v>
                </c:pt>
                <c:pt idx="12">
                  <c:v>6.0</c:v>
                </c:pt>
                <c:pt idx="13">
                  <c:v>5.0</c:v>
                </c:pt>
                <c:pt idx="14">
                  <c:v>4.0</c:v>
                </c:pt>
                <c:pt idx="15">
                  <c:v>3.0</c:v>
                </c:pt>
                <c:pt idx="16">
                  <c:v>2.0</c:v>
                </c:pt>
                <c:pt idx="17">
                  <c:v>1.0</c:v>
                </c:pt>
                <c:pt idx="18">
                  <c:v>0.0</c:v>
                </c:pt>
              </c:numCache>
            </c:numRef>
          </c:yVal>
        </c:ser>
        <c:dLbls/>
        <c:axId val="480384728"/>
        <c:axId val="797637928"/>
      </c:scatterChart>
      <c:valAx>
        <c:axId val="480384728"/>
        <c:scaling>
          <c:logBase val="10.0"/>
          <c:orientation val="minMax"/>
          <c:max val="1.4"/>
          <c:min val="0.6"/>
        </c:scaling>
        <c:axPos val="b"/>
        <c:numFmt formatCode="General" sourceLinked="1"/>
        <c:tickLblPos val="none"/>
        <c:crossAx val="797637928"/>
        <c:crosses val="autoZero"/>
        <c:crossBetween val="midCat"/>
        <c:majorUnit val="10.0"/>
      </c:valAx>
      <c:valAx>
        <c:axId val="797637928"/>
        <c:scaling>
          <c:orientation val="minMax"/>
          <c:max val="18.0"/>
          <c:min val="0.0"/>
        </c:scaling>
        <c:axPos val="l"/>
        <c:numFmt formatCode="General" sourceLinked="1"/>
        <c:majorTickMark val="none"/>
        <c:tickLblPos val="none"/>
        <c:crossAx val="480384728"/>
        <c:crossesAt val="1.0"/>
        <c:crossBetween val="midCat"/>
        <c:majorUnit val="1.0"/>
      </c:valAx>
      <c:spPr>
        <a:gradFill flip="none" rotWithShape="1">
          <a:gsLst>
            <a:gs pos="0">
              <a:schemeClr val="bg1">
                <a:lumMod val="50000"/>
              </a:schemeClr>
            </a:gs>
            <a:gs pos="58000">
              <a:schemeClr val="bg1"/>
            </a:gs>
            <a:gs pos="100000">
              <a:schemeClr val="bg1">
                <a:lumMod val="50000"/>
              </a:schemeClr>
            </a:gs>
          </a:gsLst>
          <a:lin ang="0" scaled="1"/>
          <a:tileRect/>
        </a:gradFill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plotArea>
      <c:layout>
        <c:manualLayout>
          <c:layoutTarget val="inner"/>
          <c:xMode val="edge"/>
          <c:yMode val="edge"/>
          <c:x val="0.0667050948774944"/>
          <c:y val="0.0418006430868167"/>
          <c:w val="0.896422408921373"/>
          <c:h val="0.92342383488514"/>
        </c:manualLayout>
      </c:layout>
      <c:scatterChart>
        <c:scatterStyle val="lineMarker"/>
        <c:ser>
          <c:idx val="1"/>
          <c:order val="0"/>
          <c:tx>
            <c:v>ITT</c:v>
          </c:tx>
          <c:spPr>
            <a:ln w="28575">
              <a:noFill/>
            </a:ln>
          </c:spPr>
          <c:marker>
            <c:symbol val="square"/>
            <c:size val="10"/>
            <c:spPr>
              <a:solidFill>
                <a:schemeClr val="tx1"/>
              </a:solidFill>
              <a:ln>
                <a:noFill/>
              </a:ln>
            </c:spPr>
          </c:marker>
          <c:errBars>
            <c:errDir val="x"/>
            <c:errBarType val="both"/>
            <c:errValType val="cust"/>
            <c:noEndCap val="1"/>
            <c:plus>
              <c:numRef>
                <c:f>'CTT figure'!$F$3:$F$16</c:f>
                <c:numCache>
                  <c:formatCode>General</c:formatCode>
                  <c:ptCount val="14"/>
                  <c:pt idx="0">
                    <c:v>0.06</c:v>
                  </c:pt>
                  <c:pt idx="1">
                    <c:v>0.106</c:v>
                  </c:pt>
                  <c:pt idx="2">
                    <c:v>0.0</c:v>
                  </c:pt>
                  <c:pt idx="3">
                    <c:v>0.0759999999999999</c:v>
                  </c:pt>
                  <c:pt idx="4">
                    <c:v>0.0709999999999999</c:v>
                  </c:pt>
                  <c:pt idx="5">
                    <c:v>0.0</c:v>
                  </c:pt>
                  <c:pt idx="6">
                    <c:v>0.067</c:v>
                  </c:pt>
                  <c:pt idx="7">
                    <c:v>0.0829999999999999</c:v>
                  </c:pt>
                  <c:pt idx="8">
                    <c:v>0.0</c:v>
                  </c:pt>
                  <c:pt idx="9">
                    <c:v>0.0769999999999999</c:v>
                  </c:pt>
                  <c:pt idx="10">
                    <c:v>0.0710000000000001</c:v>
                  </c:pt>
                  <c:pt idx="11">
                    <c:v>0.0</c:v>
                  </c:pt>
                  <c:pt idx="12">
                    <c:v>0.0790000000000001</c:v>
                  </c:pt>
                  <c:pt idx="13">
                    <c:v>0.0699999999999999</c:v>
                  </c:pt>
                </c:numCache>
              </c:numRef>
            </c:plus>
            <c:minus>
              <c:numRef>
                <c:f>'CTT figure'!$G$3:$G$16</c:f>
                <c:numCache>
                  <c:formatCode>General</c:formatCode>
                  <c:ptCount val="14"/>
                  <c:pt idx="0">
                    <c:v>0.0569999999999999</c:v>
                  </c:pt>
                  <c:pt idx="1">
                    <c:v>0.0939999999999999</c:v>
                  </c:pt>
                  <c:pt idx="2">
                    <c:v>0.0</c:v>
                  </c:pt>
                  <c:pt idx="3">
                    <c:v>0.0709999999999999</c:v>
                  </c:pt>
                  <c:pt idx="4">
                    <c:v>0.066</c:v>
                  </c:pt>
                  <c:pt idx="5">
                    <c:v>0.0</c:v>
                  </c:pt>
                  <c:pt idx="6">
                    <c:v>0.0619999999999999</c:v>
                  </c:pt>
                  <c:pt idx="7">
                    <c:v>0.0769999999999999</c:v>
                  </c:pt>
                  <c:pt idx="8">
                    <c:v>0.0</c:v>
                  </c:pt>
                  <c:pt idx="9">
                    <c:v>0.0710000000000001</c:v>
                  </c:pt>
                  <c:pt idx="10">
                    <c:v>0.0659999999999999</c:v>
                  </c:pt>
                  <c:pt idx="11">
                    <c:v>0.0</c:v>
                  </c:pt>
                  <c:pt idx="12">
                    <c:v>0.0729999999999999</c:v>
                  </c:pt>
                  <c:pt idx="13">
                    <c:v>0.065</c:v>
                  </c:pt>
                </c:numCache>
              </c:numRef>
            </c:minus>
            <c:spPr>
              <a:ln w="25400">
                <a:solidFill>
                  <a:schemeClr val="tx1"/>
                </a:solidFill>
              </a:ln>
            </c:spPr>
          </c:errBars>
          <c:errBars>
            <c:errDir val="y"/>
            <c:errBarType val="both"/>
            <c:errValType val="stdErr"/>
            <c:noEndCap val="1"/>
            <c:spPr>
              <a:ln>
                <a:noFill/>
              </a:ln>
            </c:spPr>
          </c:errBars>
          <c:xVal>
            <c:numRef>
              <c:f>'CTT figure'!$B$3:$B$16</c:f>
              <c:numCache>
                <c:formatCode>General</c:formatCode>
                <c:ptCount val="14"/>
                <c:pt idx="0">
                  <c:v>0.952</c:v>
                </c:pt>
                <c:pt idx="1">
                  <c:v>0.885</c:v>
                </c:pt>
                <c:pt idx="3">
                  <c:v>0.975</c:v>
                </c:pt>
                <c:pt idx="4">
                  <c:v>0.89</c:v>
                </c:pt>
                <c:pt idx="6">
                  <c:v>0.977</c:v>
                </c:pt>
                <c:pt idx="7">
                  <c:v>0.856</c:v>
                </c:pt>
                <c:pt idx="9">
                  <c:v>0.903</c:v>
                </c:pt>
                <c:pt idx="10">
                  <c:v>0.959</c:v>
                </c:pt>
                <c:pt idx="12">
                  <c:v>0.947</c:v>
                </c:pt>
                <c:pt idx="13">
                  <c:v>0.925</c:v>
                </c:pt>
              </c:numCache>
            </c:numRef>
          </c:xVal>
          <c:yVal>
            <c:numRef>
              <c:f>'CTT figure'!$C$3:$C$16</c:f>
              <c:numCache>
                <c:formatCode>General</c:formatCode>
                <c:ptCount val="14"/>
                <c:pt idx="0">
                  <c:v>14.0</c:v>
                </c:pt>
                <c:pt idx="1">
                  <c:v>13.0</c:v>
                </c:pt>
                <c:pt idx="2">
                  <c:v>12.0</c:v>
                </c:pt>
                <c:pt idx="3">
                  <c:v>11.0</c:v>
                </c:pt>
                <c:pt idx="4">
                  <c:v>10.0</c:v>
                </c:pt>
                <c:pt idx="5">
                  <c:v>9.0</c:v>
                </c:pt>
                <c:pt idx="6">
                  <c:v>8.0</c:v>
                </c:pt>
                <c:pt idx="7">
                  <c:v>7.0</c:v>
                </c:pt>
                <c:pt idx="8">
                  <c:v>6.0</c:v>
                </c:pt>
                <c:pt idx="9">
                  <c:v>5.0</c:v>
                </c:pt>
                <c:pt idx="10">
                  <c:v>4.0</c:v>
                </c:pt>
                <c:pt idx="11">
                  <c:v>3.0</c:v>
                </c:pt>
                <c:pt idx="12">
                  <c:v>2.0</c:v>
                </c:pt>
                <c:pt idx="13">
                  <c:v>1.0</c:v>
                </c:pt>
              </c:numCache>
            </c:numRef>
          </c:yVal>
        </c:ser>
        <c:dLbls/>
        <c:axId val="698407544"/>
        <c:axId val="574425384"/>
      </c:scatterChart>
      <c:valAx>
        <c:axId val="698407544"/>
        <c:scaling>
          <c:logBase val="10.0"/>
          <c:orientation val="minMax"/>
          <c:max val="1.3"/>
          <c:min val="0.7"/>
        </c:scaling>
        <c:axPos val="b"/>
        <c:numFmt formatCode="General" sourceLinked="1"/>
        <c:minorTickMark val="out"/>
        <c:tickLblPos val="none"/>
        <c:crossAx val="574425384"/>
        <c:crosses val="autoZero"/>
        <c:crossBetween val="midCat"/>
        <c:majorUnit val="10.0"/>
      </c:valAx>
      <c:valAx>
        <c:axId val="574425384"/>
        <c:scaling>
          <c:orientation val="minMax"/>
          <c:max val="15.0"/>
          <c:min val="0.0"/>
        </c:scaling>
        <c:axPos val="l"/>
        <c:numFmt formatCode="General" sourceLinked="1"/>
        <c:majorTickMark val="none"/>
        <c:tickLblPos val="none"/>
        <c:crossAx val="698407544"/>
        <c:crossesAt val="1.0"/>
        <c:crossBetween val="midCat"/>
        <c:majorUnit val="1.0"/>
      </c:valAx>
      <c:spPr>
        <a:gradFill flip="none" rotWithShape="1">
          <a:gsLst>
            <a:gs pos="0">
              <a:schemeClr val="bg1">
                <a:lumMod val="50000"/>
              </a:schemeClr>
            </a:gs>
            <a:gs pos="63000">
              <a:schemeClr val="bg1"/>
            </a:gs>
            <a:gs pos="100000">
              <a:schemeClr val="bg1">
                <a:lumMod val="50000"/>
              </a:schemeClr>
            </a:gs>
          </a:gsLst>
          <a:lin ang="0" scaled="1"/>
          <a:tileRect/>
        </a:gradFill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</c:chart>
  <c:spPr>
    <a:noFill/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1CEC33-813F-5643-9F2B-3D3F7A5165D2}" type="datetimeFigureOut">
              <a:rPr lang="en-US" smtClean="0"/>
              <a:pPr/>
              <a:t>11/17/14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545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E1E134-FC86-D543-862C-D6FF0AA0E1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7859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71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7341-0EEF-41C1-A529-6DE18BE22E3A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5788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780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488990" indent="-37037126" defTabSz="961780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18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0372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5559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0745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20D0D6D-826E-044F-8DA6-1AB25A563A6F}" type="slidenum">
              <a:rPr lang="en-US" sz="1200"/>
              <a:pPr eaLnBrk="1" hangingPunct="1">
                <a:defRPr/>
              </a:pPr>
              <a:t>19</a:t>
            </a:fld>
            <a:endParaRPr lang="en-US" sz="1200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GB" sz="23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564BF-89DA-41BC-A13B-E2633F20D1C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6450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780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488990" indent="-37037126" defTabSz="961780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18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0372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5559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0745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20D0D6D-826E-044F-8DA6-1AB25A563A6F}" type="slidenum">
              <a:rPr lang="en-US" sz="1200"/>
              <a:pPr eaLnBrk="1" hangingPunct="1">
                <a:defRPr/>
              </a:pPr>
              <a:t>6</a:t>
            </a:fld>
            <a:endParaRPr lang="en-US" sz="1200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GB" sz="23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564BF-89DA-41BC-A13B-E2633F20D1CB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7852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BCCBD-9F98-4C43-BF43-6F6299358D7C}" type="slidenum">
              <a:rPr lang="en-US" altLang="en-US"/>
              <a:pPr/>
              <a:t>11</a:t>
            </a:fld>
            <a:endParaRPr lang="en-US" altLang="en-US" dirty="0"/>
          </a:p>
        </p:txBody>
      </p:sp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7341-0EEF-41C1-A529-6DE18BE22E3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8330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564BF-89DA-41BC-A13B-E2633F20D1CB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26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7341-0EEF-41C1-A529-6DE18BE22E3A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1624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7341-0EEF-41C1-A529-6DE18BE22E3A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162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 b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0495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016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488" y="244475"/>
            <a:ext cx="1958975" cy="6272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1975" y="244475"/>
            <a:ext cx="5726113" cy="6272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7790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244475"/>
            <a:ext cx="619283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1050" y="1933575"/>
            <a:ext cx="3732213" cy="4583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5663" y="1933575"/>
            <a:ext cx="3733800" cy="4583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5683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244475"/>
            <a:ext cx="619283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1050" y="1933575"/>
            <a:ext cx="3732213" cy="221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81050" y="4300538"/>
            <a:ext cx="3732213" cy="2216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65663" y="1933575"/>
            <a:ext cx="3733800" cy="4583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2622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244475"/>
            <a:ext cx="619283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81050" y="1933575"/>
            <a:ext cx="7618413" cy="4583113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4394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1975" y="244475"/>
            <a:ext cx="7837488" cy="627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8311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244475"/>
            <a:ext cx="619283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1976" y="1933575"/>
            <a:ext cx="8056562" cy="4583113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434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244475"/>
            <a:ext cx="619283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81050" y="1933575"/>
            <a:ext cx="3732213" cy="4583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5663" y="1933575"/>
            <a:ext cx="3733800" cy="221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5663" y="4300538"/>
            <a:ext cx="3733800" cy="2216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734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996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43993"/>
            <a:ext cx="7772400" cy="150018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1064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1050" y="1933575"/>
            <a:ext cx="3732213" cy="458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933575"/>
            <a:ext cx="3733800" cy="458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771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928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6157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17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892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2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000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Line 2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50800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10974" y="291515"/>
            <a:ext cx="642558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63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0974" y="1651337"/>
            <a:ext cx="8522052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" name="Picture 1" descr="improve-it_slides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770491" y="157503"/>
            <a:ext cx="2248085" cy="997709"/>
          </a:xfrm>
          <a:prstGeom prst="rect">
            <a:avLst/>
          </a:prstGeom>
        </p:spPr>
      </p:pic>
      <p:pic>
        <p:nvPicPr>
          <p:cNvPr id="6" name="Picture 5" descr="improve-it_slides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770491" y="157503"/>
            <a:ext cx="2248085" cy="997709"/>
          </a:xfrm>
          <a:prstGeom prst="rect">
            <a:avLst/>
          </a:prstGeom>
        </p:spPr>
      </p:pic>
      <p:pic>
        <p:nvPicPr>
          <p:cNvPr id="7" name="Picture 6" descr="improve-it_slides.png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770491" y="157503"/>
            <a:ext cx="2248085" cy="99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33550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933450" rtl="0" eaLnBrk="1" fontAlgn="base" hangingPunct="1">
        <a:lnSpc>
          <a:spcPct val="92000"/>
        </a:lnSpc>
        <a:spcBef>
          <a:spcPct val="0"/>
        </a:spcBef>
        <a:spcAft>
          <a:spcPct val="0"/>
        </a:spcAft>
        <a:defRPr sz="3200" b="1">
          <a:solidFill>
            <a:schemeClr val="accent3">
              <a:lumMod val="20000"/>
              <a:lumOff val="80000"/>
            </a:schemeClr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ＭＳ Ｐゴシック" charset="0"/>
        </a:defRPr>
      </a:lvl1pPr>
      <a:lvl2pPr algn="l" defTabSz="933450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rgbClr val="A8D3FA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  <a:cs typeface="ＭＳ Ｐゴシック" charset="0"/>
        </a:defRPr>
      </a:lvl2pPr>
      <a:lvl3pPr algn="l" defTabSz="933450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rgbClr val="A8D3FA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  <a:cs typeface="ＭＳ Ｐゴシック" charset="0"/>
        </a:defRPr>
      </a:lvl3pPr>
      <a:lvl4pPr algn="l" defTabSz="933450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rgbClr val="A8D3FA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  <a:cs typeface="ＭＳ Ｐゴシック" charset="0"/>
        </a:defRPr>
      </a:lvl4pPr>
      <a:lvl5pPr algn="l" defTabSz="933450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rgbClr val="A8D3FA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  <a:cs typeface="ＭＳ Ｐゴシック" charset="0"/>
        </a:defRPr>
      </a:lvl5pPr>
      <a:lvl6pPr marL="457200" algn="l" defTabSz="933450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rgbClr val="A8D3FA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</a:defRPr>
      </a:lvl6pPr>
      <a:lvl7pPr marL="914400" algn="l" defTabSz="933450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rgbClr val="A8D3FA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</a:defRPr>
      </a:lvl7pPr>
      <a:lvl8pPr marL="1371600" algn="l" defTabSz="933450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rgbClr val="A8D3FA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</a:defRPr>
      </a:lvl8pPr>
      <a:lvl9pPr marL="1828800" algn="l" defTabSz="933450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rgbClr val="A8D3FA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</a:defRPr>
      </a:lvl9pPr>
    </p:titleStyle>
    <p:bodyStyle>
      <a:lvl1pPr marL="6350" indent="-6350" algn="l" defTabSz="933450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SzPct val="75000"/>
        <a:buFont typeface="Monotype Sorts" charset="0"/>
        <a:defRPr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ＭＳ Ｐゴシック" charset="0"/>
        </a:defRPr>
      </a:lvl1pPr>
      <a:lvl2pPr marL="690563" indent="-339725" algn="l" defTabSz="933450" rtl="0" eaLnBrk="1" fontAlgn="base" hangingPunct="1">
        <a:spcBef>
          <a:spcPts val="900"/>
        </a:spcBef>
        <a:spcAft>
          <a:spcPct val="0"/>
        </a:spcAft>
        <a:buClr>
          <a:schemeClr val="accent5"/>
        </a:buClr>
        <a:buSzPct val="90000"/>
        <a:buFont typeface="Lucida Grande"/>
        <a:buChar char="➢"/>
        <a:defRPr sz="2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022350" indent="-274638" algn="l" defTabSz="933450" rtl="0" eaLnBrk="1" fontAlgn="base" hangingPunct="1">
        <a:spcBef>
          <a:spcPct val="25000"/>
        </a:spcBef>
        <a:spcAft>
          <a:spcPct val="0"/>
        </a:spcAft>
        <a:buClr>
          <a:schemeClr val="accent3">
            <a:lumMod val="40000"/>
            <a:lumOff val="60000"/>
          </a:schemeClr>
        </a:buClr>
        <a:buSzPct val="100000"/>
        <a:buChar char="–"/>
        <a:defRPr sz="2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371600" indent="0" algn="l" defTabSz="93345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None/>
        <a:defRPr sz="2600" b="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1889125" indent="-288925" algn="l" defTabSz="93345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346325" indent="-288925" algn="l" defTabSz="93345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803525" indent="-288925" algn="l" defTabSz="93345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260725" indent="-288925" algn="l" defTabSz="93345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717925" indent="-288925" algn="l" defTabSz="93345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>
                <a:solidFill>
                  <a:schemeClr val="accent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</a:t>
            </a:r>
            <a:r>
              <a:rPr lang="en-US" alt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roved </a:t>
            </a:r>
            <a:r>
              <a:rPr lang="en-US" altLang="en-US" sz="4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r>
              <a:rPr lang="en-US" alt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eduction of </a:t>
            </a:r>
            <a:r>
              <a:rPr lang="en-US" altLang="en-US" sz="4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r>
              <a:rPr lang="en-US" alt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utcomes: </a:t>
            </a:r>
            <a:r>
              <a:rPr lang="en-US" altLang="en-US" sz="4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r>
              <a:rPr lang="en-US" alt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ytorin </a:t>
            </a:r>
            <a:r>
              <a:rPr lang="en-US" altLang="en-US" sz="4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r>
              <a:rPr lang="en-US" alt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fficacy </a:t>
            </a:r>
            <a:r>
              <a:rPr lang="en-US" altLang="en-US" sz="4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r>
              <a:rPr lang="en-US" alt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nternational </a:t>
            </a:r>
            <a:r>
              <a:rPr lang="en-US" altLang="en-US" sz="40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r>
              <a:rPr lang="en-US" alt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rial</a:t>
            </a:r>
            <a:endParaRPr lang="en-US" sz="40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A Multicenter, Double-Blind, Randomized Study to Establish the Clinical Benefit and Safety of Vytorin (Ezetimibe/Simvastatin Tablet) vs Simvastatin Monotherapy in High-Risk Subjects Presenting </a:t>
            </a:r>
            <a:br>
              <a:rPr lang="en-US" altLang="en-US" dirty="0"/>
            </a:br>
            <a:r>
              <a:rPr lang="en-US" altLang="en-US" dirty="0"/>
              <a:t>With Acute Coronary Syndrome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4830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</a:t>
            </a:r>
            <a:r>
              <a:rPr lang="en-US" dirty="0" smtClean="0"/>
              <a:t>Characteristics</a:t>
            </a:r>
            <a:endParaRPr lang="en-US" alt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77269746"/>
              </p:ext>
            </p:extLst>
          </p:nvPr>
        </p:nvGraphicFramePr>
        <p:xfrm>
          <a:off x="491219" y="1481964"/>
          <a:ext cx="8186057" cy="458582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884667"/>
                <a:gridCol w="2134578"/>
                <a:gridCol w="2166812"/>
              </a:tblGrid>
              <a:tr h="763821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Simvastatin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(N=9077)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%</a:t>
                      </a:r>
                      <a:endParaRPr lang="en-US" sz="2000" b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EZ/Simva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rgbClr val="FFFF00"/>
                          </a:solidFill>
                        </a:rPr>
                        <a:t>(N=9067)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rgbClr val="FFFF00"/>
                          </a:solidFill>
                        </a:rPr>
                        <a:t>%</a:t>
                      </a:r>
                      <a:endParaRPr lang="en-US" sz="20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42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Age</a:t>
                      </a:r>
                      <a:r>
                        <a:rPr lang="en-US" sz="2000" baseline="0" dirty="0" smtClean="0"/>
                        <a:t> (</a:t>
                      </a:r>
                      <a:r>
                        <a:rPr lang="en-US" sz="2000" dirty="0" smtClean="0"/>
                        <a:t>years) 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64</a:t>
                      </a:r>
                      <a:endParaRPr lang="en-US" sz="20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64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24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Female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24</a:t>
                      </a:r>
                      <a:endParaRPr lang="en-US" sz="20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24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Diabetes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27</a:t>
                      </a:r>
                      <a:endParaRPr lang="en-US" sz="20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27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24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 prior to index ACS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21</a:t>
                      </a:r>
                      <a:endParaRPr lang="en-US" sz="20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21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020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STEMI / NSTEMI / UA</a:t>
                      </a:r>
                      <a:endParaRPr kumimoji="0" 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 29 / 47 / 24</a:t>
                      </a:r>
                      <a:endParaRPr lang="en-US" sz="20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29 / 47 / 24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24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Days post ACS to rand (IQR) 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5 (3, 8)</a:t>
                      </a:r>
                      <a:endParaRPr lang="en-US" sz="20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5 (3, 8)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2430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Cath / PCI for ACS event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 88 / 70</a:t>
                      </a:r>
                      <a:endParaRPr lang="en-US" sz="20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88 / 70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24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Prior lipid Rx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35</a:t>
                      </a:r>
                      <a:endParaRPr lang="en-US" sz="20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36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243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LDL-C at ACS event (</a:t>
                      </a: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mg/</a:t>
                      </a:r>
                      <a:r>
                        <a:rPr kumimoji="0" lang="en-US" sz="18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dL</a:t>
                      </a: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, IQR)</a:t>
                      </a:r>
                      <a:endParaRPr kumimoji="0" 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95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 (79, 110)</a:t>
                      </a:r>
                      <a:endParaRPr lang="en-US" sz="20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95 (79,110)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3807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54690" y="1493624"/>
            <a:ext cx="7097621" cy="5072275"/>
          </a:xfrm>
          <a:prstGeom prst="rect">
            <a:avLst/>
          </a:prstGeom>
        </p:spPr>
      </p:pic>
      <p:sp>
        <p:nvSpPr>
          <p:cNvPr id="775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LDL</a:t>
            </a:r>
            <a:r>
              <a:rPr lang="en-US" altLang="en-US" dirty="0"/>
              <a:t>-C </a:t>
            </a:r>
            <a:r>
              <a:rPr lang="en-US" altLang="en-US" dirty="0" smtClean="0"/>
              <a:t>and </a:t>
            </a:r>
            <a:r>
              <a:rPr lang="en-US" altLang="en-US" dirty="0"/>
              <a:t>L</a:t>
            </a:r>
            <a:r>
              <a:rPr lang="en-US" altLang="en-US" dirty="0" smtClean="0"/>
              <a:t>ipid Changes</a:t>
            </a:r>
            <a:endParaRPr lang="en-US" alt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0806143"/>
              </p:ext>
            </p:extLst>
          </p:nvPr>
        </p:nvGraphicFramePr>
        <p:xfrm>
          <a:off x="2487460" y="1345615"/>
          <a:ext cx="6062595" cy="12801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88406"/>
                <a:gridCol w="1024785"/>
                <a:gridCol w="904222"/>
                <a:gridCol w="924316"/>
                <a:gridCol w="1010433"/>
                <a:gridCol w="1010433"/>
              </a:tblGrid>
              <a:tr h="29616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 Yr Mean</a:t>
                      </a:r>
                      <a:endParaRPr lang="en-US" sz="15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LDL-C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TC</a:t>
                      </a:r>
                      <a:endParaRPr lang="en-US" sz="15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TG</a:t>
                      </a:r>
                      <a:endParaRPr lang="en-US" sz="15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HDL</a:t>
                      </a:r>
                      <a:endParaRPr lang="en-US" sz="15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hsCRP</a:t>
                      </a:r>
                      <a:endParaRPr lang="en-US" sz="15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6161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66E0FF"/>
                          </a:solidFill>
                        </a:rPr>
                        <a:t>Simva</a:t>
                      </a:r>
                      <a:endParaRPr lang="en-US" sz="1500" b="1" dirty="0">
                        <a:solidFill>
                          <a:srgbClr val="66E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66E0FF"/>
                          </a:solidFill>
                        </a:rPr>
                        <a:t>69.9</a:t>
                      </a:r>
                      <a:endParaRPr lang="en-US" sz="1500" dirty="0">
                        <a:solidFill>
                          <a:srgbClr val="66E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66E0FF"/>
                          </a:solidFill>
                        </a:rPr>
                        <a:t>145.1</a:t>
                      </a:r>
                      <a:endParaRPr lang="en-US" sz="1500" dirty="0">
                        <a:solidFill>
                          <a:srgbClr val="66E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66E0FF"/>
                          </a:solidFill>
                        </a:rPr>
                        <a:t>137.1</a:t>
                      </a:r>
                      <a:endParaRPr lang="en-US" sz="1500" dirty="0">
                        <a:solidFill>
                          <a:srgbClr val="66E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66E0FF"/>
                          </a:solidFill>
                        </a:rPr>
                        <a:t>48.1</a:t>
                      </a:r>
                      <a:endParaRPr lang="en-US" sz="1500" dirty="0">
                        <a:solidFill>
                          <a:srgbClr val="66E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66E0FF"/>
                          </a:solidFill>
                        </a:rPr>
                        <a:t>3.8</a:t>
                      </a:r>
                      <a:endParaRPr lang="en-US" sz="1500" dirty="0">
                        <a:solidFill>
                          <a:srgbClr val="66E0FF"/>
                        </a:solidFill>
                      </a:endParaRPr>
                    </a:p>
                  </a:txBody>
                  <a:tcPr/>
                </a:tc>
              </a:tr>
              <a:tr h="296161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accent5"/>
                          </a:solidFill>
                        </a:rPr>
                        <a:t>EZ/Simva</a:t>
                      </a:r>
                      <a:endParaRPr lang="en-US" sz="15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5"/>
                          </a:solidFill>
                        </a:rPr>
                        <a:t>53.2</a:t>
                      </a:r>
                      <a:endParaRPr lang="en-US" sz="15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5"/>
                          </a:solidFill>
                        </a:rPr>
                        <a:t>125.8</a:t>
                      </a:r>
                      <a:endParaRPr lang="en-US" sz="15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5"/>
                          </a:solidFill>
                        </a:rPr>
                        <a:t>120.4</a:t>
                      </a:r>
                      <a:endParaRPr lang="en-US" sz="15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5"/>
                          </a:solidFill>
                        </a:rPr>
                        <a:t>48.7</a:t>
                      </a:r>
                      <a:endParaRPr lang="en-US" sz="15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5"/>
                          </a:solidFill>
                        </a:rPr>
                        <a:t>3.3</a:t>
                      </a:r>
                      <a:endParaRPr lang="en-US" sz="15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61">
                <a:tc>
                  <a:txBody>
                    <a:bodyPr/>
                    <a:lstStyle/>
                    <a:p>
                      <a:r>
                        <a:rPr lang="el-GR" sz="1500" dirty="0" smtClean="0"/>
                        <a:t>Δ</a:t>
                      </a:r>
                      <a:r>
                        <a:rPr lang="en-US" sz="1500" dirty="0" smtClean="0"/>
                        <a:t> in mg/dL</a:t>
                      </a:r>
                      <a:endParaRPr lang="en-US" sz="1500" b="1" dirty="0"/>
                    </a:p>
                  </a:txBody>
                  <a:tcPr>
                    <a:lnT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-16.7</a:t>
                      </a:r>
                      <a:endParaRPr lang="en-US" sz="1500" dirty="0"/>
                    </a:p>
                  </a:txBody>
                  <a:tcPr>
                    <a:lnT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-19.3</a:t>
                      </a:r>
                      <a:endParaRPr lang="en-US" sz="1500" dirty="0"/>
                    </a:p>
                  </a:txBody>
                  <a:tcPr>
                    <a:lnT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-16.7</a:t>
                      </a:r>
                      <a:endParaRPr lang="en-US" sz="1500" dirty="0"/>
                    </a:p>
                  </a:txBody>
                  <a:tcPr>
                    <a:lnT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+0.6</a:t>
                      </a:r>
                      <a:endParaRPr lang="en-US" sz="1500" dirty="0"/>
                    </a:p>
                  </a:txBody>
                  <a:tcPr>
                    <a:lnT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-0.5</a:t>
                      </a:r>
                      <a:endParaRPr lang="en-US" sz="1500" dirty="0"/>
                    </a:p>
                  </a:txBody>
                  <a:tcPr>
                    <a:lnT w="28575" cap="flat" cmpd="sng" algn="ctr">
                      <a:solidFill>
                        <a:srgbClr val="94D5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04747" y="3535819"/>
            <a:ext cx="20436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Median Time </a:t>
            </a:r>
            <a:r>
              <a:rPr lang="en-US" sz="1600" dirty="0" err="1" smtClean="0"/>
              <a:t>avg</a:t>
            </a:r>
            <a:endParaRPr lang="en-US" sz="1600" dirty="0" smtClean="0"/>
          </a:p>
          <a:p>
            <a:pPr algn="ctr"/>
            <a:r>
              <a:rPr lang="en-US" sz="1600" dirty="0" smtClean="0"/>
              <a:t>69.5 vs. 53.7 mg/dL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772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130300" y="2095500"/>
            <a:ext cx="6879977" cy="4535562"/>
          </a:xfrm>
          <a:prstGeom prst="rect">
            <a:avLst/>
          </a:prstGeom>
        </p:spPr>
      </p:pic>
      <p:sp>
        <p:nvSpPr>
          <p:cNvPr id="115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Primary Endpoint — ITT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18275" y="2267433"/>
            <a:ext cx="1941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accent3"/>
                </a:solidFill>
              </a:rPr>
              <a:t>Simva — 34.7% </a:t>
            </a:r>
          </a:p>
          <a:p>
            <a:pPr algn="r"/>
            <a:r>
              <a:rPr lang="en-US" b="1" dirty="0" smtClean="0">
                <a:solidFill>
                  <a:schemeClr val="accent3"/>
                </a:solidFill>
              </a:rPr>
              <a:t>2742 events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59202" y="3867633"/>
            <a:ext cx="2300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accent5"/>
                </a:solidFill>
              </a:rPr>
              <a:t>EZ/Simva — 32.7% </a:t>
            </a:r>
          </a:p>
          <a:p>
            <a:pPr algn="r"/>
            <a:r>
              <a:rPr lang="en-US" b="1" dirty="0" smtClean="0">
                <a:solidFill>
                  <a:schemeClr val="accent5"/>
                </a:solidFill>
              </a:rPr>
              <a:t>2572 events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4647" y="2191233"/>
            <a:ext cx="2954655" cy="6955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b="1" dirty="0"/>
              <a:t>HR </a:t>
            </a:r>
            <a:r>
              <a:rPr lang="en-US" b="1" dirty="0" smtClean="0"/>
              <a:t>0.936 </a:t>
            </a:r>
            <a:r>
              <a:rPr lang="en-US" b="1" dirty="0"/>
              <a:t>CI </a:t>
            </a:r>
            <a:r>
              <a:rPr lang="en-US" b="1" dirty="0" smtClean="0"/>
              <a:t>(0.887, 0.988)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b="1" dirty="0" smtClean="0"/>
              <a:t>p=0.016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7465" y="1412536"/>
            <a:ext cx="7846336" cy="61555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914400"/>
            <a:r>
              <a:rPr lang="en-US" sz="2000" i="1" dirty="0">
                <a:solidFill>
                  <a:srgbClr val="FFFFFF"/>
                </a:solidFill>
              </a:rPr>
              <a:t>Cardiovascular death, MI, documented unstable angina requiring rehospitalization, coronary revascularization </a:t>
            </a:r>
            <a:r>
              <a:rPr lang="en-US" sz="2000" i="1" dirty="0" smtClean="0">
                <a:solidFill>
                  <a:srgbClr val="FFFFFF"/>
                </a:solidFill>
              </a:rPr>
              <a:t>(≥30 </a:t>
            </a:r>
            <a:r>
              <a:rPr lang="en-US" sz="2000" i="1" dirty="0">
                <a:solidFill>
                  <a:srgbClr val="FFFFFF"/>
                </a:solidFill>
              </a:rPr>
              <a:t>days), or stroke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78108" y="6377063"/>
            <a:ext cx="178397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500" i="1" dirty="0" smtClean="0">
                <a:solidFill>
                  <a:schemeClr val="accent4"/>
                </a:solidFill>
              </a:rPr>
              <a:t>7-year event rates</a:t>
            </a:r>
            <a:endParaRPr lang="en-US" sz="1500" i="1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13700" y="288680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NNT</a:t>
            </a:r>
            <a:r>
              <a:rPr lang="en-US" b="1" dirty="0"/>
              <a:t>= </a:t>
            </a:r>
            <a:r>
              <a:rPr lang="en-US" b="1" dirty="0" smtClean="0"/>
              <a:t>50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103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4843799"/>
              </p:ext>
            </p:extLst>
          </p:nvPr>
        </p:nvGraphicFramePr>
        <p:xfrm>
          <a:off x="311150" y="1476375"/>
          <a:ext cx="8758766" cy="343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574"/>
                <a:gridCol w="3251213"/>
                <a:gridCol w="785480"/>
                <a:gridCol w="1079500"/>
                <a:gridCol w="761999"/>
              </a:tblGrid>
              <a:tr h="4144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Simva</a:t>
                      </a:r>
                      <a:r>
                        <a:rPr lang="en-US" sz="1600" b="1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b="1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EZ/Simva*</a:t>
                      </a:r>
                      <a:endParaRPr lang="en-US" sz="16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p-value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Primary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34.7</a:t>
                      </a:r>
                      <a:endParaRPr lang="en-US" sz="16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32.7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0.016</a:t>
                      </a: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CVD/MI/UA/Cor Revasc/CVA</a:t>
                      </a:r>
                      <a:endParaRPr lang="en-US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Secondary #1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40.3</a:t>
                      </a:r>
                      <a:endParaRPr lang="en-US" sz="16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38.7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0.034</a:t>
                      </a: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 </a:t>
                      </a:r>
                      <a:r>
                        <a:rPr lang="en-US" sz="1600" b="0" i="0" u="non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All</a:t>
                      </a:r>
                      <a:r>
                        <a:rPr lang="en-US" sz="1600" b="0" i="0" u="none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1600" b="0" i="0" u="non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D</a:t>
                      </a:r>
                      <a:r>
                        <a:rPr lang="en-US" sz="16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/MI/UA/Cor</a:t>
                      </a:r>
                      <a:r>
                        <a:rPr lang="en-US" sz="160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160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Revasc</a:t>
                      </a:r>
                      <a:r>
                        <a:rPr lang="en-US" sz="160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/CVA</a:t>
                      </a:r>
                      <a:endParaRPr lang="en-US" sz="16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Secondary #2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18.9</a:t>
                      </a:r>
                      <a:endParaRPr lang="en-US" sz="16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17.5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0.016</a:t>
                      </a: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 </a:t>
                      </a:r>
                      <a:r>
                        <a:rPr lang="en-US" sz="1600" b="0" i="0" u="none" dirty="0" smtClean="0">
                          <a:solidFill>
                            <a:srgbClr val="C0EA76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CHD</a:t>
                      </a:r>
                      <a:r>
                        <a:rPr lang="en-US" sz="16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/MI/</a:t>
                      </a:r>
                      <a:r>
                        <a:rPr lang="en-US" sz="1600" b="0" i="0" u="none" baseline="0" dirty="0" smtClean="0">
                          <a:solidFill>
                            <a:srgbClr val="C0EA76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Urgent Cor </a:t>
                      </a:r>
                      <a:r>
                        <a:rPr lang="en-US" sz="1600" b="0" i="0" u="none" baseline="0" dirty="0" err="1" smtClean="0">
                          <a:solidFill>
                            <a:srgbClr val="C0EA76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Revasc</a:t>
                      </a:r>
                      <a:endParaRPr lang="en-US" sz="1600" b="0" i="0" u="none" dirty="0">
                        <a:solidFill>
                          <a:srgbClr val="C0EA76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Secondary #3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36.2</a:t>
                      </a:r>
                      <a:endParaRPr lang="en-US" sz="16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34.5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0.035</a:t>
                      </a:r>
                    </a:p>
                  </a:txBody>
                  <a:tcPr marL="0" marR="0" marT="0" marB="0" anchor="ctr"/>
                </a:tc>
              </a:tr>
              <a:tr h="2740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 </a:t>
                      </a:r>
                      <a:r>
                        <a:rPr lang="en-US" sz="1600" b="0" i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CVD/MI/UA/</a:t>
                      </a:r>
                      <a:r>
                        <a:rPr lang="en-US" sz="1600" b="0" i="0" u="none" dirty="0" smtClean="0">
                          <a:solidFill>
                            <a:srgbClr val="C0EA76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All </a:t>
                      </a:r>
                      <a:r>
                        <a:rPr lang="en-US" sz="1600" b="0" i="0" u="none" smtClean="0">
                          <a:solidFill>
                            <a:srgbClr val="C0EA76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Revasc</a:t>
                      </a:r>
                      <a:r>
                        <a:rPr lang="en-US" sz="1600" b="0" i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/CVA</a:t>
                      </a:r>
                      <a:endParaRPr lang="en-US" sz="1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5726039"/>
              </p:ext>
            </p:extLst>
          </p:nvPr>
        </p:nvGraphicFramePr>
        <p:xfrm>
          <a:off x="2997201" y="1476375"/>
          <a:ext cx="3428999" cy="371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346832" y="1778486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0.936</a:t>
            </a:r>
            <a:endParaRPr lang="en-US" sz="1600" dirty="0"/>
          </a:p>
        </p:txBody>
      </p:sp>
      <p:sp>
        <p:nvSpPr>
          <p:cNvPr id="1797124" name="Rectangle 4"/>
          <p:cNvSpPr>
            <a:spLocks noChangeArrowheads="1"/>
          </p:cNvSpPr>
          <p:nvPr/>
        </p:nvSpPr>
        <p:spPr bwMode="auto">
          <a:xfrm>
            <a:off x="596900" y="1951940"/>
            <a:ext cx="6285089" cy="392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97203" name="Rectangle 83"/>
          <p:cNvSpPr>
            <a:spLocks noChangeArrowheads="1"/>
          </p:cNvSpPr>
          <p:nvPr/>
        </p:nvSpPr>
        <p:spPr bwMode="auto">
          <a:xfrm>
            <a:off x="3478397" y="5362575"/>
            <a:ext cx="152796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FFFF00"/>
                </a:solidFill>
              </a:rPr>
              <a:t>Ezetimibe</a:t>
            </a:r>
            <a:r>
              <a:rPr lang="en-US" sz="1600" dirty="0">
                <a:solidFill>
                  <a:srgbClr val="FFFF00"/>
                </a:solidFill>
              </a:rPr>
              <a:t>/Simva </a:t>
            </a:r>
            <a:br>
              <a:rPr lang="en-US" sz="1600" dirty="0">
                <a:solidFill>
                  <a:srgbClr val="FFFF00"/>
                </a:solidFill>
              </a:rPr>
            </a:br>
            <a:r>
              <a:rPr lang="en-US" sz="1600" dirty="0">
                <a:solidFill>
                  <a:srgbClr val="FFFF00"/>
                </a:solidFill>
              </a:rPr>
              <a:t>Better</a:t>
            </a:r>
          </a:p>
        </p:txBody>
      </p:sp>
      <p:sp>
        <p:nvSpPr>
          <p:cNvPr id="1797204" name="Rectangle 84"/>
          <p:cNvSpPr>
            <a:spLocks noChangeArrowheads="1"/>
          </p:cNvSpPr>
          <p:nvPr/>
        </p:nvSpPr>
        <p:spPr bwMode="auto">
          <a:xfrm>
            <a:off x="5565158" y="5362575"/>
            <a:ext cx="5700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Simva </a:t>
            </a:r>
            <a:b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Better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295275" y="5926189"/>
            <a:ext cx="8534400" cy="73866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400" i="1" dirty="0" smtClean="0">
                <a:solidFill>
                  <a:schemeClr val="accent4"/>
                </a:solidFill>
              </a:rPr>
              <a:t>UA, documented unstable angina requiring rehospitalization; Cor </a:t>
            </a:r>
            <a:r>
              <a:rPr lang="en-US" sz="1400" i="1" dirty="0" err="1" smtClean="0">
                <a:solidFill>
                  <a:schemeClr val="accent4"/>
                </a:solidFill>
              </a:rPr>
              <a:t>Revasc</a:t>
            </a:r>
            <a:r>
              <a:rPr lang="en-US" sz="1400" i="1" dirty="0" smtClean="0">
                <a:solidFill>
                  <a:schemeClr val="accent4"/>
                </a:solidFill>
              </a:rPr>
              <a:t>, coronary revascularization </a:t>
            </a:r>
            <a:br>
              <a:rPr lang="en-US" sz="1400" i="1" dirty="0" smtClean="0">
                <a:solidFill>
                  <a:schemeClr val="accent4"/>
                </a:solidFill>
              </a:rPr>
            </a:br>
            <a:r>
              <a:rPr lang="en-US" sz="1400" i="1" dirty="0" smtClean="0">
                <a:solidFill>
                  <a:schemeClr val="accent4"/>
                </a:solidFill>
              </a:rPr>
              <a:t>(≥30 days after randomization); All D, all-cause death; CHD, coronary heart disease death; </a:t>
            </a:r>
            <a:br>
              <a:rPr lang="en-US" sz="1400" i="1" dirty="0" smtClean="0">
                <a:solidFill>
                  <a:schemeClr val="accent4"/>
                </a:solidFill>
              </a:rPr>
            </a:br>
            <a:r>
              <a:rPr lang="en-US" sz="1400" i="1" dirty="0" smtClean="0">
                <a:solidFill>
                  <a:schemeClr val="accent4"/>
                </a:solidFill>
              </a:rPr>
              <a:t>All </a:t>
            </a:r>
            <a:r>
              <a:rPr lang="en-US" sz="1400" i="1" dirty="0" err="1" smtClean="0">
                <a:solidFill>
                  <a:schemeClr val="accent4"/>
                </a:solidFill>
              </a:rPr>
              <a:t>Revasc</a:t>
            </a:r>
            <a:r>
              <a:rPr lang="en-US" sz="1400" i="1" dirty="0" smtClean="0">
                <a:solidFill>
                  <a:schemeClr val="accent4"/>
                </a:solidFill>
              </a:rPr>
              <a:t>, coronary and non-coronary revascularization (≥30 days)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55324" y="4997450"/>
            <a:ext cx="162483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4"/>
                </a:solidFill>
              </a:rPr>
              <a:t>*7-year </a:t>
            </a:r>
            <a:br>
              <a:rPr lang="en-US" sz="1600" i="1" dirty="0">
                <a:solidFill>
                  <a:schemeClr val="accent4"/>
                </a:solidFill>
              </a:rPr>
            </a:br>
            <a:r>
              <a:rPr lang="en-US" sz="1600" i="1" dirty="0" smtClean="0">
                <a:solidFill>
                  <a:schemeClr val="accent4"/>
                </a:solidFill>
              </a:rPr>
              <a:t>event rates (%)</a:t>
            </a:r>
            <a:endParaRPr lang="en-US" sz="1600" i="1" dirty="0">
              <a:solidFill>
                <a:schemeClr val="accent4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11150" y="2543175"/>
            <a:ext cx="85026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and 3 Prespecified Secondary </a:t>
            </a:r>
            <a:r>
              <a:rPr lang="en-US" dirty="0" smtClean="0"/>
              <a:t>Endpoints — ITT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971800" y="4986923"/>
            <a:ext cx="4699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0.8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33358" y="4986923"/>
            <a:ext cx="4699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1.0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45200" y="4986923"/>
            <a:ext cx="4699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1.1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67482" y="2572236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0.948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099618" y="3394075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0.912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435731" y="421005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0.945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823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0270958"/>
              </p:ext>
            </p:extLst>
          </p:nvPr>
        </p:nvGraphicFramePr>
        <p:xfrm>
          <a:off x="179918" y="1542895"/>
          <a:ext cx="8752416" cy="42005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9212"/>
                <a:gridCol w="3219423"/>
                <a:gridCol w="891276"/>
                <a:gridCol w="891276"/>
                <a:gridCol w="1149496"/>
                <a:gridCol w="801733"/>
              </a:tblGrid>
              <a:tr h="305287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HR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Simva</a:t>
                      </a:r>
                      <a:r>
                        <a:rPr lang="en-US" sz="1700" b="1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700" b="1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EZ/Simva*</a:t>
                      </a:r>
                      <a:endParaRPr lang="en-US" sz="1700" b="1" dirty="0">
                        <a:solidFill>
                          <a:schemeClr val="accent5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p-value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All</a:t>
                      </a:r>
                      <a:r>
                        <a:rPr lang="en-US" sz="17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-cause death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0.99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rgbClr val="66E0FF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15.3</a:t>
                      </a:r>
                      <a:endParaRPr lang="en-US" sz="17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15.4</a:t>
                      </a:r>
                      <a:endParaRPr lang="en-US" sz="17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0.782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CVD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1.00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6.8</a:t>
                      </a:r>
                      <a:r>
                        <a:rPr lang="en-US" sz="1700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6.9</a:t>
                      </a:r>
                      <a:r>
                        <a:rPr lang="en-US" sz="17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0.997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CHD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rgbClr val="66E0FF"/>
                          </a:solidFill>
                        </a:rPr>
                        <a:t>5.8</a:t>
                      </a: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accent5"/>
                          </a:solidFill>
                        </a:rPr>
                        <a:t>5.7</a:t>
                      </a: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0.499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MI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rgbClr val="66E0FF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14.8</a:t>
                      </a:r>
                      <a:endParaRPr lang="en-US" sz="1700" dirty="0">
                        <a:solidFill>
                          <a:srgbClr val="66E0FF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13.1</a:t>
                      </a:r>
                      <a:endParaRPr lang="en-US" sz="17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0.002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Stroke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rgbClr val="66E0FF"/>
                          </a:solidFill>
                        </a:rPr>
                        <a:t>4.8</a:t>
                      </a: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accent5"/>
                          </a:solidFill>
                        </a:rPr>
                        <a:t>4.2</a:t>
                      </a: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0.052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Ischemic stroke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rgbClr val="66E0FF"/>
                          </a:solidFill>
                        </a:rPr>
                        <a:t>4.1</a:t>
                      </a: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accent5"/>
                          </a:solidFill>
                        </a:rPr>
                        <a:t>3.4</a:t>
                      </a: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0.008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Cor</a:t>
                      </a:r>
                      <a:r>
                        <a:rPr lang="en-US" sz="17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revasc ≥ 30d</a:t>
                      </a:r>
                      <a:endParaRPr lang="en-US" sz="17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rgbClr val="66E0FF"/>
                          </a:solidFill>
                        </a:rPr>
                        <a:t>23.4</a:t>
                      </a: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accent5"/>
                          </a:solidFill>
                        </a:rPr>
                        <a:t>21.8</a:t>
                      </a: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0.107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1.06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rgbClr val="66E0FF"/>
                          </a:solidFill>
                        </a:rPr>
                        <a:t>1.9</a:t>
                      </a: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accent5"/>
                          </a:solidFill>
                        </a:rPr>
                        <a:t>2.1</a:t>
                      </a: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0.618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CVD/MI/stroke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0.90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rgbClr val="66E0FF"/>
                          </a:solidFill>
                        </a:rPr>
                        <a:t>22.2</a:t>
                      </a: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accent5"/>
                          </a:solidFill>
                        </a:rPr>
                        <a:t>20.4</a:t>
                      </a: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0.003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6402">
                <a:tc>
                  <a:txBody>
                    <a:bodyPr/>
                    <a:lstStyle/>
                    <a:p>
                      <a:pPr marL="0" marR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7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rgbClr val="66E0FF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5276125"/>
              </p:ext>
            </p:extLst>
          </p:nvPr>
        </p:nvGraphicFramePr>
        <p:xfrm>
          <a:off x="1266139" y="1540991"/>
          <a:ext cx="3981450" cy="446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836083" y="1926385"/>
            <a:ext cx="6285089" cy="392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5" name="Rectangle 83"/>
          <p:cNvSpPr>
            <a:spLocks noChangeArrowheads="1"/>
          </p:cNvSpPr>
          <p:nvPr/>
        </p:nvSpPr>
        <p:spPr bwMode="auto">
          <a:xfrm>
            <a:off x="1991097" y="6124420"/>
            <a:ext cx="171895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defTabSz="914400">
              <a:spcBef>
                <a:spcPct val="0"/>
              </a:spcBef>
            </a:pPr>
            <a:r>
              <a:rPr lang="en-US">
                <a:solidFill>
                  <a:srgbClr val="FFFF00"/>
                </a:solidFill>
              </a:rPr>
              <a:t>Ezetimibe</a:t>
            </a:r>
            <a:r>
              <a:rPr lang="en-US" dirty="0">
                <a:solidFill>
                  <a:srgbClr val="FFFF00"/>
                </a:solidFill>
              </a:rPr>
              <a:t>/Simva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Better</a:t>
            </a:r>
          </a:p>
        </p:txBody>
      </p:sp>
      <p:sp>
        <p:nvSpPr>
          <p:cNvPr id="46" name="Rectangle 84"/>
          <p:cNvSpPr>
            <a:spLocks noChangeArrowheads="1"/>
          </p:cNvSpPr>
          <p:nvPr/>
        </p:nvSpPr>
        <p:spPr bwMode="auto">
          <a:xfrm>
            <a:off x="4157991" y="6124420"/>
            <a:ext cx="64132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defTabSz="914400">
              <a:spcBef>
                <a:spcPct val="0"/>
              </a:spcBef>
            </a:pPr>
            <a:r>
              <a:rPr lang="en-US" dirty="0">
                <a:solidFill>
                  <a:srgbClr val="66E0FF"/>
                </a:solidFill>
              </a:rPr>
              <a:t>Simva </a:t>
            </a:r>
            <a:br>
              <a:rPr lang="en-US" dirty="0">
                <a:solidFill>
                  <a:srgbClr val="66E0FF"/>
                </a:solidFill>
              </a:rPr>
            </a:br>
            <a:r>
              <a:rPr lang="en-US" dirty="0">
                <a:solidFill>
                  <a:srgbClr val="66E0FF"/>
                </a:solidFill>
              </a:rPr>
              <a:t>Better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Cardiovascular </a:t>
            </a:r>
            <a:br>
              <a:rPr lang="en-US" dirty="0" smtClean="0"/>
            </a:br>
            <a:r>
              <a:rPr lang="en-US" dirty="0" smtClean="0"/>
              <a:t>Endpoints and CVD/MI/Stroke</a:t>
            </a:r>
            <a:endParaRPr lang="en-US" dirty="0"/>
          </a:p>
        </p:txBody>
      </p:sp>
      <p:sp>
        <p:nvSpPr>
          <p:cNvPr id="62" name="Rectangle 36"/>
          <p:cNvSpPr>
            <a:spLocks noChangeArrowheads="1"/>
          </p:cNvSpPr>
          <p:nvPr/>
        </p:nvSpPr>
        <p:spPr bwMode="auto">
          <a:xfrm>
            <a:off x="1665783" y="5743418"/>
            <a:ext cx="4488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  <a:effectLst/>
              </a:rPr>
              <a:t>0.6</a:t>
            </a:r>
            <a:endParaRPr lang="en-US" dirty="0">
              <a:solidFill>
                <a:schemeClr val="accent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" name="Rectangle 37"/>
          <p:cNvSpPr>
            <a:spLocks noChangeArrowheads="1"/>
          </p:cNvSpPr>
          <p:nvPr/>
        </p:nvSpPr>
        <p:spPr bwMode="auto">
          <a:xfrm>
            <a:off x="3678306" y="5743418"/>
            <a:ext cx="3208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  <a:effectLst/>
              </a:rPr>
              <a:t>1.0</a:t>
            </a:r>
            <a:endParaRPr lang="en-US" dirty="0">
              <a:solidFill>
                <a:schemeClr val="accent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" name="Rectangle 38"/>
          <p:cNvSpPr>
            <a:spLocks noChangeArrowheads="1"/>
          </p:cNvSpPr>
          <p:nvPr/>
        </p:nvSpPr>
        <p:spPr bwMode="auto">
          <a:xfrm>
            <a:off x="4926988" y="5743418"/>
            <a:ext cx="3206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  <a:effectLst/>
              </a:rPr>
              <a:t>1.4</a:t>
            </a:r>
            <a:endParaRPr lang="en-US" dirty="0">
              <a:solidFill>
                <a:schemeClr val="accent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27715" y="5606666"/>
            <a:ext cx="162483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4"/>
                </a:solidFill>
              </a:rPr>
              <a:t>*7-year </a:t>
            </a:r>
            <a:br>
              <a:rPr lang="en-US" sz="1600" i="1" dirty="0">
                <a:solidFill>
                  <a:schemeClr val="accent4"/>
                </a:solidFill>
              </a:rPr>
            </a:br>
            <a:r>
              <a:rPr lang="en-US" sz="1600" i="1" dirty="0" smtClean="0">
                <a:solidFill>
                  <a:schemeClr val="accent4"/>
                </a:solidFill>
              </a:rPr>
              <a:t>event rates (%)</a:t>
            </a:r>
            <a:endParaRPr lang="en-US" sz="1600" i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7163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64477" y="1382617"/>
            <a:ext cx="8046121" cy="520037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772021" y="1863007"/>
            <a:ext cx="1878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CCFF"/>
                </a:solidFill>
              </a:rPr>
              <a:t>Simva — 22.2% </a:t>
            </a:r>
          </a:p>
          <a:p>
            <a:pPr algn="r"/>
            <a:r>
              <a:rPr lang="en-US" b="1" dirty="0" smtClean="0">
                <a:solidFill>
                  <a:srgbClr val="00CCFF"/>
                </a:solidFill>
              </a:rPr>
              <a:t>1704 events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12948" y="3714568"/>
            <a:ext cx="2237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accent5"/>
                </a:solidFill>
              </a:rPr>
              <a:t>EZ/Simva — 20.4% </a:t>
            </a:r>
          </a:p>
          <a:p>
            <a:pPr algn="r"/>
            <a:r>
              <a:rPr lang="en-US" b="1" dirty="0" smtClean="0">
                <a:solidFill>
                  <a:schemeClr val="accent5"/>
                </a:solidFill>
              </a:rPr>
              <a:t>1544 events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3494" y="1537170"/>
            <a:ext cx="2571099" cy="1037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b="1" dirty="0"/>
              <a:t>HR </a:t>
            </a:r>
            <a:r>
              <a:rPr lang="en-US" b="1" dirty="0" smtClean="0"/>
              <a:t>0.90 </a:t>
            </a:r>
            <a:r>
              <a:rPr lang="en-US" b="1" dirty="0"/>
              <a:t>CI </a:t>
            </a:r>
            <a:r>
              <a:rPr lang="en-US" b="1" dirty="0" smtClean="0"/>
              <a:t>(0.84, 0.97)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b="1" dirty="0" smtClean="0"/>
              <a:t>p=0.003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b="1" dirty="0" smtClean="0"/>
              <a:t>NNT= 56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 Death, Non-fatal MI, </a:t>
            </a:r>
            <a:br>
              <a:rPr lang="en-US" dirty="0"/>
            </a:br>
            <a:r>
              <a:rPr lang="en-US" dirty="0"/>
              <a:t>or Non-fatal Stroke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9524" y="6481824"/>
            <a:ext cx="178397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i="1" dirty="0" smtClean="0">
                <a:solidFill>
                  <a:schemeClr val="accent4"/>
                </a:solidFill>
              </a:rPr>
              <a:t>7-year event rates</a:t>
            </a:r>
            <a:endParaRPr lang="en-US" sz="1500" i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03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9888111"/>
              </p:ext>
            </p:extLst>
          </p:nvPr>
        </p:nvGraphicFramePr>
        <p:xfrm>
          <a:off x="336550" y="1206500"/>
          <a:ext cx="8470900" cy="47135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4419600"/>
                <a:gridCol w="1003300"/>
                <a:gridCol w="1295400"/>
              </a:tblGrid>
              <a:tr h="368300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Simva</a:t>
                      </a:r>
                      <a:r>
                        <a:rPr lang="en-US" sz="1800" baseline="3000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†</a:t>
                      </a:r>
                      <a:endParaRPr lang="en-US" sz="18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EZ/</a:t>
                      </a:r>
                      <a:r>
                        <a:rPr lang="en-US" sz="1800" b="1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Simva</a:t>
                      </a:r>
                      <a:r>
                        <a:rPr lang="en-US" sz="1800" baseline="300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†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solidFill>
                          <a:schemeClr val="accent5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34.9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33.3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</a:pP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34.0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31.0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Age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&lt; 65 years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30.8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29.9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Age ≥ 65 years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</a:pP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39.9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36.4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 diabetes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30.8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30.2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Diabetes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</a:pP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45.5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40.0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</a:pP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Prior LLT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</a:pP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43.4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40.7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No prior LLT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</a:pP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30.0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28.6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</a:pP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LDL-C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&gt; 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95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mg/dl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</a:pP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31.2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29.6</a:t>
                      </a:r>
                    </a:p>
                  </a:txBody>
                  <a:tcPr marL="68580" marR="68580" marT="0" marB="0"/>
                </a:tc>
              </a:tr>
              <a:tr h="2112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LDL-C ≤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95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Cambria"/>
                          <a:cs typeface="Times New Roman"/>
                        </a:rPr>
                        <a:t>mg/dl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9000"/>
                        </a:lnSpc>
                      </a:pPr>
                      <a:endParaRPr lang="en-US" sz="1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38.4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36.0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Pre-specified </a:t>
            </a:r>
            <a:br>
              <a:rPr lang="en-US" dirty="0"/>
            </a:br>
            <a:r>
              <a:rPr lang="en-US" dirty="0"/>
              <a:t>Subgroups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Rectangle 83"/>
          <p:cNvSpPr>
            <a:spLocks noChangeArrowheads="1"/>
          </p:cNvSpPr>
          <p:nvPr/>
        </p:nvSpPr>
        <p:spPr bwMode="auto">
          <a:xfrm>
            <a:off x="2736602" y="6096000"/>
            <a:ext cx="171895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>
                <a:solidFill>
                  <a:schemeClr val="accent5"/>
                </a:solidFill>
              </a:rPr>
              <a:t>Ezetimibe</a:t>
            </a:r>
            <a:r>
              <a:rPr lang="en-US" dirty="0">
                <a:solidFill>
                  <a:schemeClr val="accent5"/>
                </a:solidFill>
              </a:rPr>
              <a:t>/Simva 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Better</a:t>
            </a:r>
          </a:p>
        </p:txBody>
      </p:sp>
      <p:sp>
        <p:nvSpPr>
          <p:cNvPr id="18" name="Rectangle 84"/>
          <p:cNvSpPr>
            <a:spLocks noChangeArrowheads="1"/>
          </p:cNvSpPr>
          <p:nvPr/>
        </p:nvSpPr>
        <p:spPr bwMode="auto">
          <a:xfrm>
            <a:off x="5095171" y="6096000"/>
            <a:ext cx="64132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Simva </a:t>
            </a:r>
            <a:b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Better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9400" y="5816600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0.7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72762" y="5816600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1.0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88269" y="5816600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1.3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37092" y="5748466"/>
            <a:ext cx="1381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aseline="30000" dirty="0"/>
              <a:t>†</a:t>
            </a:r>
            <a:r>
              <a:rPr lang="en-US" i="1" dirty="0" smtClean="0">
                <a:solidFill>
                  <a:schemeClr val="accent4"/>
                </a:solidFill>
              </a:rPr>
              <a:t>7</a:t>
            </a:r>
            <a:r>
              <a:rPr lang="en-US" i="1" dirty="0">
                <a:solidFill>
                  <a:schemeClr val="accent4"/>
                </a:solidFill>
              </a:rPr>
              <a:t>-</a:t>
            </a:r>
            <a:r>
              <a:rPr lang="en-US" sz="1600" i="1" dirty="0">
                <a:solidFill>
                  <a:schemeClr val="accent4"/>
                </a:solidFill>
              </a:rPr>
              <a:t>year</a:t>
            </a:r>
            <a:r>
              <a:rPr lang="en-US" i="1" dirty="0">
                <a:solidFill>
                  <a:schemeClr val="accent4"/>
                </a:solidFill>
              </a:rPr>
              <a:t> </a:t>
            </a:r>
            <a:br>
              <a:rPr lang="en-US" i="1" dirty="0">
                <a:solidFill>
                  <a:schemeClr val="accent4"/>
                </a:solidFill>
              </a:rPr>
            </a:br>
            <a:r>
              <a:rPr lang="en-US" i="1" dirty="0" smtClean="0">
                <a:solidFill>
                  <a:schemeClr val="accent4"/>
                </a:solidFill>
              </a:rPr>
              <a:t>event </a:t>
            </a:r>
            <a:r>
              <a:rPr lang="en-US" i="1" dirty="0">
                <a:solidFill>
                  <a:schemeClr val="accent4"/>
                </a:solidFill>
              </a:rPr>
              <a:t>rates</a:t>
            </a:r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4771198"/>
              </p:ext>
            </p:extLst>
          </p:nvPr>
        </p:nvGraphicFramePr>
        <p:xfrm>
          <a:off x="2193745" y="1524000"/>
          <a:ext cx="4157042" cy="444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53169" y="3626317"/>
            <a:ext cx="274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*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4942662" y="3573915"/>
            <a:ext cx="152509" cy="390928"/>
          </a:xfrm>
          <a:prstGeom prst="rightBrace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 w="19050" cmpd="sng">
                <a:solidFill>
                  <a:schemeClr val="tx1"/>
                </a:solidFill>
              </a:ln>
              <a:solidFill>
                <a:srgbClr val="DADADA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8834" y="6445307"/>
            <a:ext cx="3362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accent4"/>
                </a:solidFill>
              </a:rPr>
              <a:t>*p-interaction = 0.023, otherwise &gt; 0.05</a:t>
            </a:r>
            <a:endParaRPr lang="en-US" sz="1400" i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3378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360488"/>
            <a:ext cx="5734050" cy="497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Tahoma" charset="0"/>
                <a:ea typeface="ＭＳ Ｐゴシック" charset="0"/>
              </a:rPr>
              <a:t>IMPROVE-IT vs. CTT: </a:t>
            </a:r>
            <a:br>
              <a:rPr lang="en-US">
                <a:latin typeface="Tahoma" charset="0"/>
                <a:ea typeface="ＭＳ Ｐゴシック" charset="0"/>
              </a:rPr>
            </a:br>
            <a:r>
              <a:rPr lang="en-US">
                <a:latin typeface="Tahoma" charset="0"/>
                <a:ea typeface="ＭＳ Ｐゴシック" charset="0"/>
              </a:rPr>
              <a:t>Ezetimibe vs. Statin Benefit</a:t>
            </a:r>
          </a:p>
        </p:txBody>
      </p:sp>
      <p:sp>
        <p:nvSpPr>
          <p:cNvPr id="67587" name="TextBox 3"/>
          <p:cNvSpPr txBox="1">
            <a:spLocks noChangeArrowheads="1"/>
          </p:cNvSpPr>
          <p:nvPr/>
        </p:nvSpPr>
        <p:spPr bwMode="auto">
          <a:xfrm>
            <a:off x="193675" y="5992813"/>
            <a:ext cx="23304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DADADA"/>
                </a:solidFill>
              </a:rPr>
              <a:t>CTT Collaboration. </a:t>
            </a:r>
            <a:br>
              <a:rPr lang="en-US" sz="1400">
                <a:solidFill>
                  <a:srgbClr val="DADADA"/>
                </a:solidFill>
              </a:rPr>
            </a:br>
            <a:r>
              <a:rPr lang="en-US" sz="1400">
                <a:solidFill>
                  <a:srgbClr val="DADADA"/>
                </a:solidFill>
              </a:rPr>
              <a:t>Lancet 2005; 366:1267-78; </a:t>
            </a:r>
            <a:br>
              <a:rPr lang="en-US" sz="1400">
                <a:solidFill>
                  <a:srgbClr val="DADADA"/>
                </a:solidFill>
              </a:rPr>
            </a:br>
            <a:r>
              <a:rPr lang="en-US" sz="1400">
                <a:solidFill>
                  <a:srgbClr val="DADADA"/>
                </a:solidFill>
              </a:rPr>
              <a:t>Lancet 2010;376:1670-81. 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648075" y="4298950"/>
            <a:ext cx="3725863" cy="762000"/>
            <a:chOff x="3648075" y="4298950"/>
            <a:chExt cx="3725863" cy="762000"/>
          </a:xfrm>
        </p:grpSpPr>
        <p:sp>
          <p:nvSpPr>
            <p:cNvPr id="67589" name="TextBox 5"/>
            <p:cNvSpPr txBox="1">
              <a:spLocks noChangeArrowheads="1"/>
            </p:cNvSpPr>
            <p:nvPr/>
          </p:nvSpPr>
          <p:spPr bwMode="auto">
            <a:xfrm>
              <a:off x="5170488" y="4505325"/>
              <a:ext cx="2203450" cy="506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FFFF00"/>
                  </a:solidFill>
                </a:rPr>
                <a:t>IMPROVE-IT</a:t>
              </a:r>
            </a:p>
          </p:txBody>
        </p:sp>
        <p:grpSp>
          <p:nvGrpSpPr>
            <p:cNvPr id="67590" name="Group 5"/>
            <p:cNvGrpSpPr>
              <a:grpSpLocks/>
            </p:cNvGrpSpPr>
            <p:nvPr/>
          </p:nvGrpSpPr>
          <p:grpSpPr bwMode="auto">
            <a:xfrm>
              <a:off x="3648075" y="4298950"/>
              <a:ext cx="338328" cy="762000"/>
              <a:chOff x="3648075" y="4298950"/>
              <a:chExt cx="338328" cy="7620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648075" y="4508500"/>
                <a:ext cx="338138" cy="338138"/>
              </a:xfrm>
              <a:prstGeom prst="rect">
                <a:avLst/>
              </a:prstGeom>
              <a:solidFill>
                <a:schemeClr val="accent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Arial" pitchFamily="34" charset="0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817938" y="4298950"/>
                <a:ext cx="0" cy="762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</p:cxnSp>
        </p:grp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039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— ITT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397001"/>
            <a:ext cx="8534400" cy="990599"/>
          </a:xfrm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US" dirty="0"/>
              <a:t>No statistically significant differences in </a:t>
            </a:r>
            <a:r>
              <a:rPr lang="en-US" dirty="0" smtClean="0"/>
              <a:t>cancer or muscle- or </a:t>
            </a:r>
            <a:r>
              <a:rPr lang="en-US" dirty="0"/>
              <a:t>gallbladder-related events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6708764"/>
              </p:ext>
            </p:extLst>
          </p:nvPr>
        </p:nvGraphicFramePr>
        <p:xfrm>
          <a:off x="219075" y="2089150"/>
          <a:ext cx="8677275" cy="420623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286375"/>
                <a:gridCol w="1238250"/>
                <a:gridCol w="1222942"/>
                <a:gridCol w="929708"/>
              </a:tblGrid>
              <a:tr h="979419"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Simva 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n=9077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%</a:t>
                      </a:r>
                      <a:endParaRPr lang="en-US" b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91440" marB="9144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EZ/Simva</a:t>
                      </a:r>
                    </a:p>
                    <a:p>
                      <a:pPr algn="ctr"/>
                      <a:r>
                        <a:rPr lang="en-US" b="0" baseline="0" dirty="0" smtClean="0">
                          <a:solidFill>
                            <a:schemeClr val="accent5"/>
                          </a:solidFill>
                        </a:rPr>
                        <a:t>n=9067</a:t>
                      </a:r>
                    </a:p>
                    <a:p>
                      <a:pPr algn="ctr"/>
                      <a:r>
                        <a:rPr lang="en-US" b="0" baseline="0" dirty="0" smtClean="0">
                          <a:solidFill>
                            <a:schemeClr val="accent5"/>
                          </a:solidFill>
                        </a:rPr>
                        <a:t>%</a:t>
                      </a:r>
                      <a:endParaRPr lang="en-US" b="0" dirty="0">
                        <a:solidFill>
                          <a:schemeClr val="accent5"/>
                        </a:solidFill>
                      </a:endParaRPr>
                    </a:p>
                  </a:txBody>
                  <a:tcPr marT="91440" marB="9144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p</a:t>
                      </a:r>
                      <a:endParaRPr lang="en-US" b="1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51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ALT and/or AST≥3x ULN</a:t>
                      </a:r>
                      <a:endParaRPr lang="en-US" b="0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2.3</a:t>
                      </a:r>
                      <a:endParaRPr lang="en-US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2.5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0.43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 anchor="ctr"/>
                </a:tc>
              </a:tr>
              <a:tr h="4451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Cholecystectomy</a:t>
                      </a:r>
                      <a:endParaRPr lang="en-US" b="1" dirty="0">
                        <a:solidFill>
                          <a:schemeClr val="tx1">
                            <a:lumMod val="65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1.5</a:t>
                      </a:r>
                      <a:endParaRPr lang="en-US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1.5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0.96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 anchor="ctr"/>
                </a:tc>
              </a:tr>
              <a:tr h="4451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Gallbladder</a:t>
                      </a:r>
                      <a:r>
                        <a:rPr lang="en-US" baseline="0" dirty="0" smtClean="0"/>
                        <a:t>-related AEs</a:t>
                      </a:r>
                      <a:endParaRPr lang="en-US" b="1" dirty="0">
                        <a:solidFill>
                          <a:schemeClr val="tx1">
                            <a:lumMod val="65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3.5</a:t>
                      </a:r>
                      <a:endParaRPr lang="en-US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3.1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0.10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 anchor="ctr"/>
                </a:tc>
              </a:tr>
              <a:tr h="4451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Rhabdomyolysis*</a:t>
                      </a:r>
                      <a:endParaRPr lang="en-US" b="1" dirty="0">
                        <a:solidFill>
                          <a:schemeClr val="tx1">
                            <a:lumMod val="65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0.2</a:t>
                      </a:r>
                      <a:endParaRPr lang="en-US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0.1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 anchor="ctr"/>
                </a:tc>
              </a:tr>
              <a:tr h="4451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Myopathy*</a:t>
                      </a:r>
                      <a:endParaRPr lang="en-US" b="1" dirty="0">
                        <a:solidFill>
                          <a:schemeClr val="tx1">
                            <a:lumMod val="65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0.1</a:t>
                      </a:r>
                      <a:endParaRPr lang="en-US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0.2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0.32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 anchor="ctr"/>
                </a:tc>
              </a:tr>
              <a:tr h="4451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Rhabdo, myopathy, myalgia </a:t>
                      </a:r>
                      <a:r>
                        <a:rPr lang="en-US" baseline="0" dirty="0" smtClean="0"/>
                        <a:t>with CK elevation*</a:t>
                      </a:r>
                      <a:endParaRPr lang="en-US" b="1" dirty="0">
                        <a:solidFill>
                          <a:schemeClr val="tx1">
                            <a:lumMod val="65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0.6</a:t>
                      </a:r>
                      <a:endParaRPr lang="en-US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0.6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0.64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 anchor="ctr"/>
                </a:tc>
              </a:tr>
              <a:tr h="4451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Cancer</a:t>
                      </a:r>
                      <a:r>
                        <a:rPr lang="en-US" baseline="0" dirty="0" smtClean="0"/>
                        <a:t>* (7-yr KM %)</a:t>
                      </a:r>
                      <a:endParaRPr lang="en-US" b="0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10.2</a:t>
                      </a:r>
                      <a:endParaRPr lang="en-US" b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accent5"/>
                          </a:solidFill>
                        </a:rPr>
                        <a:t>10.2</a:t>
                      </a:r>
                      <a:endParaRPr lang="en-US" b="0" dirty="0">
                        <a:solidFill>
                          <a:schemeClr val="accent5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0.57</a:t>
                      </a:r>
                      <a:endParaRPr lang="en-US" b="0" dirty="0">
                        <a:solidFill>
                          <a:schemeClr val="bg2"/>
                        </a:solidFill>
                      </a:endParaRPr>
                    </a:p>
                  </a:txBody>
                  <a:tcPr marT="91440" marB="9144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8735" y="6305550"/>
            <a:ext cx="4160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i="1" dirty="0" smtClean="0">
                <a:solidFill>
                  <a:schemeClr val="accent4"/>
                </a:solidFill>
              </a:rPr>
              <a:t>* Adjudicated by Clinical Events Committee</a:t>
            </a:r>
            <a:endParaRPr lang="en-US" sz="1600" i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1725" y="6305550"/>
            <a:ext cx="27940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accent4"/>
                </a:solidFill>
              </a:rPr>
              <a:t>% = n/N for the trial duration</a:t>
            </a:r>
            <a:endParaRPr lang="en-US" sz="1600" i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274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2308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5138" y="1439863"/>
            <a:ext cx="8403695" cy="4862512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Aft>
                <a:spcPts val="30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IMPROVE-IT: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  First trial demonstrating incremental clinical benefit when adding a non-statin agent (ezetimibe) to statin therapy: </a:t>
            </a:r>
          </a:p>
          <a:p>
            <a:pPr marL="685800" lvl="1" indent="-334963" eaLnBrk="1" hangingPunct="1">
              <a:lnSpc>
                <a:spcPct val="95000"/>
              </a:lnSpc>
              <a:spcAft>
                <a:spcPts val="300"/>
              </a:spcAft>
              <a:buSzPct val="125000"/>
              <a:buBlip>
                <a:blip r:embed="rId3"/>
              </a:buBlip>
              <a:tabLst>
                <a:tab pos="1549400" algn="l"/>
              </a:tabLst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Arial" charset="0"/>
                <a:ea typeface="ＭＳ Ｐゴシック" charset="0"/>
              </a:rPr>
              <a:t>YES: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	</a:t>
            </a:r>
            <a:r>
              <a:rPr lang="en-US" sz="2400" i="1" u="sng" dirty="0" smtClean="0">
                <a:latin typeface="Arial" charset="0"/>
                <a:ea typeface="ＭＳ Ｐゴシック" charset="0"/>
              </a:rPr>
              <a:t>Non-statin</a:t>
            </a:r>
            <a:r>
              <a:rPr lang="en-US" sz="2400" i="1" dirty="0" smtClean="0">
                <a:latin typeface="Arial" charset="0"/>
                <a:ea typeface="ＭＳ Ｐゴシック" charset="0"/>
              </a:rPr>
              <a:t> 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lowering LDL-C with ezetimibe</a:t>
            </a:r>
            <a:br>
              <a:rPr lang="en-US" sz="2400" dirty="0" smtClean="0">
                <a:latin typeface="Arial" charset="0"/>
                <a:ea typeface="ＭＳ Ｐゴシック" charset="0"/>
              </a:rPr>
            </a:br>
            <a:r>
              <a:rPr lang="en-US" sz="2400" dirty="0" smtClean="0">
                <a:latin typeface="Arial" charset="0"/>
                <a:ea typeface="ＭＳ Ｐゴシック" charset="0"/>
              </a:rPr>
              <a:t>	reduces cardiovascular events</a:t>
            </a:r>
          </a:p>
          <a:p>
            <a:pPr marL="685800" lvl="1" indent="-334963" eaLnBrk="1" hangingPunct="1">
              <a:lnSpc>
                <a:spcPct val="95000"/>
              </a:lnSpc>
              <a:spcAft>
                <a:spcPts val="300"/>
              </a:spcAft>
              <a:buSzPct val="125000"/>
              <a:buBlip>
                <a:blip r:embed="rId3"/>
              </a:buBlip>
              <a:tabLst>
                <a:tab pos="1549400" algn="l"/>
              </a:tabLst>
              <a:defRPr/>
            </a:pPr>
            <a:r>
              <a:rPr lang="en-US" altLang="ja-JP" sz="24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YES:</a:t>
            </a:r>
            <a:r>
              <a:rPr lang="en-US" altLang="ja-JP" sz="24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	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Even Lower is Even Better</a:t>
            </a:r>
            <a:br>
              <a:rPr lang="en-US" sz="2400" dirty="0" smtClean="0">
                <a:latin typeface="Arial" charset="0"/>
                <a:ea typeface="ＭＳ Ｐゴシック" charset="0"/>
              </a:rPr>
            </a:br>
            <a:r>
              <a:rPr lang="en-US" sz="2400" dirty="0" smtClean="0">
                <a:latin typeface="Arial" charset="0"/>
                <a:ea typeface="ＭＳ Ｐゴシック" charset="0"/>
              </a:rPr>
              <a:t>	(achieved mean LDL-C 53 vs. 70 mg/dL at 1 year)</a:t>
            </a:r>
          </a:p>
          <a:p>
            <a:pPr marL="685800" lvl="1" indent="-334963" eaLnBrk="1" hangingPunct="1">
              <a:lnSpc>
                <a:spcPct val="95000"/>
              </a:lnSpc>
              <a:spcAft>
                <a:spcPts val="300"/>
              </a:spcAft>
              <a:buSzPct val="125000"/>
              <a:buBlip>
                <a:blip r:embed="rId3"/>
              </a:buBlip>
              <a:tabLst>
                <a:tab pos="1549400" algn="l"/>
              </a:tabLst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YES: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	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Confirms ezetimibe safety profile</a:t>
            </a:r>
            <a:br>
              <a:rPr lang="en-US" sz="2400" dirty="0" smtClean="0">
                <a:latin typeface="Arial" charset="0"/>
                <a:ea typeface="ＭＳ Ｐゴシック" charset="0"/>
              </a:rPr>
            </a:br>
            <a:endParaRPr lang="en-US" sz="2400" dirty="0" smtClean="0">
              <a:latin typeface="Arial" charset="0"/>
              <a:ea typeface="ＭＳ Ｐゴシック" charset="0"/>
            </a:endParaRPr>
          </a:p>
          <a:p>
            <a:pPr marL="679450" inden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400" dirty="0" smtClean="0">
                <a:solidFill>
                  <a:srgbClr val="FFFF00"/>
                </a:solidFill>
              </a:rPr>
              <a:t>Reaffirms the LDL hypothesis, </a:t>
            </a:r>
            <a:r>
              <a:rPr lang="en-US" sz="2400" dirty="0" smtClean="0"/>
              <a:t>that reducing </a:t>
            </a:r>
            <a:br>
              <a:rPr lang="en-US" sz="2400" dirty="0" smtClean="0"/>
            </a:br>
            <a:r>
              <a:rPr lang="en-US" sz="2400" dirty="0" smtClean="0"/>
              <a:t>LDL-C prevents cardiovascular events</a:t>
            </a:r>
          </a:p>
          <a:p>
            <a:pPr marL="679450" indent="0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400" dirty="0" smtClean="0"/>
              <a:t>Results could be considered for future guidelines</a:t>
            </a:r>
            <a:endParaRPr lang="en-US" sz="2400" dirty="0"/>
          </a:p>
        </p:txBody>
      </p:sp>
      <p:sp>
        <p:nvSpPr>
          <p:cNvPr id="2" name="Right Arrow 1"/>
          <p:cNvSpPr/>
          <p:nvPr/>
        </p:nvSpPr>
        <p:spPr bwMode="auto">
          <a:xfrm>
            <a:off x="544513" y="5098274"/>
            <a:ext cx="509409" cy="412914"/>
          </a:xfrm>
          <a:prstGeom prst="rightArrow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544513" y="5953044"/>
            <a:ext cx="509409" cy="412914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583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8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31775"/>
            <a:ext cx="6192838" cy="863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Trial Leadership</a:t>
            </a:r>
            <a:endParaRPr lang="en-US" dirty="0">
              <a:ea typeface="+mj-ea"/>
            </a:endParaRPr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414338" y="1533525"/>
            <a:ext cx="8315325" cy="4927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>
              <a:lnSpc>
                <a:spcPct val="106000"/>
              </a:lnSpc>
              <a:spcBef>
                <a:spcPts val="1500"/>
              </a:spcBef>
              <a:tabLst>
                <a:tab pos="2514600" algn="l"/>
                <a:tab pos="5207000" algn="l"/>
                <a:tab pos="5600700" algn="l"/>
              </a:tabLst>
            </a:pPr>
            <a:r>
              <a:rPr lang="en-US" altLang="en-US" sz="2000" b="1" dirty="0">
                <a:solidFill>
                  <a:srgbClr val="FFFFFF"/>
                </a:solidFill>
                <a:ea typeface="ＭＳ Ｐゴシック" pitchFamily="34" charset="-128"/>
              </a:rPr>
              <a:t>Study Chairmen:	</a:t>
            </a:r>
            <a: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  <a:t>Eugene Braunwald and Robert Califf</a:t>
            </a:r>
          </a:p>
          <a:p>
            <a:pPr defTabSz="457200">
              <a:lnSpc>
                <a:spcPct val="106000"/>
              </a:lnSpc>
              <a:spcBef>
                <a:spcPts val="1500"/>
              </a:spcBef>
              <a:spcAft>
                <a:spcPts val="1200"/>
              </a:spcAft>
              <a:tabLst>
                <a:tab pos="2514600" algn="l"/>
                <a:tab pos="5207000" algn="l"/>
                <a:tab pos="5600700" algn="l"/>
              </a:tabLst>
            </a:pPr>
            <a:r>
              <a:rPr lang="en-US" altLang="en-US" sz="2000" b="1" dirty="0">
                <a:solidFill>
                  <a:srgbClr val="FFFFFF"/>
                </a:solidFill>
                <a:ea typeface="ＭＳ Ｐゴシック" pitchFamily="34" charset="-128"/>
              </a:rPr>
              <a:t>TIMI Study Group:	</a:t>
            </a:r>
            <a: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  <a:t>Christopher Cannon	Robert Giugliano</a:t>
            </a:r>
            <a:b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  <a:t>	Amy McCagg	Christina Pelland</a:t>
            </a:r>
            <a:b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  <a:t>	Sabina Murphy	Erin </a:t>
            </a:r>
            <a:r>
              <a:rPr lang="en-US" altLang="en-US" sz="2000" dirty="0" smtClean="0">
                <a:solidFill>
                  <a:srgbClr val="FFFFFF"/>
                </a:solidFill>
                <a:ea typeface="ＭＳ Ｐゴシック" pitchFamily="34" charset="-128"/>
              </a:rPr>
              <a:t>Bohula May</a:t>
            </a:r>
            <a:endParaRPr lang="en-US" altLang="en-US" sz="2000" dirty="0">
              <a:solidFill>
                <a:srgbClr val="FFFFFF"/>
              </a:solidFill>
              <a:ea typeface="ＭＳ Ｐゴシック" pitchFamily="34" charset="-128"/>
            </a:endParaRPr>
          </a:p>
          <a:p>
            <a:pPr>
              <a:lnSpc>
                <a:spcPct val="106000"/>
              </a:lnSpc>
              <a:tabLst>
                <a:tab pos="2514600" algn="l"/>
                <a:tab pos="5207000" algn="l"/>
                <a:tab pos="5600700" algn="l"/>
              </a:tabLst>
            </a:pPr>
            <a:r>
              <a:rPr lang="en-US" altLang="en-US" sz="2000" b="1" dirty="0">
                <a:solidFill>
                  <a:srgbClr val="FFFFFF"/>
                </a:solidFill>
                <a:ea typeface="ＭＳ Ｐゴシック" pitchFamily="34" charset="-128"/>
              </a:rPr>
              <a:t>DCRI:	</a:t>
            </a:r>
            <a: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  <a:t>Michael Blazing	Craig Reist</a:t>
            </a:r>
            <a:b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  <a:t>	Jennifer White	Yuliya Lokhnygina</a:t>
            </a:r>
          </a:p>
          <a:p>
            <a:pPr>
              <a:lnSpc>
                <a:spcPct val="106000"/>
              </a:lnSpc>
              <a:tabLst>
                <a:tab pos="2514600" algn="l"/>
                <a:tab pos="5207000" algn="l"/>
                <a:tab pos="5600700" algn="l"/>
              </a:tabLst>
            </a:pPr>
            <a: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  <a:t>	Curtis Campbell	Cathy Martz</a:t>
            </a:r>
          </a:p>
          <a:p>
            <a:pPr defTabSz="457200">
              <a:lnSpc>
                <a:spcPct val="106000"/>
              </a:lnSpc>
              <a:spcBef>
                <a:spcPts val="1500"/>
              </a:spcBef>
              <a:tabLst>
                <a:tab pos="2514600" algn="l"/>
                <a:tab pos="5207000" algn="l"/>
                <a:tab pos="5600700" algn="l"/>
              </a:tabLst>
            </a:pPr>
            <a:r>
              <a:rPr lang="en-US" altLang="en-US" sz="2000" b="1" dirty="0" smtClean="0">
                <a:solidFill>
                  <a:srgbClr val="FFFFFF"/>
                </a:solidFill>
                <a:ea typeface="ＭＳ Ｐゴシック" pitchFamily="34" charset="-128"/>
              </a:rPr>
              <a:t>Merck:	</a:t>
            </a:r>
            <a:r>
              <a:rPr lang="en-US" altLang="en-US" sz="2000" dirty="0" smtClean="0">
                <a:solidFill>
                  <a:srgbClr val="FFFFFF"/>
                </a:solidFill>
                <a:ea typeface="ＭＳ Ｐゴシック" pitchFamily="34" charset="-128"/>
              </a:rPr>
              <a:t>Thomas Musliner	Andrew Tershakovec</a:t>
            </a:r>
            <a:br>
              <a:rPr lang="en-US" altLang="en-US" sz="2000" dirty="0" smtClean="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en-US" altLang="en-US" sz="2000" dirty="0" smtClean="0">
                <a:solidFill>
                  <a:srgbClr val="FFFFFF"/>
                </a:solidFill>
                <a:ea typeface="ＭＳ Ｐゴシック" pitchFamily="34" charset="-128"/>
              </a:rPr>
              <a:t>	Ann Kilian	Rona Harmelin-Kadouri</a:t>
            </a:r>
            <a:br>
              <a:rPr lang="en-US" altLang="en-US" sz="2000" dirty="0" smtClean="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en-US" altLang="en-US" sz="2000" dirty="0" smtClean="0">
                <a:solidFill>
                  <a:srgbClr val="FFFFFF"/>
                </a:solidFill>
                <a:ea typeface="ＭＳ Ｐゴシック" pitchFamily="34" charset="-128"/>
              </a:rPr>
              <a:t>	Paul DeLucca	Steve Bird</a:t>
            </a:r>
          </a:p>
          <a:p>
            <a:pPr defTabSz="457200">
              <a:lnSpc>
                <a:spcPct val="106000"/>
              </a:lnSpc>
              <a:spcBef>
                <a:spcPts val="1500"/>
              </a:spcBef>
              <a:tabLst>
                <a:tab pos="2514600" algn="l"/>
                <a:tab pos="5207000" algn="l"/>
                <a:tab pos="5600700" algn="l"/>
              </a:tabLst>
            </a:pPr>
            <a:r>
              <a:rPr lang="en-US" altLang="en-US" sz="2000" b="1" dirty="0" smtClean="0">
                <a:solidFill>
                  <a:srgbClr val="FFFFFF"/>
                </a:solidFill>
                <a:ea typeface="ＭＳ Ｐゴシック" pitchFamily="34" charset="-128"/>
              </a:rPr>
              <a:t>DSMB </a:t>
            </a:r>
            <a:r>
              <a:rPr lang="en-US" altLang="en-US" sz="2000" b="1" dirty="0">
                <a:solidFill>
                  <a:srgbClr val="FFFFFF"/>
                </a:solidFill>
                <a:ea typeface="ＭＳ Ｐゴシック" pitchFamily="34" charset="-128"/>
              </a:rPr>
              <a:t>Chair:	</a:t>
            </a:r>
            <a: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  <a:t>Scott Grundy</a:t>
            </a:r>
          </a:p>
          <a:p>
            <a:pPr defTabSz="457200">
              <a:lnSpc>
                <a:spcPct val="106000"/>
              </a:lnSpc>
              <a:spcBef>
                <a:spcPts val="1500"/>
              </a:spcBef>
              <a:tabLst>
                <a:tab pos="2514600" algn="l"/>
                <a:tab pos="5207000" algn="l"/>
                <a:tab pos="5600700" algn="l"/>
              </a:tabLst>
            </a:pPr>
            <a:r>
              <a:rPr lang="en-US" altLang="en-US" sz="2000" b="1" dirty="0">
                <a:solidFill>
                  <a:srgbClr val="FFFFFF"/>
                </a:solidFill>
                <a:ea typeface="ＭＳ Ｐゴシック" pitchFamily="34" charset="-128"/>
              </a:rPr>
              <a:t>CEC Chair:	</a:t>
            </a:r>
            <a:r>
              <a:rPr lang="en-US" altLang="en-US" sz="2000" dirty="0">
                <a:solidFill>
                  <a:srgbClr val="FFFFFF"/>
                </a:solidFill>
                <a:ea typeface="ＭＳ Ｐゴシック" pitchFamily="34" charset="-128"/>
              </a:rPr>
              <a:t>Stephen Wiviott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14338" y="3149600"/>
            <a:ext cx="831532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3">
                <a:lumMod val="60000"/>
                <a:lumOff val="4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414338" y="4305300"/>
            <a:ext cx="831532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3">
                <a:lumMod val="60000"/>
                <a:lumOff val="4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414338" y="5473700"/>
            <a:ext cx="831532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3">
                <a:lumMod val="60000"/>
                <a:lumOff val="4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414338" y="5981700"/>
            <a:ext cx="831532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3">
                <a:lumMod val="60000"/>
                <a:lumOff val="4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414338" y="2006600"/>
            <a:ext cx="831532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3">
                <a:lumMod val="60000"/>
                <a:lumOff val="4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36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National Lead Investigators and Steering Committee (1158 sites, 39 Countries)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10974" y="1507374"/>
            <a:ext cx="2286000" cy="4243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Enrique Gurfinkel¹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Argentina (331)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Philip Aylward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Andrew Tonkin*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Australia (116)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Gerald Maurer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Germany (935)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Frans Van de Werf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Belgium (249)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Jose C. Nicolau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Brazil (423)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Pierre Theroux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Paul Armstrong*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Jacques Genest*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Canada (1106)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Ramon Cobalan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Chile (152)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Daniel Isaza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Colombia (568)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438400" y="1507374"/>
            <a:ext cx="2533650" cy="4243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Jindrich Spinar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Czech Rep (371)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Peer Grande²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Denmark (576)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Juri Voitk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Estonia (10)</a:t>
            </a:r>
            <a:endParaRPr lang="en-US" altLang="en-US" sz="1300" b="1" dirty="0">
              <a:solidFill>
                <a:srgbClr val="00B0F0"/>
              </a:solidFill>
            </a:endParaRP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Antero Kesaniemi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Finland (341)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Jean-Pierre Bassand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Michel Franier*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France (268)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Harald Darius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Germany (935)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Matayas Keltai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Hungary (116)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Atul Mathur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Sanjay Mittal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Krishna Reddy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India (259)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4591051" y="1507374"/>
            <a:ext cx="1771650" cy="4320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Basil Lewis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Israel (589)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Gaetano DeFerrari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Italy (593) 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Ton Oude Ophuis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J. Wouter Jukema*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Netherlands (1191)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Harvey White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New Zealand (164)</a:t>
            </a:r>
            <a:endParaRPr lang="en-US" altLang="en-US" sz="1300" b="1" dirty="0">
              <a:solidFill>
                <a:srgbClr val="00B0F0"/>
              </a:solidFill>
            </a:endParaRP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Terje Pedersen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Norway (295)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Frank Britto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Peru (66)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Witold Ruzyllo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Poland (589)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Manuel Carrageta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Portugal (102)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Ki-Bae Seung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S. Korea (118)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0974" y="6029325"/>
            <a:ext cx="643890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300" b="1" i="1" dirty="0">
                <a:solidFill>
                  <a:srgbClr val="00B0F0"/>
                </a:solidFill>
              </a:rPr>
              <a:t>Singapore (75), Malaysia (59), Hong Kong (58) Ecuador (45), Taiwan (46)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0975" y="6425426"/>
            <a:ext cx="4591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200" i="1" dirty="0">
                <a:solidFill>
                  <a:schemeClr val="accent4"/>
                </a:solidFill>
              </a:rPr>
              <a:t>*Steering </a:t>
            </a:r>
            <a:r>
              <a:rPr lang="en-US" altLang="en-US" sz="1200" i="1" dirty="0" smtClean="0">
                <a:solidFill>
                  <a:schemeClr val="accent4"/>
                </a:solidFill>
              </a:rPr>
              <a:t>Comm Member, </a:t>
            </a:r>
            <a:r>
              <a:rPr lang="en-US" altLang="en-US" sz="1200" b="1" i="1" dirty="0">
                <a:solidFill>
                  <a:schemeClr val="accent4"/>
                </a:solidFill>
              </a:rPr>
              <a:t>¹ </a:t>
            </a:r>
            <a:r>
              <a:rPr lang="en-US" altLang="en-US" sz="1200" i="1" dirty="0">
                <a:solidFill>
                  <a:schemeClr val="accent4"/>
                </a:solidFill>
              </a:rPr>
              <a:t>Deceased, </a:t>
            </a:r>
            <a:r>
              <a:rPr lang="en-US" altLang="en-US" sz="1200" b="1" i="1" dirty="0">
                <a:solidFill>
                  <a:schemeClr val="accent4"/>
                </a:solidFill>
              </a:rPr>
              <a:t>² </a:t>
            </a:r>
            <a:r>
              <a:rPr lang="en-US" altLang="en-US" sz="1200" i="1" dirty="0">
                <a:solidFill>
                  <a:schemeClr val="accent4"/>
                </a:solidFill>
              </a:rPr>
              <a:t>2005–2013</a:t>
            </a: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6573839" y="1507374"/>
            <a:ext cx="2227262" cy="508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Tibor Duris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Slovakia (121)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Anthony Dalby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S. Africa (186)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Jose Lopez-Sendon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Spain (551)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Mikael Dellborg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Sweden (480)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Francois Mach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Switzerland (263)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Sema Guneri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Turkey (50)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Alexander Parkhomenko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Ukraine (159)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Adrian Brady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United Kingdom (318)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300" b="1" dirty="0">
                <a:solidFill>
                  <a:srgbClr val="FFFFFF"/>
                </a:solidFill>
              </a:rPr>
              <a:t>Michael Blazing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Christopher Cannon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Christie Ballantyne*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James de Lemos*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Neal Kleiman*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dirty="0">
                <a:solidFill>
                  <a:srgbClr val="FFFFFF"/>
                </a:solidFill>
              </a:rPr>
              <a:t>Darren McGuire*</a:t>
            </a:r>
            <a:br>
              <a:rPr lang="en-US" altLang="en-US" sz="1300" b="1" dirty="0">
                <a:solidFill>
                  <a:srgbClr val="FFFFFF"/>
                </a:solidFill>
              </a:rPr>
            </a:br>
            <a:r>
              <a:rPr lang="en-US" altLang="en-US" sz="1300" b="1" i="1" dirty="0">
                <a:solidFill>
                  <a:srgbClr val="00B0F0"/>
                </a:solidFill>
              </a:rPr>
              <a:t>United States (5869)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97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</a:t>
            </a:r>
            <a:br>
              <a:rPr lang="en-US" dirty="0" smtClean="0"/>
            </a:br>
            <a:r>
              <a:rPr lang="en-US" dirty="0" smtClean="0"/>
              <a:t>Cholesterol Lowering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0974" y="1651337"/>
            <a:ext cx="8248826" cy="4583113"/>
          </a:xfrm>
        </p:spPr>
        <p:txBody>
          <a:bodyPr/>
          <a:lstStyle/>
          <a:p>
            <a:pPr lvl="1">
              <a:spcBef>
                <a:spcPts val="1500"/>
              </a:spcBef>
            </a:pPr>
            <a:r>
              <a:rPr lang="en-US" sz="2200" b="1" dirty="0"/>
              <a:t>Lowering LDL cholesterol (LDL-C) has been a mainstay of cardiovascular prevention</a:t>
            </a:r>
          </a:p>
          <a:p>
            <a:pPr lvl="1">
              <a:spcBef>
                <a:spcPts val="1500"/>
              </a:spcBef>
            </a:pPr>
            <a:r>
              <a:rPr lang="en-US" sz="2200" b="1" dirty="0"/>
              <a:t>Evidence </a:t>
            </a:r>
            <a:r>
              <a:rPr lang="en-US" sz="2200" b="1" dirty="0" smtClean="0"/>
              <a:t>mostly </a:t>
            </a:r>
            <a:r>
              <a:rPr lang="en-US" sz="2200" b="1" dirty="0"/>
              <a:t>from statin trials which show reduction in </a:t>
            </a:r>
            <a:r>
              <a:rPr lang="en-US" sz="2200" b="1" dirty="0" smtClean="0"/>
              <a:t>morbidity and mortality</a:t>
            </a:r>
            <a:endParaRPr lang="en-US" sz="2200" b="1" dirty="0"/>
          </a:p>
          <a:p>
            <a:pPr lvl="2"/>
            <a:r>
              <a:rPr lang="en-US" sz="2000" b="1" dirty="0"/>
              <a:t>High-dose statins further </a:t>
            </a:r>
            <a:r>
              <a:rPr lang="en-US" sz="2000" b="1" dirty="0" smtClean="0"/>
              <a:t>reduce </a:t>
            </a:r>
            <a:r>
              <a:rPr lang="en-US" sz="2000" b="1" dirty="0"/>
              <a:t>non-fatal CV events</a:t>
            </a:r>
          </a:p>
          <a:p>
            <a:pPr lvl="1">
              <a:spcBef>
                <a:spcPts val="1500"/>
              </a:spcBef>
            </a:pPr>
            <a:r>
              <a:rPr lang="en-US" sz="2200" b="1" dirty="0"/>
              <a:t>To date, no lipid-modifying therapy added to statins has been demonstrated to provide a clinical benefit</a:t>
            </a:r>
          </a:p>
          <a:p>
            <a:pPr lvl="2"/>
            <a:r>
              <a:rPr lang="en-US" sz="2000" b="1" dirty="0"/>
              <a:t>Fibrates, niacin, CETP </a:t>
            </a:r>
            <a:r>
              <a:rPr lang="en-US" sz="2000" b="1" dirty="0" smtClean="0"/>
              <a:t>inhibitors</a:t>
            </a:r>
            <a:endParaRPr lang="en-US" sz="2000" b="1" dirty="0"/>
          </a:p>
          <a:p>
            <a:pPr lvl="1">
              <a:spcBef>
                <a:spcPts val="1500"/>
              </a:spcBef>
            </a:pPr>
            <a:r>
              <a:rPr lang="en-US" sz="2200" b="1" dirty="0"/>
              <a:t>Recent ACC/AHA Guidelines have emphasized use of </a:t>
            </a:r>
            <a:r>
              <a:rPr lang="en-US" sz="2200" b="1" dirty="0" smtClean="0"/>
              <a:t>statin therapy</a:t>
            </a:r>
            <a:endParaRPr lang="en-US" sz="2200" b="1" dirty="0"/>
          </a:p>
          <a:p>
            <a:pPr lvl="1">
              <a:spcBef>
                <a:spcPts val="1500"/>
              </a:spcBef>
            </a:pPr>
            <a:r>
              <a:rPr lang="en-US" sz="2200" b="1" dirty="0"/>
              <a:t>Despite current </a:t>
            </a:r>
            <a:r>
              <a:rPr lang="en-US" sz="2200" b="1" dirty="0" smtClean="0"/>
              <a:t>therapies, </a:t>
            </a:r>
            <a:r>
              <a:rPr lang="en-US" sz="2200" b="1" dirty="0"/>
              <a:t>patients remain at high risk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249110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Ezetimibe: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73" y="1651337"/>
            <a:ext cx="8366301" cy="4583113"/>
          </a:xfrm>
        </p:spPr>
        <p:txBody>
          <a:bodyPr/>
          <a:lstStyle/>
          <a:p>
            <a:pPr lvl="1"/>
            <a:r>
              <a:rPr lang="en-US" sz="2400" b="1" dirty="0"/>
              <a:t>Ezetimibe inhibits Niemann-Pick </a:t>
            </a:r>
            <a:r>
              <a:rPr lang="en-US" sz="2400" b="1" dirty="0" smtClean="0"/>
              <a:t>C</a:t>
            </a:r>
            <a:r>
              <a:rPr lang="en-US" sz="1800" b="1" dirty="0" smtClean="0"/>
              <a:t>1</a:t>
            </a:r>
            <a:r>
              <a:rPr lang="en-US" sz="2400" b="1" dirty="0"/>
              <a:t>-like </a:t>
            </a:r>
            <a:r>
              <a:rPr lang="en-US" sz="1800" b="1" dirty="0"/>
              <a:t>1</a:t>
            </a:r>
            <a:r>
              <a:rPr lang="en-US" sz="2400" b="1" dirty="0"/>
              <a:t> (NPC</a:t>
            </a:r>
            <a:r>
              <a:rPr lang="en-US" sz="1800" b="1" dirty="0"/>
              <a:t>1</a:t>
            </a:r>
            <a:r>
              <a:rPr lang="en-US" sz="2400" b="1" dirty="0"/>
              <a:t>L</a:t>
            </a:r>
            <a:r>
              <a:rPr lang="en-US" sz="1800" b="1" dirty="0"/>
              <a:t>1</a:t>
            </a:r>
            <a:r>
              <a:rPr lang="en-US" sz="2400" b="1" dirty="0"/>
              <a:t>) protein</a:t>
            </a:r>
          </a:p>
          <a:p>
            <a:pPr lvl="2"/>
            <a:r>
              <a:rPr lang="en-US" sz="2400" b="1" dirty="0"/>
              <a:t>located primarily on the epithelial brush </a:t>
            </a:r>
            <a:r>
              <a:rPr lang="en-US" sz="2400" b="1" dirty="0" smtClean="0"/>
              <a:t>border </a:t>
            </a:r>
            <a:r>
              <a:rPr lang="en-US" sz="2400" b="1" dirty="0"/>
              <a:t>of the GI tract </a:t>
            </a:r>
          </a:p>
          <a:p>
            <a:pPr lvl="2"/>
            <a:r>
              <a:rPr lang="en-US" sz="2400" b="1" dirty="0"/>
              <a:t>resulting in </a:t>
            </a:r>
            <a:r>
              <a:rPr lang="en-US" sz="2400" b="1" dirty="0">
                <a:solidFill>
                  <a:schemeClr val="accent5"/>
                </a:solidFill>
              </a:rPr>
              <a:t>reduced cholesterol </a:t>
            </a:r>
            <a:r>
              <a:rPr lang="en-US" sz="2400" b="1" dirty="0" smtClean="0">
                <a:solidFill>
                  <a:schemeClr val="accent5"/>
                </a:solidFill>
              </a:rPr>
              <a:t>absorption</a:t>
            </a:r>
          </a:p>
          <a:p>
            <a:pPr lvl="1"/>
            <a:r>
              <a:rPr lang="en-US" sz="2400" b="1" dirty="0" smtClean="0"/>
              <a:t>When </a:t>
            </a:r>
            <a:r>
              <a:rPr lang="en-US" sz="2400" b="1" dirty="0"/>
              <a:t>added to statin, </a:t>
            </a:r>
            <a:r>
              <a:rPr lang="en-US" sz="2400" b="1" dirty="0" smtClean="0"/>
              <a:t>produces ~</a:t>
            </a:r>
            <a:r>
              <a:rPr lang="en-US" sz="2400" b="1" dirty="0"/>
              <a:t>20% further reduction in LDL-</a:t>
            </a:r>
            <a:r>
              <a:rPr lang="en-US" sz="2400" b="1" dirty="0" smtClean="0"/>
              <a:t>C</a:t>
            </a:r>
          </a:p>
          <a:p>
            <a:pPr lvl="1"/>
            <a:r>
              <a:rPr lang="en-US" sz="2400" b="1" dirty="0" smtClean="0"/>
              <a:t>Two recent human </a:t>
            </a:r>
            <a:r>
              <a:rPr lang="en-US" sz="2400" b="1" dirty="0"/>
              <a:t>genetic </a:t>
            </a:r>
            <a:r>
              <a:rPr lang="en-US" sz="2400" b="1" dirty="0" smtClean="0"/>
              <a:t>analyses have </a:t>
            </a:r>
            <a:r>
              <a:rPr lang="en-US" sz="2400" b="1" dirty="0"/>
              <a:t>correlated </a:t>
            </a:r>
            <a:r>
              <a:rPr lang="en-US" sz="2400" b="1" dirty="0" smtClean="0"/>
              <a:t>polymorphisms </a:t>
            </a:r>
            <a:r>
              <a:rPr lang="en-US" sz="2400" b="1" dirty="0"/>
              <a:t>in NPC</a:t>
            </a:r>
            <a:r>
              <a:rPr lang="en-US" sz="1800" b="1" dirty="0"/>
              <a:t>1</a:t>
            </a:r>
            <a:r>
              <a:rPr lang="en-US" sz="2400" b="1" dirty="0"/>
              <a:t>L</a:t>
            </a:r>
            <a:r>
              <a:rPr lang="en-US" sz="1800" b="1" dirty="0"/>
              <a:t>1</a:t>
            </a:r>
            <a:r>
              <a:rPr lang="en-US" sz="2400" b="1" dirty="0"/>
              <a:t> with </a:t>
            </a:r>
            <a:r>
              <a:rPr lang="en-US" sz="2400" b="1" dirty="0" smtClean="0"/>
              <a:t>lower </a:t>
            </a:r>
            <a:r>
              <a:rPr lang="en-US" sz="2400" b="1" dirty="0"/>
              <a:t>levels of LDL-C and lower risk of CV </a:t>
            </a:r>
            <a:r>
              <a:rPr lang="en-US" sz="2400" b="1" dirty="0" smtClean="0"/>
              <a:t>events*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10974" y="6312096"/>
            <a:ext cx="6620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DADADA"/>
                </a:solidFill>
              </a:rPr>
              <a:t>*MI Genetics </a:t>
            </a:r>
            <a:r>
              <a:rPr lang="en-US" sz="1200" i="1" dirty="0">
                <a:solidFill>
                  <a:srgbClr val="DADADA"/>
                </a:solidFill>
              </a:rPr>
              <a:t>Consortium </a:t>
            </a:r>
            <a:r>
              <a:rPr lang="en-US" sz="1200" i="1" dirty="0" smtClean="0">
                <a:solidFill>
                  <a:srgbClr val="DADADA"/>
                </a:solidFill>
              </a:rPr>
              <a:t>Investigators NEJM 2014; online Nov 12; Ference BA et al AHA 2014</a:t>
            </a:r>
            <a:endParaRPr lang="en-US" sz="1200" i="1" dirty="0">
              <a:solidFill>
                <a:srgbClr val="DADAD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6056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</a:p>
        </p:txBody>
      </p:sp>
      <p:sp>
        <p:nvSpPr>
          <p:cNvPr id="2308099" name="Rectangle 3"/>
          <p:cNvSpPr>
            <a:spLocks noGrp="1" noChangeArrowheads="1"/>
          </p:cNvSpPr>
          <p:nvPr>
            <p:ph idx="1"/>
          </p:nvPr>
        </p:nvSpPr>
        <p:spPr>
          <a:xfrm>
            <a:off x="396699" y="1651337"/>
            <a:ext cx="8522052" cy="4583113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IMPROVE-IT: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</a:t>
            </a:r>
            <a:r>
              <a:rPr lang="en-US" dirty="0" smtClean="0"/>
              <a:t>First large trial evaluating clinical efficacy of combination EZ/Simva vs. simvastatin </a:t>
            </a:r>
            <a:br>
              <a:rPr lang="en-US" dirty="0" smtClean="0"/>
            </a:br>
            <a:r>
              <a:rPr lang="en-US" dirty="0" smtClean="0"/>
              <a:t>(i.e., the addition of ezetimibe to statin therapy): </a:t>
            </a:r>
          </a:p>
          <a:p>
            <a:pPr lvl="1"/>
            <a:r>
              <a:rPr lang="en-US" b="1" dirty="0" smtClean="0"/>
              <a:t>Does lowering LDL-C with the non-statin agent ezetimibe reduce cardiac events?</a:t>
            </a:r>
          </a:p>
          <a:p>
            <a:pPr lvl="1"/>
            <a:r>
              <a:rPr lang="ja-JP" altLang="en-US" b="1" dirty="0" smtClean="0"/>
              <a:t>“</a:t>
            </a:r>
            <a:r>
              <a:rPr lang="en-US" b="1" dirty="0" smtClean="0"/>
              <a:t>Is (Even) Lower (Even) Better?</a:t>
            </a:r>
            <a:r>
              <a:rPr lang="ja-JP" altLang="en-US" b="1" dirty="0" smtClean="0"/>
              <a:t>”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(estimated mean LDL-C ~50 vs. 65mg/dL)</a:t>
            </a:r>
          </a:p>
          <a:p>
            <a:pPr lvl="1"/>
            <a:r>
              <a:rPr lang="en-US" b="1" dirty="0" smtClean="0"/>
              <a:t>Safety of ezetimibe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275" y="6400800"/>
            <a:ext cx="298961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chemeClr val="accent4"/>
                </a:solidFill>
                <a:latin typeface="+mn-lt"/>
                <a:ea typeface="+mn-ea"/>
                <a:cs typeface="+mn-cs"/>
              </a:rPr>
              <a:t>Cannon CP </a:t>
            </a:r>
            <a:r>
              <a:rPr lang="en-US" sz="1400" i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rPr>
              <a:t>AHJ </a:t>
            </a:r>
            <a:r>
              <a:rPr lang="en-US" sz="1400" i="1" dirty="0">
                <a:solidFill>
                  <a:schemeClr val="accent4"/>
                </a:solidFill>
                <a:latin typeface="+mn-lt"/>
                <a:ea typeface="+mn-ea"/>
                <a:cs typeface="+mn-cs"/>
              </a:rPr>
              <a:t>2008;156:826-</a:t>
            </a:r>
            <a:r>
              <a:rPr lang="en-US" sz="1400" i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rPr>
              <a:t>32;   </a:t>
            </a:r>
            <a:endParaRPr lang="en-US" sz="1400" i="1" dirty="0">
              <a:solidFill>
                <a:schemeClr val="accent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74058" y="6409473"/>
            <a:ext cx="578895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accent4"/>
                </a:solidFill>
              </a:rPr>
              <a:t>Califf RM NEJM 2009;361:712-7;   Blazing MA AHJ 2014;168:205-12 </a:t>
            </a:r>
            <a:endParaRPr lang="en-US" i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339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Population</a:t>
            </a:r>
          </a:p>
        </p:txBody>
      </p:sp>
      <p:sp>
        <p:nvSpPr>
          <p:cNvPr id="1775619" name="Rectangle 3"/>
          <p:cNvSpPr>
            <a:spLocks noGrp="1" noChangeArrowheads="1"/>
          </p:cNvSpPr>
          <p:nvPr>
            <p:ph idx="1"/>
          </p:nvPr>
        </p:nvSpPr>
        <p:spPr>
          <a:xfrm>
            <a:off x="310974" y="1410037"/>
            <a:ext cx="8726168" cy="4583113"/>
          </a:xfrm>
        </p:spPr>
        <p:txBody>
          <a:bodyPr/>
          <a:lstStyle/>
          <a:p>
            <a:r>
              <a:rPr lang="en-US" sz="2400" dirty="0">
                <a:solidFill>
                  <a:schemeClr val="accent5"/>
                </a:solidFill>
              </a:rPr>
              <a:t>Inclusion Criteria:</a:t>
            </a:r>
          </a:p>
          <a:p>
            <a:pPr lvl="1"/>
            <a:r>
              <a:rPr lang="en-US" sz="2200" b="1" dirty="0"/>
              <a:t>Hospitalization for </a:t>
            </a:r>
            <a:r>
              <a:rPr lang="en-US" sz="2200" b="1" dirty="0" smtClean="0"/>
              <a:t>STEMI, NSTEMI/UA </a:t>
            </a:r>
            <a:r>
              <a:rPr lang="en-US" sz="2200" b="1" dirty="0"/>
              <a:t>&lt; 10 </a:t>
            </a:r>
            <a:r>
              <a:rPr lang="en-US" sz="2200" b="1" dirty="0" smtClean="0"/>
              <a:t>days</a:t>
            </a:r>
          </a:p>
          <a:p>
            <a:pPr lvl="1"/>
            <a:r>
              <a:rPr lang="en-US" sz="2200" b="1" dirty="0" smtClean="0"/>
              <a:t>Age ≥ 50 years, and ≥ 1 high-risk feature:</a:t>
            </a:r>
          </a:p>
          <a:p>
            <a:pPr lvl="2"/>
            <a:r>
              <a:rPr lang="en-US" altLang="en-US" sz="2200" b="1" dirty="0"/>
              <a:t>New </a:t>
            </a:r>
            <a:r>
              <a:rPr lang="en-US" altLang="en-US" sz="2200" b="1" dirty="0" smtClean="0"/>
              <a:t>ST chg, + troponin, DM, prior </a:t>
            </a:r>
            <a:r>
              <a:rPr lang="en-US" altLang="en-US" sz="2200" b="1" dirty="0"/>
              <a:t>MI, PAD, </a:t>
            </a:r>
            <a:r>
              <a:rPr lang="en-US" altLang="en-US" sz="2200" b="1" dirty="0" smtClean="0"/>
              <a:t>cerebrovasc, </a:t>
            </a:r>
            <a:br>
              <a:rPr lang="en-US" altLang="en-US" sz="2200" b="1" dirty="0" smtClean="0"/>
            </a:br>
            <a:r>
              <a:rPr lang="en-US" altLang="en-US" sz="2200" b="1" dirty="0" smtClean="0"/>
              <a:t>prior </a:t>
            </a:r>
            <a:r>
              <a:rPr lang="en-US" altLang="en-US" sz="2200" b="1" dirty="0"/>
              <a:t>CABG &gt; 3 </a:t>
            </a:r>
            <a:r>
              <a:rPr lang="en-US" altLang="en-US" sz="2200" b="1" dirty="0" smtClean="0"/>
              <a:t>years, multivessel CAD</a:t>
            </a:r>
            <a:endParaRPr lang="en-US" sz="2200" b="1" dirty="0"/>
          </a:p>
          <a:p>
            <a:pPr lvl="1"/>
            <a:r>
              <a:rPr lang="en-US" sz="2200" b="1" dirty="0" smtClean="0"/>
              <a:t>LDL-C 50-125 </a:t>
            </a:r>
            <a:r>
              <a:rPr lang="en-US" sz="2000" b="1" dirty="0" smtClean="0"/>
              <a:t>mg/</a:t>
            </a:r>
            <a:r>
              <a:rPr lang="en-US" sz="2000" b="1" dirty="0" err="1" smtClean="0"/>
              <a:t>dL</a:t>
            </a:r>
            <a:r>
              <a:rPr lang="en-US" sz="2000" b="1" dirty="0" smtClean="0"/>
              <a:t> </a:t>
            </a:r>
            <a:r>
              <a:rPr lang="en-US" sz="2200" b="1" dirty="0" smtClean="0"/>
              <a:t>(50–100 </a:t>
            </a:r>
            <a:r>
              <a:rPr lang="en-US" sz="2000" b="1" dirty="0" smtClean="0"/>
              <a:t>mg</a:t>
            </a:r>
            <a:r>
              <a:rPr lang="en-US" sz="2000" b="1" dirty="0"/>
              <a:t>/dL </a:t>
            </a:r>
            <a:r>
              <a:rPr lang="en-US" sz="2200" b="1" dirty="0" smtClean="0"/>
              <a:t>if prior lipid-lowering Rx) </a:t>
            </a:r>
          </a:p>
          <a:p>
            <a:pPr>
              <a:spcBef>
                <a:spcPts val="3060"/>
              </a:spcBef>
            </a:pPr>
            <a:r>
              <a:rPr lang="en-US" sz="2400" dirty="0" smtClean="0">
                <a:solidFill>
                  <a:srgbClr val="FFFF00"/>
                </a:solidFill>
              </a:rPr>
              <a:t>Major </a:t>
            </a:r>
            <a:r>
              <a:rPr lang="en-US" sz="2400" dirty="0">
                <a:solidFill>
                  <a:srgbClr val="FFFF00"/>
                </a:solidFill>
              </a:rPr>
              <a:t>Exclusion Criteria:</a:t>
            </a:r>
          </a:p>
          <a:p>
            <a:pPr lvl="1"/>
            <a:r>
              <a:rPr lang="en-US" sz="2200" b="1" dirty="0"/>
              <a:t>CABG for treatment of qualifying </a:t>
            </a:r>
            <a:r>
              <a:rPr lang="en-US" sz="2200" b="1" dirty="0" smtClean="0"/>
              <a:t>ACS</a:t>
            </a:r>
          </a:p>
          <a:p>
            <a:pPr lvl="1"/>
            <a:r>
              <a:rPr lang="en-US" sz="2200" b="1" dirty="0" smtClean="0"/>
              <a:t>Current statin Rx more potent than simva 40mg</a:t>
            </a:r>
            <a:endParaRPr lang="en-US" sz="2200" b="1" dirty="0"/>
          </a:p>
          <a:p>
            <a:pPr lvl="1"/>
            <a:r>
              <a:rPr lang="en-US" sz="2200" b="1" dirty="0" smtClean="0"/>
              <a:t>Creat Cl </a:t>
            </a:r>
            <a:r>
              <a:rPr lang="en-US" sz="2200" b="1" dirty="0"/>
              <a:t>&lt; </a:t>
            </a:r>
            <a:r>
              <a:rPr lang="en-US" sz="2200" b="1" dirty="0" smtClean="0"/>
              <a:t>30mL/min, active liver disease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076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0744" y="1295400"/>
            <a:ext cx="702251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Patients stabilized post ACS ≤ 10 days:</a:t>
            </a:r>
          </a:p>
          <a:p>
            <a:pPr algn="ctr"/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LDL-C </a:t>
            </a:r>
            <a:r>
              <a:rPr lang="en-US" dirty="0" smtClean="0">
                <a:solidFill>
                  <a:srgbClr val="FFFFFF"/>
                </a:solidFill>
                <a:latin typeface="Arial"/>
                <a:cs typeface="Arial"/>
              </a:rPr>
              <a:t>50–125*mg/dL </a:t>
            </a: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(or </a:t>
            </a:r>
            <a:r>
              <a:rPr lang="en-US" dirty="0" smtClean="0">
                <a:solidFill>
                  <a:srgbClr val="FFFFFF"/>
                </a:solidFill>
                <a:latin typeface="Arial"/>
                <a:cs typeface="Arial"/>
              </a:rPr>
              <a:t>50–100</a:t>
            </a: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**mg/dL if prior </a:t>
            </a:r>
            <a:r>
              <a:rPr lang="en-US" dirty="0" smtClean="0">
                <a:solidFill>
                  <a:srgbClr val="FFFFFF"/>
                </a:solidFill>
                <a:latin typeface="Arial"/>
                <a:cs typeface="Arial"/>
              </a:rPr>
              <a:t>lipid-lowering Rx</a:t>
            </a: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47032" y="2222343"/>
            <a:ext cx="5049937" cy="455509"/>
          </a:xfrm>
          <a:prstGeom prst="rect">
            <a:avLst/>
          </a:prstGeom>
          <a:ln>
            <a:solidFill>
              <a:srgbClr val="8F8F8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tIns="64008" bIns="82296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/>
                </a:solidFill>
                <a:latin typeface="Arial"/>
                <a:cs typeface="Arial"/>
              </a:rPr>
              <a:t>Standard </a:t>
            </a:r>
            <a:r>
              <a:rPr lang="en-US" sz="2000" dirty="0">
                <a:solidFill>
                  <a:schemeClr val="bg2"/>
                </a:solidFill>
                <a:latin typeface="Arial"/>
                <a:cs typeface="Arial"/>
              </a:rPr>
              <a:t>Medical &amp;</a:t>
            </a:r>
            <a:r>
              <a:rPr lang="en-US" sz="2000" dirty="0" smtClean="0">
                <a:solidFill>
                  <a:schemeClr val="bg2"/>
                </a:solidFill>
                <a:latin typeface="Arial"/>
                <a:cs typeface="Arial"/>
              </a:rPr>
              <a:t> Interventional Therapy </a:t>
            </a:r>
            <a:endParaRPr lang="en-US" sz="200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19757" y="2951778"/>
            <a:ext cx="8504486" cy="838200"/>
            <a:chOff x="310974" y="2999264"/>
            <a:chExt cx="8504486" cy="838200"/>
          </a:xfrm>
        </p:grpSpPr>
        <p:sp>
          <p:nvSpPr>
            <p:cNvPr id="9" name="Rounded Rectangle 8"/>
            <p:cNvSpPr/>
            <p:nvPr/>
          </p:nvSpPr>
          <p:spPr>
            <a:xfrm>
              <a:off x="5386460" y="2999264"/>
              <a:ext cx="3429000" cy="838200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>
                  <a:solidFill>
                    <a:schemeClr val="bg2"/>
                  </a:solidFill>
                  <a:latin typeface="Arial"/>
                  <a:cs typeface="Arial"/>
                </a:rPr>
                <a:t>Ezetimibe / Simvastatin </a:t>
              </a:r>
              <a:br>
                <a:rPr lang="en-US" sz="2200" b="1" dirty="0">
                  <a:solidFill>
                    <a:schemeClr val="bg2"/>
                  </a:solidFill>
                  <a:latin typeface="Arial"/>
                  <a:cs typeface="Arial"/>
                </a:rPr>
              </a:br>
              <a:r>
                <a:rPr lang="en-US" sz="2200" b="1" dirty="0">
                  <a:solidFill>
                    <a:schemeClr val="bg2"/>
                  </a:solidFill>
                  <a:latin typeface="Arial"/>
                  <a:cs typeface="Arial"/>
                </a:rPr>
                <a:t>10 / 40 </a:t>
              </a:r>
              <a:r>
                <a:rPr lang="en-US" sz="2200" b="1" dirty="0" smtClean="0">
                  <a:solidFill>
                    <a:schemeClr val="bg2"/>
                  </a:solidFill>
                  <a:latin typeface="Arial"/>
                  <a:cs typeface="Arial"/>
                </a:rPr>
                <a:t>mg</a:t>
              </a:r>
              <a:endParaRPr lang="en-US" sz="2200" b="1" dirty="0">
                <a:solidFill>
                  <a:schemeClr val="bg2"/>
                </a:solidFill>
                <a:latin typeface="Arial"/>
                <a:cs typeface="Arial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10974" y="2999264"/>
              <a:ext cx="3480099" cy="838200"/>
            </a:xfrm>
            <a:prstGeom prst="roundRect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>
                  <a:solidFill>
                    <a:schemeClr val="bg2"/>
                  </a:solidFill>
                  <a:latin typeface="Arial"/>
                  <a:cs typeface="Arial"/>
                </a:rPr>
                <a:t>Simvastatin </a:t>
              </a:r>
              <a:br>
                <a:rPr lang="en-US" sz="2200" b="1" dirty="0">
                  <a:solidFill>
                    <a:schemeClr val="bg2"/>
                  </a:solidFill>
                  <a:latin typeface="Arial"/>
                  <a:cs typeface="Arial"/>
                </a:rPr>
              </a:br>
              <a:r>
                <a:rPr lang="en-US" sz="2200" b="1" dirty="0">
                  <a:solidFill>
                    <a:schemeClr val="bg2"/>
                  </a:solidFill>
                  <a:latin typeface="Arial"/>
                  <a:cs typeface="Arial"/>
                </a:rPr>
                <a:t>40 </a:t>
              </a:r>
              <a:r>
                <a:rPr lang="en-US" sz="2200" b="1" dirty="0" smtClean="0">
                  <a:solidFill>
                    <a:schemeClr val="bg2"/>
                  </a:solidFill>
                  <a:latin typeface="Arial"/>
                  <a:cs typeface="Arial"/>
                </a:rPr>
                <a:t>mg</a:t>
              </a:r>
              <a:endParaRPr lang="en-US" sz="2200" b="1" baseline="30000" dirty="0">
                <a:solidFill>
                  <a:schemeClr val="bg2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52133" y="4069378"/>
            <a:ext cx="4639734" cy="455509"/>
          </a:xfrm>
          <a:prstGeom prst="rect">
            <a:avLst/>
          </a:prstGeom>
          <a:ln>
            <a:solidFill>
              <a:srgbClr val="8F8F8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tIns="64008" bIns="82296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Follow-up Visit Day 30, every 4 months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9337" y="4876800"/>
            <a:ext cx="7485326" cy="455509"/>
          </a:xfrm>
          <a:prstGeom prst="rect">
            <a:avLst/>
          </a:prstGeom>
          <a:ln>
            <a:solidFill>
              <a:srgbClr val="8F8F8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tIns="64008" bIns="82296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bg2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b="1" dirty="0"/>
              <a:t>Duration:</a:t>
            </a:r>
            <a:r>
              <a:rPr lang="en-US" dirty="0"/>
              <a:t> Minimum 2 ½-year follow-up </a:t>
            </a:r>
            <a:r>
              <a:rPr lang="en-US" b="1" dirty="0"/>
              <a:t>(at least 5250 events)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4295" y="5549900"/>
            <a:ext cx="80554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Primary Endpoint: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CV death, MI, hospital admission for UA,</a:t>
            </a:r>
          </a:p>
          <a:p>
            <a:pPr algn="ctr"/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coronary revascularization (≥ 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30 days after randomization), or stroke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9757" y="2308364"/>
            <a:ext cx="100668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i="1" dirty="0">
                <a:solidFill>
                  <a:srgbClr val="FFFFFF"/>
                </a:solidFill>
                <a:latin typeface="Arial"/>
                <a:cs typeface="Arial"/>
              </a:rPr>
              <a:t>N=18,144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57600" y="2822714"/>
            <a:ext cx="1828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DADADA"/>
                </a:solidFill>
                <a:cs typeface="Arial"/>
              </a:rPr>
              <a:t>Uptitrated to </a:t>
            </a:r>
            <a:br>
              <a:rPr lang="en-US" sz="1400" i="1" dirty="0">
                <a:solidFill>
                  <a:srgbClr val="DADADA"/>
                </a:solidFill>
                <a:cs typeface="Arial"/>
              </a:rPr>
            </a:br>
            <a:r>
              <a:rPr lang="en-US" sz="1400" i="1" dirty="0">
                <a:solidFill>
                  <a:srgbClr val="DADADA"/>
                </a:solidFill>
                <a:cs typeface="Arial"/>
              </a:rPr>
              <a:t>Simva 80 mg </a:t>
            </a:r>
            <a:br>
              <a:rPr lang="en-US" sz="1400" i="1" dirty="0">
                <a:solidFill>
                  <a:srgbClr val="DADADA"/>
                </a:solidFill>
                <a:cs typeface="Arial"/>
              </a:rPr>
            </a:br>
            <a:r>
              <a:rPr lang="en-US" sz="1400" i="1" dirty="0">
                <a:solidFill>
                  <a:srgbClr val="DADADA"/>
                </a:solidFill>
                <a:cs typeface="Arial"/>
              </a:rPr>
              <a:t>if LDL-C &gt; 79</a:t>
            </a:r>
          </a:p>
          <a:p>
            <a:pPr algn="ctr"/>
            <a:r>
              <a:rPr lang="en-US" sz="1400" i="1" dirty="0">
                <a:solidFill>
                  <a:srgbClr val="DADADA"/>
                </a:solidFill>
                <a:cs typeface="Arial"/>
              </a:rPr>
              <a:t>(adapted per </a:t>
            </a:r>
            <a:br>
              <a:rPr lang="en-US" sz="1400" i="1" dirty="0">
                <a:solidFill>
                  <a:srgbClr val="DADADA"/>
                </a:solidFill>
                <a:cs typeface="Arial"/>
              </a:rPr>
            </a:br>
            <a:r>
              <a:rPr lang="en-US" sz="1400" i="1" dirty="0">
                <a:solidFill>
                  <a:srgbClr val="DADADA"/>
                </a:solidFill>
                <a:cs typeface="Arial"/>
              </a:rPr>
              <a:t>FDA label 2011)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8000484" y="1447800"/>
            <a:ext cx="9617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i="1" dirty="0" smtClean="0">
                <a:solidFill>
                  <a:schemeClr val="accent4"/>
                </a:solidFill>
                <a:latin typeface="Arial"/>
                <a:cs typeface="Arial"/>
              </a:rPr>
              <a:t> *</a:t>
            </a:r>
            <a:r>
              <a:rPr lang="en-US" sz="1400" i="1" dirty="0">
                <a:solidFill>
                  <a:schemeClr val="accent4"/>
                </a:solidFill>
                <a:latin typeface="Arial"/>
                <a:cs typeface="Arial"/>
              </a:rPr>
              <a:t>3.2mM  </a:t>
            </a:r>
            <a:endParaRPr lang="en-US" sz="1400" i="1" dirty="0" smtClean="0">
              <a:solidFill>
                <a:schemeClr val="accent4"/>
              </a:solidFill>
              <a:latin typeface="Arial"/>
              <a:cs typeface="Arial"/>
            </a:endParaRPr>
          </a:p>
          <a:p>
            <a:pPr algn="r" eaLnBrk="1" hangingPunct="1"/>
            <a:r>
              <a:rPr lang="en-US" sz="1400" i="1" dirty="0" smtClean="0">
                <a:solidFill>
                  <a:schemeClr val="accent4"/>
                </a:solidFill>
                <a:latin typeface="Arial"/>
                <a:cs typeface="Arial"/>
              </a:rPr>
              <a:t> **</a:t>
            </a:r>
            <a:r>
              <a:rPr lang="en-US" sz="1400" i="1" dirty="0">
                <a:solidFill>
                  <a:schemeClr val="accent4"/>
                </a:solidFill>
                <a:latin typeface="Arial"/>
                <a:cs typeface="Arial"/>
              </a:rPr>
              <a:t>2.6mM</a:t>
            </a:r>
            <a:endParaRPr lang="en-US" sz="1800" i="1" dirty="0">
              <a:solidFill>
                <a:schemeClr val="accent4"/>
              </a:solidFill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971800" y="2683014"/>
            <a:ext cx="3200400" cy="222250"/>
            <a:chOff x="2971800" y="2717800"/>
            <a:chExt cx="3200400" cy="30480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6172200" y="2717800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2971800" y="2717800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2971800" y="3798141"/>
            <a:ext cx="3200400" cy="226787"/>
            <a:chOff x="2971800" y="3888013"/>
            <a:chExt cx="3200400" cy="304800"/>
          </a:xfrm>
        </p:grpSpPr>
        <p:cxnSp>
          <p:nvCxnSpPr>
            <p:cNvPr id="37" name="Straight Arrow Connector 36"/>
            <p:cNvCxnSpPr/>
            <p:nvPr/>
          </p:nvCxnSpPr>
          <p:spPr bwMode="auto">
            <a:xfrm>
              <a:off x="6172200" y="3888013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2971800" y="3888013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39" name="Straight Arrow Connector 38"/>
          <p:cNvCxnSpPr/>
          <p:nvPr/>
        </p:nvCxnSpPr>
        <p:spPr bwMode="auto">
          <a:xfrm>
            <a:off x="4572000" y="4526578"/>
            <a:ext cx="0" cy="31212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4571999" y="5334000"/>
            <a:ext cx="2" cy="228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4570005" y="1943100"/>
            <a:ext cx="3991" cy="24749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846799" y="6438900"/>
            <a:ext cx="745040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i="1" dirty="0">
                <a:solidFill>
                  <a:srgbClr val="DADADA"/>
                </a:solidFill>
                <a:latin typeface="+mn-lt"/>
                <a:ea typeface="+mn-ea"/>
                <a:cs typeface="+mn-cs"/>
              </a:rPr>
              <a:t>Cannon CP </a:t>
            </a:r>
            <a:r>
              <a:rPr lang="en-US" sz="1200" i="1" dirty="0" smtClean="0">
                <a:solidFill>
                  <a:srgbClr val="DADADA"/>
                </a:solidFill>
                <a:latin typeface="+mn-lt"/>
                <a:ea typeface="+mn-ea"/>
                <a:cs typeface="+mn-cs"/>
              </a:rPr>
              <a:t>AHJ </a:t>
            </a:r>
            <a:r>
              <a:rPr lang="en-US" sz="1200" i="1" dirty="0">
                <a:solidFill>
                  <a:srgbClr val="DADADA"/>
                </a:solidFill>
                <a:latin typeface="+mn-lt"/>
                <a:ea typeface="+mn-ea"/>
                <a:cs typeface="+mn-cs"/>
              </a:rPr>
              <a:t>2008;156:826-</a:t>
            </a:r>
            <a:r>
              <a:rPr lang="en-US" sz="1200" i="1" dirty="0" smtClean="0">
                <a:solidFill>
                  <a:srgbClr val="DADADA"/>
                </a:solidFill>
                <a:latin typeface="+mn-lt"/>
                <a:ea typeface="+mn-ea"/>
                <a:cs typeface="+mn-cs"/>
              </a:rPr>
              <a:t>32;  Califf RM NEJM 2009;361:712-7;  Blazing MA AHJ 2014;168:205-12 </a:t>
            </a:r>
            <a:endParaRPr lang="en-US" sz="1200" i="1" dirty="0">
              <a:solidFill>
                <a:srgbClr val="DADAD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97311" y="4285615"/>
            <a:ext cx="1864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accent4"/>
                </a:solidFill>
              </a:rPr>
              <a:t>90% power to detect </a:t>
            </a:r>
          </a:p>
          <a:p>
            <a:pPr algn="ctr"/>
            <a:r>
              <a:rPr lang="en-US" sz="1400" i="1" dirty="0" smtClean="0">
                <a:solidFill>
                  <a:schemeClr val="accent4"/>
                </a:solidFill>
              </a:rPr>
              <a:t>~9% difference</a:t>
            </a:r>
            <a:endParaRPr lang="en-US" sz="1400" i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275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Metrics</a:t>
            </a:r>
            <a:endParaRPr lang="en-US" dirty="0"/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9187658"/>
              </p:ext>
            </p:extLst>
          </p:nvPr>
        </p:nvGraphicFramePr>
        <p:xfrm>
          <a:off x="165101" y="1224099"/>
          <a:ext cx="8813799" cy="413607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128653"/>
                <a:gridCol w="1727199"/>
                <a:gridCol w="1957947"/>
              </a:tblGrid>
              <a:tr h="9730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91440" anchor="ctr" horzOverflow="overflow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(N=9077)</a:t>
                      </a:r>
                    </a:p>
                  </a:txBody>
                  <a:tcPr marL="91452" marR="91452" marT="45707" marB="91440" anchor="ctr" horzOverflow="overflow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</a:rPr>
                        <a:t>EZ/Simva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</a:rPr>
                        <a:t>(N=9067)</a:t>
                      </a:r>
                    </a:p>
                  </a:txBody>
                  <a:tcPr marL="91452" marR="91452" marT="45707" marB="91440" anchor="ctr" horzOverflow="overflow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6063"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Uptitration to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Simva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 80mg, %</a:t>
                      </a: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27</a:t>
                      </a: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</a:t>
                      </a:r>
                    </a:p>
                  </a:txBody>
                  <a:tcPr marL="91452" marR="91452" marT="45707" marB="45707" anchor="ctr" horzOverflow="overflow"/>
                </a:tc>
              </a:tr>
              <a:tr h="456063"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Premature study drug D/C, %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42</a:t>
                      </a: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42</a:t>
                      </a:r>
                    </a:p>
                  </a:txBody>
                  <a:tcPr marL="91452" marR="91452" marT="45707" marB="45707" anchor="ctr" horzOverflow="overflow"/>
                </a:tc>
              </a:tr>
              <a:tr h="456063"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Median follow-up, </a:t>
                      </a:r>
                      <a:r>
                        <a:rPr kumimoji="0" lang="en-US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yrs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6.0</a:t>
                      </a: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5.9</a:t>
                      </a:r>
                    </a:p>
                  </a:txBody>
                  <a:tcPr marL="91452" marR="91452" marT="45707" marB="45707" anchor="ctr" horzOverflow="overflow"/>
                </a:tc>
              </a:tr>
              <a:tr h="456063"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Withdraw consent w/o vital status, %/yr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0.6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</a:rPr>
                        <a:t>0.6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</a:tr>
              <a:tr h="456063"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Lost to follow-up, %/yr</a:t>
                      </a:r>
                      <a:endParaRPr kumimoji="0" lang="en-US" sz="22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0.10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</a:rPr>
                        <a:t>0.09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</a:tr>
              <a:tr h="45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Follow up for primary endpoint, %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91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</a:rPr>
                        <a:t>91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</a:tr>
              <a:tr h="392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Follow up for survival, %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97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</a:rPr>
                        <a:t>97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91452" marR="91452" marT="45707" marB="45707" anchor="ctr" horzOverflow="overflow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3775" y="5436891"/>
            <a:ext cx="7036451" cy="12003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457200">
              <a:defRPr/>
            </a:pPr>
            <a:r>
              <a:rPr lang="en-US" sz="2400" dirty="0">
                <a:ea typeface="MS PGothic" pitchFamily="34" charset="-128"/>
              </a:rPr>
              <a:t>Total primary endpoint events = </a:t>
            </a:r>
            <a:r>
              <a:rPr lang="en-US" sz="2400" dirty="0" smtClean="0">
                <a:ea typeface="MS PGothic" pitchFamily="34" charset="-128"/>
              </a:rPr>
              <a:t>5314</a:t>
            </a:r>
          </a:p>
          <a:p>
            <a:pPr algn="ctr" defTabSz="457200">
              <a:defRPr/>
            </a:pPr>
            <a:r>
              <a:rPr lang="en-US" sz="2400" dirty="0" smtClean="0">
                <a:ea typeface="MS PGothic" pitchFamily="34" charset="-128"/>
              </a:rPr>
              <a:t>Total patient-years clinical follow-up = 97,822</a:t>
            </a:r>
          </a:p>
          <a:p>
            <a:pPr algn="ctr" defTabSz="457200">
              <a:defRPr/>
            </a:pPr>
            <a:r>
              <a:rPr lang="en-US" sz="2400" dirty="0" smtClean="0">
                <a:ea typeface="MS PGothic" pitchFamily="34" charset="-128"/>
              </a:rPr>
              <a:t>Total </a:t>
            </a:r>
            <a:r>
              <a:rPr lang="en-US" sz="2400" dirty="0">
                <a:ea typeface="MS PGothic" pitchFamily="34" charset="-128"/>
              </a:rPr>
              <a:t>patient-years follow-</a:t>
            </a:r>
            <a:r>
              <a:rPr lang="en-US" sz="2400" dirty="0" smtClean="0">
                <a:ea typeface="MS PGothic" pitchFamily="34" charset="-128"/>
              </a:rPr>
              <a:t>up for survival </a:t>
            </a:r>
            <a:r>
              <a:rPr lang="en-US" sz="2400" dirty="0">
                <a:ea typeface="MS PGothic" pitchFamily="34" charset="-128"/>
              </a:rPr>
              <a:t>= </a:t>
            </a:r>
            <a:r>
              <a:rPr lang="en-US" sz="2400" dirty="0" smtClean="0">
                <a:ea typeface="MS PGothic" pitchFamily="34" charset="-128"/>
              </a:rPr>
              <a:t>104,135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10300" y="-101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78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prove-it_template_12nov2014">
  <a:themeElements>
    <a:clrScheme name="Custom 42">
      <a:dk1>
        <a:srgbClr val="000000"/>
      </a:dk1>
      <a:lt1>
        <a:srgbClr val="FFFFFF"/>
      </a:lt1>
      <a:dk2>
        <a:srgbClr val="0033AB"/>
      </a:dk2>
      <a:lt2>
        <a:srgbClr val="94D521"/>
      </a:lt2>
      <a:accent1>
        <a:srgbClr val="110F3C"/>
      </a:accent1>
      <a:accent2>
        <a:srgbClr val="4189CE"/>
      </a:accent2>
      <a:accent3>
        <a:srgbClr val="00CCFF"/>
      </a:accent3>
      <a:accent4>
        <a:srgbClr val="DADADA"/>
      </a:accent4>
      <a:accent5>
        <a:srgbClr val="FFFF00"/>
      </a:accent5>
      <a:accent6>
        <a:srgbClr val="BA2334"/>
      </a:accent6>
      <a:hlink>
        <a:srgbClr val="222478"/>
      </a:hlink>
      <a:folHlink>
        <a:srgbClr val="AFD2E6"/>
      </a:folHlink>
    </a:clrScheme>
    <a:fontScheme name="1_G&amp;t">
      <a:majorFont>
        <a:latin typeface="Tahom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:a="http://schemas.openxmlformats.org/drawingml/2006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:a="http://schemas.openxmlformats.org/drawingml/2006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1_G&amp;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&amp;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&amp;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&amp;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&amp;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&amp;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&amp;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improve-it_template_12nov2014.thmx</Template>
  <TotalTime>3171</TotalTime>
  <Words>2086</Words>
  <Application>Microsoft Macintosh PowerPoint</Application>
  <PresentationFormat>On-screen Show (4:3)</PresentationFormat>
  <Paragraphs>443</Paragraphs>
  <Slides>19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improve-it_template_12nov2014</vt:lpstr>
      <vt:lpstr>IMProved Reduction of Outcomes: Vytorin Efficacy International Trial</vt:lpstr>
      <vt:lpstr>Trial Leadership</vt:lpstr>
      <vt:lpstr>National Lead Investigators and Steering Committee (1158 sites, 39 Countries)</vt:lpstr>
      <vt:lpstr>Background:  Cholesterol Lowering </vt:lpstr>
      <vt:lpstr>Ezetimibe: Background</vt:lpstr>
      <vt:lpstr>Goals</vt:lpstr>
      <vt:lpstr>Patient Population</vt:lpstr>
      <vt:lpstr>Study Design</vt:lpstr>
      <vt:lpstr>Study Metrics</vt:lpstr>
      <vt:lpstr>Baseline Characteristics</vt:lpstr>
      <vt:lpstr>LDL-C and Lipid Changes</vt:lpstr>
      <vt:lpstr>Primary Endpoint — ITT</vt:lpstr>
      <vt:lpstr>Primary and 3 Prespecified Secondary Endpoints — ITT</vt:lpstr>
      <vt:lpstr>Individual Cardiovascular  Endpoints and CVD/MI/Stroke</vt:lpstr>
      <vt:lpstr>CV Death, Non-fatal MI,  or Non-fatal Stroke</vt:lpstr>
      <vt:lpstr>Major Pre-specified  Subgroups</vt:lpstr>
      <vt:lpstr>IMPROVE-IT vs. CTT:  Ezetimibe vs. Statin Benefit</vt:lpstr>
      <vt:lpstr>Safety — ITT</vt:lpstr>
      <vt:lpstr>Conclusions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IT - LBCT Final</dc:title>
  <dc:subject/>
  <dc:creator>Cannon</dc:creator>
  <cp:keywords/>
  <dc:description/>
  <cp:lastModifiedBy>Ron Waksman</cp:lastModifiedBy>
  <cp:revision>312</cp:revision>
  <dcterms:created xsi:type="dcterms:W3CDTF">2014-11-18T04:52:52Z</dcterms:created>
  <dcterms:modified xsi:type="dcterms:W3CDTF">2014-11-18T04:53:09Z</dcterms:modified>
  <cp:category/>
</cp:coreProperties>
</file>