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6"/>
  </p:notesMasterIdLst>
  <p:handoutMasterIdLst>
    <p:handoutMasterId r:id="rId27"/>
  </p:handoutMasterIdLst>
  <p:sldIdLst>
    <p:sldId id="303" r:id="rId3"/>
    <p:sldId id="308" r:id="rId4"/>
    <p:sldId id="286" r:id="rId5"/>
    <p:sldId id="287" r:id="rId6"/>
    <p:sldId id="318" r:id="rId7"/>
    <p:sldId id="289" r:id="rId8"/>
    <p:sldId id="290" r:id="rId9"/>
    <p:sldId id="307" r:id="rId10"/>
    <p:sldId id="317" r:id="rId11"/>
    <p:sldId id="319" r:id="rId12"/>
    <p:sldId id="320" r:id="rId13"/>
    <p:sldId id="321" r:id="rId14"/>
    <p:sldId id="322" r:id="rId15"/>
    <p:sldId id="323" r:id="rId16"/>
    <p:sldId id="306" r:id="rId17"/>
    <p:sldId id="326" r:id="rId18"/>
    <p:sldId id="325" r:id="rId19"/>
    <p:sldId id="327" r:id="rId20"/>
    <p:sldId id="298" r:id="rId21"/>
    <p:sldId id="311" r:id="rId22"/>
    <p:sldId id="310" r:id="rId23"/>
    <p:sldId id="314" r:id="rId24"/>
    <p:sldId id="315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Zotova" initials="EZ" lastIdx="2" clrIdx="0">
    <p:extLst>
      <p:ext uri="{19B8F6BF-5375-455C-9EA6-DF929625EA0E}">
        <p15:presenceInfo xmlns:p15="http://schemas.microsoft.com/office/powerpoint/2012/main" userId="Elena Zotova" providerId="None"/>
      </p:ext>
    </p:extLst>
  </p:cmAuthor>
  <p:cmAuthor id="2" name="Nakamya, Juliet" initials="NJ" lastIdx="6" clrIdx="1">
    <p:extLst>
      <p:ext uri="{19B8F6BF-5375-455C-9EA6-DF929625EA0E}">
        <p15:presenceInfo xmlns:p15="http://schemas.microsoft.com/office/powerpoint/2012/main" userId="S-1-5-21-3819232535-1506157902-3687175825-5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58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2E0DB7-A3FC-4805-8B3C-F989796C651F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E53EA0-54C9-4495-9AB9-C8C487509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6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8D04AF-7E7B-4D5F-BDCD-B3C22F6C2097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ED9A2D-9C73-4B54-A3BE-16C37E34E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6" y="4561227"/>
            <a:ext cx="5367131" cy="4318572"/>
          </a:xfrm>
          <a:noFill/>
          <a:ln/>
        </p:spPr>
        <p:txBody>
          <a:bodyPr/>
          <a:lstStyle/>
          <a:p>
            <a:pPr marL="0" lvl="1" defTabSz="9485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ea typeface="MS PGothic" panose="020B0600070205080204" pitchFamily="34" charset="-128"/>
                <a:cs typeface="MS PGothic" charset="0"/>
              </a:rPr>
              <a:t>Using FX as a template, modifications were made in three regions to generate r-Antidote: deletion of a 34-residue fragment (residues 46–78) that contains the 11 GLA residues; replacement of the activation peptide (AP) with </a:t>
            </a:r>
            <a:r>
              <a:rPr lang="en-US" dirty="0" err="1">
                <a:ea typeface="MS PGothic" panose="020B0600070205080204" pitchFamily="34" charset="-128"/>
                <a:cs typeface="MS PGothic" charset="0"/>
              </a:rPr>
              <a:t>ArgLysArg</a:t>
            </a:r>
            <a:r>
              <a:rPr lang="en-US" dirty="0">
                <a:ea typeface="MS PGothic" panose="020B0600070205080204" pitchFamily="34" charset="-128"/>
                <a:cs typeface="MS PGothic" charset="0"/>
              </a:rPr>
              <a:t> (RKR) to form the RKRRKR linker that connects the light chain (LC) to the heavy chain (HC); and mutation of the active-site serine to alanine (S419A). </a:t>
            </a:r>
            <a:endParaRPr lang="en-US" dirty="0">
              <a:solidFill>
                <a:srgbClr val="00000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68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Hemostatic efficacy had to be “excellent” or “good.”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Reference</a:t>
            </a:r>
          </a:p>
          <a:p>
            <a:r>
              <a:rPr lang="en-US" dirty="0"/>
              <a:t>Portola Data on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A1BC6-2734-4526-8754-609FD7B6BF5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08" y="1474328"/>
            <a:ext cx="719077" cy="5182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p32/para2,  p33/Fig3.2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508" y="2443986"/>
            <a:ext cx="719077" cy="6259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p33/para1, p59/Sect11.5.2 para1,2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508" y="3235671"/>
            <a:ext cx="719077" cy="4105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p60 Sec11.5.3/para1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0193" y="2523170"/>
            <a:ext cx="790450" cy="7336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p9/row5/Safety Objectives, p14/row2; p64 Sec11.7.1/para1,3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0193" y="3502800"/>
            <a:ext cx="790450" cy="5182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p41 Sec 4.1 Inclusion Criteria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508" y="4081471"/>
            <a:ext cx="594957" cy="6259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ANNEXA-4 Protocol p59/ Sec11.5.1/ para2</a:t>
            </a:r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801585" y="2756960"/>
            <a:ext cx="523257" cy="287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>
            <a:off x="801585" y="3440923"/>
            <a:ext cx="523257" cy="190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>
            <a:off x="5240914" y="2890005"/>
            <a:ext cx="579279" cy="154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1"/>
          </p:cNvCxnSpPr>
          <p:nvPr/>
        </p:nvCxnSpPr>
        <p:spPr>
          <a:xfrm flipH="1" flipV="1">
            <a:off x="5674070" y="3700656"/>
            <a:ext cx="146123" cy="61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9986" y="256169"/>
            <a:ext cx="1515095" cy="3027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b="1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DIRECT PICKUP OF SLIDE 28 in ANDEXANET OVERVIEW DECK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47130" y="1269144"/>
            <a:ext cx="719077" cy="5182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86493" tIns="43247" rIns="86493" bIns="43247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prstClr val="black"/>
                </a:solidFill>
                <a:latin typeface="Arial Narrow" panose="020B0606020202030204" pitchFamily="34" charset="0"/>
                <a:ea typeface="MS PGothic" pitchFamily="34" charset="-128"/>
              </a:rPr>
              <a:t>Safety follow up: ANNEXA-4 Protocol/p73/Appendix A</a:t>
            </a:r>
          </a:p>
        </p:txBody>
      </p:sp>
    </p:spTree>
    <p:extLst>
      <p:ext uri="{BB962C8B-B14F-4D97-AF65-F5344CB8AC3E}">
        <p14:creationId xmlns:p14="http://schemas.microsoft.com/office/powerpoint/2010/main" val="1977793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 txBox="1">
            <a:spLocks noGrp="1" noChangeArrowheads="1"/>
          </p:cNvSpPr>
          <p:nvPr/>
        </p:nvSpPr>
        <p:spPr bwMode="auto">
          <a:xfrm>
            <a:off x="4009702" y="8599021"/>
            <a:ext cx="3067374" cy="45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54" tIns="46678" rIns="93354" bIns="46678" anchor="b"/>
          <a:lstStyle/>
          <a:p>
            <a:pPr algn="r" defTabSz="933634" eaLnBrk="0" fontAlgn="base" hangingPunct="0">
              <a:spcBef>
                <a:spcPct val="0"/>
              </a:spcBef>
              <a:spcAft>
                <a:spcPct val="0"/>
              </a:spcAft>
            </a:pPr>
            <a:fld id="{BD87E7D1-E494-464F-BE31-CB8C31E76255}" type="slidenum">
              <a:rPr lang="en-US" sz="1200" baseline="-25000">
                <a:solidFill>
                  <a:srgbClr val="000000"/>
                </a:solidFill>
                <a:latin typeface="Arial" charset="0"/>
                <a:ea typeface="ＭＳ Ｐゴシック"/>
              </a:rPr>
              <a:pPr algn="r" defTabSz="933634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 baseline="-25000">
              <a:solidFill>
                <a:srgbClr val="000000"/>
              </a:solidFill>
              <a:latin typeface="Arial" charset="0"/>
              <a:ea typeface="ＭＳ Ｐゴシック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4110156"/>
            <a:ext cx="7077075" cy="494177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7160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9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34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5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0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26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10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7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453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00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3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82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79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0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0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5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3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2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2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8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863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25552"/>
            <a:ext cx="10515600" cy="495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774424"/>
            <a:ext cx="12192000" cy="11748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7657"/>
            <a:ext cx="12192000" cy="11748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9" name="Picture 8" descr="annexa_4.png"/>
          <p:cNvPicPr>
            <a:picLocks noChangeAspect="1"/>
          </p:cNvPicPr>
          <p:nvPr userDrawn="1"/>
        </p:nvPicPr>
        <p:blipFill>
          <a:blip r:embed="rId13" cstate="print"/>
          <a:srcRect l="13259" t="7365" r="12074" b="77143"/>
          <a:stretch>
            <a:fillRect/>
          </a:stretch>
        </p:blipFill>
        <p:spPr>
          <a:xfrm>
            <a:off x="10868062" y="178087"/>
            <a:ext cx="1244852" cy="41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89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685800" rtl="0" eaLnBrk="1" latinLnBrk="0" hangingPunct="1">
        <a:lnSpc>
          <a:spcPct val="90000"/>
        </a:lnSpc>
        <a:spcBef>
          <a:spcPts val="750"/>
        </a:spcBef>
        <a:buClr>
          <a:srgbClr val="C00000"/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347663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tabLst>
          <a:tab pos="687388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82575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3827"/>
            <a:ext cx="10515600" cy="863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25552"/>
            <a:ext cx="10515600" cy="495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F6B5-101B-409C-AE91-D560444AA67A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3/16/2018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DAA6-B0F2-43C7-B420-64A6A4D1CB65}" type="slidenum">
              <a:rPr lang="en-US" smtClean="0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774424"/>
            <a:ext cx="12192000" cy="11748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7657"/>
            <a:ext cx="12192000" cy="11748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9" name="Picture 8" descr="annexa_4.png"/>
          <p:cNvPicPr>
            <a:picLocks noChangeAspect="1"/>
          </p:cNvPicPr>
          <p:nvPr userDrawn="1"/>
        </p:nvPicPr>
        <p:blipFill>
          <a:blip r:embed="rId13" cstate="print"/>
          <a:srcRect l="13259" t="7365" r="12074" b="77143"/>
          <a:stretch>
            <a:fillRect/>
          </a:stretch>
        </p:blipFill>
        <p:spPr>
          <a:xfrm>
            <a:off x="10868062" y="178087"/>
            <a:ext cx="1244852" cy="41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3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725" indent="-339725" algn="l" defTabSz="685800" rtl="0" eaLnBrk="1" latinLnBrk="0" hangingPunct="1">
        <a:lnSpc>
          <a:spcPct val="90000"/>
        </a:lnSpc>
        <a:spcBef>
          <a:spcPts val="750"/>
        </a:spcBef>
        <a:buClr>
          <a:srgbClr val="C00000"/>
        </a:buClr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347663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tabLst>
          <a:tab pos="687388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82575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563418" y="577357"/>
            <a:ext cx="8641138" cy="2387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Andexanet alfa </a:t>
            </a:r>
            <a:r>
              <a:rPr lang="en-US" b="1" dirty="0" smtClean="0"/>
              <a:t>in </a:t>
            </a:r>
            <a:r>
              <a:rPr lang="en-US" b="1" dirty="0"/>
              <a:t>Factor </a:t>
            </a:r>
            <a:r>
              <a:rPr lang="en-US" b="1" dirty="0" err="1" smtClean="0"/>
              <a:t>Xa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Inhibitor-Associated </a:t>
            </a:r>
            <a:r>
              <a:rPr lang="en-US" b="1" dirty="0"/>
              <a:t>Acute Major Bleeding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563418" y="3278909"/>
            <a:ext cx="8580582" cy="31773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/>
              <a:t>Stuart J. Connolly, M.D., Truman J. Milling, Jr., M.D., John W. Eikelboom, M.D., C. Michael Gibson, M.D., John T. </a:t>
            </a:r>
            <a:r>
              <a:rPr lang="en-US" sz="2000" dirty="0" err="1"/>
              <a:t>Curnutte</a:t>
            </a:r>
            <a:r>
              <a:rPr lang="en-US" sz="2000" dirty="0"/>
              <a:t>, M.D., Ph.D., </a:t>
            </a:r>
            <a:r>
              <a:rPr lang="en-US" sz="2000" dirty="0" smtClean="0"/>
              <a:t>Michele </a:t>
            </a:r>
            <a:r>
              <a:rPr lang="en-US" sz="2000" dirty="0"/>
              <a:t>D. Bronson, </a:t>
            </a:r>
            <a:r>
              <a:rPr lang="en-US" sz="2000" dirty="0" smtClean="0"/>
              <a:t>Ph.D</a:t>
            </a:r>
            <a:r>
              <a:rPr lang="en-US" sz="2000" dirty="0"/>
              <a:t>., Patrick Yue, M.D., </a:t>
            </a:r>
            <a:r>
              <a:rPr lang="en-US" sz="2000" dirty="0" err="1"/>
              <a:t>Genmin</a:t>
            </a:r>
            <a:r>
              <a:rPr lang="en-US" sz="2000" dirty="0"/>
              <a:t> Lu, Ph.D., Pamela B. Conley, Ph.D., Peter </a:t>
            </a:r>
            <a:r>
              <a:rPr lang="en-US" sz="2000" dirty="0" err="1"/>
              <a:t>Verhamme</a:t>
            </a:r>
            <a:r>
              <a:rPr lang="en-US" sz="2000" dirty="0"/>
              <a:t>, M.D., Ph.D., </a:t>
            </a:r>
            <a:r>
              <a:rPr lang="en-US" sz="2000" dirty="0" err="1"/>
              <a:t>Jeannot</a:t>
            </a:r>
            <a:r>
              <a:rPr lang="en-US" sz="2000" dirty="0"/>
              <a:t> Schmidt, M.D., Saskia Middeldorp, M.D., Alexander T. Cohen, M.D., Jan Beyer-</a:t>
            </a:r>
            <a:r>
              <a:rPr lang="en-US" sz="2000" dirty="0" err="1"/>
              <a:t>Westendorf</a:t>
            </a:r>
            <a:r>
              <a:rPr lang="en-US" sz="2000" dirty="0"/>
              <a:t>, M.D., Pierre Albaladejo, M.D., Jose Lopez-Sendon, M.D</a:t>
            </a:r>
            <a:r>
              <a:rPr lang="en-US" sz="2000" dirty="0" smtClean="0"/>
              <a:t>., Andrew Demchuk, M.D.,  </a:t>
            </a:r>
            <a:r>
              <a:rPr lang="en-US" sz="2000" dirty="0"/>
              <a:t>Shelly Goodman</a:t>
            </a:r>
            <a:r>
              <a:rPr lang="en-US" sz="2000"/>
              <a:t>, </a:t>
            </a:r>
            <a:r>
              <a:rPr lang="en-US" sz="2000" smtClean="0"/>
              <a:t>B.S.N., </a:t>
            </a:r>
            <a:r>
              <a:rPr lang="en-US" sz="2000" dirty="0"/>
              <a:t>Janet Leeds, Ph.D., </a:t>
            </a:r>
            <a:r>
              <a:rPr lang="en-US" sz="2000" dirty="0" smtClean="0"/>
              <a:t>Deborah </a:t>
            </a:r>
            <a:r>
              <a:rPr lang="en-US" sz="2000" dirty="0"/>
              <a:t>M. Siegal, M.D., Elena Zotova, Ph.D., Brandi Meeks, </a:t>
            </a:r>
            <a:r>
              <a:rPr lang="en-US" sz="2000" dirty="0" smtClean="0"/>
              <a:t>M.Sc., </a:t>
            </a:r>
            <a:r>
              <a:rPr lang="en-US" sz="2000" dirty="0"/>
              <a:t>Juliet Nakamya, Ph.D., </a:t>
            </a:r>
            <a:r>
              <a:rPr lang="en-US" sz="2000" dirty="0" smtClean="0"/>
              <a:t>Balakumar Swaminathan, </a:t>
            </a:r>
            <a:r>
              <a:rPr lang="en-US" sz="2000" dirty="0"/>
              <a:t>M.Sc., Mark Crowther, M.D. </a:t>
            </a:r>
          </a:p>
          <a:p>
            <a:r>
              <a:rPr lang="en-US" sz="2000" dirty="0"/>
              <a:t>on behalf of the ANNEXA-4 investigators</a:t>
            </a:r>
          </a:p>
          <a:p>
            <a:endParaRPr lang="en-US" sz="2000" dirty="0"/>
          </a:p>
        </p:txBody>
      </p:sp>
      <p:pic>
        <p:nvPicPr>
          <p:cNvPr id="9" name="Picture 8" descr="macp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9386" y="3951767"/>
            <a:ext cx="2395045" cy="1328071"/>
          </a:xfrm>
          <a:prstGeom prst="rect">
            <a:avLst/>
          </a:prstGeom>
          <a:noFill/>
        </p:spPr>
      </p:pic>
      <p:pic>
        <p:nvPicPr>
          <p:cNvPr id="3074" name="Picture 2" descr="Portola Pharmaceutic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696" y="2400737"/>
            <a:ext cx="3030305" cy="112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733" y="5702428"/>
            <a:ext cx="3310268" cy="753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8063" y="357981"/>
            <a:ext cx="9527736" cy="553998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As Presented at the ACC Scientific Sessions, 12 March 2018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971"/>
            <a:ext cx="10515600" cy="8630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Anti-factor Xa Activity: Rivaroxaban n</a:t>
            </a:r>
            <a:r>
              <a:rPr lang="en-US" dirty="0" smtClean="0"/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75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25367" y="5731878"/>
          <a:ext cx="10728433" cy="8804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2124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78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9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24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11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49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169.75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11.30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</a:rPr>
                        <a:t>14.40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</a:rPr>
                        <a:t>96.80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</a:rPr>
                        <a:t>82.60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</a:rPr>
                        <a:t>72.20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n-US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(95% CI)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(-92 to -82)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(-89 to -82)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(-46 to -33)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(-53 to -45)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</a:rPr>
                        <a:t>(-65 to -53)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312800" y="1175143"/>
            <a:ext cx="535937" cy="4032674"/>
            <a:chOff x="0" y="0"/>
            <a:chExt cx="487680" cy="3566160"/>
          </a:xfrm>
        </p:grpSpPr>
        <p:sp>
          <p:nvSpPr>
            <p:cNvPr id="26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48768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800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0" y="822960"/>
              <a:ext cx="48768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600</a:t>
              </a: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0" y="1653540"/>
              <a:ext cx="48768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0" y="2484120"/>
              <a:ext cx="48768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200</a:t>
              </a: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0" y="3299460"/>
              <a:ext cx="48768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98555" y="5230132"/>
            <a:ext cx="8431089" cy="515620"/>
            <a:chOff x="0" y="-6401"/>
            <a:chExt cx="4890521" cy="433121"/>
          </a:xfrm>
        </p:grpSpPr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0" y="0"/>
              <a:ext cx="73914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Baseline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781805" y="0"/>
              <a:ext cx="739140" cy="42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End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Bolus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1619052" y="0"/>
              <a:ext cx="839726" cy="426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End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Infusion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2561544" y="-6401"/>
              <a:ext cx="624840" cy="32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 Hr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 Box 2"/>
            <p:cNvSpPr txBox="1">
              <a:spLocks noChangeArrowheads="1"/>
            </p:cNvSpPr>
            <p:nvPr/>
          </p:nvSpPr>
          <p:spPr bwMode="auto">
            <a:xfrm>
              <a:off x="3391516" y="-6401"/>
              <a:ext cx="624840" cy="32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 Hr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4265681" y="0"/>
              <a:ext cx="624840" cy="327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 Hr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838200" y="1355426"/>
            <a:ext cx="547246" cy="32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Anti-factor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Activity (ng/ml)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090" y="856870"/>
            <a:ext cx="9963965" cy="4422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2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692"/>
            <a:ext cx="10515600" cy="863047"/>
          </a:xfrm>
        </p:spPr>
        <p:txBody>
          <a:bodyPr/>
          <a:lstStyle/>
          <a:p>
            <a:pPr algn="ctr"/>
            <a:r>
              <a:rPr lang="en-US" dirty="0"/>
              <a:t>Anti-factor Xa Activity: Apixaban n</a:t>
            </a:r>
            <a:r>
              <a:rPr lang="en-US" dirty="0" smtClean="0"/>
              <a:t>= 105</a:t>
            </a:r>
            <a:endParaRPr lang="en-US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39965" y="1492452"/>
            <a:ext cx="757888" cy="2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239965" y="2349326"/>
            <a:ext cx="757888" cy="2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239965" y="3223736"/>
            <a:ext cx="757888" cy="2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39965" y="4069865"/>
            <a:ext cx="757888" cy="2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239965" y="4965765"/>
            <a:ext cx="757888" cy="28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448300" y="5341051"/>
            <a:ext cx="1343838" cy="3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014719" y="5341051"/>
            <a:ext cx="1343838" cy="52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373400" y="5341051"/>
            <a:ext cx="1620918" cy="52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Infusion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098015" y="5341051"/>
            <a:ext cx="1136028" cy="40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663516" y="5341051"/>
            <a:ext cx="1136028" cy="40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140916" y="5341051"/>
            <a:ext cx="1136028" cy="403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5769" y="1184723"/>
            <a:ext cx="568565" cy="334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Anti-factor Xa Activity (ng/ml)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77" y="760630"/>
            <a:ext cx="10388485" cy="45838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875909" y="5809279"/>
          <a:ext cx="10730947" cy="8804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791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61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61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61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61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68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132.60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9.45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10.10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79.65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  <a:latin typeface="Calibri" panose="020F0502020204030204" pitchFamily="34" charset="0"/>
                        </a:rPr>
                        <a:t>90.05</a:t>
                      </a:r>
                      <a:endParaRPr lang="en-US" sz="1800" b="1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  <a:latin typeface="Calibri" panose="020F0502020204030204" pitchFamily="34" charset="0"/>
                        </a:rPr>
                        <a:t>80.90</a:t>
                      </a:r>
                      <a:endParaRPr lang="en-US" sz="1800" b="1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Percent 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(95% CI)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(-92 to -90)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(-92 to -90)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(-41 to -29)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(-36 to -25)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(-41 to -32)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7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475"/>
            <a:ext cx="10515600" cy="863047"/>
          </a:xfrm>
        </p:spPr>
        <p:txBody>
          <a:bodyPr/>
          <a:lstStyle/>
          <a:p>
            <a:pPr algn="ctr"/>
            <a:r>
              <a:rPr lang="en-US" dirty="0"/>
              <a:t>Anti-factor Xa Activity: </a:t>
            </a:r>
            <a:r>
              <a:rPr lang="en-US" dirty="0" smtClean="0"/>
              <a:t>Enoxaparin n= 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218844" y="1053908"/>
            <a:ext cx="752262" cy="2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218844" y="1941442"/>
            <a:ext cx="752262" cy="2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0.8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218844" y="2806508"/>
            <a:ext cx="752262" cy="2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0.6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18844" y="3699855"/>
            <a:ext cx="752262" cy="2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218844" y="4560915"/>
            <a:ext cx="752262" cy="28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54485" y="5409565"/>
            <a:ext cx="1295784" cy="4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94890" y="5409565"/>
            <a:ext cx="1295784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Bolus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373997" y="5409565"/>
            <a:ext cx="156295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Infusion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163201" y="5409565"/>
            <a:ext cx="1095405" cy="49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672722" y="5409565"/>
            <a:ext cx="1095405" cy="49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0168885" y="5409565"/>
            <a:ext cx="1095405" cy="492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Hr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20109" y="1293971"/>
            <a:ext cx="564340" cy="308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vert270" wrap="square" lIns="91440" tIns="45720" rIns="91440" bIns="4572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Anti-factor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Activity (IU/ml)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508" y="750523"/>
            <a:ext cx="10500898" cy="4667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54120" y="5845468"/>
          <a:ext cx="11109438" cy="8804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39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4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09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35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431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0.44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-75%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-73%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-52%</a:t>
                      </a:r>
                      <a:endParaRPr lang="en-US" sz="1800" b="1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(95% CI)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(-83 </a:t>
                      </a: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to </a:t>
                      </a: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-66)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(-79 to -29)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(-61 </a:t>
                      </a: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to -</a:t>
                      </a: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25)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(-60to </a:t>
                      </a:r>
                      <a:r>
                        <a:rPr lang="en-US" sz="1800" b="1" kern="1200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27)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effectLst/>
                          <a:latin typeface="Calibri" panose="020F0502020204030204" pitchFamily="34" charset="0"/>
                        </a:rPr>
                        <a:t>(-67to -29)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Hemostasis at 12 hours Post Andexanet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908676"/>
              </p:ext>
            </p:extLst>
          </p:nvPr>
        </p:nvGraphicFramePr>
        <p:xfrm>
          <a:off x="628840" y="2411729"/>
          <a:ext cx="10934320" cy="22311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315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39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131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0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</a:rPr>
                        <a:t>Major</a:t>
                      </a: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Bleeds Adjudicated 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Number of Patients who Achieved</a:t>
                      </a:r>
                      <a:b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Excellent or Good Hemostasis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</a:rPr>
                        <a:t>Percent </a:t>
                      </a: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of Patients who Achieved</a:t>
                      </a:r>
                      <a:b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Excellent or Good </a:t>
                      </a: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Hemostasis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b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</a:rPr>
                        <a:t>Confidence Interval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76% - 89%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692"/>
            <a:ext cx="10083799" cy="863047"/>
          </a:xfrm>
        </p:spPr>
        <p:txBody>
          <a:bodyPr/>
          <a:lstStyle/>
          <a:p>
            <a:pPr algn="ctr"/>
            <a:r>
              <a:rPr lang="en-US" dirty="0" smtClean="0"/>
              <a:t>Clinical Hemostatic Efficacy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838200" y="1041401"/>
            <a:ext cx="10083799" cy="5647266"/>
            <a:chOff x="860289" y="1511329"/>
            <a:chExt cx="9406681" cy="5113467"/>
          </a:xfrm>
        </p:grpSpPr>
        <p:grpSp>
          <p:nvGrpSpPr>
            <p:cNvPr id="129" name="Group 128"/>
            <p:cNvGrpSpPr/>
            <p:nvPr/>
          </p:nvGrpSpPr>
          <p:grpSpPr>
            <a:xfrm>
              <a:off x="1340729" y="1511329"/>
              <a:ext cx="8926241" cy="292388"/>
              <a:chOff x="1340729" y="1572289"/>
              <a:chExt cx="8926241" cy="292388"/>
            </a:xfrm>
          </p:grpSpPr>
          <p:sp>
            <p:nvSpPr>
              <p:cNvPr id="249" name="Rectangle 6"/>
              <p:cNvSpPr>
                <a:spLocks noChangeArrowheads="1"/>
              </p:cNvSpPr>
              <p:nvPr/>
            </p:nvSpPr>
            <p:spPr bwMode="auto">
              <a:xfrm>
                <a:off x="1340729" y="1572289"/>
                <a:ext cx="1150956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Subgroup</a:t>
                </a:r>
                <a:endPara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27"/>
              <p:cNvSpPr>
                <a:spLocks noChangeArrowheads="1"/>
              </p:cNvSpPr>
              <p:nvPr/>
            </p:nvSpPr>
            <p:spPr bwMode="auto">
              <a:xfrm>
                <a:off x="3297077" y="1572289"/>
                <a:ext cx="1708801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No. of Patients</a:t>
                </a:r>
                <a:endPara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" name="Rectangle 43"/>
              <p:cNvSpPr>
                <a:spLocks noChangeArrowheads="1"/>
              </p:cNvSpPr>
              <p:nvPr/>
            </p:nvSpPr>
            <p:spPr bwMode="auto">
              <a:xfrm>
                <a:off x="7149129" y="1572289"/>
                <a:ext cx="3117841" cy="292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Excellent or Good (95% CI)</a:t>
                </a:r>
                <a:endPara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0" name="Line 59"/>
            <p:cNvSpPr>
              <a:spLocks noChangeShapeType="1"/>
            </p:cNvSpPr>
            <p:nvPr/>
          </p:nvSpPr>
          <p:spPr bwMode="auto">
            <a:xfrm flipV="1">
              <a:off x="5100637" y="1864676"/>
              <a:ext cx="14289" cy="4378959"/>
            </a:xfrm>
            <a:prstGeom prst="line">
              <a:avLst/>
            </a:prstGeom>
            <a:noFill/>
            <a:ln w="4763" cap="rnd">
              <a:solidFill>
                <a:srgbClr val="4169E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4400"/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4354513" y="6243638"/>
              <a:ext cx="2308352" cy="381158"/>
              <a:chOff x="4354513" y="6243638"/>
              <a:chExt cx="2308352" cy="381158"/>
            </a:xfrm>
          </p:grpSpPr>
          <p:sp>
            <p:nvSpPr>
              <p:cNvPr id="240" name="Line 60"/>
              <p:cNvSpPr>
                <a:spLocks noChangeShapeType="1"/>
              </p:cNvSpPr>
              <p:nvPr/>
            </p:nvSpPr>
            <p:spPr bwMode="auto">
              <a:xfrm>
                <a:off x="4435475" y="6243638"/>
                <a:ext cx="1995488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1" name="Line 61"/>
              <p:cNvSpPr>
                <a:spLocks noChangeShapeType="1"/>
              </p:cNvSpPr>
              <p:nvPr/>
            </p:nvSpPr>
            <p:spPr bwMode="auto">
              <a:xfrm>
                <a:off x="4435475" y="6243638"/>
                <a:ext cx="0" cy="61912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2" name="Line 62"/>
              <p:cNvSpPr>
                <a:spLocks noChangeShapeType="1"/>
              </p:cNvSpPr>
              <p:nvPr/>
            </p:nvSpPr>
            <p:spPr bwMode="auto">
              <a:xfrm>
                <a:off x="5100638" y="6243638"/>
                <a:ext cx="0" cy="61912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3" name="Line 63"/>
              <p:cNvSpPr>
                <a:spLocks noChangeShapeType="1"/>
              </p:cNvSpPr>
              <p:nvPr/>
            </p:nvSpPr>
            <p:spPr bwMode="auto">
              <a:xfrm>
                <a:off x="5765800" y="6243638"/>
                <a:ext cx="0" cy="61912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4" name="Line 64"/>
              <p:cNvSpPr>
                <a:spLocks noChangeShapeType="1"/>
              </p:cNvSpPr>
              <p:nvPr/>
            </p:nvSpPr>
            <p:spPr bwMode="auto">
              <a:xfrm>
                <a:off x="6430963" y="6243638"/>
                <a:ext cx="0" cy="61912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45" name="Rectangle 65"/>
              <p:cNvSpPr>
                <a:spLocks noChangeArrowheads="1"/>
              </p:cNvSpPr>
              <p:nvPr/>
            </p:nvSpPr>
            <p:spPr bwMode="auto">
              <a:xfrm>
                <a:off x="4354513" y="63785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25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6" name="Rectangle 66"/>
              <p:cNvSpPr>
                <a:spLocks noChangeArrowheads="1"/>
              </p:cNvSpPr>
              <p:nvPr/>
            </p:nvSpPr>
            <p:spPr bwMode="auto">
              <a:xfrm>
                <a:off x="5019675" y="63785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50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7" name="Rectangle 67"/>
              <p:cNvSpPr>
                <a:spLocks noChangeArrowheads="1"/>
              </p:cNvSpPr>
              <p:nvPr/>
            </p:nvSpPr>
            <p:spPr bwMode="auto">
              <a:xfrm>
                <a:off x="5684838" y="6378575"/>
                <a:ext cx="22762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75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8" name="Rectangle 68"/>
              <p:cNvSpPr>
                <a:spLocks noChangeArrowheads="1"/>
              </p:cNvSpPr>
              <p:nvPr/>
            </p:nvSpPr>
            <p:spPr bwMode="auto">
              <a:xfrm>
                <a:off x="6321425" y="6378575"/>
                <a:ext cx="34144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100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860289" y="1840418"/>
              <a:ext cx="8479847" cy="278685"/>
              <a:chOff x="860289" y="2190938"/>
              <a:chExt cx="8479847" cy="278685"/>
            </a:xfrm>
          </p:grpSpPr>
          <p:sp>
            <p:nvSpPr>
              <p:cNvPr id="234" name="Rectangle 7"/>
              <p:cNvSpPr>
                <a:spLocks noChangeArrowheads="1"/>
              </p:cNvSpPr>
              <p:nvPr/>
            </p:nvSpPr>
            <p:spPr bwMode="auto">
              <a:xfrm>
                <a:off x="860289" y="2190938"/>
                <a:ext cx="2146325" cy="2786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000" b="1" dirty="0" smtClean="0">
                    <a:solidFill>
                      <a:srgbClr val="000000"/>
                    </a:solidFill>
                    <a:latin typeface="+mn-lt"/>
                  </a:rPr>
                  <a:t>Total Efficacy Patients</a:t>
                </a:r>
                <a:endParaRPr kumimoji="0" lang="en-US" altLang="en-US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5" name="Rectangle 28"/>
              <p:cNvSpPr>
                <a:spLocks noChangeArrowheads="1"/>
              </p:cNvSpPr>
              <p:nvPr/>
            </p:nvSpPr>
            <p:spPr bwMode="auto">
              <a:xfrm>
                <a:off x="3700463" y="2190938"/>
                <a:ext cx="35105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132</a:t>
                </a:r>
                <a:endParaRPr kumimoji="0" lang="en-US" altLang="en-US" sz="4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6" name="Rectangle 44"/>
              <p:cNvSpPr>
                <a:spLocks noChangeArrowheads="1"/>
              </p:cNvSpPr>
              <p:nvPr/>
            </p:nvSpPr>
            <p:spPr bwMode="auto">
              <a:xfrm>
                <a:off x="8131175" y="2198688"/>
                <a:ext cx="1208961" cy="2619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83    ( 76- 89 )</a:t>
                </a:r>
                <a:endParaRPr kumimoji="0" lang="en-US" alt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237" name="Line 69"/>
              <p:cNvSpPr>
                <a:spLocks noChangeShapeType="1"/>
              </p:cNvSpPr>
              <p:nvPr/>
            </p:nvSpPr>
            <p:spPr bwMode="auto">
              <a:xfrm>
                <a:off x="5792788" y="2370343"/>
                <a:ext cx="347663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38" name="Rectangle 70"/>
              <p:cNvSpPr>
                <a:spLocks noChangeArrowheads="1"/>
              </p:cNvSpPr>
              <p:nvPr/>
            </p:nvSpPr>
            <p:spPr bwMode="auto">
              <a:xfrm>
                <a:off x="5875338" y="2276681"/>
                <a:ext cx="187325" cy="187325"/>
              </a:xfrm>
              <a:prstGeom prst="rect">
                <a:avLst/>
              </a:prstGeom>
              <a:solidFill>
                <a:srgbClr val="A52A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  <p:sp>
            <p:nvSpPr>
              <p:cNvPr id="239" name="Rectangle 71"/>
              <p:cNvSpPr>
                <a:spLocks noChangeArrowheads="1"/>
              </p:cNvSpPr>
              <p:nvPr/>
            </p:nvSpPr>
            <p:spPr bwMode="auto">
              <a:xfrm>
                <a:off x="5875338" y="2276681"/>
                <a:ext cx="187325" cy="187325"/>
              </a:xfrm>
              <a:prstGeom prst="rect">
                <a:avLst/>
              </a:prstGeom>
              <a:noFill/>
              <a:ln w="4763" cap="rnd">
                <a:solidFill>
                  <a:srgbClr val="A52A2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4400"/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860289" y="2112328"/>
              <a:ext cx="8525932" cy="927908"/>
              <a:chOff x="860289" y="2112328"/>
              <a:chExt cx="8525932" cy="927908"/>
            </a:xfrm>
          </p:grpSpPr>
          <p:sp>
            <p:nvSpPr>
              <p:cNvPr id="212" name="Rectangle 8"/>
              <p:cNvSpPr>
                <a:spLocks noChangeArrowheads="1"/>
              </p:cNvSpPr>
              <p:nvPr/>
            </p:nvSpPr>
            <p:spPr bwMode="auto">
              <a:xfrm>
                <a:off x="860289" y="2112328"/>
                <a:ext cx="4600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Drug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213" name="Group 212"/>
              <p:cNvGrpSpPr/>
              <p:nvPr/>
            </p:nvGrpSpPr>
            <p:grpSpPr>
              <a:xfrm>
                <a:off x="947601" y="2330768"/>
                <a:ext cx="8392535" cy="283464"/>
                <a:chOff x="947601" y="2605088"/>
                <a:chExt cx="8392535" cy="276999"/>
              </a:xfrm>
            </p:grpSpPr>
            <p:sp>
              <p:nvSpPr>
                <p:cNvPr id="228" name="Rectangle 9"/>
                <p:cNvSpPr>
                  <a:spLocks noChangeArrowheads="1"/>
                </p:cNvSpPr>
                <p:nvPr/>
              </p:nvSpPr>
              <p:spPr bwMode="auto">
                <a:xfrm>
                  <a:off x="947601" y="2605088"/>
                  <a:ext cx="1154483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Rivaroxaban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29" name="Rectangle 29"/>
                <p:cNvSpPr>
                  <a:spLocks noChangeArrowheads="1"/>
                </p:cNvSpPr>
                <p:nvPr/>
              </p:nvSpPr>
              <p:spPr bwMode="auto">
                <a:xfrm>
                  <a:off x="3735388" y="2605088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54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30" name="Rectangle 45"/>
                <p:cNvSpPr>
                  <a:spLocks noChangeArrowheads="1"/>
                </p:cNvSpPr>
                <p:nvPr/>
              </p:nvSpPr>
              <p:spPr bwMode="auto">
                <a:xfrm>
                  <a:off x="8131175" y="2605088"/>
                  <a:ext cx="1208961" cy="2559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83    ( 73- 93 )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31" name="Line 72"/>
                <p:cNvSpPr>
                  <a:spLocks noChangeShapeType="1"/>
                </p:cNvSpPr>
                <p:nvPr/>
              </p:nvSpPr>
              <p:spPr bwMode="auto">
                <a:xfrm>
                  <a:off x="5724525" y="2775156"/>
                  <a:ext cx="525463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32" name="Rectangle 73"/>
                <p:cNvSpPr>
                  <a:spLocks noChangeArrowheads="1"/>
                </p:cNvSpPr>
                <p:nvPr/>
              </p:nvSpPr>
              <p:spPr bwMode="auto">
                <a:xfrm>
                  <a:off x="5948363" y="2738643"/>
                  <a:ext cx="77788" cy="73025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33" name="Rectangle 74"/>
                <p:cNvSpPr>
                  <a:spLocks noChangeArrowheads="1"/>
                </p:cNvSpPr>
                <p:nvPr/>
              </p:nvSpPr>
              <p:spPr bwMode="auto">
                <a:xfrm>
                  <a:off x="5948363" y="2738643"/>
                  <a:ext cx="77788" cy="73025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214" name="Group 213"/>
              <p:cNvGrpSpPr/>
              <p:nvPr/>
            </p:nvGrpSpPr>
            <p:grpSpPr>
              <a:xfrm>
                <a:off x="947601" y="2543770"/>
                <a:ext cx="8392535" cy="283464"/>
                <a:chOff x="947601" y="2806700"/>
                <a:chExt cx="8392535" cy="276999"/>
              </a:xfrm>
            </p:grpSpPr>
            <p:sp>
              <p:nvSpPr>
                <p:cNvPr id="222" name="Rectangle 10"/>
                <p:cNvSpPr>
                  <a:spLocks noChangeArrowheads="1"/>
                </p:cNvSpPr>
                <p:nvPr/>
              </p:nvSpPr>
              <p:spPr bwMode="auto">
                <a:xfrm>
                  <a:off x="947601" y="2806700"/>
                  <a:ext cx="906787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Apixaban</a:t>
                  </a:r>
                  <a:endParaRPr kumimoji="0" lang="en-US" altLang="en-US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23" name="Rectangle 30"/>
                <p:cNvSpPr>
                  <a:spLocks noChangeArrowheads="1"/>
                </p:cNvSpPr>
                <p:nvPr/>
              </p:nvSpPr>
              <p:spPr bwMode="auto">
                <a:xfrm>
                  <a:off x="3735388" y="2806700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68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24" name="Rectangle 46"/>
                <p:cNvSpPr>
                  <a:spLocks noChangeArrowheads="1"/>
                </p:cNvSpPr>
                <p:nvPr/>
              </p:nvSpPr>
              <p:spPr bwMode="auto">
                <a:xfrm>
                  <a:off x="8131175" y="2806700"/>
                  <a:ext cx="1208961" cy="2559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82    ( 73- 91 )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25" name="Line 75"/>
                <p:cNvSpPr>
                  <a:spLocks noChangeShapeType="1"/>
                </p:cNvSpPr>
                <p:nvPr/>
              </p:nvSpPr>
              <p:spPr bwMode="auto">
                <a:xfrm>
                  <a:off x="5719763" y="2978356"/>
                  <a:ext cx="482600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26" name="Rectangle 76"/>
                <p:cNvSpPr>
                  <a:spLocks noChangeArrowheads="1"/>
                </p:cNvSpPr>
                <p:nvPr/>
              </p:nvSpPr>
              <p:spPr bwMode="auto">
                <a:xfrm>
                  <a:off x="5911850" y="2932318"/>
                  <a:ext cx="98425" cy="92075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27" name="Rectangle 77"/>
                <p:cNvSpPr>
                  <a:spLocks noChangeArrowheads="1"/>
                </p:cNvSpPr>
                <p:nvPr/>
              </p:nvSpPr>
              <p:spPr bwMode="auto">
                <a:xfrm>
                  <a:off x="5911850" y="2932318"/>
                  <a:ext cx="98425" cy="92075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215" name="Group 214"/>
              <p:cNvGrpSpPr/>
              <p:nvPr/>
            </p:nvGrpSpPr>
            <p:grpSpPr>
              <a:xfrm>
                <a:off x="947601" y="2756772"/>
                <a:ext cx="8438620" cy="283464"/>
                <a:chOff x="947601" y="3009900"/>
                <a:chExt cx="8438620" cy="276999"/>
              </a:xfrm>
            </p:grpSpPr>
            <p:sp>
              <p:nvSpPr>
                <p:cNvPr id="216" name="Rectangle 11"/>
                <p:cNvSpPr>
                  <a:spLocks noChangeArrowheads="1"/>
                </p:cNvSpPr>
                <p:nvPr/>
              </p:nvSpPr>
              <p:spPr bwMode="auto">
                <a:xfrm>
                  <a:off x="947601" y="3009900"/>
                  <a:ext cx="1066254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Enoxaparin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17" name="Rectangle 31"/>
                <p:cNvSpPr>
                  <a:spLocks noChangeArrowheads="1"/>
                </p:cNvSpPr>
                <p:nvPr/>
              </p:nvSpPr>
              <p:spPr bwMode="auto">
                <a:xfrm>
                  <a:off x="3735388" y="3009900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10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18" name="Rectangle 47"/>
                <p:cNvSpPr>
                  <a:spLocks noChangeArrowheads="1"/>
                </p:cNvSpPr>
                <p:nvPr/>
              </p:nvSpPr>
              <p:spPr bwMode="auto">
                <a:xfrm>
                  <a:off x="8116888" y="3009900"/>
                  <a:ext cx="1269333" cy="2559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80    ( 55-100 )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19" name="Line 78"/>
                <p:cNvSpPr>
                  <a:spLocks noChangeShapeType="1"/>
                </p:cNvSpPr>
                <p:nvPr/>
              </p:nvSpPr>
              <p:spPr bwMode="auto">
                <a:xfrm>
                  <a:off x="5235575" y="3181556"/>
                  <a:ext cx="1195388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20" name="Rectangle 79"/>
                <p:cNvSpPr>
                  <a:spLocks noChangeArrowheads="1"/>
                </p:cNvSpPr>
                <p:nvPr/>
              </p:nvSpPr>
              <p:spPr bwMode="auto">
                <a:xfrm>
                  <a:off x="5891213" y="3175206"/>
                  <a:ext cx="15875" cy="11112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21" name="Rectangle 80"/>
                <p:cNvSpPr>
                  <a:spLocks noChangeArrowheads="1"/>
                </p:cNvSpPr>
                <p:nvPr/>
              </p:nvSpPr>
              <p:spPr bwMode="auto">
                <a:xfrm>
                  <a:off x="5891213" y="3175206"/>
                  <a:ext cx="15875" cy="11112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860289" y="2995948"/>
              <a:ext cx="8479847" cy="691127"/>
              <a:chOff x="860289" y="2946914"/>
              <a:chExt cx="8479847" cy="691127"/>
            </a:xfrm>
          </p:grpSpPr>
          <p:sp>
            <p:nvSpPr>
              <p:cNvPr id="197" name="Rectangle 12"/>
              <p:cNvSpPr>
                <a:spLocks noChangeArrowheads="1"/>
              </p:cNvSpPr>
              <p:nvPr/>
            </p:nvSpPr>
            <p:spPr bwMode="auto">
              <a:xfrm>
                <a:off x="860289" y="2946914"/>
                <a:ext cx="32662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Sex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198" name="Group 197"/>
              <p:cNvGrpSpPr/>
              <p:nvPr/>
            </p:nvGrpSpPr>
            <p:grpSpPr>
              <a:xfrm>
                <a:off x="947601" y="3147513"/>
                <a:ext cx="8392535" cy="283464"/>
                <a:chOff x="947601" y="3414713"/>
                <a:chExt cx="8392535" cy="276999"/>
              </a:xfrm>
            </p:grpSpPr>
            <p:sp>
              <p:nvSpPr>
                <p:cNvPr id="206" name="Rectangle 13"/>
                <p:cNvSpPr>
                  <a:spLocks noChangeArrowheads="1"/>
                </p:cNvSpPr>
                <p:nvPr/>
              </p:nvSpPr>
              <p:spPr bwMode="auto">
                <a:xfrm>
                  <a:off x="947601" y="3414713"/>
                  <a:ext cx="561051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Male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7" name="Rectangle 32"/>
                <p:cNvSpPr>
                  <a:spLocks noChangeArrowheads="1"/>
                </p:cNvSpPr>
                <p:nvPr/>
              </p:nvSpPr>
              <p:spPr bwMode="auto">
                <a:xfrm>
                  <a:off x="3735388" y="3414713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67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8" name="Rectangle 48"/>
                <p:cNvSpPr>
                  <a:spLocks noChangeArrowheads="1"/>
                </p:cNvSpPr>
                <p:nvPr/>
              </p:nvSpPr>
              <p:spPr bwMode="auto">
                <a:xfrm>
                  <a:off x="8131175" y="3414713"/>
                  <a:ext cx="1208961" cy="2559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81    ( 71- 90 )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9" name="Line 81"/>
                <p:cNvSpPr>
                  <a:spLocks noChangeShapeType="1"/>
                </p:cNvSpPr>
                <p:nvPr/>
              </p:nvSpPr>
              <p:spPr bwMode="auto">
                <a:xfrm>
                  <a:off x="5662613" y="3586368"/>
                  <a:ext cx="503238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10" name="Rectangle 82"/>
                <p:cNvSpPr>
                  <a:spLocks noChangeArrowheads="1"/>
                </p:cNvSpPr>
                <p:nvPr/>
              </p:nvSpPr>
              <p:spPr bwMode="auto">
                <a:xfrm>
                  <a:off x="5864225" y="3540331"/>
                  <a:ext cx="100013" cy="92075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11" name="Rectangle 83"/>
                <p:cNvSpPr>
                  <a:spLocks noChangeArrowheads="1"/>
                </p:cNvSpPr>
                <p:nvPr/>
              </p:nvSpPr>
              <p:spPr bwMode="auto">
                <a:xfrm>
                  <a:off x="5864225" y="3540331"/>
                  <a:ext cx="100013" cy="92075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99" name="Group 198"/>
              <p:cNvGrpSpPr/>
              <p:nvPr/>
            </p:nvGrpSpPr>
            <p:grpSpPr>
              <a:xfrm>
                <a:off x="947601" y="3354577"/>
                <a:ext cx="8392535" cy="283464"/>
                <a:chOff x="947601" y="3617913"/>
                <a:chExt cx="8392535" cy="276999"/>
              </a:xfrm>
            </p:grpSpPr>
            <p:sp>
              <p:nvSpPr>
                <p:cNvPr id="200" name="Rectangle 14"/>
                <p:cNvSpPr>
                  <a:spLocks noChangeArrowheads="1"/>
                </p:cNvSpPr>
                <p:nvPr/>
              </p:nvSpPr>
              <p:spPr bwMode="auto">
                <a:xfrm>
                  <a:off x="947601" y="3617913"/>
                  <a:ext cx="74398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Female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1" name="Rectangle 33"/>
                <p:cNvSpPr>
                  <a:spLocks noChangeArrowheads="1"/>
                </p:cNvSpPr>
                <p:nvPr/>
              </p:nvSpPr>
              <p:spPr bwMode="auto">
                <a:xfrm>
                  <a:off x="3735388" y="3617913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65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2" name="Rectangle 49"/>
                <p:cNvSpPr>
                  <a:spLocks noChangeArrowheads="1"/>
                </p:cNvSpPr>
                <p:nvPr/>
              </p:nvSpPr>
              <p:spPr bwMode="auto">
                <a:xfrm>
                  <a:off x="8131175" y="3617913"/>
                  <a:ext cx="1208961" cy="2559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85    ( 76- 93 )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203" name="Line 84"/>
                <p:cNvSpPr>
                  <a:spLocks noChangeShapeType="1"/>
                </p:cNvSpPr>
                <p:nvPr/>
              </p:nvSpPr>
              <p:spPr bwMode="auto">
                <a:xfrm>
                  <a:off x="5786438" y="3789568"/>
                  <a:ext cx="468313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04" name="Rectangle 85"/>
                <p:cNvSpPr>
                  <a:spLocks noChangeArrowheads="1"/>
                </p:cNvSpPr>
                <p:nvPr/>
              </p:nvSpPr>
              <p:spPr bwMode="auto">
                <a:xfrm>
                  <a:off x="5973763" y="3741943"/>
                  <a:ext cx="93663" cy="93662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205" name="Rectangle 86"/>
                <p:cNvSpPr>
                  <a:spLocks noChangeArrowheads="1"/>
                </p:cNvSpPr>
                <p:nvPr/>
              </p:nvSpPr>
              <p:spPr bwMode="auto">
                <a:xfrm>
                  <a:off x="5973763" y="3741943"/>
                  <a:ext cx="93663" cy="93662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  <p:grpSp>
          <p:nvGrpSpPr>
            <p:cNvPr id="135" name="Group 134"/>
            <p:cNvGrpSpPr/>
            <p:nvPr/>
          </p:nvGrpSpPr>
          <p:grpSpPr>
            <a:xfrm>
              <a:off x="860289" y="3642787"/>
              <a:ext cx="8604725" cy="947376"/>
              <a:chOff x="860289" y="3637841"/>
              <a:chExt cx="8604725" cy="947376"/>
            </a:xfrm>
          </p:grpSpPr>
          <p:sp>
            <p:nvSpPr>
              <p:cNvPr id="175" name="Rectangle 15"/>
              <p:cNvSpPr>
                <a:spLocks noChangeArrowheads="1"/>
              </p:cNvSpPr>
              <p:nvPr/>
            </p:nvSpPr>
            <p:spPr bwMode="auto">
              <a:xfrm>
                <a:off x="860289" y="3637841"/>
                <a:ext cx="148316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Site of bleeding</a:t>
                </a:r>
                <a:endParaRPr kumimoji="0" lang="en-US" altLang="en-US" sz="4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176" name="Group 175"/>
              <p:cNvGrpSpPr/>
              <p:nvPr/>
            </p:nvGrpSpPr>
            <p:grpSpPr>
              <a:xfrm>
                <a:off x="947601" y="3861300"/>
                <a:ext cx="8414680" cy="276999"/>
                <a:chOff x="947601" y="4022725"/>
                <a:chExt cx="8414680" cy="276999"/>
              </a:xfrm>
            </p:grpSpPr>
            <p:sp>
              <p:nvSpPr>
                <p:cNvPr id="191" name="Rectangle 16"/>
                <p:cNvSpPr>
                  <a:spLocks noChangeArrowheads="1"/>
                </p:cNvSpPr>
                <p:nvPr/>
              </p:nvSpPr>
              <p:spPr bwMode="auto">
                <a:xfrm>
                  <a:off x="947601" y="4022725"/>
                  <a:ext cx="145790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Gastrointestinal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92" name="Rectangle 34"/>
                <p:cNvSpPr>
                  <a:spLocks noChangeArrowheads="1"/>
                </p:cNvSpPr>
                <p:nvPr/>
              </p:nvSpPr>
              <p:spPr bwMode="auto">
                <a:xfrm>
                  <a:off x="3735388" y="4022725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43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93" name="Rectangle 50"/>
                <p:cNvSpPr>
                  <a:spLocks noChangeArrowheads="1"/>
                </p:cNvSpPr>
                <p:nvPr/>
              </p:nvSpPr>
              <p:spPr bwMode="auto">
                <a:xfrm>
                  <a:off x="8131175" y="4022725"/>
                  <a:ext cx="123110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86   ( 76- 96 )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94" name="Line 87"/>
                <p:cNvSpPr>
                  <a:spLocks noChangeShapeType="1"/>
                </p:cNvSpPr>
                <p:nvPr/>
              </p:nvSpPr>
              <p:spPr bwMode="auto">
                <a:xfrm>
                  <a:off x="5781675" y="4194381"/>
                  <a:ext cx="550863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95" name="Rectangle 88"/>
                <p:cNvSpPr>
                  <a:spLocks noChangeArrowheads="1"/>
                </p:cNvSpPr>
                <p:nvPr/>
              </p:nvSpPr>
              <p:spPr bwMode="auto">
                <a:xfrm>
                  <a:off x="6026150" y="4162631"/>
                  <a:ext cx="61913" cy="63500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96" name="Rectangle 89"/>
                <p:cNvSpPr>
                  <a:spLocks noChangeArrowheads="1"/>
                </p:cNvSpPr>
                <p:nvPr/>
              </p:nvSpPr>
              <p:spPr bwMode="auto">
                <a:xfrm>
                  <a:off x="6026150" y="4162631"/>
                  <a:ext cx="61913" cy="63500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77" name="Group 176"/>
              <p:cNvGrpSpPr/>
              <p:nvPr/>
            </p:nvGrpSpPr>
            <p:grpSpPr>
              <a:xfrm>
                <a:off x="947601" y="4084759"/>
                <a:ext cx="8414680" cy="276999"/>
                <a:chOff x="947601" y="4225925"/>
                <a:chExt cx="8414680" cy="276999"/>
              </a:xfrm>
            </p:grpSpPr>
            <p:sp>
              <p:nvSpPr>
                <p:cNvPr id="185" name="Rectangle 17"/>
                <p:cNvSpPr>
                  <a:spLocks noChangeArrowheads="1"/>
                </p:cNvSpPr>
                <p:nvPr/>
              </p:nvSpPr>
              <p:spPr bwMode="auto">
                <a:xfrm>
                  <a:off x="947601" y="4225925"/>
                  <a:ext cx="1081258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Intracranial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6" name="Rectangle 35"/>
                <p:cNvSpPr>
                  <a:spLocks noChangeArrowheads="1"/>
                </p:cNvSpPr>
                <p:nvPr/>
              </p:nvSpPr>
              <p:spPr bwMode="auto">
                <a:xfrm>
                  <a:off x="3735388" y="4225925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74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7" name="Rectangle 51"/>
                <p:cNvSpPr>
                  <a:spLocks noChangeArrowheads="1"/>
                </p:cNvSpPr>
                <p:nvPr/>
              </p:nvSpPr>
              <p:spPr bwMode="auto">
                <a:xfrm>
                  <a:off x="8131175" y="4225925"/>
                  <a:ext cx="123110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81   ( 72- 90 )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8" name="Line 90"/>
                <p:cNvSpPr>
                  <a:spLocks noChangeShapeType="1"/>
                </p:cNvSpPr>
                <p:nvPr/>
              </p:nvSpPr>
              <p:spPr bwMode="auto">
                <a:xfrm>
                  <a:off x="5688013" y="4397581"/>
                  <a:ext cx="477838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89" name="Rectangle 91"/>
                <p:cNvSpPr>
                  <a:spLocks noChangeArrowheads="1"/>
                </p:cNvSpPr>
                <p:nvPr/>
              </p:nvSpPr>
              <p:spPr bwMode="auto">
                <a:xfrm>
                  <a:off x="5875338" y="4345193"/>
                  <a:ext cx="103188" cy="103187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90" name="Rectangle 92"/>
                <p:cNvSpPr>
                  <a:spLocks noChangeArrowheads="1"/>
                </p:cNvSpPr>
                <p:nvPr/>
              </p:nvSpPr>
              <p:spPr bwMode="auto">
                <a:xfrm>
                  <a:off x="5875338" y="4345193"/>
                  <a:ext cx="103188" cy="103187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947601" y="4308218"/>
                <a:ext cx="8517413" cy="276999"/>
                <a:chOff x="947601" y="4429125"/>
                <a:chExt cx="8517413" cy="276999"/>
              </a:xfrm>
            </p:grpSpPr>
            <p:sp>
              <p:nvSpPr>
                <p:cNvPr id="179" name="Rectangle 18"/>
                <p:cNvSpPr>
                  <a:spLocks noChangeArrowheads="1"/>
                </p:cNvSpPr>
                <p:nvPr/>
              </p:nvSpPr>
              <p:spPr bwMode="auto">
                <a:xfrm>
                  <a:off x="947601" y="4429125"/>
                  <a:ext cx="626775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Other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0" name="Rectangle 36"/>
                <p:cNvSpPr>
                  <a:spLocks noChangeArrowheads="1"/>
                </p:cNvSpPr>
                <p:nvPr/>
              </p:nvSpPr>
              <p:spPr bwMode="auto">
                <a:xfrm>
                  <a:off x="3735388" y="4429125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15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1" name="Rectangle 52"/>
                <p:cNvSpPr>
                  <a:spLocks noChangeArrowheads="1"/>
                </p:cNvSpPr>
                <p:nvPr/>
              </p:nvSpPr>
              <p:spPr bwMode="auto">
                <a:xfrm>
                  <a:off x="8116888" y="4429125"/>
                  <a:ext cx="134812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80    ( 60-100 )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82" name="Line 93"/>
                <p:cNvSpPr>
                  <a:spLocks noChangeShapeType="1"/>
                </p:cNvSpPr>
                <p:nvPr/>
              </p:nvSpPr>
              <p:spPr bwMode="auto">
                <a:xfrm>
                  <a:off x="5360988" y="4599193"/>
                  <a:ext cx="1069975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83" name="Rectangle 94"/>
                <p:cNvSpPr>
                  <a:spLocks noChangeArrowheads="1"/>
                </p:cNvSpPr>
                <p:nvPr/>
              </p:nvSpPr>
              <p:spPr bwMode="auto">
                <a:xfrm>
                  <a:off x="5886450" y="4589668"/>
                  <a:ext cx="20638" cy="20637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84" name="Rectangle 95"/>
                <p:cNvSpPr>
                  <a:spLocks noChangeArrowheads="1"/>
                </p:cNvSpPr>
                <p:nvPr/>
              </p:nvSpPr>
              <p:spPr bwMode="auto">
                <a:xfrm>
                  <a:off x="5886450" y="4589668"/>
                  <a:ext cx="20638" cy="20637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  <p:grpSp>
          <p:nvGrpSpPr>
            <p:cNvPr id="136" name="Group 135"/>
            <p:cNvGrpSpPr/>
            <p:nvPr/>
          </p:nvGrpSpPr>
          <p:grpSpPr>
            <a:xfrm>
              <a:off x="860289" y="4545875"/>
              <a:ext cx="8604725" cy="972006"/>
              <a:chOff x="860289" y="4516438"/>
              <a:chExt cx="8604725" cy="972006"/>
            </a:xfrm>
          </p:grpSpPr>
          <p:sp>
            <p:nvSpPr>
              <p:cNvPr id="153" name="Rectangle 19"/>
              <p:cNvSpPr>
                <a:spLocks noChangeArrowheads="1"/>
              </p:cNvSpPr>
              <p:nvPr/>
            </p:nvSpPr>
            <p:spPr bwMode="auto">
              <a:xfrm>
                <a:off x="860289" y="4516438"/>
                <a:ext cx="361381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Age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947601" y="4748107"/>
                <a:ext cx="8517413" cy="276999"/>
                <a:chOff x="947601" y="4838700"/>
                <a:chExt cx="8517413" cy="276999"/>
              </a:xfrm>
            </p:grpSpPr>
            <p:sp>
              <p:nvSpPr>
                <p:cNvPr id="169" name="Rectangle 20"/>
                <p:cNvSpPr>
                  <a:spLocks noChangeArrowheads="1"/>
                </p:cNvSpPr>
                <p:nvPr/>
              </p:nvSpPr>
              <p:spPr bwMode="auto">
                <a:xfrm>
                  <a:off x="947601" y="4838700"/>
                  <a:ext cx="662041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&lt;65 </a:t>
                  </a:r>
                  <a:r>
                    <a:rPr kumimoji="0" lang="en-US" alt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yr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70" name="Rectangle 37"/>
                <p:cNvSpPr>
                  <a:spLocks noChangeArrowheads="1"/>
                </p:cNvSpPr>
                <p:nvPr/>
              </p:nvSpPr>
              <p:spPr bwMode="auto">
                <a:xfrm>
                  <a:off x="3735388" y="4838700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18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71" name="Rectangle 53"/>
                <p:cNvSpPr>
                  <a:spLocks noChangeArrowheads="1"/>
                </p:cNvSpPr>
                <p:nvPr/>
              </p:nvSpPr>
              <p:spPr bwMode="auto">
                <a:xfrm>
                  <a:off x="8116888" y="4838700"/>
                  <a:ext cx="134812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83    ( 66-100 )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72" name="Line 96"/>
                <p:cNvSpPr>
                  <a:spLocks noChangeShapeType="1"/>
                </p:cNvSpPr>
                <p:nvPr/>
              </p:nvSpPr>
              <p:spPr bwMode="auto">
                <a:xfrm>
                  <a:off x="5527675" y="5010356"/>
                  <a:ext cx="903288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73" name="Rectangle 97"/>
                <p:cNvSpPr>
                  <a:spLocks noChangeArrowheads="1"/>
                </p:cNvSpPr>
                <p:nvPr/>
              </p:nvSpPr>
              <p:spPr bwMode="auto">
                <a:xfrm>
                  <a:off x="5973763" y="4994481"/>
                  <a:ext cx="26988" cy="25400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74" name="Rectangle 98"/>
                <p:cNvSpPr>
                  <a:spLocks noChangeArrowheads="1"/>
                </p:cNvSpPr>
                <p:nvPr/>
              </p:nvSpPr>
              <p:spPr bwMode="auto">
                <a:xfrm>
                  <a:off x="5973763" y="4994481"/>
                  <a:ext cx="26988" cy="25400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55" name="Group 154"/>
              <p:cNvGrpSpPr/>
              <p:nvPr/>
            </p:nvGrpSpPr>
            <p:grpSpPr>
              <a:xfrm>
                <a:off x="947601" y="4979776"/>
                <a:ext cx="8467580" cy="276999"/>
                <a:chOff x="947601" y="5041900"/>
                <a:chExt cx="8467580" cy="276999"/>
              </a:xfrm>
            </p:grpSpPr>
            <p:sp>
              <p:nvSpPr>
                <p:cNvPr id="163" name="Rectangle 21"/>
                <p:cNvSpPr>
                  <a:spLocks noChangeArrowheads="1"/>
                </p:cNvSpPr>
                <p:nvPr/>
              </p:nvSpPr>
              <p:spPr bwMode="auto">
                <a:xfrm>
                  <a:off x="947601" y="5041900"/>
                  <a:ext cx="83035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65-75 </a:t>
                  </a:r>
                  <a:r>
                    <a:rPr kumimoji="0" lang="en-US" alt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yr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64" name="Rectangle 38"/>
                <p:cNvSpPr>
                  <a:spLocks noChangeArrowheads="1"/>
                </p:cNvSpPr>
                <p:nvPr/>
              </p:nvSpPr>
              <p:spPr bwMode="auto">
                <a:xfrm>
                  <a:off x="3735388" y="5041900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38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65" name="Rectangle 54"/>
                <p:cNvSpPr>
                  <a:spLocks noChangeArrowheads="1"/>
                </p:cNvSpPr>
                <p:nvPr/>
              </p:nvSpPr>
              <p:spPr bwMode="auto">
                <a:xfrm>
                  <a:off x="8131175" y="5041900"/>
                  <a:ext cx="128400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87    ( 76- 98 )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66" name="Line 99"/>
                <p:cNvSpPr>
                  <a:spLocks noChangeShapeType="1"/>
                </p:cNvSpPr>
                <p:nvPr/>
              </p:nvSpPr>
              <p:spPr bwMode="auto">
                <a:xfrm>
                  <a:off x="5792788" y="5213556"/>
                  <a:ext cx="571500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67" name="Rectangle 100"/>
                <p:cNvSpPr>
                  <a:spLocks noChangeArrowheads="1"/>
                </p:cNvSpPr>
                <p:nvPr/>
              </p:nvSpPr>
              <p:spPr bwMode="auto">
                <a:xfrm>
                  <a:off x="6051550" y="5181806"/>
                  <a:ext cx="57150" cy="57150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68" name="Rectangle 101"/>
                <p:cNvSpPr>
                  <a:spLocks noChangeArrowheads="1"/>
                </p:cNvSpPr>
                <p:nvPr/>
              </p:nvSpPr>
              <p:spPr bwMode="auto">
                <a:xfrm>
                  <a:off x="6051550" y="5181806"/>
                  <a:ext cx="57150" cy="57150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56" name="Group 155"/>
              <p:cNvGrpSpPr/>
              <p:nvPr/>
            </p:nvGrpSpPr>
            <p:grpSpPr>
              <a:xfrm>
                <a:off x="947601" y="5211445"/>
                <a:ext cx="8467580" cy="276999"/>
                <a:chOff x="947601" y="5245100"/>
                <a:chExt cx="8467580" cy="276999"/>
              </a:xfrm>
            </p:grpSpPr>
            <p:sp>
              <p:nvSpPr>
                <p:cNvPr id="157" name="Rectangle 22"/>
                <p:cNvSpPr>
                  <a:spLocks noChangeArrowheads="1"/>
                </p:cNvSpPr>
                <p:nvPr/>
              </p:nvSpPr>
              <p:spPr bwMode="auto">
                <a:xfrm>
                  <a:off x="947601" y="5245100"/>
                  <a:ext cx="662041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&gt;75 </a:t>
                  </a:r>
                  <a:r>
                    <a:rPr kumimoji="0" lang="en-US" altLang="en-US" sz="1600" b="0" i="0" u="none" strike="noStrike" cap="none" normalizeH="0" baseline="0" dirty="0" err="1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yr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58" name="Rectangle 39"/>
                <p:cNvSpPr>
                  <a:spLocks noChangeArrowheads="1"/>
                </p:cNvSpPr>
                <p:nvPr/>
              </p:nvSpPr>
              <p:spPr bwMode="auto">
                <a:xfrm>
                  <a:off x="3735388" y="5245100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76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59" name="Rectangle 55"/>
                <p:cNvSpPr>
                  <a:spLocks noChangeArrowheads="1"/>
                </p:cNvSpPr>
                <p:nvPr/>
              </p:nvSpPr>
              <p:spPr bwMode="auto">
                <a:xfrm>
                  <a:off x="8131175" y="5245100"/>
                  <a:ext cx="1284006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80    ( 71- 89 )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60" name="Line 102"/>
                <p:cNvSpPr>
                  <a:spLocks noChangeShapeType="1"/>
                </p:cNvSpPr>
                <p:nvPr/>
              </p:nvSpPr>
              <p:spPr bwMode="auto">
                <a:xfrm>
                  <a:off x="5667375" y="5415168"/>
                  <a:ext cx="477838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61" name="Rectangle 103"/>
                <p:cNvSpPr>
                  <a:spLocks noChangeArrowheads="1"/>
                </p:cNvSpPr>
                <p:nvPr/>
              </p:nvSpPr>
              <p:spPr bwMode="auto">
                <a:xfrm>
                  <a:off x="5849938" y="5358018"/>
                  <a:ext cx="107950" cy="109537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62" name="Rectangle 104"/>
                <p:cNvSpPr>
                  <a:spLocks noChangeArrowheads="1"/>
                </p:cNvSpPr>
                <p:nvPr/>
              </p:nvSpPr>
              <p:spPr bwMode="auto">
                <a:xfrm>
                  <a:off x="5849938" y="5358018"/>
                  <a:ext cx="107950" cy="109537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  <p:grpSp>
          <p:nvGrpSpPr>
            <p:cNvPr id="137" name="Group 136"/>
            <p:cNvGrpSpPr/>
            <p:nvPr/>
          </p:nvGrpSpPr>
          <p:grpSpPr>
            <a:xfrm>
              <a:off x="860289" y="5473594"/>
              <a:ext cx="8575740" cy="755578"/>
              <a:chOff x="860289" y="5473594"/>
              <a:chExt cx="8575740" cy="755578"/>
            </a:xfrm>
          </p:grpSpPr>
          <p:sp>
            <p:nvSpPr>
              <p:cNvPr id="138" name="Rectangle 23"/>
              <p:cNvSpPr>
                <a:spLocks noChangeArrowheads="1"/>
              </p:cNvSpPr>
              <p:nvPr/>
            </p:nvSpPr>
            <p:spPr bwMode="auto">
              <a:xfrm>
                <a:off x="860289" y="5473594"/>
                <a:ext cx="153811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Andexanet</a:t>
                </a:r>
                <a:r>
                  <a:rPr kumimoji="0" lang="en-US" alt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</a:rPr>
                  <a:t> dose</a:t>
                </a:r>
                <a:endParaRPr kumimoji="0" lang="en-US" altLang="en-US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947601" y="5712883"/>
                <a:ext cx="8392535" cy="276999"/>
                <a:chOff x="947601" y="5649913"/>
                <a:chExt cx="8392535" cy="276999"/>
              </a:xfrm>
            </p:grpSpPr>
            <p:sp>
              <p:nvSpPr>
                <p:cNvPr id="147" name="Rectangle 24"/>
                <p:cNvSpPr>
                  <a:spLocks noChangeArrowheads="1"/>
                </p:cNvSpPr>
                <p:nvPr/>
              </p:nvSpPr>
              <p:spPr bwMode="auto">
                <a:xfrm>
                  <a:off x="947601" y="5649913"/>
                  <a:ext cx="48167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Low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48" name="Rectangle 40"/>
                <p:cNvSpPr>
                  <a:spLocks noChangeArrowheads="1"/>
                </p:cNvSpPr>
                <p:nvPr/>
              </p:nvSpPr>
              <p:spPr bwMode="auto">
                <a:xfrm>
                  <a:off x="3700463" y="5649913"/>
                  <a:ext cx="35105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117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49" name="Rectangle 56"/>
                <p:cNvSpPr>
                  <a:spLocks noChangeArrowheads="1"/>
                </p:cNvSpPr>
                <p:nvPr/>
              </p:nvSpPr>
              <p:spPr bwMode="auto">
                <a:xfrm>
                  <a:off x="8131175" y="5649913"/>
                  <a:ext cx="1208961" cy="2619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81    ( 74- 88 )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50" name="Line 105"/>
                <p:cNvSpPr>
                  <a:spLocks noChangeShapeType="1"/>
                </p:cNvSpPr>
                <p:nvPr/>
              </p:nvSpPr>
              <p:spPr bwMode="auto">
                <a:xfrm>
                  <a:off x="5740400" y="5821568"/>
                  <a:ext cx="379413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51" name="Rectangle 106"/>
                <p:cNvSpPr>
                  <a:spLocks noChangeArrowheads="1"/>
                </p:cNvSpPr>
                <p:nvPr/>
              </p:nvSpPr>
              <p:spPr bwMode="auto">
                <a:xfrm>
                  <a:off x="5849938" y="5737431"/>
                  <a:ext cx="165100" cy="166687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52" name="Rectangle 107"/>
                <p:cNvSpPr>
                  <a:spLocks noChangeArrowheads="1"/>
                </p:cNvSpPr>
                <p:nvPr/>
              </p:nvSpPr>
              <p:spPr bwMode="auto">
                <a:xfrm>
                  <a:off x="5849938" y="5737431"/>
                  <a:ext cx="165100" cy="166687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947601" y="5952173"/>
                <a:ext cx="8488428" cy="276999"/>
                <a:chOff x="947601" y="5853113"/>
                <a:chExt cx="8488428" cy="276999"/>
              </a:xfrm>
            </p:grpSpPr>
            <p:sp>
              <p:nvSpPr>
                <p:cNvPr id="141" name="Rectangle 25"/>
                <p:cNvSpPr>
                  <a:spLocks noChangeArrowheads="1"/>
                </p:cNvSpPr>
                <p:nvPr/>
              </p:nvSpPr>
              <p:spPr bwMode="auto">
                <a:xfrm>
                  <a:off x="947601" y="5853113"/>
                  <a:ext cx="51777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   High</a:t>
                  </a:r>
                  <a:endParaRPr kumimoji="0" lang="en-US" altLang="en-US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42" name="Rectangle 41"/>
                <p:cNvSpPr>
                  <a:spLocks noChangeArrowheads="1"/>
                </p:cNvSpPr>
                <p:nvPr/>
              </p:nvSpPr>
              <p:spPr bwMode="auto">
                <a:xfrm>
                  <a:off x="3735388" y="5853113"/>
                  <a:ext cx="23403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15</a:t>
                  </a:r>
                  <a:endParaRPr kumimoji="0" lang="en-US" altLang="en-US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43" name="Rectangle 57"/>
                <p:cNvSpPr>
                  <a:spLocks noChangeArrowheads="1"/>
                </p:cNvSpPr>
                <p:nvPr/>
              </p:nvSpPr>
              <p:spPr bwMode="auto">
                <a:xfrm>
                  <a:off x="8116888" y="5853113"/>
                  <a:ext cx="1319141" cy="2619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+mn-lt"/>
                    </a:rPr>
                    <a:t>93    ( 81-100 )</a:t>
                  </a:r>
                  <a:endParaRPr kumimoji="0" lang="en-US" altLang="en-US" sz="4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</p:txBody>
            </p:sp>
            <p:sp>
              <p:nvSpPr>
                <p:cNvPr id="144" name="Line 108"/>
                <p:cNvSpPr>
                  <a:spLocks noChangeShapeType="1"/>
                </p:cNvSpPr>
                <p:nvPr/>
              </p:nvSpPr>
              <p:spPr bwMode="auto">
                <a:xfrm>
                  <a:off x="5916613" y="6023181"/>
                  <a:ext cx="514350" cy="0"/>
                </a:xfrm>
                <a:prstGeom prst="line">
                  <a:avLst/>
                </a:prstGeom>
                <a:noFill/>
                <a:ln w="11113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5" name="Rectangle 109"/>
                <p:cNvSpPr>
                  <a:spLocks noChangeArrowheads="1"/>
                </p:cNvSpPr>
                <p:nvPr/>
              </p:nvSpPr>
              <p:spPr bwMode="auto">
                <a:xfrm>
                  <a:off x="6243638" y="6013656"/>
                  <a:ext cx="22225" cy="20637"/>
                </a:xfrm>
                <a:prstGeom prst="rect">
                  <a:avLst/>
                </a:prstGeom>
                <a:solidFill>
                  <a:srgbClr val="A52A2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  <p:sp>
              <p:nvSpPr>
                <p:cNvPr id="146" name="Rectangle 110"/>
                <p:cNvSpPr>
                  <a:spLocks noChangeArrowheads="1"/>
                </p:cNvSpPr>
                <p:nvPr/>
              </p:nvSpPr>
              <p:spPr bwMode="auto">
                <a:xfrm>
                  <a:off x="6243638" y="6013656"/>
                  <a:ext cx="22225" cy="20637"/>
                </a:xfrm>
                <a:prstGeom prst="rect">
                  <a:avLst/>
                </a:prstGeom>
                <a:noFill/>
                <a:ln w="4763" cap="rnd">
                  <a:solidFill>
                    <a:srgbClr val="A52A2A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609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Assessment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2937" y="1623117"/>
            <a:ext cx="10906125" cy="495141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/>
              <a:t>Thrombotic events occurred within 3 days of andexanet in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    6 (2.6%) patients and by 30 days in 24 (11%)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Anticoagulation re-started in 129 patients (57%) by 30 days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Therapeutic anticoagulation was re-started in only 9 patients before a thrombotic event occurred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27 deaths occurred by 30 days (12%), of which 11 were cardiovascular</a:t>
            </a:r>
          </a:p>
        </p:txBody>
      </p:sp>
    </p:spTree>
    <p:extLst>
      <p:ext uri="{BB962C8B-B14F-4D97-AF65-F5344CB8AC3E}">
        <p14:creationId xmlns:p14="http://schemas.microsoft.com/office/powerpoint/2010/main" val="38325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427"/>
            <a:ext cx="10515600" cy="75947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Time to Death by Any Cause</a:t>
            </a:r>
            <a:endParaRPr lang="en-US" sz="3600" dirty="0"/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1968501" y="882650"/>
            <a:ext cx="82550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66650" y="861868"/>
            <a:ext cx="8255000" cy="5754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26127" y="6347055"/>
            <a:ext cx="9304133" cy="287390"/>
            <a:chOff x="1226127" y="6347055"/>
            <a:chExt cx="9304133" cy="28739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45035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227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216895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226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988756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221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751944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219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523804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213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295665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211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069260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208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841120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204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8633747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197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9407342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196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0179202" y="6357446"/>
              <a:ext cx="3510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188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226127" y="6347055"/>
              <a:ext cx="10382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No. at risk: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1580251" y="933667"/>
            <a:ext cx="8924958" cy="5401210"/>
            <a:chOff x="1978574" y="1217613"/>
            <a:chExt cx="8102052" cy="5112961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886076" y="2543175"/>
              <a:ext cx="7050088" cy="3135313"/>
            </a:xfrm>
            <a:custGeom>
              <a:avLst/>
              <a:gdLst>
                <a:gd name="T0" fmla="*/ 0 w 738"/>
                <a:gd name="T1" fmla="*/ 366 h 366"/>
                <a:gd name="T2" fmla="*/ 25 w 738"/>
                <a:gd name="T3" fmla="*/ 366 h 366"/>
                <a:gd name="T4" fmla="*/ 25 w 738"/>
                <a:gd name="T5" fmla="*/ 353 h 366"/>
                <a:gd name="T6" fmla="*/ 25 w 738"/>
                <a:gd name="T7" fmla="*/ 353 h 366"/>
                <a:gd name="T8" fmla="*/ 74 w 738"/>
                <a:gd name="T9" fmla="*/ 353 h 366"/>
                <a:gd name="T10" fmla="*/ 74 w 738"/>
                <a:gd name="T11" fmla="*/ 340 h 366"/>
                <a:gd name="T12" fmla="*/ 74 w 738"/>
                <a:gd name="T13" fmla="*/ 340 h 366"/>
                <a:gd name="T14" fmla="*/ 197 w 738"/>
                <a:gd name="T15" fmla="*/ 340 h 366"/>
                <a:gd name="T16" fmla="*/ 197 w 738"/>
                <a:gd name="T17" fmla="*/ 312 h 366"/>
                <a:gd name="T18" fmla="*/ 197 w 738"/>
                <a:gd name="T19" fmla="*/ 312 h 366"/>
                <a:gd name="T20" fmla="*/ 221 w 738"/>
                <a:gd name="T21" fmla="*/ 312 h 366"/>
                <a:gd name="T22" fmla="*/ 221 w 738"/>
                <a:gd name="T23" fmla="*/ 285 h 366"/>
                <a:gd name="T24" fmla="*/ 221 w 738"/>
                <a:gd name="T25" fmla="*/ 285 h 366"/>
                <a:gd name="T26" fmla="*/ 246 w 738"/>
                <a:gd name="T27" fmla="*/ 285 h 366"/>
                <a:gd name="T28" fmla="*/ 246 w 738"/>
                <a:gd name="T29" fmla="*/ 258 h 366"/>
                <a:gd name="T30" fmla="*/ 246 w 738"/>
                <a:gd name="T31" fmla="*/ 258 h 366"/>
                <a:gd name="T32" fmla="*/ 271 w 738"/>
                <a:gd name="T33" fmla="*/ 258 h 366"/>
                <a:gd name="T34" fmla="*/ 271 w 738"/>
                <a:gd name="T35" fmla="*/ 231 h 366"/>
                <a:gd name="T36" fmla="*/ 271 w 738"/>
                <a:gd name="T37" fmla="*/ 231 h 366"/>
                <a:gd name="T38" fmla="*/ 295 w 738"/>
                <a:gd name="T39" fmla="*/ 231 h 366"/>
                <a:gd name="T40" fmla="*/ 295 w 738"/>
                <a:gd name="T41" fmla="*/ 204 h 366"/>
                <a:gd name="T42" fmla="*/ 295 w 738"/>
                <a:gd name="T43" fmla="*/ 204 h 366"/>
                <a:gd name="T44" fmla="*/ 369 w 738"/>
                <a:gd name="T45" fmla="*/ 204 h 366"/>
                <a:gd name="T46" fmla="*/ 369 w 738"/>
                <a:gd name="T47" fmla="*/ 191 h 366"/>
                <a:gd name="T48" fmla="*/ 369 w 738"/>
                <a:gd name="T49" fmla="*/ 191 h 366"/>
                <a:gd name="T50" fmla="*/ 394 w 738"/>
                <a:gd name="T51" fmla="*/ 191 h 366"/>
                <a:gd name="T52" fmla="*/ 394 w 738"/>
                <a:gd name="T53" fmla="*/ 177 h 366"/>
                <a:gd name="T54" fmla="*/ 394 w 738"/>
                <a:gd name="T55" fmla="*/ 177 h 366"/>
                <a:gd name="T56" fmla="*/ 418 w 738"/>
                <a:gd name="T57" fmla="*/ 177 h 366"/>
                <a:gd name="T58" fmla="*/ 418 w 738"/>
                <a:gd name="T59" fmla="*/ 164 h 366"/>
                <a:gd name="T60" fmla="*/ 418 w 738"/>
                <a:gd name="T61" fmla="*/ 164 h 366"/>
                <a:gd name="T62" fmla="*/ 443 w 738"/>
                <a:gd name="T63" fmla="*/ 164 h 366"/>
                <a:gd name="T64" fmla="*/ 443 w 738"/>
                <a:gd name="T65" fmla="*/ 136 h 366"/>
                <a:gd name="T66" fmla="*/ 443 w 738"/>
                <a:gd name="T67" fmla="*/ 136 h 366"/>
                <a:gd name="T68" fmla="*/ 467 w 738"/>
                <a:gd name="T69" fmla="*/ 136 h 366"/>
                <a:gd name="T70" fmla="*/ 467 w 738"/>
                <a:gd name="T71" fmla="*/ 123 h 366"/>
                <a:gd name="T72" fmla="*/ 467 w 738"/>
                <a:gd name="T73" fmla="*/ 123 h 366"/>
                <a:gd name="T74" fmla="*/ 492 w 738"/>
                <a:gd name="T75" fmla="*/ 123 h 366"/>
                <a:gd name="T76" fmla="*/ 492 w 738"/>
                <a:gd name="T77" fmla="*/ 109 h 366"/>
                <a:gd name="T78" fmla="*/ 492 w 738"/>
                <a:gd name="T79" fmla="*/ 109 h 366"/>
                <a:gd name="T80" fmla="*/ 517 w 738"/>
                <a:gd name="T81" fmla="*/ 109 h 366"/>
                <a:gd name="T82" fmla="*/ 517 w 738"/>
                <a:gd name="T83" fmla="*/ 82 h 366"/>
                <a:gd name="T84" fmla="*/ 517 w 738"/>
                <a:gd name="T85" fmla="*/ 82 h 366"/>
                <a:gd name="T86" fmla="*/ 541 w 738"/>
                <a:gd name="T87" fmla="*/ 82 h 366"/>
                <a:gd name="T88" fmla="*/ 541 w 738"/>
                <a:gd name="T89" fmla="*/ 55 h 366"/>
                <a:gd name="T90" fmla="*/ 541 w 738"/>
                <a:gd name="T91" fmla="*/ 55 h 366"/>
                <a:gd name="T92" fmla="*/ 566 w 738"/>
                <a:gd name="T93" fmla="*/ 55 h 366"/>
                <a:gd name="T94" fmla="*/ 566 w 738"/>
                <a:gd name="T95" fmla="*/ 41 h 366"/>
                <a:gd name="T96" fmla="*/ 566 w 738"/>
                <a:gd name="T97" fmla="*/ 41 h 366"/>
                <a:gd name="T98" fmla="*/ 689 w 738"/>
                <a:gd name="T99" fmla="*/ 41 h 366"/>
                <a:gd name="T100" fmla="*/ 689 w 738"/>
                <a:gd name="T101" fmla="*/ 28 h 366"/>
                <a:gd name="T102" fmla="*/ 689 w 738"/>
                <a:gd name="T103" fmla="*/ 28 h 366"/>
                <a:gd name="T104" fmla="*/ 713 w 738"/>
                <a:gd name="T105" fmla="*/ 28 h 366"/>
                <a:gd name="T106" fmla="*/ 713 w 738"/>
                <a:gd name="T107" fmla="*/ 14 h 366"/>
                <a:gd name="T108" fmla="*/ 713 w 738"/>
                <a:gd name="T109" fmla="*/ 14 h 366"/>
                <a:gd name="T110" fmla="*/ 738 w 738"/>
                <a:gd name="T111" fmla="*/ 14 h 366"/>
                <a:gd name="T112" fmla="*/ 738 w 738"/>
                <a:gd name="T113" fmla="*/ 0 h 366"/>
                <a:gd name="T114" fmla="*/ 738 w 738"/>
                <a:gd name="T115" fmla="*/ 0 h 366"/>
                <a:gd name="T116" fmla="*/ 738 w 738"/>
                <a:gd name="T117" fmla="*/ 0 h 366"/>
                <a:gd name="T118" fmla="*/ 738 w 738"/>
                <a:gd name="T11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38" h="366">
                  <a:moveTo>
                    <a:pt x="0" y="366"/>
                  </a:moveTo>
                  <a:lnTo>
                    <a:pt x="25" y="366"/>
                  </a:lnTo>
                  <a:lnTo>
                    <a:pt x="25" y="353"/>
                  </a:lnTo>
                  <a:lnTo>
                    <a:pt x="25" y="353"/>
                  </a:lnTo>
                  <a:lnTo>
                    <a:pt x="74" y="353"/>
                  </a:lnTo>
                  <a:lnTo>
                    <a:pt x="74" y="340"/>
                  </a:lnTo>
                  <a:lnTo>
                    <a:pt x="74" y="340"/>
                  </a:lnTo>
                  <a:lnTo>
                    <a:pt x="197" y="340"/>
                  </a:lnTo>
                  <a:lnTo>
                    <a:pt x="197" y="312"/>
                  </a:lnTo>
                  <a:lnTo>
                    <a:pt x="197" y="312"/>
                  </a:lnTo>
                  <a:lnTo>
                    <a:pt x="221" y="312"/>
                  </a:lnTo>
                  <a:lnTo>
                    <a:pt x="221" y="285"/>
                  </a:lnTo>
                  <a:lnTo>
                    <a:pt x="221" y="285"/>
                  </a:lnTo>
                  <a:lnTo>
                    <a:pt x="246" y="285"/>
                  </a:lnTo>
                  <a:lnTo>
                    <a:pt x="246" y="258"/>
                  </a:lnTo>
                  <a:lnTo>
                    <a:pt x="246" y="258"/>
                  </a:lnTo>
                  <a:lnTo>
                    <a:pt x="271" y="258"/>
                  </a:lnTo>
                  <a:lnTo>
                    <a:pt x="271" y="231"/>
                  </a:lnTo>
                  <a:lnTo>
                    <a:pt x="271" y="231"/>
                  </a:lnTo>
                  <a:lnTo>
                    <a:pt x="295" y="231"/>
                  </a:lnTo>
                  <a:lnTo>
                    <a:pt x="295" y="204"/>
                  </a:lnTo>
                  <a:lnTo>
                    <a:pt x="295" y="204"/>
                  </a:lnTo>
                  <a:lnTo>
                    <a:pt x="369" y="204"/>
                  </a:lnTo>
                  <a:lnTo>
                    <a:pt x="369" y="191"/>
                  </a:lnTo>
                  <a:lnTo>
                    <a:pt x="369" y="191"/>
                  </a:lnTo>
                  <a:lnTo>
                    <a:pt x="394" y="191"/>
                  </a:lnTo>
                  <a:lnTo>
                    <a:pt x="394" y="177"/>
                  </a:lnTo>
                  <a:lnTo>
                    <a:pt x="394" y="177"/>
                  </a:lnTo>
                  <a:lnTo>
                    <a:pt x="418" y="177"/>
                  </a:lnTo>
                  <a:lnTo>
                    <a:pt x="418" y="164"/>
                  </a:lnTo>
                  <a:lnTo>
                    <a:pt x="418" y="164"/>
                  </a:lnTo>
                  <a:lnTo>
                    <a:pt x="443" y="164"/>
                  </a:lnTo>
                  <a:lnTo>
                    <a:pt x="443" y="136"/>
                  </a:lnTo>
                  <a:lnTo>
                    <a:pt x="443" y="136"/>
                  </a:lnTo>
                  <a:lnTo>
                    <a:pt x="467" y="136"/>
                  </a:lnTo>
                  <a:lnTo>
                    <a:pt x="467" y="123"/>
                  </a:lnTo>
                  <a:lnTo>
                    <a:pt x="467" y="123"/>
                  </a:lnTo>
                  <a:lnTo>
                    <a:pt x="492" y="123"/>
                  </a:lnTo>
                  <a:lnTo>
                    <a:pt x="492" y="109"/>
                  </a:lnTo>
                  <a:lnTo>
                    <a:pt x="492" y="109"/>
                  </a:lnTo>
                  <a:lnTo>
                    <a:pt x="517" y="109"/>
                  </a:lnTo>
                  <a:lnTo>
                    <a:pt x="517" y="82"/>
                  </a:lnTo>
                  <a:lnTo>
                    <a:pt x="517" y="82"/>
                  </a:lnTo>
                  <a:lnTo>
                    <a:pt x="541" y="82"/>
                  </a:lnTo>
                  <a:lnTo>
                    <a:pt x="541" y="55"/>
                  </a:lnTo>
                  <a:lnTo>
                    <a:pt x="541" y="55"/>
                  </a:lnTo>
                  <a:lnTo>
                    <a:pt x="566" y="55"/>
                  </a:lnTo>
                  <a:lnTo>
                    <a:pt x="566" y="41"/>
                  </a:lnTo>
                  <a:lnTo>
                    <a:pt x="566" y="41"/>
                  </a:lnTo>
                  <a:lnTo>
                    <a:pt x="689" y="41"/>
                  </a:lnTo>
                  <a:lnTo>
                    <a:pt x="689" y="28"/>
                  </a:lnTo>
                  <a:lnTo>
                    <a:pt x="689" y="28"/>
                  </a:lnTo>
                  <a:lnTo>
                    <a:pt x="713" y="28"/>
                  </a:lnTo>
                  <a:lnTo>
                    <a:pt x="713" y="14"/>
                  </a:lnTo>
                  <a:lnTo>
                    <a:pt x="713" y="14"/>
                  </a:lnTo>
                  <a:lnTo>
                    <a:pt x="738" y="14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  <a:lnTo>
                    <a:pt x="738" y="0"/>
                  </a:ln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2741613" y="5764213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10080626" y="1225550"/>
              <a:ext cx="0" cy="45386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741613" y="1225550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Line 32"/>
            <p:cNvSpPr>
              <a:spLocks noChangeShapeType="1"/>
            </p:cNvSpPr>
            <p:nvPr/>
          </p:nvSpPr>
          <p:spPr bwMode="auto">
            <a:xfrm>
              <a:off x="2741613" y="5764213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95" name="Line 33"/>
            <p:cNvSpPr>
              <a:spLocks noChangeShapeType="1"/>
            </p:cNvSpPr>
            <p:nvPr/>
          </p:nvSpPr>
          <p:spPr bwMode="auto">
            <a:xfrm>
              <a:off x="2813339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97" name="Rectangle 34"/>
            <p:cNvSpPr>
              <a:spLocks noChangeArrowheads="1"/>
            </p:cNvSpPr>
            <p:nvPr/>
          </p:nvSpPr>
          <p:spPr bwMode="auto">
            <a:xfrm>
              <a:off x="2847976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0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99" name="Line 35"/>
            <p:cNvSpPr>
              <a:spLocks noChangeShapeType="1"/>
            </p:cNvSpPr>
            <p:nvPr/>
          </p:nvSpPr>
          <p:spPr bwMode="auto">
            <a:xfrm>
              <a:off x="359251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1" name="Rectangle 36"/>
            <p:cNvSpPr>
              <a:spLocks noChangeArrowheads="1"/>
            </p:cNvSpPr>
            <p:nvPr/>
          </p:nvSpPr>
          <p:spPr bwMode="auto">
            <a:xfrm>
              <a:off x="3554413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3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3" name="Line 37"/>
            <p:cNvSpPr>
              <a:spLocks noChangeShapeType="1"/>
            </p:cNvSpPr>
            <p:nvPr/>
          </p:nvSpPr>
          <p:spPr bwMode="auto">
            <a:xfrm>
              <a:off x="430053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5" name="Rectangle 38"/>
            <p:cNvSpPr>
              <a:spLocks noChangeArrowheads="1"/>
            </p:cNvSpPr>
            <p:nvPr/>
          </p:nvSpPr>
          <p:spPr bwMode="auto">
            <a:xfrm>
              <a:off x="4260851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6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7" name="Line 39"/>
            <p:cNvSpPr>
              <a:spLocks noChangeShapeType="1"/>
            </p:cNvSpPr>
            <p:nvPr/>
          </p:nvSpPr>
          <p:spPr bwMode="auto">
            <a:xfrm>
              <a:off x="4997451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09" name="Rectangle 40"/>
            <p:cNvSpPr>
              <a:spLocks noChangeArrowheads="1"/>
            </p:cNvSpPr>
            <p:nvPr/>
          </p:nvSpPr>
          <p:spPr bwMode="auto">
            <a:xfrm>
              <a:off x="4959351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9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11" name="Line 41"/>
            <p:cNvSpPr>
              <a:spLocks noChangeShapeType="1"/>
            </p:cNvSpPr>
            <p:nvPr/>
          </p:nvSpPr>
          <p:spPr bwMode="auto">
            <a:xfrm>
              <a:off x="57038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13" name="Rectangle 42"/>
            <p:cNvSpPr>
              <a:spLocks noChangeArrowheads="1"/>
            </p:cNvSpPr>
            <p:nvPr/>
          </p:nvSpPr>
          <p:spPr bwMode="auto">
            <a:xfrm>
              <a:off x="5637213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12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14" name="Line 43"/>
            <p:cNvSpPr>
              <a:spLocks noChangeShapeType="1"/>
            </p:cNvSpPr>
            <p:nvPr/>
          </p:nvSpPr>
          <p:spPr bwMode="auto">
            <a:xfrm>
              <a:off x="641191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17" name="Rectangle 44"/>
            <p:cNvSpPr>
              <a:spLocks noChangeArrowheads="1"/>
            </p:cNvSpPr>
            <p:nvPr/>
          </p:nvSpPr>
          <p:spPr bwMode="auto">
            <a:xfrm>
              <a:off x="6334126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15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19" name="Line 45"/>
            <p:cNvSpPr>
              <a:spLocks noChangeShapeType="1"/>
            </p:cNvSpPr>
            <p:nvPr/>
          </p:nvSpPr>
          <p:spPr bwMode="auto">
            <a:xfrm>
              <a:off x="7118351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21" name="Rectangle 46"/>
            <p:cNvSpPr>
              <a:spLocks noChangeArrowheads="1"/>
            </p:cNvSpPr>
            <p:nvPr/>
          </p:nvSpPr>
          <p:spPr bwMode="auto">
            <a:xfrm>
              <a:off x="7042151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18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23" name="Line 47"/>
            <p:cNvSpPr>
              <a:spLocks noChangeShapeType="1"/>
            </p:cNvSpPr>
            <p:nvPr/>
          </p:nvSpPr>
          <p:spPr bwMode="auto">
            <a:xfrm>
              <a:off x="78247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25" name="Rectangle 48"/>
            <p:cNvSpPr>
              <a:spLocks noChangeArrowheads="1"/>
            </p:cNvSpPr>
            <p:nvPr/>
          </p:nvSpPr>
          <p:spPr bwMode="auto">
            <a:xfrm>
              <a:off x="7748588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21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27" name="Line 49"/>
            <p:cNvSpPr>
              <a:spLocks noChangeShapeType="1"/>
            </p:cNvSpPr>
            <p:nvPr/>
          </p:nvSpPr>
          <p:spPr bwMode="auto">
            <a:xfrm>
              <a:off x="85232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29" name="Rectangle 50"/>
            <p:cNvSpPr>
              <a:spLocks noChangeArrowheads="1"/>
            </p:cNvSpPr>
            <p:nvPr/>
          </p:nvSpPr>
          <p:spPr bwMode="auto">
            <a:xfrm>
              <a:off x="8456613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24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31" name="Line 51"/>
            <p:cNvSpPr>
              <a:spLocks noChangeShapeType="1"/>
            </p:cNvSpPr>
            <p:nvPr/>
          </p:nvSpPr>
          <p:spPr bwMode="auto">
            <a:xfrm>
              <a:off x="9229726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33" name="Rectangle 52"/>
            <p:cNvSpPr>
              <a:spLocks noChangeArrowheads="1"/>
            </p:cNvSpPr>
            <p:nvPr/>
          </p:nvSpPr>
          <p:spPr bwMode="auto">
            <a:xfrm>
              <a:off x="9163051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27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35" name="Line 53"/>
            <p:cNvSpPr>
              <a:spLocks noChangeShapeType="1"/>
            </p:cNvSpPr>
            <p:nvPr/>
          </p:nvSpPr>
          <p:spPr bwMode="auto">
            <a:xfrm>
              <a:off x="993616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37" name="Rectangle 54"/>
            <p:cNvSpPr>
              <a:spLocks noChangeArrowheads="1"/>
            </p:cNvSpPr>
            <p:nvPr/>
          </p:nvSpPr>
          <p:spPr bwMode="auto">
            <a:xfrm>
              <a:off x="9869488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30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339" name="Rectangle 55"/>
            <p:cNvSpPr>
              <a:spLocks noChangeArrowheads="1"/>
            </p:cNvSpPr>
            <p:nvPr/>
          </p:nvSpPr>
          <p:spPr bwMode="auto">
            <a:xfrm>
              <a:off x="4498057" y="6068358"/>
              <a:ext cx="3748716" cy="262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Days of Follow-up (Day 0 is End of Infusion)</a:t>
              </a:r>
              <a:endPara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67" name="Line 99"/>
            <p:cNvSpPr>
              <a:spLocks noChangeShapeType="1"/>
            </p:cNvSpPr>
            <p:nvPr/>
          </p:nvSpPr>
          <p:spPr bwMode="auto">
            <a:xfrm>
              <a:off x="2741613" y="5764213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68" name="Line 100"/>
            <p:cNvSpPr>
              <a:spLocks noChangeShapeType="1"/>
            </p:cNvSpPr>
            <p:nvPr/>
          </p:nvSpPr>
          <p:spPr bwMode="auto">
            <a:xfrm flipV="1">
              <a:off x="10080626" y="1225550"/>
              <a:ext cx="0" cy="45386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Line 101"/>
            <p:cNvSpPr>
              <a:spLocks noChangeShapeType="1"/>
            </p:cNvSpPr>
            <p:nvPr/>
          </p:nvSpPr>
          <p:spPr bwMode="auto">
            <a:xfrm>
              <a:off x="2741613" y="1235385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Line 103"/>
            <p:cNvSpPr>
              <a:spLocks noChangeShapeType="1"/>
            </p:cNvSpPr>
            <p:nvPr/>
          </p:nvSpPr>
          <p:spPr bwMode="auto">
            <a:xfrm>
              <a:off x="2741613" y="5764213"/>
              <a:ext cx="73390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2" name="Line 104"/>
            <p:cNvSpPr>
              <a:spLocks noChangeShapeType="1"/>
            </p:cNvSpPr>
            <p:nvPr/>
          </p:nvSpPr>
          <p:spPr bwMode="auto">
            <a:xfrm>
              <a:off x="2813339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3" name="Rectangle 105"/>
            <p:cNvSpPr>
              <a:spLocks noChangeArrowheads="1"/>
            </p:cNvSpPr>
            <p:nvPr/>
          </p:nvSpPr>
          <p:spPr bwMode="auto">
            <a:xfrm>
              <a:off x="2847976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0</a:t>
              </a:r>
              <a:endParaRPr kumimoji="0" lang="en-US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4" name="Line 106"/>
            <p:cNvSpPr>
              <a:spLocks noChangeShapeType="1"/>
            </p:cNvSpPr>
            <p:nvPr/>
          </p:nvSpPr>
          <p:spPr bwMode="auto">
            <a:xfrm>
              <a:off x="359251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5" name="Rectangle 107"/>
            <p:cNvSpPr>
              <a:spLocks noChangeArrowheads="1"/>
            </p:cNvSpPr>
            <p:nvPr/>
          </p:nvSpPr>
          <p:spPr bwMode="auto">
            <a:xfrm>
              <a:off x="3554413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3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6" name="Line 108"/>
            <p:cNvSpPr>
              <a:spLocks noChangeShapeType="1"/>
            </p:cNvSpPr>
            <p:nvPr/>
          </p:nvSpPr>
          <p:spPr bwMode="auto">
            <a:xfrm>
              <a:off x="430053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7" name="Rectangle 109"/>
            <p:cNvSpPr>
              <a:spLocks noChangeArrowheads="1"/>
            </p:cNvSpPr>
            <p:nvPr/>
          </p:nvSpPr>
          <p:spPr bwMode="auto">
            <a:xfrm>
              <a:off x="4260851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6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8" name="Line 110"/>
            <p:cNvSpPr>
              <a:spLocks noChangeShapeType="1"/>
            </p:cNvSpPr>
            <p:nvPr/>
          </p:nvSpPr>
          <p:spPr bwMode="auto">
            <a:xfrm>
              <a:off x="4997451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79" name="Rectangle 111"/>
            <p:cNvSpPr>
              <a:spLocks noChangeArrowheads="1"/>
            </p:cNvSpPr>
            <p:nvPr/>
          </p:nvSpPr>
          <p:spPr bwMode="auto">
            <a:xfrm>
              <a:off x="4959351" y="5849938"/>
              <a:ext cx="96043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9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0" name="Line 112"/>
            <p:cNvSpPr>
              <a:spLocks noChangeShapeType="1"/>
            </p:cNvSpPr>
            <p:nvPr/>
          </p:nvSpPr>
          <p:spPr bwMode="auto">
            <a:xfrm>
              <a:off x="57038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1" name="Rectangle 113"/>
            <p:cNvSpPr>
              <a:spLocks noChangeArrowheads="1"/>
            </p:cNvSpPr>
            <p:nvPr/>
          </p:nvSpPr>
          <p:spPr bwMode="auto">
            <a:xfrm>
              <a:off x="5637213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12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3" name="Line 114"/>
            <p:cNvSpPr>
              <a:spLocks noChangeShapeType="1"/>
            </p:cNvSpPr>
            <p:nvPr/>
          </p:nvSpPr>
          <p:spPr bwMode="auto">
            <a:xfrm>
              <a:off x="641191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4" name="Rectangle 115"/>
            <p:cNvSpPr>
              <a:spLocks noChangeArrowheads="1"/>
            </p:cNvSpPr>
            <p:nvPr/>
          </p:nvSpPr>
          <p:spPr bwMode="auto">
            <a:xfrm>
              <a:off x="6334126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15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5" name="Line 116"/>
            <p:cNvSpPr>
              <a:spLocks noChangeShapeType="1"/>
            </p:cNvSpPr>
            <p:nvPr/>
          </p:nvSpPr>
          <p:spPr bwMode="auto">
            <a:xfrm>
              <a:off x="7118351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6" name="Rectangle 117"/>
            <p:cNvSpPr>
              <a:spLocks noChangeArrowheads="1"/>
            </p:cNvSpPr>
            <p:nvPr/>
          </p:nvSpPr>
          <p:spPr bwMode="auto">
            <a:xfrm>
              <a:off x="7042151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18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7" name="Line 118"/>
            <p:cNvSpPr>
              <a:spLocks noChangeShapeType="1"/>
            </p:cNvSpPr>
            <p:nvPr/>
          </p:nvSpPr>
          <p:spPr bwMode="auto">
            <a:xfrm>
              <a:off x="78247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8" name="Rectangle 119"/>
            <p:cNvSpPr>
              <a:spLocks noChangeArrowheads="1"/>
            </p:cNvSpPr>
            <p:nvPr/>
          </p:nvSpPr>
          <p:spPr bwMode="auto">
            <a:xfrm>
              <a:off x="7748588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21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89" name="Line 120"/>
            <p:cNvSpPr>
              <a:spLocks noChangeShapeType="1"/>
            </p:cNvSpPr>
            <p:nvPr/>
          </p:nvSpPr>
          <p:spPr bwMode="auto">
            <a:xfrm>
              <a:off x="8523288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190" name="Rectangle 121"/>
            <p:cNvSpPr>
              <a:spLocks noChangeArrowheads="1"/>
            </p:cNvSpPr>
            <p:nvPr/>
          </p:nvSpPr>
          <p:spPr bwMode="auto">
            <a:xfrm>
              <a:off x="8456613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24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02" name="Line 122"/>
            <p:cNvSpPr>
              <a:spLocks noChangeShapeType="1"/>
            </p:cNvSpPr>
            <p:nvPr/>
          </p:nvSpPr>
          <p:spPr bwMode="auto">
            <a:xfrm>
              <a:off x="9229726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03" name="Rectangle 123"/>
            <p:cNvSpPr>
              <a:spLocks noChangeArrowheads="1"/>
            </p:cNvSpPr>
            <p:nvPr/>
          </p:nvSpPr>
          <p:spPr bwMode="auto">
            <a:xfrm>
              <a:off x="9163051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27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04" name="Line 124"/>
            <p:cNvSpPr>
              <a:spLocks noChangeShapeType="1"/>
            </p:cNvSpPr>
            <p:nvPr/>
          </p:nvSpPr>
          <p:spPr bwMode="auto">
            <a:xfrm>
              <a:off x="9936163" y="5764213"/>
              <a:ext cx="0" cy="508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sp>
          <p:nvSpPr>
            <p:cNvPr id="205" name="Rectangle 125"/>
            <p:cNvSpPr>
              <a:spLocks noChangeArrowheads="1"/>
            </p:cNvSpPr>
            <p:nvPr/>
          </p:nvSpPr>
          <p:spPr bwMode="auto">
            <a:xfrm>
              <a:off x="9869488" y="5849938"/>
              <a:ext cx="192086" cy="203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30</a:t>
              </a:r>
              <a:endPara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  <p:grpSp>
          <p:nvGrpSpPr>
            <p:cNvPr id="420" name="Group 419"/>
            <p:cNvGrpSpPr/>
            <p:nvPr/>
          </p:nvGrpSpPr>
          <p:grpSpPr>
            <a:xfrm>
              <a:off x="2397847" y="1217613"/>
              <a:ext cx="333375" cy="4606083"/>
              <a:chOff x="2397847" y="1217613"/>
              <a:chExt cx="333375" cy="4606083"/>
            </a:xfrm>
          </p:grpSpPr>
          <p:sp>
            <p:nvSpPr>
              <p:cNvPr id="281" name="Line 31"/>
              <p:cNvSpPr>
                <a:spLocks noChangeShapeType="1"/>
              </p:cNvSpPr>
              <p:nvPr/>
            </p:nvSpPr>
            <p:spPr bwMode="auto">
              <a:xfrm flipV="1">
                <a:off x="2731222" y="1225550"/>
                <a:ext cx="0" cy="453866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3" name="Line 57"/>
              <p:cNvSpPr>
                <a:spLocks noChangeShapeType="1"/>
              </p:cNvSpPr>
              <p:nvPr/>
            </p:nvSpPr>
            <p:spPr bwMode="auto">
              <a:xfrm flipH="1">
                <a:off x="2674072" y="567848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5" name="Rectangle 58"/>
              <p:cNvSpPr>
                <a:spLocks noChangeArrowheads="1"/>
              </p:cNvSpPr>
              <p:nvPr/>
            </p:nvSpPr>
            <p:spPr bwMode="auto">
              <a:xfrm>
                <a:off x="2397847" y="56197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0.00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7" name="Line 59"/>
              <p:cNvSpPr>
                <a:spLocks noChangeShapeType="1"/>
              </p:cNvSpPr>
              <p:nvPr/>
            </p:nvSpPr>
            <p:spPr bwMode="auto">
              <a:xfrm flipH="1">
                <a:off x="2674072" y="542131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49" name="Rectangle 60"/>
              <p:cNvSpPr>
                <a:spLocks noChangeArrowheads="1"/>
              </p:cNvSpPr>
              <p:nvPr/>
            </p:nvSpPr>
            <p:spPr bwMode="auto">
              <a:xfrm>
                <a:off x="2397847" y="53546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0.01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1" name="Line 61"/>
              <p:cNvSpPr>
                <a:spLocks noChangeShapeType="1"/>
              </p:cNvSpPr>
              <p:nvPr/>
            </p:nvSpPr>
            <p:spPr bwMode="auto">
              <a:xfrm flipH="1">
                <a:off x="2674072" y="51641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3" name="Rectangle 62"/>
              <p:cNvSpPr>
                <a:spLocks noChangeArrowheads="1"/>
              </p:cNvSpPr>
              <p:nvPr/>
            </p:nvSpPr>
            <p:spPr bwMode="auto">
              <a:xfrm>
                <a:off x="2397847" y="509746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0.02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4" name="Line 63"/>
              <p:cNvSpPr>
                <a:spLocks noChangeShapeType="1"/>
              </p:cNvSpPr>
              <p:nvPr/>
            </p:nvSpPr>
            <p:spPr bwMode="auto">
              <a:xfrm flipH="1">
                <a:off x="2674072" y="490696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5" name="Rectangle 64"/>
              <p:cNvSpPr>
                <a:spLocks noChangeArrowheads="1"/>
              </p:cNvSpPr>
              <p:nvPr/>
            </p:nvSpPr>
            <p:spPr bwMode="auto">
              <a:xfrm>
                <a:off x="2397847" y="484028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0.03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6" name="Line 65"/>
              <p:cNvSpPr>
                <a:spLocks noChangeShapeType="1"/>
              </p:cNvSpPr>
              <p:nvPr/>
            </p:nvSpPr>
            <p:spPr bwMode="auto">
              <a:xfrm flipH="1">
                <a:off x="2674072" y="46418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7" name="Rectangle 66"/>
              <p:cNvSpPr>
                <a:spLocks noChangeArrowheads="1"/>
              </p:cNvSpPr>
              <p:nvPr/>
            </p:nvSpPr>
            <p:spPr bwMode="auto">
              <a:xfrm>
                <a:off x="2397847" y="45831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0.04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8" name="Line 67"/>
              <p:cNvSpPr>
                <a:spLocks noChangeShapeType="1"/>
              </p:cNvSpPr>
              <p:nvPr/>
            </p:nvSpPr>
            <p:spPr bwMode="auto">
              <a:xfrm flipH="1">
                <a:off x="2674072" y="43846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59" name="Rectangle 68"/>
              <p:cNvSpPr>
                <a:spLocks noChangeArrowheads="1"/>
              </p:cNvSpPr>
              <p:nvPr/>
            </p:nvSpPr>
            <p:spPr bwMode="auto">
              <a:xfrm>
                <a:off x="2397847" y="43259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0.05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0" name="Line 69"/>
              <p:cNvSpPr>
                <a:spLocks noChangeShapeType="1"/>
              </p:cNvSpPr>
              <p:nvPr/>
            </p:nvSpPr>
            <p:spPr bwMode="auto">
              <a:xfrm flipH="1">
                <a:off x="2674072" y="412750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2" name="Rectangle 70"/>
              <p:cNvSpPr>
                <a:spLocks noChangeArrowheads="1"/>
              </p:cNvSpPr>
              <p:nvPr/>
            </p:nvSpPr>
            <p:spPr bwMode="auto">
              <a:xfrm>
                <a:off x="2397847" y="406876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0.06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3" name="Line 71"/>
              <p:cNvSpPr>
                <a:spLocks noChangeShapeType="1"/>
              </p:cNvSpPr>
              <p:nvPr/>
            </p:nvSpPr>
            <p:spPr bwMode="auto">
              <a:xfrm flipH="1">
                <a:off x="2674072" y="387191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4" name="Rectangle 72"/>
              <p:cNvSpPr>
                <a:spLocks noChangeArrowheads="1"/>
              </p:cNvSpPr>
              <p:nvPr/>
            </p:nvSpPr>
            <p:spPr bwMode="auto">
              <a:xfrm>
                <a:off x="2397847" y="38036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0.07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5" name="Line 73"/>
              <p:cNvSpPr>
                <a:spLocks noChangeShapeType="1"/>
              </p:cNvSpPr>
              <p:nvPr/>
            </p:nvSpPr>
            <p:spPr bwMode="auto">
              <a:xfrm flipH="1">
                <a:off x="2674072" y="36147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6" name="Rectangle 74"/>
              <p:cNvSpPr>
                <a:spLocks noChangeArrowheads="1"/>
              </p:cNvSpPr>
              <p:nvPr/>
            </p:nvSpPr>
            <p:spPr bwMode="auto">
              <a:xfrm>
                <a:off x="2397847" y="354647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0.08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7" name="Line 75"/>
              <p:cNvSpPr>
                <a:spLocks noChangeShapeType="1"/>
              </p:cNvSpPr>
              <p:nvPr/>
            </p:nvSpPr>
            <p:spPr bwMode="auto">
              <a:xfrm flipH="1">
                <a:off x="2674072" y="334962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8" name="Rectangle 76"/>
              <p:cNvSpPr>
                <a:spLocks noChangeArrowheads="1"/>
              </p:cNvSpPr>
              <p:nvPr/>
            </p:nvSpPr>
            <p:spPr bwMode="auto">
              <a:xfrm>
                <a:off x="2397847" y="329088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0.09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69" name="Line 77"/>
              <p:cNvSpPr>
                <a:spLocks noChangeShapeType="1"/>
              </p:cNvSpPr>
              <p:nvPr/>
            </p:nvSpPr>
            <p:spPr bwMode="auto">
              <a:xfrm flipH="1">
                <a:off x="2674072" y="30924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0" name="Rectangle 78"/>
              <p:cNvSpPr>
                <a:spLocks noChangeArrowheads="1"/>
              </p:cNvSpPr>
              <p:nvPr/>
            </p:nvSpPr>
            <p:spPr bwMode="auto">
              <a:xfrm>
                <a:off x="2397847" y="30337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0.10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1" name="Line 79"/>
              <p:cNvSpPr>
                <a:spLocks noChangeShapeType="1"/>
              </p:cNvSpPr>
              <p:nvPr/>
            </p:nvSpPr>
            <p:spPr bwMode="auto">
              <a:xfrm flipH="1">
                <a:off x="2674072" y="28352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2" name="Rectangle 80"/>
              <p:cNvSpPr>
                <a:spLocks noChangeArrowheads="1"/>
              </p:cNvSpPr>
              <p:nvPr/>
            </p:nvSpPr>
            <p:spPr bwMode="auto">
              <a:xfrm>
                <a:off x="2397847" y="27765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0.11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3" name="Line 81"/>
              <p:cNvSpPr>
                <a:spLocks noChangeShapeType="1"/>
              </p:cNvSpPr>
              <p:nvPr/>
            </p:nvSpPr>
            <p:spPr bwMode="auto">
              <a:xfrm flipH="1">
                <a:off x="2674072" y="257810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4" name="Rectangle 82"/>
              <p:cNvSpPr>
                <a:spLocks noChangeArrowheads="1"/>
              </p:cNvSpPr>
              <p:nvPr/>
            </p:nvSpPr>
            <p:spPr bwMode="auto">
              <a:xfrm>
                <a:off x="2397847" y="251142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0.12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5" name="Line 83"/>
              <p:cNvSpPr>
                <a:spLocks noChangeShapeType="1"/>
              </p:cNvSpPr>
              <p:nvPr/>
            </p:nvSpPr>
            <p:spPr bwMode="auto">
              <a:xfrm flipH="1">
                <a:off x="2674072" y="232092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6" name="Rectangle 84"/>
              <p:cNvSpPr>
                <a:spLocks noChangeArrowheads="1"/>
              </p:cNvSpPr>
              <p:nvPr/>
            </p:nvSpPr>
            <p:spPr bwMode="auto">
              <a:xfrm>
                <a:off x="2397847" y="22542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0.13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7" name="Line 85"/>
              <p:cNvSpPr>
                <a:spLocks noChangeShapeType="1"/>
              </p:cNvSpPr>
              <p:nvPr/>
            </p:nvSpPr>
            <p:spPr bwMode="auto">
              <a:xfrm flipH="1">
                <a:off x="2674072" y="20637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8" name="Rectangle 86"/>
              <p:cNvSpPr>
                <a:spLocks noChangeArrowheads="1"/>
              </p:cNvSpPr>
              <p:nvPr/>
            </p:nvSpPr>
            <p:spPr bwMode="auto">
              <a:xfrm>
                <a:off x="2397847" y="199707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0.14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79" name="Line 87"/>
              <p:cNvSpPr>
                <a:spLocks noChangeShapeType="1"/>
              </p:cNvSpPr>
              <p:nvPr/>
            </p:nvSpPr>
            <p:spPr bwMode="auto">
              <a:xfrm flipH="1">
                <a:off x="2674072" y="17986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0" name="Rectangle 88"/>
              <p:cNvSpPr>
                <a:spLocks noChangeArrowheads="1"/>
              </p:cNvSpPr>
              <p:nvPr/>
            </p:nvSpPr>
            <p:spPr bwMode="auto">
              <a:xfrm>
                <a:off x="2397847" y="173990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0.15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1" name="Line 89"/>
              <p:cNvSpPr>
                <a:spLocks noChangeShapeType="1"/>
              </p:cNvSpPr>
              <p:nvPr/>
            </p:nvSpPr>
            <p:spPr bwMode="auto">
              <a:xfrm flipH="1">
                <a:off x="2674072" y="154146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2" name="Rectangle 90"/>
              <p:cNvSpPr>
                <a:spLocks noChangeArrowheads="1"/>
              </p:cNvSpPr>
              <p:nvPr/>
            </p:nvSpPr>
            <p:spPr bwMode="auto">
              <a:xfrm>
                <a:off x="2397847" y="148272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0.16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3" name="Line 91"/>
              <p:cNvSpPr>
                <a:spLocks noChangeShapeType="1"/>
              </p:cNvSpPr>
              <p:nvPr/>
            </p:nvSpPr>
            <p:spPr bwMode="auto">
              <a:xfrm flipH="1">
                <a:off x="2674072" y="12858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0" name="Rectangle 92"/>
              <p:cNvSpPr>
                <a:spLocks noChangeArrowheads="1"/>
              </p:cNvSpPr>
              <p:nvPr/>
            </p:nvSpPr>
            <p:spPr bwMode="auto">
              <a:xfrm>
                <a:off x="2397847" y="12176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0.17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8" name="Line 128"/>
              <p:cNvSpPr>
                <a:spLocks noChangeShapeType="1"/>
              </p:cNvSpPr>
              <p:nvPr/>
            </p:nvSpPr>
            <p:spPr bwMode="auto">
              <a:xfrm flipH="1">
                <a:off x="2674072" y="567848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9" name="Rectangle 129"/>
              <p:cNvSpPr>
                <a:spLocks noChangeArrowheads="1"/>
              </p:cNvSpPr>
              <p:nvPr/>
            </p:nvSpPr>
            <p:spPr bwMode="auto">
              <a:xfrm>
                <a:off x="2397847" y="56197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0.00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0" name="Line 130"/>
              <p:cNvSpPr>
                <a:spLocks noChangeShapeType="1"/>
              </p:cNvSpPr>
              <p:nvPr/>
            </p:nvSpPr>
            <p:spPr bwMode="auto">
              <a:xfrm flipH="1">
                <a:off x="2674072" y="542131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1" name="Rectangle 131"/>
              <p:cNvSpPr>
                <a:spLocks noChangeArrowheads="1"/>
              </p:cNvSpPr>
              <p:nvPr/>
            </p:nvSpPr>
            <p:spPr bwMode="auto">
              <a:xfrm>
                <a:off x="2397847" y="53546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0.01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3" name="Line 132"/>
              <p:cNvSpPr>
                <a:spLocks noChangeShapeType="1"/>
              </p:cNvSpPr>
              <p:nvPr/>
            </p:nvSpPr>
            <p:spPr bwMode="auto">
              <a:xfrm flipH="1">
                <a:off x="2674072" y="51641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4" name="Rectangle 133"/>
              <p:cNvSpPr>
                <a:spLocks noChangeArrowheads="1"/>
              </p:cNvSpPr>
              <p:nvPr/>
            </p:nvSpPr>
            <p:spPr bwMode="auto">
              <a:xfrm>
                <a:off x="2397847" y="509746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0.02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5" name="Line 134"/>
              <p:cNvSpPr>
                <a:spLocks noChangeShapeType="1"/>
              </p:cNvSpPr>
              <p:nvPr/>
            </p:nvSpPr>
            <p:spPr bwMode="auto">
              <a:xfrm flipH="1">
                <a:off x="2674072" y="490696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6" name="Rectangle 135"/>
              <p:cNvSpPr>
                <a:spLocks noChangeArrowheads="1"/>
              </p:cNvSpPr>
              <p:nvPr/>
            </p:nvSpPr>
            <p:spPr bwMode="auto">
              <a:xfrm>
                <a:off x="2397847" y="484028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0.03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7" name="Line 136"/>
              <p:cNvSpPr>
                <a:spLocks noChangeShapeType="1"/>
              </p:cNvSpPr>
              <p:nvPr/>
            </p:nvSpPr>
            <p:spPr bwMode="auto">
              <a:xfrm flipH="1">
                <a:off x="2674072" y="46418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8" name="Rectangle 137"/>
              <p:cNvSpPr>
                <a:spLocks noChangeArrowheads="1"/>
              </p:cNvSpPr>
              <p:nvPr/>
            </p:nvSpPr>
            <p:spPr bwMode="auto">
              <a:xfrm>
                <a:off x="2397847" y="45831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0.04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9" name="Line 138"/>
              <p:cNvSpPr>
                <a:spLocks noChangeShapeType="1"/>
              </p:cNvSpPr>
              <p:nvPr/>
            </p:nvSpPr>
            <p:spPr bwMode="auto">
              <a:xfrm flipH="1">
                <a:off x="2674072" y="43846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0" name="Rectangle 139"/>
              <p:cNvSpPr>
                <a:spLocks noChangeArrowheads="1"/>
              </p:cNvSpPr>
              <p:nvPr/>
            </p:nvSpPr>
            <p:spPr bwMode="auto">
              <a:xfrm>
                <a:off x="2397847" y="43259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0.05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1" name="Line 140"/>
              <p:cNvSpPr>
                <a:spLocks noChangeShapeType="1"/>
              </p:cNvSpPr>
              <p:nvPr/>
            </p:nvSpPr>
            <p:spPr bwMode="auto">
              <a:xfrm flipH="1">
                <a:off x="2674072" y="412750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2" name="Rectangle 141"/>
              <p:cNvSpPr>
                <a:spLocks noChangeArrowheads="1"/>
              </p:cNvSpPr>
              <p:nvPr/>
            </p:nvSpPr>
            <p:spPr bwMode="auto">
              <a:xfrm>
                <a:off x="2397847" y="406876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0.06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3" name="Line 142"/>
              <p:cNvSpPr>
                <a:spLocks noChangeShapeType="1"/>
              </p:cNvSpPr>
              <p:nvPr/>
            </p:nvSpPr>
            <p:spPr bwMode="auto">
              <a:xfrm flipH="1">
                <a:off x="2674072" y="387191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4" name="Rectangle 143"/>
              <p:cNvSpPr>
                <a:spLocks noChangeArrowheads="1"/>
              </p:cNvSpPr>
              <p:nvPr/>
            </p:nvSpPr>
            <p:spPr bwMode="auto">
              <a:xfrm>
                <a:off x="2397847" y="38036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0.07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5" name="Line 144"/>
              <p:cNvSpPr>
                <a:spLocks noChangeShapeType="1"/>
              </p:cNvSpPr>
              <p:nvPr/>
            </p:nvSpPr>
            <p:spPr bwMode="auto">
              <a:xfrm flipH="1">
                <a:off x="2674072" y="36147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6" name="Rectangle 145"/>
              <p:cNvSpPr>
                <a:spLocks noChangeArrowheads="1"/>
              </p:cNvSpPr>
              <p:nvPr/>
            </p:nvSpPr>
            <p:spPr bwMode="auto">
              <a:xfrm>
                <a:off x="2397847" y="354647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0.08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7" name="Line 146"/>
              <p:cNvSpPr>
                <a:spLocks noChangeShapeType="1"/>
              </p:cNvSpPr>
              <p:nvPr/>
            </p:nvSpPr>
            <p:spPr bwMode="auto">
              <a:xfrm flipH="1">
                <a:off x="2674072" y="334962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8" name="Rectangle 147"/>
              <p:cNvSpPr>
                <a:spLocks noChangeArrowheads="1"/>
              </p:cNvSpPr>
              <p:nvPr/>
            </p:nvSpPr>
            <p:spPr bwMode="auto">
              <a:xfrm>
                <a:off x="2397847" y="329088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0.09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9" name="Line 148"/>
              <p:cNvSpPr>
                <a:spLocks noChangeShapeType="1"/>
              </p:cNvSpPr>
              <p:nvPr/>
            </p:nvSpPr>
            <p:spPr bwMode="auto">
              <a:xfrm flipH="1">
                <a:off x="2674072" y="30924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0" name="Rectangle 149"/>
              <p:cNvSpPr>
                <a:spLocks noChangeArrowheads="1"/>
              </p:cNvSpPr>
              <p:nvPr/>
            </p:nvSpPr>
            <p:spPr bwMode="auto">
              <a:xfrm>
                <a:off x="2397847" y="30337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0.10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1" name="Line 150"/>
              <p:cNvSpPr>
                <a:spLocks noChangeShapeType="1"/>
              </p:cNvSpPr>
              <p:nvPr/>
            </p:nvSpPr>
            <p:spPr bwMode="auto">
              <a:xfrm flipH="1">
                <a:off x="2674072" y="28352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2" name="Rectangle 151"/>
              <p:cNvSpPr>
                <a:spLocks noChangeArrowheads="1"/>
              </p:cNvSpPr>
              <p:nvPr/>
            </p:nvSpPr>
            <p:spPr bwMode="auto">
              <a:xfrm>
                <a:off x="2397847" y="2776538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0.11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3" name="Line 152"/>
              <p:cNvSpPr>
                <a:spLocks noChangeShapeType="1"/>
              </p:cNvSpPr>
              <p:nvPr/>
            </p:nvSpPr>
            <p:spPr bwMode="auto">
              <a:xfrm flipH="1">
                <a:off x="2674072" y="257810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4" name="Rectangle 153"/>
              <p:cNvSpPr>
                <a:spLocks noChangeArrowheads="1"/>
              </p:cNvSpPr>
              <p:nvPr/>
            </p:nvSpPr>
            <p:spPr bwMode="auto">
              <a:xfrm>
                <a:off x="2397847" y="251142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0.12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5" name="Line 154"/>
              <p:cNvSpPr>
                <a:spLocks noChangeShapeType="1"/>
              </p:cNvSpPr>
              <p:nvPr/>
            </p:nvSpPr>
            <p:spPr bwMode="auto">
              <a:xfrm flipH="1">
                <a:off x="2674072" y="232092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6" name="Rectangle 155"/>
              <p:cNvSpPr>
                <a:spLocks noChangeArrowheads="1"/>
              </p:cNvSpPr>
              <p:nvPr/>
            </p:nvSpPr>
            <p:spPr bwMode="auto">
              <a:xfrm>
                <a:off x="2397847" y="225425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0.13</a:t>
                </a:r>
                <a:endPara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7" name="Line 156"/>
              <p:cNvSpPr>
                <a:spLocks noChangeShapeType="1"/>
              </p:cNvSpPr>
              <p:nvPr/>
            </p:nvSpPr>
            <p:spPr bwMode="auto">
              <a:xfrm flipH="1">
                <a:off x="2674072" y="2063750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8" name="Rectangle 157"/>
              <p:cNvSpPr>
                <a:spLocks noChangeArrowheads="1"/>
              </p:cNvSpPr>
              <p:nvPr/>
            </p:nvSpPr>
            <p:spPr bwMode="auto">
              <a:xfrm>
                <a:off x="2397847" y="199707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0.14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9" name="Line 158"/>
              <p:cNvSpPr>
                <a:spLocks noChangeShapeType="1"/>
              </p:cNvSpPr>
              <p:nvPr/>
            </p:nvSpPr>
            <p:spPr bwMode="auto">
              <a:xfrm flipH="1">
                <a:off x="2674072" y="1798638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0" name="Rectangle 159"/>
              <p:cNvSpPr>
                <a:spLocks noChangeArrowheads="1"/>
              </p:cNvSpPr>
              <p:nvPr/>
            </p:nvSpPr>
            <p:spPr bwMode="auto">
              <a:xfrm>
                <a:off x="2397847" y="1739900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0.15</a:t>
                </a:r>
                <a:endPara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1" name="Line 160"/>
              <p:cNvSpPr>
                <a:spLocks noChangeShapeType="1"/>
              </p:cNvSpPr>
              <p:nvPr/>
            </p:nvSpPr>
            <p:spPr bwMode="auto">
              <a:xfrm flipH="1">
                <a:off x="2674072" y="1541463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2" name="Rectangle 161"/>
              <p:cNvSpPr>
                <a:spLocks noChangeArrowheads="1"/>
              </p:cNvSpPr>
              <p:nvPr/>
            </p:nvSpPr>
            <p:spPr bwMode="auto">
              <a:xfrm>
                <a:off x="2397847" y="1482725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0.16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3" name="Line 162"/>
              <p:cNvSpPr>
                <a:spLocks noChangeShapeType="1"/>
              </p:cNvSpPr>
              <p:nvPr/>
            </p:nvSpPr>
            <p:spPr bwMode="auto">
              <a:xfrm flipH="1">
                <a:off x="2674072" y="1285875"/>
                <a:ext cx="571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4" name="Rectangle 163"/>
              <p:cNvSpPr>
                <a:spLocks noChangeArrowheads="1"/>
              </p:cNvSpPr>
              <p:nvPr/>
            </p:nvSpPr>
            <p:spPr bwMode="auto">
              <a:xfrm>
                <a:off x="2397847" y="1217613"/>
                <a:ext cx="304138" cy="20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mbria" panose="02040503050406030204" pitchFamily="18" charset="0"/>
                    <a:ea typeface="+mn-ea"/>
                    <a:cs typeface="+mn-cs"/>
                  </a:rPr>
                  <a:t>0.17</a:t>
                </a:r>
                <a:endPara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49" name="Rectangle 164"/>
            <p:cNvSpPr>
              <a:spLocks noChangeArrowheads="1"/>
            </p:cNvSpPr>
            <p:nvPr/>
          </p:nvSpPr>
          <p:spPr bwMode="auto">
            <a:xfrm>
              <a:off x="1978574" y="1576510"/>
              <a:ext cx="279399" cy="3823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Proportion with Death by Any Cause</a:t>
              </a:r>
              <a:endPara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7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99713" y="522966"/>
            <a:ext cx="10448132" cy="834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Thrombotic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72634" y="1455770"/>
            <a:ext cx="5424940" cy="46742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All e</a:t>
            </a:r>
            <a:r>
              <a:rPr lang="en-US" sz="2400" dirty="0" smtClean="0"/>
              <a:t>vents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654472" y="1454066"/>
            <a:ext cx="5334328" cy="46912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Events </a:t>
            </a:r>
            <a:r>
              <a:rPr lang="en-US" sz="2400" dirty="0"/>
              <a:t>after </a:t>
            </a:r>
            <a:r>
              <a:rPr lang="en-US" sz="2400" dirty="0" smtClean="0"/>
              <a:t>re-start </a:t>
            </a:r>
            <a:r>
              <a:rPr lang="en-US" sz="2400" dirty="0"/>
              <a:t>of a</a:t>
            </a:r>
            <a:r>
              <a:rPr lang="en-US" sz="2400" dirty="0" smtClean="0"/>
              <a:t>nticoagulation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331506" y="1995065"/>
            <a:ext cx="5527985" cy="4168473"/>
            <a:chOff x="6331507" y="2774937"/>
            <a:chExt cx="5103380" cy="3656848"/>
          </a:xfrm>
        </p:grpSpPr>
        <p:sp>
          <p:nvSpPr>
            <p:cNvPr id="12" name="Rectangle 263"/>
            <p:cNvSpPr>
              <a:spLocks noChangeArrowheads="1"/>
            </p:cNvSpPr>
            <p:nvPr/>
          </p:nvSpPr>
          <p:spPr bwMode="auto">
            <a:xfrm>
              <a:off x="8136560" y="6215784"/>
              <a:ext cx="2200458" cy="21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lbany AMT" charset="0"/>
                  <a:ea typeface="+mn-ea"/>
                  <a:cs typeface="+mn-cs"/>
                </a:rPr>
                <a:t>Days Since </a:t>
              </a:r>
              <a:r>
                <a:rPr lang="en-US" altLang="en-US" sz="1600" dirty="0" smtClean="0">
                  <a:solidFill>
                    <a:srgbClr val="000000"/>
                  </a:solidFill>
                  <a:latin typeface="Albany AMT" charset="0"/>
                </a:rPr>
                <a:t>R</a:t>
              </a:r>
              <a:r>
                <a:rPr kumimoji="0" lang="en-US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lbany AMT" charset="0"/>
                  <a:ea typeface="+mn-ea"/>
                  <a:cs typeface="+mn-cs"/>
                </a:rPr>
                <a:t>e-start of AC</a:t>
              </a:r>
              <a:endPara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331507" y="2774937"/>
              <a:ext cx="5103380" cy="3451236"/>
              <a:chOff x="6331507" y="2774937"/>
              <a:chExt cx="5103380" cy="3451236"/>
            </a:xfrm>
          </p:grpSpPr>
          <p:sp>
            <p:nvSpPr>
              <p:cNvPr id="14" name="Rectangle 174"/>
              <p:cNvSpPr>
                <a:spLocks noChangeArrowheads="1"/>
              </p:cNvSpPr>
              <p:nvPr/>
            </p:nvSpPr>
            <p:spPr bwMode="auto">
              <a:xfrm>
                <a:off x="6681604" y="2774937"/>
                <a:ext cx="4719160" cy="320268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reeform 175"/>
              <p:cNvSpPr>
                <a:spLocks/>
              </p:cNvSpPr>
              <p:nvPr/>
            </p:nvSpPr>
            <p:spPr bwMode="auto">
              <a:xfrm>
                <a:off x="6773496" y="4183565"/>
                <a:ext cx="4534355" cy="1729110"/>
              </a:xfrm>
              <a:custGeom>
                <a:avLst/>
                <a:gdLst>
                  <a:gd name="T0" fmla="*/ 0 w 738"/>
                  <a:gd name="T1" fmla="*/ 270 h 270"/>
                  <a:gd name="T2" fmla="*/ 49 w 738"/>
                  <a:gd name="T3" fmla="*/ 270 h 270"/>
                  <a:gd name="T4" fmla="*/ 49 w 738"/>
                  <a:gd name="T5" fmla="*/ 238 h 270"/>
                  <a:gd name="T6" fmla="*/ 49 w 738"/>
                  <a:gd name="T7" fmla="*/ 238 h 270"/>
                  <a:gd name="T8" fmla="*/ 172 w 738"/>
                  <a:gd name="T9" fmla="*/ 238 h 270"/>
                  <a:gd name="T10" fmla="*/ 172 w 738"/>
                  <a:gd name="T11" fmla="*/ 206 h 270"/>
                  <a:gd name="T12" fmla="*/ 172 w 738"/>
                  <a:gd name="T13" fmla="*/ 206 h 270"/>
                  <a:gd name="T14" fmla="*/ 271 w 738"/>
                  <a:gd name="T15" fmla="*/ 206 h 270"/>
                  <a:gd name="T16" fmla="*/ 271 w 738"/>
                  <a:gd name="T17" fmla="*/ 172 h 270"/>
                  <a:gd name="T18" fmla="*/ 271 w 738"/>
                  <a:gd name="T19" fmla="*/ 172 h 270"/>
                  <a:gd name="T20" fmla="*/ 320 w 738"/>
                  <a:gd name="T21" fmla="*/ 172 h 270"/>
                  <a:gd name="T22" fmla="*/ 320 w 738"/>
                  <a:gd name="T23" fmla="*/ 137 h 270"/>
                  <a:gd name="T24" fmla="*/ 320 w 738"/>
                  <a:gd name="T25" fmla="*/ 137 h 270"/>
                  <a:gd name="T26" fmla="*/ 418 w 738"/>
                  <a:gd name="T27" fmla="*/ 137 h 270"/>
                  <a:gd name="T28" fmla="*/ 418 w 738"/>
                  <a:gd name="T29" fmla="*/ 100 h 270"/>
                  <a:gd name="T30" fmla="*/ 418 w 738"/>
                  <a:gd name="T31" fmla="*/ 100 h 270"/>
                  <a:gd name="T32" fmla="*/ 541 w 738"/>
                  <a:gd name="T33" fmla="*/ 100 h 270"/>
                  <a:gd name="T34" fmla="*/ 541 w 738"/>
                  <a:gd name="T35" fmla="*/ 58 h 270"/>
                  <a:gd name="T36" fmla="*/ 541 w 738"/>
                  <a:gd name="T37" fmla="*/ 58 h 270"/>
                  <a:gd name="T38" fmla="*/ 689 w 738"/>
                  <a:gd name="T39" fmla="*/ 58 h 270"/>
                  <a:gd name="T40" fmla="*/ 689 w 738"/>
                  <a:gd name="T41" fmla="*/ 0 h 270"/>
                  <a:gd name="T42" fmla="*/ 689 w 738"/>
                  <a:gd name="T43" fmla="*/ 0 h 270"/>
                  <a:gd name="T44" fmla="*/ 738 w 738"/>
                  <a:gd name="T45" fmla="*/ 0 h 270"/>
                  <a:gd name="T46" fmla="*/ 738 w 738"/>
                  <a:gd name="T4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8" h="270">
                    <a:moveTo>
                      <a:pt x="0" y="270"/>
                    </a:moveTo>
                    <a:lnTo>
                      <a:pt x="49" y="270"/>
                    </a:lnTo>
                    <a:lnTo>
                      <a:pt x="49" y="238"/>
                    </a:lnTo>
                    <a:lnTo>
                      <a:pt x="49" y="238"/>
                    </a:lnTo>
                    <a:lnTo>
                      <a:pt x="172" y="23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271" y="206"/>
                    </a:lnTo>
                    <a:lnTo>
                      <a:pt x="271" y="172"/>
                    </a:lnTo>
                    <a:lnTo>
                      <a:pt x="271" y="172"/>
                    </a:lnTo>
                    <a:lnTo>
                      <a:pt x="320" y="172"/>
                    </a:lnTo>
                    <a:lnTo>
                      <a:pt x="320" y="137"/>
                    </a:lnTo>
                    <a:lnTo>
                      <a:pt x="320" y="137"/>
                    </a:lnTo>
                    <a:lnTo>
                      <a:pt x="418" y="137"/>
                    </a:lnTo>
                    <a:lnTo>
                      <a:pt x="418" y="100"/>
                    </a:lnTo>
                    <a:lnTo>
                      <a:pt x="418" y="100"/>
                    </a:lnTo>
                    <a:lnTo>
                      <a:pt x="541" y="100"/>
                    </a:lnTo>
                    <a:lnTo>
                      <a:pt x="541" y="58"/>
                    </a:lnTo>
                    <a:lnTo>
                      <a:pt x="541" y="58"/>
                    </a:lnTo>
                    <a:lnTo>
                      <a:pt x="689" y="58"/>
                    </a:lnTo>
                    <a:lnTo>
                      <a:pt x="689" y="0"/>
                    </a:lnTo>
                    <a:lnTo>
                      <a:pt x="689" y="0"/>
                    </a:lnTo>
                    <a:lnTo>
                      <a:pt x="738" y="0"/>
                    </a:lnTo>
                    <a:lnTo>
                      <a:pt x="738" y="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Line 176"/>
              <p:cNvSpPr>
                <a:spLocks noChangeShapeType="1"/>
              </p:cNvSpPr>
              <p:nvPr/>
            </p:nvSpPr>
            <p:spPr bwMode="auto">
              <a:xfrm>
                <a:off x="6680584" y="5977623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Line 177"/>
              <p:cNvSpPr>
                <a:spLocks noChangeShapeType="1"/>
              </p:cNvSpPr>
              <p:nvPr/>
            </p:nvSpPr>
            <p:spPr bwMode="auto">
              <a:xfrm flipV="1">
                <a:off x="11400764" y="2774937"/>
                <a:ext cx="0" cy="320268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Line 178"/>
              <p:cNvSpPr>
                <a:spLocks noChangeShapeType="1"/>
              </p:cNvSpPr>
              <p:nvPr/>
            </p:nvSpPr>
            <p:spPr bwMode="auto">
              <a:xfrm>
                <a:off x="6680584" y="2774937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Line 180"/>
              <p:cNvSpPr>
                <a:spLocks noChangeShapeType="1"/>
              </p:cNvSpPr>
              <p:nvPr/>
            </p:nvSpPr>
            <p:spPr bwMode="auto">
              <a:xfrm>
                <a:off x="6680584" y="5977623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Rectangle 182"/>
              <p:cNvSpPr>
                <a:spLocks noChangeArrowheads="1"/>
              </p:cNvSpPr>
              <p:nvPr/>
            </p:nvSpPr>
            <p:spPr bwMode="auto">
              <a:xfrm>
                <a:off x="6748992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" name="Line 183"/>
              <p:cNvSpPr>
                <a:spLocks noChangeShapeType="1"/>
              </p:cNvSpPr>
              <p:nvPr/>
            </p:nvSpPr>
            <p:spPr bwMode="auto">
              <a:xfrm>
                <a:off x="7227851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Rectangle 184"/>
              <p:cNvSpPr>
                <a:spLocks noChangeArrowheads="1"/>
              </p:cNvSpPr>
              <p:nvPr/>
            </p:nvSpPr>
            <p:spPr bwMode="auto">
              <a:xfrm>
                <a:off x="7203346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" name="Line 185"/>
              <p:cNvSpPr>
                <a:spLocks noChangeShapeType="1"/>
              </p:cNvSpPr>
              <p:nvPr/>
            </p:nvSpPr>
            <p:spPr bwMode="auto">
              <a:xfrm>
                <a:off x="7683226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Rectangle 186"/>
              <p:cNvSpPr>
                <a:spLocks noChangeArrowheads="1"/>
              </p:cNvSpPr>
              <p:nvPr/>
            </p:nvSpPr>
            <p:spPr bwMode="auto">
              <a:xfrm>
                <a:off x="7657701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6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Line 187"/>
              <p:cNvSpPr>
                <a:spLocks noChangeShapeType="1"/>
              </p:cNvSpPr>
              <p:nvPr/>
            </p:nvSpPr>
            <p:spPr bwMode="auto">
              <a:xfrm>
                <a:off x="8131454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Rectangle 188"/>
              <p:cNvSpPr>
                <a:spLocks noChangeArrowheads="1"/>
              </p:cNvSpPr>
              <p:nvPr/>
            </p:nvSpPr>
            <p:spPr bwMode="auto">
              <a:xfrm>
                <a:off x="8106950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9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" name="Line 189"/>
              <p:cNvSpPr>
                <a:spLocks noChangeShapeType="1"/>
              </p:cNvSpPr>
              <p:nvPr/>
            </p:nvSpPr>
            <p:spPr bwMode="auto">
              <a:xfrm>
                <a:off x="8585809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190"/>
              <p:cNvSpPr>
                <a:spLocks noChangeArrowheads="1"/>
              </p:cNvSpPr>
              <p:nvPr/>
            </p:nvSpPr>
            <p:spPr bwMode="auto">
              <a:xfrm>
                <a:off x="8542926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12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Line 191"/>
              <p:cNvSpPr>
                <a:spLocks noChangeShapeType="1"/>
              </p:cNvSpPr>
              <p:nvPr/>
            </p:nvSpPr>
            <p:spPr bwMode="auto">
              <a:xfrm>
                <a:off x="9041185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192"/>
              <p:cNvSpPr>
                <a:spLocks noChangeArrowheads="1"/>
              </p:cNvSpPr>
              <p:nvPr/>
            </p:nvSpPr>
            <p:spPr bwMode="auto">
              <a:xfrm>
                <a:off x="899115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15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Line 193"/>
              <p:cNvSpPr>
                <a:spLocks noChangeShapeType="1"/>
              </p:cNvSpPr>
              <p:nvPr/>
            </p:nvSpPr>
            <p:spPr bwMode="auto">
              <a:xfrm>
                <a:off x="9495539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2" name="Rectangle 194"/>
              <p:cNvSpPr>
                <a:spLocks noChangeArrowheads="1"/>
              </p:cNvSpPr>
              <p:nvPr/>
            </p:nvSpPr>
            <p:spPr bwMode="auto">
              <a:xfrm>
                <a:off x="9446530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18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Line 195"/>
              <p:cNvSpPr>
                <a:spLocks noChangeShapeType="1"/>
              </p:cNvSpPr>
              <p:nvPr/>
            </p:nvSpPr>
            <p:spPr bwMode="auto">
              <a:xfrm>
                <a:off x="9949893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Rectangle 196"/>
              <p:cNvSpPr>
                <a:spLocks noChangeArrowheads="1"/>
              </p:cNvSpPr>
              <p:nvPr/>
            </p:nvSpPr>
            <p:spPr bwMode="auto">
              <a:xfrm>
                <a:off x="990088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21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Line 197"/>
              <p:cNvSpPr>
                <a:spLocks noChangeShapeType="1"/>
              </p:cNvSpPr>
              <p:nvPr/>
            </p:nvSpPr>
            <p:spPr bwMode="auto">
              <a:xfrm>
                <a:off x="10399143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Rectangle 198"/>
              <p:cNvSpPr>
                <a:spLocks noChangeArrowheads="1"/>
              </p:cNvSpPr>
              <p:nvPr/>
            </p:nvSpPr>
            <p:spPr bwMode="auto">
              <a:xfrm>
                <a:off x="10356260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24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Line 199"/>
              <p:cNvSpPr>
                <a:spLocks noChangeShapeType="1"/>
              </p:cNvSpPr>
              <p:nvPr/>
            </p:nvSpPr>
            <p:spPr bwMode="auto">
              <a:xfrm>
                <a:off x="10853497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Rectangle 200"/>
              <p:cNvSpPr>
                <a:spLocks noChangeArrowheads="1"/>
              </p:cNvSpPr>
              <p:nvPr/>
            </p:nvSpPr>
            <p:spPr bwMode="auto">
              <a:xfrm>
                <a:off x="1081061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27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Line 201"/>
              <p:cNvSpPr>
                <a:spLocks noChangeShapeType="1"/>
              </p:cNvSpPr>
              <p:nvPr/>
            </p:nvSpPr>
            <p:spPr bwMode="auto">
              <a:xfrm>
                <a:off x="11307851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202"/>
              <p:cNvSpPr>
                <a:spLocks noChangeArrowheads="1"/>
              </p:cNvSpPr>
              <p:nvPr/>
            </p:nvSpPr>
            <p:spPr bwMode="auto">
              <a:xfrm>
                <a:off x="11264969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232"/>
              <p:cNvSpPr>
                <a:spLocks noChangeArrowheads="1"/>
              </p:cNvSpPr>
              <p:nvPr/>
            </p:nvSpPr>
            <p:spPr bwMode="auto">
              <a:xfrm>
                <a:off x="6748992" y="2909092"/>
                <a:ext cx="467230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# Unrefuted TE after restart of AC among those restarted AC: 7 / 129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Rectangle 233"/>
              <p:cNvSpPr>
                <a:spLocks noChangeArrowheads="1"/>
              </p:cNvSpPr>
              <p:nvPr/>
            </p:nvSpPr>
            <p:spPr bwMode="auto">
              <a:xfrm>
                <a:off x="6748992" y="2813267"/>
                <a:ext cx="162223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Data as of: 20OCT2017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3" name="Rectangle 234"/>
              <p:cNvSpPr>
                <a:spLocks noChangeArrowheads="1"/>
              </p:cNvSpPr>
              <p:nvPr/>
            </p:nvSpPr>
            <p:spPr bwMode="auto">
              <a:xfrm>
                <a:off x="6681604" y="2774937"/>
                <a:ext cx="4719160" cy="320268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Freeform 235"/>
              <p:cNvSpPr>
                <a:spLocks/>
              </p:cNvSpPr>
              <p:nvPr/>
            </p:nvSpPr>
            <p:spPr bwMode="auto">
              <a:xfrm>
                <a:off x="6773496" y="4183565"/>
                <a:ext cx="4534355" cy="1729110"/>
              </a:xfrm>
              <a:custGeom>
                <a:avLst/>
                <a:gdLst>
                  <a:gd name="T0" fmla="*/ 0 w 738"/>
                  <a:gd name="T1" fmla="*/ 270 h 270"/>
                  <a:gd name="T2" fmla="*/ 49 w 738"/>
                  <a:gd name="T3" fmla="*/ 270 h 270"/>
                  <a:gd name="T4" fmla="*/ 49 w 738"/>
                  <a:gd name="T5" fmla="*/ 238 h 270"/>
                  <a:gd name="T6" fmla="*/ 49 w 738"/>
                  <a:gd name="T7" fmla="*/ 238 h 270"/>
                  <a:gd name="T8" fmla="*/ 172 w 738"/>
                  <a:gd name="T9" fmla="*/ 238 h 270"/>
                  <a:gd name="T10" fmla="*/ 172 w 738"/>
                  <a:gd name="T11" fmla="*/ 206 h 270"/>
                  <a:gd name="T12" fmla="*/ 172 w 738"/>
                  <a:gd name="T13" fmla="*/ 206 h 270"/>
                  <a:gd name="T14" fmla="*/ 271 w 738"/>
                  <a:gd name="T15" fmla="*/ 206 h 270"/>
                  <a:gd name="T16" fmla="*/ 271 w 738"/>
                  <a:gd name="T17" fmla="*/ 172 h 270"/>
                  <a:gd name="T18" fmla="*/ 271 w 738"/>
                  <a:gd name="T19" fmla="*/ 172 h 270"/>
                  <a:gd name="T20" fmla="*/ 320 w 738"/>
                  <a:gd name="T21" fmla="*/ 172 h 270"/>
                  <a:gd name="T22" fmla="*/ 320 w 738"/>
                  <a:gd name="T23" fmla="*/ 137 h 270"/>
                  <a:gd name="T24" fmla="*/ 320 w 738"/>
                  <a:gd name="T25" fmla="*/ 137 h 270"/>
                  <a:gd name="T26" fmla="*/ 418 w 738"/>
                  <a:gd name="T27" fmla="*/ 137 h 270"/>
                  <a:gd name="T28" fmla="*/ 418 w 738"/>
                  <a:gd name="T29" fmla="*/ 100 h 270"/>
                  <a:gd name="T30" fmla="*/ 418 w 738"/>
                  <a:gd name="T31" fmla="*/ 100 h 270"/>
                  <a:gd name="T32" fmla="*/ 541 w 738"/>
                  <a:gd name="T33" fmla="*/ 100 h 270"/>
                  <a:gd name="T34" fmla="*/ 541 w 738"/>
                  <a:gd name="T35" fmla="*/ 58 h 270"/>
                  <a:gd name="T36" fmla="*/ 541 w 738"/>
                  <a:gd name="T37" fmla="*/ 58 h 270"/>
                  <a:gd name="T38" fmla="*/ 689 w 738"/>
                  <a:gd name="T39" fmla="*/ 58 h 270"/>
                  <a:gd name="T40" fmla="*/ 689 w 738"/>
                  <a:gd name="T41" fmla="*/ 0 h 270"/>
                  <a:gd name="T42" fmla="*/ 689 w 738"/>
                  <a:gd name="T43" fmla="*/ 0 h 270"/>
                  <a:gd name="T44" fmla="*/ 738 w 738"/>
                  <a:gd name="T45" fmla="*/ 0 h 270"/>
                  <a:gd name="T46" fmla="*/ 738 w 738"/>
                  <a:gd name="T4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8" h="270">
                    <a:moveTo>
                      <a:pt x="0" y="270"/>
                    </a:moveTo>
                    <a:lnTo>
                      <a:pt x="49" y="270"/>
                    </a:lnTo>
                    <a:lnTo>
                      <a:pt x="49" y="238"/>
                    </a:lnTo>
                    <a:lnTo>
                      <a:pt x="49" y="238"/>
                    </a:lnTo>
                    <a:lnTo>
                      <a:pt x="172" y="238"/>
                    </a:lnTo>
                    <a:lnTo>
                      <a:pt x="172" y="206"/>
                    </a:lnTo>
                    <a:lnTo>
                      <a:pt x="172" y="206"/>
                    </a:lnTo>
                    <a:lnTo>
                      <a:pt x="271" y="206"/>
                    </a:lnTo>
                    <a:lnTo>
                      <a:pt x="271" y="172"/>
                    </a:lnTo>
                    <a:lnTo>
                      <a:pt x="271" y="172"/>
                    </a:lnTo>
                    <a:lnTo>
                      <a:pt x="320" y="172"/>
                    </a:lnTo>
                    <a:lnTo>
                      <a:pt x="320" y="137"/>
                    </a:lnTo>
                    <a:lnTo>
                      <a:pt x="320" y="137"/>
                    </a:lnTo>
                    <a:lnTo>
                      <a:pt x="418" y="137"/>
                    </a:lnTo>
                    <a:lnTo>
                      <a:pt x="418" y="100"/>
                    </a:lnTo>
                    <a:lnTo>
                      <a:pt x="418" y="100"/>
                    </a:lnTo>
                    <a:lnTo>
                      <a:pt x="541" y="100"/>
                    </a:lnTo>
                    <a:lnTo>
                      <a:pt x="541" y="58"/>
                    </a:lnTo>
                    <a:lnTo>
                      <a:pt x="541" y="58"/>
                    </a:lnTo>
                    <a:lnTo>
                      <a:pt x="689" y="58"/>
                    </a:lnTo>
                    <a:lnTo>
                      <a:pt x="689" y="0"/>
                    </a:lnTo>
                    <a:lnTo>
                      <a:pt x="689" y="0"/>
                    </a:lnTo>
                    <a:lnTo>
                      <a:pt x="738" y="0"/>
                    </a:lnTo>
                    <a:lnTo>
                      <a:pt x="738" y="0"/>
                    </a:lnTo>
                  </a:path>
                </a:pathLst>
              </a:custGeom>
              <a:noFill/>
              <a:ln w="19050" cap="flat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Line 236"/>
              <p:cNvSpPr>
                <a:spLocks noChangeShapeType="1"/>
              </p:cNvSpPr>
              <p:nvPr/>
            </p:nvSpPr>
            <p:spPr bwMode="auto">
              <a:xfrm>
                <a:off x="6680584" y="5977623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Line 237"/>
              <p:cNvSpPr>
                <a:spLocks noChangeShapeType="1"/>
              </p:cNvSpPr>
              <p:nvPr/>
            </p:nvSpPr>
            <p:spPr bwMode="auto">
              <a:xfrm flipV="1">
                <a:off x="11400764" y="2774937"/>
                <a:ext cx="0" cy="320268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Line 238"/>
              <p:cNvSpPr>
                <a:spLocks noChangeShapeType="1"/>
              </p:cNvSpPr>
              <p:nvPr/>
            </p:nvSpPr>
            <p:spPr bwMode="auto">
              <a:xfrm>
                <a:off x="6680584" y="2774937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Line 240"/>
              <p:cNvSpPr>
                <a:spLocks noChangeShapeType="1"/>
              </p:cNvSpPr>
              <p:nvPr/>
            </p:nvSpPr>
            <p:spPr bwMode="auto">
              <a:xfrm>
                <a:off x="6680584" y="5977623"/>
                <a:ext cx="472018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Rectangle 242"/>
              <p:cNvSpPr>
                <a:spLocks noChangeArrowheads="1"/>
              </p:cNvSpPr>
              <p:nvPr/>
            </p:nvSpPr>
            <p:spPr bwMode="auto">
              <a:xfrm>
                <a:off x="6748992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0" name="Line 243"/>
              <p:cNvSpPr>
                <a:spLocks noChangeShapeType="1"/>
              </p:cNvSpPr>
              <p:nvPr/>
            </p:nvSpPr>
            <p:spPr bwMode="auto">
              <a:xfrm>
                <a:off x="7227851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Rectangle 244"/>
              <p:cNvSpPr>
                <a:spLocks noChangeArrowheads="1"/>
              </p:cNvSpPr>
              <p:nvPr/>
            </p:nvSpPr>
            <p:spPr bwMode="auto">
              <a:xfrm>
                <a:off x="7203346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2" name="Line 245"/>
              <p:cNvSpPr>
                <a:spLocks noChangeShapeType="1"/>
              </p:cNvSpPr>
              <p:nvPr/>
            </p:nvSpPr>
            <p:spPr bwMode="auto">
              <a:xfrm>
                <a:off x="7683226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Rectangle 246"/>
              <p:cNvSpPr>
                <a:spLocks noChangeArrowheads="1"/>
              </p:cNvSpPr>
              <p:nvPr/>
            </p:nvSpPr>
            <p:spPr bwMode="auto">
              <a:xfrm>
                <a:off x="7657701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6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" name="Line 247"/>
              <p:cNvSpPr>
                <a:spLocks noChangeShapeType="1"/>
              </p:cNvSpPr>
              <p:nvPr/>
            </p:nvSpPr>
            <p:spPr bwMode="auto">
              <a:xfrm>
                <a:off x="8131454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Rectangle 248"/>
              <p:cNvSpPr>
                <a:spLocks noChangeArrowheads="1"/>
              </p:cNvSpPr>
              <p:nvPr/>
            </p:nvSpPr>
            <p:spPr bwMode="auto">
              <a:xfrm>
                <a:off x="8106950" y="6041507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9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6" name="Line 249"/>
              <p:cNvSpPr>
                <a:spLocks noChangeShapeType="1"/>
              </p:cNvSpPr>
              <p:nvPr/>
            </p:nvSpPr>
            <p:spPr bwMode="auto">
              <a:xfrm>
                <a:off x="8585809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7" name="Rectangle 250"/>
              <p:cNvSpPr>
                <a:spLocks noChangeArrowheads="1"/>
              </p:cNvSpPr>
              <p:nvPr/>
            </p:nvSpPr>
            <p:spPr bwMode="auto">
              <a:xfrm>
                <a:off x="8542926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12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8" name="Line 251"/>
              <p:cNvSpPr>
                <a:spLocks noChangeShapeType="1"/>
              </p:cNvSpPr>
              <p:nvPr/>
            </p:nvSpPr>
            <p:spPr bwMode="auto">
              <a:xfrm>
                <a:off x="9041185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Rectangle 252"/>
              <p:cNvSpPr>
                <a:spLocks noChangeArrowheads="1"/>
              </p:cNvSpPr>
              <p:nvPr/>
            </p:nvSpPr>
            <p:spPr bwMode="auto">
              <a:xfrm>
                <a:off x="899115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15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Line 253"/>
              <p:cNvSpPr>
                <a:spLocks noChangeShapeType="1"/>
              </p:cNvSpPr>
              <p:nvPr/>
            </p:nvSpPr>
            <p:spPr bwMode="auto">
              <a:xfrm>
                <a:off x="9495539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Rectangle 254"/>
              <p:cNvSpPr>
                <a:spLocks noChangeArrowheads="1"/>
              </p:cNvSpPr>
              <p:nvPr/>
            </p:nvSpPr>
            <p:spPr bwMode="auto">
              <a:xfrm>
                <a:off x="9446530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18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2" name="Line 255"/>
              <p:cNvSpPr>
                <a:spLocks noChangeShapeType="1"/>
              </p:cNvSpPr>
              <p:nvPr/>
            </p:nvSpPr>
            <p:spPr bwMode="auto">
              <a:xfrm>
                <a:off x="9949893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Rectangle 256"/>
              <p:cNvSpPr>
                <a:spLocks noChangeArrowheads="1"/>
              </p:cNvSpPr>
              <p:nvPr/>
            </p:nvSpPr>
            <p:spPr bwMode="auto">
              <a:xfrm>
                <a:off x="990088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21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4" name="Line 257"/>
              <p:cNvSpPr>
                <a:spLocks noChangeShapeType="1"/>
              </p:cNvSpPr>
              <p:nvPr/>
            </p:nvSpPr>
            <p:spPr bwMode="auto">
              <a:xfrm>
                <a:off x="10399143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Rectangle 258"/>
              <p:cNvSpPr>
                <a:spLocks noChangeArrowheads="1"/>
              </p:cNvSpPr>
              <p:nvPr/>
            </p:nvSpPr>
            <p:spPr bwMode="auto">
              <a:xfrm>
                <a:off x="10356260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24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Line 259"/>
              <p:cNvSpPr>
                <a:spLocks noChangeShapeType="1"/>
              </p:cNvSpPr>
              <p:nvPr/>
            </p:nvSpPr>
            <p:spPr bwMode="auto">
              <a:xfrm>
                <a:off x="10853497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Rectangle 260"/>
              <p:cNvSpPr>
                <a:spLocks noChangeArrowheads="1"/>
              </p:cNvSpPr>
              <p:nvPr/>
            </p:nvSpPr>
            <p:spPr bwMode="auto">
              <a:xfrm>
                <a:off x="10810614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27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8" name="Line 261"/>
              <p:cNvSpPr>
                <a:spLocks noChangeShapeType="1"/>
              </p:cNvSpPr>
              <p:nvPr/>
            </p:nvSpPr>
            <p:spPr bwMode="auto">
              <a:xfrm>
                <a:off x="11307851" y="5977623"/>
                <a:ext cx="0" cy="383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9" name="Rectangle 262"/>
              <p:cNvSpPr>
                <a:spLocks noChangeArrowheads="1"/>
              </p:cNvSpPr>
              <p:nvPr/>
            </p:nvSpPr>
            <p:spPr bwMode="auto">
              <a:xfrm>
                <a:off x="11264969" y="6041507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" name="Line 33"/>
              <p:cNvSpPr>
                <a:spLocks noChangeShapeType="1"/>
              </p:cNvSpPr>
              <p:nvPr/>
            </p:nvSpPr>
            <p:spPr bwMode="auto">
              <a:xfrm flipV="1">
                <a:off x="6670550" y="2826287"/>
                <a:ext cx="0" cy="31480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Line 58"/>
              <p:cNvSpPr>
                <a:spLocks noChangeShapeType="1"/>
              </p:cNvSpPr>
              <p:nvPr/>
            </p:nvSpPr>
            <p:spPr bwMode="auto">
              <a:xfrm flipV="1">
                <a:off x="6670550" y="2826287"/>
                <a:ext cx="0" cy="31480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" name="Line 59"/>
              <p:cNvSpPr>
                <a:spLocks noChangeShapeType="1"/>
              </p:cNvSpPr>
              <p:nvPr/>
            </p:nvSpPr>
            <p:spPr bwMode="auto">
              <a:xfrm flipH="1">
                <a:off x="6632874" y="591050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3" name="Rectangle 60"/>
              <p:cNvSpPr>
                <a:spLocks noChangeArrowheads="1"/>
              </p:cNvSpPr>
              <p:nvPr/>
            </p:nvSpPr>
            <p:spPr bwMode="auto">
              <a:xfrm>
                <a:off x="6371262" y="5866546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0.00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4" name="Line 61"/>
              <p:cNvSpPr>
                <a:spLocks noChangeShapeType="1"/>
              </p:cNvSpPr>
              <p:nvPr/>
            </p:nvSpPr>
            <p:spPr bwMode="auto">
              <a:xfrm flipH="1">
                <a:off x="6632874" y="5659327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Line 63"/>
              <p:cNvSpPr>
                <a:spLocks noChangeShapeType="1"/>
              </p:cNvSpPr>
              <p:nvPr/>
            </p:nvSpPr>
            <p:spPr bwMode="auto">
              <a:xfrm flipH="1">
                <a:off x="6632874" y="5407106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Rectangle 64"/>
              <p:cNvSpPr>
                <a:spLocks noChangeArrowheads="1"/>
              </p:cNvSpPr>
              <p:nvPr/>
            </p:nvSpPr>
            <p:spPr bwMode="auto">
              <a:xfrm>
                <a:off x="6379213" y="5356871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0.02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7" name="Line 65"/>
              <p:cNvSpPr>
                <a:spLocks noChangeShapeType="1"/>
              </p:cNvSpPr>
              <p:nvPr/>
            </p:nvSpPr>
            <p:spPr bwMode="auto">
              <a:xfrm flipH="1">
                <a:off x="6632874" y="514965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/>
            </p:nvSpPr>
            <p:spPr bwMode="auto">
              <a:xfrm flipH="1">
                <a:off x="6632874" y="489743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Rectangle 68"/>
              <p:cNvSpPr>
                <a:spLocks noChangeArrowheads="1"/>
              </p:cNvSpPr>
              <p:nvPr/>
            </p:nvSpPr>
            <p:spPr bwMode="auto">
              <a:xfrm>
                <a:off x="6379213" y="4853476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0.04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/>
            </p:nvSpPr>
            <p:spPr bwMode="auto">
              <a:xfrm flipH="1">
                <a:off x="6632874" y="464521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1" name="Line 71"/>
              <p:cNvSpPr>
                <a:spLocks noChangeShapeType="1"/>
              </p:cNvSpPr>
              <p:nvPr/>
            </p:nvSpPr>
            <p:spPr bwMode="auto">
              <a:xfrm flipH="1">
                <a:off x="6632874" y="439403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" name="Rectangle 72"/>
              <p:cNvSpPr>
                <a:spLocks noChangeArrowheads="1"/>
              </p:cNvSpPr>
              <p:nvPr/>
            </p:nvSpPr>
            <p:spPr bwMode="auto">
              <a:xfrm>
                <a:off x="6379213" y="4343800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0.06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3" name="Line 73"/>
              <p:cNvSpPr>
                <a:spLocks noChangeShapeType="1"/>
              </p:cNvSpPr>
              <p:nvPr/>
            </p:nvSpPr>
            <p:spPr bwMode="auto">
              <a:xfrm flipH="1">
                <a:off x="6632874" y="413553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4" name="Line 75"/>
              <p:cNvSpPr>
                <a:spLocks noChangeShapeType="1"/>
              </p:cNvSpPr>
              <p:nvPr/>
            </p:nvSpPr>
            <p:spPr bwMode="auto">
              <a:xfrm flipH="1">
                <a:off x="6632874" y="388436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Rectangle 76"/>
              <p:cNvSpPr>
                <a:spLocks noChangeArrowheads="1"/>
              </p:cNvSpPr>
              <p:nvPr/>
            </p:nvSpPr>
            <p:spPr bwMode="auto">
              <a:xfrm>
                <a:off x="6363302" y="3840405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0.08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6" name="Line 77"/>
              <p:cNvSpPr>
                <a:spLocks noChangeShapeType="1"/>
              </p:cNvSpPr>
              <p:nvPr/>
            </p:nvSpPr>
            <p:spPr bwMode="auto">
              <a:xfrm flipH="1">
                <a:off x="6632874" y="363213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7" name="Line 79"/>
              <p:cNvSpPr>
                <a:spLocks noChangeShapeType="1"/>
              </p:cNvSpPr>
              <p:nvPr/>
            </p:nvSpPr>
            <p:spPr bwMode="auto">
              <a:xfrm flipH="1">
                <a:off x="6632874" y="3379918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8" name="Rectangle 80"/>
              <p:cNvSpPr>
                <a:spLocks noChangeArrowheads="1"/>
              </p:cNvSpPr>
              <p:nvPr/>
            </p:nvSpPr>
            <p:spPr bwMode="auto">
              <a:xfrm>
                <a:off x="6343235" y="3345904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0.10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9" name="Line 81"/>
              <p:cNvSpPr>
                <a:spLocks noChangeShapeType="1"/>
              </p:cNvSpPr>
              <p:nvPr/>
            </p:nvSpPr>
            <p:spPr bwMode="auto">
              <a:xfrm flipH="1">
                <a:off x="6632874" y="312246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0" name="Line 83"/>
              <p:cNvSpPr>
                <a:spLocks noChangeShapeType="1"/>
              </p:cNvSpPr>
              <p:nvPr/>
            </p:nvSpPr>
            <p:spPr bwMode="auto">
              <a:xfrm flipH="1">
                <a:off x="6632874" y="2870243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1" name="Rectangle 84"/>
              <p:cNvSpPr>
                <a:spLocks noChangeArrowheads="1"/>
              </p:cNvSpPr>
              <p:nvPr/>
            </p:nvSpPr>
            <p:spPr bwMode="auto">
              <a:xfrm>
                <a:off x="6331507" y="2820008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0.12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Line 119"/>
              <p:cNvSpPr>
                <a:spLocks noChangeShapeType="1"/>
              </p:cNvSpPr>
              <p:nvPr/>
            </p:nvSpPr>
            <p:spPr bwMode="auto">
              <a:xfrm flipH="1">
                <a:off x="6632874" y="591050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3" name="Line 121"/>
              <p:cNvSpPr>
                <a:spLocks noChangeShapeType="1"/>
              </p:cNvSpPr>
              <p:nvPr/>
            </p:nvSpPr>
            <p:spPr bwMode="auto">
              <a:xfrm flipH="1">
                <a:off x="6632874" y="5659327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Line 123"/>
              <p:cNvSpPr>
                <a:spLocks noChangeShapeType="1"/>
              </p:cNvSpPr>
              <p:nvPr/>
            </p:nvSpPr>
            <p:spPr bwMode="auto">
              <a:xfrm flipH="1">
                <a:off x="6632874" y="5407106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Line 125"/>
              <p:cNvSpPr>
                <a:spLocks noChangeShapeType="1"/>
              </p:cNvSpPr>
              <p:nvPr/>
            </p:nvSpPr>
            <p:spPr bwMode="auto">
              <a:xfrm flipH="1">
                <a:off x="6632874" y="514965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Line 127"/>
              <p:cNvSpPr>
                <a:spLocks noChangeShapeType="1"/>
              </p:cNvSpPr>
              <p:nvPr/>
            </p:nvSpPr>
            <p:spPr bwMode="auto">
              <a:xfrm flipH="1">
                <a:off x="6632874" y="489743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Line 129"/>
              <p:cNvSpPr>
                <a:spLocks noChangeShapeType="1"/>
              </p:cNvSpPr>
              <p:nvPr/>
            </p:nvSpPr>
            <p:spPr bwMode="auto">
              <a:xfrm flipH="1">
                <a:off x="6632874" y="464521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Line 131"/>
              <p:cNvSpPr>
                <a:spLocks noChangeShapeType="1"/>
              </p:cNvSpPr>
              <p:nvPr/>
            </p:nvSpPr>
            <p:spPr bwMode="auto">
              <a:xfrm flipH="1">
                <a:off x="6632874" y="439403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9" name="Line 133"/>
              <p:cNvSpPr>
                <a:spLocks noChangeShapeType="1"/>
              </p:cNvSpPr>
              <p:nvPr/>
            </p:nvSpPr>
            <p:spPr bwMode="auto">
              <a:xfrm flipH="1">
                <a:off x="6632874" y="413553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0" name="Line 135"/>
              <p:cNvSpPr>
                <a:spLocks noChangeShapeType="1"/>
              </p:cNvSpPr>
              <p:nvPr/>
            </p:nvSpPr>
            <p:spPr bwMode="auto">
              <a:xfrm flipH="1">
                <a:off x="6632874" y="388436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Line 137"/>
              <p:cNvSpPr>
                <a:spLocks noChangeShapeType="1"/>
              </p:cNvSpPr>
              <p:nvPr/>
            </p:nvSpPr>
            <p:spPr bwMode="auto">
              <a:xfrm flipH="1">
                <a:off x="6632874" y="363213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Line 139"/>
              <p:cNvSpPr>
                <a:spLocks noChangeShapeType="1"/>
              </p:cNvSpPr>
              <p:nvPr/>
            </p:nvSpPr>
            <p:spPr bwMode="auto">
              <a:xfrm flipH="1">
                <a:off x="6632874" y="3379918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Line 141"/>
              <p:cNvSpPr>
                <a:spLocks noChangeShapeType="1"/>
              </p:cNvSpPr>
              <p:nvPr/>
            </p:nvSpPr>
            <p:spPr bwMode="auto">
              <a:xfrm flipH="1">
                <a:off x="6632874" y="312246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Line 143"/>
              <p:cNvSpPr>
                <a:spLocks noChangeShapeType="1"/>
              </p:cNvSpPr>
              <p:nvPr/>
            </p:nvSpPr>
            <p:spPr bwMode="auto">
              <a:xfrm flipH="1">
                <a:off x="6632874" y="2870243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486635" y="1995065"/>
            <a:ext cx="5807660" cy="4171750"/>
            <a:chOff x="968377" y="2797717"/>
            <a:chExt cx="5208019" cy="3630930"/>
          </a:xfrm>
        </p:grpSpPr>
        <p:sp>
          <p:nvSpPr>
            <p:cNvPr id="106" name="Rectangle 57"/>
            <p:cNvSpPr>
              <a:spLocks noChangeArrowheads="1"/>
            </p:cNvSpPr>
            <p:nvPr/>
          </p:nvSpPr>
          <p:spPr bwMode="auto">
            <a:xfrm>
              <a:off x="2977712" y="6182426"/>
              <a:ext cx="16975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lbany AMT" charset="0"/>
                  <a:ea typeface="+mn-ea"/>
                  <a:cs typeface="+mn-cs"/>
                </a:rPr>
                <a:t>Days of Follow-up </a:t>
              </a:r>
              <a:endPara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968377" y="2797717"/>
              <a:ext cx="5208019" cy="3401794"/>
              <a:chOff x="968377" y="2797717"/>
              <a:chExt cx="5208019" cy="3401794"/>
            </a:xfrm>
          </p:grpSpPr>
          <p:sp>
            <p:nvSpPr>
              <p:cNvPr id="108" name="Rectangle 28"/>
              <p:cNvSpPr>
                <a:spLocks noChangeArrowheads="1"/>
              </p:cNvSpPr>
              <p:nvPr/>
            </p:nvSpPr>
            <p:spPr bwMode="auto">
              <a:xfrm>
                <a:off x="1308467" y="2803996"/>
                <a:ext cx="4837204" cy="3148055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Freeform 29"/>
              <p:cNvSpPr>
                <a:spLocks/>
              </p:cNvSpPr>
              <p:nvPr/>
            </p:nvSpPr>
            <p:spPr bwMode="auto">
              <a:xfrm>
                <a:off x="1402657" y="3068776"/>
                <a:ext cx="4647776" cy="2819435"/>
              </a:xfrm>
              <a:custGeom>
                <a:avLst/>
                <a:gdLst>
                  <a:gd name="T0" fmla="*/ 0 w 738"/>
                  <a:gd name="T1" fmla="*/ 448 h 448"/>
                  <a:gd name="T2" fmla="*/ 25 w 738"/>
                  <a:gd name="T3" fmla="*/ 448 h 448"/>
                  <a:gd name="T4" fmla="*/ 25 w 738"/>
                  <a:gd name="T5" fmla="*/ 395 h 448"/>
                  <a:gd name="T6" fmla="*/ 25 w 738"/>
                  <a:gd name="T7" fmla="*/ 395 h 448"/>
                  <a:gd name="T8" fmla="*/ 49 w 738"/>
                  <a:gd name="T9" fmla="*/ 395 h 448"/>
                  <a:gd name="T10" fmla="*/ 49 w 738"/>
                  <a:gd name="T11" fmla="*/ 359 h 448"/>
                  <a:gd name="T12" fmla="*/ 49 w 738"/>
                  <a:gd name="T13" fmla="*/ 359 h 448"/>
                  <a:gd name="T14" fmla="*/ 74 w 738"/>
                  <a:gd name="T15" fmla="*/ 359 h 448"/>
                  <a:gd name="T16" fmla="*/ 74 w 738"/>
                  <a:gd name="T17" fmla="*/ 341 h 448"/>
                  <a:gd name="T18" fmla="*/ 74 w 738"/>
                  <a:gd name="T19" fmla="*/ 341 h 448"/>
                  <a:gd name="T20" fmla="*/ 148 w 738"/>
                  <a:gd name="T21" fmla="*/ 341 h 448"/>
                  <a:gd name="T22" fmla="*/ 148 w 738"/>
                  <a:gd name="T23" fmla="*/ 305 h 448"/>
                  <a:gd name="T24" fmla="*/ 148 w 738"/>
                  <a:gd name="T25" fmla="*/ 305 h 448"/>
                  <a:gd name="T26" fmla="*/ 172 w 738"/>
                  <a:gd name="T27" fmla="*/ 305 h 448"/>
                  <a:gd name="T28" fmla="*/ 172 w 738"/>
                  <a:gd name="T29" fmla="*/ 269 h 448"/>
                  <a:gd name="T30" fmla="*/ 172 w 738"/>
                  <a:gd name="T31" fmla="*/ 269 h 448"/>
                  <a:gd name="T32" fmla="*/ 197 w 738"/>
                  <a:gd name="T33" fmla="*/ 269 h 448"/>
                  <a:gd name="T34" fmla="*/ 197 w 738"/>
                  <a:gd name="T35" fmla="*/ 251 h 448"/>
                  <a:gd name="T36" fmla="*/ 197 w 738"/>
                  <a:gd name="T37" fmla="*/ 251 h 448"/>
                  <a:gd name="T38" fmla="*/ 221 w 738"/>
                  <a:gd name="T39" fmla="*/ 251 h 448"/>
                  <a:gd name="T40" fmla="*/ 221 w 738"/>
                  <a:gd name="T41" fmla="*/ 233 h 448"/>
                  <a:gd name="T42" fmla="*/ 221 w 738"/>
                  <a:gd name="T43" fmla="*/ 233 h 448"/>
                  <a:gd name="T44" fmla="*/ 271 w 738"/>
                  <a:gd name="T45" fmla="*/ 233 h 448"/>
                  <a:gd name="T46" fmla="*/ 271 w 738"/>
                  <a:gd name="T47" fmla="*/ 214 h 448"/>
                  <a:gd name="T48" fmla="*/ 271 w 738"/>
                  <a:gd name="T49" fmla="*/ 214 h 448"/>
                  <a:gd name="T50" fmla="*/ 295 w 738"/>
                  <a:gd name="T51" fmla="*/ 214 h 448"/>
                  <a:gd name="T52" fmla="*/ 295 w 738"/>
                  <a:gd name="T53" fmla="*/ 195 h 448"/>
                  <a:gd name="T54" fmla="*/ 295 w 738"/>
                  <a:gd name="T55" fmla="*/ 195 h 448"/>
                  <a:gd name="T56" fmla="*/ 369 w 738"/>
                  <a:gd name="T57" fmla="*/ 195 h 448"/>
                  <a:gd name="T58" fmla="*/ 369 w 738"/>
                  <a:gd name="T59" fmla="*/ 158 h 448"/>
                  <a:gd name="T60" fmla="*/ 369 w 738"/>
                  <a:gd name="T61" fmla="*/ 158 h 448"/>
                  <a:gd name="T62" fmla="*/ 443 w 738"/>
                  <a:gd name="T63" fmla="*/ 158 h 448"/>
                  <a:gd name="T64" fmla="*/ 443 w 738"/>
                  <a:gd name="T65" fmla="*/ 139 h 448"/>
                  <a:gd name="T66" fmla="*/ 443 w 738"/>
                  <a:gd name="T67" fmla="*/ 139 h 448"/>
                  <a:gd name="T68" fmla="*/ 492 w 738"/>
                  <a:gd name="T69" fmla="*/ 139 h 448"/>
                  <a:gd name="T70" fmla="*/ 492 w 738"/>
                  <a:gd name="T71" fmla="*/ 80 h 448"/>
                  <a:gd name="T72" fmla="*/ 492 w 738"/>
                  <a:gd name="T73" fmla="*/ 80 h 448"/>
                  <a:gd name="T74" fmla="*/ 566 w 738"/>
                  <a:gd name="T75" fmla="*/ 80 h 448"/>
                  <a:gd name="T76" fmla="*/ 566 w 738"/>
                  <a:gd name="T77" fmla="*/ 41 h 448"/>
                  <a:gd name="T78" fmla="*/ 566 w 738"/>
                  <a:gd name="T79" fmla="*/ 41 h 448"/>
                  <a:gd name="T80" fmla="*/ 590 w 738"/>
                  <a:gd name="T81" fmla="*/ 41 h 448"/>
                  <a:gd name="T82" fmla="*/ 590 w 738"/>
                  <a:gd name="T83" fmla="*/ 21 h 448"/>
                  <a:gd name="T84" fmla="*/ 590 w 738"/>
                  <a:gd name="T85" fmla="*/ 21 h 448"/>
                  <a:gd name="T86" fmla="*/ 713 w 738"/>
                  <a:gd name="T87" fmla="*/ 21 h 448"/>
                  <a:gd name="T88" fmla="*/ 713 w 738"/>
                  <a:gd name="T89" fmla="*/ 0 h 448"/>
                  <a:gd name="T90" fmla="*/ 713 w 738"/>
                  <a:gd name="T91" fmla="*/ 0 h 448"/>
                  <a:gd name="T92" fmla="*/ 738 w 738"/>
                  <a:gd name="T93" fmla="*/ 0 h 448"/>
                  <a:gd name="T94" fmla="*/ 738 w 738"/>
                  <a:gd name="T95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38" h="448">
                    <a:moveTo>
                      <a:pt x="0" y="448"/>
                    </a:moveTo>
                    <a:lnTo>
                      <a:pt x="25" y="448"/>
                    </a:lnTo>
                    <a:lnTo>
                      <a:pt x="25" y="395"/>
                    </a:lnTo>
                    <a:lnTo>
                      <a:pt x="25" y="395"/>
                    </a:lnTo>
                    <a:lnTo>
                      <a:pt x="49" y="395"/>
                    </a:lnTo>
                    <a:lnTo>
                      <a:pt x="49" y="359"/>
                    </a:lnTo>
                    <a:lnTo>
                      <a:pt x="49" y="359"/>
                    </a:lnTo>
                    <a:lnTo>
                      <a:pt x="74" y="359"/>
                    </a:lnTo>
                    <a:lnTo>
                      <a:pt x="74" y="341"/>
                    </a:lnTo>
                    <a:lnTo>
                      <a:pt x="74" y="341"/>
                    </a:lnTo>
                    <a:lnTo>
                      <a:pt x="148" y="341"/>
                    </a:lnTo>
                    <a:lnTo>
                      <a:pt x="148" y="305"/>
                    </a:lnTo>
                    <a:lnTo>
                      <a:pt x="148" y="305"/>
                    </a:lnTo>
                    <a:lnTo>
                      <a:pt x="172" y="305"/>
                    </a:lnTo>
                    <a:lnTo>
                      <a:pt x="172" y="269"/>
                    </a:lnTo>
                    <a:lnTo>
                      <a:pt x="172" y="269"/>
                    </a:lnTo>
                    <a:lnTo>
                      <a:pt x="197" y="269"/>
                    </a:lnTo>
                    <a:lnTo>
                      <a:pt x="197" y="251"/>
                    </a:lnTo>
                    <a:lnTo>
                      <a:pt x="197" y="251"/>
                    </a:lnTo>
                    <a:lnTo>
                      <a:pt x="221" y="251"/>
                    </a:lnTo>
                    <a:lnTo>
                      <a:pt x="221" y="233"/>
                    </a:lnTo>
                    <a:lnTo>
                      <a:pt x="221" y="233"/>
                    </a:lnTo>
                    <a:lnTo>
                      <a:pt x="271" y="233"/>
                    </a:lnTo>
                    <a:lnTo>
                      <a:pt x="271" y="214"/>
                    </a:lnTo>
                    <a:lnTo>
                      <a:pt x="271" y="214"/>
                    </a:lnTo>
                    <a:lnTo>
                      <a:pt x="295" y="214"/>
                    </a:lnTo>
                    <a:lnTo>
                      <a:pt x="295" y="195"/>
                    </a:lnTo>
                    <a:lnTo>
                      <a:pt x="295" y="195"/>
                    </a:lnTo>
                    <a:lnTo>
                      <a:pt x="369" y="195"/>
                    </a:lnTo>
                    <a:lnTo>
                      <a:pt x="369" y="158"/>
                    </a:lnTo>
                    <a:lnTo>
                      <a:pt x="369" y="158"/>
                    </a:lnTo>
                    <a:lnTo>
                      <a:pt x="443" y="158"/>
                    </a:lnTo>
                    <a:lnTo>
                      <a:pt x="443" y="139"/>
                    </a:lnTo>
                    <a:lnTo>
                      <a:pt x="443" y="139"/>
                    </a:lnTo>
                    <a:lnTo>
                      <a:pt x="492" y="139"/>
                    </a:lnTo>
                    <a:lnTo>
                      <a:pt x="492" y="80"/>
                    </a:lnTo>
                    <a:lnTo>
                      <a:pt x="492" y="80"/>
                    </a:lnTo>
                    <a:lnTo>
                      <a:pt x="566" y="80"/>
                    </a:lnTo>
                    <a:lnTo>
                      <a:pt x="566" y="41"/>
                    </a:lnTo>
                    <a:lnTo>
                      <a:pt x="566" y="41"/>
                    </a:lnTo>
                    <a:lnTo>
                      <a:pt x="590" y="41"/>
                    </a:lnTo>
                    <a:lnTo>
                      <a:pt x="590" y="21"/>
                    </a:lnTo>
                    <a:lnTo>
                      <a:pt x="590" y="21"/>
                    </a:lnTo>
                    <a:lnTo>
                      <a:pt x="713" y="21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738" y="0"/>
                    </a:lnTo>
                    <a:lnTo>
                      <a:pt x="738" y="0"/>
                    </a:lnTo>
                  </a:path>
                </a:pathLst>
              </a:custGeom>
              <a:noFill/>
              <a:ln w="19050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Line 30"/>
              <p:cNvSpPr>
                <a:spLocks noChangeShapeType="1"/>
              </p:cNvSpPr>
              <p:nvPr/>
            </p:nvSpPr>
            <p:spPr bwMode="auto">
              <a:xfrm>
                <a:off x="1307420" y="5952051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Line 32"/>
              <p:cNvSpPr>
                <a:spLocks noChangeShapeType="1"/>
              </p:cNvSpPr>
              <p:nvPr/>
            </p:nvSpPr>
            <p:spPr bwMode="auto">
              <a:xfrm>
                <a:off x="1307420" y="2803996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Line 33"/>
              <p:cNvSpPr>
                <a:spLocks noChangeShapeType="1"/>
              </p:cNvSpPr>
              <p:nvPr/>
            </p:nvSpPr>
            <p:spPr bwMode="auto">
              <a:xfrm flipV="1">
                <a:off x="1307420" y="2803996"/>
                <a:ext cx="0" cy="31480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3" name="Line 34"/>
              <p:cNvSpPr>
                <a:spLocks noChangeShapeType="1"/>
              </p:cNvSpPr>
              <p:nvPr/>
            </p:nvSpPr>
            <p:spPr bwMode="auto">
              <a:xfrm>
                <a:off x="1307420" y="5952051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Line 35"/>
              <p:cNvSpPr>
                <a:spLocks noChangeShapeType="1"/>
              </p:cNvSpPr>
              <p:nvPr/>
            </p:nvSpPr>
            <p:spPr bwMode="auto">
              <a:xfrm>
                <a:off x="1402657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ectangle 36"/>
              <p:cNvSpPr>
                <a:spLocks noChangeArrowheads="1"/>
              </p:cNvSpPr>
              <p:nvPr/>
            </p:nvSpPr>
            <p:spPr bwMode="auto">
              <a:xfrm>
                <a:off x="1377540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" name="Line 37"/>
              <p:cNvSpPr>
                <a:spLocks noChangeShapeType="1"/>
              </p:cNvSpPr>
              <p:nvPr/>
            </p:nvSpPr>
            <p:spPr bwMode="auto">
              <a:xfrm>
                <a:off x="1868377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Rectangle 38"/>
              <p:cNvSpPr>
                <a:spLocks noChangeArrowheads="1"/>
              </p:cNvSpPr>
              <p:nvPr/>
            </p:nvSpPr>
            <p:spPr bwMode="auto">
              <a:xfrm>
                <a:off x="1843259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" name="Line 39"/>
              <p:cNvSpPr>
                <a:spLocks noChangeShapeType="1"/>
              </p:cNvSpPr>
              <p:nvPr/>
            </p:nvSpPr>
            <p:spPr bwMode="auto">
              <a:xfrm>
                <a:off x="2335143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9" name="Rectangle 40"/>
              <p:cNvSpPr>
                <a:spLocks noChangeArrowheads="1"/>
              </p:cNvSpPr>
              <p:nvPr/>
            </p:nvSpPr>
            <p:spPr bwMode="auto">
              <a:xfrm>
                <a:off x="2308979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6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0" name="Line 41"/>
              <p:cNvSpPr>
                <a:spLocks noChangeShapeType="1"/>
              </p:cNvSpPr>
              <p:nvPr/>
            </p:nvSpPr>
            <p:spPr bwMode="auto">
              <a:xfrm>
                <a:off x="2794583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1" name="Rectangle 42"/>
              <p:cNvSpPr>
                <a:spLocks noChangeArrowheads="1"/>
              </p:cNvSpPr>
              <p:nvPr/>
            </p:nvSpPr>
            <p:spPr bwMode="auto">
              <a:xfrm>
                <a:off x="2769465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9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/>
            </p:nvSpPr>
            <p:spPr bwMode="auto">
              <a:xfrm>
                <a:off x="3260302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3" name="Rectangle 44"/>
              <p:cNvSpPr>
                <a:spLocks noChangeArrowheads="1"/>
              </p:cNvSpPr>
              <p:nvPr/>
            </p:nvSpPr>
            <p:spPr bwMode="auto">
              <a:xfrm>
                <a:off x="3216347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12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4" name="Line 45"/>
              <p:cNvSpPr>
                <a:spLocks noChangeShapeType="1"/>
              </p:cNvSpPr>
              <p:nvPr/>
            </p:nvSpPr>
            <p:spPr bwMode="auto">
              <a:xfrm>
                <a:off x="3727069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5" name="Rectangle 46"/>
              <p:cNvSpPr>
                <a:spLocks noChangeArrowheads="1"/>
              </p:cNvSpPr>
              <p:nvPr/>
            </p:nvSpPr>
            <p:spPr bwMode="auto">
              <a:xfrm>
                <a:off x="3675787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15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" name="Line 47"/>
              <p:cNvSpPr>
                <a:spLocks noChangeShapeType="1"/>
              </p:cNvSpPr>
              <p:nvPr/>
            </p:nvSpPr>
            <p:spPr bwMode="auto">
              <a:xfrm>
                <a:off x="4192788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Rectangle 48"/>
              <p:cNvSpPr>
                <a:spLocks noChangeArrowheads="1"/>
              </p:cNvSpPr>
              <p:nvPr/>
            </p:nvSpPr>
            <p:spPr bwMode="auto">
              <a:xfrm>
                <a:off x="4142553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18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" name="Line 49"/>
              <p:cNvSpPr>
                <a:spLocks noChangeShapeType="1"/>
              </p:cNvSpPr>
              <p:nvPr/>
            </p:nvSpPr>
            <p:spPr bwMode="auto">
              <a:xfrm>
                <a:off x="4658508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9" name="Rectangle 50"/>
              <p:cNvSpPr>
                <a:spLocks noChangeArrowheads="1"/>
              </p:cNvSpPr>
              <p:nvPr/>
            </p:nvSpPr>
            <p:spPr bwMode="auto">
              <a:xfrm>
                <a:off x="4608273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21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Line 51"/>
              <p:cNvSpPr>
                <a:spLocks noChangeShapeType="1"/>
              </p:cNvSpPr>
              <p:nvPr/>
            </p:nvSpPr>
            <p:spPr bwMode="auto">
              <a:xfrm>
                <a:off x="511899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1" name="Rectangle 52"/>
              <p:cNvSpPr>
                <a:spLocks noChangeArrowheads="1"/>
              </p:cNvSpPr>
              <p:nvPr/>
            </p:nvSpPr>
            <p:spPr bwMode="auto">
              <a:xfrm>
                <a:off x="5075039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24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" name="Line 53"/>
              <p:cNvSpPr>
                <a:spLocks noChangeShapeType="1"/>
              </p:cNvSpPr>
              <p:nvPr/>
            </p:nvSpPr>
            <p:spPr bwMode="auto">
              <a:xfrm>
                <a:off x="558471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3" name="Rectangle 54"/>
              <p:cNvSpPr>
                <a:spLocks noChangeArrowheads="1"/>
              </p:cNvSpPr>
              <p:nvPr/>
            </p:nvSpPr>
            <p:spPr bwMode="auto">
              <a:xfrm>
                <a:off x="5540758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27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" name="Line 55"/>
              <p:cNvSpPr>
                <a:spLocks noChangeShapeType="1"/>
              </p:cNvSpPr>
              <p:nvPr/>
            </p:nvSpPr>
            <p:spPr bwMode="auto">
              <a:xfrm>
                <a:off x="605043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5" name="Rectangle 56"/>
              <p:cNvSpPr>
                <a:spLocks noChangeArrowheads="1"/>
              </p:cNvSpPr>
              <p:nvPr/>
            </p:nvSpPr>
            <p:spPr bwMode="auto">
              <a:xfrm>
                <a:off x="6006478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6" name="Line 58"/>
              <p:cNvSpPr>
                <a:spLocks noChangeShapeType="1"/>
              </p:cNvSpPr>
              <p:nvPr/>
            </p:nvSpPr>
            <p:spPr bwMode="auto">
              <a:xfrm flipV="1">
                <a:off x="1307420" y="2803996"/>
                <a:ext cx="0" cy="314805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" name="Line 59"/>
              <p:cNvSpPr>
                <a:spLocks noChangeShapeType="1"/>
              </p:cNvSpPr>
              <p:nvPr/>
            </p:nvSpPr>
            <p:spPr bwMode="auto">
              <a:xfrm flipH="1">
                <a:off x="1269744" y="588821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ctangle 60"/>
              <p:cNvSpPr>
                <a:spLocks noChangeArrowheads="1"/>
              </p:cNvSpPr>
              <p:nvPr/>
            </p:nvSpPr>
            <p:spPr bwMode="auto">
              <a:xfrm>
                <a:off x="1008132" y="5844255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0.00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9" name="Line 61"/>
              <p:cNvSpPr>
                <a:spLocks noChangeShapeType="1"/>
              </p:cNvSpPr>
              <p:nvPr/>
            </p:nvSpPr>
            <p:spPr bwMode="auto">
              <a:xfrm flipH="1">
                <a:off x="1269744" y="5637036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0" name="Line 63"/>
              <p:cNvSpPr>
                <a:spLocks noChangeShapeType="1"/>
              </p:cNvSpPr>
              <p:nvPr/>
            </p:nvSpPr>
            <p:spPr bwMode="auto">
              <a:xfrm flipH="1">
                <a:off x="1269744" y="538481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1" name="Rectangle 64"/>
              <p:cNvSpPr>
                <a:spLocks noChangeArrowheads="1"/>
              </p:cNvSpPr>
              <p:nvPr/>
            </p:nvSpPr>
            <p:spPr bwMode="auto">
              <a:xfrm>
                <a:off x="1016083" y="5334580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0.02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2" name="Line 65"/>
              <p:cNvSpPr>
                <a:spLocks noChangeShapeType="1"/>
              </p:cNvSpPr>
              <p:nvPr/>
            </p:nvSpPr>
            <p:spPr bwMode="auto">
              <a:xfrm flipH="1">
                <a:off x="1269744" y="512736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3" name="Line 67"/>
              <p:cNvSpPr>
                <a:spLocks noChangeShapeType="1"/>
              </p:cNvSpPr>
              <p:nvPr/>
            </p:nvSpPr>
            <p:spPr bwMode="auto">
              <a:xfrm flipH="1">
                <a:off x="1269744" y="487514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4" name="Rectangle 68"/>
              <p:cNvSpPr>
                <a:spLocks noChangeArrowheads="1"/>
              </p:cNvSpPr>
              <p:nvPr/>
            </p:nvSpPr>
            <p:spPr bwMode="auto">
              <a:xfrm>
                <a:off x="1016083" y="4831185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0.04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5" name="Line 69"/>
              <p:cNvSpPr>
                <a:spLocks noChangeShapeType="1"/>
              </p:cNvSpPr>
              <p:nvPr/>
            </p:nvSpPr>
            <p:spPr bwMode="auto">
              <a:xfrm flipH="1">
                <a:off x="1269744" y="462291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6" name="Line 71"/>
              <p:cNvSpPr>
                <a:spLocks noChangeShapeType="1"/>
              </p:cNvSpPr>
              <p:nvPr/>
            </p:nvSpPr>
            <p:spPr bwMode="auto">
              <a:xfrm flipH="1">
                <a:off x="1269744" y="437174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7" name="Rectangle 72"/>
              <p:cNvSpPr>
                <a:spLocks noChangeArrowheads="1"/>
              </p:cNvSpPr>
              <p:nvPr/>
            </p:nvSpPr>
            <p:spPr bwMode="auto">
              <a:xfrm>
                <a:off x="1016083" y="4321509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0.06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 flipH="1">
                <a:off x="1269744" y="411324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9" name="Line 75"/>
              <p:cNvSpPr>
                <a:spLocks noChangeShapeType="1"/>
              </p:cNvSpPr>
              <p:nvPr/>
            </p:nvSpPr>
            <p:spPr bwMode="auto">
              <a:xfrm flipH="1">
                <a:off x="1269744" y="386206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0" name="Rectangle 76"/>
              <p:cNvSpPr>
                <a:spLocks noChangeArrowheads="1"/>
              </p:cNvSpPr>
              <p:nvPr/>
            </p:nvSpPr>
            <p:spPr bwMode="auto">
              <a:xfrm>
                <a:off x="1000172" y="3818114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0.08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1" name="Line 77"/>
              <p:cNvSpPr>
                <a:spLocks noChangeShapeType="1"/>
              </p:cNvSpPr>
              <p:nvPr/>
            </p:nvSpPr>
            <p:spPr bwMode="auto">
              <a:xfrm flipH="1">
                <a:off x="1269744" y="3609848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2" name="Line 79"/>
              <p:cNvSpPr>
                <a:spLocks noChangeShapeType="1"/>
              </p:cNvSpPr>
              <p:nvPr/>
            </p:nvSpPr>
            <p:spPr bwMode="auto">
              <a:xfrm flipH="1">
                <a:off x="1269744" y="3357627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3" name="Rectangle 80"/>
              <p:cNvSpPr>
                <a:spLocks noChangeArrowheads="1"/>
              </p:cNvSpPr>
              <p:nvPr/>
            </p:nvSpPr>
            <p:spPr bwMode="auto">
              <a:xfrm>
                <a:off x="980105" y="3323613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0.10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4" name="Line 81"/>
              <p:cNvSpPr>
                <a:spLocks noChangeShapeType="1"/>
              </p:cNvSpPr>
              <p:nvPr/>
            </p:nvSpPr>
            <p:spPr bwMode="auto">
              <a:xfrm flipH="1">
                <a:off x="1269744" y="3100173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5" name="Line 83"/>
              <p:cNvSpPr>
                <a:spLocks noChangeShapeType="1"/>
              </p:cNvSpPr>
              <p:nvPr/>
            </p:nvSpPr>
            <p:spPr bwMode="auto">
              <a:xfrm flipH="1">
                <a:off x="1269744" y="284795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6" name="Rectangle 84"/>
              <p:cNvSpPr>
                <a:spLocks noChangeArrowheads="1"/>
              </p:cNvSpPr>
              <p:nvPr/>
            </p:nvSpPr>
            <p:spPr bwMode="auto">
              <a:xfrm>
                <a:off x="968377" y="2797717"/>
                <a:ext cx="298159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0.12</a:t>
                </a:r>
                <a:endParaRPr kumimoji="0" lang="en-US" alt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57" name="Freeform 89"/>
              <p:cNvSpPr>
                <a:spLocks/>
              </p:cNvSpPr>
              <p:nvPr/>
            </p:nvSpPr>
            <p:spPr bwMode="auto">
              <a:xfrm>
                <a:off x="1402657" y="3068776"/>
                <a:ext cx="4647776" cy="2819435"/>
              </a:xfrm>
              <a:custGeom>
                <a:avLst/>
                <a:gdLst>
                  <a:gd name="T0" fmla="*/ 0 w 738"/>
                  <a:gd name="T1" fmla="*/ 448 h 448"/>
                  <a:gd name="T2" fmla="*/ 25 w 738"/>
                  <a:gd name="T3" fmla="*/ 448 h 448"/>
                  <a:gd name="T4" fmla="*/ 25 w 738"/>
                  <a:gd name="T5" fmla="*/ 395 h 448"/>
                  <a:gd name="T6" fmla="*/ 25 w 738"/>
                  <a:gd name="T7" fmla="*/ 395 h 448"/>
                  <a:gd name="T8" fmla="*/ 49 w 738"/>
                  <a:gd name="T9" fmla="*/ 395 h 448"/>
                  <a:gd name="T10" fmla="*/ 49 w 738"/>
                  <a:gd name="T11" fmla="*/ 359 h 448"/>
                  <a:gd name="T12" fmla="*/ 49 w 738"/>
                  <a:gd name="T13" fmla="*/ 359 h 448"/>
                  <a:gd name="T14" fmla="*/ 74 w 738"/>
                  <a:gd name="T15" fmla="*/ 359 h 448"/>
                  <a:gd name="T16" fmla="*/ 74 w 738"/>
                  <a:gd name="T17" fmla="*/ 341 h 448"/>
                  <a:gd name="T18" fmla="*/ 74 w 738"/>
                  <a:gd name="T19" fmla="*/ 341 h 448"/>
                  <a:gd name="T20" fmla="*/ 148 w 738"/>
                  <a:gd name="T21" fmla="*/ 341 h 448"/>
                  <a:gd name="T22" fmla="*/ 148 w 738"/>
                  <a:gd name="T23" fmla="*/ 305 h 448"/>
                  <a:gd name="T24" fmla="*/ 148 w 738"/>
                  <a:gd name="T25" fmla="*/ 305 h 448"/>
                  <a:gd name="T26" fmla="*/ 172 w 738"/>
                  <a:gd name="T27" fmla="*/ 305 h 448"/>
                  <a:gd name="T28" fmla="*/ 172 w 738"/>
                  <a:gd name="T29" fmla="*/ 269 h 448"/>
                  <a:gd name="T30" fmla="*/ 172 w 738"/>
                  <a:gd name="T31" fmla="*/ 269 h 448"/>
                  <a:gd name="T32" fmla="*/ 197 w 738"/>
                  <a:gd name="T33" fmla="*/ 269 h 448"/>
                  <a:gd name="T34" fmla="*/ 197 w 738"/>
                  <a:gd name="T35" fmla="*/ 251 h 448"/>
                  <a:gd name="T36" fmla="*/ 197 w 738"/>
                  <a:gd name="T37" fmla="*/ 251 h 448"/>
                  <a:gd name="T38" fmla="*/ 221 w 738"/>
                  <a:gd name="T39" fmla="*/ 251 h 448"/>
                  <a:gd name="T40" fmla="*/ 221 w 738"/>
                  <a:gd name="T41" fmla="*/ 233 h 448"/>
                  <a:gd name="T42" fmla="*/ 221 w 738"/>
                  <a:gd name="T43" fmla="*/ 233 h 448"/>
                  <a:gd name="T44" fmla="*/ 271 w 738"/>
                  <a:gd name="T45" fmla="*/ 233 h 448"/>
                  <a:gd name="T46" fmla="*/ 271 w 738"/>
                  <a:gd name="T47" fmla="*/ 214 h 448"/>
                  <a:gd name="T48" fmla="*/ 271 w 738"/>
                  <a:gd name="T49" fmla="*/ 214 h 448"/>
                  <a:gd name="T50" fmla="*/ 295 w 738"/>
                  <a:gd name="T51" fmla="*/ 214 h 448"/>
                  <a:gd name="T52" fmla="*/ 295 w 738"/>
                  <a:gd name="T53" fmla="*/ 195 h 448"/>
                  <a:gd name="T54" fmla="*/ 295 w 738"/>
                  <a:gd name="T55" fmla="*/ 195 h 448"/>
                  <a:gd name="T56" fmla="*/ 369 w 738"/>
                  <a:gd name="T57" fmla="*/ 195 h 448"/>
                  <a:gd name="T58" fmla="*/ 369 w 738"/>
                  <a:gd name="T59" fmla="*/ 158 h 448"/>
                  <a:gd name="T60" fmla="*/ 369 w 738"/>
                  <a:gd name="T61" fmla="*/ 158 h 448"/>
                  <a:gd name="T62" fmla="*/ 443 w 738"/>
                  <a:gd name="T63" fmla="*/ 158 h 448"/>
                  <a:gd name="T64" fmla="*/ 443 w 738"/>
                  <a:gd name="T65" fmla="*/ 139 h 448"/>
                  <a:gd name="T66" fmla="*/ 443 w 738"/>
                  <a:gd name="T67" fmla="*/ 139 h 448"/>
                  <a:gd name="T68" fmla="*/ 492 w 738"/>
                  <a:gd name="T69" fmla="*/ 139 h 448"/>
                  <a:gd name="T70" fmla="*/ 492 w 738"/>
                  <a:gd name="T71" fmla="*/ 80 h 448"/>
                  <a:gd name="T72" fmla="*/ 492 w 738"/>
                  <a:gd name="T73" fmla="*/ 80 h 448"/>
                  <a:gd name="T74" fmla="*/ 566 w 738"/>
                  <a:gd name="T75" fmla="*/ 80 h 448"/>
                  <a:gd name="T76" fmla="*/ 566 w 738"/>
                  <a:gd name="T77" fmla="*/ 41 h 448"/>
                  <a:gd name="T78" fmla="*/ 566 w 738"/>
                  <a:gd name="T79" fmla="*/ 41 h 448"/>
                  <a:gd name="T80" fmla="*/ 590 w 738"/>
                  <a:gd name="T81" fmla="*/ 41 h 448"/>
                  <a:gd name="T82" fmla="*/ 590 w 738"/>
                  <a:gd name="T83" fmla="*/ 21 h 448"/>
                  <a:gd name="T84" fmla="*/ 590 w 738"/>
                  <a:gd name="T85" fmla="*/ 21 h 448"/>
                  <a:gd name="T86" fmla="*/ 713 w 738"/>
                  <a:gd name="T87" fmla="*/ 21 h 448"/>
                  <a:gd name="T88" fmla="*/ 713 w 738"/>
                  <a:gd name="T89" fmla="*/ 0 h 448"/>
                  <a:gd name="T90" fmla="*/ 713 w 738"/>
                  <a:gd name="T91" fmla="*/ 0 h 448"/>
                  <a:gd name="T92" fmla="*/ 738 w 738"/>
                  <a:gd name="T93" fmla="*/ 0 h 448"/>
                  <a:gd name="T94" fmla="*/ 738 w 738"/>
                  <a:gd name="T95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38" h="448">
                    <a:moveTo>
                      <a:pt x="0" y="448"/>
                    </a:moveTo>
                    <a:lnTo>
                      <a:pt x="25" y="448"/>
                    </a:lnTo>
                    <a:lnTo>
                      <a:pt x="25" y="395"/>
                    </a:lnTo>
                    <a:lnTo>
                      <a:pt x="25" y="395"/>
                    </a:lnTo>
                    <a:lnTo>
                      <a:pt x="49" y="395"/>
                    </a:lnTo>
                    <a:lnTo>
                      <a:pt x="49" y="359"/>
                    </a:lnTo>
                    <a:lnTo>
                      <a:pt x="49" y="359"/>
                    </a:lnTo>
                    <a:lnTo>
                      <a:pt x="74" y="359"/>
                    </a:lnTo>
                    <a:lnTo>
                      <a:pt x="74" y="341"/>
                    </a:lnTo>
                    <a:lnTo>
                      <a:pt x="74" y="341"/>
                    </a:lnTo>
                    <a:lnTo>
                      <a:pt x="148" y="341"/>
                    </a:lnTo>
                    <a:lnTo>
                      <a:pt x="148" y="305"/>
                    </a:lnTo>
                    <a:lnTo>
                      <a:pt x="148" y="305"/>
                    </a:lnTo>
                    <a:lnTo>
                      <a:pt x="172" y="305"/>
                    </a:lnTo>
                    <a:lnTo>
                      <a:pt x="172" y="269"/>
                    </a:lnTo>
                    <a:lnTo>
                      <a:pt x="172" y="269"/>
                    </a:lnTo>
                    <a:lnTo>
                      <a:pt x="197" y="269"/>
                    </a:lnTo>
                    <a:lnTo>
                      <a:pt x="197" y="251"/>
                    </a:lnTo>
                    <a:lnTo>
                      <a:pt x="197" y="251"/>
                    </a:lnTo>
                    <a:lnTo>
                      <a:pt x="221" y="251"/>
                    </a:lnTo>
                    <a:lnTo>
                      <a:pt x="221" y="233"/>
                    </a:lnTo>
                    <a:lnTo>
                      <a:pt x="221" y="233"/>
                    </a:lnTo>
                    <a:lnTo>
                      <a:pt x="271" y="233"/>
                    </a:lnTo>
                    <a:lnTo>
                      <a:pt x="271" y="214"/>
                    </a:lnTo>
                    <a:lnTo>
                      <a:pt x="271" y="214"/>
                    </a:lnTo>
                    <a:lnTo>
                      <a:pt x="295" y="214"/>
                    </a:lnTo>
                    <a:lnTo>
                      <a:pt x="295" y="195"/>
                    </a:lnTo>
                    <a:lnTo>
                      <a:pt x="295" y="195"/>
                    </a:lnTo>
                    <a:lnTo>
                      <a:pt x="369" y="195"/>
                    </a:lnTo>
                    <a:lnTo>
                      <a:pt x="369" y="158"/>
                    </a:lnTo>
                    <a:lnTo>
                      <a:pt x="369" y="158"/>
                    </a:lnTo>
                    <a:lnTo>
                      <a:pt x="443" y="158"/>
                    </a:lnTo>
                    <a:lnTo>
                      <a:pt x="443" y="139"/>
                    </a:lnTo>
                    <a:lnTo>
                      <a:pt x="443" y="139"/>
                    </a:lnTo>
                    <a:lnTo>
                      <a:pt x="492" y="139"/>
                    </a:lnTo>
                    <a:lnTo>
                      <a:pt x="492" y="80"/>
                    </a:lnTo>
                    <a:lnTo>
                      <a:pt x="492" y="80"/>
                    </a:lnTo>
                    <a:lnTo>
                      <a:pt x="566" y="80"/>
                    </a:lnTo>
                    <a:lnTo>
                      <a:pt x="566" y="41"/>
                    </a:lnTo>
                    <a:lnTo>
                      <a:pt x="566" y="41"/>
                    </a:lnTo>
                    <a:lnTo>
                      <a:pt x="590" y="41"/>
                    </a:lnTo>
                    <a:lnTo>
                      <a:pt x="590" y="21"/>
                    </a:lnTo>
                    <a:lnTo>
                      <a:pt x="590" y="21"/>
                    </a:lnTo>
                    <a:lnTo>
                      <a:pt x="713" y="21"/>
                    </a:lnTo>
                    <a:lnTo>
                      <a:pt x="713" y="0"/>
                    </a:lnTo>
                    <a:lnTo>
                      <a:pt x="713" y="0"/>
                    </a:lnTo>
                    <a:lnTo>
                      <a:pt x="738" y="0"/>
                    </a:lnTo>
                    <a:lnTo>
                      <a:pt x="738" y="0"/>
                    </a:lnTo>
                  </a:path>
                </a:pathLst>
              </a:custGeom>
              <a:noFill/>
              <a:ln w="19050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8" name="Line 90"/>
              <p:cNvSpPr>
                <a:spLocks noChangeShapeType="1"/>
              </p:cNvSpPr>
              <p:nvPr/>
            </p:nvSpPr>
            <p:spPr bwMode="auto">
              <a:xfrm>
                <a:off x="1307420" y="5952051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9" name="Line 92"/>
              <p:cNvSpPr>
                <a:spLocks noChangeShapeType="1"/>
              </p:cNvSpPr>
              <p:nvPr/>
            </p:nvSpPr>
            <p:spPr bwMode="auto">
              <a:xfrm>
                <a:off x="1307420" y="2803996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0" name="Line 94"/>
              <p:cNvSpPr>
                <a:spLocks noChangeShapeType="1"/>
              </p:cNvSpPr>
              <p:nvPr/>
            </p:nvSpPr>
            <p:spPr bwMode="auto">
              <a:xfrm>
                <a:off x="1307420" y="5952051"/>
                <a:ext cx="483825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1" name="Line 95"/>
              <p:cNvSpPr>
                <a:spLocks noChangeShapeType="1"/>
              </p:cNvSpPr>
              <p:nvPr/>
            </p:nvSpPr>
            <p:spPr bwMode="auto">
              <a:xfrm>
                <a:off x="1402657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2" name="Rectangle 96"/>
              <p:cNvSpPr>
                <a:spLocks noChangeArrowheads="1"/>
              </p:cNvSpPr>
              <p:nvPr/>
            </p:nvSpPr>
            <p:spPr bwMode="auto">
              <a:xfrm>
                <a:off x="1377540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3" name="Line 97"/>
              <p:cNvSpPr>
                <a:spLocks noChangeShapeType="1"/>
              </p:cNvSpPr>
              <p:nvPr/>
            </p:nvSpPr>
            <p:spPr bwMode="auto">
              <a:xfrm>
                <a:off x="1868377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4" name="Rectangle 98"/>
              <p:cNvSpPr>
                <a:spLocks noChangeArrowheads="1"/>
              </p:cNvSpPr>
              <p:nvPr/>
            </p:nvSpPr>
            <p:spPr bwMode="auto">
              <a:xfrm>
                <a:off x="1843259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5" name="Line 99"/>
              <p:cNvSpPr>
                <a:spLocks noChangeShapeType="1"/>
              </p:cNvSpPr>
              <p:nvPr/>
            </p:nvSpPr>
            <p:spPr bwMode="auto">
              <a:xfrm>
                <a:off x="2335143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6" name="Rectangle 100"/>
              <p:cNvSpPr>
                <a:spLocks noChangeArrowheads="1"/>
              </p:cNvSpPr>
              <p:nvPr/>
            </p:nvSpPr>
            <p:spPr bwMode="auto">
              <a:xfrm>
                <a:off x="2308979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6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7" name="Line 101"/>
              <p:cNvSpPr>
                <a:spLocks noChangeShapeType="1"/>
              </p:cNvSpPr>
              <p:nvPr/>
            </p:nvSpPr>
            <p:spPr bwMode="auto">
              <a:xfrm>
                <a:off x="2794583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8" name="Rectangle 102"/>
              <p:cNvSpPr>
                <a:spLocks noChangeArrowheads="1"/>
              </p:cNvSpPr>
              <p:nvPr/>
            </p:nvSpPr>
            <p:spPr bwMode="auto">
              <a:xfrm>
                <a:off x="2769465" y="6014845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9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9" name="Line 103"/>
              <p:cNvSpPr>
                <a:spLocks noChangeShapeType="1"/>
              </p:cNvSpPr>
              <p:nvPr/>
            </p:nvSpPr>
            <p:spPr bwMode="auto">
              <a:xfrm>
                <a:off x="3260302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0" name="Rectangle 104"/>
              <p:cNvSpPr>
                <a:spLocks noChangeArrowheads="1"/>
              </p:cNvSpPr>
              <p:nvPr/>
            </p:nvSpPr>
            <p:spPr bwMode="auto">
              <a:xfrm>
                <a:off x="3216347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12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1" name="Line 105"/>
              <p:cNvSpPr>
                <a:spLocks noChangeShapeType="1"/>
              </p:cNvSpPr>
              <p:nvPr/>
            </p:nvSpPr>
            <p:spPr bwMode="auto">
              <a:xfrm>
                <a:off x="3727069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Rectangle 106"/>
              <p:cNvSpPr>
                <a:spLocks noChangeArrowheads="1"/>
              </p:cNvSpPr>
              <p:nvPr/>
            </p:nvSpPr>
            <p:spPr bwMode="auto">
              <a:xfrm>
                <a:off x="3675787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15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3" name="Line 107"/>
              <p:cNvSpPr>
                <a:spLocks noChangeShapeType="1"/>
              </p:cNvSpPr>
              <p:nvPr/>
            </p:nvSpPr>
            <p:spPr bwMode="auto">
              <a:xfrm>
                <a:off x="4192788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Rectangle 108"/>
              <p:cNvSpPr>
                <a:spLocks noChangeArrowheads="1"/>
              </p:cNvSpPr>
              <p:nvPr/>
            </p:nvSpPr>
            <p:spPr bwMode="auto">
              <a:xfrm>
                <a:off x="4142553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18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5" name="Line 109"/>
              <p:cNvSpPr>
                <a:spLocks noChangeShapeType="1"/>
              </p:cNvSpPr>
              <p:nvPr/>
            </p:nvSpPr>
            <p:spPr bwMode="auto">
              <a:xfrm>
                <a:off x="4658508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6" name="Rectangle 110"/>
              <p:cNvSpPr>
                <a:spLocks noChangeArrowheads="1"/>
              </p:cNvSpPr>
              <p:nvPr/>
            </p:nvSpPr>
            <p:spPr bwMode="auto">
              <a:xfrm>
                <a:off x="4608273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21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7" name="Line 111"/>
              <p:cNvSpPr>
                <a:spLocks noChangeShapeType="1"/>
              </p:cNvSpPr>
              <p:nvPr/>
            </p:nvSpPr>
            <p:spPr bwMode="auto">
              <a:xfrm>
                <a:off x="511899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8" name="Rectangle 112"/>
              <p:cNvSpPr>
                <a:spLocks noChangeArrowheads="1"/>
              </p:cNvSpPr>
              <p:nvPr/>
            </p:nvSpPr>
            <p:spPr bwMode="auto">
              <a:xfrm>
                <a:off x="5075039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24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79" name="Line 113"/>
              <p:cNvSpPr>
                <a:spLocks noChangeShapeType="1"/>
              </p:cNvSpPr>
              <p:nvPr/>
            </p:nvSpPr>
            <p:spPr bwMode="auto">
              <a:xfrm>
                <a:off x="558471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0" name="Rectangle 114"/>
              <p:cNvSpPr>
                <a:spLocks noChangeArrowheads="1"/>
              </p:cNvSpPr>
              <p:nvPr/>
            </p:nvSpPr>
            <p:spPr bwMode="auto">
              <a:xfrm>
                <a:off x="5540758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27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1" name="Line 115"/>
              <p:cNvSpPr>
                <a:spLocks noChangeShapeType="1"/>
              </p:cNvSpPr>
              <p:nvPr/>
            </p:nvSpPr>
            <p:spPr bwMode="auto">
              <a:xfrm>
                <a:off x="6050434" y="5952051"/>
                <a:ext cx="0" cy="3767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Rectangle 116"/>
              <p:cNvSpPr>
                <a:spLocks noChangeArrowheads="1"/>
              </p:cNvSpPr>
              <p:nvPr/>
            </p:nvSpPr>
            <p:spPr bwMode="auto">
              <a:xfrm>
                <a:off x="6006478" y="6014845"/>
                <a:ext cx="16991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lbany AMT" charset="0"/>
                    <a:ea typeface="+mn-ea"/>
                    <a:cs typeface="+mn-cs"/>
                  </a:rPr>
                  <a:t>30</a:t>
                </a:r>
                <a:endPara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3" name="Line 119"/>
              <p:cNvSpPr>
                <a:spLocks noChangeShapeType="1"/>
              </p:cNvSpPr>
              <p:nvPr/>
            </p:nvSpPr>
            <p:spPr bwMode="auto">
              <a:xfrm flipH="1">
                <a:off x="1269744" y="588821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4" name="Line 121"/>
              <p:cNvSpPr>
                <a:spLocks noChangeShapeType="1"/>
              </p:cNvSpPr>
              <p:nvPr/>
            </p:nvSpPr>
            <p:spPr bwMode="auto">
              <a:xfrm flipH="1">
                <a:off x="1269744" y="5637036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Line 123"/>
              <p:cNvSpPr>
                <a:spLocks noChangeShapeType="1"/>
              </p:cNvSpPr>
              <p:nvPr/>
            </p:nvSpPr>
            <p:spPr bwMode="auto">
              <a:xfrm flipH="1">
                <a:off x="1269744" y="5384815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Line 125"/>
              <p:cNvSpPr>
                <a:spLocks noChangeShapeType="1"/>
              </p:cNvSpPr>
              <p:nvPr/>
            </p:nvSpPr>
            <p:spPr bwMode="auto">
              <a:xfrm flipH="1">
                <a:off x="1269744" y="5127361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Line 127"/>
              <p:cNvSpPr>
                <a:spLocks noChangeShapeType="1"/>
              </p:cNvSpPr>
              <p:nvPr/>
            </p:nvSpPr>
            <p:spPr bwMode="auto">
              <a:xfrm flipH="1">
                <a:off x="1269744" y="4875140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Line 129"/>
              <p:cNvSpPr>
                <a:spLocks noChangeShapeType="1"/>
              </p:cNvSpPr>
              <p:nvPr/>
            </p:nvSpPr>
            <p:spPr bwMode="auto">
              <a:xfrm flipH="1">
                <a:off x="1269744" y="462291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Line 131"/>
              <p:cNvSpPr>
                <a:spLocks noChangeShapeType="1"/>
              </p:cNvSpPr>
              <p:nvPr/>
            </p:nvSpPr>
            <p:spPr bwMode="auto">
              <a:xfrm flipH="1">
                <a:off x="1269744" y="437174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0" name="Line 133"/>
              <p:cNvSpPr>
                <a:spLocks noChangeShapeType="1"/>
              </p:cNvSpPr>
              <p:nvPr/>
            </p:nvSpPr>
            <p:spPr bwMode="auto">
              <a:xfrm flipH="1">
                <a:off x="1269744" y="4113244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1" name="Line 135"/>
              <p:cNvSpPr>
                <a:spLocks noChangeShapeType="1"/>
              </p:cNvSpPr>
              <p:nvPr/>
            </p:nvSpPr>
            <p:spPr bwMode="auto">
              <a:xfrm flipH="1">
                <a:off x="1269744" y="3862069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Line 137"/>
              <p:cNvSpPr>
                <a:spLocks noChangeShapeType="1"/>
              </p:cNvSpPr>
              <p:nvPr/>
            </p:nvSpPr>
            <p:spPr bwMode="auto">
              <a:xfrm flipH="1">
                <a:off x="1269744" y="3609848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3" name="Line 139"/>
              <p:cNvSpPr>
                <a:spLocks noChangeShapeType="1"/>
              </p:cNvSpPr>
              <p:nvPr/>
            </p:nvSpPr>
            <p:spPr bwMode="auto">
              <a:xfrm flipH="1">
                <a:off x="1269744" y="3357627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Line 141"/>
              <p:cNvSpPr>
                <a:spLocks noChangeShapeType="1"/>
              </p:cNvSpPr>
              <p:nvPr/>
            </p:nvSpPr>
            <p:spPr bwMode="auto">
              <a:xfrm flipH="1">
                <a:off x="1269744" y="3100173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Line 143"/>
              <p:cNvSpPr>
                <a:spLocks noChangeShapeType="1"/>
              </p:cNvSpPr>
              <p:nvPr/>
            </p:nvSpPr>
            <p:spPr bwMode="auto">
              <a:xfrm flipH="1">
                <a:off x="1269744" y="2847952"/>
                <a:ext cx="37676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96" name="Group 195"/>
          <p:cNvGrpSpPr/>
          <p:nvPr/>
        </p:nvGrpSpPr>
        <p:grpSpPr>
          <a:xfrm>
            <a:off x="51759" y="6268488"/>
            <a:ext cx="11770771" cy="215444"/>
            <a:chOff x="-64235" y="6334431"/>
            <a:chExt cx="11608003" cy="215444"/>
          </a:xfrm>
        </p:grpSpPr>
        <p:sp>
          <p:nvSpPr>
            <p:cNvPr id="197" name="Rectangle 15"/>
            <p:cNvSpPr>
              <a:spLocks noChangeArrowheads="1"/>
            </p:cNvSpPr>
            <p:nvPr/>
          </p:nvSpPr>
          <p:spPr bwMode="auto">
            <a:xfrm>
              <a:off x="779433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227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98" name="Rectangle 16"/>
            <p:cNvSpPr>
              <a:spLocks noChangeArrowheads="1"/>
            </p:cNvSpPr>
            <p:nvPr/>
          </p:nvSpPr>
          <p:spPr bwMode="auto">
            <a:xfrm>
              <a:off x="1241800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221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199" name="Rectangle 17"/>
            <p:cNvSpPr>
              <a:spLocks noChangeArrowheads="1"/>
            </p:cNvSpPr>
            <p:nvPr/>
          </p:nvSpPr>
          <p:spPr bwMode="auto">
            <a:xfrm>
              <a:off x="1748020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216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0" name="Rectangle 18"/>
            <p:cNvSpPr>
              <a:spLocks noChangeArrowheads="1"/>
            </p:cNvSpPr>
            <p:nvPr/>
          </p:nvSpPr>
          <p:spPr bwMode="auto">
            <a:xfrm>
              <a:off x="2264727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210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1" name="Rectangle 19"/>
            <p:cNvSpPr>
              <a:spLocks noChangeArrowheads="1"/>
            </p:cNvSpPr>
            <p:nvPr/>
          </p:nvSpPr>
          <p:spPr bwMode="auto">
            <a:xfrm>
              <a:off x="2811883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202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2" name="Rectangle 20"/>
            <p:cNvSpPr>
              <a:spLocks noChangeArrowheads="1"/>
            </p:cNvSpPr>
            <p:nvPr/>
          </p:nvSpPr>
          <p:spPr bwMode="auto">
            <a:xfrm>
              <a:off x="3296123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201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3" name="Rectangle 21"/>
            <p:cNvSpPr>
              <a:spLocks noChangeArrowheads="1"/>
            </p:cNvSpPr>
            <p:nvPr/>
          </p:nvSpPr>
          <p:spPr bwMode="auto">
            <a:xfrm>
              <a:off x="3765958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196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4" name="Rectangle 22"/>
            <p:cNvSpPr>
              <a:spLocks noChangeArrowheads="1"/>
            </p:cNvSpPr>
            <p:nvPr/>
          </p:nvSpPr>
          <p:spPr bwMode="auto">
            <a:xfrm>
              <a:off x="4296702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188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5" name="Rectangle 23"/>
            <p:cNvSpPr>
              <a:spLocks noChangeArrowheads="1"/>
            </p:cNvSpPr>
            <p:nvPr/>
          </p:nvSpPr>
          <p:spPr bwMode="auto">
            <a:xfrm>
              <a:off x="4844546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181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6" name="Rectangle 24"/>
            <p:cNvSpPr>
              <a:spLocks noChangeArrowheads="1"/>
            </p:cNvSpPr>
            <p:nvPr/>
          </p:nvSpPr>
          <p:spPr bwMode="auto">
            <a:xfrm>
              <a:off x="5314645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179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7" name="Rectangle 25"/>
            <p:cNvSpPr>
              <a:spLocks noChangeArrowheads="1"/>
            </p:cNvSpPr>
            <p:nvPr/>
          </p:nvSpPr>
          <p:spPr bwMode="auto">
            <a:xfrm>
              <a:off x="5823877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171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8" name="Rectangle 26"/>
            <p:cNvSpPr>
              <a:spLocks noChangeArrowheads="1"/>
            </p:cNvSpPr>
            <p:nvPr/>
          </p:nvSpPr>
          <p:spPr bwMode="auto">
            <a:xfrm>
              <a:off x="-64235" y="6334431"/>
              <a:ext cx="7982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No. at risk: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09" name="Rectangle 161"/>
            <p:cNvSpPr>
              <a:spLocks noChangeArrowheads="1"/>
            </p:cNvSpPr>
            <p:nvPr/>
          </p:nvSpPr>
          <p:spPr bwMode="auto">
            <a:xfrm>
              <a:off x="6580118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129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0" name="Rectangle 162"/>
            <p:cNvSpPr>
              <a:spLocks noChangeArrowheads="1"/>
            </p:cNvSpPr>
            <p:nvPr/>
          </p:nvSpPr>
          <p:spPr bwMode="auto">
            <a:xfrm>
              <a:off x="7055511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125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1" name="Rectangle 163"/>
            <p:cNvSpPr>
              <a:spLocks noChangeArrowheads="1"/>
            </p:cNvSpPr>
            <p:nvPr/>
          </p:nvSpPr>
          <p:spPr bwMode="auto">
            <a:xfrm>
              <a:off x="7544829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124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2" name="Rectangle 164"/>
            <p:cNvSpPr>
              <a:spLocks noChangeArrowheads="1"/>
            </p:cNvSpPr>
            <p:nvPr/>
          </p:nvSpPr>
          <p:spPr bwMode="auto">
            <a:xfrm>
              <a:off x="8025242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117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3" name="Rectangle 165"/>
            <p:cNvSpPr>
              <a:spLocks noChangeArrowheads="1"/>
            </p:cNvSpPr>
            <p:nvPr/>
          </p:nvSpPr>
          <p:spPr bwMode="auto">
            <a:xfrm>
              <a:off x="8493458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114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4" name="Rectangle 166"/>
            <p:cNvSpPr>
              <a:spLocks noChangeArrowheads="1"/>
            </p:cNvSpPr>
            <p:nvPr/>
          </p:nvSpPr>
          <p:spPr bwMode="auto">
            <a:xfrm>
              <a:off x="8972776" y="6334431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110</a:t>
              </a:r>
              <a:endPara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5" name="Rectangle 167"/>
            <p:cNvSpPr>
              <a:spLocks noChangeArrowheads="1"/>
            </p:cNvSpPr>
            <p:nvPr/>
          </p:nvSpPr>
          <p:spPr bwMode="auto">
            <a:xfrm>
              <a:off x="9459697" y="6334431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99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6" name="Rectangle 168"/>
            <p:cNvSpPr>
              <a:spLocks noChangeArrowheads="1"/>
            </p:cNvSpPr>
            <p:nvPr/>
          </p:nvSpPr>
          <p:spPr bwMode="auto">
            <a:xfrm>
              <a:off x="9938711" y="6334431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93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7" name="Rectangle 169"/>
            <p:cNvSpPr>
              <a:spLocks noChangeArrowheads="1"/>
            </p:cNvSpPr>
            <p:nvPr/>
          </p:nvSpPr>
          <p:spPr bwMode="auto">
            <a:xfrm>
              <a:off x="10400613" y="6334431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82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8" name="Rectangle 170"/>
            <p:cNvSpPr>
              <a:spLocks noChangeArrowheads="1"/>
            </p:cNvSpPr>
            <p:nvPr/>
          </p:nvSpPr>
          <p:spPr bwMode="auto">
            <a:xfrm>
              <a:off x="10900344" y="6334431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70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19" name="Rectangle 171"/>
            <p:cNvSpPr>
              <a:spLocks noChangeArrowheads="1"/>
            </p:cNvSpPr>
            <p:nvPr/>
          </p:nvSpPr>
          <p:spPr bwMode="auto">
            <a:xfrm>
              <a:off x="11361026" y="6334431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48</a:t>
              </a:r>
              <a:endParaRPr kumimoji="0" lang="en-US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20" name="Rectangle 57"/>
          <p:cNvSpPr>
            <a:spLocks noChangeArrowheads="1"/>
          </p:cNvSpPr>
          <p:nvPr/>
        </p:nvSpPr>
        <p:spPr bwMode="auto">
          <a:xfrm rot="16200000">
            <a:off x="-862617" y="3650188"/>
            <a:ext cx="2292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lbany AMT" charset="0"/>
                <a:ea typeface="+mn-ea"/>
                <a:cs typeface="+mn-cs"/>
              </a:rPr>
              <a:t>Proportion with an Event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7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602" y="83855"/>
            <a:ext cx="10896601" cy="1223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Recent Regulatory Trials of Approved Reversal Agents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74191"/>
              </p:ext>
            </p:extLst>
          </p:nvPr>
        </p:nvGraphicFramePr>
        <p:xfrm>
          <a:off x="380247" y="1221801"/>
          <a:ext cx="11226297" cy="381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93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43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4472"/>
                <a:gridCol w="13160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125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14431">
                  <a:extLst>
                    <a:ext uri="{9D8B030D-6E8A-4147-A177-3AD203B41FA5}">
                      <a16:colId xmlns="" xmlns:a16="http://schemas.microsoft.com/office/drawing/2014/main" val="3513025982"/>
                    </a:ext>
                  </a:extLst>
                </a:gridCol>
                <a:gridCol w="1283915">
                  <a:extLst>
                    <a:ext uri="{9D8B030D-6E8A-4147-A177-3AD203B41FA5}">
                      <a16:colId xmlns="" xmlns:a16="http://schemas.microsoft.com/office/drawing/2014/main" val="1191484890"/>
                    </a:ext>
                  </a:extLst>
                </a:gridCol>
              </a:tblGrid>
              <a:tr h="6257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Pivotal</a:t>
                      </a:r>
                    </a:p>
                    <a:p>
                      <a:pPr algn="ctr"/>
                      <a:r>
                        <a:rPr lang="en-US" sz="1800" dirty="0" smtClean="0"/>
                        <a:t>Study</a:t>
                      </a:r>
                      <a:endParaRPr 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Reversal agent</a:t>
                      </a:r>
                    </a:p>
                    <a:p>
                      <a:pPr algn="ctr"/>
                      <a:r>
                        <a:rPr lang="en-US" sz="1800" dirty="0" smtClean="0"/>
                        <a:t>Anticoagulant</a:t>
                      </a:r>
                      <a:endParaRPr lang="en-US" sz="18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Hemostatic Efficacy</a:t>
                      </a:r>
                    </a:p>
                    <a:p>
                      <a:pPr algn="ctr"/>
                      <a:r>
                        <a:rPr lang="en-US" sz="1800" dirty="0" smtClean="0"/>
                        <a:t>(95%</a:t>
                      </a:r>
                      <a:r>
                        <a:rPr lang="en-US" sz="1800" baseline="0" dirty="0" smtClean="0"/>
                        <a:t> CI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Thrombotic Event Rate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1376">
                <a:tc vMerge="1"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% ICH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7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ICH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75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7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ICH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75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13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ANNEXA-4 * </a:t>
                      </a:r>
                      <a:endParaRPr lang="en-US" sz="18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Andexanet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err="1" smtClean="0"/>
                        <a:t>FXa</a:t>
                      </a:r>
                      <a:r>
                        <a:rPr lang="en-US" sz="1800" dirty="0" smtClean="0"/>
                        <a:t> Inhibitors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</a:t>
                      </a:r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(76-89)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  <a:p>
                      <a:pPr marL="0" algn="ctr" defTabSz="6858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(72-90)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11%</a:t>
                      </a:r>
                    </a:p>
                    <a:p>
                      <a:pPr algn="ctr"/>
                      <a:r>
                        <a:rPr lang="en-US" sz="1800" b="0" dirty="0" smtClean="0"/>
                        <a:t>(7-16)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12%</a:t>
                      </a:r>
                    </a:p>
                    <a:p>
                      <a:pPr algn="ctr"/>
                      <a:r>
                        <a:rPr lang="en-US" sz="1800" b="0" dirty="0" smtClean="0"/>
                        <a:t>(7-19)</a:t>
                      </a:r>
                      <a:endParaRPr lang="en-US" sz="1800" b="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13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REVERSE-AD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Idarucizumab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Dabigatran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68% </a:t>
                      </a:r>
                      <a:r>
                        <a:rPr lang="en-US" sz="1800" baseline="30000" dirty="0" smtClean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NR </a:t>
                      </a:r>
                      <a:r>
                        <a:rPr lang="en-US" sz="1800" baseline="30000" dirty="0" smtClean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5%</a:t>
                      </a:r>
                    </a:p>
                    <a:p>
                      <a:pPr algn="ctr"/>
                      <a:r>
                        <a:rPr lang="en-US" sz="1800" b="0" dirty="0" smtClean="0"/>
                        <a:t>(3-8)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6%</a:t>
                      </a:r>
                    </a:p>
                    <a:p>
                      <a:pPr algn="ctr"/>
                      <a:r>
                        <a:rPr lang="en-US" sz="1800" b="0" dirty="0" smtClean="0"/>
                        <a:t>(2-13)</a:t>
                      </a:r>
                      <a:endParaRPr lang="en-US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137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Sarode</a:t>
                      </a:r>
                      <a:r>
                        <a:rPr lang="en-US" sz="1800" dirty="0" smtClean="0"/>
                        <a:t> 2013</a:t>
                      </a:r>
                      <a:endParaRPr lang="en-US" sz="1800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4F-PCC</a:t>
                      </a:r>
                    </a:p>
                    <a:p>
                      <a:pPr algn="ctr"/>
                      <a:r>
                        <a:rPr lang="en-US" sz="1800" dirty="0" smtClean="0"/>
                        <a:t>Warfarin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72%</a:t>
                      </a:r>
                    </a:p>
                    <a:p>
                      <a:pPr algn="ctr"/>
                      <a:r>
                        <a:rPr lang="en-US" sz="1800" dirty="0" smtClean="0"/>
                        <a:t>(64-81)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42%</a:t>
                      </a:r>
                    </a:p>
                    <a:p>
                      <a:pPr algn="ctr"/>
                      <a:r>
                        <a:rPr lang="en-US" sz="1800" dirty="0" smtClean="0"/>
                        <a:t>(15-72)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8%</a:t>
                      </a:r>
                    </a:p>
                    <a:p>
                      <a:pPr algn="ctr"/>
                      <a:r>
                        <a:rPr lang="en-US" sz="1800" b="0" dirty="0" smtClean="0"/>
                        <a:t>(3-15)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NR</a:t>
                      </a:r>
                      <a:endParaRPr lang="en-US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137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Sarode</a:t>
                      </a:r>
                      <a:r>
                        <a:rPr lang="en-US" sz="1800" dirty="0" smtClean="0"/>
                        <a:t> 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Plasma</a:t>
                      </a:r>
                    </a:p>
                    <a:p>
                      <a:pPr algn="ctr"/>
                      <a:r>
                        <a:rPr lang="en-US" sz="1800" dirty="0" smtClean="0"/>
                        <a:t>Warfarin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65%</a:t>
                      </a:r>
                    </a:p>
                    <a:p>
                      <a:pPr algn="ctr"/>
                      <a:r>
                        <a:rPr lang="en-US" sz="1800" dirty="0" smtClean="0"/>
                        <a:t>(56-75)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58%</a:t>
                      </a:r>
                    </a:p>
                    <a:p>
                      <a:pPr algn="ctr"/>
                      <a:r>
                        <a:rPr lang="en-US" sz="1800" dirty="0" smtClean="0"/>
                        <a:t>(28-85)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6%</a:t>
                      </a:r>
                    </a:p>
                    <a:p>
                      <a:pPr algn="ctr"/>
                      <a:r>
                        <a:rPr lang="en-US" sz="1800" b="0" dirty="0" smtClean="0"/>
                        <a:t>(3-13)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NR</a:t>
                      </a:r>
                      <a:endParaRPr lang="en-US" sz="1800" b="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5208" y="5132050"/>
            <a:ext cx="98911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4F-PCC = Four factor prothrombin complex concentrate; CI = Confidence interval; ICH = Intracranial hemorrhage; NR = Not reported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a 68%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had investigator-determined, non-adjudicated time to hemostasis within 24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b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Time to hemostasis not calculated in ICH patients</a:t>
            </a:r>
          </a:p>
        </p:txBody>
      </p:sp>
    </p:spTree>
    <p:extLst>
      <p:ext uri="{BB962C8B-B14F-4D97-AF65-F5344CB8AC3E}">
        <p14:creationId xmlns:p14="http://schemas.microsoft.com/office/powerpoint/2010/main" val="4046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5552"/>
            <a:ext cx="10744200" cy="495141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3200" dirty="0" smtClean="0"/>
              <a:t>Andexanet rapidly reverses anti-</a:t>
            </a:r>
            <a:r>
              <a:rPr lang="en-US" sz="3200" dirty="0" err="1"/>
              <a:t>f</a:t>
            </a:r>
            <a:r>
              <a:rPr lang="en-US" sz="3200" dirty="0" err="1" smtClean="0"/>
              <a:t>Xa</a:t>
            </a:r>
            <a:r>
              <a:rPr lang="en-US" sz="3200" dirty="0" smtClean="0"/>
              <a:t> activity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3200" dirty="0" smtClean="0"/>
              <a:t>Effective hemostasis achieved in 83% of patients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3200" smtClean="0"/>
              <a:t>Thrombotic events/mortality </a:t>
            </a:r>
            <a:r>
              <a:rPr lang="en-US" sz="3200" dirty="0" smtClean="0"/>
              <a:t>rates consistent with the high risk profile of the patients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3200" dirty="0" smtClean="0"/>
              <a:t>Andexanet reversal of </a:t>
            </a:r>
            <a:r>
              <a:rPr lang="en-US" sz="3200" dirty="0" err="1" smtClean="0"/>
              <a:t>fXa</a:t>
            </a:r>
            <a:r>
              <a:rPr lang="en-US" sz="3200" dirty="0" smtClean="0"/>
              <a:t> inhibitor-bleeding has similar efficacy and safety as reported with other approved reversal agents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859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12505"/>
            <a:ext cx="10515600" cy="495141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 smtClean="0"/>
              <a:t>Factor Xa (FXa) inhibitors reduce thrombotic events, but can precipitate major bleeding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&gt;100,000 bleeding hospitalizations per year in the US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Fatality rate of 15-20% 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Andexanet </a:t>
            </a:r>
            <a:r>
              <a:rPr lang="en-US" sz="3200" dirty="0" err="1" smtClean="0"/>
              <a:t>alfa</a:t>
            </a:r>
            <a:r>
              <a:rPr lang="en-US" sz="3200" dirty="0" smtClean="0"/>
              <a:t> was developed as a specific reversal agent for all direct and indirect </a:t>
            </a:r>
            <a:r>
              <a:rPr lang="en-US" sz="3200" dirty="0"/>
              <a:t>F</a:t>
            </a:r>
            <a:r>
              <a:rPr lang="en-US" sz="3200" dirty="0" smtClean="0"/>
              <a:t>Xa inhibitors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It rapidly and safely reversed anti-FXa activity in healthy volunteers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3140" y="5941972"/>
            <a:ext cx="7277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Truven</a:t>
            </a:r>
            <a:r>
              <a:rPr lang="en-US" sz="1200" dirty="0" smtClean="0"/>
              <a:t> Health Analytics, 12 months ending December 31, 2016 for Commercial, Medicare, and Medicaid patients </a:t>
            </a:r>
          </a:p>
          <a:p>
            <a:r>
              <a:rPr lang="en-US" sz="1200" dirty="0" smtClean="0"/>
              <a:t>Held C et al, </a:t>
            </a:r>
            <a:r>
              <a:rPr lang="en-US" sz="1200" dirty="0" err="1" smtClean="0"/>
              <a:t>Eur</a:t>
            </a:r>
            <a:r>
              <a:rPr lang="en-US" sz="1200" dirty="0" smtClean="0"/>
              <a:t> Heart J 2015; 36: 1264-72.</a:t>
            </a:r>
          </a:p>
          <a:p>
            <a:r>
              <a:rPr lang="en-US" sz="1200" dirty="0" err="1" smtClean="0"/>
              <a:t>Piccini</a:t>
            </a:r>
            <a:r>
              <a:rPr lang="en-US" sz="1200" dirty="0" smtClean="0"/>
              <a:t> JP et al, </a:t>
            </a:r>
            <a:r>
              <a:rPr lang="en-US" sz="1200" dirty="0" err="1" smtClean="0"/>
              <a:t>Eur</a:t>
            </a:r>
            <a:r>
              <a:rPr lang="en-US" sz="1200" dirty="0" smtClean="0"/>
              <a:t> Heart J 2014; 35: 1873-80.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29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409"/>
            <a:ext cx="10515600" cy="863047"/>
          </a:xfrm>
        </p:spPr>
        <p:txBody>
          <a:bodyPr/>
          <a:lstStyle/>
          <a:p>
            <a:pPr algn="ctr"/>
            <a:r>
              <a:rPr lang="en-US" dirty="0"/>
              <a:t>Factor </a:t>
            </a:r>
            <a:r>
              <a:rPr lang="en-US" dirty="0" err="1"/>
              <a:t>Xa</a:t>
            </a:r>
            <a:r>
              <a:rPr lang="en-US" dirty="0"/>
              <a:t> Inhibitor Treatment - Total Daily Dose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68248" y="931383"/>
          <a:ext cx="9055504" cy="58674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87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8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90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Factor </a:t>
                      </a:r>
                      <a:r>
                        <a:rPr lang="en-CA" sz="2000" dirty="0" err="1">
                          <a:effectLst/>
                          <a:latin typeface="+mn-lt"/>
                        </a:rPr>
                        <a:t>Xa</a:t>
                      </a:r>
                      <a:r>
                        <a:rPr lang="en-CA" sz="2000" dirty="0">
                          <a:effectLst/>
                          <a:latin typeface="+mn-lt"/>
                        </a:rPr>
                        <a:t> Total Daily Dosage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Safety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Population (</a:t>
                      </a:r>
                      <a:r>
                        <a:rPr lang="en-CA" sz="2000" dirty="0">
                          <a:effectLst/>
                          <a:latin typeface="+mn-lt"/>
                        </a:rPr>
                        <a:t>N=227)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Efficacy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Population (</a:t>
                      </a:r>
                      <a:r>
                        <a:rPr lang="en-CA" sz="2000" dirty="0">
                          <a:effectLst/>
                          <a:latin typeface="+mn-lt"/>
                        </a:rPr>
                        <a:t>N=137)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Rivaroxaban Total Daily Dosage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2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(1%)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0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15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25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11%)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15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11%)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20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59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26%)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38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28%)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30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4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(2%)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4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(3%)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Apixaban Total Daily Dosage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5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56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25%)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30 (21.9)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60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26%)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40 (29.2)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&gt;=15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0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 err="1">
                          <a:effectLst/>
                          <a:latin typeface="+mn-lt"/>
                        </a:rPr>
                        <a:t>Edoxaban</a:t>
                      </a:r>
                      <a:r>
                        <a:rPr lang="en-CA" sz="2000" b="1" dirty="0">
                          <a:effectLst/>
                          <a:latin typeface="+mn-lt"/>
                        </a:rPr>
                        <a:t> Total Daily Dosage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30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2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(1%)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0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60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0 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>
                          <a:effectLst/>
                          <a:latin typeface="+mn-lt"/>
                        </a:rPr>
                        <a:t>Enoxaparin Total Daily Dosage</a:t>
                      </a:r>
                      <a:endParaRPr lang="en-US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b="1" dirty="0">
                          <a:effectLst/>
                          <a:latin typeface="+mn-lt"/>
                        </a:rPr>
                        <a:t> 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>
                          <a:effectLst/>
                          <a:latin typeface="+mn-lt"/>
                        </a:rPr>
                        <a:t>&lt;=100 mg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7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3%)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4 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(3%)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42900" marR="0" lvl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&gt;100 mg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10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4%)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000" dirty="0">
                          <a:effectLst/>
                          <a:latin typeface="+mn-lt"/>
                        </a:rPr>
                        <a:t>6 (</a:t>
                      </a:r>
                      <a:r>
                        <a:rPr lang="en-CA" sz="2000" dirty="0" smtClean="0">
                          <a:effectLst/>
                          <a:latin typeface="+mn-lt"/>
                        </a:rPr>
                        <a:t>4%)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6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Eligibility Criteria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Inclusion Criteria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Age &gt; 18</a:t>
            </a:r>
          </a:p>
          <a:p>
            <a:r>
              <a:rPr lang="en-US" dirty="0" smtClean="0"/>
              <a:t>Acute major bleeding (any one)</a:t>
            </a:r>
          </a:p>
          <a:p>
            <a:pPr lvl="1"/>
            <a:r>
              <a:rPr lang="en-US" dirty="0" smtClean="0"/>
              <a:t>Life-threatening, with evidence of hemodynamic compromise</a:t>
            </a:r>
          </a:p>
          <a:p>
            <a:pPr lvl="1"/>
            <a:r>
              <a:rPr lang="en-US" dirty="0" err="1" smtClean="0"/>
              <a:t>Hgb</a:t>
            </a:r>
            <a:r>
              <a:rPr lang="en-US" dirty="0" smtClean="0"/>
              <a:t> decrease ≥ 2 g/</a:t>
            </a:r>
            <a:r>
              <a:rPr lang="en-US" dirty="0" err="1" smtClean="0"/>
              <a:t>dL</a:t>
            </a:r>
            <a:endParaRPr lang="en-US" dirty="0" smtClean="0"/>
          </a:p>
          <a:p>
            <a:pPr lvl="1"/>
            <a:r>
              <a:rPr lang="en-US" dirty="0" smtClean="0"/>
              <a:t>Critical area (e.g., ICH)</a:t>
            </a:r>
          </a:p>
          <a:p>
            <a:r>
              <a:rPr lang="en-US" dirty="0" err="1" smtClean="0"/>
              <a:t>Apixaban</a:t>
            </a:r>
            <a:r>
              <a:rPr lang="en-US" dirty="0" smtClean="0"/>
              <a:t>, </a:t>
            </a:r>
            <a:r>
              <a:rPr lang="en-US" dirty="0" err="1" smtClean="0"/>
              <a:t>edoxaban</a:t>
            </a:r>
            <a:r>
              <a:rPr lang="en-US" dirty="0" smtClean="0"/>
              <a:t>, enoxaparin, rivaroxaban</a:t>
            </a:r>
          </a:p>
          <a:p>
            <a:r>
              <a:rPr lang="en-US" dirty="0" smtClean="0"/>
              <a:t>Last dose of </a:t>
            </a:r>
            <a:r>
              <a:rPr lang="en-US" dirty="0" err="1" smtClean="0"/>
              <a:t>FXai</a:t>
            </a:r>
            <a:r>
              <a:rPr lang="en-US" dirty="0" smtClean="0"/>
              <a:t> within 18 hours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Exclusion Criteria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Recent thrombotic event</a:t>
            </a:r>
          </a:p>
          <a:p>
            <a:r>
              <a:rPr lang="en-US" dirty="0" smtClean="0"/>
              <a:t>GCS &lt; 7 or ICH volume &gt; 60 cc</a:t>
            </a:r>
          </a:p>
          <a:p>
            <a:r>
              <a:rPr lang="en-US" dirty="0" smtClean="0"/>
              <a:t>Recent blood product use</a:t>
            </a:r>
          </a:p>
          <a:p>
            <a:r>
              <a:rPr lang="en-US" dirty="0" smtClean="0"/>
              <a:t>Expected mortality &lt; 1 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smtClean="0"/>
              <a:t>Planned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7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Adjudication Criteria for Hemostatic Efficacy (Abridged)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62" y="1225552"/>
            <a:ext cx="11796666" cy="4951415"/>
          </a:xfrm>
        </p:spPr>
        <p:txBody>
          <a:bodyPr/>
          <a:lstStyle/>
          <a:p>
            <a:r>
              <a:rPr lang="en-US" dirty="0" smtClean="0"/>
              <a:t>ICH</a:t>
            </a:r>
          </a:p>
          <a:p>
            <a:pPr lvl="1"/>
            <a:r>
              <a:rPr lang="en-US" dirty="0" smtClean="0"/>
              <a:t>Excellent: ≤ 20% increase in hematoma volume/thickness vs. baseline at 1 and 12 hours</a:t>
            </a:r>
          </a:p>
          <a:p>
            <a:pPr lvl="1"/>
            <a:r>
              <a:rPr lang="en-US" dirty="0" smtClean="0"/>
              <a:t>Good: </a:t>
            </a:r>
            <a:r>
              <a:rPr lang="en-US" dirty="0"/>
              <a:t>&gt; 20% but ≤ 35% </a:t>
            </a:r>
            <a:r>
              <a:rPr lang="en-US" dirty="0" smtClean="0"/>
              <a:t>increase in volume/thickness at 12 hours vs. baseline</a:t>
            </a:r>
          </a:p>
          <a:p>
            <a:pPr lvl="1"/>
            <a:r>
              <a:rPr lang="en-US" dirty="0" smtClean="0"/>
              <a:t>Poor/none: &gt; 35% increase in volume/thickness at 12 hours vs. baseline</a:t>
            </a:r>
          </a:p>
          <a:p>
            <a:endParaRPr lang="en-US" dirty="0" smtClean="0"/>
          </a:p>
          <a:p>
            <a:r>
              <a:rPr lang="en-US" dirty="0" smtClean="0"/>
              <a:t>GI</a:t>
            </a:r>
          </a:p>
          <a:p>
            <a:pPr lvl="1"/>
            <a:r>
              <a:rPr lang="en-US" dirty="0" smtClean="0"/>
              <a:t>Excellent: ≤ 10% decrease in corrected </a:t>
            </a:r>
            <a:r>
              <a:rPr lang="en-US" dirty="0" err="1" smtClean="0"/>
              <a:t>Hgb</a:t>
            </a:r>
            <a:r>
              <a:rPr lang="en-US" dirty="0" smtClean="0"/>
              <a:t> at 12 hours vs. baseline</a:t>
            </a:r>
          </a:p>
          <a:p>
            <a:pPr lvl="1"/>
            <a:r>
              <a:rPr lang="en-US" dirty="0" smtClean="0"/>
              <a:t>Good:  </a:t>
            </a:r>
            <a:r>
              <a:rPr lang="en-US" dirty="0"/>
              <a:t>&gt; 10 % to ≤ 20% decrease </a:t>
            </a:r>
            <a:r>
              <a:rPr lang="en-US" dirty="0" smtClean="0"/>
              <a:t>in corrected </a:t>
            </a:r>
            <a:r>
              <a:rPr lang="en-US" dirty="0" err="1" smtClean="0"/>
              <a:t>Hgb</a:t>
            </a:r>
            <a:r>
              <a:rPr lang="en-US" dirty="0" smtClean="0"/>
              <a:t> at 12 hours vs. baseline</a:t>
            </a:r>
          </a:p>
          <a:p>
            <a:pPr lvl="1"/>
            <a:r>
              <a:rPr lang="en-US" dirty="0" smtClean="0"/>
              <a:t>Poor/none: &gt; 20% decrease in corrected </a:t>
            </a:r>
            <a:r>
              <a:rPr lang="en-US" dirty="0" err="1" smtClean="0"/>
              <a:t>Hgb</a:t>
            </a:r>
            <a:r>
              <a:rPr lang="en-US" dirty="0" smtClean="0"/>
              <a:t> at 12 hours vs. </a:t>
            </a:r>
            <a:r>
              <a:rPr lang="en-US" dirty="0" err="1" smtClean="0"/>
              <a:t>basleine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1242" y="5407526"/>
            <a:ext cx="755065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dirty="0" smtClean="0"/>
              <a:t>For all bleeds, use of coagulation intervention (e.g., PCC), and/or</a:t>
            </a:r>
          </a:p>
          <a:p>
            <a:r>
              <a:rPr lang="en-US" sz="2200" dirty="0" err="1" smtClean="0"/>
              <a:t>andexanet</a:t>
            </a:r>
            <a:r>
              <a:rPr lang="en-US" sz="2200" dirty="0" smtClean="0"/>
              <a:t> re-dosing will result in poor/none hemostatic efficacy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239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32356" y="665052"/>
            <a:ext cx="10725727" cy="8630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Andexanet </a:t>
            </a:r>
            <a:r>
              <a:rPr lang="en-US" dirty="0" err="1" smtClean="0"/>
              <a:t>alfa</a:t>
            </a:r>
            <a:r>
              <a:rPr lang="en-US" dirty="0" smtClean="0"/>
              <a:t>: Recombinant Modified Human Factor Xa</a:t>
            </a:r>
            <a:endParaRPr lang="en-US" dirty="0"/>
          </a:p>
        </p:txBody>
      </p:sp>
      <p:sp>
        <p:nvSpPr>
          <p:cNvPr id="53" name="Content Placeholder 2"/>
          <p:cNvSpPr>
            <a:spLocks noGrp="1"/>
          </p:cNvSpPr>
          <p:nvPr>
            <p:ph idx="1"/>
          </p:nvPr>
        </p:nvSpPr>
        <p:spPr>
          <a:xfrm>
            <a:off x="628073" y="1225552"/>
            <a:ext cx="10725727" cy="4951415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mtClean="0"/>
              <a:t>	</a:t>
            </a:r>
            <a:r>
              <a:rPr lang="en-US" sz="4000" smtClean="0"/>
              <a:t>Factor Xa Decoy</a:t>
            </a:r>
            <a:endParaRPr lang="en-US" sz="3200" smtClean="0"/>
          </a:p>
          <a:p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532" name="TextBox 51"/>
          <p:cNvSpPr txBox="1">
            <a:spLocks noChangeArrowheads="1"/>
          </p:cNvSpPr>
          <p:nvPr/>
        </p:nvSpPr>
        <p:spPr bwMode="auto">
          <a:xfrm>
            <a:off x="4234377" y="6170781"/>
            <a:ext cx="3923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itchFamily="34" charset="0"/>
              </a:rPr>
              <a:t>Nature Medicine</a:t>
            </a:r>
            <a:r>
              <a:rPr lang="en-US" sz="1600" dirty="0">
                <a:latin typeface="Calibri" pitchFamily="34" charset="0"/>
              </a:rPr>
              <a:t>, Volume 19, April 2013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26651" y="2614983"/>
            <a:ext cx="9230495" cy="3501551"/>
            <a:chOff x="1554787" y="2425678"/>
            <a:chExt cx="9230495" cy="3501551"/>
          </a:xfrm>
        </p:grpSpPr>
        <p:grpSp>
          <p:nvGrpSpPr>
            <p:cNvPr id="22530" name="Group 1"/>
            <p:cNvGrpSpPr>
              <a:grpSpLocks/>
            </p:cNvGrpSpPr>
            <p:nvPr/>
          </p:nvGrpSpPr>
          <p:grpSpPr bwMode="auto">
            <a:xfrm>
              <a:off x="2900634" y="2425678"/>
              <a:ext cx="7884648" cy="2755935"/>
              <a:chOff x="1778000" y="2235567"/>
              <a:chExt cx="7884648" cy="2755935"/>
            </a:xfrm>
          </p:grpSpPr>
          <p:grpSp>
            <p:nvGrpSpPr>
              <p:cNvPr id="22542" name="Group 3"/>
              <p:cNvGrpSpPr>
                <a:grpSpLocks/>
              </p:cNvGrpSpPr>
              <p:nvPr/>
            </p:nvGrpSpPr>
            <p:grpSpPr bwMode="auto">
              <a:xfrm>
                <a:off x="1778000" y="2962275"/>
                <a:ext cx="5349875" cy="2029227"/>
                <a:chOff x="1451098" y="4260481"/>
                <a:chExt cx="1892177" cy="787752"/>
              </a:xfrm>
            </p:grpSpPr>
            <p:sp>
              <p:nvSpPr>
                <p:cNvPr id="22547" name="Line 35"/>
                <p:cNvSpPr>
                  <a:spLocks noChangeShapeType="1"/>
                </p:cNvSpPr>
                <p:nvPr/>
              </p:nvSpPr>
              <p:spPr bwMode="auto">
                <a:xfrm>
                  <a:off x="2998788" y="4686300"/>
                  <a:ext cx="0" cy="320675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0" name="Oval 28"/>
                <p:cNvSpPr>
                  <a:spLocks noChangeAspect="1" noChangeArrowheads="1"/>
                </p:cNvSpPr>
                <p:nvPr/>
              </p:nvSpPr>
              <p:spPr bwMode="auto">
                <a:xfrm rot="20510837">
                  <a:off x="2642450" y="4260481"/>
                  <a:ext cx="677862" cy="434975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61" name="Isosceles Triangle 60"/>
                <p:cNvSpPr/>
                <p:nvPr/>
              </p:nvSpPr>
              <p:spPr>
                <a:xfrm rot="14400000">
                  <a:off x="3133486" y="4269619"/>
                  <a:ext cx="134347" cy="199886"/>
                </a:xfrm>
                <a:prstGeom prst="triangle">
                  <a:avLst/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4" name="Oval 8"/>
                <p:cNvSpPr>
                  <a:spLocks noChangeArrowheads="1"/>
                </p:cNvSpPr>
                <p:nvPr/>
              </p:nvSpPr>
              <p:spPr bwMode="auto">
                <a:xfrm>
                  <a:off x="1451098" y="4709744"/>
                  <a:ext cx="375067" cy="126952"/>
                </a:xfrm>
                <a:prstGeom prst="ellipse">
                  <a:avLst/>
                </a:prstGeom>
                <a:solidFill>
                  <a:srgbClr val="CC6600"/>
                </a:solidFill>
                <a:ln>
                  <a:noFill/>
                </a:ln>
                <a:effectLst>
                  <a:outerShdw blurRad="63500" dist="27940" dir="5400000" algn="ctr" rotWithShape="0">
                    <a:srgbClr val="000000">
                      <a:alpha val="31998"/>
                    </a:srgbClr>
                  </a:outerShdw>
                </a:effectLst>
                <a:ex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FFFFFF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22553" name="Line 29"/>
                <p:cNvSpPr>
                  <a:spLocks noChangeShapeType="1"/>
                </p:cNvSpPr>
                <p:nvPr/>
              </p:nvSpPr>
              <p:spPr bwMode="auto">
                <a:xfrm>
                  <a:off x="2476500" y="4826000"/>
                  <a:ext cx="0" cy="182563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4" name="Line 30"/>
                <p:cNvSpPr>
                  <a:spLocks noChangeShapeType="1"/>
                </p:cNvSpPr>
                <p:nvPr/>
              </p:nvSpPr>
              <p:spPr bwMode="auto">
                <a:xfrm>
                  <a:off x="2476500" y="4999038"/>
                  <a:ext cx="120650" cy="0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600772" y="4952589"/>
                  <a:ext cx="228696" cy="9558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 b="1">
                      <a:solidFill>
                        <a:srgbClr val="000000"/>
                      </a:solidFill>
                      <a:latin typeface="Corbel" pitchFamily="34" charset="0"/>
                    </a:rPr>
                    <a:t>S</a:t>
                  </a:r>
                </a:p>
              </p:txBody>
            </p:sp>
            <p:sp>
              <p:nvSpPr>
                <p:cNvPr id="22556" name="Line 32"/>
                <p:cNvSpPr>
                  <a:spLocks noChangeShapeType="1"/>
                </p:cNvSpPr>
                <p:nvPr/>
              </p:nvSpPr>
              <p:spPr bwMode="auto">
                <a:xfrm>
                  <a:off x="2678113" y="4999038"/>
                  <a:ext cx="120650" cy="0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255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1994" y="4952649"/>
                  <a:ext cx="187290" cy="95584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000" b="1">
                      <a:solidFill>
                        <a:srgbClr val="000000"/>
                      </a:solidFill>
                      <a:latin typeface="Corbel" pitchFamily="34" charset="0"/>
                    </a:rPr>
                    <a:t>S</a:t>
                  </a:r>
                </a:p>
              </p:txBody>
            </p:sp>
            <p:sp>
              <p:nvSpPr>
                <p:cNvPr id="22558" name="Line 34"/>
                <p:cNvSpPr>
                  <a:spLocks noChangeShapeType="1"/>
                </p:cNvSpPr>
                <p:nvPr/>
              </p:nvSpPr>
              <p:spPr bwMode="auto">
                <a:xfrm>
                  <a:off x="2878138" y="4999038"/>
                  <a:ext cx="120650" cy="0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4" name="Oval 36"/>
                <p:cNvSpPr>
                  <a:spLocks noChangeArrowheads="1"/>
                </p:cNvSpPr>
                <p:nvPr/>
              </p:nvSpPr>
              <p:spPr bwMode="auto">
                <a:xfrm>
                  <a:off x="1813775" y="4638306"/>
                  <a:ext cx="817562" cy="215900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noFill/>
                  <a:round/>
                  <a:headEnd/>
                  <a:tailEnd/>
                </a:ln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solidFill>
                      <a:srgbClr val="000000"/>
                    </a:solidFill>
                    <a:latin typeface="Corbel" pitchFamily="34" charset="0"/>
                  </a:endParaRPr>
                </a:p>
              </p:txBody>
            </p:sp>
            <p:sp>
              <p:nvSpPr>
                <p:cNvPr id="88" name="Isosceles Triangle 87"/>
                <p:cNvSpPr/>
                <p:nvPr/>
              </p:nvSpPr>
              <p:spPr>
                <a:xfrm rot="14400000">
                  <a:off x="3175234" y="4246508"/>
                  <a:ext cx="136196" cy="199886"/>
                </a:xfrm>
                <a:prstGeom prst="triangle">
                  <a:avLst/>
                </a:prstGeom>
                <a:solidFill>
                  <a:schemeClr val="accent1">
                    <a:lumMod val="75000"/>
                    <a:lumOff val="25000"/>
                  </a:schemeClr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</p:grpSp>
          <p:cxnSp>
            <p:nvCxnSpPr>
              <p:cNvPr id="54" name="Straight Connector 53"/>
              <p:cNvCxnSpPr/>
              <p:nvPr/>
            </p:nvCxnSpPr>
            <p:spPr bwMode="auto">
              <a:xfrm flipH="1">
                <a:off x="7151688" y="2690813"/>
                <a:ext cx="555625" cy="357187"/>
              </a:xfrm>
              <a:prstGeom prst="line">
                <a:avLst/>
              </a:prstGeom>
              <a:ln w="3175" cmpd="sng">
                <a:solidFill>
                  <a:srgbClr val="7F7F7F"/>
                </a:solidFill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45" name="Rectangle 92"/>
              <p:cNvSpPr>
                <a:spLocks noChangeArrowheads="1"/>
              </p:cNvSpPr>
              <p:nvPr/>
            </p:nvSpPr>
            <p:spPr bwMode="auto">
              <a:xfrm>
                <a:off x="7549882" y="2235567"/>
                <a:ext cx="1423987" cy="590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spcAft>
                    <a:spcPts val="400"/>
                  </a:spcAft>
                  <a:buClr>
                    <a:srgbClr val="000000"/>
                  </a:buClr>
                </a:pPr>
                <a:r>
                  <a:rPr lang="en-US" sz="2000" b="1" dirty="0">
                    <a:latin typeface="Corbel" pitchFamily="34" charset="0"/>
                  </a:rPr>
                  <a:t>Factor </a:t>
                </a:r>
                <a:r>
                  <a:rPr lang="en-US" sz="2000" b="1" dirty="0" err="1">
                    <a:latin typeface="Corbel" pitchFamily="34" charset="0"/>
                  </a:rPr>
                  <a:t>Xa</a:t>
                </a:r>
                <a:r>
                  <a:rPr lang="en-US" sz="2000" b="1" dirty="0">
                    <a:latin typeface="Corbel" pitchFamily="34" charset="0"/>
                  </a:rPr>
                  <a:t> Inhibitor</a:t>
                </a:r>
                <a:endParaRPr lang="en-US" sz="2000" dirty="0">
                  <a:latin typeface="Corbel" pitchFamily="34" charset="0"/>
                </a:endParaRPr>
              </a:p>
            </p:txBody>
          </p:sp>
          <p:sp>
            <p:nvSpPr>
              <p:cNvPr id="22546" name="Rectangle 96"/>
              <p:cNvSpPr>
                <a:spLocks noChangeArrowheads="1"/>
              </p:cNvSpPr>
              <p:nvPr/>
            </p:nvSpPr>
            <p:spPr bwMode="auto">
              <a:xfrm>
                <a:off x="7656048" y="4193050"/>
                <a:ext cx="2006600" cy="319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spcBef>
                    <a:spcPct val="20000"/>
                  </a:spcBef>
                  <a:spcAft>
                    <a:spcPts val="400"/>
                  </a:spcAft>
                </a:pPr>
                <a:r>
                  <a:rPr lang="en-US" b="1" dirty="0">
                    <a:latin typeface="Corbel" pitchFamily="34" charset="0"/>
                  </a:rPr>
                  <a:t>Catalytic Domain</a:t>
                </a:r>
                <a:endParaRPr lang="en-US" dirty="0">
                  <a:latin typeface="Corbel" pitchFamily="34" charset="0"/>
                </a:endParaRPr>
              </a:p>
            </p:txBody>
          </p:sp>
        </p:grpSp>
        <p:sp>
          <p:nvSpPr>
            <p:cNvPr id="37894" name="Text Box 18"/>
            <p:cNvSpPr txBox="1">
              <a:spLocks noChangeArrowheads="1"/>
            </p:cNvSpPr>
            <p:nvPr/>
          </p:nvSpPr>
          <p:spPr bwMode="auto">
            <a:xfrm>
              <a:off x="3173683" y="4316024"/>
              <a:ext cx="7429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 dirty="0" err="1">
                  <a:solidFill>
                    <a:srgbClr val="FFFFFF"/>
                  </a:solidFill>
                  <a:latin typeface="Corbel" pitchFamily="34" charset="0"/>
                </a:rPr>
                <a:t>Gla</a:t>
              </a:r>
              <a:endParaRPr lang="en-US" sz="1200" b="1" dirty="0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37896" name="Rectangle 94"/>
            <p:cNvSpPr>
              <a:spLocks noChangeArrowheads="1"/>
            </p:cNvSpPr>
            <p:nvPr/>
          </p:nvSpPr>
          <p:spPr bwMode="auto">
            <a:xfrm>
              <a:off x="1554787" y="3036499"/>
              <a:ext cx="31873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orbel" pitchFamily="34" charset="0"/>
                </a:rPr>
                <a:t>GLA domain removed to prevent anticoagulant effect</a:t>
              </a:r>
            </a:p>
          </p:txBody>
        </p:sp>
        <p:sp>
          <p:nvSpPr>
            <p:cNvPr id="37897" name="Rectangle 98"/>
            <p:cNvSpPr>
              <a:spLocks noChangeArrowheads="1"/>
            </p:cNvSpPr>
            <p:nvPr/>
          </p:nvSpPr>
          <p:spPr bwMode="auto">
            <a:xfrm>
              <a:off x="1984157" y="5170099"/>
              <a:ext cx="2116627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2" algn="ctr">
                <a:lnSpc>
                  <a:spcPct val="80000"/>
                </a:lnSpc>
                <a:spcBef>
                  <a:spcPct val="20000"/>
                </a:spcBef>
                <a:spcAft>
                  <a:spcPts val="400"/>
                </a:spcAft>
              </a:pPr>
              <a:r>
                <a:rPr lang="en-US" dirty="0">
                  <a:latin typeface="Corbel" pitchFamily="34" charset="0"/>
                </a:rPr>
                <a:t>N terminal residues retained  to reduce immunogenicity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 flipH="1" flipV="1">
              <a:off x="2960958" y="4593836"/>
              <a:ext cx="0" cy="574675"/>
            </a:xfrm>
            <a:prstGeom prst="line">
              <a:avLst/>
            </a:prstGeom>
            <a:ln w="3175" cmpd="sng"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 bwMode="auto">
            <a:xfrm flipH="1">
              <a:off x="3387996" y="3584185"/>
              <a:ext cx="0" cy="668338"/>
            </a:xfrm>
            <a:prstGeom prst="line">
              <a:avLst/>
            </a:prstGeom>
            <a:ln w="3175" cmpd="sng"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05" name="Text Box 38"/>
            <p:cNvSpPr txBox="1">
              <a:spLocks noChangeArrowheads="1"/>
            </p:cNvSpPr>
            <p:nvPr/>
          </p:nvSpPr>
          <p:spPr bwMode="auto">
            <a:xfrm>
              <a:off x="6804296" y="3476236"/>
              <a:ext cx="6159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FFFFFF"/>
                  </a:solidFill>
                  <a:latin typeface="Corbel" pitchFamily="34" charset="0"/>
                </a:rPr>
                <a:t>S419A</a:t>
              </a:r>
            </a:p>
          </p:txBody>
        </p:sp>
        <p:sp>
          <p:nvSpPr>
            <p:cNvPr id="29" name="Rectangle 92"/>
            <p:cNvSpPr>
              <a:spLocks noChangeArrowheads="1"/>
            </p:cNvSpPr>
            <p:nvPr/>
          </p:nvSpPr>
          <p:spPr bwMode="auto">
            <a:xfrm>
              <a:off x="7168858" y="2822430"/>
              <a:ext cx="1423988" cy="294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spcAft>
                  <a:spcPts val="400"/>
                </a:spcAft>
                <a:buClr>
                  <a:srgbClr val="000000"/>
                </a:buClr>
              </a:pPr>
              <a:r>
                <a:rPr lang="en-US" sz="1600" dirty="0">
                  <a:latin typeface="Corbel" pitchFamily="34" charset="0"/>
                </a:rPr>
                <a:t>High affinity</a:t>
              </a: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920783" y="2883885"/>
              <a:ext cx="6061439" cy="2198499"/>
              <a:chOff x="4295832" y="3959536"/>
              <a:chExt cx="6061439" cy="2198499"/>
            </a:xfrm>
          </p:grpSpPr>
          <p:grpSp>
            <p:nvGrpSpPr>
              <p:cNvPr id="34" name="Group 1"/>
              <p:cNvGrpSpPr>
                <a:grpSpLocks/>
              </p:cNvGrpSpPr>
              <p:nvPr/>
            </p:nvGrpSpPr>
            <p:grpSpPr bwMode="auto">
              <a:xfrm>
                <a:off x="4295832" y="3959536"/>
                <a:ext cx="6061439" cy="2198499"/>
                <a:chOff x="1778000" y="2690813"/>
                <a:chExt cx="6061439" cy="2198499"/>
              </a:xfrm>
            </p:grpSpPr>
            <p:grpSp>
              <p:nvGrpSpPr>
                <p:cNvPr id="35" name="Group 3"/>
                <p:cNvGrpSpPr>
                  <a:grpSpLocks/>
                </p:cNvGrpSpPr>
                <p:nvPr/>
              </p:nvGrpSpPr>
              <p:grpSpPr bwMode="auto">
                <a:xfrm>
                  <a:off x="1778000" y="2962274"/>
                  <a:ext cx="5349875" cy="1927038"/>
                  <a:chOff x="1451098" y="4260481"/>
                  <a:chExt cx="1892177" cy="748082"/>
                </a:xfrm>
              </p:grpSpPr>
              <p:sp>
                <p:nvSpPr>
                  <p:cNvPr id="40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98788" y="4686300"/>
                    <a:ext cx="0" cy="320675"/>
                  </a:xfrm>
                  <a:prstGeom prst="line">
                    <a:avLst/>
                  </a:prstGeom>
                  <a:noFill/>
                  <a:ln w="190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" name="Oval 28"/>
                  <p:cNvSpPr>
                    <a:spLocks noChangeAspect="1" noChangeArrowheads="1"/>
                  </p:cNvSpPr>
                  <p:nvPr/>
                </p:nvSpPr>
                <p:spPr bwMode="auto">
                  <a:xfrm rot="20510837">
                    <a:off x="2642450" y="4260481"/>
                    <a:ext cx="677862" cy="434975"/>
                  </a:xfrm>
                  <a:prstGeom prst="ellipse">
                    <a:avLst/>
                  </a:prstGeom>
                  <a:solidFill>
                    <a:srgbClr val="003B7E"/>
                  </a:solidFill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Corbel" pitchFamily="34" charset="0"/>
                    </a:endParaRPr>
                  </a:p>
                </p:txBody>
              </p:sp>
              <p:sp>
                <p:nvSpPr>
                  <p:cNvPr id="42" name="Isosceles Triangle 41"/>
                  <p:cNvSpPr/>
                  <p:nvPr/>
                </p:nvSpPr>
                <p:spPr>
                  <a:xfrm rot="14400000">
                    <a:off x="3133486" y="4269619"/>
                    <a:ext cx="134347" cy="199886"/>
                  </a:xfrm>
                  <a:prstGeom prst="triangl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4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451098" y="4709744"/>
                    <a:ext cx="375067" cy="126952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  <a:prstDash val="lgDash"/>
                  </a:ln>
                  <a:effectLst>
                    <a:outerShdw blurRad="63500" dist="27940" dir="5400000" algn="ctr" rotWithShape="0">
                      <a:srgbClr val="000000">
                        <a:alpha val="31998"/>
                      </a:srgbClr>
                    </a:outerShdw>
                  </a:effectLst>
                  <a:ex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FFFFFF"/>
                      </a:solidFill>
                      <a:latin typeface="Corbel" pitchFamily="34" charset="0"/>
                    </a:endParaRPr>
                  </a:p>
                </p:txBody>
              </p:sp>
              <p:sp>
                <p:nvSpPr>
                  <p:cNvPr id="4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4826000"/>
                    <a:ext cx="0" cy="182563"/>
                  </a:xfrm>
                  <a:prstGeom prst="line">
                    <a:avLst/>
                  </a:prstGeom>
                  <a:noFill/>
                  <a:ln w="190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4999038"/>
                    <a:ext cx="12065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78113" y="4999038"/>
                    <a:ext cx="12065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78138" y="4999038"/>
                    <a:ext cx="12065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1813775" y="4638306"/>
                    <a:ext cx="817562" cy="215900"/>
                  </a:xfrm>
                  <a:prstGeom prst="ellipse">
                    <a:avLst/>
                  </a:prstGeom>
                  <a:solidFill>
                    <a:srgbClr val="003B7E"/>
                  </a:solidFill>
                  <a:ln w="9525">
                    <a:noFill/>
                    <a:round/>
                    <a:headEnd/>
                    <a:tailEnd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latin typeface="Corbel" pitchFamily="34" charset="0"/>
                    </a:endParaRPr>
                  </a:p>
                </p:txBody>
              </p:sp>
              <p:sp>
                <p:nvSpPr>
                  <p:cNvPr id="52" name="Isosceles Triangle 51"/>
                  <p:cNvSpPr/>
                  <p:nvPr/>
                </p:nvSpPr>
                <p:spPr>
                  <a:xfrm rot="14400000">
                    <a:off x="3175234" y="4246508"/>
                    <a:ext cx="136196" cy="199886"/>
                  </a:xfrm>
                  <a:prstGeom prst="triangle">
                    <a:avLst/>
                  </a:prstGeom>
                  <a:solidFill>
                    <a:schemeClr val="accent1">
                      <a:lumMod val="75000"/>
                      <a:lumOff val="25000"/>
                    </a:schemeClr>
                  </a:solidFill>
                  <a:ln w="63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36" name="Straight Connector 35"/>
                <p:cNvCxnSpPr/>
                <p:nvPr/>
              </p:nvCxnSpPr>
              <p:spPr bwMode="auto">
                <a:xfrm flipH="1">
                  <a:off x="7151688" y="2690813"/>
                  <a:ext cx="555625" cy="357187"/>
                </a:xfrm>
                <a:prstGeom prst="line">
                  <a:avLst/>
                </a:prstGeom>
                <a:ln w="3175" cmpd="sng">
                  <a:solidFill>
                    <a:srgbClr val="7F7F7F"/>
                  </a:solidFill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auto">
                <a:xfrm flipH="1" flipV="1">
                  <a:off x="6812499" y="3851391"/>
                  <a:ext cx="1026940" cy="422029"/>
                </a:xfrm>
                <a:prstGeom prst="line">
                  <a:avLst/>
                </a:prstGeom>
                <a:ln w="3175" cmpd="sng">
                  <a:solidFill>
                    <a:srgbClr val="7F7F7F"/>
                  </a:solidFill>
                  <a:headEnd type="none"/>
                  <a:tailEnd type="triangl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 Box 38"/>
              <p:cNvSpPr txBox="1">
                <a:spLocks noChangeArrowheads="1"/>
              </p:cNvSpPr>
              <p:nvPr/>
            </p:nvSpPr>
            <p:spPr bwMode="auto">
              <a:xfrm>
                <a:off x="8330779" y="4623161"/>
                <a:ext cx="6159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 dirty="0">
                    <a:solidFill>
                      <a:srgbClr val="FFFFFF"/>
                    </a:solidFill>
                    <a:latin typeface="Corbel" pitchFamily="34" charset="0"/>
                  </a:rPr>
                  <a:t>S419A</a:t>
                </a:r>
              </a:p>
            </p:txBody>
          </p:sp>
        </p:grpSp>
        <p:sp>
          <p:nvSpPr>
            <p:cNvPr id="2" name="Oval 1"/>
            <p:cNvSpPr/>
            <p:nvPr/>
          </p:nvSpPr>
          <p:spPr bwMode="auto">
            <a:xfrm>
              <a:off x="2900634" y="4257766"/>
              <a:ext cx="223567" cy="4414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rtlCol="0" anchor="ctr">
              <a:spAutoFit/>
            </a:bodyPr>
            <a:lstStyle/>
            <a:p>
              <a:pPr marL="171450" indent="-171450" algn="ctr">
                <a:lnSpc>
                  <a:spcPct val="90000"/>
                </a:lnSpc>
                <a:buClr>
                  <a:srgbClr val="000000"/>
                </a:buClr>
                <a:buFont typeface="Lucida Grande" charset="0"/>
                <a:buChar char="‣"/>
              </a:pPr>
              <a:endParaRPr lang="en-US" sz="1600" dirty="0">
                <a:solidFill>
                  <a:srgbClr val="7F7F7F"/>
                </a:solidFill>
                <a:latin typeface="Corbel" charset="0"/>
              </a:endParaRPr>
            </a:p>
          </p:txBody>
        </p:sp>
      </p:grpSp>
      <p:sp>
        <p:nvSpPr>
          <p:cNvPr id="48" name="Rectangle 96"/>
          <p:cNvSpPr>
            <a:spLocks noChangeArrowheads="1"/>
          </p:cNvSpPr>
          <p:nvPr/>
        </p:nvSpPr>
        <p:spPr bwMode="auto">
          <a:xfrm>
            <a:off x="8801811" y="5223924"/>
            <a:ext cx="2250732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 algn="ctr">
              <a:lnSpc>
                <a:spcPct val="80000"/>
              </a:lnSpc>
              <a:spcBef>
                <a:spcPct val="20000"/>
              </a:spcBef>
              <a:spcAft>
                <a:spcPts val="400"/>
              </a:spcAft>
            </a:pPr>
            <a:r>
              <a:rPr lang="en-US" dirty="0">
                <a:latin typeface="Corbel" pitchFamily="34" charset="0"/>
              </a:rPr>
              <a:t>Activity eliminated to prevent thrombin generation</a:t>
            </a:r>
          </a:p>
        </p:txBody>
      </p:sp>
    </p:spTree>
    <p:extLst>
      <p:ext uri="{BB962C8B-B14F-4D97-AF65-F5344CB8AC3E}">
        <p14:creationId xmlns:p14="http://schemas.microsoft.com/office/powerpoint/2010/main" val="36875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5241597" y="3581297"/>
            <a:ext cx="3632488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FF"/>
                </a:solidFill>
                <a:ea typeface="ＭＳ Ｐゴシック"/>
                <a:cs typeface="Corbel"/>
              </a:rPr>
              <a:t>Day 1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10137841" y="1841217"/>
            <a:ext cx="0" cy="1737360"/>
          </a:xfrm>
          <a:prstGeom prst="line">
            <a:avLst/>
          </a:prstGeom>
          <a:noFill/>
          <a:ln w="9525" algn="ctr">
            <a:solidFill>
              <a:schemeClr val="bg2"/>
            </a:solidFill>
            <a:prstDash val="sysDash"/>
            <a:round/>
            <a:headEnd/>
            <a:tailEnd/>
          </a:ln>
        </p:spPr>
      </p:cxnSp>
      <p:sp>
        <p:nvSpPr>
          <p:cNvPr id="100" name="Right Arrow 99"/>
          <p:cNvSpPr/>
          <p:nvPr/>
        </p:nvSpPr>
        <p:spPr bwMode="auto">
          <a:xfrm>
            <a:off x="6896668" y="2155816"/>
            <a:ext cx="3416574" cy="62361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ANNEXA-4 Study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6606" y="1985535"/>
            <a:ext cx="1273107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Pct val="160000"/>
            </a:pPr>
            <a:r>
              <a:rPr lang="en-US" b="1" dirty="0">
                <a:solidFill>
                  <a:srgbClr val="003860"/>
                </a:solidFill>
                <a:ea typeface="ＭＳ Ｐゴシック"/>
              </a:rPr>
              <a:t>Patient with acute major </a:t>
            </a:r>
            <a:r>
              <a:rPr lang="en-US" b="1" dirty="0" smtClean="0">
                <a:solidFill>
                  <a:srgbClr val="003860"/>
                </a:solidFill>
                <a:ea typeface="ＭＳ Ｐゴシック"/>
              </a:rPr>
              <a:t>bleeding</a:t>
            </a: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Pct val="160000"/>
            </a:pPr>
            <a:endParaRPr lang="en-US" b="1" dirty="0">
              <a:solidFill>
                <a:srgbClr val="003860"/>
              </a:solidFill>
              <a:ea typeface="ＭＳ Ｐゴシック"/>
            </a:endParaRPr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auto">
          <a:xfrm>
            <a:off x="1939772" y="1590319"/>
            <a:ext cx="2734408" cy="2743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noAutofit/>
          </a:bodyPr>
          <a:lstStyle/>
          <a:p>
            <a:pPr algn="ctr" defTabSz="911412">
              <a:defRPr/>
            </a:pPr>
            <a:r>
              <a:rPr lang="en-US" b="1" dirty="0">
                <a:solidFill>
                  <a:srgbClr val="FFFFFF"/>
                </a:solidFill>
                <a:ea typeface="ＭＳ Ｐゴシック"/>
              </a:rPr>
              <a:t>Patient Screening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241598" y="2309599"/>
            <a:ext cx="349809" cy="3139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70982" y="2309599"/>
            <a:ext cx="1325687" cy="313932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89137" y="1821296"/>
            <a:ext cx="652743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ea typeface="ＭＳ Ｐゴシック"/>
                <a:cs typeface="Corbel"/>
              </a:rPr>
              <a:t>IV </a:t>
            </a:r>
            <a:br>
              <a:rPr lang="en-US" sz="1600" b="1" dirty="0">
                <a:solidFill>
                  <a:srgbClr val="000000"/>
                </a:solidFill>
                <a:ea typeface="ＭＳ Ｐゴシック"/>
                <a:cs typeface="Corbel"/>
              </a:rPr>
            </a:br>
            <a:r>
              <a:rPr lang="en-US" sz="1600" b="1" dirty="0">
                <a:solidFill>
                  <a:srgbClr val="000000"/>
                </a:solidFill>
                <a:ea typeface="ＭＳ Ｐゴシック"/>
                <a:cs typeface="Corbel"/>
              </a:rPr>
              <a:t>Bolus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7816" y="1805750"/>
            <a:ext cx="1100494" cy="58477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ea typeface="ＭＳ Ｐゴシック"/>
                <a:cs typeface="Corbel"/>
              </a:rPr>
              <a:t>2-hour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ea typeface="ＭＳ Ｐゴシック"/>
                <a:cs typeface="Corbel"/>
              </a:rPr>
              <a:t>IV Infusion</a:t>
            </a:r>
          </a:p>
        </p:txBody>
      </p:sp>
      <p:sp>
        <p:nvSpPr>
          <p:cNvPr id="17" name="Right Arrow Callout 16"/>
          <p:cNvSpPr/>
          <p:nvPr/>
        </p:nvSpPr>
        <p:spPr>
          <a:xfrm>
            <a:off x="8736227" y="1673976"/>
            <a:ext cx="1372221" cy="405084"/>
          </a:xfrm>
          <a:prstGeom prst="rightArrowCallout">
            <a:avLst>
              <a:gd name="adj1" fmla="val 35218"/>
              <a:gd name="adj2" fmla="val 32690"/>
              <a:gd name="adj3" fmla="val 32226"/>
              <a:gd name="adj4" fmla="val 85125"/>
            </a:avLst>
          </a:prstGeom>
          <a:solidFill>
            <a:schemeClr val="tx1"/>
          </a:solidFill>
          <a:ln w="10795" cap="flat" cmpd="sng" algn="ctr">
            <a:solidFill>
              <a:srgbClr val="0000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152" tIns="45578" rIns="91152" bIns="4557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14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ea typeface="ＭＳ Ｐゴシック"/>
              </a:rPr>
              <a:t>Safety </a:t>
            </a:r>
          </a:p>
          <a:p>
            <a:pPr defTabSz="91141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ea typeface="ＭＳ Ｐゴシック"/>
              </a:rPr>
              <a:t>follow-up visit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98687" y="4148661"/>
            <a:ext cx="4771836" cy="1785104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SzPct val="75000"/>
            </a:pPr>
            <a:r>
              <a:rPr lang="en-US" sz="2800" b="1" spc="30" dirty="0" smtClean="0">
                <a:solidFill>
                  <a:srgbClr val="7F7F7F"/>
                </a:solidFill>
                <a:ea typeface="MS PGothic" pitchFamily="34" charset="-128"/>
              </a:rPr>
              <a:t>Efficacy Outcomes</a:t>
            </a:r>
            <a:endParaRPr lang="en-US" b="1" dirty="0">
              <a:solidFill>
                <a:srgbClr val="000000"/>
              </a:solidFill>
              <a:ea typeface="ＭＳ Ｐゴシック"/>
              <a:cs typeface="Corbel"/>
              <a:sym typeface="Wingdings"/>
            </a:endParaRPr>
          </a:p>
          <a:p>
            <a:pPr marL="228600" indent="-228600">
              <a:spcAft>
                <a:spcPts val="600"/>
              </a:spcAft>
              <a:buClr>
                <a:srgbClr val="FFCC00"/>
              </a:buClr>
              <a:buSzPct val="75000"/>
              <a:buFont typeface="MS PGothic" panose="020B0600070205080204" pitchFamily="34" charset="-128"/>
              <a:buChar char="◆"/>
            </a:pP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  <a:sym typeface="Wingdings"/>
              </a:rPr>
              <a:t>Change </a:t>
            </a: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  <a:sym typeface="Wingdings"/>
              </a:rPr>
              <a:t>in </a:t>
            </a: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  <a:sym typeface="Wingdings"/>
              </a:rPr>
              <a:t>a</a:t>
            </a: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</a:rPr>
              <a:t>nti-</a:t>
            </a:r>
            <a:r>
              <a:rPr lang="en-US" sz="2400" b="1" dirty="0" err="1" smtClean="0">
                <a:solidFill>
                  <a:srgbClr val="003860"/>
                </a:solidFill>
                <a:ea typeface="ＭＳ Ｐゴシック"/>
                <a:cs typeface="Corbel"/>
              </a:rPr>
              <a:t>fXa</a:t>
            </a: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</a:rPr>
              <a:t> </a:t>
            </a: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activity</a:t>
            </a:r>
          </a:p>
          <a:p>
            <a:pPr marL="228600" indent="-228600">
              <a:spcAft>
                <a:spcPts val="600"/>
              </a:spcAft>
              <a:buClr>
                <a:srgbClr val="FFCC00"/>
              </a:buClr>
              <a:buSzPct val="75000"/>
              <a:buFont typeface="MS PGothic" panose="020B0600070205080204" pitchFamily="34" charset="-128"/>
              <a:buChar char="◆"/>
            </a:pP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</a:rPr>
              <a:t>Clinical hemostatic </a:t>
            </a: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efficacy </a:t>
            </a: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</a:rPr>
              <a:t>through 12 hours</a:t>
            </a:r>
            <a:endParaRPr lang="en-US" sz="2400" b="1" dirty="0">
              <a:solidFill>
                <a:srgbClr val="003860"/>
              </a:solidFill>
              <a:ea typeface="ＭＳ Ｐゴシック"/>
              <a:cs typeface="Corbe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241597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049367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561804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8056222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576671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204047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0138574" y="2836647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489119" y="3581297"/>
            <a:ext cx="919771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FF"/>
                </a:solidFill>
                <a:ea typeface="ＭＳ Ｐゴシック"/>
                <a:cs typeface="Corbel"/>
              </a:rPr>
              <a:t>Day 30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51480" y="3581297"/>
            <a:ext cx="660245" cy="3385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FFFF"/>
                </a:solidFill>
                <a:ea typeface="ＭＳ Ｐゴシック"/>
                <a:cs typeface="Corbel"/>
              </a:rPr>
              <a:t>Day 3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8641645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8767669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893692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96" name="Right Arrow 95"/>
          <p:cNvSpPr/>
          <p:nvPr/>
        </p:nvSpPr>
        <p:spPr bwMode="auto">
          <a:xfrm>
            <a:off x="3057670" y="2151914"/>
            <a:ext cx="419391" cy="623614"/>
          </a:xfrm>
          <a:prstGeom prst="right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493372" y="1985535"/>
            <a:ext cx="118080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SzPct val="160000"/>
            </a:pPr>
            <a:r>
              <a:rPr lang="en-US" b="1" dirty="0" smtClean="0">
                <a:ea typeface="ＭＳ Ｐゴシック"/>
              </a:rPr>
              <a:t>Within 18 hours of last </a:t>
            </a:r>
            <a:r>
              <a:rPr lang="en-US" b="1" dirty="0">
                <a:ea typeface="ＭＳ Ｐゴシック"/>
              </a:rPr>
              <a:t>dose of F</a:t>
            </a:r>
            <a:r>
              <a:rPr lang="en-US" b="1" dirty="0" smtClean="0">
                <a:ea typeface="ＭＳ Ｐゴシック"/>
              </a:rPr>
              <a:t>Xa inhibitor</a:t>
            </a:r>
            <a:endParaRPr lang="en-US" b="1" dirty="0">
              <a:ea typeface="ＭＳ Ｐゴシック"/>
            </a:endParaRPr>
          </a:p>
        </p:txBody>
      </p:sp>
      <p:sp>
        <p:nvSpPr>
          <p:cNvPr id="98" name="Right Arrow 97"/>
          <p:cNvSpPr/>
          <p:nvPr/>
        </p:nvSpPr>
        <p:spPr bwMode="auto">
          <a:xfrm>
            <a:off x="4726823" y="2152866"/>
            <a:ext cx="419391" cy="623614"/>
          </a:xfrm>
          <a:prstGeom prst="right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103" name="Rectangle 84"/>
          <p:cNvSpPr>
            <a:spLocks noChangeArrowheads="1"/>
          </p:cNvSpPr>
          <p:nvPr/>
        </p:nvSpPr>
        <p:spPr bwMode="auto">
          <a:xfrm>
            <a:off x="4999493" y="1590319"/>
            <a:ext cx="2049873" cy="289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noAutofit/>
          </a:bodyPr>
          <a:lstStyle/>
          <a:p>
            <a:pPr algn="ctr" defTabSz="911412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/>
              </a:rPr>
              <a:t>Andexanet</a:t>
            </a:r>
            <a:endParaRPr lang="en-US" sz="1400" b="1" dirty="0">
              <a:solidFill>
                <a:srgbClr val="FFFFFF"/>
              </a:solidFill>
              <a:ea typeface="ＭＳ Ｐゴシック"/>
            </a:endParaRPr>
          </a:p>
        </p:txBody>
      </p:sp>
      <p:sp>
        <p:nvSpPr>
          <p:cNvPr id="104" name="Rectangle 84"/>
          <p:cNvSpPr>
            <a:spLocks noChangeArrowheads="1"/>
          </p:cNvSpPr>
          <p:nvPr/>
        </p:nvSpPr>
        <p:spPr bwMode="auto">
          <a:xfrm>
            <a:off x="4999494" y="1273711"/>
            <a:ext cx="5292970" cy="2743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noAutofit/>
          </a:bodyPr>
          <a:lstStyle/>
          <a:p>
            <a:pPr algn="ctr" defTabSz="911412">
              <a:defRPr/>
            </a:pPr>
            <a:r>
              <a:rPr lang="en-US" b="1" dirty="0">
                <a:solidFill>
                  <a:srgbClr val="FFFFFF"/>
                </a:solidFill>
                <a:ea typeface="ＭＳ Ｐゴシック"/>
              </a:rPr>
              <a:t>Bleeding and Laboratory Assessment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9470666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596690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722713" y="2308724"/>
            <a:ext cx="73105" cy="31393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rtlCol="0" anchor="ctr">
            <a:spAutoFit/>
          </a:bodyPr>
          <a:lstStyle/>
          <a:p>
            <a:pPr marL="171450" indent="-171450" algn="ctr">
              <a:lnSpc>
                <a:spcPct val="90000"/>
              </a:lnSpc>
              <a:buClr>
                <a:srgbClr val="000000"/>
              </a:buClr>
              <a:buFont typeface="Lucida Grande" charset="0"/>
              <a:buChar char="‣"/>
            </a:pPr>
            <a:endParaRPr lang="en-US" sz="1600" b="1" dirty="0">
              <a:solidFill>
                <a:srgbClr val="7F7F7F"/>
              </a:solidFill>
              <a:ea typeface="ＭＳ Ｐゴシック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V="1">
            <a:off x="5570981" y="2832544"/>
            <a:ext cx="0" cy="475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84"/>
          <p:cNvSpPr>
            <a:spLocks noChangeArrowheads="1"/>
          </p:cNvSpPr>
          <p:nvPr/>
        </p:nvSpPr>
        <p:spPr bwMode="auto">
          <a:xfrm>
            <a:off x="3516438" y="3560957"/>
            <a:ext cx="126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1412">
              <a:defRPr/>
            </a:pPr>
            <a:r>
              <a:rPr lang="en-US" sz="1600" b="1" dirty="0">
                <a:solidFill>
                  <a:srgbClr val="000000"/>
                </a:solidFill>
                <a:ea typeface="ＭＳ Ｐゴシック"/>
              </a:rPr>
              <a:t>Assessments: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847724" y="4166223"/>
            <a:ext cx="3651268" cy="223138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FFCC00"/>
              </a:buClr>
              <a:buSzPct val="75000"/>
            </a:pPr>
            <a:r>
              <a:rPr lang="en-US" sz="2800" b="1" spc="30" dirty="0">
                <a:solidFill>
                  <a:srgbClr val="7F7F7F"/>
                </a:solidFill>
                <a:ea typeface="MS PGothic" pitchFamily="34" charset="-128"/>
              </a:rPr>
              <a:t>Safety </a:t>
            </a:r>
            <a:r>
              <a:rPr lang="en-US" sz="2800" b="1" spc="30" dirty="0" smtClean="0">
                <a:solidFill>
                  <a:srgbClr val="7F7F7F"/>
                </a:solidFill>
                <a:ea typeface="MS PGothic" pitchFamily="34" charset="-128"/>
              </a:rPr>
              <a:t>Measurements</a:t>
            </a:r>
            <a:endParaRPr lang="en-US" sz="2400" b="1" dirty="0">
              <a:solidFill>
                <a:srgbClr val="003860"/>
              </a:solidFill>
              <a:ea typeface="ＭＳ Ｐゴシック"/>
              <a:cs typeface="Corbel"/>
            </a:endParaRPr>
          </a:p>
          <a:p>
            <a:pPr marL="228600" indent="-228600">
              <a:spcAft>
                <a:spcPts val="600"/>
              </a:spcAft>
              <a:buClr>
                <a:srgbClr val="FFCC00"/>
              </a:buClr>
              <a:buSzPct val="75000"/>
              <a:buFont typeface="MS PGothic" panose="020B0600070205080204" pitchFamily="34" charset="-128"/>
              <a:buChar char="◆"/>
            </a:pP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Thrombotic events</a:t>
            </a:r>
          </a:p>
          <a:p>
            <a:pPr marL="228600" indent="-228600">
              <a:spcAft>
                <a:spcPts val="600"/>
              </a:spcAft>
              <a:buClr>
                <a:srgbClr val="FFCC00"/>
              </a:buClr>
              <a:buSzPct val="75000"/>
              <a:buFont typeface="MS PGothic" panose="020B0600070205080204" pitchFamily="34" charset="-128"/>
              <a:buChar char="◆"/>
            </a:pP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Antibodies to FX, </a:t>
            </a:r>
            <a:r>
              <a:rPr lang="en-US" sz="2400" b="1" dirty="0" err="1">
                <a:solidFill>
                  <a:srgbClr val="003860"/>
                </a:solidFill>
                <a:ea typeface="ＭＳ Ｐゴシック"/>
                <a:cs typeface="Corbel"/>
              </a:rPr>
              <a:t>FXa</a:t>
            </a: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, </a:t>
            </a:r>
            <a:r>
              <a:rPr lang="en-US" sz="2400" b="1" dirty="0" err="1">
                <a:solidFill>
                  <a:srgbClr val="003860"/>
                </a:solidFill>
                <a:ea typeface="ＭＳ Ｐゴシック"/>
                <a:cs typeface="Corbel"/>
              </a:rPr>
              <a:t>andexanet</a:t>
            </a:r>
            <a:endParaRPr lang="en-US" sz="2400" b="1" dirty="0">
              <a:solidFill>
                <a:srgbClr val="003860"/>
              </a:solidFill>
              <a:ea typeface="ＭＳ Ｐゴシック"/>
              <a:cs typeface="Corbel"/>
            </a:endParaRPr>
          </a:p>
          <a:p>
            <a:pPr marL="228600" indent="-228600">
              <a:spcAft>
                <a:spcPts val="600"/>
              </a:spcAft>
              <a:buClr>
                <a:srgbClr val="FFCC00"/>
              </a:buClr>
              <a:buSzPct val="75000"/>
              <a:buFont typeface="MS PGothic" panose="020B0600070205080204" pitchFamily="34" charset="-128"/>
              <a:buChar char="◆"/>
            </a:pPr>
            <a:r>
              <a:rPr lang="en-US" sz="2400" b="1" dirty="0">
                <a:solidFill>
                  <a:srgbClr val="003860"/>
                </a:solidFill>
                <a:ea typeface="ＭＳ Ｐゴシック"/>
                <a:cs typeface="Corbel"/>
              </a:rPr>
              <a:t>30-day </a:t>
            </a:r>
            <a:r>
              <a:rPr lang="en-US" sz="2400" b="1" dirty="0" smtClean="0">
                <a:solidFill>
                  <a:srgbClr val="003860"/>
                </a:solidFill>
                <a:ea typeface="ＭＳ Ｐゴシック"/>
                <a:cs typeface="Corbel"/>
              </a:rPr>
              <a:t>mortality</a:t>
            </a:r>
            <a:endParaRPr lang="en-US" sz="2400" b="1" dirty="0">
              <a:solidFill>
                <a:srgbClr val="003860"/>
              </a:solidFill>
              <a:ea typeface="ＭＳ Ｐゴシック"/>
              <a:cs typeface="Corbel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693964" y="1304324"/>
            <a:ext cx="0" cy="2686818"/>
          </a:xfrm>
          <a:prstGeom prst="line">
            <a:avLst/>
          </a:prstGeom>
          <a:ln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693965" y="3982259"/>
            <a:ext cx="8756571" cy="8883"/>
          </a:xfrm>
          <a:prstGeom prst="line">
            <a:avLst/>
          </a:prstGeom>
          <a:ln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98374" y="1682668"/>
            <a:ext cx="143976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ＭＳ Ｐゴシック"/>
                <a:cs typeface="Corbel"/>
              </a:rPr>
              <a:t>After end of infusion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754615" y="3290347"/>
            <a:ext cx="55977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ＭＳ Ｐゴシック"/>
                <a:cs typeface="Corbel"/>
              </a:rPr>
              <a:t>1 </a:t>
            </a:r>
            <a:r>
              <a:rPr lang="en-US" b="1" dirty="0" err="1">
                <a:solidFill>
                  <a:srgbClr val="000000"/>
                </a:solidFill>
                <a:ea typeface="ＭＳ Ｐゴシック"/>
                <a:cs typeface="Corbel"/>
              </a:rPr>
              <a:t>hr</a:t>
            </a:r>
            <a:endParaRPr lang="en-US" b="1" dirty="0">
              <a:solidFill>
                <a:srgbClr val="000000"/>
              </a:solidFill>
              <a:ea typeface="ＭＳ Ｐゴシック"/>
              <a:cs typeface="Corbe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74202" y="3290347"/>
            <a:ext cx="55977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ＭＳ Ｐゴシック"/>
                <a:cs typeface="Corbel"/>
              </a:rPr>
              <a:t>4 </a:t>
            </a:r>
            <a:r>
              <a:rPr lang="en-US" b="1" dirty="0" err="1">
                <a:solidFill>
                  <a:srgbClr val="000000"/>
                </a:solidFill>
                <a:ea typeface="ＭＳ Ｐゴシック"/>
                <a:cs typeface="Corbel"/>
              </a:rPr>
              <a:t>hr</a:t>
            </a:r>
            <a:endParaRPr lang="en-US" b="1" dirty="0">
              <a:solidFill>
                <a:srgbClr val="000000"/>
              </a:solidFill>
              <a:ea typeface="ＭＳ Ｐゴシック"/>
              <a:cs typeface="Corbe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90499" y="3290347"/>
            <a:ext cx="559770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a typeface="ＭＳ Ｐゴシック"/>
                <a:cs typeface="Corbel"/>
              </a:rPr>
              <a:t>8 </a:t>
            </a:r>
            <a:r>
              <a:rPr lang="en-US" b="1" dirty="0" err="1">
                <a:solidFill>
                  <a:srgbClr val="000000"/>
                </a:solidFill>
                <a:ea typeface="ＭＳ Ｐゴシック"/>
                <a:cs typeface="Corbel"/>
              </a:rPr>
              <a:t>hr</a:t>
            </a:r>
            <a:endParaRPr lang="en-US" b="1" dirty="0">
              <a:solidFill>
                <a:srgbClr val="000000"/>
              </a:solidFill>
              <a:ea typeface="ＭＳ Ｐゴシック"/>
              <a:cs typeface="Corbe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95007" y="3290347"/>
            <a:ext cx="676788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a typeface="ＭＳ Ｐゴシック"/>
                <a:cs typeface="Corbel"/>
              </a:rPr>
              <a:t>12 </a:t>
            </a:r>
            <a:r>
              <a:rPr lang="en-US" b="1" dirty="0" err="1">
                <a:solidFill>
                  <a:srgbClr val="FF0000"/>
                </a:solidFill>
                <a:ea typeface="ＭＳ Ｐゴシック"/>
                <a:cs typeface="Corbel"/>
              </a:rPr>
              <a:t>hr</a:t>
            </a:r>
            <a:endParaRPr lang="en-US" b="1" dirty="0">
              <a:solidFill>
                <a:srgbClr val="FF0000"/>
              </a:solidFill>
              <a:ea typeface="ＭＳ Ｐゴシック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1194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/>
          <p:cNvCxnSpPr/>
          <p:nvPr/>
        </p:nvCxnSpPr>
        <p:spPr bwMode="auto">
          <a:xfrm>
            <a:off x="4210233" y="5366469"/>
            <a:ext cx="1" cy="22407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5F5F5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526117"/>
            <a:ext cx="11495972" cy="847227"/>
          </a:xfrm>
        </p:spPr>
        <p:txBody>
          <a:bodyPr/>
          <a:lstStyle/>
          <a:p>
            <a:pPr algn="ctr"/>
            <a:r>
              <a:rPr lang="en-US" altLang="en-US" dirty="0"/>
              <a:t>ANNEXA-4 Dose Selection</a:t>
            </a: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gray">
          <a:xfrm>
            <a:off x="2213694" y="1624210"/>
            <a:ext cx="8172900" cy="849539"/>
          </a:xfrm>
          <a:prstGeom prst="roundRect">
            <a:avLst>
              <a:gd name="adj" fmla="val 563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111125" indent="-111125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 2" pitchFamily="18" charset="2"/>
              <a:buChar char="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860425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 Unicode MS" pitchFamily="34" charset="-128"/>
                <a:cs typeface="Arial Unicode MS" pitchFamily="34" charset="-128"/>
              </a:rPr>
              <a:t>Acute major bleeding ≤ 18 hours of last dose of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apixaban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edoxaban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rivaroxaban, or enoxaparin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Arial Unicode MS" pitchFamily="34" charset="-128"/>
                <a:cs typeface="Arial Unicode MS" pitchFamily="34" charset="-128"/>
              </a:rPr>
              <a:t>  </a:t>
            </a: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gray">
          <a:xfrm>
            <a:off x="2213694" y="2879341"/>
            <a:ext cx="8172900" cy="382571"/>
          </a:xfrm>
          <a:prstGeom prst="roundRect">
            <a:avLst>
              <a:gd name="adj" fmla="val 5639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111125" indent="-111125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 2" pitchFamily="18" charset="2"/>
              <a:buChar char="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860425" rtl="0" eaLnBrk="1" fontAlgn="base" latinLnBrk="0" hangingPunct="1">
              <a:lnSpc>
                <a:spcPct val="95000"/>
              </a:lnSpc>
              <a:spcBef>
                <a:spcPct val="35000"/>
              </a:spcBef>
              <a:spcAft>
                <a:spcPct val="37000"/>
              </a:spcAft>
              <a:buClr>
                <a:srgbClr val="000000"/>
              </a:buClr>
              <a:buSzPct val="16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Andexanet  IV bolus and 2 hour infusion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gray">
          <a:xfrm>
            <a:off x="956931" y="3774560"/>
            <a:ext cx="5249842" cy="2519914"/>
          </a:xfrm>
          <a:prstGeom prst="roundRect">
            <a:avLst>
              <a:gd name="adj" fmla="val 5639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111125" indent="-111125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 2" pitchFamily="18" charset="2"/>
              <a:buChar char="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Pts on apixaban or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&gt;7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 from last rivaroxaban dose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Bolus 400 mg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Infusion 480 mg @ 4 mg/min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gray">
          <a:xfrm>
            <a:off x="6289897" y="3774559"/>
            <a:ext cx="5129469" cy="2519916"/>
          </a:xfrm>
          <a:prstGeom prst="roundRect">
            <a:avLst>
              <a:gd name="adj" fmla="val 5639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111125" indent="-111125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 2" pitchFamily="18" charset="2"/>
              <a:buChar char="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Pts on enoxaparin or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edoxaban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or ≤ 7 h from last rivaroxaban dose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Bolus 800 mg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Infusion 960 mg @ 8 mg/min</a:t>
            </a: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gray">
          <a:xfrm>
            <a:off x="6206773" y="3774560"/>
            <a:ext cx="5249842" cy="2519914"/>
          </a:xfrm>
          <a:prstGeom prst="roundRect">
            <a:avLst>
              <a:gd name="adj" fmla="val 5639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marL="111125" indent="-111125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Arial" charset="0"/>
              <a:buChar char="–"/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 2" pitchFamily="18" charset="2"/>
              <a:buChar char=""/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0425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0425" eaLnBrk="0" fontAlgn="base" hangingPunct="0">
              <a:spcBef>
                <a:spcPct val="25000"/>
              </a:spcBef>
              <a:spcAft>
                <a:spcPct val="20000"/>
              </a:spcAft>
              <a:buClr>
                <a:schemeClr val="tx2"/>
              </a:buClr>
              <a:buFont typeface="Wingdings" pitchFamily="2" charset="2"/>
              <a:buChar char="t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Pts on enoxaparin,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edoxaban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or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≤7 h from last rivaroxaban dose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Bolus 800 mg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+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Infusion 960 mg @ 8 mg/min</a:t>
            </a:r>
          </a:p>
        </p:txBody>
      </p:sp>
    </p:spTree>
    <p:extLst>
      <p:ext uri="{BB962C8B-B14F-4D97-AF65-F5344CB8AC3E}">
        <p14:creationId xmlns:p14="http://schemas.microsoft.com/office/powerpoint/2010/main" val="11282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ANNEXA-4:  Design and Analysis Plan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324" y="1607215"/>
            <a:ext cx="10908146" cy="4951415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Analysis </a:t>
            </a:r>
            <a:r>
              <a:rPr lang="en-US" b="1" dirty="0">
                <a:solidFill>
                  <a:srgbClr val="000000"/>
                </a:solidFill>
              </a:rPr>
              <a:t>Populations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solidFill>
                  <a:srgbClr val="000000"/>
                </a:solidFill>
              </a:rPr>
              <a:t>Safety</a:t>
            </a:r>
            <a:r>
              <a:rPr lang="en-US" dirty="0">
                <a:solidFill>
                  <a:srgbClr val="000000"/>
                </a:solidFill>
              </a:rPr>
              <a:t> population </a:t>
            </a:r>
            <a:r>
              <a:rPr lang="en-US" dirty="0" smtClean="0">
                <a:solidFill>
                  <a:srgbClr val="000000"/>
                </a:solidFill>
              </a:rPr>
              <a:t>includes </a:t>
            </a:r>
            <a:r>
              <a:rPr lang="en-US" dirty="0">
                <a:solidFill>
                  <a:srgbClr val="000000"/>
                </a:solidFill>
              </a:rPr>
              <a:t>all patients receiving andexanet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1200"/>
              </a:spcBef>
            </a:pPr>
            <a:r>
              <a:rPr lang="en-US" b="1" dirty="0">
                <a:solidFill>
                  <a:srgbClr val="000000"/>
                </a:solidFill>
              </a:rPr>
              <a:t>Efficacy</a:t>
            </a:r>
            <a:r>
              <a:rPr lang="en-US" dirty="0">
                <a:solidFill>
                  <a:srgbClr val="000000"/>
                </a:solidFill>
              </a:rPr>
              <a:t> population </a:t>
            </a:r>
            <a:r>
              <a:rPr lang="en-US" dirty="0" smtClean="0">
                <a:solidFill>
                  <a:srgbClr val="000000"/>
                </a:solidFill>
              </a:rPr>
              <a:t>excludes </a:t>
            </a:r>
            <a:r>
              <a:rPr lang="en-US" dirty="0">
                <a:solidFill>
                  <a:srgbClr val="000000"/>
                </a:solidFill>
              </a:rPr>
              <a:t>patients with baseline anti-</a:t>
            </a:r>
            <a:r>
              <a:rPr lang="en-US" dirty="0" err="1">
                <a:solidFill>
                  <a:srgbClr val="000000"/>
                </a:solidFill>
              </a:rPr>
              <a:t>fXa</a:t>
            </a:r>
            <a:r>
              <a:rPr lang="en-US" dirty="0">
                <a:solidFill>
                  <a:srgbClr val="000000"/>
                </a:solidFill>
              </a:rPr>
              <a:t> activity &lt;75 ng/ml </a:t>
            </a:r>
          </a:p>
          <a:p>
            <a:pPr marL="457200" lvl="1" indent="0" fontAlgn="base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      (&lt; </a:t>
            </a:r>
            <a:r>
              <a:rPr lang="en-US" dirty="0" smtClean="0"/>
              <a:t>0.25 IU/ml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0000"/>
                </a:solidFill>
              </a:rPr>
              <a:t>enoxaparin)</a:t>
            </a:r>
          </a:p>
          <a:p>
            <a:pPr fontAlgn="base">
              <a:lnSpc>
                <a:spcPct val="10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0000"/>
                </a:solidFill>
              </a:rPr>
              <a:t>Interim </a:t>
            </a:r>
            <a:r>
              <a:rPr lang="en-US" b="1" dirty="0">
                <a:solidFill>
                  <a:srgbClr val="000000"/>
                </a:solidFill>
              </a:rPr>
              <a:t>analysis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</a:rPr>
              <a:t>Includes all patients </a:t>
            </a:r>
            <a:r>
              <a:rPr lang="en-US" dirty="0" smtClean="0">
                <a:solidFill>
                  <a:srgbClr val="000000"/>
                </a:solidFill>
              </a:rPr>
              <a:t>as of October 20, 2017</a:t>
            </a:r>
            <a:endParaRPr lang="en-US" strike="sngStrike" dirty="0">
              <a:solidFill>
                <a:srgbClr val="00B0F0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solidFill>
                  <a:srgbClr val="000000"/>
                </a:solidFill>
              </a:rPr>
              <a:t>ANNEXA-4 study is </a:t>
            </a:r>
            <a:r>
              <a:rPr lang="en-US" dirty="0" smtClean="0">
                <a:solidFill>
                  <a:srgbClr val="000000"/>
                </a:solidFill>
              </a:rPr>
              <a:t>ongoing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2405150" y="1147157"/>
            <a:ext cx="7490494" cy="350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F3300"/>
              </a:buClr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15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91" y="243827"/>
            <a:ext cx="10746509" cy="863047"/>
          </a:xfrm>
        </p:spPr>
        <p:txBody>
          <a:bodyPr/>
          <a:lstStyle/>
          <a:p>
            <a:r>
              <a:rPr lang="en-US" dirty="0" smtClean="0"/>
              <a:t>Assessment of Clinical Hemostatic Efficacy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7291" y="1631892"/>
            <a:ext cx="10956636" cy="49514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All cases assessed by independent committee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Independent Core Lab interpreted brain CT and MRI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Cases rated as excellent/good vs. poor/none based on s</a:t>
            </a:r>
            <a:r>
              <a:rPr lang="en-US" dirty="0" smtClean="0"/>
              <a:t>pecific criteria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This methodology initially developed for assessment of 4F-PCC in warfarin bleeding, where efficacy reported was 72%*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16197" y="6158575"/>
            <a:ext cx="58512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" lvl="1">
              <a:lnSpc>
                <a:spcPct val="90000"/>
              </a:lnSpc>
              <a:spcBef>
                <a:spcPts val="1000"/>
              </a:spcBef>
            </a:pPr>
            <a:r>
              <a:rPr lang="en-US" sz="2400" i="1" dirty="0" smtClean="0">
                <a:solidFill>
                  <a:prstClr val="black"/>
                </a:solidFill>
              </a:rPr>
              <a:t>*Sarode </a:t>
            </a:r>
            <a:r>
              <a:rPr lang="en-US" sz="2400" i="1" dirty="0">
                <a:solidFill>
                  <a:prstClr val="black"/>
                </a:solidFill>
              </a:rPr>
              <a:t>et al, Circulation 2013; 128, 1234-43</a:t>
            </a:r>
          </a:p>
        </p:txBody>
      </p:sp>
    </p:spTree>
    <p:extLst>
      <p:ext uri="{BB962C8B-B14F-4D97-AF65-F5344CB8AC3E}">
        <p14:creationId xmlns:p14="http://schemas.microsoft.com/office/powerpoint/2010/main" val="28643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042955"/>
              </p:ext>
            </p:extLst>
          </p:nvPr>
        </p:nvGraphicFramePr>
        <p:xfrm>
          <a:off x="692728" y="885201"/>
          <a:ext cx="10806544" cy="584835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989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1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6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Safety Population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N=227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Efficacy Population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N=137</a:t>
                      </a:r>
                      <a:endParaRPr lang="en-US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(</a:t>
                      </a:r>
                      <a:r>
                        <a:rPr lang="en-US" sz="2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mean ± SD</a:t>
                      </a: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77(±11)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(±12)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 </a:t>
                      </a:r>
                      <a:r>
                        <a:rPr lang="en-US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en-US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from presentation until </a:t>
                      </a: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Andexanet (</a:t>
                      </a:r>
                      <a:r>
                        <a:rPr lang="en-US" sz="2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hrs</a:t>
                      </a: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 ± 2.8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±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Estimated creatinine clearance &lt; 30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mL/min,</a:t>
                      </a: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(9%)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13 (10%)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Indication for anticoagulation</a:t>
                      </a: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Atrial fibrillation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 (78%)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 (76%)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Venous</a:t>
                      </a:r>
                      <a:r>
                        <a:rPr lang="en-US" sz="2400" b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 Thromboembolic Disease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(23%)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(28%)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Atrial 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" panose="02020603050405020304" pitchFamily="18" charset="0"/>
                        </a:rPr>
                        <a:t>fibrillation and VTE 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(4%)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(4%)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 History</a:t>
                      </a: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Myocardial infarction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(14%)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en-US" sz="2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Stroke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 (21%)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(23%)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Heart Failure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 (23%)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(26%)</a:t>
                      </a:r>
                      <a:endParaRPr lang="en-US" sz="2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 mellitus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57" marR="4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 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6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Site </a:t>
            </a:r>
            <a:r>
              <a:rPr lang="en-US" dirty="0" smtClean="0"/>
              <a:t>of Initial Bleeding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68844"/>
              </p:ext>
            </p:extLst>
          </p:nvPr>
        </p:nvGraphicFramePr>
        <p:xfrm>
          <a:off x="674703" y="1106874"/>
          <a:ext cx="10901778" cy="436340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56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5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9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8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Safety Population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N=227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Efficacy Population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N=137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Intracranial </a:t>
                      </a:r>
                      <a:r>
                        <a:rPr lang="en-US" sz="2400" b="1" dirty="0" smtClean="0">
                          <a:effectLst/>
                        </a:rPr>
                        <a:t>Bleeding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 (</a:t>
                      </a: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 (</a:t>
                      </a: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Glasgow Coma Scale, mean </a:t>
                      </a:r>
                      <a:r>
                        <a:rPr lang="en-US" sz="2400" dirty="0" smtClean="0">
                          <a:effectLst/>
                        </a:rPr>
                        <a:t>± SD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13.9 </a:t>
                      </a:r>
                      <a:r>
                        <a:rPr lang="en-US" sz="2400" dirty="0">
                          <a:effectLst/>
                        </a:rPr>
                        <a:t>± </a:t>
                      </a:r>
                      <a:r>
                        <a:rPr lang="en-US" sz="2400" dirty="0" smtClean="0">
                          <a:effectLst/>
                        </a:rPr>
                        <a:t>1.63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13.9 </a:t>
                      </a:r>
                      <a:r>
                        <a:rPr lang="en-US" sz="2400" dirty="0">
                          <a:effectLst/>
                        </a:rPr>
                        <a:t>± </a:t>
                      </a:r>
                      <a:r>
                        <a:rPr lang="en-US" sz="2400" dirty="0" smtClean="0">
                          <a:effectLst/>
                        </a:rPr>
                        <a:t>1.70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Intracerebral </a:t>
                      </a:r>
                      <a:r>
                        <a:rPr lang="en-US" sz="2400" dirty="0" smtClean="0">
                          <a:effectLst/>
                        </a:rPr>
                        <a:t>site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</a:t>
                      </a:r>
                      <a:r>
                        <a:rPr lang="en-US" sz="2400" dirty="0" smtClean="0">
                          <a:effectLst/>
                        </a:rPr>
                        <a:t>Sub-</a:t>
                      </a:r>
                      <a:r>
                        <a:rPr lang="en-US" sz="2400" dirty="0" err="1" smtClean="0">
                          <a:effectLst/>
                        </a:rPr>
                        <a:t>dural</a:t>
                      </a:r>
                      <a:r>
                        <a:rPr lang="en-US" sz="2400" dirty="0" smtClean="0">
                          <a:effectLst/>
                        </a:rPr>
                        <a:t> site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</a:t>
                      </a:r>
                      <a:r>
                        <a:rPr lang="en-US" sz="2400" dirty="0" smtClean="0">
                          <a:effectLst/>
                        </a:rPr>
                        <a:t>Subarachnoid site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CA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(</a:t>
                      </a:r>
                      <a:r>
                        <a:rPr lang="en-C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16%)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/>
                </a:tc>
                <a:extLst>
                  <a:ext uri="{0D108BD9-81ED-4DB2-BD59-A6C34878D82A}">
                    <a16:rowId xmlns:a16="http://schemas.microsoft.com/office/drawing/2014/main" xmlns="" val="1230568758"/>
                  </a:ext>
                </a:extLst>
              </a:tr>
              <a:tr h="15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Gastrointestinal </a:t>
                      </a:r>
                      <a:r>
                        <a:rPr lang="en-US" sz="2400" b="1" dirty="0" smtClean="0">
                          <a:effectLst/>
                        </a:rPr>
                        <a:t>Bleeding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 (27%)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376" marR="5337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(31%)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376" marR="5337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763013"/>
                  </a:ext>
                </a:extLst>
              </a:tr>
              <a:tr h="407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Other Bleeding </a:t>
                      </a:r>
                      <a:r>
                        <a:rPr lang="en-US" sz="2400" b="1" dirty="0" smtClean="0">
                          <a:effectLst/>
                        </a:rPr>
                        <a:t>site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376" marR="5337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</a:t>
                      </a: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CA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(</a:t>
                      </a:r>
                      <a:r>
                        <a:rPr lang="en-C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12%)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9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5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4498</TotalTime>
  <Words>2136</Words>
  <Application>Microsoft Office PowerPoint</Application>
  <PresentationFormat>Widescreen</PresentationFormat>
  <Paragraphs>657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 Unicode MS</vt:lpstr>
      <vt:lpstr>MS PGothic</vt:lpstr>
      <vt:lpstr>MS PGothic</vt:lpstr>
      <vt:lpstr>Albany AMT</vt:lpstr>
      <vt:lpstr>Arial</vt:lpstr>
      <vt:lpstr>Arial Narrow</vt:lpstr>
      <vt:lpstr>Calibri</vt:lpstr>
      <vt:lpstr>Calibri Light</vt:lpstr>
      <vt:lpstr>Cambria</vt:lpstr>
      <vt:lpstr>Corbel</vt:lpstr>
      <vt:lpstr>Lucida Grande</vt:lpstr>
      <vt:lpstr>Times</vt:lpstr>
      <vt:lpstr>Times New Roman</vt:lpstr>
      <vt:lpstr>Wingdings</vt:lpstr>
      <vt:lpstr>4_Office Theme</vt:lpstr>
      <vt:lpstr>5_Office Theme</vt:lpstr>
      <vt:lpstr>Andexanet alfa in Factor Xa Inhibitor-Associated Acute Major Bleeding</vt:lpstr>
      <vt:lpstr>Background</vt:lpstr>
      <vt:lpstr>Andexanet alfa: Recombinant Modified Human Factor Xa</vt:lpstr>
      <vt:lpstr>ANNEXA-4 Study Design</vt:lpstr>
      <vt:lpstr>ANNEXA-4 Dose Selection</vt:lpstr>
      <vt:lpstr>ANNEXA-4:  Design and Analysis Plan</vt:lpstr>
      <vt:lpstr>Assessment of Clinical Hemostatic Efficacy</vt:lpstr>
      <vt:lpstr>Baseline Characteristics</vt:lpstr>
      <vt:lpstr>Site of Initial Bleeding</vt:lpstr>
      <vt:lpstr>Anti-factor Xa Activity: Rivaroxaban n= 75</vt:lpstr>
      <vt:lpstr>Anti-factor Xa Activity: Apixaban n= 105</vt:lpstr>
      <vt:lpstr>Anti-factor Xa Activity: Enoxaparin n= 16</vt:lpstr>
      <vt:lpstr>Effective Hemostasis at 12 hours Post Andexanet</vt:lpstr>
      <vt:lpstr>Clinical Hemostatic Efficacy</vt:lpstr>
      <vt:lpstr>Safety Assessment</vt:lpstr>
      <vt:lpstr>Time to Death by Any Cause</vt:lpstr>
      <vt:lpstr>Thrombotic Events</vt:lpstr>
      <vt:lpstr>Recent Regulatory Trials of Approved Reversal Agents</vt:lpstr>
      <vt:lpstr>Conclusions</vt:lpstr>
      <vt:lpstr>Back up Slides</vt:lpstr>
      <vt:lpstr>Factor Xa Inhibitor Treatment - Total Daily Dose</vt:lpstr>
      <vt:lpstr>Key Eligibility Criteria</vt:lpstr>
      <vt:lpstr>Adjudication Criteria for Hemostatic Efficacy (Abridged)</vt:lpstr>
    </vt:vector>
  </TitlesOfParts>
  <Company>PHRI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Zotova, Elena</dc:creator>
  <cp:lastModifiedBy>Patrick Yue</cp:lastModifiedBy>
  <cp:revision>153</cp:revision>
  <cp:lastPrinted>2018-02-05T18:47:46Z</cp:lastPrinted>
  <dcterms:created xsi:type="dcterms:W3CDTF">2018-01-19T01:04:14Z</dcterms:created>
  <dcterms:modified xsi:type="dcterms:W3CDTF">2018-03-16T22:12:25Z</dcterms:modified>
</cp:coreProperties>
</file>