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26"/>
  </p:notesMasterIdLst>
  <p:handoutMasterIdLst>
    <p:handoutMasterId r:id="rId27"/>
  </p:handoutMasterIdLst>
  <p:sldIdLst>
    <p:sldId id="303" r:id="rId3"/>
    <p:sldId id="308" r:id="rId4"/>
    <p:sldId id="286" r:id="rId5"/>
    <p:sldId id="287" r:id="rId6"/>
    <p:sldId id="318" r:id="rId7"/>
    <p:sldId id="289" r:id="rId8"/>
    <p:sldId id="290" r:id="rId9"/>
    <p:sldId id="307" r:id="rId10"/>
    <p:sldId id="317" r:id="rId11"/>
    <p:sldId id="319" r:id="rId12"/>
    <p:sldId id="320" r:id="rId13"/>
    <p:sldId id="321" r:id="rId14"/>
    <p:sldId id="322" r:id="rId15"/>
    <p:sldId id="323" r:id="rId16"/>
    <p:sldId id="306" r:id="rId17"/>
    <p:sldId id="326" r:id="rId18"/>
    <p:sldId id="325" r:id="rId19"/>
    <p:sldId id="327" r:id="rId20"/>
    <p:sldId id="298" r:id="rId21"/>
    <p:sldId id="311" r:id="rId22"/>
    <p:sldId id="310" r:id="rId23"/>
    <p:sldId id="314" r:id="rId24"/>
    <p:sldId id="315" r:id="rId2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 Zotova" initials="EZ" lastIdx="2" clrIdx="0">
    <p:extLst>
      <p:ext uri="{19B8F6BF-5375-455C-9EA6-DF929625EA0E}">
        <p15:presenceInfo xmlns:p15="http://schemas.microsoft.com/office/powerpoint/2012/main" userId="Elena Zotova" providerId="None"/>
      </p:ext>
    </p:extLst>
  </p:cmAuthor>
  <p:cmAuthor id="2" name="Nakamya, Juliet" initials="NJ" lastIdx="6" clrIdx="1">
    <p:extLst>
      <p:ext uri="{19B8F6BF-5375-455C-9EA6-DF929625EA0E}">
        <p15:presenceInfo xmlns:p15="http://schemas.microsoft.com/office/powerpoint/2012/main" userId="S-1-5-21-3819232535-1506157902-3687175825-597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586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9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42E0DB7-A3FC-4805-8B3C-F989796C651F}" type="datetimeFigureOut">
              <a:rPr lang="en-US" smtClean="0"/>
              <a:t>3/16/2018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DE53EA0-54C9-4495-9AB9-C8C487509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5656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78D04AF-7E7B-4D5F-BDCD-B3C22F6C2097}" type="datetimeFigureOut">
              <a:rPr lang="en-US" smtClean="0"/>
              <a:t>3/16/2018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EED9A2D-9C73-4B54-A3BE-16C37E34E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4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036" y="4561227"/>
            <a:ext cx="5367131" cy="4318572"/>
          </a:xfrm>
          <a:noFill/>
          <a:ln/>
        </p:spPr>
        <p:txBody>
          <a:bodyPr/>
          <a:lstStyle/>
          <a:p>
            <a:pPr marL="0" lvl="1" defTabSz="948554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ea typeface="MS PGothic" panose="020B0600070205080204" pitchFamily="34" charset="-128"/>
                <a:cs typeface="MS PGothic" charset="0"/>
              </a:rPr>
              <a:t>Using FX as a template, modifications were made in three regions to generate r-Antidote: deletion of a 34-residue fragment (residues 46–78) that contains the 11 GLA residues; replacement of the activation peptide (AP) with </a:t>
            </a:r>
            <a:r>
              <a:rPr lang="en-US" dirty="0" err="1">
                <a:ea typeface="MS PGothic" panose="020B0600070205080204" pitchFamily="34" charset="-128"/>
                <a:cs typeface="MS PGothic" charset="0"/>
              </a:rPr>
              <a:t>ArgLysArg</a:t>
            </a:r>
            <a:r>
              <a:rPr lang="en-US" dirty="0">
                <a:ea typeface="MS PGothic" panose="020B0600070205080204" pitchFamily="34" charset="-128"/>
                <a:cs typeface="MS PGothic" charset="0"/>
              </a:rPr>
              <a:t> (RKR) to form the RKRRKR linker that connects the light chain (LC) to the heavy chain (HC); and mutation of the active-site serine to alanine (S419A). </a:t>
            </a:r>
            <a:endParaRPr lang="en-US" dirty="0">
              <a:solidFill>
                <a:srgbClr val="000000"/>
              </a:solidFill>
              <a:latin typeface="Corbe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7685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Hemostatic efficacy had to be “excellent” or “good.”</a:t>
            </a:r>
          </a:p>
          <a:p>
            <a:endParaRPr lang="en-US" dirty="0"/>
          </a:p>
          <a:p>
            <a:endParaRPr lang="en-US" dirty="0"/>
          </a:p>
          <a:p>
            <a:r>
              <a:rPr lang="en-US" b="1" dirty="0"/>
              <a:t>Reference</a:t>
            </a:r>
          </a:p>
          <a:p>
            <a:r>
              <a:rPr lang="en-US" dirty="0"/>
              <a:t>Portola Data on File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A1BC6-2734-4526-8754-609FD7B6BF5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508" y="1474328"/>
            <a:ext cx="719077" cy="51822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lIns="86493" tIns="43247" rIns="86493" bIns="43247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700" dirty="0">
                <a:solidFill>
                  <a:prstClr val="black"/>
                </a:solidFill>
                <a:latin typeface="Arial Narrow" panose="020B0606020202030204" pitchFamily="34" charset="0"/>
                <a:ea typeface="MS PGothic" pitchFamily="34" charset="-128"/>
              </a:rPr>
              <a:t>ANNEXA-4 Protocol p32/para2,  p33/Fig3.2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508" y="2443986"/>
            <a:ext cx="719077" cy="62594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lIns="86493" tIns="43247" rIns="86493" bIns="43247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700" dirty="0">
                <a:solidFill>
                  <a:prstClr val="black"/>
                </a:solidFill>
                <a:latin typeface="Arial Narrow" panose="020B0606020202030204" pitchFamily="34" charset="0"/>
                <a:ea typeface="MS PGothic" pitchFamily="34" charset="-128"/>
              </a:rPr>
              <a:t>ANNEXA-4 Protocol p33/para1, p59/Sect11.5.2 para1,2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2508" y="3235671"/>
            <a:ext cx="719077" cy="41050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lIns="86493" tIns="43247" rIns="86493" bIns="43247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700" dirty="0">
                <a:solidFill>
                  <a:prstClr val="black"/>
                </a:solidFill>
                <a:latin typeface="Arial Narrow" panose="020B0606020202030204" pitchFamily="34" charset="0"/>
                <a:ea typeface="MS PGothic" pitchFamily="34" charset="-128"/>
              </a:rPr>
              <a:t>ANNEXA-4 Protocol p60 Sec11.5.3/para1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20193" y="2523170"/>
            <a:ext cx="790450" cy="73366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lIns="86493" tIns="43247" rIns="86493" bIns="43247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700" dirty="0">
                <a:solidFill>
                  <a:prstClr val="black"/>
                </a:solidFill>
                <a:latin typeface="Arial Narrow" panose="020B0606020202030204" pitchFamily="34" charset="0"/>
                <a:ea typeface="MS PGothic" pitchFamily="34" charset="-128"/>
              </a:rPr>
              <a:t>ANNEXA-4 Protocol p9/row5/Safety Objectives, p14/row2; p64 Sec11.7.1/para1,3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20193" y="3502800"/>
            <a:ext cx="790450" cy="51822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lIns="86493" tIns="43247" rIns="86493" bIns="43247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700" dirty="0">
                <a:solidFill>
                  <a:prstClr val="black"/>
                </a:solidFill>
                <a:latin typeface="Arial Narrow" panose="020B0606020202030204" pitchFamily="34" charset="0"/>
                <a:ea typeface="MS PGothic" pitchFamily="34" charset="-128"/>
              </a:rPr>
              <a:t>ANNEXA-4 Protocol p41 Sec 4.1 Inclusion Criteria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2508" y="4081471"/>
            <a:ext cx="594957" cy="62594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lIns="86493" tIns="43247" rIns="86493" bIns="43247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700" dirty="0">
                <a:solidFill>
                  <a:prstClr val="black"/>
                </a:solidFill>
                <a:latin typeface="Arial Narrow" panose="020B0606020202030204" pitchFamily="34" charset="0"/>
                <a:ea typeface="MS PGothic" pitchFamily="34" charset="-128"/>
              </a:rPr>
              <a:t>ANNEXA-4 Protocol p59/ Sec11.5.1/ para2</a:t>
            </a:r>
          </a:p>
        </p:txBody>
      </p:sp>
      <p:cxnSp>
        <p:nvCxnSpPr>
          <p:cNvPr id="13" name="Straight Arrow Connector 12"/>
          <p:cNvCxnSpPr>
            <a:stCxn id="6" idx="3"/>
          </p:cNvCxnSpPr>
          <p:nvPr/>
        </p:nvCxnSpPr>
        <p:spPr>
          <a:xfrm>
            <a:off x="801585" y="2756960"/>
            <a:ext cx="523257" cy="2879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7" idx="3"/>
          </p:cNvCxnSpPr>
          <p:nvPr/>
        </p:nvCxnSpPr>
        <p:spPr>
          <a:xfrm>
            <a:off x="801585" y="3440923"/>
            <a:ext cx="523257" cy="1904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8" idx="1"/>
          </p:cNvCxnSpPr>
          <p:nvPr/>
        </p:nvCxnSpPr>
        <p:spPr>
          <a:xfrm flipH="1">
            <a:off x="5240914" y="2890005"/>
            <a:ext cx="579279" cy="1548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9" idx="1"/>
          </p:cNvCxnSpPr>
          <p:nvPr/>
        </p:nvCxnSpPr>
        <p:spPr>
          <a:xfrm flipH="1" flipV="1">
            <a:off x="5674070" y="3700656"/>
            <a:ext cx="146123" cy="612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79986" y="256169"/>
            <a:ext cx="1515095" cy="30278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lIns="86493" tIns="43247" rIns="86493" bIns="43247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700" b="1" dirty="0">
                <a:solidFill>
                  <a:prstClr val="black"/>
                </a:solidFill>
                <a:latin typeface="Arial Narrow" panose="020B0606020202030204" pitchFamily="34" charset="0"/>
                <a:ea typeface="MS PGothic" pitchFamily="34" charset="-128"/>
              </a:rPr>
              <a:t>DIRECT PICKUP OF SLIDE 28 in ANDEXANET OVERVIEW DECK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747130" y="1269144"/>
            <a:ext cx="719077" cy="51822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lIns="86493" tIns="43247" rIns="86493" bIns="43247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700" dirty="0">
                <a:solidFill>
                  <a:prstClr val="black"/>
                </a:solidFill>
                <a:latin typeface="Arial Narrow" panose="020B0606020202030204" pitchFamily="34" charset="0"/>
                <a:ea typeface="MS PGothic" pitchFamily="34" charset="-128"/>
              </a:rPr>
              <a:t>Safety follow up: ANNEXA-4 Protocol/p73/Appendix A</a:t>
            </a:r>
          </a:p>
        </p:txBody>
      </p:sp>
    </p:spTree>
    <p:extLst>
      <p:ext uri="{BB962C8B-B14F-4D97-AF65-F5344CB8AC3E}">
        <p14:creationId xmlns:p14="http://schemas.microsoft.com/office/powerpoint/2010/main" val="1977793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7"/>
          <p:cNvSpPr txBox="1">
            <a:spLocks noGrp="1" noChangeArrowheads="1"/>
          </p:cNvSpPr>
          <p:nvPr/>
        </p:nvSpPr>
        <p:spPr bwMode="auto">
          <a:xfrm>
            <a:off x="4009702" y="8599021"/>
            <a:ext cx="3067374" cy="452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354" tIns="46678" rIns="93354" bIns="46678" anchor="b"/>
          <a:lstStyle/>
          <a:p>
            <a:pPr algn="r" defTabSz="933634" eaLnBrk="0" fontAlgn="base" hangingPunct="0">
              <a:spcBef>
                <a:spcPct val="0"/>
              </a:spcBef>
              <a:spcAft>
                <a:spcPct val="0"/>
              </a:spcAft>
            </a:pPr>
            <a:fld id="{BD87E7D1-E494-464F-BE31-CB8C31E76255}" type="slidenum">
              <a:rPr lang="en-US" sz="1200" baseline="-25000">
                <a:solidFill>
                  <a:srgbClr val="000000"/>
                </a:solidFill>
                <a:latin typeface="Arial" charset="0"/>
                <a:ea typeface="ＭＳ Ｐゴシック"/>
              </a:rPr>
              <a:pPr algn="r" defTabSz="933634" eaLnBrk="0" fontAlgn="base" hangingPunct="0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sz="1200" baseline="-25000">
              <a:solidFill>
                <a:srgbClr val="000000"/>
              </a:solidFill>
              <a:latin typeface="Arial" charset="0"/>
              <a:ea typeface="ＭＳ Ｐゴシック"/>
            </a:endParaRPr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" y="4110156"/>
            <a:ext cx="7077075" cy="4941770"/>
          </a:xfrm>
          <a:noFill/>
          <a:ln/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71606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F6B5-101B-409C-AE91-D560444AA6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9DAA6-B0F2-43C7-B420-64A6A4D1CB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590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F6B5-101B-409C-AE91-D560444AA6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9DAA6-B0F2-43C7-B420-64A6A4D1CB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60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F6B5-101B-409C-AE91-D560444AA6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9DAA6-B0F2-43C7-B420-64A6A4D1CB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934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F6B5-101B-409C-AE91-D560444AA6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9DAA6-B0F2-43C7-B420-64A6A4D1CB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02597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F6B5-101B-409C-AE91-D560444AA6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9DAA6-B0F2-43C7-B420-64A6A4D1CB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009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49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F6B5-101B-409C-AE91-D560444AA6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9DAA6-B0F2-43C7-B420-64A6A4D1CB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7264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F6B5-101B-409C-AE91-D560444AA6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9DAA6-B0F2-43C7-B420-64A6A4D1CB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61102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8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F6B5-101B-409C-AE91-D560444AA6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9DAA6-B0F2-43C7-B420-64A6A4D1CB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775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F6B5-101B-409C-AE91-D560444AA6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9DAA6-B0F2-43C7-B420-64A6A4D1CB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4533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F6B5-101B-409C-AE91-D560444AA6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9DAA6-B0F2-43C7-B420-64A6A4D1CB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4002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F6B5-101B-409C-AE91-D560444AA6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9DAA6-B0F2-43C7-B420-64A6A4D1CB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105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F6B5-101B-409C-AE91-D560444AA6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9DAA6-B0F2-43C7-B420-64A6A4D1CB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5353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8"/>
            <a:ext cx="617220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F6B5-101B-409C-AE91-D560444AA6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9DAA6-B0F2-43C7-B420-64A6A4D1CB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3822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F6B5-101B-409C-AE91-D560444AA6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9DAA6-B0F2-43C7-B420-64A6A4D1CB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8795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F6B5-101B-409C-AE91-D560444AA6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9DAA6-B0F2-43C7-B420-64A6A4D1CB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007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49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F6B5-101B-409C-AE91-D560444AA6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9DAA6-B0F2-43C7-B420-64A6A4D1CB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886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F6B5-101B-409C-AE91-D560444AA6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9DAA6-B0F2-43C7-B420-64A6A4D1CB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5106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8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F6B5-101B-409C-AE91-D560444AA6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9DAA6-B0F2-43C7-B420-64A6A4D1CB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7559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F6B5-101B-409C-AE91-D560444AA6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9DAA6-B0F2-43C7-B420-64A6A4D1CB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938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F6B5-101B-409C-AE91-D560444AA6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9DAA6-B0F2-43C7-B420-64A6A4D1CB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027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F6B5-101B-409C-AE91-D560444AA6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9DAA6-B0F2-43C7-B420-64A6A4D1CB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123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8"/>
            <a:ext cx="617220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F6B5-101B-409C-AE91-D560444AA6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9DAA6-B0F2-43C7-B420-64A6A4D1CB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884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243827"/>
            <a:ext cx="10515600" cy="863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25552"/>
            <a:ext cx="10515600" cy="49514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EF6B5-101B-409C-AE91-D560444AA67A}" type="datetimeFigureOut">
              <a:rPr lang="en-US" smtClean="0">
                <a:solidFill>
                  <a:prstClr val="black">
                    <a:tint val="75000"/>
                  </a:prstClr>
                </a:solidFill>
                <a:ea typeface="MS PGothic" pitchFamily="34" charset="-128"/>
              </a:rPr>
              <a:pPr/>
              <a:t>3/16/2018</a:t>
            </a:fld>
            <a:endParaRPr lang="en-US">
              <a:solidFill>
                <a:prstClr val="black">
                  <a:tint val="75000"/>
                </a:prstClr>
              </a:solidFill>
              <a:ea typeface="MS PGothic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  <a:ea typeface="MS PGothic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69DAA6-B0F2-43C7-B420-64A6A4D1CB65}" type="slidenum">
              <a:rPr lang="en-US" smtClean="0">
                <a:solidFill>
                  <a:prstClr val="black">
                    <a:tint val="75000"/>
                  </a:prstClr>
                </a:solidFill>
                <a:ea typeface="MS PGothic" pitchFamily="34" charset="-128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ea typeface="MS PGothic" pitchFamily="34" charset="-128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6774424"/>
            <a:ext cx="12192000" cy="117489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75000"/>
                  <a:shade val="30000"/>
                  <a:satMod val="115000"/>
                </a:schemeClr>
              </a:gs>
              <a:gs pos="50000">
                <a:schemeClr val="accent2">
                  <a:lumMod val="75000"/>
                  <a:shade val="67500"/>
                  <a:satMod val="115000"/>
                </a:schemeClr>
              </a:gs>
              <a:gs pos="100000">
                <a:schemeClr val="accent2">
                  <a:lumMod val="75000"/>
                  <a:shade val="100000"/>
                  <a:satMod val="115000"/>
                </a:schemeClr>
              </a:gs>
            </a:gsLst>
            <a:lin ang="18900000" scaled="1"/>
            <a:tileRect/>
          </a:gra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0" y="7657"/>
            <a:ext cx="12192000" cy="117489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75000"/>
                  <a:shade val="30000"/>
                  <a:satMod val="115000"/>
                </a:schemeClr>
              </a:gs>
              <a:gs pos="50000">
                <a:schemeClr val="accent2">
                  <a:lumMod val="75000"/>
                  <a:shade val="67500"/>
                  <a:satMod val="115000"/>
                </a:schemeClr>
              </a:gs>
              <a:gs pos="100000">
                <a:schemeClr val="accent2">
                  <a:lumMod val="75000"/>
                  <a:shade val="100000"/>
                  <a:satMod val="115000"/>
                </a:schemeClr>
              </a:gs>
            </a:gsLst>
            <a:lin ang="18900000" scaled="1"/>
            <a:tileRect/>
          </a:gra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pic>
        <p:nvPicPr>
          <p:cNvPr id="9" name="Picture 8" descr="annexa_4.png"/>
          <p:cNvPicPr>
            <a:picLocks noChangeAspect="1"/>
          </p:cNvPicPr>
          <p:nvPr userDrawn="1"/>
        </p:nvPicPr>
        <p:blipFill>
          <a:blip r:embed="rId13" cstate="print"/>
          <a:srcRect l="13259" t="7365" r="12074" b="77143"/>
          <a:stretch>
            <a:fillRect/>
          </a:stretch>
        </p:blipFill>
        <p:spPr>
          <a:xfrm>
            <a:off x="10868062" y="178087"/>
            <a:ext cx="1244852" cy="418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898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9725" indent="-339725" algn="l" defTabSz="685800" rtl="0" eaLnBrk="1" latinLnBrk="0" hangingPunct="1">
        <a:lnSpc>
          <a:spcPct val="90000"/>
        </a:lnSpc>
        <a:spcBef>
          <a:spcPts val="750"/>
        </a:spcBef>
        <a:buClr>
          <a:srgbClr val="C00000"/>
        </a:buClr>
        <a:buFont typeface="Wingdings" panose="05000000000000000000" pitchFamily="2" charset="2"/>
        <a:buChar char="Ø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7388" indent="-347663" algn="l" defTabSz="685800" rtl="0" eaLnBrk="1" latinLnBrk="0" hangingPunct="1">
        <a:lnSpc>
          <a:spcPct val="90000"/>
        </a:lnSpc>
        <a:spcBef>
          <a:spcPts val="375"/>
        </a:spcBef>
        <a:buClr>
          <a:srgbClr val="C00000"/>
        </a:buClr>
        <a:buFont typeface="Wingdings" panose="05000000000000000000" pitchFamily="2" charset="2"/>
        <a:buChar char="Ø"/>
        <a:tabLst>
          <a:tab pos="687388" algn="l"/>
        </a:tabLst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82575" algn="l" defTabSz="685800" rtl="0" eaLnBrk="1" latinLnBrk="0" hangingPunct="1">
        <a:lnSpc>
          <a:spcPct val="90000"/>
        </a:lnSpc>
        <a:spcBef>
          <a:spcPts val="375"/>
        </a:spcBef>
        <a:buClr>
          <a:srgbClr val="C00000"/>
        </a:buClr>
        <a:buFont typeface="Wingdings" panose="05000000000000000000" pitchFamily="2" charset="2"/>
        <a:buChar char="Ø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C00000"/>
        </a:buClr>
        <a:buFont typeface="Wingdings" panose="05000000000000000000" pitchFamily="2" charset="2"/>
        <a:buChar char="Ø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C00000"/>
        </a:buClr>
        <a:buFont typeface="Wingdings" panose="05000000000000000000" pitchFamily="2" charset="2"/>
        <a:buChar char="Ø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243827"/>
            <a:ext cx="10515600" cy="863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25552"/>
            <a:ext cx="10515600" cy="49514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EF6B5-101B-409C-AE91-D560444AA67A}" type="datetimeFigureOut">
              <a:rPr lang="en-US" smtClean="0">
                <a:solidFill>
                  <a:prstClr val="black">
                    <a:tint val="75000"/>
                  </a:prstClr>
                </a:solidFill>
                <a:ea typeface="MS PGothic" pitchFamily="34" charset="-128"/>
              </a:rPr>
              <a:pPr/>
              <a:t>3/16/2018</a:t>
            </a:fld>
            <a:endParaRPr lang="en-US">
              <a:solidFill>
                <a:prstClr val="black">
                  <a:tint val="75000"/>
                </a:prstClr>
              </a:solidFill>
              <a:ea typeface="MS PGothic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  <a:ea typeface="MS PGothic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69DAA6-B0F2-43C7-B420-64A6A4D1CB65}" type="slidenum">
              <a:rPr lang="en-US" smtClean="0">
                <a:solidFill>
                  <a:prstClr val="black">
                    <a:tint val="75000"/>
                  </a:prstClr>
                </a:solidFill>
                <a:ea typeface="MS PGothic" pitchFamily="34" charset="-128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ea typeface="MS PGothic" pitchFamily="34" charset="-128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6774424"/>
            <a:ext cx="12192000" cy="117489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75000"/>
                  <a:shade val="30000"/>
                  <a:satMod val="115000"/>
                </a:schemeClr>
              </a:gs>
              <a:gs pos="50000">
                <a:schemeClr val="accent2">
                  <a:lumMod val="75000"/>
                  <a:shade val="67500"/>
                  <a:satMod val="115000"/>
                </a:schemeClr>
              </a:gs>
              <a:gs pos="100000">
                <a:schemeClr val="accent2">
                  <a:lumMod val="75000"/>
                  <a:shade val="100000"/>
                  <a:satMod val="115000"/>
                </a:schemeClr>
              </a:gs>
            </a:gsLst>
            <a:lin ang="18900000" scaled="1"/>
            <a:tileRect/>
          </a:gra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0" y="7657"/>
            <a:ext cx="12192000" cy="117489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75000"/>
                  <a:shade val="30000"/>
                  <a:satMod val="115000"/>
                </a:schemeClr>
              </a:gs>
              <a:gs pos="50000">
                <a:schemeClr val="accent2">
                  <a:lumMod val="75000"/>
                  <a:shade val="67500"/>
                  <a:satMod val="115000"/>
                </a:schemeClr>
              </a:gs>
              <a:gs pos="100000">
                <a:schemeClr val="accent2">
                  <a:lumMod val="75000"/>
                  <a:shade val="100000"/>
                  <a:satMod val="115000"/>
                </a:schemeClr>
              </a:gs>
            </a:gsLst>
            <a:lin ang="18900000" scaled="1"/>
            <a:tileRect/>
          </a:gra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pic>
        <p:nvPicPr>
          <p:cNvPr id="9" name="Picture 8" descr="annexa_4.png"/>
          <p:cNvPicPr>
            <a:picLocks noChangeAspect="1"/>
          </p:cNvPicPr>
          <p:nvPr userDrawn="1"/>
        </p:nvPicPr>
        <p:blipFill>
          <a:blip r:embed="rId13" cstate="print"/>
          <a:srcRect l="13259" t="7365" r="12074" b="77143"/>
          <a:stretch>
            <a:fillRect/>
          </a:stretch>
        </p:blipFill>
        <p:spPr>
          <a:xfrm>
            <a:off x="10868062" y="178087"/>
            <a:ext cx="1244852" cy="418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234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9725" indent="-339725" algn="l" defTabSz="685800" rtl="0" eaLnBrk="1" latinLnBrk="0" hangingPunct="1">
        <a:lnSpc>
          <a:spcPct val="90000"/>
        </a:lnSpc>
        <a:spcBef>
          <a:spcPts val="750"/>
        </a:spcBef>
        <a:buClr>
          <a:srgbClr val="C00000"/>
        </a:buClr>
        <a:buFont typeface="Wingdings" panose="05000000000000000000" pitchFamily="2" charset="2"/>
        <a:buChar char="Ø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7388" indent="-347663" algn="l" defTabSz="685800" rtl="0" eaLnBrk="1" latinLnBrk="0" hangingPunct="1">
        <a:lnSpc>
          <a:spcPct val="90000"/>
        </a:lnSpc>
        <a:spcBef>
          <a:spcPts val="375"/>
        </a:spcBef>
        <a:buClr>
          <a:srgbClr val="C00000"/>
        </a:buClr>
        <a:buFont typeface="Wingdings" panose="05000000000000000000" pitchFamily="2" charset="2"/>
        <a:buChar char="Ø"/>
        <a:tabLst>
          <a:tab pos="687388" algn="l"/>
        </a:tabLst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82575" algn="l" defTabSz="685800" rtl="0" eaLnBrk="1" latinLnBrk="0" hangingPunct="1">
        <a:lnSpc>
          <a:spcPct val="90000"/>
        </a:lnSpc>
        <a:spcBef>
          <a:spcPts val="375"/>
        </a:spcBef>
        <a:buClr>
          <a:srgbClr val="C00000"/>
        </a:buClr>
        <a:buFont typeface="Wingdings" panose="05000000000000000000" pitchFamily="2" charset="2"/>
        <a:buChar char="Ø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C00000"/>
        </a:buClr>
        <a:buFont typeface="Wingdings" panose="05000000000000000000" pitchFamily="2" charset="2"/>
        <a:buChar char="Ø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C00000"/>
        </a:buClr>
        <a:buFont typeface="Wingdings" panose="05000000000000000000" pitchFamily="2" charset="2"/>
        <a:buChar char="Ø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 idx="4294967295"/>
          </p:nvPr>
        </p:nvSpPr>
        <p:spPr>
          <a:xfrm>
            <a:off x="563418" y="577357"/>
            <a:ext cx="8641138" cy="23876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b="1" dirty="0"/>
              <a:t>Andexanet alfa </a:t>
            </a:r>
            <a:r>
              <a:rPr lang="en-US" b="1" dirty="0" smtClean="0"/>
              <a:t>in </a:t>
            </a:r>
            <a:r>
              <a:rPr lang="en-US" b="1" dirty="0"/>
              <a:t>Factor </a:t>
            </a:r>
            <a:r>
              <a:rPr lang="en-US" b="1" dirty="0" err="1" smtClean="0"/>
              <a:t>Xa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Inhibitor-Associated </a:t>
            </a:r>
            <a:r>
              <a:rPr lang="en-US" b="1" dirty="0"/>
              <a:t>Acute Major Bleeding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4294967295"/>
          </p:nvPr>
        </p:nvSpPr>
        <p:spPr>
          <a:xfrm>
            <a:off x="563418" y="3278909"/>
            <a:ext cx="8580582" cy="3177309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000" dirty="0"/>
              <a:t>Stuart J. Connolly, M.D., Truman J. Milling, Jr., M.D., John W. Eikelboom, M.D., C. Michael Gibson, M.D., John T. </a:t>
            </a:r>
            <a:r>
              <a:rPr lang="en-US" sz="2000" dirty="0" err="1"/>
              <a:t>Curnutte</a:t>
            </a:r>
            <a:r>
              <a:rPr lang="en-US" sz="2000" dirty="0"/>
              <a:t>, M.D., Ph.D., </a:t>
            </a:r>
            <a:r>
              <a:rPr lang="en-US" sz="2000" dirty="0" smtClean="0"/>
              <a:t>Michele </a:t>
            </a:r>
            <a:r>
              <a:rPr lang="en-US" sz="2000" dirty="0"/>
              <a:t>D. Bronson, </a:t>
            </a:r>
            <a:r>
              <a:rPr lang="en-US" sz="2000" dirty="0" smtClean="0"/>
              <a:t>Ph.D</a:t>
            </a:r>
            <a:r>
              <a:rPr lang="en-US" sz="2000" dirty="0"/>
              <a:t>., Patrick Yue, M.D., </a:t>
            </a:r>
            <a:r>
              <a:rPr lang="en-US" sz="2000" dirty="0" err="1"/>
              <a:t>Genmin</a:t>
            </a:r>
            <a:r>
              <a:rPr lang="en-US" sz="2000" dirty="0"/>
              <a:t> Lu, Ph.D., Pamela B. Conley, Ph.D., Peter </a:t>
            </a:r>
            <a:r>
              <a:rPr lang="en-US" sz="2000" dirty="0" err="1"/>
              <a:t>Verhamme</a:t>
            </a:r>
            <a:r>
              <a:rPr lang="en-US" sz="2000" dirty="0"/>
              <a:t>, M.D., Ph.D., </a:t>
            </a:r>
            <a:r>
              <a:rPr lang="en-US" sz="2000" dirty="0" err="1"/>
              <a:t>Jeannot</a:t>
            </a:r>
            <a:r>
              <a:rPr lang="en-US" sz="2000" dirty="0"/>
              <a:t> Schmidt, M.D., Saskia Middeldorp, M.D., Alexander T. Cohen, M.D., Jan Beyer-</a:t>
            </a:r>
            <a:r>
              <a:rPr lang="en-US" sz="2000" dirty="0" err="1"/>
              <a:t>Westendorf</a:t>
            </a:r>
            <a:r>
              <a:rPr lang="en-US" sz="2000" dirty="0"/>
              <a:t>, M.D., Pierre Albaladejo, M.D., Jose Lopez-Sendon, M.D</a:t>
            </a:r>
            <a:r>
              <a:rPr lang="en-US" sz="2000" dirty="0" smtClean="0"/>
              <a:t>., Andrew Demchuk, M.D.,  </a:t>
            </a:r>
            <a:r>
              <a:rPr lang="en-US" sz="2000" dirty="0"/>
              <a:t>Shelly Goodman</a:t>
            </a:r>
            <a:r>
              <a:rPr lang="en-US" sz="2000"/>
              <a:t>, </a:t>
            </a:r>
            <a:r>
              <a:rPr lang="en-US" sz="2000" smtClean="0"/>
              <a:t>B.S.N., </a:t>
            </a:r>
            <a:r>
              <a:rPr lang="en-US" sz="2000" dirty="0"/>
              <a:t>Janet Leeds, Ph.D., </a:t>
            </a:r>
            <a:r>
              <a:rPr lang="en-US" sz="2000" dirty="0" smtClean="0"/>
              <a:t>Deborah </a:t>
            </a:r>
            <a:r>
              <a:rPr lang="en-US" sz="2000" dirty="0"/>
              <a:t>M. Siegal, M.D., Elena Zotova, Ph.D., Brandi Meeks, </a:t>
            </a:r>
            <a:r>
              <a:rPr lang="en-US" sz="2000" dirty="0" smtClean="0"/>
              <a:t>M.Sc., </a:t>
            </a:r>
            <a:r>
              <a:rPr lang="en-US" sz="2000" dirty="0"/>
              <a:t>Juliet Nakamya, Ph.D., </a:t>
            </a:r>
            <a:r>
              <a:rPr lang="en-US" sz="2000" dirty="0" smtClean="0"/>
              <a:t>Balakumar Swaminathan, </a:t>
            </a:r>
            <a:r>
              <a:rPr lang="en-US" sz="2000" dirty="0"/>
              <a:t>M.Sc., Mark Crowther, M.D. </a:t>
            </a:r>
          </a:p>
          <a:p>
            <a:r>
              <a:rPr lang="en-US" sz="2000" dirty="0"/>
              <a:t>on behalf of the ANNEXA-4 investigators</a:t>
            </a:r>
          </a:p>
          <a:p>
            <a:endParaRPr lang="en-US" sz="2000" dirty="0"/>
          </a:p>
        </p:txBody>
      </p:sp>
      <p:pic>
        <p:nvPicPr>
          <p:cNvPr id="9" name="Picture 8" descr="macpm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79386" y="3951767"/>
            <a:ext cx="2395045" cy="1328071"/>
          </a:xfrm>
          <a:prstGeom prst="rect">
            <a:avLst/>
          </a:prstGeom>
          <a:noFill/>
        </p:spPr>
      </p:pic>
      <p:pic>
        <p:nvPicPr>
          <p:cNvPr id="3074" name="Picture 2" descr="Portola Pharmaceutical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2696" y="2400737"/>
            <a:ext cx="3030305" cy="1128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2733" y="5702428"/>
            <a:ext cx="3310268" cy="75379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88063" y="357981"/>
            <a:ext cx="9527736" cy="553998"/>
          </a:xfrm>
          <a:prstGeom prst="rect">
            <a:avLst/>
          </a:prstGeom>
          <a:solidFill>
            <a:srgbClr val="C00000"/>
          </a:solidFill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chemeClr val="bg1"/>
                </a:solidFill>
              </a:rPr>
              <a:t>As Presented at the ACC Scientific Sessions, 12 March 2018</a:t>
            </a:r>
            <a:endParaRPr lang="en-US" sz="3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15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4971"/>
            <a:ext cx="10515600" cy="863047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Anti-factor Xa Activity: Rivaroxaban n</a:t>
            </a:r>
            <a:r>
              <a:rPr lang="en-US" dirty="0" smtClean="0"/>
              <a:t>=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75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625367" y="5731878"/>
          <a:ext cx="10728433" cy="880491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21242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300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9787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3961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9246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8111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574924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914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</a:rPr>
                        <a:t>Median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</a:rPr>
                        <a:t>169.75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</a:rPr>
                        <a:t>11.30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 panose="020F0502020204030204" pitchFamily="34" charset="0"/>
                        </a:rPr>
                        <a:t>14.40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 panose="020F0502020204030204" pitchFamily="34" charset="0"/>
                        </a:rPr>
                        <a:t>96.80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 panose="020F0502020204030204" pitchFamily="34" charset="0"/>
                        </a:rPr>
                        <a:t>82.60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 panose="020F0502020204030204" pitchFamily="34" charset="0"/>
                        </a:rPr>
                        <a:t>72.20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Percent Change</a:t>
                      </a:r>
                      <a:endParaRPr lang="en-US" sz="18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n-US" sz="1800" b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  <a:endParaRPr lang="en-US" sz="18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n-US" sz="1800" b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87%</a:t>
                      </a:r>
                      <a:endParaRPr lang="en-US" sz="18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n-US" sz="1800" b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42%</a:t>
                      </a:r>
                      <a:endParaRPr lang="en-US" sz="18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n-US" sz="1800" b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49%</a:t>
                      </a:r>
                      <a:endParaRPr lang="en-US" sz="18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n-US" sz="1800" b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  <a:endParaRPr lang="en-US" sz="18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</a:rPr>
                        <a:t>(95% CI)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</a:rPr>
                        <a:t>(-92 to -82)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</a:rPr>
                        <a:t>(-89 to -82)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</a:rPr>
                        <a:t>(-46 to -33)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</a:rPr>
                        <a:t>(-53 to -45)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</a:rPr>
                        <a:t>(-65 to -53)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pSp>
        <p:nvGrpSpPr>
          <p:cNvPr id="16" name="Group 15"/>
          <p:cNvGrpSpPr/>
          <p:nvPr/>
        </p:nvGrpSpPr>
        <p:grpSpPr>
          <a:xfrm>
            <a:off x="1312800" y="1175143"/>
            <a:ext cx="535937" cy="4032674"/>
            <a:chOff x="0" y="0"/>
            <a:chExt cx="487680" cy="3566160"/>
          </a:xfrm>
        </p:grpSpPr>
        <p:sp>
          <p:nvSpPr>
            <p:cNvPr id="26" name="Text Box 2"/>
            <p:cNvSpPr txBox="1">
              <a:spLocks noChangeArrowheads="1"/>
            </p:cNvSpPr>
            <p:nvPr/>
          </p:nvSpPr>
          <p:spPr bwMode="auto">
            <a:xfrm>
              <a:off x="0" y="0"/>
              <a:ext cx="487680" cy="266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800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Text Box 2"/>
            <p:cNvSpPr txBox="1">
              <a:spLocks noChangeArrowheads="1"/>
            </p:cNvSpPr>
            <p:nvPr/>
          </p:nvSpPr>
          <p:spPr bwMode="auto">
            <a:xfrm>
              <a:off x="0" y="822960"/>
              <a:ext cx="487680" cy="266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600</a:t>
              </a: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Text Box 3"/>
            <p:cNvSpPr txBox="1">
              <a:spLocks noChangeArrowheads="1"/>
            </p:cNvSpPr>
            <p:nvPr/>
          </p:nvSpPr>
          <p:spPr bwMode="auto">
            <a:xfrm>
              <a:off x="0" y="1653540"/>
              <a:ext cx="487680" cy="266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400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Text Box 4"/>
            <p:cNvSpPr txBox="1">
              <a:spLocks noChangeArrowheads="1"/>
            </p:cNvSpPr>
            <p:nvPr/>
          </p:nvSpPr>
          <p:spPr bwMode="auto">
            <a:xfrm>
              <a:off x="0" y="2484120"/>
              <a:ext cx="487680" cy="266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200</a:t>
              </a: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Text Box 5"/>
            <p:cNvSpPr txBox="1">
              <a:spLocks noChangeArrowheads="1"/>
            </p:cNvSpPr>
            <p:nvPr/>
          </p:nvSpPr>
          <p:spPr bwMode="auto">
            <a:xfrm>
              <a:off x="0" y="3299460"/>
              <a:ext cx="487680" cy="266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598555" y="5230132"/>
            <a:ext cx="8431089" cy="515620"/>
            <a:chOff x="0" y="-6401"/>
            <a:chExt cx="4890521" cy="433121"/>
          </a:xfrm>
        </p:grpSpPr>
        <p:sp>
          <p:nvSpPr>
            <p:cNvPr id="20" name="Text Box 2"/>
            <p:cNvSpPr txBox="1">
              <a:spLocks noChangeArrowheads="1"/>
            </p:cNvSpPr>
            <p:nvPr/>
          </p:nvSpPr>
          <p:spPr bwMode="auto">
            <a:xfrm>
              <a:off x="0" y="0"/>
              <a:ext cx="739140" cy="266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Baseline</a:t>
              </a: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Text Box 2"/>
            <p:cNvSpPr txBox="1">
              <a:spLocks noChangeArrowheads="1"/>
            </p:cNvSpPr>
            <p:nvPr/>
          </p:nvSpPr>
          <p:spPr bwMode="auto">
            <a:xfrm>
              <a:off x="781805" y="0"/>
              <a:ext cx="739140" cy="426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End </a:t>
              </a:r>
              <a:r>
                <a:rPr kumimoji="0" 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of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Bolus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Text Box 2"/>
            <p:cNvSpPr txBox="1">
              <a:spLocks noChangeArrowheads="1"/>
            </p:cNvSpPr>
            <p:nvPr/>
          </p:nvSpPr>
          <p:spPr bwMode="auto">
            <a:xfrm>
              <a:off x="1619052" y="0"/>
              <a:ext cx="839726" cy="426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End </a:t>
              </a:r>
              <a:r>
                <a:rPr kumimoji="0" 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of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Infusion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Text Box 2"/>
            <p:cNvSpPr txBox="1">
              <a:spLocks noChangeArrowheads="1"/>
            </p:cNvSpPr>
            <p:nvPr/>
          </p:nvSpPr>
          <p:spPr bwMode="auto">
            <a:xfrm>
              <a:off x="2561544" y="-6401"/>
              <a:ext cx="624840" cy="327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 Hr</a:t>
              </a: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Text Box 2"/>
            <p:cNvSpPr txBox="1">
              <a:spLocks noChangeArrowheads="1"/>
            </p:cNvSpPr>
            <p:nvPr/>
          </p:nvSpPr>
          <p:spPr bwMode="auto">
            <a:xfrm>
              <a:off x="3391516" y="-6401"/>
              <a:ext cx="624840" cy="327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8 Hr</a:t>
              </a: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Text Box 2"/>
            <p:cNvSpPr txBox="1">
              <a:spLocks noChangeArrowheads="1"/>
            </p:cNvSpPr>
            <p:nvPr/>
          </p:nvSpPr>
          <p:spPr bwMode="auto">
            <a:xfrm>
              <a:off x="4265681" y="0"/>
              <a:ext cx="624840" cy="327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12 Hr</a:t>
              </a: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838200" y="1355426"/>
            <a:ext cx="547246" cy="3274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vert270" wrap="square" lIns="91440" tIns="45720" rIns="91440" bIns="4572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Anti-factor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Xa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Activity (ng/ml)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6090" y="856870"/>
            <a:ext cx="9963965" cy="44221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5821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1692"/>
            <a:ext cx="10515600" cy="863047"/>
          </a:xfrm>
        </p:spPr>
        <p:txBody>
          <a:bodyPr/>
          <a:lstStyle/>
          <a:p>
            <a:pPr algn="ctr"/>
            <a:r>
              <a:rPr lang="en-US" dirty="0"/>
              <a:t>Anti-factor Xa Activity: Apixaban n</a:t>
            </a:r>
            <a:r>
              <a:rPr lang="en-US" dirty="0" smtClean="0"/>
              <a:t>= 105</a:t>
            </a:r>
            <a:endParaRPr lang="en-US" dirty="0"/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1239965" y="1492452"/>
            <a:ext cx="757888" cy="283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800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239965" y="2349326"/>
            <a:ext cx="757888" cy="283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600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1239965" y="3223736"/>
            <a:ext cx="757888" cy="283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400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1239965" y="4069865"/>
            <a:ext cx="757888" cy="283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200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1239965" y="4965765"/>
            <a:ext cx="757888" cy="283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2448300" y="5341051"/>
            <a:ext cx="1343838" cy="3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Baseline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4014719" y="5341051"/>
            <a:ext cx="1343838" cy="525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End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Bolus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5373400" y="5341051"/>
            <a:ext cx="1620918" cy="525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End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Infusion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7098015" y="5341051"/>
            <a:ext cx="1136028" cy="403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Hr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8663516" y="5341051"/>
            <a:ext cx="1136028" cy="403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 Hr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10140916" y="5341051"/>
            <a:ext cx="1136028" cy="403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 Hr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675769" y="1184723"/>
            <a:ext cx="568565" cy="334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vert270" wrap="square" lIns="91440" tIns="45720" rIns="91440" bIns="4572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Anti-factor Xa Activity (ng/ml)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9477" y="760630"/>
            <a:ext cx="10388485" cy="458389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875909" y="5809279"/>
          <a:ext cx="10730947" cy="880491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79109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085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8610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8610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8610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58610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586894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l" defTabSz="6858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effectLst/>
                          <a:latin typeface="Calibri" panose="020F0502020204030204" pitchFamily="34" charset="0"/>
                        </a:rPr>
                        <a:t>Median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6858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effectLst/>
                          <a:latin typeface="Calibri" panose="020F0502020204030204" pitchFamily="34" charset="0"/>
                        </a:rPr>
                        <a:t>132.60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6858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effectLst/>
                          <a:latin typeface="Calibri" panose="020F0502020204030204" pitchFamily="34" charset="0"/>
                        </a:rPr>
                        <a:t>9.45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6858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effectLst/>
                          <a:latin typeface="Calibri" panose="020F0502020204030204" pitchFamily="34" charset="0"/>
                        </a:rPr>
                        <a:t>10.10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6858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effectLst/>
                          <a:latin typeface="Calibri" panose="020F0502020204030204" pitchFamily="34" charset="0"/>
                        </a:rPr>
                        <a:t>79.65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6858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effectLst/>
                          <a:latin typeface="Calibri" panose="020F0502020204030204" pitchFamily="34" charset="0"/>
                        </a:rPr>
                        <a:t>90.05</a:t>
                      </a:r>
                      <a:endParaRPr lang="en-US" sz="1800" b="1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6858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effectLst/>
                          <a:latin typeface="Calibri" panose="020F0502020204030204" pitchFamily="34" charset="0"/>
                        </a:rPr>
                        <a:t>80.90</a:t>
                      </a:r>
                      <a:endParaRPr lang="en-US" sz="1800" b="1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 defTabSz="6858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Percent </a:t>
                      </a:r>
                      <a:r>
                        <a:rPr lang="en-US" sz="1800" b="1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  <a:endParaRPr lang="en-US" sz="1800" b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6858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800" b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defTabSz="6858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n-US" sz="1800" b="1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91%</a:t>
                      </a:r>
                      <a:endParaRPr lang="en-US" sz="1800" b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6858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n-US" sz="1800" b="1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91%</a:t>
                      </a:r>
                      <a:endParaRPr lang="en-US" sz="1800" b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6858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n-US" sz="1800" b="1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36%</a:t>
                      </a:r>
                      <a:endParaRPr lang="en-US" sz="1800" b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6858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n-US" sz="1800" b="1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30%</a:t>
                      </a:r>
                      <a:endParaRPr lang="en-US" sz="1800" b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6858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n-US" sz="1800" b="1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35%</a:t>
                      </a:r>
                      <a:endParaRPr lang="en-US" sz="1800" b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 defTabSz="6858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effectLst/>
                          <a:latin typeface="Calibri" panose="020F0502020204030204" pitchFamily="34" charset="0"/>
                        </a:rPr>
                        <a:t>(95% CI)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6858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defTabSz="6858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effectLst/>
                          <a:latin typeface="Calibri" panose="020F0502020204030204" pitchFamily="34" charset="0"/>
                        </a:rPr>
                        <a:t>(-92 to -90)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6858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effectLst/>
                          <a:latin typeface="Calibri" panose="020F0502020204030204" pitchFamily="34" charset="0"/>
                        </a:rPr>
                        <a:t>(-92 to -90)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6858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effectLst/>
                          <a:latin typeface="Calibri" panose="020F0502020204030204" pitchFamily="34" charset="0"/>
                        </a:rPr>
                        <a:t>(-41 to -29)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6858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effectLst/>
                          <a:latin typeface="Calibri" panose="020F0502020204030204" pitchFamily="34" charset="0"/>
                        </a:rPr>
                        <a:t>(-36 to -25)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6858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effectLst/>
                          <a:latin typeface="Calibri" panose="020F0502020204030204" pitchFamily="34" charset="0"/>
                        </a:rPr>
                        <a:t>(-41 to -32)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875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4475"/>
            <a:ext cx="10515600" cy="863047"/>
          </a:xfrm>
        </p:spPr>
        <p:txBody>
          <a:bodyPr/>
          <a:lstStyle/>
          <a:p>
            <a:pPr algn="ctr"/>
            <a:r>
              <a:rPr lang="en-US" dirty="0"/>
              <a:t>Anti-factor Xa Activity: </a:t>
            </a:r>
            <a:r>
              <a:rPr lang="en-US" dirty="0" smtClean="0"/>
              <a:t>Enoxaparin n= 16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1218844" y="1053908"/>
            <a:ext cx="752262" cy="282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1.0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218844" y="1941442"/>
            <a:ext cx="752262" cy="282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0.8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1218844" y="2806508"/>
            <a:ext cx="752262" cy="282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0.6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1218844" y="3699855"/>
            <a:ext cx="752262" cy="282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0.4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1218844" y="4560915"/>
            <a:ext cx="752262" cy="282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0.2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2554485" y="5409565"/>
            <a:ext cx="1295784" cy="400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Baseline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3994890" y="5409565"/>
            <a:ext cx="1295784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End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Bolus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5373997" y="5409565"/>
            <a:ext cx="1562956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End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Infusion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7163201" y="5409565"/>
            <a:ext cx="1095405" cy="492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Hr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8672722" y="5409565"/>
            <a:ext cx="1095405" cy="492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 Hr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10168885" y="5409565"/>
            <a:ext cx="1095405" cy="492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 Hr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20109" y="1293971"/>
            <a:ext cx="564340" cy="3081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vert270" wrap="square" lIns="91440" tIns="45720" rIns="91440" bIns="4572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Anti-factor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Xa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Activity (IU/ml)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6508" y="750523"/>
            <a:ext cx="10500898" cy="466725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554120" y="5845468"/>
          <a:ext cx="11109438" cy="880491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83931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09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5012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7144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6093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58356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64311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l" defTabSz="6858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effectLst/>
                          <a:latin typeface="Calibri" panose="020F0502020204030204" pitchFamily="34" charset="0"/>
                        </a:rPr>
                        <a:t>Median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 defTabSz="6858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effectLst/>
                          <a:latin typeface="Calibri" panose="020F0502020204030204" pitchFamily="34" charset="0"/>
                        </a:rPr>
                        <a:t>0.44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6858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effectLst/>
                          <a:latin typeface="Calibri" panose="020F0502020204030204" pitchFamily="34" charset="0"/>
                        </a:rPr>
                        <a:t>0.11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6858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effectLst/>
                          <a:latin typeface="Calibri" panose="020F0502020204030204" pitchFamily="34" charset="0"/>
                        </a:rPr>
                        <a:t>0.11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6858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effectLst/>
                          <a:latin typeface="Calibri" panose="020F0502020204030204" pitchFamily="34" charset="0"/>
                        </a:rPr>
                        <a:t>0.23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6858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effectLst/>
                          <a:latin typeface="Calibri" panose="020F0502020204030204" pitchFamily="34" charset="0"/>
                        </a:rPr>
                        <a:t>0.21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6858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effectLst/>
                          <a:latin typeface="Calibri" panose="020F0502020204030204" pitchFamily="34" charset="0"/>
                        </a:rPr>
                        <a:t>0.18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 defTabSz="6858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Percent Change</a:t>
                      </a:r>
                      <a:endParaRPr lang="en-US" sz="1800" b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 defTabSz="6858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800" b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6858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-75%</a:t>
                      </a:r>
                      <a:endParaRPr lang="en-US" sz="1800" b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6858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-73%</a:t>
                      </a:r>
                      <a:endParaRPr lang="en-US" sz="1800" b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6858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-44%</a:t>
                      </a:r>
                      <a:endParaRPr lang="en-US" sz="1800" b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6858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-44%</a:t>
                      </a:r>
                      <a:endParaRPr lang="en-US" sz="1800" b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6858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-52%</a:t>
                      </a:r>
                      <a:endParaRPr lang="en-US" sz="1800" b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 defTabSz="6858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effectLst/>
                          <a:latin typeface="Calibri" panose="020F0502020204030204" pitchFamily="34" charset="0"/>
                        </a:rPr>
                        <a:t>(95% CI)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 defTabSz="6858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6858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effectLst/>
                          <a:latin typeface="Calibri" panose="020F0502020204030204" pitchFamily="34" charset="0"/>
                        </a:rPr>
                        <a:t>(-83 </a:t>
                      </a:r>
                      <a:r>
                        <a:rPr lang="en-US" sz="1800" b="1" kern="1200" dirty="0">
                          <a:effectLst/>
                          <a:latin typeface="Calibri" panose="020F0502020204030204" pitchFamily="34" charset="0"/>
                        </a:rPr>
                        <a:t>to </a:t>
                      </a:r>
                      <a:r>
                        <a:rPr lang="en-US" sz="1800" b="1" kern="1200" dirty="0" smtClean="0">
                          <a:effectLst/>
                          <a:latin typeface="Calibri" panose="020F0502020204030204" pitchFamily="34" charset="0"/>
                        </a:rPr>
                        <a:t>-66)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6858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effectLst/>
                          <a:latin typeface="Calibri" panose="020F0502020204030204" pitchFamily="34" charset="0"/>
                        </a:rPr>
                        <a:t>(-79 to -29)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6858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effectLst/>
                          <a:latin typeface="Calibri" panose="020F0502020204030204" pitchFamily="34" charset="0"/>
                        </a:rPr>
                        <a:t>(-61 </a:t>
                      </a:r>
                      <a:r>
                        <a:rPr lang="en-US" sz="1800" b="1" kern="1200" dirty="0">
                          <a:effectLst/>
                          <a:latin typeface="Calibri" panose="020F0502020204030204" pitchFamily="34" charset="0"/>
                        </a:rPr>
                        <a:t>to -</a:t>
                      </a:r>
                      <a:r>
                        <a:rPr lang="en-US" sz="1800" b="1" kern="1200" dirty="0" smtClean="0">
                          <a:effectLst/>
                          <a:latin typeface="Calibri" panose="020F0502020204030204" pitchFamily="34" charset="0"/>
                        </a:rPr>
                        <a:t>25)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6858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effectLst/>
                          <a:latin typeface="Calibri" panose="020F0502020204030204" pitchFamily="34" charset="0"/>
                        </a:rPr>
                        <a:t>(-60to </a:t>
                      </a:r>
                      <a:r>
                        <a:rPr lang="en-US" sz="1800" b="1" kern="1200" dirty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n-US" sz="1800" b="1" kern="1200" dirty="0" smtClean="0">
                          <a:effectLst/>
                          <a:latin typeface="Calibri" panose="020F0502020204030204" pitchFamily="34" charset="0"/>
                        </a:rPr>
                        <a:t>27)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6858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effectLst/>
                          <a:latin typeface="Calibri" panose="020F0502020204030204" pitchFamily="34" charset="0"/>
                        </a:rPr>
                        <a:t>(-67to -29)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1693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Effective Hemostasis at 12 hours Post Andexanet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9908676"/>
              </p:ext>
            </p:extLst>
          </p:nvPr>
        </p:nvGraphicFramePr>
        <p:xfrm>
          <a:off x="628840" y="2411729"/>
          <a:ext cx="10934320" cy="2231136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63156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3961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11312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5000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CA" sz="2400" b="1" dirty="0">
                          <a:solidFill>
                            <a:schemeClr val="tx1"/>
                          </a:solidFill>
                          <a:effectLst/>
                        </a:rPr>
                        <a:t>Number of </a:t>
                      </a:r>
                      <a:r>
                        <a:rPr lang="en-CA" sz="2400" b="1" dirty="0" smtClean="0">
                          <a:solidFill>
                            <a:schemeClr val="tx1"/>
                          </a:solidFill>
                          <a:effectLst/>
                        </a:rPr>
                        <a:t>Major</a:t>
                      </a:r>
                      <a:r>
                        <a:rPr lang="en-CA" sz="2400" b="1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en-CA" sz="2400" b="1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CA" sz="2400" b="1" dirty="0">
                          <a:solidFill>
                            <a:schemeClr val="tx1"/>
                          </a:solidFill>
                          <a:effectLst/>
                        </a:rPr>
                        <a:t>Bleeds Adjudicated 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CA" sz="2400" b="1" dirty="0">
                          <a:solidFill>
                            <a:schemeClr val="tx1"/>
                          </a:solidFill>
                          <a:effectLst/>
                        </a:rPr>
                        <a:t>Number of Patients who Achieved</a:t>
                      </a:r>
                      <a:br>
                        <a:rPr lang="en-CA" sz="2400" b="1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CA" sz="2400" b="1" dirty="0">
                          <a:solidFill>
                            <a:schemeClr val="tx1"/>
                          </a:solidFill>
                          <a:effectLst/>
                        </a:rPr>
                        <a:t>Excellent or Good Hemostasis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CA" sz="2400" b="1" dirty="0" smtClean="0">
                          <a:solidFill>
                            <a:schemeClr val="tx1"/>
                          </a:solidFill>
                          <a:effectLst/>
                        </a:rPr>
                        <a:t>Percent </a:t>
                      </a:r>
                      <a:r>
                        <a:rPr lang="en-CA" sz="2400" b="1" dirty="0">
                          <a:solidFill>
                            <a:schemeClr val="tx1"/>
                          </a:solidFill>
                          <a:effectLst/>
                        </a:rPr>
                        <a:t>of Patients who Achieved</a:t>
                      </a:r>
                      <a:br>
                        <a:rPr lang="en-CA" sz="2400" b="1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CA" sz="2400" b="1" dirty="0">
                          <a:solidFill>
                            <a:schemeClr val="tx1"/>
                          </a:solidFill>
                          <a:effectLst/>
                        </a:rPr>
                        <a:t>Excellent or Good </a:t>
                      </a:r>
                      <a:r>
                        <a:rPr lang="en-CA" sz="2400" b="1" dirty="0" smtClean="0">
                          <a:solidFill>
                            <a:schemeClr val="tx1"/>
                          </a:solidFill>
                          <a:effectLst/>
                        </a:rPr>
                        <a:t>Hemostasis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CA" sz="2400" b="1" dirty="0" smtClean="0">
                          <a:solidFill>
                            <a:schemeClr val="tx1"/>
                          </a:solidFill>
                          <a:effectLst/>
                        </a:rPr>
                        <a:t>95</a:t>
                      </a:r>
                      <a:r>
                        <a:rPr lang="en-CA" sz="2400" b="1" dirty="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br>
                        <a:rPr lang="en-CA" sz="2400" b="1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CA" sz="2400" b="1" dirty="0">
                          <a:solidFill>
                            <a:schemeClr val="tx1"/>
                          </a:solidFill>
                          <a:effectLst/>
                        </a:rPr>
                        <a:t>Confidence Interval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CA" sz="2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CA" sz="2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CA" sz="2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83%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CA" sz="2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76% - 89%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642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6692"/>
            <a:ext cx="10083799" cy="863047"/>
          </a:xfrm>
        </p:spPr>
        <p:txBody>
          <a:bodyPr/>
          <a:lstStyle/>
          <a:p>
            <a:pPr algn="ctr"/>
            <a:r>
              <a:rPr lang="en-US" dirty="0" smtClean="0"/>
              <a:t>Clinical Hemostatic Efficacy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128" name="Group 127"/>
          <p:cNvGrpSpPr/>
          <p:nvPr/>
        </p:nvGrpSpPr>
        <p:grpSpPr>
          <a:xfrm>
            <a:off x="838200" y="1041401"/>
            <a:ext cx="10083799" cy="5647266"/>
            <a:chOff x="860289" y="1511329"/>
            <a:chExt cx="9406681" cy="5113467"/>
          </a:xfrm>
        </p:grpSpPr>
        <p:grpSp>
          <p:nvGrpSpPr>
            <p:cNvPr id="129" name="Group 128"/>
            <p:cNvGrpSpPr/>
            <p:nvPr/>
          </p:nvGrpSpPr>
          <p:grpSpPr>
            <a:xfrm>
              <a:off x="1340729" y="1511329"/>
              <a:ext cx="8926241" cy="292388"/>
              <a:chOff x="1340729" y="1572289"/>
              <a:chExt cx="8926241" cy="292388"/>
            </a:xfrm>
          </p:grpSpPr>
          <p:sp>
            <p:nvSpPr>
              <p:cNvPr id="249" name="Rectangle 6"/>
              <p:cNvSpPr>
                <a:spLocks noChangeArrowheads="1"/>
              </p:cNvSpPr>
              <p:nvPr/>
            </p:nvSpPr>
            <p:spPr bwMode="auto">
              <a:xfrm>
                <a:off x="1340729" y="1572289"/>
                <a:ext cx="1150956" cy="2923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9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Subgroup</a:t>
                </a:r>
                <a:endParaRPr kumimoji="0" lang="en-US" altLang="en-US" sz="1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50" name="Rectangle 27"/>
              <p:cNvSpPr>
                <a:spLocks noChangeArrowheads="1"/>
              </p:cNvSpPr>
              <p:nvPr/>
            </p:nvSpPr>
            <p:spPr bwMode="auto">
              <a:xfrm>
                <a:off x="3297077" y="1572289"/>
                <a:ext cx="1708801" cy="2923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9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No. of Patients</a:t>
                </a:r>
                <a:endParaRPr kumimoji="0" lang="en-US" altLang="en-US" sz="1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51" name="Rectangle 43"/>
              <p:cNvSpPr>
                <a:spLocks noChangeArrowheads="1"/>
              </p:cNvSpPr>
              <p:nvPr/>
            </p:nvSpPr>
            <p:spPr bwMode="auto">
              <a:xfrm>
                <a:off x="7149129" y="1572289"/>
                <a:ext cx="3117841" cy="2923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9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Excellent or Good (95% CI)</a:t>
                </a:r>
                <a:endParaRPr kumimoji="0" lang="en-US" altLang="en-US" sz="1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30" name="Line 59"/>
            <p:cNvSpPr>
              <a:spLocks noChangeShapeType="1"/>
            </p:cNvSpPr>
            <p:nvPr/>
          </p:nvSpPr>
          <p:spPr bwMode="auto">
            <a:xfrm flipV="1">
              <a:off x="5100637" y="1864676"/>
              <a:ext cx="14289" cy="4378959"/>
            </a:xfrm>
            <a:prstGeom prst="line">
              <a:avLst/>
            </a:prstGeom>
            <a:noFill/>
            <a:ln w="4763" cap="rnd">
              <a:solidFill>
                <a:srgbClr val="4169E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grpSp>
          <p:nvGrpSpPr>
            <p:cNvPr id="131" name="Group 130"/>
            <p:cNvGrpSpPr/>
            <p:nvPr/>
          </p:nvGrpSpPr>
          <p:grpSpPr>
            <a:xfrm>
              <a:off x="4354513" y="6243638"/>
              <a:ext cx="2308352" cy="381158"/>
              <a:chOff x="4354513" y="6243638"/>
              <a:chExt cx="2308352" cy="381158"/>
            </a:xfrm>
          </p:grpSpPr>
          <p:sp>
            <p:nvSpPr>
              <p:cNvPr id="240" name="Line 60"/>
              <p:cNvSpPr>
                <a:spLocks noChangeShapeType="1"/>
              </p:cNvSpPr>
              <p:nvPr/>
            </p:nvSpPr>
            <p:spPr bwMode="auto">
              <a:xfrm>
                <a:off x="4435475" y="6243638"/>
                <a:ext cx="1995488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241" name="Line 61"/>
              <p:cNvSpPr>
                <a:spLocks noChangeShapeType="1"/>
              </p:cNvSpPr>
              <p:nvPr/>
            </p:nvSpPr>
            <p:spPr bwMode="auto">
              <a:xfrm>
                <a:off x="4435475" y="6243638"/>
                <a:ext cx="0" cy="61912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242" name="Line 62"/>
              <p:cNvSpPr>
                <a:spLocks noChangeShapeType="1"/>
              </p:cNvSpPr>
              <p:nvPr/>
            </p:nvSpPr>
            <p:spPr bwMode="auto">
              <a:xfrm>
                <a:off x="5100638" y="6243638"/>
                <a:ext cx="0" cy="61912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243" name="Line 63"/>
              <p:cNvSpPr>
                <a:spLocks noChangeShapeType="1"/>
              </p:cNvSpPr>
              <p:nvPr/>
            </p:nvSpPr>
            <p:spPr bwMode="auto">
              <a:xfrm>
                <a:off x="5765800" y="6243638"/>
                <a:ext cx="0" cy="61912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244" name="Line 64"/>
              <p:cNvSpPr>
                <a:spLocks noChangeShapeType="1"/>
              </p:cNvSpPr>
              <p:nvPr/>
            </p:nvSpPr>
            <p:spPr bwMode="auto">
              <a:xfrm>
                <a:off x="6430963" y="6243638"/>
                <a:ext cx="0" cy="61912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245" name="Rectangle 65"/>
              <p:cNvSpPr>
                <a:spLocks noChangeArrowheads="1"/>
              </p:cNvSpPr>
              <p:nvPr/>
            </p:nvSpPr>
            <p:spPr bwMode="auto">
              <a:xfrm>
                <a:off x="4354513" y="6378575"/>
                <a:ext cx="227626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25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46" name="Rectangle 66"/>
              <p:cNvSpPr>
                <a:spLocks noChangeArrowheads="1"/>
              </p:cNvSpPr>
              <p:nvPr/>
            </p:nvSpPr>
            <p:spPr bwMode="auto">
              <a:xfrm>
                <a:off x="5019675" y="6378575"/>
                <a:ext cx="227626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50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47" name="Rectangle 67"/>
              <p:cNvSpPr>
                <a:spLocks noChangeArrowheads="1"/>
              </p:cNvSpPr>
              <p:nvPr/>
            </p:nvSpPr>
            <p:spPr bwMode="auto">
              <a:xfrm>
                <a:off x="5684838" y="6378575"/>
                <a:ext cx="227626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75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48" name="Rectangle 68"/>
              <p:cNvSpPr>
                <a:spLocks noChangeArrowheads="1"/>
              </p:cNvSpPr>
              <p:nvPr/>
            </p:nvSpPr>
            <p:spPr bwMode="auto">
              <a:xfrm>
                <a:off x="6321425" y="6378575"/>
                <a:ext cx="341440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100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132" name="Group 131"/>
            <p:cNvGrpSpPr/>
            <p:nvPr/>
          </p:nvGrpSpPr>
          <p:grpSpPr>
            <a:xfrm>
              <a:off x="860289" y="1840418"/>
              <a:ext cx="8479847" cy="278685"/>
              <a:chOff x="860289" y="2190938"/>
              <a:chExt cx="8479847" cy="278685"/>
            </a:xfrm>
          </p:grpSpPr>
          <p:sp>
            <p:nvSpPr>
              <p:cNvPr id="234" name="Rectangle 7"/>
              <p:cNvSpPr>
                <a:spLocks noChangeArrowheads="1"/>
              </p:cNvSpPr>
              <p:nvPr/>
            </p:nvSpPr>
            <p:spPr bwMode="auto">
              <a:xfrm>
                <a:off x="860289" y="2190938"/>
                <a:ext cx="2146325" cy="2786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en-US" sz="2000" b="1" dirty="0" smtClean="0">
                    <a:solidFill>
                      <a:srgbClr val="000000"/>
                    </a:solidFill>
                    <a:latin typeface="+mn-lt"/>
                  </a:rPr>
                  <a:t>Total Efficacy Patients</a:t>
                </a:r>
                <a:endParaRPr kumimoji="0" lang="en-US" altLang="en-US" sz="4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235" name="Rectangle 28"/>
              <p:cNvSpPr>
                <a:spLocks noChangeArrowheads="1"/>
              </p:cNvSpPr>
              <p:nvPr/>
            </p:nvSpPr>
            <p:spPr bwMode="auto">
              <a:xfrm>
                <a:off x="3700463" y="2190938"/>
                <a:ext cx="351058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</a:rPr>
                  <a:t>132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236" name="Rectangle 44"/>
              <p:cNvSpPr>
                <a:spLocks noChangeArrowheads="1"/>
              </p:cNvSpPr>
              <p:nvPr/>
            </p:nvSpPr>
            <p:spPr bwMode="auto">
              <a:xfrm>
                <a:off x="8131175" y="2198688"/>
                <a:ext cx="1208961" cy="2619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</a:rPr>
                  <a:t>83    ( 76- 89 )</a:t>
                </a:r>
                <a:endParaRPr kumimoji="0" lang="en-US" altLang="en-US" sz="4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237" name="Line 69"/>
              <p:cNvSpPr>
                <a:spLocks noChangeShapeType="1"/>
              </p:cNvSpPr>
              <p:nvPr/>
            </p:nvSpPr>
            <p:spPr bwMode="auto">
              <a:xfrm>
                <a:off x="5792788" y="2370343"/>
                <a:ext cx="347663" cy="0"/>
              </a:xfrm>
              <a:prstGeom prst="line">
                <a:avLst/>
              </a:prstGeom>
              <a:noFill/>
              <a:ln w="1111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238" name="Rectangle 70"/>
              <p:cNvSpPr>
                <a:spLocks noChangeArrowheads="1"/>
              </p:cNvSpPr>
              <p:nvPr/>
            </p:nvSpPr>
            <p:spPr bwMode="auto">
              <a:xfrm>
                <a:off x="5875338" y="2276681"/>
                <a:ext cx="187325" cy="187325"/>
              </a:xfrm>
              <a:prstGeom prst="rect">
                <a:avLst/>
              </a:prstGeom>
              <a:solidFill>
                <a:srgbClr val="A52A2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239" name="Rectangle 71"/>
              <p:cNvSpPr>
                <a:spLocks noChangeArrowheads="1"/>
              </p:cNvSpPr>
              <p:nvPr/>
            </p:nvSpPr>
            <p:spPr bwMode="auto">
              <a:xfrm>
                <a:off x="5875338" y="2276681"/>
                <a:ext cx="187325" cy="187325"/>
              </a:xfrm>
              <a:prstGeom prst="rect">
                <a:avLst/>
              </a:prstGeom>
              <a:noFill/>
              <a:ln w="4763" cap="rnd">
                <a:solidFill>
                  <a:srgbClr val="A52A2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</p:grpSp>
        <p:grpSp>
          <p:nvGrpSpPr>
            <p:cNvPr id="133" name="Group 132"/>
            <p:cNvGrpSpPr/>
            <p:nvPr/>
          </p:nvGrpSpPr>
          <p:grpSpPr>
            <a:xfrm>
              <a:off x="860289" y="2112328"/>
              <a:ext cx="8525932" cy="927908"/>
              <a:chOff x="860289" y="2112328"/>
              <a:chExt cx="8525932" cy="927908"/>
            </a:xfrm>
          </p:grpSpPr>
          <p:sp>
            <p:nvSpPr>
              <p:cNvPr id="212" name="Rectangle 8"/>
              <p:cNvSpPr>
                <a:spLocks noChangeArrowheads="1"/>
              </p:cNvSpPr>
              <p:nvPr/>
            </p:nvSpPr>
            <p:spPr bwMode="auto">
              <a:xfrm>
                <a:off x="860289" y="2112328"/>
                <a:ext cx="460062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</a:rPr>
                  <a:t>Drug</a:t>
                </a:r>
                <a:endParaRPr kumimoji="0" lang="en-US" altLang="en-US" sz="4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  <p:grpSp>
            <p:nvGrpSpPr>
              <p:cNvPr id="213" name="Group 212"/>
              <p:cNvGrpSpPr/>
              <p:nvPr/>
            </p:nvGrpSpPr>
            <p:grpSpPr>
              <a:xfrm>
                <a:off x="947601" y="2330768"/>
                <a:ext cx="8392535" cy="283464"/>
                <a:chOff x="947601" y="2605088"/>
                <a:chExt cx="8392535" cy="276999"/>
              </a:xfrm>
            </p:grpSpPr>
            <p:sp>
              <p:nvSpPr>
                <p:cNvPr id="228" name="Rectangle 9"/>
                <p:cNvSpPr>
                  <a:spLocks noChangeArrowheads="1"/>
                </p:cNvSpPr>
                <p:nvPr/>
              </p:nvSpPr>
              <p:spPr bwMode="auto">
                <a:xfrm>
                  <a:off x="947601" y="2605088"/>
                  <a:ext cx="1154483" cy="2462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6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+mn-lt"/>
                    </a:rPr>
                    <a:t>   Rivaroxaban</a:t>
                  </a:r>
                  <a:endParaRPr kumimoji="0" lang="en-US" altLang="en-US" sz="4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endParaRPr>
                </a:p>
              </p:txBody>
            </p:sp>
            <p:sp>
              <p:nvSpPr>
                <p:cNvPr id="229" name="Rectangle 29"/>
                <p:cNvSpPr>
                  <a:spLocks noChangeArrowheads="1"/>
                </p:cNvSpPr>
                <p:nvPr/>
              </p:nvSpPr>
              <p:spPr bwMode="auto">
                <a:xfrm>
                  <a:off x="3735388" y="2605088"/>
                  <a:ext cx="234038" cy="276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+mn-lt"/>
                    </a:rPr>
                    <a:t>54</a:t>
                  </a:r>
                  <a:endParaRPr kumimoji="0" lang="en-US" altLang="en-US" sz="4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endParaRPr>
                </a:p>
              </p:txBody>
            </p:sp>
            <p:sp>
              <p:nvSpPr>
                <p:cNvPr id="230" name="Rectangle 45"/>
                <p:cNvSpPr>
                  <a:spLocks noChangeArrowheads="1"/>
                </p:cNvSpPr>
                <p:nvPr/>
              </p:nvSpPr>
              <p:spPr bwMode="auto">
                <a:xfrm>
                  <a:off x="8131175" y="2605088"/>
                  <a:ext cx="1208961" cy="25595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+mn-lt"/>
                    </a:rPr>
                    <a:t>83    ( 73- 93 )</a:t>
                  </a:r>
                  <a:endParaRPr kumimoji="0" lang="en-US" altLang="en-US" sz="4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endParaRPr>
                </a:p>
              </p:txBody>
            </p:sp>
            <p:sp>
              <p:nvSpPr>
                <p:cNvPr id="231" name="Line 72"/>
                <p:cNvSpPr>
                  <a:spLocks noChangeShapeType="1"/>
                </p:cNvSpPr>
                <p:nvPr/>
              </p:nvSpPr>
              <p:spPr bwMode="auto">
                <a:xfrm>
                  <a:off x="5724525" y="2775156"/>
                  <a:ext cx="525463" cy="0"/>
                </a:xfrm>
                <a:prstGeom prst="line">
                  <a:avLst/>
                </a:prstGeom>
                <a:noFill/>
                <a:ln w="11113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232" name="Rectangle 73"/>
                <p:cNvSpPr>
                  <a:spLocks noChangeArrowheads="1"/>
                </p:cNvSpPr>
                <p:nvPr/>
              </p:nvSpPr>
              <p:spPr bwMode="auto">
                <a:xfrm>
                  <a:off x="5948363" y="2738643"/>
                  <a:ext cx="77788" cy="73025"/>
                </a:xfrm>
                <a:prstGeom prst="rect">
                  <a:avLst/>
                </a:prstGeom>
                <a:solidFill>
                  <a:srgbClr val="A52A2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233" name="Rectangle 74"/>
                <p:cNvSpPr>
                  <a:spLocks noChangeArrowheads="1"/>
                </p:cNvSpPr>
                <p:nvPr/>
              </p:nvSpPr>
              <p:spPr bwMode="auto">
                <a:xfrm>
                  <a:off x="5948363" y="2738643"/>
                  <a:ext cx="77788" cy="73025"/>
                </a:xfrm>
                <a:prstGeom prst="rect">
                  <a:avLst/>
                </a:prstGeom>
                <a:noFill/>
                <a:ln w="4763" cap="rnd">
                  <a:solidFill>
                    <a:srgbClr val="A52A2A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</p:grpSp>
          <p:grpSp>
            <p:nvGrpSpPr>
              <p:cNvPr id="214" name="Group 213"/>
              <p:cNvGrpSpPr/>
              <p:nvPr/>
            </p:nvGrpSpPr>
            <p:grpSpPr>
              <a:xfrm>
                <a:off x="947601" y="2543770"/>
                <a:ext cx="8392535" cy="283464"/>
                <a:chOff x="947601" y="2806700"/>
                <a:chExt cx="8392535" cy="276999"/>
              </a:xfrm>
            </p:grpSpPr>
            <p:sp>
              <p:nvSpPr>
                <p:cNvPr id="222" name="Rectangle 10"/>
                <p:cNvSpPr>
                  <a:spLocks noChangeArrowheads="1"/>
                </p:cNvSpPr>
                <p:nvPr/>
              </p:nvSpPr>
              <p:spPr bwMode="auto">
                <a:xfrm>
                  <a:off x="947601" y="2806700"/>
                  <a:ext cx="906787" cy="2462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6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+mn-lt"/>
                    </a:rPr>
                    <a:t>   Apixaban</a:t>
                  </a:r>
                  <a:endParaRPr kumimoji="0" lang="en-US" altLang="en-US" sz="4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endParaRPr>
                </a:p>
              </p:txBody>
            </p:sp>
            <p:sp>
              <p:nvSpPr>
                <p:cNvPr id="223" name="Rectangle 30"/>
                <p:cNvSpPr>
                  <a:spLocks noChangeArrowheads="1"/>
                </p:cNvSpPr>
                <p:nvPr/>
              </p:nvSpPr>
              <p:spPr bwMode="auto">
                <a:xfrm>
                  <a:off x="3735388" y="2806700"/>
                  <a:ext cx="234038" cy="276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+mn-lt"/>
                    </a:rPr>
                    <a:t>68</a:t>
                  </a:r>
                  <a:endParaRPr kumimoji="0" lang="en-US" altLang="en-US" sz="4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endParaRPr>
                </a:p>
              </p:txBody>
            </p:sp>
            <p:sp>
              <p:nvSpPr>
                <p:cNvPr id="224" name="Rectangle 46"/>
                <p:cNvSpPr>
                  <a:spLocks noChangeArrowheads="1"/>
                </p:cNvSpPr>
                <p:nvPr/>
              </p:nvSpPr>
              <p:spPr bwMode="auto">
                <a:xfrm>
                  <a:off x="8131175" y="2806700"/>
                  <a:ext cx="1208961" cy="25595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+mn-lt"/>
                    </a:rPr>
                    <a:t>82    ( 73- 91 )</a:t>
                  </a:r>
                  <a:endParaRPr kumimoji="0" lang="en-US" altLang="en-US" sz="4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endParaRPr>
                </a:p>
              </p:txBody>
            </p:sp>
            <p:sp>
              <p:nvSpPr>
                <p:cNvPr id="225" name="Line 75"/>
                <p:cNvSpPr>
                  <a:spLocks noChangeShapeType="1"/>
                </p:cNvSpPr>
                <p:nvPr/>
              </p:nvSpPr>
              <p:spPr bwMode="auto">
                <a:xfrm>
                  <a:off x="5719763" y="2978356"/>
                  <a:ext cx="482600" cy="0"/>
                </a:xfrm>
                <a:prstGeom prst="line">
                  <a:avLst/>
                </a:prstGeom>
                <a:noFill/>
                <a:ln w="11113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226" name="Rectangle 76"/>
                <p:cNvSpPr>
                  <a:spLocks noChangeArrowheads="1"/>
                </p:cNvSpPr>
                <p:nvPr/>
              </p:nvSpPr>
              <p:spPr bwMode="auto">
                <a:xfrm>
                  <a:off x="5911850" y="2932318"/>
                  <a:ext cx="98425" cy="92075"/>
                </a:xfrm>
                <a:prstGeom prst="rect">
                  <a:avLst/>
                </a:prstGeom>
                <a:solidFill>
                  <a:srgbClr val="A52A2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227" name="Rectangle 77"/>
                <p:cNvSpPr>
                  <a:spLocks noChangeArrowheads="1"/>
                </p:cNvSpPr>
                <p:nvPr/>
              </p:nvSpPr>
              <p:spPr bwMode="auto">
                <a:xfrm>
                  <a:off x="5911850" y="2932318"/>
                  <a:ext cx="98425" cy="92075"/>
                </a:xfrm>
                <a:prstGeom prst="rect">
                  <a:avLst/>
                </a:prstGeom>
                <a:noFill/>
                <a:ln w="4763" cap="rnd">
                  <a:solidFill>
                    <a:srgbClr val="A52A2A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</p:grpSp>
          <p:grpSp>
            <p:nvGrpSpPr>
              <p:cNvPr id="215" name="Group 214"/>
              <p:cNvGrpSpPr/>
              <p:nvPr/>
            </p:nvGrpSpPr>
            <p:grpSpPr>
              <a:xfrm>
                <a:off x="947601" y="2756772"/>
                <a:ext cx="8438620" cy="283464"/>
                <a:chOff x="947601" y="3009900"/>
                <a:chExt cx="8438620" cy="276999"/>
              </a:xfrm>
            </p:grpSpPr>
            <p:sp>
              <p:nvSpPr>
                <p:cNvPr id="216" name="Rectangle 11"/>
                <p:cNvSpPr>
                  <a:spLocks noChangeArrowheads="1"/>
                </p:cNvSpPr>
                <p:nvPr/>
              </p:nvSpPr>
              <p:spPr bwMode="auto">
                <a:xfrm>
                  <a:off x="947601" y="3009900"/>
                  <a:ext cx="1066254" cy="2462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6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+mn-lt"/>
                    </a:rPr>
                    <a:t>   Enoxaparin</a:t>
                  </a:r>
                  <a:endParaRPr kumimoji="0" lang="en-US" altLang="en-US" sz="4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endParaRPr>
                </a:p>
              </p:txBody>
            </p:sp>
            <p:sp>
              <p:nvSpPr>
                <p:cNvPr id="217" name="Rectangle 31"/>
                <p:cNvSpPr>
                  <a:spLocks noChangeArrowheads="1"/>
                </p:cNvSpPr>
                <p:nvPr/>
              </p:nvSpPr>
              <p:spPr bwMode="auto">
                <a:xfrm>
                  <a:off x="3735388" y="3009900"/>
                  <a:ext cx="234038" cy="276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+mn-lt"/>
                    </a:rPr>
                    <a:t>10</a:t>
                  </a:r>
                  <a:endParaRPr kumimoji="0" lang="en-US" altLang="en-US" sz="4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endParaRPr>
                </a:p>
              </p:txBody>
            </p:sp>
            <p:sp>
              <p:nvSpPr>
                <p:cNvPr id="218" name="Rectangle 47"/>
                <p:cNvSpPr>
                  <a:spLocks noChangeArrowheads="1"/>
                </p:cNvSpPr>
                <p:nvPr/>
              </p:nvSpPr>
              <p:spPr bwMode="auto">
                <a:xfrm>
                  <a:off x="8116888" y="3009900"/>
                  <a:ext cx="1269333" cy="25595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+mn-lt"/>
                    </a:rPr>
                    <a:t>80    ( 55-100 )</a:t>
                  </a:r>
                  <a:endParaRPr kumimoji="0" lang="en-US" altLang="en-US" sz="4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endParaRPr>
                </a:p>
              </p:txBody>
            </p:sp>
            <p:sp>
              <p:nvSpPr>
                <p:cNvPr id="219" name="Line 78"/>
                <p:cNvSpPr>
                  <a:spLocks noChangeShapeType="1"/>
                </p:cNvSpPr>
                <p:nvPr/>
              </p:nvSpPr>
              <p:spPr bwMode="auto">
                <a:xfrm>
                  <a:off x="5235575" y="3181556"/>
                  <a:ext cx="1195388" cy="0"/>
                </a:xfrm>
                <a:prstGeom prst="line">
                  <a:avLst/>
                </a:prstGeom>
                <a:noFill/>
                <a:ln w="11113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220" name="Rectangle 79"/>
                <p:cNvSpPr>
                  <a:spLocks noChangeArrowheads="1"/>
                </p:cNvSpPr>
                <p:nvPr/>
              </p:nvSpPr>
              <p:spPr bwMode="auto">
                <a:xfrm>
                  <a:off x="5891213" y="3175206"/>
                  <a:ext cx="15875" cy="11112"/>
                </a:xfrm>
                <a:prstGeom prst="rect">
                  <a:avLst/>
                </a:prstGeom>
                <a:solidFill>
                  <a:srgbClr val="A52A2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221" name="Rectangle 80"/>
                <p:cNvSpPr>
                  <a:spLocks noChangeArrowheads="1"/>
                </p:cNvSpPr>
                <p:nvPr/>
              </p:nvSpPr>
              <p:spPr bwMode="auto">
                <a:xfrm>
                  <a:off x="5891213" y="3175206"/>
                  <a:ext cx="15875" cy="11112"/>
                </a:xfrm>
                <a:prstGeom prst="rect">
                  <a:avLst/>
                </a:prstGeom>
                <a:noFill/>
                <a:ln w="4763" cap="rnd">
                  <a:solidFill>
                    <a:srgbClr val="A52A2A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</p:grpSp>
        </p:grpSp>
        <p:grpSp>
          <p:nvGrpSpPr>
            <p:cNvPr id="134" name="Group 133"/>
            <p:cNvGrpSpPr/>
            <p:nvPr/>
          </p:nvGrpSpPr>
          <p:grpSpPr>
            <a:xfrm>
              <a:off x="860289" y="2995948"/>
              <a:ext cx="8479847" cy="691127"/>
              <a:chOff x="860289" y="2946914"/>
              <a:chExt cx="8479847" cy="691127"/>
            </a:xfrm>
          </p:grpSpPr>
          <p:sp>
            <p:nvSpPr>
              <p:cNvPr id="197" name="Rectangle 12"/>
              <p:cNvSpPr>
                <a:spLocks noChangeArrowheads="1"/>
              </p:cNvSpPr>
              <p:nvPr/>
            </p:nvSpPr>
            <p:spPr bwMode="auto">
              <a:xfrm>
                <a:off x="860289" y="2946914"/>
                <a:ext cx="326628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</a:rPr>
                  <a:t>Sex</a:t>
                </a:r>
                <a:endParaRPr kumimoji="0" lang="en-US" altLang="en-US" sz="4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  <p:grpSp>
            <p:nvGrpSpPr>
              <p:cNvPr id="198" name="Group 197"/>
              <p:cNvGrpSpPr/>
              <p:nvPr/>
            </p:nvGrpSpPr>
            <p:grpSpPr>
              <a:xfrm>
                <a:off x="947601" y="3147513"/>
                <a:ext cx="8392535" cy="283464"/>
                <a:chOff x="947601" y="3414713"/>
                <a:chExt cx="8392535" cy="276999"/>
              </a:xfrm>
            </p:grpSpPr>
            <p:sp>
              <p:nvSpPr>
                <p:cNvPr id="206" name="Rectangle 13"/>
                <p:cNvSpPr>
                  <a:spLocks noChangeArrowheads="1"/>
                </p:cNvSpPr>
                <p:nvPr/>
              </p:nvSpPr>
              <p:spPr bwMode="auto">
                <a:xfrm>
                  <a:off x="947601" y="3414713"/>
                  <a:ext cx="561051" cy="2462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6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+mn-lt"/>
                    </a:rPr>
                    <a:t>   Male</a:t>
                  </a:r>
                  <a:endParaRPr kumimoji="0" lang="en-US" altLang="en-US" sz="4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endParaRPr>
                </a:p>
              </p:txBody>
            </p:sp>
            <p:sp>
              <p:nvSpPr>
                <p:cNvPr id="207" name="Rectangle 32"/>
                <p:cNvSpPr>
                  <a:spLocks noChangeArrowheads="1"/>
                </p:cNvSpPr>
                <p:nvPr/>
              </p:nvSpPr>
              <p:spPr bwMode="auto">
                <a:xfrm>
                  <a:off x="3735388" y="3414713"/>
                  <a:ext cx="234038" cy="276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+mn-lt"/>
                    </a:rPr>
                    <a:t>67</a:t>
                  </a:r>
                  <a:endParaRPr kumimoji="0" lang="en-US" altLang="en-US" sz="4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endParaRPr>
                </a:p>
              </p:txBody>
            </p:sp>
            <p:sp>
              <p:nvSpPr>
                <p:cNvPr id="208" name="Rectangle 48"/>
                <p:cNvSpPr>
                  <a:spLocks noChangeArrowheads="1"/>
                </p:cNvSpPr>
                <p:nvPr/>
              </p:nvSpPr>
              <p:spPr bwMode="auto">
                <a:xfrm>
                  <a:off x="8131175" y="3414713"/>
                  <a:ext cx="1208961" cy="25595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+mn-lt"/>
                    </a:rPr>
                    <a:t>81    ( 71- 90 )</a:t>
                  </a:r>
                  <a:endParaRPr kumimoji="0" lang="en-US" altLang="en-US" sz="4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endParaRPr>
                </a:p>
              </p:txBody>
            </p:sp>
            <p:sp>
              <p:nvSpPr>
                <p:cNvPr id="209" name="Line 81"/>
                <p:cNvSpPr>
                  <a:spLocks noChangeShapeType="1"/>
                </p:cNvSpPr>
                <p:nvPr/>
              </p:nvSpPr>
              <p:spPr bwMode="auto">
                <a:xfrm>
                  <a:off x="5662613" y="3586368"/>
                  <a:ext cx="503238" cy="0"/>
                </a:xfrm>
                <a:prstGeom prst="line">
                  <a:avLst/>
                </a:prstGeom>
                <a:noFill/>
                <a:ln w="11113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210" name="Rectangle 82"/>
                <p:cNvSpPr>
                  <a:spLocks noChangeArrowheads="1"/>
                </p:cNvSpPr>
                <p:nvPr/>
              </p:nvSpPr>
              <p:spPr bwMode="auto">
                <a:xfrm>
                  <a:off x="5864225" y="3540331"/>
                  <a:ext cx="100013" cy="92075"/>
                </a:xfrm>
                <a:prstGeom prst="rect">
                  <a:avLst/>
                </a:prstGeom>
                <a:solidFill>
                  <a:srgbClr val="A52A2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211" name="Rectangle 83"/>
                <p:cNvSpPr>
                  <a:spLocks noChangeArrowheads="1"/>
                </p:cNvSpPr>
                <p:nvPr/>
              </p:nvSpPr>
              <p:spPr bwMode="auto">
                <a:xfrm>
                  <a:off x="5864225" y="3540331"/>
                  <a:ext cx="100013" cy="92075"/>
                </a:xfrm>
                <a:prstGeom prst="rect">
                  <a:avLst/>
                </a:prstGeom>
                <a:noFill/>
                <a:ln w="4763" cap="rnd">
                  <a:solidFill>
                    <a:srgbClr val="A52A2A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</p:grpSp>
          <p:grpSp>
            <p:nvGrpSpPr>
              <p:cNvPr id="199" name="Group 198"/>
              <p:cNvGrpSpPr/>
              <p:nvPr/>
            </p:nvGrpSpPr>
            <p:grpSpPr>
              <a:xfrm>
                <a:off x="947601" y="3354577"/>
                <a:ext cx="8392535" cy="283464"/>
                <a:chOff x="947601" y="3617913"/>
                <a:chExt cx="8392535" cy="276999"/>
              </a:xfrm>
            </p:grpSpPr>
            <p:sp>
              <p:nvSpPr>
                <p:cNvPr id="200" name="Rectangle 14"/>
                <p:cNvSpPr>
                  <a:spLocks noChangeArrowheads="1"/>
                </p:cNvSpPr>
                <p:nvPr/>
              </p:nvSpPr>
              <p:spPr bwMode="auto">
                <a:xfrm>
                  <a:off x="947601" y="3617913"/>
                  <a:ext cx="743986" cy="2462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6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+mn-lt"/>
                    </a:rPr>
                    <a:t>   Female</a:t>
                  </a:r>
                  <a:endParaRPr kumimoji="0" lang="en-US" altLang="en-US" sz="4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endParaRPr>
                </a:p>
              </p:txBody>
            </p:sp>
            <p:sp>
              <p:nvSpPr>
                <p:cNvPr id="201" name="Rectangle 33"/>
                <p:cNvSpPr>
                  <a:spLocks noChangeArrowheads="1"/>
                </p:cNvSpPr>
                <p:nvPr/>
              </p:nvSpPr>
              <p:spPr bwMode="auto">
                <a:xfrm>
                  <a:off x="3735388" y="3617913"/>
                  <a:ext cx="234038" cy="276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+mn-lt"/>
                    </a:rPr>
                    <a:t>65</a:t>
                  </a:r>
                  <a:endParaRPr kumimoji="0" lang="en-US" altLang="en-US" sz="4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endParaRPr>
                </a:p>
              </p:txBody>
            </p:sp>
            <p:sp>
              <p:nvSpPr>
                <p:cNvPr id="202" name="Rectangle 49"/>
                <p:cNvSpPr>
                  <a:spLocks noChangeArrowheads="1"/>
                </p:cNvSpPr>
                <p:nvPr/>
              </p:nvSpPr>
              <p:spPr bwMode="auto">
                <a:xfrm>
                  <a:off x="8131175" y="3617913"/>
                  <a:ext cx="1208961" cy="25595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+mn-lt"/>
                    </a:rPr>
                    <a:t>85    ( 76- 93 )</a:t>
                  </a:r>
                  <a:endParaRPr kumimoji="0" lang="en-US" altLang="en-US" sz="4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endParaRPr>
                </a:p>
              </p:txBody>
            </p:sp>
            <p:sp>
              <p:nvSpPr>
                <p:cNvPr id="203" name="Line 84"/>
                <p:cNvSpPr>
                  <a:spLocks noChangeShapeType="1"/>
                </p:cNvSpPr>
                <p:nvPr/>
              </p:nvSpPr>
              <p:spPr bwMode="auto">
                <a:xfrm>
                  <a:off x="5786438" y="3789568"/>
                  <a:ext cx="468313" cy="0"/>
                </a:xfrm>
                <a:prstGeom prst="line">
                  <a:avLst/>
                </a:prstGeom>
                <a:noFill/>
                <a:ln w="11113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204" name="Rectangle 85"/>
                <p:cNvSpPr>
                  <a:spLocks noChangeArrowheads="1"/>
                </p:cNvSpPr>
                <p:nvPr/>
              </p:nvSpPr>
              <p:spPr bwMode="auto">
                <a:xfrm>
                  <a:off x="5973763" y="3741943"/>
                  <a:ext cx="93663" cy="93662"/>
                </a:xfrm>
                <a:prstGeom prst="rect">
                  <a:avLst/>
                </a:prstGeom>
                <a:solidFill>
                  <a:srgbClr val="A52A2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205" name="Rectangle 86"/>
                <p:cNvSpPr>
                  <a:spLocks noChangeArrowheads="1"/>
                </p:cNvSpPr>
                <p:nvPr/>
              </p:nvSpPr>
              <p:spPr bwMode="auto">
                <a:xfrm>
                  <a:off x="5973763" y="3741943"/>
                  <a:ext cx="93663" cy="93662"/>
                </a:xfrm>
                <a:prstGeom prst="rect">
                  <a:avLst/>
                </a:prstGeom>
                <a:noFill/>
                <a:ln w="4763" cap="rnd">
                  <a:solidFill>
                    <a:srgbClr val="A52A2A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</p:grpSp>
        </p:grpSp>
        <p:grpSp>
          <p:nvGrpSpPr>
            <p:cNvPr id="135" name="Group 134"/>
            <p:cNvGrpSpPr/>
            <p:nvPr/>
          </p:nvGrpSpPr>
          <p:grpSpPr>
            <a:xfrm>
              <a:off x="860289" y="3642787"/>
              <a:ext cx="8604725" cy="947376"/>
              <a:chOff x="860289" y="3637841"/>
              <a:chExt cx="8604725" cy="947376"/>
            </a:xfrm>
          </p:grpSpPr>
          <p:sp>
            <p:nvSpPr>
              <p:cNvPr id="175" name="Rectangle 15"/>
              <p:cNvSpPr>
                <a:spLocks noChangeArrowheads="1"/>
              </p:cNvSpPr>
              <p:nvPr/>
            </p:nvSpPr>
            <p:spPr bwMode="auto">
              <a:xfrm>
                <a:off x="860289" y="3637841"/>
                <a:ext cx="1483163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</a:rPr>
                  <a:t>Site of bleeding</a:t>
                </a:r>
                <a:endParaRPr kumimoji="0" lang="en-US" altLang="en-US" sz="4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  <p:grpSp>
            <p:nvGrpSpPr>
              <p:cNvPr id="176" name="Group 175"/>
              <p:cNvGrpSpPr/>
              <p:nvPr/>
            </p:nvGrpSpPr>
            <p:grpSpPr>
              <a:xfrm>
                <a:off x="947601" y="3861300"/>
                <a:ext cx="8414680" cy="276999"/>
                <a:chOff x="947601" y="4022725"/>
                <a:chExt cx="8414680" cy="276999"/>
              </a:xfrm>
            </p:grpSpPr>
            <p:sp>
              <p:nvSpPr>
                <p:cNvPr id="191" name="Rectangle 16"/>
                <p:cNvSpPr>
                  <a:spLocks noChangeArrowheads="1"/>
                </p:cNvSpPr>
                <p:nvPr/>
              </p:nvSpPr>
              <p:spPr bwMode="auto">
                <a:xfrm>
                  <a:off x="947601" y="4022725"/>
                  <a:ext cx="1457900" cy="2462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6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+mn-lt"/>
                    </a:rPr>
                    <a:t>   Gastrointestinal</a:t>
                  </a:r>
                  <a:endParaRPr kumimoji="0" lang="en-US" altLang="en-US" sz="4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endParaRPr>
                </a:p>
              </p:txBody>
            </p:sp>
            <p:sp>
              <p:nvSpPr>
                <p:cNvPr id="192" name="Rectangle 34"/>
                <p:cNvSpPr>
                  <a:spLocks noChangeArrowheads="1"/>
                </p:cNvSpPr>
                <p:nvPr/>
              </p:nvSpPr>
              <p:spPr bwMode="auto">
                <a:xfrm>
                  <a:off x="3735388" y="4022725"/>
                  <a:ext cx="234038" cy="276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+mn-lt"/>
                    </a:rPr>
                    <a:t>43</a:t>
                  </a:r>
                  <a:endParaRPr kumimoji="0" lang="en-US" altLang="en-US" sz="4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endParaRPr>
                </a:p>
              </p:txBody>
            </p:sp>
            <p:sp>
              <p:nvSpPr>
                <p:cNvPr id="193" name="Rectangle 50"/>
                <p:cNvSpPr>
                  <a:spLocks noChangeArrowheads="1"/>
                </p:cNvSpPr>
                <p:nvPr/>
              </p:nvSpPr>
              <p:spPr bwMode="auto">
                <a:xfrm>
                  <a:off x="8131175" y="4022725"/>
                  <a:ext cx="1231106" cy="276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+mn-lt"/>
                    </a:rPr>
                    <a:t>86   ( 76- 96 )</a:t>
                  </a:r>
                  <a:endParaRPr kumimoji="0" lang="en-US" altLang="en-US" sz="4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endParaRPr>
                </a:p>
              </p:txBody>
            </p:sp>
            <p:sp>
              <p:nvSpPr>
                <p:cNvPr id="194" name="Line 87"/>
                <p:cNvSpPr>
                  <a:spLocks noChangeShapeType="1"/>
                </p:cNvSpPr>
                <p:nvPr/>
              </p:nvSpPr>
              <p:spPr bwMode="auto">
                <a:xfrm>
                  <a:off x="5781675" y="4194381"/>
                  <a:ext cx="550863" cy="0"/>
                </a:xfrm>
                <a:prstGeom prst="line">
                  <a:avLst/>
                </a:prstGeom>
                <a:noFill/>
                <a:ln w="11113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95" name="Rectangle 88"/>
                <p:cNvSpPr>
                  <a:spLocks noChangeArrowheads="1"/>
                </p:cNvSpPr>
                <p:nvPr/>
              </p:nvSpPr>
              <p:spPr bwMode="auto">
                <a:xfrm>
                  <a:off x="6026150" y="4162631"/>
                  <a:ext cx="61913" cy="63500"/>
                </a:xfrm>
                <a:prstGeom prst="rect">
                  <a:avLst/>
                </a:prstGeom>
                <a:solidFill>
                  <a:srgbClr val="A52A2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96" name="Rectangle 89"/>
                <p:cNvSpPr>
                  <a:spLocks noChangeArrowheads="1"/>
                </p:cNvSpPr>
                <p:nvPr/>
              </p:nvSpPr>
              <p:spPr bwMode="auto">
                <a:xfrm>
                  <a:off x="6026150" y="4162631"/>
                  <a:ext cx="61913" cy="63500"/>
                </a:xfrm>
                <a:prstGeom prst="rect">
                  <a:avLst/>
                </a:prstGeom>
                <a:noFill/>
                <a:ln w="4763" cap="rnd">
                  <a:solidFill>
                    <a:srgbClr val="A52A2A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</p:grpSp>
          <p:grpSp>
            <p:nvGrpSpPr>
              <p:cNvPr id="177" name="Group 176"/>
              <p:cNvGrpSpPr/>
              <p:nvPr/>
            </p:nvGrpSpPr>
            <p:grpSpPr>
              <a:xfrm>
                <a:off x="947601" y="4084759"/>
                <a:ext cx="8414680" cy="276999"/>
                <a:chOff x="947601" y="4225925"/>
                <a:chExt cx="8414680" cy="276999"/>
              </a:xfrm>
            </p:grpSpPr>
            <p:sp>
              <p:nvSpPr>
                <p:cNvPr id="185" name="Rectangle 17"/>
                <p:cNvSpPr>
                  <a:spLocks noChangeArrowheads="1"/>
                </p:cNvSpPr>
                <p:nvPr/>
              </p:nvSpPr>
              <p:spPr bwMode="auto">
                <a:xfrm>
                  <a:off x="947601" y="4225925"/>
                  <a:ext cx="1081258" cy="2462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6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+mn-lt"/>
                    </a:rPr>
                    <a:t>   Intracranial</a:t>
                  </a:r>
                  <a:endParaRPr kumimoji="0" lang="en-US" altLang="en-US" sz="4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endParaRPr>
                </a:p>
              </p:txBody>
            </p:sp>
            <p:sp>
              <p:nvSpPr>
                <p:cNvPr id="186" name="Rectangle 35"/>
                <p:cNvSpPr>
                  <a:spLocks noChangeArrowheads="1"/>
                </p:cNvSpPr>
                <p:nvPr/>
              </p:nvSpPr>
              <p:spPr bwMode="auto">
                <a:xfrm>
                  <a:off x="3735388" y="4225925"/>
                  <a:ext cx="234038" cy="276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+mn-lt"/>
                    </a:rPr>
                    <a:t>74</a:t>
                  </a:r>
                  <a:endParaRPr kumimoji="0" lang="en-US" altLang="en-US" sz="4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endParaRPr>
                </a:p>
              </p:txBody>
            </p:sp>
            <p:sp>
              <p:nvSpPr>
                <p:cNvPr id="187" name="Rectangle 51"/>
                <p:cNvSpPr>
                  <a:spLocks noChangeArrowheads="1"/>
                </p:cNvSpPr>
                <p:nvPr/>
              </p:nvSpPr>
              <p:spPr bwMode="auto">
                <a:xfrm>
                  <a:off x="8131175" y="4225925"/>
                  <a:ext cx="1231106" cy="276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+mn-lt"/>
                    </a:rPr>
                    <a:t>81   ( 72- 90 )</a:t>
                  </a:r>
                  <a:endParaRPr kumimoji="0" lang="en-US" altLang="en-US" sz="4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endParaRPr>
                </a:p>
              </p:txBody>
            </p:sp>
            <p:sp>
              <p:nvSpPr>
                <p:cNvPr id="188" name="Line 90"/>
                <p:cNvSpPr>
                  <a:spLocks noChangeShapeType="1"/>
                </p:cNvSpPr>
                <p:nvPr/>
              </p:nvSpPr>
              <p:spPr bwMode="auto">
                <a:xfrm>
                  <a:off x="5688013" y="4397581"/>
                  <a:ext cx="477838" cy="0"/>
                </a:xfrm>
                <a:prstGeom prst="line">
                  <a:avLst/>
                </a:prstGeom>
                <a:noFill/>
                <a:ln w="11113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89" name="Rectangle 91"/>
                <p:cNvSpPr>
                  <a:spLocks noChangeArrowheads="1"/>
                </p:cNvSpPr>
                <p:nvPr/>
              </p:nvSpPr>
              <p:spPr bwMode="auto">
                <a:xfrm>
                  <a:off x="5875338" y="4345193"/>
                  <a:ext cx="103188" cy="103187"/>
                </a:xfrm>
                <a:prstGeom prst="rect">
                  <a:avLst/>
                </a:prstGeom>
                <a:solidFill>
                  <a:srgbClr val="A52A2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90" name="Rectangle 92"/>
                <p:cNvSpPr>
                  <a:spLocks noChangeArrowheads="1"/>
                </p:cNvSpPr>
                <p:nvPr/>
              </p:nvSpPr>
              <p:spPr bwMode="auto">
                <a:xfrm>
                  <a:off x="5875338" y="4345193"/>
                  <a:ext cx="103188" cy="103187"/>
                </a:xfrm>
                <a:prstGeom prst="rect">
                  <a:avLst/>
                </a:prstGeom>
                <a:noFill/>
                <a:ln w="4763" cap="rnd">
                  <a:solidFill>
                    <a:srgbClr val="A52A2A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</p:grpSp>
          <p:grpSp>
            <p:nvGrpSpPr>
              <p:cNvPr id="178" name="Group 177"/>
              <p:cNvGrpSpPr/>
              <p:nvPr/>
            </p:nvGrpSpPr>
            <p:grpSpPr>
              <a:xfrm>
                <a:off x="947601" y="4308218"/>
                <a:ext cx="8517413" cy="276999"/>
                <a:chOff x="947601" y="4429125"/>
                <a:chExt cx="8517413" cy="276999"/>
              </a:xfrm>
            </p:grpSpPr>
            <p:sp>
              <p:nvSpPr>
                <p:cNvPr id="179" name="Rectangle 18"/>
                <p:cNvSpPr>
                  <a:spLocks noChangeArrowheads="1"/>
                </p:cNvSpPr>
                <p:nvPr/>
              </p:nvSpPr>
              <p:spPr bwMode="auto">
                <a:xfrm>
                  <a:off x="947601" y="4429125"/>
                  <a:ext cx="626775" cy="2462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6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+mn-lt"/>
                    </a:rPr>
                    <a:t>   Other</a:t>
                  </a:r>
                  <a:endParaRPr kumimoji="0" lang="en-US" altLang="en-US" sz="4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endParaRPr>
                </a:p>
              </p:txBody>
            </p:sp>
            <p:sp>
              <p:nvSpPr>
                <p:cNvPr id="180" name="Rectangle 36"/>
                <p:cNvSpPr>
                  <a:spLocks noChangeArrowheads="1"/>
                </p:cNvSpPr>
                <p:nvPr/>
              </p:nvSpPr>
              <p:spPr bwMode="auto">
                <a:xfrm>
                  <a:off x="3735388" y="4429125"/>
                  <a:ext cx="234038" cy="276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+mn-lt"/>
                    </a:rPr>
                    <a:t>15</a:t>
                  </a:r>
                  <a:endParaRPr kumimoji="0" lang="en-US" altLang="en-US" sz="4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endParaRPr>
                </a:p>
              </p:txBody>
            </p:sp>
            <p:sp>
              <p:nvSpPr>
                <p:cNvPr id="181" name="Rectangle 52"/>
                <p:cNvSpPr>
                  <a:spLocks noChangeArrowheads="1"/>
                </p:cNvSpPr>
                <p:nvPr/>
              </p:nvSpPr>
              <p:spPr bwMode="auto">
                <a:xfrm>
                  <a:off x="8116888" y="4429125"/>
                  <a:ext cx="1348126" cy="276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+mn-lt"/>
                    </a:rPr>
                    <a:t>80    ( 60-100 )</a:t>
                  </a:r>
                  <a:endParaRPr kumimoji="0" lang="en-US" altLang="en-US" sz="4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endParaRPr>
                </a:p>
              </p:txBody>
            </p:sp>
            <p:sp>
              <p:nvSpPr>
                <p:cNvPr id="182" name="Line 93"/>
                <p:cNvSpPr>
                  <a:spLocks noChangeShapeType="1"/>
                </p:cNvSpPr>
                <p:nvPr/>
              </p:nvSpPr>
              <p:spPr bwMode="auto">
                <a:xfrm>
                  <a:off x="5360988" y="4599193"/>
                  <a:ext cx="1069975" cy="0"/>
                </a:xfrm>
                <a:prstGeom prst="line">
                  <a:avLst/>
                </a:prstGeom>
                <a:noFill/>
                <a:ln w="11113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83" name="Rectangle 94"/>
                <p:cNvSpPr>
                  <a:spLocks noChangeArrowheads="1"/>
                </p:cNvSpPr>
                <p:nvPr/>
              </p:nvSpPr>
              <p:spPr bwMode="auto">
                <a:xfrm>
                  <a:off x="5886450" y="4589668"/>
                  <a:ext cx="20638" cy="20637"/>
                </a:xfrm>
                <a:prstGeom prst="rect">
                  <a:avLst/>
                </a:prstGeom>
                <a:solidFill>
                  <a:srgbClr val="A52A2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84" name="Rectangle 95"/>
                <p:cNvSpPr>
                  <a:spLocks noChangeArrowheads="1"/>
                </p:cNvSpPr>
                <p:nvPr/>
              </p:nvSpPr>
              <p:spPr bwMode="auto">
                <a:xfrm>
                  <a:off x="5886450" y="4589668"/>
                  <a:ext cx="20638" cy="20637"/>
                </a:xfrm>
                <a:prstGeom prst="rect">
                  <a:avLst/>
                </a:prstGeom>
                <a:noFill/>
                <a:ln w="4763" cap="rnd">
                  <a:solidFill>
                    <a:srgbClr val="A52A2A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</p:grpSp>
        </p:grpSp>
        <p:grpSp>
          <p:nvGrpSpPr>
            <p:cNvPr id="136" name="Group 135"/>
            <p:cNvGrpSpPr/>
            <p:nvPr/>
          </p:nvGrpSpPr>
          <p:grpSpPr>
            <a:xfrm>
              <a:off x="860289" y="4545875"/>
              <a:ext cx="8604725" cy="972006"/>
              <a:chOff x="860289" y="4516438"/>
              <a:chExt cx="8604725" cy="972006"/>
            </a:xfrm>
          </p:grpSpPr>
          <p:sp>
            <p:nvSpPr>
              <p:cNvPr id="153" name="Rectangle 19"/>
              <p:cNvSpPr>
                <a:spLocks noChangeArrowheads="1"/>
              </p:cNvSpPr>
              <p:nvPr/>
            </p:nvSpPr>
            <p:spPr bwMode="auto">
              <a:xfrm>
                <a:off x="860289" y="4516438"/>
                <a:ext cx="361381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</a:rPr>
                  <a:t>Age</a:t>
                </a:r>
                <a:endParaRPr kumimoji="0" lang="en-US" altLang="en-US" sz="4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  <p:grpSp>
            <p:nvGrpSpPr>
              <p:cNvPr id="154" name="Group 153"/>
              <p:cNvGrpSpPr/>
              <p:nvPr/>
            </p:nvGrpSpPr>
            <p:grpSpPr>
              <a:xfrm>
                <a:off x="947601" y="4748107"/>
                <a:ext cx="8517413" cy="276999"/>
                <a:chOff x="947601" y="4838700"/>
                <a:chExt cx="8517413" cy="276999"/>
              </a:xfrm>
            </p:grpSpPr>
            <p:sp>
              <p:nvSpPr>
                <p:cNvPr id="169" name="Rectangle 20"/>
                <p:cNvSpPr>
                  <a:spLocks noChangeArrowheads="1"/>
                </p:cNvSpPr>
                <p:nvPr/>
              </p:nvSpPr>
              <p:spPr bwMode="auto">
                <a:xfrm>
                  <a:off x="947601" y="4838700"/>
                  <a:ext cx="662041" cy="2462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6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+mn-lt"/>
                    </a:rPr>
                    <a:t>   &lt;65 </a:t>
                  </a:r>
                  <a:r>
                    <a:rPr kumimoji="0" lang="en-US" altLang="en-US" sz="1600" b="0" i="0" u="none" strike="noStrike" cap="none" normalizeH="0" baseline="0" dirty="0" err="1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+mn-lt"/>
                    </a:rPr>
                    <a:t>yr</a:t>
                  </a:r>
                  <a:endParaRPr kumimoji="0" lang="en-US" altLang="en-US" sz="4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endParaRPr>
                </a:p>
              </p:txBody>
            </p:sp>
            <p:sp>
              <p:nvSpPr>
                <p:cNvPr id="170" name="Rectangle 37"/>
                <p:cNvSpPr>
                  <a:spLocks noChangeArrowheads="1"/>
                </p:cNvSpPr>
                <p:nvPr/>
              </p:nvSpPr>
              <p:spPr bwMode="auto">
                <a:xfrm>
                  <a:off x="3735388" y="4838700"/>
                  <a:ext cx="234038" cy="276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+mn-lt"/>
                    </a:rPr>
                    <a:t>18</a:t>
                  </a:r>
                  <a:endParaRPr kumimoji="0" lang="en-US" altLang="en-US" sz="4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endParaRPr>
                </a:p>
              </p:txBody>
            </p:sp>
            <p:sp>
              <p:nvSpPr>
                <p:cNvPr id="171" name="Rectangle 53"/>
                <p:cNvSpPr>
                  <a:spLocks noChangeArrowheads="1"/>
                </p:cNvSpPr>
                <p:nvPr/>
              </p:nvSpPr>
              <p:spPr bwMode="auto">
                <a:xfrm>
                  <a:off x="8116888" y="4838700"/>
                  <a:ext cx="1348126" cy="276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+mn-lt"/>
                    </a:rPr>
                    <a:t>83    ( 66-100 )</a:t>
                  </a:r>
                  <a:endParaRPr kumimoji="0" lang="en-US" altLang="en-US" sz="4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endParaRPr>
                </a:p>
              </p:txBody>
            </p:sp>
            <p:sp>
              <p:nvSpPr>
                <p:cNvPr id="172" name="Line 96"/>
                <p:cNvSpPr>
                  <a:spLocks noChangeShapeType="1"/>
                </p:cNvSpPr>
                <p:nvPr/>
              </p:nvSpPr>
              <p:spPr bwMode="auto">
                <a:xfrm>
                  <a:off x="5527675" y="5010356"/>
                  <a:ext cx="903288" cy="0"/>
                </a:xfrm>
                <a:prstGeom prst="line">
                  <a:avLst/>
                </a:prstGeom>
                <a:noFill/>
                <a:ln w="11113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73" name="Rectangle 97"/>
                <p:cNvSpPr>
                  <a:spLocks noChangeArrowheads="1"/>
                </p:cNvSpPr>
                <p:nvPr/>
              </p:nvSpPr>
              <p:spPr bwMode="auto">
                <a:xfrm>
                  <a:off x="5973763" y="4994481"/>
                  <a:ext cx="26988" cy="25400"/>
                </a:xfrm>
                <a:prstGeom prst="rect">
                  <a:avLst/>
                </a:prstGeom>
                <a:solidFill>
                  <a:srgbClr val="A52A2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74" name="Rectangle 98"/>
                <p:cNvSpPr>
                  <a:spLocks noChangeArrowheads="1"/>
                </p:cNvSpPr>
                <p:nvPr/>
              </p:nvSpPr>
              <p:spPr bwMode="auto">
                <a:xfrm>
                  <a:off x="5973763" y="4994481"/>
                  <a:ext cx="26988" cy="25400"/>
                </a:xfrm>
                <a:prstGeom prst="rect">
                  <a:avLst/>
                </a:prstGeom>
                <a:noFill/>
                <a:ln w="4763" cap="rnd">
                  <a:solidFill>
                    <a:srgbClr val="A52A2A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</p:grpSp>
          <p:grpSp>
            <p:nvGrpSpPr>
              <p:cNvPr id="155" name="Group 154"/>
              <p:cNvGrpSpPr/>
              <p:nvPr/>
            </p:nvGrpSpPr>
            <p:grpSpPr>
              <a:xfrm>
                <a:off x="947601" y="4979776"/>
                <a:ext cx="8467580" cy="276999"/>
                <a:chOff x="947601" y="5041900"/>
                <a:chExt cx="8467580" cy="276999"/>
              </a:xfrm>
            </p:grpSpPr>
            <p:sp>
              <p:nvSpPr>
                <p:cNvPr id="163" name="Rectangle 21"/>
                <p:cNvSpPr>
                  <a:spLocks noChangeArrowheads="1"/>
                </p:cNvSpPr>
                <p:nvPr/>
              </p:nvSpPr>
              <p:spPr bwMode="auto">
                <a:xfrm>
                  <a:off x="947601" y="5041900"/>
                  <a:ext cx="830356" cy="2462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6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+mn-lt"/>
                    </a:rPr>
                    <a:t>   65-75 </a:t>
                  </a:r>
                  <a:r>
                    <a:rPr kumimoji="0" lang="en-US" altLang="en-US" sz="1600" b="0" i="0" u="none" strike="noStrike" cap="none" normalizeH="0" baseline="0" dirty="0" err="1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+mn-lt"/>
                    </a:rPr>
                    <a:t>yr</a:t>
                  </a:r>
                  <a:endParaRPr kumimoji="0" lang="en-US" altLang="en-US" sz="4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endParaRPr>
                </a:p>
              </p:txBody>
            </p:sp>
            <p:sp>
              <p:nvSpPr>
                <p:cNvPr id="164" name="Rectangle 38"/>
                <p:cNvSpPr>
                  <a:spLocks noChangeArrowheads="1"/>
                </p:cNvSpPr>
                <p:nvPr/>
              </p:nvSpPr>
              <p:spPr bwMode="auto">
                <a:xfrm>
                  <a:off x="3735388" y="5041900"/>
                  <a:ext cx="234038" cy="276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+mn-lt"/>
                    </a:rPr>
                    <a:t>38</a:t>
                  </a:r>
                  <a:endParaRPr kumimoji="0" lang="en-US" altLang="en-US" sz="4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endParaRPr>
                </a:p>
              </p:txBody>
            </p:sp>
            <p:sp>
              <p:nvSpPr>
                <p:cNvPr id="165" name="Rectangle 54"/>
                <p:cNvSpPr>
                  <a:spLocks noChangeArrowheads="1"/>
                </p:cNvSpPr>
                <p:nvPr/>
              </p:nvSpPr>
              <p:spPr bwMode="auto">
                <a:xfrm>
                  <a:off x="8131175" y="5041900"/>
                  <a:ext cx="1284006" cy="276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+mn-lt"/>
                    </a:rPr>
                    <a:t>87    ( 76- 98 )</a:t>
                  </a:r>
                  <a:endParaRPr kumimoji="0" lang="en-US" altLang="en-US" sz="4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endParaRPr>
                </a:p>
              </p:txBody>
            </p:sp>
            <p:sp>
              <p:nvSpPr>
                <p:cNvPr id="166" name="Line 99"/>
                <p:cNvSpPr>
                  <a:spLocks noChangeShapeType="1"/>
                </p:cNvSpPr>
                <p:nvPr/>
              </p:nvSpPr>
              <p:spPr bwMode="auto">
                <a:xfrm>
                  <a:off x="5792788" y="5213556"/>
                  <a:ext cx="571500" cy="0"/>
                </a:xfrm>
                <a:prstGeom prst="line">
                  <a:avLst/>
                </a:prstGeom>
                <a:noFill/>
                <a:ln w="11113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67" name="Rectangle 100"/>
                <p:cNvSpPr>
                  <a:spLocks noChangeArrowheads="1"/>
                </p:cNvSpPr>
                <p:nvPr/>
              </p:nvSpPr>
              <p:spPr bwMode="auto">
                <a:xfrm>
                  <a:off x="6051550" y="5181806"/>
                  <a:ext cx="57150" cy="57150"/>
                </a:xfrm>
                <a:prstGeom prst="rect">
                  <a:avLst/>
                </a:prstGeom>
                <a:solidFill>
                  <a:srgbClr val="A52A2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68" name="Rectangle 101"/>
                <p:cNvSpPr>
                  <a:spLocks noChangeArrowheads="1"/>
                </p:cNvSpPr>
                <p:nvPr/>
              </p:nvSpPr>
              <p:spPr bwMode="auto">
                <a:xfrm>
                  <a:off x="6051550" y="5181806"/>
                  <a:ext cx="57150" cy="57150"/>
                </a:xfrm>
                <a:prstGeom prst="rect">
                  <a:avLst/>
                </a:prstGeom>
                <a:noFill/>
                <a:ln w="4763" cap="rnd">
                  <a:solidFill>
                    <a:srgbClr val="A52A2A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</p:grpSp>
          <p:grpSp>
            <p:nvGrpSpPr>
              <p:cNvPr id="156" name="Group 155"/>
              <p:cNvGrpSpPr/>
              <p:nvPr/>
            </p:nvGrpSpPr>
            <p:grpSpPr>
              <a:xfrm>
                <a:off x="947601" y="5211445"/>
                <a:ext cx="8467580" cy="276999"/>
                <a:chOff x="947601" y="5245100"/>
                <a:chExt cx="8467580" cy="276999"/>
              </a:xfrm>
            </p:grpSpPr>
            <p:sp>
              <p:nvSpPr>
                <p:cNvPr id="157" name="Rectangle 22"/>
                <p:cNvSpPr>
                  <a:spLocks noChangeArrowheads="1"/>
                </p:cNvSpPr>
                <p:nvPr/>
              </p:nvSpPr>
              <p:spPr bwMode="auto">
                <a:xfrm>
                  <a:off x="947601" y="5245100"/>
                  <a:ext cx="662041" cy="2462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6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+mn-lt"/>
                    </a:rPr>
                    <a:t>   &gt;75 </a:t>
                  </a:r>
                  <a:r>
                    <a:rPr kumimoji="0" lang="en-US" altLang="en-US" sz="1600" b="0" i="0" u="none" strike="noStrike" cap="none" normalizeH="0" baseline="0" dirty="0" err="1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+mn-lt"/>
                    </a:rPr>
                    <a:t>yr</a:t>
                  </a:r>
                  <a:endParaRPr kumimoji="0" lang="en-US" altLang="en-US" sz="4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endParaRPr>
                </a:p>
              </p:txBody>
            </p:sp>
            <p:sp>
              <p:nvSpPr>
                <p:cNvPr id="158" name="Rectangle 39"/>
                <p:cNvSpPr>
                  <a:spLocks noChangeArrowheads="1"/>
                </p:cNvSpPr>
                <p:nvPr/>
              </p:nvSpPr>
              <p:spPr bwMode="auto">
                <a:xfrm>
                  <a:off x="3735388" y="5245100"/>
                  <a:ext cx="234038" cy="276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+mn-lt"/>
                    </a:rPr>
                    <a:t>76</a:t>
                  </a:r>
                  <a:endParaRPr kumimoji="0" lang="en-US" altLang="en-US" sz="4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endParaRPr>
                </a:p>
              </p:txBody>
            </p:sp>
            <p:sp>
              <p:nvSpPr>
                <p:cNvPr id="159" name="Rectangle 55"/>
                <p:cNvSpPr>
                  <a:spLocks noChangeArrowheads="1"/>
                </p:cNvSpPr>
                <p:nvPr/>
              </p:nvSpPr>
              <p:spPr bwMode="auto">
                <a:xfrm>
                  <a:off x="8131175" y="5245100"/>
                  <a:ext cx="1284006" cy="276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+mn-lt"/>
                    </a:rPr>
                    <a:t>80    ( 71- 89 )</a:t>
                  </a:r>
                  <a:endParaRPr kumimoji="0" lang="en-US" altLang="en-US" sz="4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endParaRPr>
                </a:p>
              </p:txBody>
            </p:sp>
            <p:sp>
              <p:nvSpPr>
                <p:cNvPr id="160" name="Line 102"/>
                <p:cNvSpPr>
                  <a:spLocks noChangeShapeType="1"/>
                </p:cNvSpPr>
                <p:nvPr/>
              </p:nvSpPr>
              <p:spPr bwMode="auto">
                <a:xfrm>
                  <a:off x="5667375" y="5415168"/>
                  <a:ext cx="477838" cy="0"/>
                </a:xfrm>
                <a:prstGeom prst="line">
                  <a:avLst/>
                </a:prstGeom>
                <a:noFill/>
                <a:ln w="11113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61" name="Rectangle 103"/>
                <p:cNvSpPr>
                  <a:spLocks noChangeArrowheads="1"/>
                </p:cNvSpPr>
                <p:nvPr/>
              </p:nvSpPr>
              <p:spPr bwMode="auto">
                <a:xfrm>
                  <a:off x="5849938" y="5358018"/>
                  <a:ext cx="107950" cy="109537"/>
                </a:xfrm>
                <a:prstGeom prst="rect">
                  <a:avLst/>
                </a:prstGeom>
                <a:solidFill>
                  <a:srgbClr val="A52A2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62" name="Rectangle 104"/>
                <p:cNvSpPr>
                  <a:spLocks noChangeArrowheads="1"/>
                </p:cNvSpPr>
                <p:nvPr/>
              </p:nvSpPr>
              <p:spPr bwMode="auto">
                <a:xfrm>
                  <a:off x="5849938" y="5358018"/>
                  <a:ext cx="107950" cy="109537"/>
                </a:xfrm>
                <a:prstGeom prst="rect">
                  <a:avLst/>
                </a:prstGeom>
                <a:noFill/>
                <a:ln w="4763" cap="rnd">
                  <a:solidFill>
                    <a:srgbClr val="A52A2A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</p:grpSp>
        </p:grpSp>
        <p:grpSp>
          <p:nvGrpSpPr>
            <p:cNvPr id="137" name="Group 136"/>
            <p:cNvGrpSpPr/>
            <p:nvPr/>
          </p:nvGrpSpPr>
          <p:grpSpPr>
            <a:xfrm>
              <a:off x="860289" y="5473594"/>
              <a:ext cx="8575740" cy="755578"/>
              <a:chOff x="860289" y="5473594"/>
              <a:chExt cx="8575740" cy="755578"/>
            </a:xfrm>
          </p:grpSpPr>
          <p:sp>
            <p:nvSpPr>
              <p:cNvPr id="138" name="Rectangle 23"/>
              <p:cNvSpPr>
                <a:spLocks noChangeArrowheads="1"/>
              </p:cNvSpPr>
              <p:nvPr/>
            </p:nvSpPr>
            <p:spPr bwMode="auto">
              <a:xfrm>
                <a:off x="860289" y="5473594"/>
                <a:ext cx="1538113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b="1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</a:rPr>
                  <a:t>Andexanet</a:t>
                </a:r>
                <a:r>
                  <a:rPr kumimoji="0" lang="en-US" altLang="en-US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</a:rPr>
                  <a:t> dose</a:t>
                </a:r>
                <a:endParaRPr kumimoji="0" lang="en-US" altLang="en-US" sz="4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  <p:grpSp>
            <p:nvGrpSpPr>
              <p:cNvPr id="139" name="Group 138"/>
              <p:cNvGrpSpPr/>
              <p:nvPr/>
            </p:nvGrpSpPr>
            <p:grpSpPr>
              <a:xfrm>
                <a:off x="947601" y="5712883"/>
                <a:ext cx="8392535" cy="276999"/>
                <a:chOff x="947601" y="5649913"/>
                <a:chExt cx="8392535" cy="276999"/>
              </a:xfrm>
            </p:grpSpPr>
            <p:sp>
              <p:nvSpPr>
                <p:cNvPr id="147" name="Rectangle 24"/>
                <p:cNvSpPr>
                  <a:spLocks noChangeArrowheads="1"/>
                </p:cNvSpPr>
                <p:nvPr/>
              </p:nvSpPr>
              <p:spPr bwMode="auto">
                <a:xfrm>
                  <a:off x="947601" y="5649913"/>
                  <a:ext cx="481670" cy="2462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6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+mn-lt"/>
                    </a:rPr>
                    <a:t>   Low</a:t>
                  </a:r>
                  <a:endParaRPr kumimoji="0" lang="en-US" altLang="en-US" sz="4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endParaRPr>
                </a:p>
              </p:txBody>
            </p:sp>
            <p:sp>
              <p:nvSpPr>
                <p:cNvPr id="148" name="Rectangle 40"/>
                <p:cNvSpPr>
                  <a:spLocks noChangeArrowheads="1"/>
                </p:cNvSpPr>
                <p:nvPr/>
              </p:nvSpPr>
              <p:spPr bwMode="auto">
                <a:xfrm>
                  <a:off x="3700463" y="5649913"/>
                  <a:ext cx="351058" cy="276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+mn-lt"/>
                    </a:rPr>
                    <a:t>117</a:t>
                  </a:r>
                  <a:endParaRPr kumimoji="0" lang="en-US" altLang="en-US" sz="4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endParaRPr>
                </a:p>
              </p:txBody>
            </p:sp>
            <p:sp>
              <p:nvSpPr>
                <p:cNvPr id="149" name="Rectangle 56"/>
                <p:cNvSpPr>
                  <a:spLocks noChangeArrowheads="1"/>
                </p:cNvSpPr>
                <p:nvPr/>
              </p:nvSpPr>
              <p:spPr bwMode="auto">
                <a:xfrm>
                  <a:off x="8131175" y="5649913"/>
                  <a:ext cx="1208961" cy="2619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+mn-lt"/>
                    </a:rPr>
                    <a:t>81    ( 74- 88 )</a:t>
                  </a:r>
                  <a:endParaRPr kumimoji="0" lang="en-US" altLang="en-US" sz="4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endParaRPr>
                </a:p>
              </p:txBody>
            </p:sp>
            <p:sp>
              <p:nvSpPr>
                <p:cNvPr id="150" name="Line 105"/>
                <p:cNvSpPr>
                  <a:spLocks noChangeShapeType="1"/>
                </p:cNvSpPr>
                <p:nvPr/>
              </p:nvSpPr>
              <p:spPr bwMode="auto">
                <a:xfrm>
                  <a:off x="5740400" y="5821568"/>
                  <a:ext cx="379413" cy="0"/>
                </a:xfrm>
                <a:prstGeom prst="line">
                  <a:avLst/>
                </a:prstGeom>
                <a:noFill/>
                <a:ln w="11113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51" name="Rectangle 106"/>
                <p:cNvSpPr>
                  <a:spLocks noChangeArrowheads="1"/>
                </p:cNvSpPr>
                <p:nvPr/>
              </p:nvSpPr>
              <p:spPr bwMode="auto">
                <a:xfrm>
                  <a:off x="5849938" y="5737431"/>
                  <a:ext cx="165100" cy="166687"/>
                </a:xfrm>
                <a:prstGeom prst="rect">
                  <a:avLst/>
                </a:prstGeom>
                <a:solidFill>
                  <a:srgbClr val="A52A2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52" name="Rectangle 107"/>
                <p:cNvSpPr>
                  <a:spLocks noChangeArrowheads="1"/>
                </p:cNvSpPr>
                <p:nvPr/>
              </p:nvSpPr>
              <p:spPr bwMode="auto">
                <a:xfrm>
                  <a:off x="5849938" y="5737431"/>
                  <a:ext cx="165100" cy="166687"/>
                </a:xfrm>
                <a:prstGeom prst="rect">
                  <a:avLst/>
                </a:prstGeom>
                <a:noFill/>
                <a:ln w="4763" cap="rnd">
                  <a:solidFill>
                    <a:srgbClr val="A52A2A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</p:grpSp>
          <p:grpSp>
            <p:nvGrpSpPr>
              <p:cNvPr id="140" name="Group 139"/>
              <p:cNvGrpSpPr/>
              <p:nvPr/>
            </p:nvGrpSpPr>
            <p:grpSpPr>
              <a:xfrm>
                <a:off x="947601" y="5952173"/>
                <a:ext cx="8488428" cy="276999"/>
                <a:chOff x="947601" y="5853113"/>
                <a:chExt cx="8488428" cy="276999"/>
              </a:xfrm>
            </p:grpSpPr>
            <p:sp>
              <p:nvSpPr>
                <p:cNvPr id="141" name="Rectangle 25"/>
                <p:cNvSpPr>
                  <a:spLocks noChangeArrowheads="1"/>
                </p:cNvSpPr>
                <p:nvPr/>
              </p:nvSpPr>
              <p:spPr bwMode="auto">
                <a:xfrm>
                  <a:off x="947601" y="5853113"/>
                  <a:ext cx="517770" cy="2462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6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+mn-lt"/>
                    </a:rPr>
                    <a:t>   High</a:t>
                  </a:r>
                  <a:endParaRPr kumimoji="0" lang="en-US" altLang="en-US" sz="4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endParaRPr>
                </a:p>
              </p:txBody>
            </p:sp>
            <p:sp>
              <p:nvSpPr>
                <p:cNvPr id="142" name="Rectangle 41"/>
                <p:cNvSpPr>
                  <a:spLocks noChangeArrowheads="1"/>
                </p:cNvSpPr>
                <p:nvPr/>
              </p:nvSpPr>
              <p:spPr bwMode="auto">
                <a:xfrm>
                  <a:off x="3735388" y="5853113"/>
                  <a:ext cx="234038" cy="276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+mn-lt"/>
                    </a:rPr>
                    <a:t>15</a:t>
                  </a:r>
                  <a:endParaRPr kumimoji="0" lang="en-US" altLang="en-US" sz="4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endParaRPr>
                </a:p>
              </p:txBody>
            </p:sp>
            <p:sp>
              <p:nvSpPr>
                <p:cNvPr id="143" name="Rectangle 57"/>
                <p:cNvSpPr>
                  <a:spLocks noChangeArrowheads="1"/>
                </p:cNvSpPr>
                <p:nvPr/>
              </p:nvSpPr>
              <p:spPr bwMode="auto">
                <a:xfrm>
                  <a:off x="8116888" y="5853113"/>
                  <a:ext cx="1319141" cy="2619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+mn-lt"/>
                    </a:rPr>
                    <a:t>93    ( 81-100 )</a:t>
                  </a:r>
                  <a:endParaRPr kumimoji="0" lang="en-US" altLang="en-US" sz="4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endParaRPr>
                </a:p>
              </p:txBody>
            </p:sp>
            <p:sp>
              <p:nvSpPr>
                <p:cNvPr id="144" name="Line 108"/>
                <p:cNvSpPr>
                  <a:spLocks noChangeShapeType="1"/>
                </p:cNvSpPr>
                <p:nvPr/>
              </p:nvSpPr>
              <p:spPr bwMode="auto">
                <a:xfrm>
                  <a:off x="5916613" y="6023181"/>
                  <a:ext cx="514350" cy="0"/>
                </a:xfrm>
                <a:prstGeom prst="line">
                  <a:avLst/>
                </a:prstGeom>
                <a:noFill/>
                <a:ln w="11113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45" name="Rectangle 109"/>
                <p:cNvSpPr>
                  <a:spLocks noChangeArrowheads="1"/>
                </p:cNvSpPr>
                <p:nvPr/>
              </p:nvSpPr>
              <p:spPr bwMode="auto">
                <a:xfrm>
                  <a:off x="6243638" y="6013656"/>
                  <a:ext cx="22225" cy="20637"/>
                </a:xfrm>
                <a:prstGeom prst="rect">
                  <a:avLst/>
                </a:prstGeom>
                <a:solidFill>
                  <a:srgbClr val="A52A2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46" name="Rectangle 110"/>
                <p:cNvSpPr>
                  <a:spLocks noChangeArrowheads="1"/>
                </p:cNvSpPr>
                <p:nvPr/>
              </p:nvSpPr>
              <p:spPr bwMode="auto">
                <a:xfrm>
                  <a:off x="6243638" y="6013656"/>
                  <a:ext cx="22225" cy="20637"/>
                </a:xfrm>
                <a:prstGeom prst="rect">
                  <a:avLst/>
                </a:prstGeom>
                <a:noFill/>
                <a:ln w="4763" cap="rnd">
                  <a:solidFill>
                    <a:srgbClr val="A52A2A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66097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Safety Assessment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42937" y="1623117"/>
            <a:ext cx="10906125" cy="4951415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sz="3200" dirty="0" smtClean="0"/>
              <a:t>Thrombotic events occurred within 3 days of andexanet in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3200" dirty="0" smtClean="0"/>
              <a:t>    6 (2.6%) patients and by 30 days in 24 (11%)</a:t>
            </a:r>
          </a:p>
          <a:p>
            <a:pPr>
              <a:spcBef>
                <a:spcPts val="1800"/>
              </a:spcBef>
            </a:pPr>
            <a:r>
              <a:rPr lang="en-US" sz="3200" dirty="0"/>
              <a:t>Anticoagulation re-started in 129 patients (57%) by 30 days</a:t>
            </a:r>
          </a:p>
          <a:p>
            <a:pPr>
              <a:spcBef>
                <a:spcPts val="1800"/>
              </a:spcBef>
            </a:pPr>
            <a:r>
              <a:rPr lang="en-US" sz="3200" dirty="0" smtClean="0"/>
              <a:t>Therapeutic anticoagulation was re-started in only 9 patients before a thrombotic event occurred</a:t>
            </a:r>
          </a:p>
          <a:p>
            <a:pPr>
              <a:spcBef>
                <a:spcPts val="1800"/>
              </a:spcBef>
            </a:pPr>
            <a:r>
              <a:rPr lang="en-US" sz="3200" dirty="0" smtClean="0"/>
              <a:t>27 deaths occurred by 30 days (12%), of which 11 were cardiovascular</a:t>
            </a:r>
          </a:p>
        </p:txBody>
      </p:sp>
    </p:spTree>
    <p:extLst>
      <p:ext uri="{BB962C8B-B14F-4D97-AF65-F5344CB8AC3E}">
        <p14:creationId xmlns:p14="http://schemas.microsoft.com/office/powerpoint/2010/main" val="383258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8427"/>
            <a:ext cx="10515600" cy="759473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Time to Death by Any Cause</a:t>
            </a:r>
            <a:endParaRPr lang="en-US" sz="3600" dirty="0"/>
          </a:p>
        </p:txBody>
      </p:sp>
      <p:sp>
        <p:nvSpPr>
          <p:cNvPr id="5" name="AutoShape 3"/>
          <p:cNvSpPr>
            <a:spLocks noChangeAspect="1" noChangeArrowheads="1" noTextEdit="1"/>
          </p:cNvSpPr>
          <p:nvPr/>
        </p:nvSpPr>
        <p:spPr bwMode="auto">
          <a:xfrm>
            <a:off x="1968501" y="882650"/>
            <a:ext cx="8255000" cy="575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966650" y="861868"/>
            <a:ext cx="8255000" cy="57546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226127" y="6347055"/>
            <a:ext cx="9304133" cy="287390"/>
            <a:chOff x="1226127" y="6347055"/>
            <a:chExt cx="9304133" cy="287390"/>
          </a:xfrm>
        </p:grpSpPr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2445035" y="6357446"/>
              <a:ext cx="35105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227</a:t>
              </a:r>
              <a:endParaRPr kumimoji="0" lang="en-US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3216895" y="6357446"/>
              <a:ext cx="35105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226</a:t>
              </a:r>
              <a:endParaRPr kumimoji="0" lang="en-US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3988756" y="6357446"/>
              <a:ext cx="35105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221</a:t>
              </a:r>
              <a:endParaRPr kumimoji="0" lang="en-US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4751944" y="6357446"/>
              <a:ext cx="35105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219</a:t>
              </a:r>
              <a:endParaRPr kumimoji="0" lang="en-US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5523804" y="6357446"/>
              <a:ext cx="35105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213</a:t>
              </a:r>
              <a:endParaRPr kumimoji="0" lang="en-US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6295665" y="6357446"/>
              <a:ext cx="35105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211</a:t>
              </a:r>
              <a:endParaRPr kumimoji="0" lang="en-US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7069260" y="6357446"/>
              <a:ext cx="35105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208</a:t>
              </a:r>
              <a:endParaRPr kumimoji="0" lang="en-US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7841120" y="6357446"/>
              <a:ext cx="35105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204</a:t>
              </a:r>
              <a:endParaRPr kumimoji="0" lang="en-US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8633747" y="6357446"/>
              <a:ext cx="35105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197</a:t>
              </a:r>
              <a:endParaRPr kumimoji="0" lang="en-US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9407342" y="6357446"/>
              <a:ext cx="35105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196</a:t>
              </a:r>
              <a:endParaRPr kumimoji="0" lang="en-US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10179202" y="6357446"/>
              <a:ext cx="35105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188</a:t>
              </a:r>
              <a:endParaRPr kumimoji="0" lang="en-US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1226127" y="6347055"/>
              <a:ext cx="103823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No. at risk:</a:t>
              </a:r>
              <a:endParaRPr kumimoji="0" lang="en-US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421" name="Group 420"/>
          <p:cNvGrpSpPr/>
          <p:nvPr/>
        </p:nvGrpSpPr>
        <p:grpSpPr>
          <a:xfrm>
            <a:off x="1580251" y="933667"/>
            <a:ext cx="8924958" cy="5401210"/>
            <a:chOff x="1978574" y="1217613"/>
            <a:chExt cx="8102052" cy="5112961"/>
          </a:xfrm>
        </p:grpSpPr>
        <p:sp>
          <p:nvSpPr>
            <p:cNvPr id="28" name="Freeform 27"/>
            <p:cNvSpPr>
              <a:spLocks/>
            </p:cNvSpPr>
            <p:nvPr/>
          </p:nvSpPr>
          <p:spPr bwMode="auto">
            <a:xfrm>
              <a:off x="2886076" y="2543175"/>
              <a:ext cx="7050088" cy="3135313"/>
            </a:xfrm>
            <a:custGeom>
              <a:avLst/>
              <a:gdLst>
                <a:gd name="T0" fmla="*/ 0 w 738"/>
                <a:gd name="T1" fmla="*/ 366 h 366"/>
                <a:gd name="T2" fmla="*/ 25 w 738"/>
                <a:gd name="T3" fmla="*/ 366 h 366"/>
                <a:gd name="T4" fmla="*/ 25 w 738"/>
                <a:gd name="T5" fmla="*/ 353 h 366"/>
                <a:gd name="T6" fmla="*/ 25 w 738"/>
                <a:gd name="T7" fmla="*/ 353 h 366"/>
                <a:gd name="T8" fmla="*/ 74 w 738"/>
                <a:gd name="T9" fmla="*/ 353 h 366"/>
                <a:gd name="T10" fmla="*/ 74 w 738"/>
                <a:gd name="T11" fmla="*/ 340 h 366"/>
                <a:gd name="T12" fmla="*/ 74 w 738"/>
                <a:gd name="T13" fmla="*/ 340 h 366"/>
                <a:gd name="T14" fmla="*/ 197 w 738"/>
                <a:gd name="T15" fmla="*/ 340 h 366"/>
                <a:gd name="T16" fmla="*/ 197 w 738"/>
                <a:gd name="T17" fmla="*/ 312 h 366"/>
                <a:gd name="T18" fmla="*/ 197 w 738"/>
                <a:gd name="T19" fmla="*/ 312 h 366"/>
                <a:gd name="T20" fmla="*/ 221 w 738"/>
                <a:gd name="T21" fmla="*/ 312 h 366"/>
                <a:gd name="T22" fmla="*/ 221 w 738"/>
                <a:gd name="T23" fmla="*/ 285 h 366"/>
                <a:gd name="T24" fmla="*/ 221 w 738"/>
                <a:gd name="T25" fmla="*/ 285 h 366"/>
                <a:gd name="T26" fmla="*/ 246 w 738"/>
                <a:gd name="T27" fmla="*/ 285 h 366"/>
                <a:gd name="T28" fmla="*/ 246 w 738"/>
                <a:gd name="T29" fmla="*/ 258 h 366"/>
                <a:gd name="T30" fmla="*/ 246 w 738"/>
                <a:gd name="T31" fmla="*/ 258 h 366"/>
                <a:gd name="T32" fmla="*/ 271 w 738"/>
                <a:gd name="T33" fmla="*/ 258 h 366"/>
                <a:gd name="T34" fmla="*/ 271 w 738"/>
                <a:gd name="T35" fmla="*/ 231 h 366"/>
                <a:gd name="T36" fmla="*/ 271 w 738"/>
                <a:gd name="T37" fmla="*/ 231 h 366"/>
                <a:gd name="T38" fmla="*/ 295 w 738"/>
                <a:gd name="T39" fmla="*/ 231 h 366"/>
                <a:gd name="T40" fmla="*/ 295 w 738"/>
                <a:gd name="T41" fmla="*/ 204 h 366"/>
                <a:gd name="T42" fmla="*/ 295 w 738"/>
                <a:gd name="T43" fmla="*/ 204 h 366"/>
                <a:gd name="T44" fmla="*/ 369 w 738"/>
                <a:gd name="T45" fmla="*/ 204 h 366"/>
                <a:gd name="T46" fmla="*/ 369 w 738"/>
                <a:gd name="T47" fmla="*/ 191 h 366"/>
                <a:gd name="T48" fmla="*/ 369 w 738"/>
                <a:gd name="T49" fmla="*/ 191 h 366"/>
                <a:gd name="T50" fmla="*/ 394 w 738"/>
                <a:gd name="T51" fmla="*/ 191 h 366"/>
                <a:gd name="T52" fmla="*/ 394 w 738"/>
                <a:gd name="T53" fmla="*/ 177 h 366"/>
                <a:gd name="T54" fmla="*/ 394 w 738"/>
                <a:gd name="T55" fmla="*/ 177 h 366"/>
                <a:gd name="T56" fmla="*/ 418 w 738"/>
                <a:gd name="T57" fmla="*/ 177 h 366"/>
                <a:gd name="T58" fmla="*/ 418 w 738"/>
                <a:gd name="T59" fmla="*/ 164 h 366"/>
                <a:gd name="T60" fmla="*/ 418 w 738"/>
                <a:gd name="T61" fmla="*/ 164 h 366"/>
                <a:gd name="T62" fmla="*/ 443 w 738"/>
                <a:gd name="T63" fmla="*/ 164 h 366"/>
                <a:gd name="T64" fmla="*/ 443 w 738"/>
                <a:gd name="T65" fmla="*/ 136 h 366"/>
                <a:gd name="T66" fmla="*/ 443 w 738"/>
                <a:gd name="T67" fmla="*/ 136 h 366"/>
                <a:gd name="T68" fmla="*/ 467 w 738"/>
                <a:gd name="T69" fmla="*/ 136 h 366"/>
                <a:gd name="T70" fmla="*/ 467 w 738"/>
                <a:gd name="T71" fmla="*/ 123 h 366"/>
                <a:gd name="T72" fmla="*/ 467 w 738"/>
                <a:gd name="T73" fmla="*/ 123 h 366"/>
                <a:gd name="T74" fmla="*/ 492 w 738"/>
                <a:gd name="T75" fmla="*/ 123 h 366"/>
                <a:gd name="T76" fmla="*/ 492 w 738"/>
                <a:gd name="T77" fmla="*/ 109 h 366"/>
                <a:gd name="T78" fmla="*/ 492 w 738"/>
                <a:gd name="T79" fmla="*/ 109 h 366"/>
                <a:gd name="T80" fmla="*/ 517 w 738"/>
                <a:gd name="T81" fmla="*/ 109 h 366"/>
                <a:gd name="T82" fmla="*/ 517 w 738"/>
                <a:gd name="T83" fmla="*/ 82 h 366"/>
                <a:gd name="T84" fmla="*/ 517 w 738"/>
                <a:gd name="T85" fmla="*/ 82 h 366"/>
                <a:gd name="T86" fmla="*/ 541 w 738"/>
                <a:gd name="T87" fmla="*/ 82 h 366"/>
                <a:gd name="T88" fmla="*/ 541 w 738"/>
                <a:gd name="T89" fmla="*/ 55 h 366"/>
                <a:gd name="T90" fmla="*/ 541 w 738"/>
                <a:gd name="T91" fmla="*/ 55 h 366"/>
                <a:gd name="T92" fmla="*/ 566 w 738"/>
                <a:gd name="T93" fmla="*/ 55 h 366"/>
                <a:gd name="T94" fmla="*/ 566 w 738"/>
                <a:gd name="T95" fmla="*/ 41 h 366"/>
                <a:gd name="T96" fmla="*/ 566 w 738"/>
                <a:gd name="T97" fmla="*/ 41 h 366"/>
                <a:gd name="T98" fmla="*/ 689 w 738"/>
                <a:gd name="T99" fmla="*/ 41 h 366"/>
                <a:gd name="T100" fmla="*/ 689 w 738"/>
                <a:gd name="T101" fmla="*/ 28 h 366"/>
                <a:gd name="T102" fmla="*/ 689 w 738"/>
                <a:gd name="T103" fmla="*/ 28 h 366"/>
                <a:gd name="T104" fmla="*/ 713 w 738"/>
                <a:gd name="T105" fmla="*/ 28 h 366"/>
                <a:gd name="T106" fmla="*/ 713 w 738"/>
                <a:gd name="T107" fmla="*/ 14 h 366"/>
                <a:gd name="T108" fmla="*/ 713 w 738"/>
                <a:gd name="T109" fmla="*/ 14 h 366"/>
                <a:gd name="T110" fmla="*/ 738 w 738"/>
                <a:gd name="T111" fmla="*/ 14 h 366"/>
                <a:gd name="T112" fmla="*/ 738 w 738"/>
                <a:gd name="T113" fmla="*/ 0 h 366"/>
                <a:gd name="T114" fmla="*/ 738 w 738"/>
                <a:gd name="T115" fmla="*/ 0 h 366"/>
                <a:gd name="T116" fmla="*/ 738 w 738"/>
                <a:gd name="T117" fmla="*/ 0 h 366"/>
                <a:gd name="T118" fmla="*/ 738 w 738"/>
                <a:gd name="T119" fmla="*/ 0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38" h="366">
                  <a:moveTo>
                    <a:pt x="0" y="366"/>
                  </a:moveTo>
                  <a:lnTo>
                    <a:pt x="25" y="366"/>
                  </a:lnTo>
                  <a:lnTo>
                    <a:pt x="25" y="353"/>
                  </a:lnTo>
                  <a:lnTo>
                    <a:pt x="25" y="353"/>
                  </a:lnTo>
                  <a:lnTo>
                    <a:pt x="74" y="353"/>
                  </a:lnTo>
                  <a:lnTo>
                    <a:pt x="74" y="340"/>
                  </a:lnTo>
                  <a:lnTo>
                    <a:pt x="74" y="340"/>
                  </a:lnTo>
                  <a:lnTo>
                    <a:pt x="197" y="340"/>
                  </a:lnTo>
                  <a:lnTo>
                    <a:pt x="197" y="312"/>
                  </a:lnTo>
                  <a:lnTo>
                    <a:pt x="197" y="312"/>
                  </a:lnTo>
                  <a:lnTo>
                    <a:pt x="221" y="312"/>
                  </a:lnTo>
                  <a:lnTo>
                    <a:pt x="221" y="285"/>
                  </a:lnTo>
                  <a:lnTo>
                    <a:pt x="221" y="285"/>
                  </a:lnTo>
                  <a:lnTo>
                    <a:pt x="246" y="285"/>
                  </a:lnTo>
                  <a:lnTo>
                    <a:pt x="246" y="258"/>
                  </a:lnTo>
                  <a:lnTo>
                    <a:pt x="246" y="258"/>
                  </a:lnTo>
                  <a:lnTo>
                    <a:pt x="271" y="258"/>
                  </a:lnTo>
                  <a:lnTo>
                    <a:pt x="271" y="231"/>
                  </a:lnTo>
                  <a:lnTo>
                    <a:pt x="271" y="231"/>
                  </a:lnTo>
                  <a:lnTo>
                    <a:pt x="295" y="231"/>
                  </a:lnTo>
                  <a:lnTo>
                    <a:pt x="295" y="204"/>
                  </a:lnTo>
                  <a:lnTo>
                    <a:pt x="295" y="204"/>
                  </a:lnTo>
                  <a:lnTo>
                    <a:pt x="369" y="204"/>
                  </a:lnTo>
                  <a:lnTo>
                    <a:pt x="369" y="191"/>
                  </a:lnTo>
                  <a:lnTo>
                    <a:pt x="369" y="191"/>
                  </a:lnTo>
                  <a:lnTo>
                    <a:pt x="394" y="191"/>
                  </a:lnTo>
                  <a:lnTo>
                    <a:pt x="394" y="177"/>
                  </a:lnTo>
                  <a:lnTo>
                    <a:pt x="394" y="177"/>
                  </a:lnTo>
                  <a:lnTo>
                    <a:pt x="418" y="177"/>
                  </a:lnTo>
                  <a:lnTo>
                    <a:pt x="418" y="164"/>
                  </a:lnTo>
                  <a:lnTo>
                    <a:pt x="418" y="164"/>
                  </a:lnTo>
                  <a:lnTo>
                    <a:pt x="443" y="164"/>
                  </a:lnTo>
                  <a:lnTo>
                    <a:pt x="443" y="136"/>
                  </a:lnTo>
                  <a:lnTo>
                    <a:pt x="443" y="136"/>
                  </a:lnTo>
                  <a:lnTo>
                    <a:pt x="467" y="136"/>
                  </a:lnTo>
                  <a:lnTo>
                    <a:pt x="467" y="123"/>
                  </a:lnTo>
                  <a:lnTo>
                    <a:pt x="467" y="123"/>
                  </a:lnTo>
                  <a:lnTo>
                    <a:pt x="492" y="123"/>
                  </a:lnTo>
                  <a:lnTo>
                    <a:pt x="492" y="109"/>
                  </a:lnTo>
                  <a:lnTo>
                    <a:pt x="492" y="109"/>
                  </a:lnTo>
                  <a:lnTo>
                    <a:pt x="517" y="109"/>
                  </a:lnTo>
                  <a:lnTo>
                    <a:pt x="517" y="82"/>
                  </a:lnTo>
                  <a:lnTo>
                    <a:pt x="517" y="82"/>
                  </a:lnTo>
                  <a:lnTo>
                    <a:pt x="541" y="82"/>
                  </a:lnTo>
                  <a:lnTo>
                    <a:pt x="541" y="55"/>
                  </a:lnTo>
                  <a:lnTo>
                    <a:pt x="541" y="55"/>
                  </a:lnTo>
                  <a:lnTo>
                    <a:pt x="566" y="55"/>
                  </a:lnTo>
                  <a:lnTo>
                    <a:pt x="566" y="41"/>
                  </a:lnTo>
                  <a:lnTo>
                    <a:pt x="566" y="41"/>
                  </a:lnTo>
                  <a:lnTo>
                    <a:pt x="689" y="41"/>
                  </a:lnTo>
                  <a:lnTo>
                    <a:pt x="689" y="28"/>
                  </a:lnTo>
                  <a:lnTo>
                    <a:pt x="689" y="28"/>
                  </a:lnTo>
                  <a:lnTo>
                    <a:pt x="713" y="28"/>
                  </a:lnTo>
                  <a:lnTo>
                    <a:pt x="713" y="14"/>
                  </a:lnTo>
                  <a:lnTo>
                    <a:pt x="713" y="14"/>
                  </a:lnTo>
                  <a:lnTo>
                    <a:pt x="738" y="14"/>
                  </a:lnTo>
                  <a:lnTo>
                    <a:pt x="738" y="0"/>
                  </a:lnTo>
                  <a:lnTo>
                    <a:pt x="738" y="0"/>
                  </a:lnTo>
                  <a:lnTo>
                    <a:pt x="738" y="0"/>
                  </a:lnTo>
                  <a:lnTo>
                    <a:pt x="738" y="0"/>
                  </a:lnTo>
                </a:path>
              </a:pathLst>
            </a:custGeom>
            <a:noFill/>
            <a:ln w="19050" cap="flat">
              <a:solidFill>
                <a:srgbClr val="FF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2741613" y="5764213"/>
              <a:ext cx="733901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endParaRPr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 flipV="1">
              <a:off x="10080626" y="1225550"/>
              <a:ext cx="0" cy="453866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2741613" y="1225550"/>
              <a:ext cx="733901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93" name="Line 32"/>
            <p:cNvSpPr>
              <a:spLocks noChangeShapeType="1"/>
            </p:cNvSpPr>
            <p:nvPr/>
          </p:nvSpPr>
          <p:spPr bwMode="auto">
            <a:xfrm>
              <a:off x="2741613" y="5764213"/>
              <a:ext cx="733901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endParaRPr>
            </a:p>
          </p:txBody>
        </p:sp>
        <p:sp>
          <p:nvSpPr>
            <p:cNvPr id="295" name="Line 33"/>
            <p:cNvSpPr>
              <a:spLocks noChangeShapeType="1"/>
            </p:cNvSpPr>
            <p:nvPr/>
          </p:nvSpPr>
          <p:spPr bwMode="auto">
            <a:xfrm>
              <a:off x="2813339" y="5764213"/>
              <a:ext cx="0" cy="508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endParaRPr>
            </a:p>
          </p:txBody>
        </p:sp>
        <p:sp>
          <p:nvSpPr>
            <p:cNvPr id="297" name="Rectangle 34"/>
            <p:cNvSpPr>
              <a:spLocks noChangeArrowheads="1"/>
            </p:cNvSpPr>
            <p:nvPr/>
          </p:nvSpPr>
          <p:spPr bwMode="auto">
            <a:xfrm>
              <a:off x="2847976" y="5849938"/>
              <a:ext cx="96043" cy="203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rPr>
                <a:t>0</a:t>
              </a:r>
              <a:endParaRPr kumimoji="0" lang="en-US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endParaRPr>
            </a:p>
          </p:txBody>
        </p:sp>
        <p:sp>
          <p:nvSpPr>
            <p:cNvPr id="299" name="Line 35"/>
            <p:cNvSpPr>
              <a:spLocks noChangeShapeType="1"/>
            </p:cNvSpPr>
            <p:nvPr/>
          </p:nvSpPr>
          <p:spPr bwMode="auto">
            <a:xfrm>
              <a:off x="3592513" y="5764213"/>
              <a:ext cx="0" cy="508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endParaRPr>
            </a:p>
          </p:txBody>
        </p:sp>
        <p:sp>
          <p:nvSpPr>
            <p:cNvPr id="301" name="Rectangle 36"/>
            <p:cNvSpPr>
              <a:spLocks noChangeArrowheads="1"/>
            </p:cNvSpPr>
            <p:nvPr/>
          </p:nvSpPr>
          <p:spPr bwMode="auto">
            <a:xfrm>
              <a:off x="3554413" y="5849938"/>
              <a:ext cx="96043" cy="203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rPr>
                <a:t>3</a:t>
              </a:r>
              <a:endParaRPr kumimoji="0" lang="en-US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endParaRPr>
            </a:p>
          </p:txBody>
        </p:sp>
        <p:sp>
          <p:nvSpPr>
            <p:cNvPr id="303" name="Line 37"/>
            <p:cNvSpPr>
              <a:spLocks noChangeShapeType="1"/>
            </p:cNvSpPr>
            <p:nvPr/>
          </p:nvSpPr>
          <p:spPr bwMode="auto">
            <a:xfrm>
              <a:off x="4300538" y="5764213"/>
              <a:ext cx="0" cy="508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endParaRPr>
            </a:p>
          </p:txBody>
        </p:sp>
        <p:sp>
          <p:nvSpPr>
            <p:cNvPr id="305" name="Rectangle 38"/>
            <p:cNvSpPr>
              <a:spLocks noChangeArrowheads="1"/>
            </p:cNvSpPr>
            <p:nvPr/>
          </p:nvSpPr>
          <p:spPr bwMode="auto">
            <a:xfrm>
              <a:off x="4260851" y="5849938"/>
              <a:ext cx="96043" cy="203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rPr>
                <a:t>6</a:t>
              </a:r>
              <a:endParaRPr kumimoji="0" lang="en-US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endParaRPr>
            </a:p>
          </p:txBody>
        </p:sp>
        <p:sp>
          <p:nvSpPr>
            <p:cNvPr id="307" name="Line 39"/>
            <p:cNvSpPr>
              <a:spLocks noChangeShapeType="1"/>
            </p:cNvSpPr>
            <p:nvPr/>
          </p:nvSpPr>
          <p:spPr bwMode="auto">
            <a:xfrm>
              <a:off x="4997451" y="5764213"/>
              <a:ext cx="0" cy="508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endParaRPr>
            </a:p>
          </p:txBody>
        </p:sp>
        <p:sp>
          <p:nvSpPr>
            <p:cNvPr id="309" name="Rectangle 40"/>
            <p:cNvSpPr>
              <a:spLocks noChangeArrowheads="1"/>
            </p:cNvSpPr>
            <p:nvPr/>
          </p:nvSpPr>
          <p:spPr bwMode="auto">
            <a:xfrm>
              <a:off x="4959351" y="5849938"/>
              <a:ext cx="96043" cy="203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rPr>
                <a:t>9</a:t>
              </a:r>
              <a:endParaRPr kumimoji="0" lang="en-US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endParaRPr>
            </a:p>
          </p:txBody>
        </p:sp>
        <p:sp>
          <p:nvSpPr>
            <p:cNvPr id="311" name="Line 41"/>
            <p:cNvSpPr>
              <a:spLocks noChangeShapeType="1"/>
            </p:cNvSpPr>
            <p:nvPr/>
          </p:nvSpPr>
          <p:spPr bwMode="auto">
            <a:xfrm>
              <a:off x="5703888" y="5764213"/>
              <a:ext cx="0" cy="508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endParaRPr>
            </a:p>
          </p:txBody>
        </p:sp>
        <p:sp>
          <p:nvSpPr>
            <p:cNvPr id="313" name="Rectangle 42"/>
            <p:cNvSpPr>
              <a:spLocks noChangeArrowheads="1"/>
            </p:cNvSpPr>
            <p:nvPr/>
          </p:nvSpPr>
          <p:spPr bwMode="auto">
            <a:xfrm>
              <a:off x="5637213" y="5849938"/>
              <a:ext cx="192086" cy="203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rPr>
                <a:t>12</a:t>
              </a:r>
              <a:endParaRPr kumimoji="0" lang="en-US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endParaRPr>
            </a:p>
          </p:txBody>
        </p:sp>
        <p:sp>
          <p:nvSpPr>
            <p:cNvPr id="314" name="Line 43"/>
            <p:cNvSpPr>
              <a:spLocks noChangeShapeType="1"/>
            </p:cNvSpPr>
            <p:nvPr/>
          </p:nvSpPr>
          <p:spPr bwMode="auto">
            <a:xfrm>
              <a:off x="6411913" y="5764213"/>
              <a:ext cx="0" cy="508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endParaRPr>
            </a:p>
          </p:txBody>
        </p:sp>
        <p:sp>
          <p:nvSpPr>
            <p:cNvPr id="317" name="Rectangle 44"/>
            <p:cNvSpPr>
              <a:spLocks noChangeArrowheads="1"/>
            </p:cNvSpPr>
            <p:nvPr/>
          </p:nvSpPr>
          <p:spPr bwMode="auto">
            <a:xfrm>
              <a:off x="6334126" y="5849938"/>
              <a:ext cx="192086" cy="203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rPr>
                <a:t>15</a:t>
              </a:r>
              <a:endParaRPr kumimoji="0" lang="en-US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endParaRPr>
            </a:p>
          </p:txBody>
        </p:sp>
        <p:sp>
          <p:nvSpPr>
            <p:cNvPr id="319" name="Line 45"/>
            <p:cNvSpPr>
              <a:spLocks noChangeShapeType="1"/>
            </p:cNvSpPr>
            <p:nvPr/>
          </p:nvSpPr>
          <p:spPr bwMode="auto">
            <a:xfrm>
              <a:off x="7118351" y="5764213"/>
              <a:ext cx="0" cy="508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endParaRPr>
            </a:p>
          </p:txBody>
        </p:sp>
        <p:sp>
          <p:nvSpPr>
            <p:cNvPr id="321" name="Rectangle 46"/>
            <p:cNvSpPr>
              <a:spLocks noChangeArrowheads="1"/>
            </p:cNvSpPr>
            <p:nvPr/>
          </p:nvSpPr>
          <p:spPr bwMode="auto">
            <a:xfrm>
              <a:off x="7042151" y="5849938"/>
              <a:ext cx="192086" cy="203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rPr>
                <a:t>18</a:t>
              </a:r>
              <a:endParaRPr kumimoji="0" lang="en-US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endParaRPr>
            </a:p>
          </p:txBody>
        </p:sp>
        <p:sp>
          <p:nvSpPr>
            <p:cNvPr id="323" name="Line 47"/>
            <p:cNvSpPr>
              <a:spLocks noChangeShapeType="1"/>
            </p:cNvSpPr>
            <p:nvPr/>
          </p:nvSpPr>
          <p:spPr bwMode="auto">
            <a:xfrm>
              <a:off x="7824788" y="5764213"/>
              <a:ext cx="0" cy="508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endParaRPr>
            </a:p>
          </p:txBody>
        </p:sp>
        <p:sp>
          <p:nvSpPr>
            <p:cNvPr id="325" name="Rectangle 48"/>
            <p:cNvSpPr>
              <a:spLocks noChangeArrowheads="1"/>
            </p:cNvSpPr>
            <p:nvPr/>
          </p:nvSpPr>
          <p:spPr bwMode="auto">
            <a:xfrm>
              <a:off x="7748588" y="5849938"/>
              <a:ext cx="192086" cy="203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rPr>
                <a:t>21</a:t>
              </a:r>
              <a:endParaRPr kumimoji="0" lang="en-US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endParaRPr>
            </a:p>
          </p:txBody>
        </p:sp>
        <p:sp>
          <p:nvSpPr>
            <p:cNvPr id="327" name="Line 49"/>
            <p:cNvSpPr>
              <a:spLocks noChangeShapeType="1"/>
            </p:cNvSpPr>
            <p:nvPr/>
          </p:nvSpPr>
          <p:spPr bwMode="auto">
            <a:xfrm>
              <a:off x="8523288" y="5764213"/>
              <a:ext cx="0" cy="508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endParaRPr>
            </a:p>
          </p:txBody>
        </p:sp>
        <p:sp>
          <p:nvSpPr>
            <p:cNvPr id="329" name="Rectangle 50"/>
            <p:cNvSpPr>
              <a:spLocks noChangeArrowheads="1"/>
            </p:cNvSpPr>
            <p:nvPr/>
          </p:nvSpPr>
          <p:spPr bwMode="auto">
            <a:xfrm>
              <a:off x="8456613" y="5849938"/>
              <a:ext cx="192086" cy="203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rPr>
                <a:t>24</a:t>
              </a:r>
              <a:endParaRPr kumimoji="0" lang="en-US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endParaRPr>
            </a:p>
          </p:txBody>
        </p:sp>
        <p:sp>
          <p:nvSpPr>
            <p:cNvPr id="331" name="Line 51"/>
            <p:cNvSpPr>
              <a:spLocks noChangeShapeType="1"/>
            </p:cNvSpPr>
            <p:nvPr/>
          </p:nvSpPr>
          <p:spPr bwMode="auto">
            <a:xfrm>
              <a:off x="9229726" y="5764213"/>
              <a:ext cx="0" cy="508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endParaRPr>
            </a:p>
          </p:txBody>
        </p:sp>
        <p:sp>
          <p:nvSpPr>
            <p:cNvPr id="333" name="Rectangle 52"/>
            <p:cNvSpPr>
              <a:spLocks noChangeArrowheads="1"/>
            </p:cNvSpPr>
            <p:nvPr/>
          </p:nvSpPr>
          <p:spPr bwMode="auto">
            <a:xfrm>
              <a:off x="9163051" y="5849938"/>
              <a:ext cx="192086" cy="203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rPr>
                <a:t>27</a:t>
              </a:r>
              <a:endParaRPr kumimoji="0" lang="en-US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endParaRPr>
            </a:p>
          </p:txBody>
        </p:sp>
        <p:sp>
          <p:nvSpPr>
            <p:cNvPr id="335" name="Line 53"/>
            <p:cNvSpPr>
              <a:spLocks noChangeShapeType="1"/>
            </p:cNvSpPr>
            <p:nvPr/>
          </p:nvSpPr>
          <p:spPr bwMode="auto">
            <a:xfrm>
              <a:off x="9936163" y="5764213"/>
              <a:ext cx="0" cy="508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endParaRPr>
            </a:p>
          </p:txBody>
        </p:sp>
        <p:sp>
          <p:nvSpPr>
            <p:cNvPr id="337" name="Rectangle 54"/>
            <p:cNvSpPr>
              <a:spLocks noChangeArrowheads="1"/>
            </p:cNvSpPr>
            <p:nvPr/>
          </p:nvSpPr>
          <p:spPr bwMode="auto">
            <a:xfrm>
              <a:off x="9869488" y="5849938"/>
              <a:ext cx="192086" cy="203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rPr>
                <a:t>30</a:t>
              </a:r>
              <a:endParaRPr kumimoji="0" lang="en-US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endParaRPr>
            </a:p>
          </p:txBody>
        </p:sp>
        <p:sp>
          <p:nvSpPr>
            <p:cNvPr id="339" name="Rectangle 55"/>
            <p:cNvSpPr>
              <a:spLocks noChangeArrowheads="1"/>
            </p:cNvSpPr>
            <p:nvPr/>
          </p:nvSpPr>
          <p:spPr bwMode="auto">
            <a:xfrm>
              <a:off x="4498057" y="6068358"/>
              <a:ext cx="3748716" cy="262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Days of Follow-up (Day 0 is End of Infusion)</a:t>
              </a:r>
              <a:endParaRPr kumimoji="0" lang="en-US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167" name="Line 99"/>
            <p:cNvSpPr>
              <a:spLocks noChangeShapeType="1"/>
            </p:cNvSpPr>
            <p:nvPr/>
          </p:nvSpPr>
          <p:spPr bwMode="auto">
            <a:xfrm>
              <a:off x="2741613" y="5764213"/>
              <a:ext cx="733901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endParaRPr>
            </a:p>
          </p:txBody>
        </p:sp>
        <p:sp>
          <p:nvSpPr>
            <p:cNvPr id="168" name="Line 100"/>
            <p:cNvSpPr>
              <a:spLocks noChangeShapeType="1"/>
            </p:cNvSpPr>
            <p:nvPr/>
          </p:nvSpPr>
          <p:spPr bwMode="auto">
            <a:xfrm flipV="1">
              <a:off x="10080626" y="1225550"/>
              <a:ext cx="0" cy="453866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9" name="Line 101"/>
            <p:cNvSpPr>
              <a:spLocks noChangeShapeType="1"/>
            </p:cNvSpPr>
            <p:nvPr/>
          </p:nvSpPr>
          <p:spPr bwMode="auto">
            <a:xfrm>
              <a:off x="2741613" y="1235385"/>
              <a:ext cx="733901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1" name="Line 103"/>
            <p:cNvSpPr>
              <a:spLocks noChangeShapeType="1"/>
            </p:cNvSpPr>
            <p:nvPr/>
          </p:nvSpPr>
          <p:spPr bwMode="auto">
            <a:xfrm>
              <a:off x="2741613" y="5764213"/>
              <a:ext cx="733901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endParaRPr>
            </a:p>
          </p:txBody>
        </p:sp>
        <p:sp>
          <p:nvSpPr>
            <p:cNvPr id="172" name="Line 104"/>
            <p:cNvSpPr>
              <a:spLocks noChangeShapeType="1"/>
            </p:cNvSpPr>
            <p:nvPr/>
          </p:nvSpPr>
          <p:spPr bwMode="auto">
            <a:xfrm>
              <a:off x="2813339" y="5764213"/>
              <a:ext cx="0" cy="508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endParaRPr>
            </a:p>
          </p:txBody>
        </p:sp>
        <p:sp>
          <p:nvSpPr>
            <p:cNvPr id="173" name="Rectangle 105"/>
            <p:cNvSpPr>
              <a:spLocks noChangeArrowheads="1"/>
            </p:cNvSpPr>
            <p:nvPr/>
          </p:nvSpPr>
          <p:spPr bwMode="auto">
            <a:xfrm>
              <a:off x="2847976" y="5849938"/>
              <a:ext cx="96043" cy="203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rPr>
                <a:t>0</a:t>
              </a:r>
              <a:endParaRPr kumimoji="0" lang="en-US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endParaRPr>
            </a:p>
          </p:txBody>
        </p:sp>
        <p:sp>
          <p:nvSpPr>
            <p:cNvPr id="174" name="Line 106"/>
            <p:cNvSpPr>
              <a:spLocks noChangeShapeType="1"/>
            </p:cNvSpPr>
            <p:nvPr/>
          </p:nvSpPr>
          <p:spPr bwMode="auto">
            <a:xfrm>
              <a:off x="3592513" y="5764213"/>
              <a:ext cx="0" cy="508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endParaRPr>
            </a:p>
          </p:txBody>
        </p:sp>
        <p:sp>
          <p:nvSpPr>
            <p:cNvPr id="175" name="Rectangle 107"/>
            <p:cNvSpPr>
              <a:spLocks noChangeArrowheads="1"/>
            </p:cNvSpPr>
            <p:nvPr/>
          </p:nvSpPr>
          <p:spPr bwMode="auto">
            <a:xfrm>
              <a:off x="3554413" y="5849938"/>
              <a:ext cx="96043" cy="203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rPr>
                <a:t>3</a:t>
              </a:r>
              <a:endParaRPr kumimoji="0" lang="en-US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endParaRPr>
            </a:p>
          </p:txBody>
        </p:sp>
        <p:sp>
          <p:nvSpPr>
            <p:cNvPr id="176" name="Line 108"/>
            <p:cNvSpPr>
              <a:spLocks noChangeShapeType="1"/>
            </p:cNvSpPr>
            <p:nvPr/>
          </p:nvSpPr>
          <p:spPr bwMode="auto">
            <a:xfrm>
              <a:off x="4300538" y="5764213"/>
              <a:ext cx="0" cy="508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endParaRPr>
            </a:p>
          </p:txBody>
        </p:sp>
        <p:sp>
          <p:nvSpPr>
            <p:cNvPr id="177" name="Rectangle 109"/>
            <p:cNvSpPr>
              <a:spLocks noChangeArrowheads="1"/>
            </p:cNvSpPr>
            <p:nvPr/>
          </p:nvSpPr>
          <p:spPr bwMode="auto">
            <a:xfrm>
              <a:off x="4260851" y="5849938"/>
              <a:ext cx="96043" cy="203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rPr>
                <a:t>6</a:t>
              </a:r>
              <a:endParaRPr kumimoji="0" lang="en-US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endParaRPr>
            </a:p>
          </p:txBody>
        </p:sp>
        <p:sp>
          <p:nvSpPr>
            <p:cNvPr id="178" name="Line 110"/>
            <p:cNvSpPr>
              <a:spLocks noChangeShapeType="1"/>
            </p:cNvSpPr>
            <p:nvPr/>
          </p:nvSpPr>
          <p:spPr bwMode="auto">
            <a:xfrm>
              <a:off x="4997451" y="5764213"/>
              <a:ext cx="0" cy="508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endParaRPr>
            </a:p>
          </p:txBody>
        </p:sp>
        <p:sp>
          <p:nvSpPr>
            <p:cNvPr id="179" name="Rectangle 111"/>
            <p:cNvSpPr>
              <a:spLocks noChangeArrowheads="1"/>
            </p:cNvSpPr>
            <p:nvPr/>
          </p:nvSpPr>
          <p:spPr bwMode="auto">
            <a:xfrm>
              <a:off x="4959351" y="5849938"/>
              <a:ext cx="96043" cy="203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rPr>
                <a:t>9</a:t>
              </a:r>
              <a:endParaRPr kumimoji="0" lang="en-US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endParaRPr>
            </a:p>
          </p:txBody>
        </p:sp>
        <p:sp>
          <p:nvSpPr>
            <p:cNvPr id="180" name="Line 112"/>
            <p:cNvSpPr>
              <a:spLocks noChangeShapeType="1"/>
            </p:cNvSpPr>
            <p:nvPr/>
          </p:nvSpPr>
          <p:spPr bwMode="auto">
            <a:xfrm>
              <a:off x="5703888" y="5764213"/>
              <a:ext cx="0" cy="508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endParaRPr>
            </a:p>
          </p:txBody>
        </p:sp>
        <p:sp>
          <p:nvSpPr>
            <p:cNvPr id="181" name="Rectangle 113"/>
            <p:cNvSpPr>
              <a:spLocks noChangeArrowheads="1"/>
            </p:cNvSpPr>
            <p:nvPr/>
          </p:nvSpPr>
          <p:spPr bwMode="auto">
            <a:xfrm>
              <a:off x="5637213" y="5849938"/>
              <a:ext cx="192086" cy="203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rPr>
                <a:t>12</a:t>
              </a:r>
              <a:endParaRPr kumimoji="0" lang="en-US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endParaRPr>
            </a:p>
          </p:txBody>
        </p:sp>
        <p:sp>
          <p:nvSpPr>
            <p:cNvPr id="183" name="Line 114"/>
            <p:cNvSpPr>
              <a:spLocks noChangeShapeType="1"/>
            </p:cNvSpPr>
            <p:nvPr/>
          </p:nvSpPr>
          <p:spPr bwMode="auto">
            <a:xfrm>
              <a:off x="6411913" y="5764213"/>
              <a:ext cx="0" cy="508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endParaRPr>
            </a:p>
          </p:txBody>
        </p:sp>
        <p:sp>
          <p:nvSpPr>
            <p:cNvPr id="184" name="Rectangle 115"/>
            <p:cNvSpPr>
              <a:spLocks noChangeArrowheads="1"/>
            </p:cNvSpPr>
            <p:nvPr/>
          </p:nvSpPr>
          <p:spPr bwMode="auto">
            <a:xfrm>
              <a:off x="6334126" y="5849938"/>
              <a:ext cx="192086" cy="203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rPr>
                <a:t>15</a:t>
              </a:r>
              <a:endParaRPr kumimoji="0" lang="en-US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endParaRPr>
            </a:p>
          </p:txBody>
        </p:sp>
        <p:sp>
          <p:nvSpPr>
            <p:cNvPr id="185" name="Line 116"/>
            <p:cNvSpPr>
              <a:spLocks noChangeShapeType="1"/>
            </p:cNvSpPr>
            <p:nvPr/>
          </p:nvSpPr>
          <p:spPr bwMode="auto">
            <a:xfrm>
              <a:off x="7118351" y="5764213"/>
              <a:ext cx="0" cy="508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endParaRPr>
            </a:p>
          </p:txBody>
        </p:sp>
        <p:sp>
          <p:nvSpPr>
            <p:cNvPr id="186" name="Rectangle 117"/>
            <p:cNvSpPr>
              <a:spLocks noChangeArrowheads="1"/>
            </p:cNvSpPr>
            <p:nvPr/>
          </p:nvSpPr>
          <p:spPr bwMode="auto">
            <a:xfrm>
              <a:off x="7042151" y="5849938"/>
              <a:ext cx="192086" cy="203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rPr>
                <a:t>18</a:t>
              </a:r>
              <a:endParaRPr kumimoji="0" lang="en-US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endParaRPr>
            </a:p>
          </p:txBody>
        </p:sp>
        <p:sp>
          <p:nvSpPr>
            <p:cNvPr id="187" name="Line 118"/>
            <p:cNvSpPr>
              <a:spLocks noChangeShapeType="1"/>
            </p:cNvSpPr>
            <p:nvPr/>
          </p:nvSpPr>
          <p:spPr bwMode="auto">
            <a:xfrm>
              <a:off x="7824788" y="5764213"/>
              <a:ext cx="0" cy="508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endParaRPr>
            </a:p>
          </p:txBody>
        </p:sp>
        <p:sp>
          <p:nvSpPr>
            <p:cNvPr id="188" name="Rectangle 119"/>
            <p:cNvSpPr>
              <a:spLocks noChangeArrowheads="1"/>
            </p:cNvSpPr>
            <p:nvPr/>
          </p:nvSpPr>
          <p:spPr bwMode="auto">
            <a:xfrm>
              <a:off x="7748588" y="5849938"/>
              <a:ext cx="192086" cy="203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rPr>
                <a:t>21</a:t>
              </a:r>
              <a:endParaRPr kumimoji="0" lang="en-US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endParaRPr>
            </a:p>
          </p:txBody>
        </p:sp>
        <p:sp>
          <p:nvSpPr>
            <p:cNvPr id="189" name="Line 120"/>
            <p:cNvSpPr>
              <a:spLocks noChangeShapeType="1"/>
            </p:cNvSpPr>
            <p:nvPr/>
          </p:nvSpPr>
          <p:spPr bwMode="auto">
            <a:xfrm>
              <a:off x="8523288" y="5764213"/>
              <a:ext cx="0" cy="508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endParaRPr>
            </a:p>
          </p:txBody>
        </p:sp>
        <p:sp>
          <p:nvSpPr>
            <p:cNvPr id="190" name="Rectangle 121"/>
            <p:cNvSpPr>
              <a:spLocks noChangeArrowheads="1"/>
            </p:cNvSpPr>
            <p:nvPr/>
          </p:nvSpPr>
          <p:spPr bwMode="auto">
            <a:xfrm>
              <a:off x="8456613" y="5849938"/>
              <a:ext cx="192086" cy="203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rPr>
                <a:t>24</a:t>
              </a:r>
              <a:endParaRPr kumimoji="0" lang="en-US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endParaRPr>
            </a:p>
          </p:txBody>
        </p:sp>
        <p:sp>
          <p:nvSpPr>
            <p:cNvPr id="202" name="Line 122"/>
            <p:cNvSpPr>
              <a:spLocks noChangeShapeType="1"/>
            </p:cNvSpPr>
            <p:nvPr/>
          </p:nvSpPr>
          <p:spPr bwMode="auto">
            <a:xfrm>
              <a:off x="9229726" y="5764213"/>
              <a:ext cx="0" cy="508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endParaRPr>
            </a:p>
          </p:txBody>
        </p:sp>
        <p:sp>
          <p:nvSpPr>
            <p:cNvPr id="203" name="Rectangle 123"/>
            <p:cNvSpPr>
              <a:spLocks noChangeArrowheads="1"/>
            </p:cNvSpPr>
            <p:nvPr/>
          </p:nvSpPr>
          <p:spPr bwMode="auto">
            <a:xfrm>
              <a:off x="9163051" y="5849938"/>
              <a:ext cx="192086" cy="203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rPr>
                <a:t>27</a:t>
              </a:r>
              <a:endParaRPr kumimoji="0" lang="en-US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endParaRPr>
            </a:p>
          </p:txBody>
        </p:sp>
        <p:sp>
          <p:nvSpPr>
            <p:cNvPr id="204" name="Line 124"/>
            <p:cNvSpPr>
              <a:spLocks noChangeShapeType="1"/>
            </p:cNvSpPr>
            <p:nvPr/>
          </p:nvSpPr>
          <p:spPr bwMode="auto">
            <a:xfrm>
              <a:off x="9936163" y="5764213"/>
              <a:ext cx="0" cy="508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endParaRPr>
            </a:p>
          </p:txBody>
        </p:sp>
        <p:sp>
          <p:nvSpPr>
            <p:cNvPr id="205" name="Rectangle 125"/>
            <p:cNvSpPr>
              <a:spLocks noChangeArrowheads="1"/>
            </p:cNvSpPr>
            <p:nvPr/>
          </p:nvSpPr>
          <p:spPr bwMode="auto">
            <a:xfrm>
              <a:off x="9869488" y="5849938"/>
              <a:ext cx="192086" cy="203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rPr>
                <a:t>30</a:t>
              </a:r>
              <a:endParaRPr kumimoji="0" lang="en-US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endParaRPr>
            </a:p>
          </p:txBody>
        </p:sp>
        <p:grpSp>
          <p:nvGrpSpPr>
            <p:cNvPr id="420" name="Group 419"/>
            <p:cNvGrpSpPr/>
            <p:nvPr/>
          </p:nvGrpSpPr>
          <p:grpSpPr>
            <a:xfrm>
              <a:off x="2397847" y="1217613"/>
              <a:ext cx="333375" cy="4606083"/>
              <a:chOff x="2397847" y="1217613"/>
              <a:chExt cx="333375" cy="4606083"/>
            </a:xfrm>
          </p:grpSpPr>
          <p:sp>
            <p:nvSpPr>
              <p:cNvPr id="281" name="Line 31"/>
              <p:cNvSpPr>
                <a:spLocks noChangeShapeType="1"/>
              </p:cNvSpPr>
              <p:nvPr/>
            </p:nvSpPr>
            <p:spPr bwMode="auto">
              <a:xfrm flipV="1">
                <a:off x="2731222" y="1225550"/>
                <a:ext cx="0" cy="453866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43" name="Line 57"/>
              <p:cNvSpPr>
                <a:spLocks noChangeShapeType="1"/>
              </p:cNvSpPr>
              <p:nvPr/>
            </p:nvSpPr>
            <p:spPr bwMode="auto">
              <a:xfrm flipH="1">
                <a:off x="2674072" y="5678488"/>
                <a:ext cx="5715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45" name="Rectangle 58"/>
              <p:cNvSpPr>
                <a:spLocks noChangeArrowheads="1"/>
              </p:cNvSpPr>
              <p:nvPr/>
            </p:nvSpPr>
            <p:spPr bwMode="auto">
              <a:xfrm>
                <a:off x="2397847" y="5619750"/>
                <a:ext cx="304138" cy="2039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+mn-ea"/>
                    <a:cs typeface="+mn-cs"/>
                  </a:rPr>
                  <a:t>0.00</a:t>
                </a:r>
                <a:endParaRPr kumimoji="0" lang="en-US" alt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47" name="Line 59"/>
              <p:cNvSpPr>
                <a:spLocks noChangeShapeType="1"/>
              </p:cNvSpPr>
              <p:nvPr/>
            </p:nvSpPr>
            <p:spPr bwMode="auto">
              <a:xfrm flipH="1">
                <a:off x="2674072" y="5421313"/>
                <a:ext cx="5715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49" name="Rectangle 60"/>
              <p:cNvSpPr>
                <a:spLocks noChangeArrowheads="1"/>
              </p:cNvSpPr>
              <p:nvPr/>
            </p:nvSpPr>
            <p:spPr bwMode="auto">
              <a:xfrm>
                <a:off x="2397847" y="5354638"/>
                <a:ext cx="304138" cy="2039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+mn-ea"/>
                    <a:cs typeface="+mn-cs"/>
                  </a:rPr>
                  <a:t>0.01</a:t>
                </a:r>
                <a:endParaRPr kumimoji="0" lang="en-US" alt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51" name="Line 61"/>
              <p:cNvSpPr>
                <a:spLocks noChangeShapeType="1"/>
              </p:cNvSpPr>
              <p:nvPr/>
            </p:nvSpPr>
            <p:spPr bwMode="auto">
              <a:xfrm flipH="1">
                <a:off x="2674072" y="5164138"/>
                <a:ext cx="5715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53" name="Rectangle 62"/>
              <p:cNvSpPr>
                <a:spLocks noChangeArrowheads="1"/>
              </p:cNvSpPr>
              <p:nvPr/>
            </p:nvSpPr>
            <p:spPr bwMode="auto">
              <a:xfrm>
                <a:off x="2397847" y="5097463"/>
                <a:ext cx="304138" cy="2039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+mn-ea"/>
                    <a:cs typeface="+mn-cs"/>
                  </a:rPr>
                  <a:t>0.02</a:t>
                </a:r>
                <a:endParaRPr kumimoji="0" lang="en-US" alt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54" name="Line 63"/>
              <p:cNvSpPr>
                <a:spLocks noChangeShapeType="1"/>
              </p:cNvSpPr>
              <p:nvPr/>
            </p:nvSpPr>
            <p:spPr bwMode="auto">
              <a:xfrm flipH="1">
                <a:off x="2674072" y="4906963"/>
                <a:ext cx="5715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55" name="Rectangle 64"/>
              <p:cNvSpPr>
                <a:spLocks noChangeArrowheads="1"/>
              </p:cNvSpPr>
              <p:nvPr/>
            </p:nvSpPr>
            <p:spPr bwMode="auto">
              <a:xfrm>
                <a:off x="2397847" y="4840288"/>
                <a:ext cx="304138" cy="2039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+mn-ea"/>
                    <a:cs typeface="+mn-cs"/>
                  </a:rPr>
                  <a:t>0.03</a:t>
                </a:r>
                <a:endParaRPr kumimoji="0" lang="en-US" alt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56" name="Line 65"/>
              <p:cNvSpPr>
                <a:spLocks noChangeShapeType="1"/>
              </p:cNvSpPr>
              <p:nvPr/>
            </p:nvSpPr>
            <p:spPr bwMode="auto">
              <a:xfrm flipH="1">
                <a:off x="2674072" y="4641850"/>
                <a:ext cx="5715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57" name="Rectangle 66"/>
              <p:cNvSpPr>
                <a:spLocks noChangeArrowheads="1"/>
              </p:cNvSpPr>
              <p:nvPr/>
            </p:nvSpPr>
            <p:spPr bwMode="auto">
              <a:xfrm>
                <a:off x="2397847" y="4583113"/>
                <a:ext cx="304138" cy="2039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+mn-ea"/>
                    <a:cs typeface="+mn-cs"/>
                  </a:rPr>
                  <a:t>0.04</a:t>
                </a:r>
                <a:endParaRPr kumimoji="0" lang="en-US" alt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58" name="Line 67"/>
              <p:cNvSpPr>
                <a:spLocks noChangeShapeType="1"/>
              </p:cNvSpPr>
              <p:nvPr/>
            </p:nvSpPr>
            <p:spPr bwMode="auto">
              <a:xfrm flipH="1">
                <a:off x="2674072" y="4384675"/>
                <a:ext cx="5715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59" name="Rectangle 68"/>
              <p:cNvSpPr>
                <a:spLocks noChangeArrowheads="1"/>
              </p:cNvSpPr>
              <p:nvPr/>
            </p:nvSpPr>
            <p:spPr bwMode="auto">
              <a:xfrm>
                <a:off x="2397847" y="4325938"/>
                <a:ext cx="304138" cy="2039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+mn-ea"/>
                    <a:cs typeface="+mn-cs"/>
                  </a:rPr>
                  <a:t>0.05</a:t>
                </a:r>
                <a:endParaRPr kumimoji="0" lang="en-US" alt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60" name="Line 69"/>
              <p:cNvSpPr>
                <a:spLocks noChangeShapeType="1"/>
              </p:cNvSpPr>
              <p:nvPr/>
            </p:nvSpPr>
            <p:spPr bwMode="auto">
              <a:xfrm flipH="1">
                <a:off x="2674072" y="4127500"/>
                <a:ext cx="5715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62" name="Rectangle 70"/>
              <p:cNvSpPr>
                <a:spLocks noChangeArrowheads="1"/>
              </p:cNvSpPr>
              <p:nvPr/>
            </p:nvSpPr>
            <p:spPr bwMode="auto">
              <a:xfrm>
                <a:off x="2397847" y="4068763"/>
                <a:ext cx="304138" cy="2039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+mn-ea"/>
                    <a:cs typeface="+mn-cs"/>
                  </a:rPr>
                  <a:t>0.06</a:t>
                </a:r>
                <a:endParaRPr kumimoji="0" lang="en-US" alt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63" name="Line 71"/>
              <p:cNvSpPr>
                <a:spLocks noChangeShapeType="1"/>
              </p:cNvSpPr>
              <p:nvPr/>
            </p:nvSpPr>
            <p:spPr bwMode="auto">
              <a:xfrm flipH="1">
                <a:off x="2674072" y="3871913"/>
                <a:ext cx="5715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64" name="Rectangle 72"/>
              <p:cNvSpPr>
                <a:spLocks noChangeArrowheads="1"/>
              </p:cNvSpPr>
              <p:nvPr/>
            </p:nvSpPr>
            <p:spPr bwMode="auto">
              <a:xfrm>
                <a:off x="2397847" y="3803650"/>
                <a:ext cx="304138" cy="2039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+mn-ea"/>
                    <a:cs typeface="+mn-cs"/>
                  </a:rPr>
                  <a:t>0.07</a:t>
                </a:r>
                <a:endParaRPr kumimoji="0" lang="en-US" alt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65" name="Line 73"/>
              <p:cNvSpPr>
                <a:spLocks noChangeShapeType="1"/>
              </p:cNvSpPr>
              <p:nvPr/>
            </p:nvSpPr>
            <p:spPr bwMode="auto">
              <a:xfrm flipH="1">
                <a:off x="2674072" y="3614738"/>
                <a:ext cx="5715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66" name="Rectangle 74"/>
              <p:cNvSpPr>
                <a:spLocks noChangeArrowheads="1"/>
              </p:cNvSpPr>
              <p:nvPr/>
            </p:nvSpPr>
            <p:spPr bwMode="auto">
              <a:xfrm>
                <a:off x="2397847" y="3546475"/>
                <a:ext cx="304138" cy="2039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+mn-ea"/>
                    <a:cs typeface="+mn-cs"/>
                  </a:rPr>
                  <a:t>0.08</a:t>
                </a:r>
                <a:endParaRPr kumimoji="0" lang="en-US" alt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67" name="Line 75"/>
              <p:cNvSpPr>
                <a:spLocks noChangeShapeType="1"/>
              </p:cNvSpPr>
              <p:nvPr/>
            </p:nvSpPr>
            <p:spPr bwMode="auto">
              <a:xfrm flipH="1">
                <a:off x="2674072" y="3349625"/>
                <a:ext cx="5715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68" name="Rectangle 76"/>
              <p:cNvSpPr>
                <a:spLocks noChangeArrowheads="1"/>
              </p:cNvSpPr>
              <p:nvPr/>
            </p:nvSpPr>
            <p:spPr bwMode="auto">
              <a:xfrm>
                <a:off x="2397847" y="3290888"/>
                <a:ext cx="304138" cy="2039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+mn-ea"/>
                    <a:cs typeface="+mn-cs"/>
                  </a:rPr>
                  <a:t>0.09</a:t>
                </a:r>
                <a:endParaRPr kumimoji="0" lang="en-US" alt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69" name="Line 77"/>
              <p:cNvSpPr>
                <a:spLocks noChangeShapeType="1"/>
              </p:cNvSpPr>
              <p:nvPr/>
            </p:nvSpPr>
            <p:spPr bwMode="auto">
              <a:xfrm flipH="1">
                <a:off x="2674072" y="3092450"/>
                <a:ext cx="5715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70" name="Rectangle 78"/>
              <p:cNvSpPr>
                <a:spLocks noChangeArrowheads="1"/>
              </p:cNvSpPr>
              <p:nvPr/>
            </p:nvSpPr>
            <p:spPr bwMode="auto">
              <a:xfrm>
                <a:off x="2397847" y="3033713"/>
                <a:ext cx="304138" cy="2039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+mn-ea"/>
                    <a:cs typeface="+mn-cs"/>
                  </a:rPr>
                  <a:t>0.10</a:t>
                </a:r>
                <a:endParaRPr kumimoji="0" lang="en-US" alt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71" name="Line 79"/>
              <p:cNvSpPr>
                <a:spLocks noChangeShapeType="1"/>
              </p:cNvSpPr>
              <p:nvPr/>
            </p:nvSpPr>
            <p:spPr bwMode="auto">
              <a:xfrm flipH="1">
                <a:off x="2674072" y="2835275"/>
                <a:ext cx="5715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72" name="Rectangle 80"/>
              <p:cNvSpPr>
                <a:spLocks noChangeArrowheads="1"/>
              </p:cNvSpPr>
              <p:nvPr/>
            </p:nvSpPr>
            <p:spPr bwMode="auto">
              <a:xfrm>
                <a:off x="2397847" y="2776538"/>
                <a:ext cx="304138" cy="2039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+mn-ea"/>
                    <a:cs typeface="+mn-cs"/>
                  </a:rPr>
                  <a:t>0.11</a:t>
                </a:r>
                <a:endParaRPr kumimoji="0" lang="en-US" alt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73" name="Line 81"/>
              <p:cNvSpPr>
                <a:spLocks noChangeShapeType="1"/>
              </p:cNvSpPr>
              <p:nvPr/>
            </p:nvSpPr>
            <p:spPr bwMode="auto">
              <a:xfrm flipH="1">
                <a:off x="2674072" y="2578100"/>
                <a:ext cx="5715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74" name="Rectangle 82"/>
              <p:cNvSpPr>
                <a:spLocks noChangeArrowheads="1"/>
              </p:cNvSpPr>
              <p:nvPr/>
            </p:nvSpPr>
            <p:spPr bwMode="auto">
              <a:xfrm>
                <a:off x="2397847" y="2511425"/>
                <a:ext cx="304138" cy="2039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+mn-ea"/>
                    <a:cs typeface="+mn-cs"/>
                  </a:rPr>
                  <a:t>0.12</a:t>
                </a:r>
                <a:endParaRPr kumimoji="0" lang="en-US" alt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75" name="Line 83"/>
              <p:cNvSpPr>
                <a:spLocks noChangeShapeType="1"/>
              </p:cNvSpPr>
              <p:nvPr/>
            </p:nvSpPr>
            <p:spPr bwMode="auto">
              <a:xfrm flipH="1">
                <a:off x="2674072" y="2320925"/>
                <a:ext cx="5715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76" name="Rectangle 84"/>
              <p:cNvSpPr>
                <a:spLocks noChangeArrowheads="1"/>
              </p:cNvSpPr>
              <p:nvPr/>
            </p:nvSpPr>
            <p:spPr bwMode="auto">
              <a:xfrm>
                <a:off x="2397847" y="2254250"/>
                <a:ext cx="304138" cy="2039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+mn-ea"/>
                    <a:cs typeface="+mn-cs"/>
                  </a:rPr>
                  <a:t>0.13</a:t>
                </a:r>
                <a:endParaRPr kumimoji="0" lang="en-US" alt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77" name="Line 85"/>
              <p:cNvSpPr>
                <a:spLocks noChangeShapeType="1"/>
              </p:cNvSpPr>
              <p:nvPr/>
            </p:nvSpPr>
            <p:spPr bwMode="auto">
              <a:xfrm flipH="1">
                <a:off x="2674072" y="2063750"/>
                <a:ext cx="5715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78" name="Rectangle 86"/>
              <p:cNvSpPr>
                <a:spLocks noChangeArrowheads="1"/>
              </p:cNvSpPr>
              <p:nvPr/>
            </p:nvSpPr>
            <p:spPr bwMode="auto">
              <a:xfrm>
                <a:off x="2397847" y="1997075"/>
                <a:ext cx="304138" cy="2039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+mn-ea"/>
                    <a:cs typeface="+mn-cs"/>
                  </a:rPr>
                  <a:t>0.14</a:t>
                </a:r>
                <a:endParaRPr kumimoji="0" lang="en-US" alt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79" name="Line 87"/>
              <p:cNvSpPr>
                <a:spLocks noChangeShapeType="1"/>
              </p:cNvSpPr>
              <p:nvPr/>
            </p:nvSpPr>
            <p:spPr bwMode="auto">
              <a:xfrm flipH="1">
                <a:off x="2674072" y="1798638"/>
                <a:ext cx="5715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80" name="Rectangle 88"/>
              <p:cNvSpPr>
                <a:spLocks noChangeArrowheads="1"/>
              </p:cNvSpPr>
              <p:nvPr/>
            </p:nvSpPr>
            <p:spPr bwMode="auto">
              <a:xfrm>
                <a:off x="2397847" y="1739900"/>
                <a:ext cx="304138" cy="2039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+mn-ea"/>
                    <a:cs typeface="+mn-cs"/>
                  </a:rPr>
                  <a:t>0.15</a:t>
                </a:r>
                <a:endParaRPr kumimoji="0" lang="en-US" alt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81" name="Line 89"/>
              <p:cNvSpPr>
                <a:spLocks noChangeShapeType="1"/>
              </p:cNvSpPr>
              <p:nvPr/>
            </p:nvSpPr>
            <p:spPr bwMode="auto">
              <a:xfrm flipH="1">
                <a:off x="2674072" y="1541463"/>
                <a:ext cx="5715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82" name="Rectangle 90"/>
              <p:cNvSpPr>
                <a:spLocks noChangeArrowheads="1"/>
              </p:cNvSpPr>
              <p:nvPr/>
            </p:nvSpPr>
            <p:spPr bwMode="auto">
              <a:xfrm>
                <a:off x="2397847" y="1482725"/>
                <a:ext cx="304138" cy="2039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+mn-ea"/>
                    <a:cs typeface="+mn-cs"/>
                  </a:rPr>
                  <a:t>0.16</a:t>
                </a:r>
                <a:endParaRPr kumimoji="0" lang="en-US" alt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83" name="Line 91"/>
              <p:cNvSpPr>
                <a:spLocks noChangeShapeType="1"/>
              </p:cNvSpPr>
              <p:nvPr/>
            </p:nvSpPr>
            <p:spPr bwMode="auto">
              <a:xfrm flipH="1">
                <a:off x="2674072" y="1285875"/>
                <a:ext cx="5715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60" name="Rectangle 92"/>
              <p:cNvSpPr>
                <a:spLocks noChangeArrowheads="1"/>
              </p:cNvSpPr>
              <p:nvPr/>
            </p:nvSpPr>
            <p:spPr bwMode="auto">
              <a:xfrm>
                <a:off x="2397847" y="1217613"/>
                <a:ext cx="304138" cy="2039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+mn-ea"/>
                    <a:cs typeface="+mn-cs"/>
                  </a:rPr>
                  <a:t>0.17</a:t>
                </a:r>
                <a:endParaRPr kumimoji="0" lang="en-US" alt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08" name="Line 128"/>
              <p:cNvSpPr>
                <a:spLocks noChangeShapeType="1"/>
              </p:cNvSpPr>
              <p:nvPr/>
            </p:nvSpPr>
            <p:spPr bwMode="auto">
              <a:xfrm flipH="1">
                <a:off x="2674072" y="5678488"/>
                <a:ext cx="5715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09" name="Rectangle 129"/>
              <p:cNvSpPr>
                <a:spLocks noChangeArrowheads="1"/>
              </p:cNvSpPr>
              <p:nvPr/>
            </p:nvSpPr>
            <p:spPr bwMode="auto">
              <a:xfrm>
                <a:off x="2397847" y="5619750"/>
                <a:ext cx="304138" cy="2039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+mn-ea"/>
                    <a:cs typeface="+mn-cs"/>
                  </a:rPr>
                  <a:t>0.00</a:t>
                </a:r>
                <a:endParaRPr kumimoji="0" lang="en-US" alt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10" name="Line 130"/>
              <p:cNvSpPr>
                <a:spLocks noChangeShapeType="1"/>
              </p:cNvSpPr>
              <p:nvPr/>
            </p:nvSpPr>
            <p:spPr bwMode="auto">
              <a:xfrm flipH="1">
                <a:off x="2674072" y="5421313"/>
                <a:ext cx="5715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11" name="Rectangle 131"/>
              <p:cNvSpPr>
                <a:spLocks noChangeArrowheads="1"/>
              </p:cNvSpPr>
              <p:nvPr/>
            </p:nvSpPr>
            <p:spPr bwMode="auto">
              <a:xfrm>
                <a:off x="2397847" y="5354638"/>
                <a:ext cx="304138" cy="2039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+mn-ea"/>
                    <a:cs typeface="+mn-cs"/>
                  </a:rPr>
                  <a:t>0.01</a:t>
                </a:r>
                <a:endParaRPr kumimoji="0" lang="en-US" alt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13" name="Line 132"/>
              <p:cNvSpPr>
                <a:spLocks noChangeShapeType="1"/>
              </p:cNvSpPr>
              <p:nvPr/>
            </p:nvSpPr>
            <p:spPr bwMode="auto">
              <a:xfrm flipH="1">
                <a:off x="2674072" y="5164138"/>
                <a:ext cx="5715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84" name="Rectangle 133"/>
              <p:cNvSpPr>
                <a:spLocks noChangeArrowheads="1"/>
              </p:cNvSpPr>
              <p:nvPr/>
            </p:nvSpPr>
            <p:spPr bwMode="auto">
              <a:xfrm>
                <a:off x="2397847" y="5097463"/>
                <a:ext cx="304138" cy="2039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+mn-ea"/>
                    <a:cs typeface="+mn-cs"/>
                  </a:rPr>
                  <a:t>0.02</a:t>
                </a:r>
                <a:endParaRPr kumimoji="0" lang="en-US" alt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85" name="Line 134"/>
              <p:cNvSpPr>
                <a:spLocks noChangeShapeType="1"/>
              </p:cNvSpPr>
              <p:nvPr/>
            </p:nvSpPr>
            <p:spPr bwMode="auto">
              <a:xfrm flipH="1">
                <a:off x="2674072" y="4906963"/>
                <a:ext cx="5715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86" name="Rectangle 135"/>
              <p:cNvSpPr>
                <a:spLocks noChangeArrowheads="1"/>
              </p:cNvSpPr>
              <p:nvPr/>
            </p:nvSpPr>
            <p:spPr bwMode="auto">
              <a:xfrm>
                <a:off x="2397847" y="4840288"/>
                <a:ext cx="304138" cy="2039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+mn-ea"/>
                    <a:cs typeface="+mn-cs"/>
                  </a:rPr>
                  <a:t>0.03</a:t>
                </a:r>
                <a:endParaRPr kumimoji="0" lang="en-US" alt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87" name="Line 136"/>
              <p:cNvSpPr>
                <a:spLocks noChangeShapeType="1"/>
              </p:cNvSpPr>
              <p:nvPr/>
            </p:nvSpPr>
            <p:spPr bwMode="auto">
              <a:xfrm flipH="1">
                <a:off x="2674072" y="4641850"/>
                <a:ext cx="5715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88" name="Rectangle 137"/>
              <p:cNvSpPr>
                <a:spLocks noChangeArrowheads="1"/>
              </p:cNvSpPr>
              <p:nvPr/>
            </p:nvSpPr>
            <p:spPr bwMode="auto">
              <a:xfrm>
                <a:off x="2397847" y="4583113"/>
                <a:ext cx="304138" cy="2039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+mn-ea"/>
                    <a:cs typeface="+mn-cs"/>
                  </a:rPr>
                  <a:t>0.04</a:t>
                </a:r>
                <a:endParaRPr kumimoji="0" lang="en-US" alt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89" name="Line 138"/>
              <p:cNvSpPr>
                <a:spLocks noChangeShapeType="1"/>
              </p:cNvSpPr>
              <p:nvPr/>
            </p:nvSpPr>
            <p:spPr bwMode="auto">
              <a:xfrm flipH="1">
                <a:off x="2674072" y="4384675"/>
                <a:ext cx="5715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90" name="Rectangle 139"/>
              <p:cNvSpPr>
                <a:spLocks noChangeArrowheads="1"/>
              </p:cNvSpPr>
              <p:nvPr/>
            </p:nvSpPr>
            <p:spPr bwMode="auto">
              <a:xfrm>
                <a:off x="2397847" y="4325938"/>
                <a:ext cx="304138" cy="2039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+mn-ea"/>
                    <a:cs typeface="+mn-cs"/>
                  </a:rPr>
                  <a:t>0.05</a:t>
                </a:r>
                <a:endParaRPr kumimoji="0" lang="en-US" alt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91" name="Line 140"/>
              <p:cNvSpPr>
                <a:spLocks noChangeShapeType="1"/>
              </p:cNvSpPr>
              <p:nvPr/>
            </p:nvSpPr>
            <p:spPr bwMode="auto">
              <a:xfrm flipH="1">
                <a:off x="2674072" y="4127500"/>
                <a:ext cx="5715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92" name="Rectangle 141"/>
              <p:cNvSpPr>
                <a:spLocks noChangeArrowheads="1"/>
              </p:cNvSpPr>
              <p:nvPr/>
            </p:nvSpPr>
            <p:spPr bwMode="auto">
              <a:xfrm>
                <a:off x="2397847" y="4068763"/>
                <a:ext cx="304138" cy="2039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+mn-ea"/>
                    <a:cs typeface="+mn-cs"/>
                  </a:rPr>
                  <a:t>0.06</a:t>
                </a:r>
                <a:endParaRPr kumimoji="0" lang="en-US" alt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93" name="Line 142"/>
              <p:cNvSpPr>
                <a:spLocks noChangeShapeType="1"/>
              </p:cNvSpPr>
              <p:nvPr/>
            </p:nvSpPr>
            <p:spPr bwMode="auto">
              <a:xfrm flipH="1">
                <a:off x="2674072" y="3871913"/>
                <a:ext cx="5715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94" name="Rectangle 143"/>
              <p:cNvSpPr>
                <a:spLocks noChangeArrowheads="1"/>
              </p:cNvSpPr>
              <p:nvPr/>
            </p:nvSpPr>
            <p:spPr bwMode="auto">
              <a:xfrm>
                <a:off x="2397847" y="3803650"/>
                <a:ext cx="304138" cy="2039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+mn-ea"/>
                    <a:cs typeface="+mn-cs"/>
                  </a:rPr>
                  <a:t>0.07</a:t>
                </a:r>
                <a:endParaRPr kumimoji="0" lang="en-US" alt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95" name="Line 144"/>
              <p:cNvSpPr>
                <a:spLocks noChangeShapeType="1"/>
              </p:cNvSpPr>
              <p:nvPr/>
            </p:nvSpPr>
            <p:spPr bwMode="auto">
              <a:xfrm flipH="1">
                <a:off x="2674072" y="3614738"/>
                <a:ext cx="5715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96" name="Rectangle 145"/>
              <p:cNvSpPr>
                <a:spLocks noChangeArrowheads="1"/>
              </p:cNvSpPr>
              <p:nvPr/>
            </p:nvSpPr>
            <p:spPr bwMode="auto">
              <a:xfrm>
                <a:off x="2397847" y="3546475"/>
                <a:ext cx="304138" cy="2039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+mn-ea"/>
                    <a:cs typeface="+mn-cs"/>
                  </a:rPr>
                  <a:t>0.08</a:t>
                </a:r>
                <a:endParaRPr kumimoji="0" lang="en-US" alt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97" name="Line 146"/>
              <p:cNvSpPr>
                <a:spLocks noChangeShapeType="1"/>
              </p:cNvSpPr>
              <p:nvPr/>
            </p:nvSpPr>
            <p:spPr bwMode="auto">
              <a:xfrm flipH="1">
                <a:off x="2674072" y="3349625"/>
                <a:ext cx="5715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98" name="Rectangle 147"/>
              <p:cNvSpPr>
                <a:spLocks noChangeArrowheads="1"/>
              </p:cNvSpPr>
              <p:nvPr/>
            </p:nvSpPr>
            <p:spPr bwMode="auto">
              <a:xfrm>
                <a:off x="2397847" y="3290888"/>
                <a:ext cx="304138" cy="2039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+mn-ea"/>
                    <a:cs typeface="+mn-cs"/>
                  </a:rPr>
                  <a:t>0.09</a:t>
                </a:r>
                <a:endParaRPr kumimoji="0" lang="en-US" alt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99" name="Line 148"/>
              <p:cNvSpPr>
                <a:spLocks noChangeShapeType="1"/>
              </p:cNvSpPr>
              <p:nvPr/>
            </p:nvSpPr>
            <p:spPr bwMode="auto">
              <a:xfrm flipH="1">
                <a:off x="2674072" y="3092450"/>
                <a:ext cx="5715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00" name="Rectangle 149"/>
              <p:cNvSpPr>
                <a:spLocks noChangeArrowheads="1"/>
              </p:cNvSpPr>
              <p:nvPr/>
            </p:nvSpPr>
            <p:spPr bwMode="auto">
              <a:xfrm>
                <a:off x="2397847" y="3033713"/>
                <a:ext cx="304138" cy="2039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+mn-ea"/>
                    <a:cs typeface="+mn-cs"/>
                  </a:rPr>
                  <a:t>0.10</a:t>
                </a:r>
                <a:endParaRPr kumimoji="0" lang="en-US" alt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01" name="Line 150"/>
              <p:cNvSpPr>
                <a:spLocks noChangeShapeType="1"/>
              </p:cNvSpPr>
              <p:nvPr/>
            </p:nvSpPr>
            <p:spPr bwMode="auto">
              <a:xfrm flipH="1">
                <a:off x="2674072" y="2835275"/>
                <a:ext cx="5715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02" name="Rectangle 151"/>
              <p:cNvSpPr>
                <a:spLocks noChangeArrowheads="1"/>
              </p:cNvSpPr>
              <p:nvPr/>
            </p:nvSpPr>
            <p:spPr bwMode="auto">
              <a:xfrm>
                <a:off x="2397847" y="2776538"/>
                <a:ext cx="304138" cy="2039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+mn-ea"/>
                    <a:cs typeface="+mn-cs"/>
                  </a:rPr>
                  <a:t>0.11</a:t>
                </a:r>
                <a:endParaRPr kumimoji="0" lang="en-US" alt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03" name="Line 152"/>
              <p:cNvSpPr>
                <a:spLocks noChangeShapeType="1"/>
              </p:cNvSpPr>
              <p:nvPr/>
            </p:nvSpPr>
            <p:spPr bwMode="auto">
              <a:xfrm flipH="1">
                <a:off x="2674072" y="2578100"/>
                <a:ext cx="5715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04" name="Rectangle 153"/>
              <p:cNvSpPr>
                <a:spLocks noChangeArrowheads="1"/>
              </p:cNvSpPr>
              <p:nvPr/>
            </p:nvSpPr>
            <p:spPr bwMode="auto">
              <a:xfrm>
                <a:off x="2397847" y="2511425"/>
                <a:ext cx="304138" cy="2039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+mn-ea"/>
                    <a:cs typeface="+mn-cs"/>
                  </a:rPr>
                  <a:t>0.12</a:t>
                </a:r>
                <a:endParaRPr kumimoji="0" lang="en-US" alt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05" name="Line 154"/>
              <p:cNvSpPr>
                <a:spLocks noChangeShapeType="1"/>
              </p:cNvSpPr>
              <p:nvPr/>
            </p:nvSpPr>
            <p:spPr bwMode="auto">
              <a:xfrm flipH="1">
                <a:off x="2674072" y="2320925"/>
                <a:ext cx="5715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06" name="Rectangle 155"/>
              <p:cNvSpPr>
                <a:spLocks noChangeArrowheads="1"/>
              </p:cNvSpPr>
              <p:nvPr/>
            </p:nvSpPr>
            <p:spPr bwMode="auto">
              <a:xfrm>
                <a:off x="2397847" y="2254250"/>
                <a:ext cx="304138" cy="2039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+mn-ea"/>
                    <a:cs typeface="+mn-cs"/>
                  </a:rPr>
                  <a:t>0.13</a:t>
                </a:r>
                <a:endParaRPr kumimoji="0" lang="en-US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07" name="Line 156"/>
              <p:cNvSpPr>
                <a:spLocks noChangeShapeType="1"/>
              </p:cNvSpPr>
              <p:nvPr/>
            </p:nvSpPr>
            <p:spPr bwMode="auto">
              <a:xfrm flipH="1">
                <a:off x="2674072" y="2063750"/>
                <a:ext cx="5715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08" name="Rectangle 157"/>
              <p:cNvSpPr>
                <a:spLocks noChangeArrowheads="1"/>
              </p:cNvSpPr>
              <p:nvPr/>
            </p:nvSpPr>
            <p:spPr bwMode="auto">
              <a:xfrm>
                <a:off x="2397847" y="1997075"/>
                <a:ext cx="304138" cy="2039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+mn-ea"/>
                    <a:cs typeface="+mn-cs"/>
                  </a:rPr>
                  <a:t>0.14</a:t>
                </a:r>
                <a:endParaRPr kumimoji="0" lang="en-US" alt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09" name="Line 158"/>
              <p:cNvSpPr>
                <a:spLocks noChangeShapeType="1"/>
              </p:cNvSpPr>
              <p:nvPr/>
            </p:nvSpPr>
            <p:spPr bwMode="auto">
              <a:xfrm flipH="1">
                <a:off x="2674072" y="1798638"/>
                <a:ext cx="5715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10" name="Rectangle 159"/>
              <p:cNvSpPr>
                <a:spLocks noChangeArrowheads="1"/>
              </p:cNvSpPr>
              <p:nvPr/>
            </p:nvSpPr>
            <p:spPr bwMode="auto">
              <a:xfrm>
                <a:off x="2397847" y="1739900"/>
                <a:ext cx="304138" cy="2039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+mn-ea"/>
                    <a:cs typeface="+mn-cs"/>
                  </a:rPr>
                  <a:t>0.15</a:t>
                </a:r>
                <a:endParaRPr kumimoji="0" lang="en-US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11" name="Line 160"/>
              <p:cNvSpPr>
                <a:spLocks noChangeShapeType="1"/>
              </p:cNvSpPr>
              <p:nvPr/>
            </p:nvSpPr>
            <p:spPr bwMode="auto">
              <a:xfrm flipH="1">
                <a:off x="2674072" y="1541463"/>
                <a:ext cx="5715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12" name="Rectangle 161"/>
              <p:cNvSpPr>
                <a:spLocks noChangeArrowheads="1"/>
              </p:cNvSpPr>
              <p:nvPr/>
            </p:nvSpPr>
            <p:spPr bwMode="auto">
              <a:xfrm>
                <a:off x="2397847" y="1482725"/>
                <a:ext cx="304138" cy="2039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+mn-ea"/>
                    <a:cs typeface="+mn-cs"/>
                  </a:rPr>
                  <a:t>0.16</a:t>
                </a:r>
                <a:endParaRPr kumimoji="0" lang="en-US" alt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13" name="Line 162"/>
              <p:cNvSpPr>
                <a:spLocks noChangeShapeType="1"/>
              </p:cNvSpPr>
              <p:nvPr/>
            </p:nvSpPr>
            <p:spPr bwMode="auto">
              <a:xfrm flipH="1">
                <a:off x="2674072" y="1285875"/>
                <a:ext cx="5715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14" name="Rectangle 163"/>
              <p:cNvSpPr>
                <a:spLocks noChangeArrowheads="1"/>
              </p:cNvSpPr>
              <p:nvPr/>
            </p:nvSpPr>
            <p:spPr bwMode="auto">
              <a:xfrm>
                <a:off x="2397847" y="1217613"/>
                <a:ext cx="304138" cy="2039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+mn-ea"/>
                    <a:cs typeface="+mn-cs"/>
                  </a:rPr>
                  <a:t>0.17</a:t>
                </a:r>
                <a:endParaRPr kumimoji="0" lang="en-US" alt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49" name="Rectangle 164"/>
            <p:cNvSpPr>
              <a:spLocks noChangeArrowheads="1"/>
            </p:cNvSpPr>
            <p:nvPr/>
          </p:nvSpPr>
          <p:spPr bwMode="auto">
            <a:xfrm>
              <a:off x="1978574" y="1576510"/>
              <a:ext cx="279399" cy="3823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vert270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Proportion with Death by Any Cause</a:t>
              </a:r>
              <a:endParaRPr kumimoji="0" lang="en-US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2762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99713" y="522966"/>
            <a:ext cx="10448132" cy="8342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dirty="0"/>
              <a:t>Thrombotic </a:t>
            </a:r>
            <a:r>
              <a:rPr lang="en-US" dirty="0" smtClean="0"/>
              <a:t>Events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572634" y="1455770"/>
            <a:ext cx="5424940" cy="467424"/>
          </a:xfrm>
        </p:spPr>
        <p:txBody>
          <a:bodyPr>
            <a:normAutofit/>
          </a:bodyPr>
          <a:lstStyle/>
          <a:p>
            <a:pPr algn="ctr"/>
            <a:r>
              <a:rPr lang="en-US" sz="2400" dirty="0"/>
              <a:t>All e</a:t>
            </a:r>
            <a:r>
              <a:rPr lang="en-US" sz="2400" dirty="0" smtClean="0"/>
              <a:t>vents</a:t>
            </a:r>
            <a:endParaRPr lang="en-US" sz="24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6654472" y="1454066"/>
            <a:ext cx="5334328" cy="469128"/>
          </a:xfrm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>Events </a:t>
            </a:r>
            <a:r>
              <a:rPr lang="en-US" sz="2400" dirty="0"/>
              <a:t>after </a:t>
            </a:r>
            <a:r>
              <a:rPr lang="en-US" sz="2400" dirty="0" smtClean="0"/>
              <a:t>re-start </a:t>
            </a:r>
            <a:r>
              <a:rPr lang="en-US" sz="2400" dirty="0"/>
              <a:t>of a</a:t>
            </a:r>
            <a:r>
              <a:rPr lang="en-US" sz="2400" dirty="0" smtClean="0"/>
              <a:t>nticoagulation</a:t>
            </a:r>
            <a:endParaRPr lang="en-US" sz="24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6331506" y="1995065"/>
            <a:ext cx="5527985" cy="4168473"/>
            <a:chOff x="6331507" y="2774937"/>
            <a:chExt cx="5103380" cy="3656848"/>
          </a:xfrm>
        </p:grpSpPr>
        <p:sp>
          <p:nvSpPr>
            <p:cNvPr id="12" name="Rectangle 263"/>
            <p:cNvSpPr>
              <a:spLocks noChangeArrowheads="1"/>
            </p:cNvSpPr>
            <p:nvPr/>
          </p:nvSpPr>
          <p:spPr bwMode="auto">
            <a:xfrm>
              <a:off x="8136560" y="6215784"/>
              <a:ext cx="2200458" cy="2160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lbany AMT" charset="0"/>
                  <a:ea typeface="+mn-ea"/>
                  <a:cs typeface="+mn-cs"/>
                </a:rPr>
                <a:t>Days Since </a:t>
              </a:r>
              <a:r>
                <a:rPr lang="en-US" altLang="en-US" sz="1600" dirty="0" smtClean="0">
                  <a:solidFill>
                    <a:srgbClr val="000000"/>
                  </a:solidFill>
                  <a:latin typeface="Albany AMT" charset="0"/>
                </a:rPr>
                <a:t>R</a:t>
              </a:r>
              <a:r>
                <a:rPr kumimoji="0" lang="en-US" alt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lbany AMT" charset="0"/>
                  <a:ea typeface="+mn-ea"/>
                  <a:cs typeface="+mn-cs"/>
                </a:rPr>
                <a:t>e-start of AC</a:t>
              </a:r>
              <a:endPara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6331507" y="2774937"/>
              <a:ext cx="5103380" cy="3451236"/>
              <a:chOff x="6331507" y="2774937"/>
              <a:chExt cx="5103380" cy="3451236"/>
            </a:xfrm>
          </p:grpSpPr>
          <p:sp>
            <p:nvSpPr>
              <p:cNvPr id="14" name="Rectangle 174"/>
              <p:cNvSpPr>
                <a:spLocks noChangeArrowheads="1"/>
              </p:cNvSpPr>
              <p:nvPr/>
            </p:nvSpPr>
            <p:spPr bwMode="auto">
              <a:xfrm>
                <a:off x="6681604" y="2774937"/>
                <a:ext cx="4719160" cy="3202687"/>
              </a:xfrm>
              <a:prstGeom prst="rect">
                <a:avLst/>
              </a:prstGeom>
              <a:solidFill>
                <a:srgbClr val="FFFFFF"/>
              </a:solidFill>
              <a:ln w="0">
                <a:solidFill>
                  <a:srgbClr val="000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5" name="Freeform 175"/>
              <p:cNvSpPr>
                <a:spLocks/>
              </p:cNvSpPr>
              <p:nvPr/>
            </p:nvSpPr>
            <p:spPr bwMode="auto">
              <a:xfrm>
                <a:off x="6773496" y="4183565"/>
                <a:ext cx="4534355" cy="1729110"/>
              </a:xfrm>
              <a:custGeom>
                <a:avLst/>
                <a:gdLst>
                  <a:gd name="T0" fmla="*/ 0 w 738"/>
                  <a:gd name="T1" fmla="*/ 270 h 270"/>
                  <a:gd name="T2" fmla="*/ 49 w 738"/>
                  <a:gd name="T3" fmla="*/ 270 h 270"/>
                  <a:gd name="T4" fmla="*/ 49 w 738"/>
                  <a:gd name="T5" fmla="*/ 238 h 270"/>
                  <a:gd name="T6" fmla="*/ 49 w 738"/>
                  <a:gd name="T7" fmla="*/ 238 h 270"/>
                  <a:gd name="T8" fmla="*/ 172 w 738"/>
                  <a:gd name="T9" fmla="*/ 238 h 270"/>
                  <a:gd name="T10" fmla="*/ 172 w 738"/>
                  <a:gd name="T11" fmla="*/ 206 h 270"/>
                  <a:gd name="T12" fmla="*/ 172 w 738"/>
                  <a:gd name="T13" fmla="*/ 206 h 270"/>
                  <a:gd name="T14" fmla="*/ 271 w 738"/>
                  <a:gd name="T15" fmla="*/ 206 h 270"/>
                  <a:gd name="T16" fmla="*/ 271 w 738"/>
                  <a:gd name="T17" fmla="*/ 172 h 270"/>
                  <a:gd name="T18" fmla="*/ 271 w 738"/>
                  <a:gd name="T19" fmla="*/ 172 h 270"/>
                  <a:gd name="T20" fmla="*/ 320 w 738"/>
                  <a:gd name="T21" fmla="*/ 172 h 270"/>
                  <a:gd name="T22" fmla="*/ 320 w 738"/>
                  <a:gd name="T23" fmla="*/ 137 h 270"/>
                  <a:gd name="T24" fmla="*/ 320 w 738"/>
                  <a:gd name="T25" fmla="*/ 137 h 270"/>
                  <a:gd name="T26" fmla="*/ 418 w 738"/>
                  <a:gd name="T27" fmla="*/ 137 h 270"/>
                  <a:gd name="T28" fmla="*/ 418 w 738"/>
                  <a:gd name="T29" fmla="*/ 100 h 270"/>
                  <a:gd name="T30" fmla="*/ 418 w 738"/>
                  <a:gd name="T31" fmla="*/ 100 h 270"/>
                  <a:gd name="T32" fmla="*/ 541 w 738"/>
                  <a:gd name="T33" fmla="*/ 100 h 270"/>
                  <a:gd name="T34" fmla="*/ 541 w 738"/>
                  <a:gd name="T35" fmla="*/ 58 h 270"/>
                  <a:gd name="T36" fmla="*/ 541 w 738"/>
                  <a:gd name="T37" fmla="*/ 58 h 270"/>
                  <a:gd name="T38" fmla="*/ 689 w 738"/>
                  <a:gd name="T39" fmla="*/ 58 h 270"/>
                  <a:gd name="T40" fmla="*/ 689 w 738"/>
                  <a:gd name="T41" fmla="*/ 0 h 270"/>
                  <a:gd name="T42" fmla="*/ 689 w 738"/>
                  <a:gd name="T43" fmla="*/ 0 h 270"/>
                  <a:gd name="T44" fmla="*/ 738 w 738"/>
                  <a:gd name="T45" fmla="*/ 0 h 270"/>
                  <a:gd name="T46" fmla="*/ 738 w 738"/>
                  <a:gd name="T47" fmla="*/ 0 h 2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38" h="270">
                    <a:moveTo>
                      <a:pt x="0" y="270"/>
                    </a:moveTo>
                    <a:lnTo>
                      <a:pt x="49" y="270"/>
                    </a:lnTo>
                    <a:lnTo>
                      <a:pt x="49" y="238"/>
                    </a:lnTo>
                    <a:lnTo>
                      <a:pt x="49" y="238"/>
                    </a:lnTo>
                    <a:lnTo>
                      <a:pt x="172" y="238"/>
                    </a:lnTo>
                    <a:lnTo>
                      <a:pt x="172" y="206"/>
                    </a:lnTo>
                    <a:lnTo>
                      <a:pt x="172" y="206"/>
                    </a:lnTo>
                    <a:lnTo>
                      <a:pt x="271" y="206"/>
                    </a:lnTo>
                    <a:lnTo>
                      <a:pt x="271" y="172"/>
                    </a:lnTo>
                    <a:lnTo>
                      <a:pt x="271" y="172"/>
                    </a:lnTo>
                    <a:lnTo>
                      <a:pt x="320" y="172"/>
                    </a:lnTo>
                    <a:lnTo>
                      <a:pt x="320" y="137"/>
                    </a:lnTo>
                    <a:lnTo>
                      <a:pt x="320" y="137"/>
                    </a:lnTo>
                    <a:lnTo>
                      <a:pt x="418" y="137"/>
                    </a:lnTo>
                    <a:lnTo>
                      <a:pt x="418" y="100"/>
                    </a:lnTo>
                    <a:lnTo>
                      <a:pt x="418" y="100"/>
                    </a:lnTo>
                    <a:lnTo>
                      <a:pt x="541" y="100"/>
                    </a:lnTo>
                    <a:lnTo>
                      <a:pt x="541" y="58"/>
                    </a:lnTo>
                    <a:lnTo>
                      <a:pt x="541" y="58"/>
                    </a:lnTo>
                    <a:lnTo>
                      <a:pt x="689" y="58"/>
                    </a:lnTo>
                    <a:lnTo>
                      <a:pt x="689" y="0"/>
                    </a:lnTo>
                    <a:lnTo>
                      <a:pt x="689" y="0"/>
                    </a:lnTo>
                    <a:lnTo>
                      <a:pt x="738" y="0"/>
                    </a:lnTo>
                    <a:lnTo>
                      <a:pt x="738" y="0"/>
                    </a:lnTo>
                  </a:path>
                </a:pathLst>
              </a:custGeom>
              <a:noFill/>
              <a:ln w="19050" cap="flat">
                <a:solidFill>
                  <a:srgbClr val="0000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6" name="Line 176"/>
              <p:cNvSpPr>
                <a:spLocks noChangeShapeType="1"/>
              </p:cNvSpPr>
              <p:nvPr/>
            </p:nvSpPr>
            <p:spPr bwMode="auto">
              <a:xfrm>
                <a:off x="6680584" y="5977623"/>
                <a:ext cx="472018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7" name="Line 177"/>
              <p:cNvSpPr>
                <a:spLocks noChangeShapeType="1"/>
              </p:cNvSpPr>
              <p:nvPr/>
            </p:nvSpPr>
            <p:spPr bwMode="auto">
              <a:xfrm flipV="1">
                <a:off x="11400764" y="2774937"/>
                <a:ext cx="0" cy="320268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8" name="Line 178"/>
              <p:cNvSpPr>
                <a:spLocks noChangeShapeType="1"/>
              </p:cNvSpPr>
              <p:nvPr/>
            </p:nvSpPr>
            <p:spPr bwMode="auto">
              <a:xfrm>
                <a:off x="6680584" y="2774937"/>
                <a:ext cx="472018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9" name="Line 180"/>
              <p:cNvSpPr>
                <a:spLocks noChangeShapeType="1"/>
              </p:cNvSpPr>
              <p:nvPr/>
            </p:nvSpPr>
            <p:spPr bwMode="auto">
              <a:xfrm>
                <a:off x="6680584" y="5977623"/>
                <a:ext cx="472018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0" name="Rectangle 182"/>
              <p:cNvSpPr>
                <a:spLocks noChangeArrowheads="1"/>
              </p:cNvSpPr>
              <p:nvPr/>
            </p:nvSpPr>
            <p:spPr bwMode="auto">
              <a:xfrm>
                <a:off x="6748992" y="6041507"/>
                <a:ext cx="84960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lbany AMT" charset="0"/>
                    <a:ea typeface="+mn-ea"/>
                    <a:cs typeface="+mn-cs"/>
                  </a:rPr>
                  <a:t>0</a:t>
                </a:r>
                <a:endParaRPr kumimoji="0" lang="en-US" altLang="en-US" sz="28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1" name="Line 183"/>
              <p:cNvSpPr>
                <a:spLocks noChangeShapeType="1"/>
              </p:cNvSpPr>
              <p:nvPr/>
            </p:nvSpPr>
            <p:spPr bwMode="auto">
              <a:xfrm>
                <a:off x="7227851" y="5977623"/>
                <a:ext cx="0" cy="3833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2" name="Rectangle 184"/>
              <p:cNvSpPr>
                <a:spLocks noChangeArrowheads="1"/>
              </p:cNvSpPr>
              <p:nvPr/>
            </p:nvSpPr>
            <p:spPr bwMode="auto">
              <a:xfrm>
                <a:off x="7203346" y="6041507"/>
                <a:ext cx="84960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lbany AMT" charset="0"/>
                    <a:ea typeface="+mn-ea"/>
                    <a:cs typeface="+mn-cs"/>
                  </a:rPr>
                  <a:t>3</a:t>
                </a:r>
                <a:endParaRPr kumimoji="0" lang="en-US" altLang="en-US" sz="28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3" name="Line 185"/>
              <p:cNvSpPr>
                <a:spLocks noChangeShapeType="1"/>
              </p:cNvSpPr>
              <p:nvPr/>
            </p:nvSpPr>
            <p:spPr bwMode="auto">
              <a:xfrm>
                <a:off x="7683226" y="5977623"/>
                <a:ext cx="0" cy="3833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4" name="Rectangle 186"/>
              <p:cNvSpPr>
                <a:spLocks noChangeArrowheads="1"/>
              </p:cNvSpPr>
              <p:nvPr/>
            </p:nvSpPr>
            <p:spPr bwMode="auto">
              <a:xfrm>
                <a:off x="7657701" y="6041507"/>
                <a:ext cx="84960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lbany AMT" charset="0"/>
                    <a:ea typeface="+mn-ea"/>
                    <a:cs typeface="+mn-cs"/>
                  </a:rPr>
                  <a:t>6</a:t>
                </a:r>
                <a:endParaRPr kumimoji="0" lang="en-US" altLang="en-US" sz="28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5" name="Line 187"/>
              <p:cNvSpPr>
                <a:spLocks noChangeShapeType="1"/>
              </p:cNvSpPr>
              <p:nvPr/>
            </p:nvSpPr>
            <p:spPr bwMode="auto">
              <a:xfrm>
                <a:off x="8131454" y="5977623"/>
                <a:ext cx="0" cy="3833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6" name="Rectangle 188"/>
              <p:cNvSpPr>
                <a:spLocks noChangeArrowheads="1"/>
              </p:cNvSpPr>
              <p:nvPr/>
            </p:nvSpPr>
            <p:spPr bwMode="auto">
              <a:xfrm>
                <a:off x="8106950" y="6041507"/>
                <a:ext cx="84960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lbany AMT" charset="0"/>
                    <a:ea typeface="+mn-ea"/>
                    <a:cs typeface="+mn-cs"/>
                  </a:rPr>
                  <a:t>9</a:t>
                </a:r>
                <a:endParaRPr kumimoji="0" lang="en-US" altLang="en-US" sz="28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7" name="Line 189"/>
              <p:cNvSpPr>
                <a:spLocks noChangeShapeType="1"/>
              </p:cNvSpPr>
              <p:nvPr/>
            </p:nvSpPr>
            <p:spPr bwMode="auto">
              <a:xfrm>
                <a:off x="8585809" y="5977623"/>
                <a:ext cx="0" cy="3833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8" name="Rectangle 190"/>
              <p:cNvSpPr>
                <a:spLocks noChangeArrowheads="1"/>
              </p:cNvSpPr>
              <p:nvPr/>
            </p:nvSpPr>
            <p:spPr bwMode="auto">
              <a:xfrm>
                <a:off x="8542926" y="6041507"/>
                <a:ext cx="169918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lbany AMT" charset="0"/>
                    <a:ea typeface="+mn-ea"/>
                    <a:cs typeface="+mn-cs"/>
                  </a:rPr>
                  <a:t>12</a:t>
                </a:r>
                <a:endParaRPr kumimoji="0" lang="en-US" altLang="en-US" sz="28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9" name="Line 191"/>
              <p:cNvSpPr>
                <a:spLocks noChangeShapeType="1"/>
              </p:cNvSpPr>
              <p:nvPr/>
            </p:nvSpPr>
            <p:spPr bwMode="auto">
              <a:xfrm>
                <a:off x="9041185" y="5977623"/>
                <a:ext cx="0" cy="3833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0" name="Rectangle 192"/>
              <p:cNvSpPr>
                <a:spLocks noChangeArrowheads="1"/>
              </p:cNvSpPr>
              <p:nvPr/>
            </p:nvSpPr>
            <p:spPr bwMode="auto">
              <a:xfrm>
                <a:off x="8991154" y="6041507"/>
                <a:ext cx="169918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lbany AMT" charset="0"/>
                    <a:ea typeface="+mn-ea"/>
                    <a:cs typeface="+mn-cs"/>
                  </a:rPr>
                  <a:t>15</a:t>
                </a:r>
                <a:endParaRPr kumimoji="0" lang="en-US" altLang="en-US" sz="28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1" name="Line 193"/>
              <p:cNvSpPr>
                <a:spLocks noChangeShapeType="1"/>
              </p:cNvSpPr>
              <p:nvPr/>
            </p:nvSpPr>
            <p:spPr bwMode="auto">
              <a:xfrm>
                <a:off x="9495539" y="5977623"/>
                <a:ext cx="0" cy="3833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2" name="Rectangle 194"/>
              <p:cNvSpPr>
                <a:spLocks noChangeArrowheads="1"/>
              </p:cNvSpPr>
              <p:nvPr/>
            </p:nvSpPr>
            <p:spPr bwMode="auto">
              <a:xfrm>
                <a:off x="9446530" y="6041507"/>
                <a:ext cx="169918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lbany AMT" charset="0"/>
                    <a:ea typeface="+mn-ea"/>
                    <a:cs typeface="+mn-cs"/>
                  </a:rPr>
                  <a:t>18</a:t>
                </a:r>
                <a:endParaRPr kumimoji="0" lang="en-US" altLang="en-US" sz="28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3" name="Line 195"/>
              <p:cNvSpPr>
                <a:spLocks noChangeShapeType="1"/>
              </p:cNvSpPr>
              <p:nvPr/>
            </p:nvSpPr>
            <p:spPr bwMode="auto">
              <a:xfrm>
                <a:off x="9949893" y="5977623"/>
                <a:ext cx="0" cy="3833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4" name="Rectangle 196"/>
              <p:cNvSpPr>
                <a:spLocks noChangeArrowheads="1"/>
              </p:cNvSpPr>
              <p:nvPr/>
            </p:nvSpPr>
            <p:spPr bwMode="auto">
              <a:xfrm>
                <a:off x="9900884" y="6041507"/>
                <a:ext cx="169918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lbany AMT" charset="0"/>
                    <a:ea typeface="+mn-ea"/>
                    <a:cs typeface="+mn-cs"/>
                  </a:rPr>
                  <a:t>21</a:t>
                </a:r>
                <a:endParaRPr kumimoji="0" lang="en-US" altLang="en-US" sz="28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5" name="Line 197"/>
              <p:cNvSpPr>
                <a:spLocks noChangeShapeType="1"/>
              </p:cNvSpPr>
              <p:nvPr/>
            </p:nvSpPr>
            <p:spPr bwMode="auto">
              <a:xfrm>
                <a:off x="10399143" y="5977623"/>
                <a:ext cx="0" cy="3833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6" name="Rectangle 198"/>
              <p:cNvSpPr>
                <a:spLocks noChangeArrowheads="1"/>
              </p:cNvSpPr>
              <p:nvPr/>
            </p:nvSpPr>
            <p:spPr bwMode="auto">
              <a:xfrm>
                <a:off x="10356260" y="6041507"/>
                <a:ext cx="169918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lbany AMT" charset="0"/>
                    <a:ea typeface="+mn-ea"/>
                    <a:cs typeface="+mn-cs"/>
                  </a:rPr>
                  <a:t>24</a:t>
                </a:r>
                <a:endParaRPr kumimoji="0" lang="en-US" altLang="en-US" sz="28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7" name="Line 199"/>
              <p:cNvSpPr>
                <a:spLocks noChangeShapeType="1"/>
              </p:cNvSpPr>
              <p:nvPr/>
            </p:nvSpPr>
            <p:spPr bwMode="auto">
              <a:xfrm>
                <a:off x="10853497" y="5977623"/>
                <a:ext cx="0" cy="3833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8" name="Rectangle 200"/>
              <p:cNvSpPr>
                <a:spLocks noChangeArrowheads="1"/>
              </p:cNvSpPr>
              <p:nvPr/>
            </p:nvSpPr>
            <p:spPr bwMode="auto">
              <a:xfrm>
                <a:off x="10810614" y="6041507"/>
                <a:ext cx="169918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lbany AMT" charset="0"/>
                    <a:ea typeface="+mn-ea"/>
                    <a:cs typeface="+mn-cs"/>
                  </a:rPr>
                  <a:t>27</a:t>
                </a:r>
                <a:endParaRPr kumimoji="0" lang="en-US" altLang="en-US" sz="28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9" name="Line 201"/>
              <p:cNvSpPr>
                <a:spLocks noChangeShapeType="1"/>
              </p:cNvSpPr>
              <p:nvPr/>
            </p:nvSpPr>
            <p:spPr bwMode="auto">
              <a:xfrm>
                <a:off x="11307851" y="5977623"/>
                <a:ext cx="0" cy="3833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0" name="Rectangle 202"/>
              <p:cNvSpPr>
                <a:spLocks noChangeArrowheads="1"/>
              </p:cNvSpPr>
              <p:nvPr/>
            </p:nvSpPr>
            <p:spPr bwMode="auto">
              <a:xfrm>
                <a:off x="11264969" y="6041507"/>
                <a:ext cx="169918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lbany AMT" charset="0"/>
                    <a:ea typeface="+mn-ea"/>
                    <a:cs typeface="+mn-cs"/>
                  </a:rPr>
                  <a:t>30</a:t>
                </a:r>
                <a:endParaRPr kumimoji="0" lang="en-US" altLang="en-US" sz="28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41" name="Rectangle 232"/>
              <p:cNvSpPr>
                <a:spLocks noChangeArrowheads="1"/>
              </p:cNvSpPr>
              <p:nvPr/>
            </p:nvSpPr>
            <p:spPr bwMode="auto">
              <a:xfrm>
                <a:off x="6748992" y="2909092"/>
                <a:ext cx="4672305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lbany AMT" charset="0"/>
                    <a:ea typeface="+mn-ea"/>
                    <a:cs typeface="+mn-cs"/>
                  </a:rPr>
                  <a:t># Unrefuted TE after restart of AC among those restarted AC: 7 / 129</a:t>
                </a:r>
                <a:endParaRPr kumimoji="0" lang="en-US" altLang="en-US" sz="28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42" name="Rectangle 233"/>
              <p:cNvSpPr>
                <a:spLocks noChangeArrowheads="1"/>
              </p:cNvSpPr>
              <p:nvPr/>
            </p:nvSpPr>
            <p:spPr bwMode="auto">
              <a:xfrm>
                <a:off x="6748992" y="2813267"/>
                <a:ext cx="1622239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lbany AMT" charset="0"/>
                    <a:ea typeface="+mn-ea"/>
                    <a:cs typeface="+mn-cs"/>
                  </a:rPr>
                  <a:t>Data as of: 20OCT2017</a:t>
                </a:r>
                <a:endParaRPr kumimoji="0" lang="en-US" altLang="en-US" sz="28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43" name="Rectangle 234"/>
              <p:cNvSpPr>
                <a:spLocks noChangeArrowheads="1"/>
              </p:cNvSpPr>
              <p:nvPr/>
            </p:nvSpPr>
            <p:spPr bwMode="auto">
              <a:xfrm>
                <a:off x="6681604" y="2774937"/>
                <a:ext cx="4719160" cy="3202687"/>
              </a:xfrm>
              <a:prstGeom prst="rect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4" name="Freeform 235"/>
              <p:cNvSpPr>
                <a:spLocks/>
              </p:cNvSpPr>
              <p:nvPr/>
            </p:nvSpPr>
            <p:spPr bwMode="auto">
              <a:xfrm>
                <a:off x="6773496" y="4183565"/>
                <a:ext cx="4534355" cy="1729110"/>
              </a:xfrm>
              <a:custGeom>
                <a:avLst/>
                <a:gdLst>
                  <a:gd name="T0" fmla="*/ 0 w 738"/>
                  <a:gd name="T1" fmla="*/ 270 h 270"/>
                  <a:gd name="T2" fmla="*/ 49 w 738"/>
                  <a:gd name="T3" fmla="*/ 270 h 270"/>
                  <a:gd name="T4" fmla="*/ 49 w 738"/>
                  <a:gd name="T5" fmla="*/ 238 h 270"/>
                  <a:gd name="T6" fmla="*/ 49 w 738"/>
                  <a:gd name="T7" fmla="*/ 238 h 270"/>
                  <a:gd name="T8" fmla="*/ 172 w 738"/>
                  <a:gd name="T9" fmla="*/ 238 h 270"/>
                  <a:gd name="T10" fmla="*/ 172 w 738"/>
                  <a:gd name="T11" fmla="*/ 206 h 270"/>
                  <a:gd name="T12" fmla="*/ 172 w 738"/>
                  <a:gd name="T13" fmla="*/ 206 h 270"/>
                  <a:gd name="T14" fmla="*/ 271 w 738"/>
                  <a:gd name="T15" fmla="*/ 206 h 270"/>
                  <a:gd name="T16" fmla="*/ 271 w 738"/>
                  <a:gd name="T17" fmla="*/ 172 h 270"/>
                  <a:gd name="T18" fmla="*/ 271 w 738"/>
                  <a:gd name="T19" fmla="*/ 172 h 270"/>
                  <a:gd name="T20" fmla="*/ 320 w 738"/>
                  <a:gd name="T21" fmla="*/ 172 h 270"/>
                  <a:gd name="T22" fmla="*/ 320 w 738"/>
                  <a:gd name="T23" fmla="*/ 137 h 270"/>
                  <a:gd name="T24" fmla="*/ 320 w 738"/>
                  <a:gd name="T25" fmla="*/ 137 h 270"/>
                  <a:gd name="T26" fmla="*/ 418 w 738"/>
                  <a:gd name="T27" fmla="*/ 137 h 270"/>
                  <a:gd name="T28" fmla="*/ 418 w 738"/>
                  <a:gd name="T29" fmla="*/ 100 h 270"/>
                  <a:gd name="T30" fmla="*/ 418 w 738"/>
                  <a:gd name="T31" fmla="*/ 100 h 270"/>
                  <a:gd name="T32" fmla="*/ 541 w 738"/>
                  <a:gd name="T33" fmla="*/ 100 h 270"/>
                  <a:gd name="T34" fmla="*/ 541 w 738"/>
                  <a:gd name="T35" fmla="*/ 58 h 270"/>
                  <a:gd name="T36" fmla="*/ 541 w 738"/>
                  <a:gd name="T37" fmla="*/ 58 h 270"/>
                  <a:gd name="T38" fmla="*/ 689 w 738"/>
                  <a:gd name="T39" fmla="*/ 58 h 270"/>
                  <a:gd name="T40" fmla="*/ 689 w 738"/>
                  <a:gd name="T41" fmla="*/ 0 h 270"/>
                  <a:gd name="T42" fmla="*/ 689 w 738"/>
                  <a:gd name="T43" fmla="*/ 0 h 270"/>
                  <a:gd name="T44" fmla="*/ 738 w 738"/>
                  <a:gd name="T45" fmla="*/ 0 h 270"/>
                  <a:gd name="T46" fmla="*/ 738 w 738"/>
                  <a:gd name="T47" fmla="*/ 0 h 2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38" h="270">
                    <a:moveTo>
                      <a:pt x="0" y="270"/>
                    </a:moveTo>
                    <a:lnTo>
                      <a:pt x="49" y="270"/>
                    </a:lnTo>
                    <a:lnTo>
                      <a:pt x="49" y="238"/>
                    </a:lnTo>
                    <a:lnTo>
                      <a:pt x="49" y="238"/>
                    </a:lnTo>
                    <a:lnTo>
                      <a:pt x="172" y="238"/>
                    </a:lnTo>
                    <a:lnTo>
                      <a:pt x="172" y="206"/>
                    </a:lnTo>
                    <a:lnTo>
                      <a:pt x="172" y="206"/>
                    </a:lnTo>
                    <a:lnTo>
                      <a:pt x="271" y="206"/>
                    </a:lnTo>
                    <a:lnTo>
                      <a:pt x="271" y="172"/>
                    </a:lnTo>
                    <a:lnTo>
                      <a:pt x="271" y="172"/>
                    </a:lnTo>
                    <a:lnTo>
                      <a:pt x="320" y="172"/>
                    </a:lnTo>
                    <a:lnTo>
                      <a:pt x="320" y="137"/>
                    </a:lnTo>
                    <a:lnTo>
                      <a:pt x="320" y="137"/>
                    </a:lnTo>
                    <a:lnTo>
                      <a:pt x="418" y="137"/>
                    </a:lnTo>
                    <a:lnTo>
                      <a:pt x="418" y="100"/>
                    </a:lnTo>
                    <a:lnTo>
                      <a:pt x="418" y="100"/>
                    </a:lnTo>
                    <a:lnTo>
                      <a:pt x="541" y="100"/>
                    </a:lnTo>
                    <a:lnTo>
                      <a:pt x="541" y="58"/>
                    </a:lnTo>
                    <a:lnTo>
                      <a:pt x="541" y="58"/>
                    </a:lnTo>
                    <a:lnTo>
                      <a:pt x="689" y="58"/>
                    </a:lnTo>
                    <a:lnTo>
                      <a:pt x="689" y="0"/>
                    </a:lnTo>
                    <a:lnTo>
                      <a:pt x="689" y="0"/>
                    </a:lnTo>
                    <a:lnTo>
                      <a:pt x="738" y="0"/>
                    </a:lnTo>
                    <a:lnTo>
                      <a:pt x="738" y="0"/>
                    </a:lnTo>
                  </a:path>
                </a:pathLst>
              </a:custGeom>
              <a:noFill/>
              <a:ln w="19050" cap="flat">
                <a:solidFill>
                  <a:srgbClr val="0000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5" name="Line 236"/>
              <p:cNvSpPr>
                <a:spLocks noChangeShapeType="1"/>
              </p:cNvSpPr>
              <p:nvPr/>
            </p:nvSpPr>
            <p:spPr bwMode="auto">
              <a:xfrm>
                <a:off x="6680584" y="5977623"/>
                <a:ext cx="472018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6" name="Line 237"/>
              <p:cNvSpPr>
                <a:spLocks noChangeShapeType="1"/>
              </p:cNvSpPr>
              <p:nvPr/>
            </p:nvSpPr>
            <p:spPr bwMode="auto">
              <a:xfrm flipV="1">
                <a:off x="11400764" y="2774937"/>
                <a:ext cx="0" cy="320268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7" name="Line 238"/>
              <p:cNvSpPr>
                <a:spLocks noChangeShapeType="1"/>
              </p:cNvSpPr>
              <p:nvPr/>
            </p:nvSpPr>
            <p:spPr bwMode="auto">
              <a:xfrm>
                <a:off x="6680584" y="2774937"/>
                <a:ext cx="472018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8" name="Line 240"/>
              <p:cNvSpPr>
                <a:spLocks noChangeShapeType="1"/>
              </p:cNvSpPr>
              <p:nvPr/>
            </p:nvSpPr>
            <p:spPr bwMode="auto">
              <a:xfrm>
                <a:off x="6680584" y="5977623"/>
                <a:ext cx="472018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9" name="Rectangle 242"/>
              <p:cNvSpPr>
                <a:spLocks noChangeArrowheads="1"/>
              </p:cNvSpPr>
              <p:nvPr/>
            </p:nvSpPr>
            <p:spPr bwMode="auto">
              <a:xfrm>
                <a:off x="6748992" y="6041507"/>
                <a:ext cx="84960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lbany AMT" charset="0"/>
                    <a:ea typeface="+mn-ea"/>
                    <a:cs typeface="+mn-cs"/>
                  </a:rPr>
                  <a:t>0</a:t>
                </a:r>
                <a:endParaRPr kumimoji="0" lang="en-US" altLang="en-US" sz="28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0" name="Line 243"/>
              <p:cNvSpPr>
                <a:spLocks noChangeShapeType="1"/>
              </p:cNvSpPr>
              <p:nvPr/>
            </p:nvSpPr>
            <p:spPr bwMode="auto">
              <a:xfrm>
                <a:off x="7227851" y="5977623"/>
                <a:ext cx="0" cy="3833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1" name="Rectangle 244"/>
              <p:cNvSpPr>
                <a:spLocks noChangeArrowheads="1"/>
              </p:cNvSpPr>
              <p:nvPr/>
            </p:nvSpPr>
            <p:spPr bwMode="auto">
              <a:xfrm>
                <a:off x="7203346" y="6041507"/>
                <a:ext cx="84960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lbany AMT" charset="0"/>
                    <a:ea typeface="+mn-ea"/>
                    <a:cs typeface="+mn-cs"/>
                  </a:rPr>
                  <a:t>3</a:t>
                </a:r>
                <a:endParaRPr kumimoji="0" lang="en-US" altLang="en-US" sz="28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2" name="Line 245"/>
              <p:cNvSpPr>
                <a:spLocks noChangeShapeType="1"/>
              </p:cNvSpPr>
              <p:nvPr/>
            </p:nvSpPr>
            <p:spPr bwMode="auto">
              <a:xfrm>
                <a:off x="7683226" y="5977623"/>
                <a:ext cx="0" cy="3833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3" name="Rectangle 246"/>
              <p:cNvSpPr>
                <a:spLocks noChangeArrowheads="1"/>
              </p:cNvSpPr>
              <p:nvPr/>
            </p:nvSpPr>
            <p:spPr bwMode="auto">
              <a:xfrm>
                <a:off x="7657701" y="6041507"/>
                <a:ext cx="84960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lbany AMT" charset="0"/>
                    <a:ea typeface="+mn-ea"/>
                    <a:cs typeface="+mn-cs"/>
                  </a:rPr>
                  <a:t>6</a:t>
                </a:r>
                <a:endParaRPr kumimoji="0" lang="en-US" altLang="en-US" sz="28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4" name="Line 247"/>
              <p:cNvSpPr>
                <a:spLocks noChangeShapeType="1"/>
              </p:cNvSpPr>
              <p:nvPr/>
            </p:nvSpPr>
            <p:spPr bwMode="auto">
              <a:xfrm>
                <a:off x="8131454" y="5977623"/>
                <a:ext cx="0" cy="3833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5" name="Rectangle 248"/>
              <p:cNvSpPr>
                <a:spLocks noChangeArrowheads="1"/>
              </p:cNvSpPr>
              <p:nvPr/>
            </p:nvSpPr>
            <p:spPr bwMode="auto">
              <a:xfrm>
                <a:off x="8106950" y="6041507"/>
                <a:ext cx="84960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lbany AMT" charset="0"/>
                    <a:ea typeface="+mn-ea"/>
                    <a:cs typeface="+mn-cs"/>
                  </a:rPr>
                  <a:t>9</a:t>
                </a:r>
                <a:endParaRPr kumimoji="0" lang="en-US" altLang="en-US" sz="28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6" name="Line 249"/>
              <p:cNvSpPr>
                <a:spLocks noChangeShapeType="1"/>
              </p:cNvSpPr>
              <p:nvPr/>
            </p:nvSpPr>
            <p:spPr bwMode="auto">
              <a:xfrm>
                <a:off x="8585809" y="5977623"/>
                <a:ext cx="0" cy="3833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7" name="Rectangle 250"/>
              <p:cNvSpPr>
                <a:spLocks noChangeArrowheads="1"/>
              </p:cNvSpPr>
              <p:nvPr/>
            </p:nvSpPr>
            <p:spPr bwMode="auto">
              <a:xfrm>
                <a:off x="8542926" y="6041507"/>
                <a:ext cx="169918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lbany AMT" charset="0"/>
                    <a:ea typeface="+mn-ea"/>
                    <a:cs typeface="+mn-cs"/>
                  </a:rPr>
                  <a:t>12</a:t>
                </a:r>
                <a:endParaRPr kumimoji="0" lang="en-US" altLang="en-US" sz="28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8" name="Line 251"/>
              <p:cNvSpPr>
                <a:spLocks noChangeShapeType="1"/>
              </p:cNvSpPr>
              <p:nvPr/>
            </p:nvSpPr>
            <p:spPr bwMode="auto">
              <a:xfrm>
                <a:off x="9041185" y="5977623"/>
                <a:ext cx="0" cy="3833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9" name="Rectangle 252"/>
              <p:cNvSpPr>
                <a:spLocks noChangeArrowheads="1"/>
              </p:cNvSpPr>
              <p:nvPr/>
            </p:nvSpPr>
            <p:spPr bwMode="auto">
              <a:xfrm>
                <a:off x="8991154" y="6041507"/>
                <a:ext cx="169918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lbany AMT" charset="0"/>
                    <a:ea typeface="+mn-ea"/>
                    <a:cs typeface="+mn-cs"/>
                  </a:rPr>
                  <a:t>15</a:t>
                </a:r>
                <a:endParaRPr kumimoji="0" lang="en-US" altLang="en-US" sz="28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60" name="Line 253"/>
              <p:cNvSpPr>
                <a:spLocks noChangeShapeType="1"/>
              </p:cNvSpPr>
              <p:nvPr/>
            </p:nvSpPr>
            <p:spPr bwMode="auto">
              <a:xfrm>
                <a:off x="9495539" y="5977623"/>
                <a:ext cx="0" cy="3833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1" name="Rectangle 254"/>
              <p:cNvSpPr>
                <a:spLocks noChangeArrowheads="1"/>
              </p:cNvSpPr>
              <p:nvPr/>
            </p:nvSpPr>
            <p:spPr bwMode="auto">
              <a:xfrm>
                <a:off x="9446530" y="6041507"/>
                <a:ext cx="169918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lbany AMT" charset="0"/>
                    <a:ea typeface="+mn-ea"/>
                    <a:cs typeface="+mn-cs"/>
                  </a:rPr>
                  <a:t>18</a:t>
                </a:r>
                <a:endParaRPr kumimoji="0" lang="en-US" altLang="en-US" sz="28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62" name="Line 255"/>
              <p:cNvSpPr>
                <a:spLocks noChangeShapeType="1"/>
              </p:cNvSpPr>
              <p:nvPr/>
            </p:nvSpPr>
            <p:spPr bwMode="auto">
              <a:xfrm>
                <a:off x="9949893" y="5977623"/>
                <a:ext cx="0" cy="3833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3" name="Rectangle 256"/>
              <p:cNvSpPr>
                <a:spLocks noChangeArrowheads="1"/>
              </p:cNvSpPr>
              <p:nvPr/>
            </p:nvSpPr>
            <p:spPr bwMode="auto">
              <a:xfrm>
                <a:off x="9900884" y="6041507"/>
                <a:ext cx="169918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lbany AMT" charset="0"/>
                    <a:ea typeface="+mn-ea"/>
                    <a:cs typeface="+mn-cs"/>
                  </a:rPr>
                  <a:t>21</a:t>
                </a:r>
                <a:endParaRPr kumimoji="0" lang="en-US" altLang="en-US" sz="28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64" name="Line 257"/>
              <p:cNvSpPr>
                <a:spLocks noChangeShapeType="1"/>
              </p:cNvSpPr>
              <p:nvPr/>
            </p:nvSpPr>
            <p:spPr bwMode="auto">
              <a:xfrm>
                <a:off x="10399143" y="5977623"/>
                <a:ext cx="0" cy="3833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5" name="Rectangle 258"/>
              <p:cNvSpPr>
                <a:spLocks noChangeArrowheads="1"/>
              </p:cNvSpPr>
              <p:nvPr/>
            </p:nvSpPr>
            <p:spPr bwMode="auto">
              <a:xfrm>
                <a:off x="10356260" y="6041507"/>
                <a:ext cx="169918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lbany AMT" charset="0"/>
                    <a:ea typeface="+mn-ea"/>
                    <a:cs typeface="+mn-cs"/>
                  </a:rPr>
                  <a:t>24</a:t>
                </a:r>
                <a:endParaRPr kumimoji="0" lang="en-US" altLang="en-US" sz="28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66" name="Line 259"/>
              <p:cNvSpPr>
                <a:spLocks noChangeShapeType="1"/>
              </p:cNvSpPr>
              <p:nvPr/>
            </p:nvSpPr>
            <p:spPr bwMode="auto">
              <a:xfrm>
                <a:off x="10853497" y="5977623"/>
                <a:ext cx="0" cy="3833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7" name="Rectangle 260"/>
              <p:cNvSpPr>
                <a:spLocks noChangeArrowheads="1"/>
              </p:cNvSpPr>
              <p:nvPr/>
            </p:nvSpPr>
            <p:spPr bwMode="auto">
              <a:xfrm>
                <a:off x="10810614" y="6041507"/>
                <a:ext cx="169918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lbany AMT" charset="0"/>
                    <a:ea typeface="+mn-ea"/>
                    <a:cs typeface="+mn-cs"/>
                  </a:rPr>
                  <a:t>27</a:t>
                </a:r>
                <a:endParaRPr kumimoji="0" lang="en-US" altLang="en-US" sz="28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68" name="Line 261"/>
              <p:cNvSpPr>
                <a:spLocks noChangeShapeType="1"/>
              </p:cNvSpPr>
              <p:nvPr/>
            </p:nvSpPr>
            <p:spPr bwMode="auto">
              <a:xfrm>
                <a:off x="11307851" y="5977623"/>
                <a:ext cx="0" cy="3833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9" name="Rectangle 262"/>
              <p:cNvSpPr>
                <a:spLocks noChangeArrowheads="1"/>
              </p:cNvSpPr>
              <p:nvPr/>
            </p:nvSpPr>
            <p:spPr bwMode="auto">
              <a:xfrm>
                <a:off x="11264969" y="6041507"/>
                <a:ext cx="169918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lbany AMT" charset="0"/>
                    <a:ea typeface="+mn-ea"/>
                    <a:cs typeface="+mn-cs"/>
                  </a:rPr>
                  <a:t>30</a:t>
                </a:r>
                <a:endParaRPr kumimoji="0" lang="en-US" altLang="en-US" sz="28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70" name="Line 33"/>
              <p:cNvSpPr>
                <a:spLocks noChangeShapeType="1"/>
              </p:cNvSpPr>
              <p:nvPr/>
            </p:nvSpPr>
            <p:spPr bwMode="auto">
              <a:xfrm flipV="1">
                <a:off x="6670550" y="2826287"/>
                <a:ext cx="0" cy="314805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1" name="Line 58"/>
              <p:cNvSpPr>
                <a:spLocks noChangeShapeType="1"/>
              </p:cNvSpPr>
              <p:nvPr/>
            </p:nvSpPr>
            <p:spPr bwMode="auto">
              <a:xfrm flipV="1">
                <a:off x="6670550" y="2826287"/>
                <a:ext cx="0" cy="314805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2" name="Line 59"/>
              <p:cNvSpPr>
                <a:spLocks noChangeShapeType="1"/>
              </p:cNvSpPr>
              <p:nvPr/>
            </p:nvSpPr>
            <p:spPr bwMode="auto">
              <a:xfrm flipH="1">
                <a:off x="6632874" y="5910502"/>
                <a:ext cx="3767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3" name="Rectangle 60"/>
              <p:cNvSpPr>
                <a:spLocks noChangeArrowheads="1"/>
              </p:cNvSpPr>
              <p:nvPr/>
            </p:nvSpPr>
            <p:spPr bwMode="auto">
              <a:xfrm>
                <a:off x="6371262" y="5866546"/>
                <a:ext cx="298159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lbany AMT" charset="0"/>
                    <a:ea typeface="+mn-ea"/>
                    <a:cs typeface="+mn-cs"/>
                  </a:rPr>
                  <a:t>0.00</a:t>
                </a:r>
                <a:endParaRPr kumimoji="0" lang="en-US" altLang="en-US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74" name="Line 61"/>
              <p:cNvSpPr>
                <a:spLocks noChangeShapeType="1"/>
              </p:cNvSpPr>
              <p:nvPr/>
            </p:nvSpPr>
            <p:spPr bwMode="auto">
              <a:xfrm flipH="1">
                <a:off x="6632874" y="5659327"/>
                <a:ext cx="3767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5" name="Line 63"/>
              <p:cNvSpPr>
                <a:spLocks noChangeShapeType="1"/>
              </p:cNvSpPr>
              <p:nvPr/>
            </p:nvSpPr>
            <p:spPr bwMode="auto">
              <a:xfrm flipH="1">
                <a:off x="6632874" y="5407106"/>
                <a:ext cx="3767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6" name="Rectangle 64"/>
              <p:cNvSpPr>
                <a:spLocks noChangeArrowheads="1"/>
              </p:cNvSpPr>
              <p:nvPr/>
            </p:nvSpPr>
            <p:spPr bwMode="auto">
              <a:xfrm>
                <a:off x="6379213" y="5356871"/>
                <a:ext cx="298159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lbany AMT" charset="0"/>
                    <a:ea typeface="+mn-ea"/>
                    <a:cs typeface="+mn-cs"/>
                  </a:rPr>
                  <a:t>0.02</a:t>
                </a:r>
                <a:endParaRPr kumimoji="0" lang="en-US" altLang="en-US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77" name="Line 65"/>
              <p:cNvSpPr>
                <a:spLocks noChangeShapeType="1"/>
              </p:cNvSpPr>
              <p:nvPr/>
            </p:nvSpPr>
            <p:spPr bwMode="auto">
              <a:xfrm flipH="1">
                <a:off x="6632874" y="5149652"/>
                <a:ext cx="3767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8" name="Line 67"/>
              <p:cNvSpPr>
                <a:spLocks noChangeShapeType="1"/>
              </p:cNvSpPr>
              <p:nvPr/>
            </p:nvSpPr>
            <p:spPr bwMode="auto">
              <a:xfrm flipH="1">
                <a:off x="6632874" y="4897431"/>
                <a:ext cx="3767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9" name="Rectangle 68"/>
              <p:cNvSpPr>
                <a:spLocks noChangeArrowheads="1"/>
              </p:cNvSpPr>
              <p:nvPr/>
            </p:nvSpPr>
            <p:spPr bwMode="auto">
              <a:xfrm>
                <a:off x="6379213" y="4853476"/>
                <a:ext cx="298159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lbany AMT" charset="0"/>
                    <a:ea typeface="+mn-ea"/>
                    <a:cs typeface="+mn-cs"/>
                  </a:rPr>
                  <a:t>0.04</a:t>
                </a:r>
                <a:endParaRPr kumimoji="0" lang="en-US" altLang="en-US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80" name="Line 69"/>
              <p:cNvSpPr>
                <a:spLocks noChangeShapeType="1"/>
              </p:cNvSpPr>
              <p:nvPr/>
            </p:nvSpPr>
            <p:spPr bwMode="auto">
              <a:xfrm flipH="1">
                <a:off x="6632874" y="4645210"/>
                <a:ext cx="3767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1" name="Line 71"/>
              <p:cNvSpPr>
                <a:spLocks noChangeShapeType="1"/>
              </p:cNvSpPr>
              <p:nvPr/>
            </p:nvSpPr>
            <p:spPr bwMode="auto">
              <a:xfrm flipH="1">
                <a:off x="6632874" y="4394035"/>
                <a:ext cx="3767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2" name="Rectangle 72"/>
              <p:cNvSpPr>
                <a:spLocks noChangeArrowheads="1"/>
              </p:cNvSpPr>
              <p:nvPr/>
            </p:nvSpPr>
            <p:spPr bwMode="auto">
              <a:xfrm>
                <a:off x="6379213" y="4343800"/>
                <a:ext cx="298159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lbany AMT" charset="0"/>
                    <a:ea typeface="+mn-ea"/>
                    <a:cs typeface="+mn-cs"/>
                  </a:rPr>
                  <a:t>0.06</a:t>
                </a:r>
                <a:endParaRPr kumimoji="0" lang="en-US" altLang="en-US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83" name="Line 73"/>
              <p:cNvSpPr>
                <a:spLocks noChangeShapeType="1"/>
              </p:cNvSpPr>
              <p:nvPr/>
            </p:nvSpPr>
            <p:spPr bwMode="auto">
              <a:xfrm flipH="1">
                <a:off x="6632874" y="4135535"/>
                <a:ext cx="3767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4" name="Line 75"/>
              <p:cNvSpPr>
                <a:spLocks noChangeShapeType="1"/>
              </p:cNvSpPr>
              <p:nvPr/>
            </p:nvSpPr>
            <p:spPr bwMode="auto">
              <a:xfrm flipH="1">
                <a:off x="6632874" y="3884360"/>
                <a:ext cx="3767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5" name="Rectangle 76"/>
              <p:cNvSpPr>
                <a:spLocks noChangeArrowheads="1"/>
              </p:cNvSpPr>
              <p:nvPr/>
            </p:nvSpPr>
            <p:spPr bwMode="auto">
              <a:xfrm>
                <a:off x="6363302" y="3840405"/>
                <a:ext cx="298159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lbany AMT" charset="0"/>
                    <a:ea typeface="+mn-ea"/>
                    <a:cs typeface="+mn-cs"/>
                  </a:rPr>
                  <a:t>0.08</a:t>
                </a:r>
                <a:endParaRPr kumimoji="0" lang="en-US" altLang="en-US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86" name="Line 77"/>
              <p:cNvSpPr>
                <a:spLocks noChangeShapeType="1"/>
              </p:cNvSpPr>
              <p:nvPr/>
            </p:nvSpPr>
            <p:spPr bwMode="auto">
              <a:xfrm flipH="1">
                <a:off x="6632874" y="3632139"/>
                <a:ext cx="3767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7" name="Line 79"/>
              <p:cNvSpPr>
                <a:spLocks noChangeShapeType="1"/>
              </p:cNvSpPr>
              <p:nvPr/>
            </p:nvSpPr>
            <p:spPr bwMode="auto">
              <a:xfrm flipH="1">
                <a:off x="6632874" y="3379918"/>
                <a:ext cx="3767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8" name="Rectangle 80"/>
              <p:cNvSpPr>
                <a:spLocks noChangeArrowheads="1"/>
              </p:cNvSpPr>
              <p:nvPr/>
            </p:nvSpPr>
            <p:spPr bwMode="auto">
              <a:xfrm>
                <a:off x="6343235" y="3345904"/>
                <a:ext cx="298159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lbany AMT" charset="0"/>
                    <a:ea typeface="+mn-ea"/>
                    <a:cs typeface="+mn-cs"/>
                  </a:rPr>
                  <a:t>0.10</a:t>
                </a:r>
                <a:endParaRPr kumimoji="0" lang="en-US" altLang="en-US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89" name="Line 81"/>
              <p:cNvSpPr>
                <a:spLocks noChangeShapeType="1"/>
              </p:cNvSpPr>
              <p:nvPr/>
            </p:nvSpPr>
            <p:spPr bwMode="auto">
              <a:xfrm flipH="1">
                <a:off x="6632874" y="3122464"/>
                <a:ext cx="3767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90" name="Line 83"/>
              <p:cNvSpPr>
                <a:spLocks noChangeShapeType="1"/>
              </p:cNvSpPr>
              <p:nvPr/>
            </p:nvSpPr>
            <p:spPr bwMode="auto">
              <a:xfrm flipH="1">
                <a:off x="6632874" y="2870243"/>
                <a:ext cx="3767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91" name="Rectangle 84"/>
              <p:cNvSpPr>
                <a:spLocks noChangeArrowheads="1"/>
              </p:cNvSpPr>
              <p:nvPr/>
            </p:nvSpPr>
            <p:spPr bwMode="auto">
              <a:xfrm>
                <a:off x="6331507" y="2820008"/>
                <a:ext cx="298159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lbany AMT" charset="0"/>
                    <a:ea typeface="+mn-ea"/>
                    <a:cs typeface="+mn-cs"/>
                  </a:rPr>
                  <a:t>0.12</a:t>
                </a:r>
                <a:endParaRPr kumimoji="0" lang="en-US" altLang="en-US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2" name="Line 119"/>
              <p:cNvSpPr>
                <a:spLocks noChangeShapeType="1"/>
              </p:cNvSpPr>
              <p:nvPr/>
            </p:nvSpPr>
            <p:spPr bwMode="auto">
              <a:xfrm flipH="1">
                <a:off x="6632874" y="5910502"/>
                <a:ext cx="3767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93" name="Line 121"/>
              <p:cNvSpPr>
                <a:spLocks noChangeShapeType="1"/>
              </p:cNvSpPr>
              <p:nvPr/>
            </p:nvSpPr>
            <p:spPr bwMode="auto">
              <a:xfrm flipH="1">
                <a:off x="6632874" y="5659327"/>
                <a:ext cx="3767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94" name="Line 123"/>
              <p:cNvSpPr>
                <a:spLocks noChangeShapeType="1"/>
              </p:cNvSpPr>
              <p:nvPr/>
            </p:nvSpPr>
            <p:spPr bwMode="auto">
              <a:xfrm flipH="1">
                <a:off x="6632874" y="5407106"/>
                <a:ext cx="3767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95" name="Line 125"/>
              <p:cNvSpPr>
                <a:spLocks noChangeShapeType="1"/>
              </p:cNvSpPr>
              <p:nvPr/>
            </p:nvSpPr>
            <p:spPr bwMode="auto">
              <a:xfrm flipH="1">
                <a:off x="6632874" y="5149652"/>
                <a:ext cx="3767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96" name="Line 127"/>
              <p:cNvSpPr>
                <a:spLocks noChangeShapeType="1"/>
              </p:cNvSpPr>
              <p:nvPr/>
            </p:nvSpPr>
            <p:spPr bwMode="auto">
              <a:xfrm flipH="1">
                <a:off x="6632874" y="4897431"/>
                <a:ext cx="3767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97" name="Line 129"/>
              <p:cNvSpPr>
                <a:spLocks noChangeShapeType="1"/>
              </p:cNvSpPr>
              <p:nvPr/>
            </p:nvSpPr>
            <p:spPr bwMode="auto">
              <a:xfrm flipH="1">
                <a:off x="6632874" y="4645210"/>
                <a:ext cx="3767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98" name="Line 131"/>
              <p:cNvSpPr>
                <a:spLocks noChangeShapeType="1"/>
              </p:cNvSpPr>
              <p:nvPr/>
            </p:nvSpPr>
            <p:spPr bwMode="auto">
              <a:xfrm flipH="1">
                <a:off x="6632874" y="4394035"/>
                <a:ext cx="3767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99" name="Line 133"/>
              <p:cNvSpPr>
                <a:spLocks noChangeShapeType="1"/>
              </p:cNvSpPr>
              <p:nvPr/>
            </p:nvSpPr>
            <p:spPr bwMode="auto">
              <a:xfrm flipH="1">
                <a:off x="6632874" y="4135535"/>
                <a:ext cx="3767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0" name="Line 135"/>
              <p:cNvSpPr>
                <a:spLocks noChangeShapeType="1"/>
              </p:cNvSpPr>
              <p:nvPr/>
            </p:nvSpPr>
            <p:spPr bwMode="auto">
              <a:xfrm flipH="1">
                <a:off x="6632874" y="3884360"/>
                <a:ext cx="3767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1" name="Line 137"/>
              <p:cNvSpPr>
                <a:spLocks noChangeShapeType="1"/>
              </p:cNvSpPr>
              <p:nvPr/>
            </p:nvSpPr>
            <p:spPr bwMode="auto">
              <a:xfrm flipH="1">
                <a:off x="6632874" y="3632139"/>
                <a:ext cx="3767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2" name="Line 139"/>
              <p:cNvSpPr>
                <a:spLocks noChangeShapeType="1"/>
              </p:cNvSpPr>
              <p:nvPr/>
            </p:nvSpPr>
            <p:spPr bwMode="auto">
              <a:xfrm flipH="1">
                <a:off x="6632874" y="3379918"/>
                <a:ext cx="3767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3" name="Line 141"/>
              <p:cNvSpPr>
                <a:spLocks noChangeShapeType="1"/>
              </p:cNvSpPr>
              <p:nvPr/>
            </p:nvSpPr>
            <p:spPr bwMode="auto">
              <a:xfrm flipH="1">
                <a:off x="6632874" y="3122464"/>
                <a:ext cx="3767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4" name="Line 143"/>
              <p:cNvSpPr>
                <a:spLocks noChangeShapeType="1"/>
              </p:cNvSpPr>
              <p:nvPr/>
            </p:nvSpPr>
            <p:spPr bwMode="auto">
              <a:xfrm flipH="1">
                <a:off x="6632874" y="2870243"/>
                <a:ext cx="3767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05" name="Group 104"/>
          <p:cNvGrpSpPr/>
          <p:nvPr/>
        </p:nvGrpSpPr>
        <p:grpSpPr>
          <a:xfrm>
            <a:off x="486635" y="1995065"/>
            <a:ext cx="5807660" cy="4171750"/>
            <a:chOff x="968377" y="2797717"/>
            <a:chExt cx="5208019" cy="3630930"/>
          </a:xfrm>
        </p:grpSpPr>
        <p:sp>
          <p:nvSpPr>
            <p:cNvPr id="106" name="Rectangle 57"/>
            <p:cNvSpPr>
              <a:spLocks noChangeArrowheads="1"/>
            </p:cNvSpPr>
            <p:nvPr/>
          </p:nvSpPr>
          <p:spPr bwMode="auto">
            <a:xfrm>
              <a:off x="2977712" y="6182426"/>
              <a:ext cx="1697581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lbany AMT" charset="0"/>
                  <a:ea typeface="+mn-ea"/>
                  <a:cs typeface="+mn-cs"/>
                </a:rPr>
                <a:t>Days of Follow-up </a:t>
              </a:r>
              <a:endPara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grpSp>
          <p:nvGrpSpPr>
            <p:cNvPr id="107" name="Group 106"/>
            <p:cNvGrpSpPr/>
            <p:nvPr/>
          </p:nvGrpSpPr>
          <p:grpSpPr>
            <a:xfrm>
              <a:off x="968377" y="2797717"/>
              <a:ext cx="5208019" cy="3401794"/>
              <a:chOff x="968377" y="2797717"/>
              <a:chExt cx="5208019" cy="3401794"/>
            </a:xfrm>
          </p:grpSpPr>
          <p:sp>
            <p:nvSpPr>
              <p:cNvPr id="108" name="Rectangle 28"/>
              <p:cNvSpPr>
                <a:spLocks noChangeArrowheads="1"/>
              </p:cNvSpPr>
              <p:nvPr/>
            </p:nvSpPr>
            <p:spPr bwMode="auto">
              <a:xfrm>
                <a:off x="1308467" y="2803996"/>
                <a:ext cx="4837204" cy="3148055"/>
              </a:xfrm>
              <a:prstGeom prst="rect">
                <a:avLst/>
              </a:prstGeom>
              <a:solidFill>
                <a:srgbClr val="FFFFFF"/>
              </a:solidFill>
              <a:ln w="0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9" name="Freeform 29"/>
              <p:cNvSpPr>
                <a:spLocks/>
              </p:cNvSpPr>
              <p:nvPr/>
            </p:nvSpPr>
            <p:spPr bwMode="auto">
              <a:xfrm>
                <a:off x="1402657" y="3068776"/>
                <a:ext cx="4647776" cy="2819435"/>
              </a:xfrm>
              <a:custGeom>
                <a:avLst/>
                <a:gdLst>
                  <a:gd name="T0" fmla="*/ 0 w 738"/>
                  <a:gd name="T1" fmla="*/ 448 h 448"/>
                  <a:gd name="T2" fmla="*/ 25 w 738"/>
                  <a:gd name="T3" fmla="*/ 448 h 448"/>
                  <a:gd name="T4" fmla="*/ 25 w 738"/>
                  <a:gd name="T5" fmla="*/ 395 h 448"/>
                  <a:gd name="T6" fmla="*/ 25 w 738"/>
                  <a:gd name="T7" fmla="*/ 395 h 448"/>
                  <a:gd name="T8" fmla="*/ 49 w 738"/>
                  <a:gd name="T9" fmla="*/ 395 h 448"/>
                  <a:gd name="T10" fmla="*/ 49 w 738"/>
                  <a:gd name="T11" fmla="*/ 359 h 448"/>
                  <a:gd name="T12" fmla="*/ 49 w 738"/>
                  <a:gd name="T13" fmla="*/ 359 h 448"/>
                  <a:gd name="T14" fmla="*/ 74 w 738"/>
                  <a:gd name="T15" fmla="*/ 359 h 448"/>
                  <a:gd name="T16" fmla="*/ 74 w 738"/>
                  <a:gd name="T17" fmla="*/ 341 h 448"/>
                  <a:gd name="T18" fmla="*/ 74 w 738"/>
                  <a:gd name="T19" fmla="*/ 341 h 448"/>
                  <a:gd name="T20" fmla="*/ 148 w 738"/>
                  <a:gd name="T21" fmla="*/ 341 h 448"/>
                  <a:gd name="T22" fmla="*/ 148 w 738"/>
                  <a:gd name="T23" fmla="*/ 305 h 448"/>
                  <a:gd name="T24" fmla="*/ 148 w 738"/>
                  <a:gd name="T25" fmla="*/ 305 h 448"/>
                  <a:gd name="T26" fmla="*/ 172 w 738"/>
                  <a:gd name="T27" fmla="*/ 305 h 448"/>
                  <a:gd name="T28" fmla="*/ 172 w 738"/>
                  <a:gd name="T29" fmla="*/ 269 h 448"/>
                  <a:gd name="T30" fmla="*/ 172 w 738"/>
                  <a:gd name="T31" fmla="*/ 269 h 448"/>
                  <a:gd name="T32" fmla="*/ 197 w 738"/>
                  <a:gd name="T33" fmla="*/ 269 h 448"/>
                  <a:gd name="T34" fmla="*/ 197 w 738"/>
                  <a:gd name="T35" fmla="*/ 251 h 448"/>
                  <a:gd name="T36" fmla="*/ 197 w 738"/>
                  <a:gd name="T37" fmla="*/ 251 h 448"/>
                  <a:gd name="T38" fmla="*/ 221 w 738"/>
                  <a:gd name="T39" fmla="*/ 251 h 448"/>
                  <a:gd name="T40" fmla="*/ 221 w 738"/>
                  <a:gd name="T41" fmla="*/ 233 h 448"/>
                  <a:gd name="T42" fmla="*/ 221 w 738"/>
                  <a:gd name="T43" fmla="*/ 233 h 448"/>
                  <a:gd name="T44" fmla="*/ 271 w 738"/>
                  <a:gd name="T45" fmla="*/ 233 h 448"/>
                  <a:gd name="T46" fmla="*/ 271 w 738"/>
                  <a:gd name="T47" fmla="*/ 214 h 448"/>
                  <a:gd name="T48" fmla="*/ 271 w 738"/>
                  <a:gd name="T49" fmla="*/ 214 h 448"/>
                  <a:gd name="T50" fmla="*/ 295 w 738"/>
                  <a:gd name="T51" fmla="*/ 214 h 448"/>
                  <a:gd name="T52" fmla="*/ 295 w 738"/>
                  <a:gd name="T53" fmla="*/ 195 h 448"/>
                  <a:gd name="T54" fmla="*/ 295 w 738"/>
                  <a:gd name="T55" fmla="*/ 195 h 448"/>
                  <a:gd name="T56" fmla="*/ 369 w 738"/>
                  <a:gd name="T57" fmla="*/ 195 h 448"/>
                  <a:gd name="T58" fmla="*/ 369 w 738"/>
                  <a:gd name="T59" fmla="*/ 158 h 448"/>
                  <a:gd name="T60" fmla="*/ 369 w 738"/>
                  <a:gd name="T61" fmla="*/ 158 h 448"/>
                  <a:gd name="T62" fmla="*/ 443 w 738"/>
                  <a:gd name="T63" fmla="*/ 158 h 448"/>
                  <a:gd name="T64" fmla="*/ 443 w 738"/>
                  <a:gd name="T65" fmla="*/ 139 h 448"/>
                  <a:gd name="T66" fmla="*/ 443 w 738"/>
                  <a:gd name="T67" fmla="*/ 139 h 448"/>
                  <a:gd name="T68" fmla="*/ 492 w 738"/>
                  <a:gd name="T69" fmla="*/ 139 h 448"/>
                  <a:gd name="T70" fmla="*/ 492 w 738"/>
                  <a:gd name="T71" fmla="*/ 80 h 448"/>
                  <a:gd name="T72" fmla="*/ 492 w 738"/>
                  <a:gd name="T73" fmla="*/ 80 h 448"/>
                  <a:gd name="T74" fmla="*/ 566 w 738"/>
                  <a:gd name="T75" fmla="*/ 80 h 448"/>
                  <a:gd name="T76" fmla="*/ 566 w 738"/>
                  <a:gd name="T77" fmla="*/ 41 h 448"/>
                  <a:gd name="T78" fmla="*/ 566 w 738"/>
                  <a:gd name="T79" fmla="*/ 41 h 448"/>
                  <a:gd name="T80" fmla="*/ 590 w 738"/>
                  <a:gd name="T81" fmla="*/ 41 h 448"/>
                  <a:gd name="T82" fmla="*/ 590 w 738"/>
                  <a:gd name="T83" fmla="*/ 21 h 448"/>
                  <a:gd name="T84" fmla="*/ 590 w 738"/>
                  <a:gd name="T85" fmla="*/ 21 h 448"/>
                  <a:gd name="T86" fmla="*/ 713 w 738"/>
                  <a:gd name="T87" fmla="*/ 21 h 448"/>
                  <a:gd name="T88" fmla="*/ 713 w 738"/>
                  <a:gd name="T89" fmla="*/ 0 h 448"/>
                  <a:gd name="T90" fmla="*/ 713 w 738"/>
                  <a:gd name="T91" fmla="*/ 0 h 448"/>
                  <a:gd name="T92" fmla="*/ 738 w 738"/>
                  <a:gd name="T93" fmla="*/ 0 h 448"/>
                  <a:gd name="T94" fmla="*/ 738 w 738"/>
                  <a:gd name="T95" fmla="*/ 0 h 4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738" h="448">
                    <a:moveTo>
                      <a:pt x="0" y="448"/>
                    </a:moveTo>
                    <a:lnTo>
                      <a:pt x="25" y="448"/>
                    </a:lnTo>
                    <a:lnTo>
                      <a:pt x="25" y="395"/>
                    </a:lnTo>
                    <a:lnTo>
                      <a:pt x="25" y="395"/>
                    </a:lnTo>
                    <a:lnTo>
                      <a:pt x="49" y="395"/>
                    </a:lnTo>
                    <a:lnTo>
                      <a:pt x="49" y="359"/>
                    </a:lnTo>
                    <a:lnTo>
                      <a:pt x="49" y="359"/>
                    </a:lnTo>
                    <a:lnTo>
                      <a:pt x="74" y="359"/>
                    </a:lnTo>
                    <a:lnTo>
                      <a:pt x="74" y="341"/>
                    </a:lnTo>
                    <a:lnTo>
                      <a:pt x="74" y="341"/>
                    </a:lnTo>
                    <a:lnTo>
                      <a:pt x="148" y="341"/>
                    </a:lnTo>
                    <a:lnTo>
                      <a:pt x="148" y="305"/>
                    </a:lnTo>
                    <a:lnTo>
                      <a:pt x="148" y="305"/>
                    </a:lnTo>
                    <a:lnTo>
                      <a:pt x="172" y="305"/>
                    </a:lnTo>
                    <a:lnTo>
                      <a:pt x="172" y="269"/>
                    </a:lnTo>
                    <a:lnTo>
                      <a:pt x="172" y="269"/>
                    </a:lnTo>
                    <a:lnTo>
                      <a:pt x="197" y="269"/>
                    </a:lnTo>
                    <a:lnTo>
                      <a:pt x="197" y="251"/>
                    </a:lnTo>
                    <a:lnTo>
                      <a:pt x="197" y="251"/>
                    </a:lnTo>
                    <a:lnTo>
                      <a:pt x="221" y="251"/>
                    </a:lnTo>
                    <a:lnTo>
                      <a:pt x="221" y="233"/>
                    </a:lnTo>
                    <a:lnTo>
                      <a:pt x="221" y="233"/>
                    </a:lnTo>
                    <a:lnTo>
                      <a:pt x="271" y="233"/>
                    </a:lnTo>
                    <a:lnTo>
                      <a:pt x="271" y="214"/>
                    </a:lnTo>
                    <a:lnTo>
                      <a:pt x="271" y="214"/>
                    </a:lnTo>
                    <a:lnTo>
                      <a:pt x="295" y="214"/>
                    </a:lnTo>
                    <a:lnTo>
                      <a:pt x="295" y="195"/>
                    </a:lnTo>
                    <a:lnTo>
                      <a:pt x="295" y="195"/>
                    </a:lnTo>
                    <a:lnTo>
                      <a:pt x="369" y="195"/>
                    </a:lnTo>
                    <a:lnTo>
                      <a:pt x="369" y="158"/>
                    </a:lnTo>
                    <a:lnTo>
                      <a:pt x="369" y="158"/>
                    </a:lnTo>
                    <a:lnTo>
                      <a:pt x="443" y="158"/>
                    </a:lnTo>
                    <a:lnTo>
                      <a:pt x="443" y="139"/>
                    </a:lnTo>
                    <a:lnTo>
                      <a:pt x="443" y="139"/>
                    </a:lnTo>
                    <a:lnTo>
                      <a:pt x="492" y="139"/>
                    </a:lnTo>
                    <a:lnTo>
                      <a:pt x="492" y="80"/>
                    </a:lnTo>
                    <a:lnTo>
                      <a:pt x="492" y="80"/>
                    </a:lnTo>
                    <a:lnTo>
                      <a:pt x="566" y="80"/>
                    </a:lnTo>
                    <a:lnTo>
                      <a:pt x="566" y="41"/>
                    </a:lnTo>
                    <a:lnTo>
                      <a:pt x="566" y="41"/>
                    </a:lnTo>
                    <a:lnTo>
                      <a:pt x="590" y="41"/>
                    </a:lnTo>
                    <a:lnTo>
                      <a:pt x="590" y="21"/>
                    </a:lnTo>
                    <a:lnTo>
                      <a:pt x="590" y="21"/>
                    </a:lnTo>
                    <a:lnTo>
                      <a:pt x="713" y="21"/>
                    </a:lnTo>
                    <a:lnTo>
                      <a:pt x="713" y="0"/>
                    </a:lnTo>
                    <a:lnTo>
                      <a:pt x="713" y="0"/>
                    </a:lnTo>
                    <a:lnTo>
                      <a:pt x="738" y="0"/>
                    </a:lnTo>
                    <a:lnTo>
                      <a:pt x="738" y="0"/>
                    </a:lnTo>
                  </a:path>
                </a:pathLst>
              </a:custGeom>
              <a:noFill/>
              <a:ln w="19050" cap="flat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0" name="Line 30"/>
              <p:cNvSpPr>
                <a:spLocks noChangeShapeType="1"/>
              </p:cNvSpPr>
              <p:nvPr/>
            </p:nvSpPr>
            <p:spPr bwMode="auto">
              <a:xfrm>
                <a:off x="1307420" y="5952051"/>
                <a:ext cx="483825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1" name="Line 32"/>
              <p:cNvSpPr>
                <a:spLocks noChangeShapeType="1"/>
              </p:cNvSpPr>
              <p:nvPr/>
            </p:nvSpPr>
            <p:spPr bwMode="auto">
              <a:xfrm>
                <a:off x="1307420" y="2803996"/>
                <a:ext cx="483825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2" name="Line 33"/>
              <p:cNvSpPr>
                <a:spLocks noChangeShapeType="1"/>
              </p:cNvSpPr>
              <p:nvPr/>
            </p:nvSpPr>
            <p:spPr bwMode="auto">
              <a:xfrm flipV="1">
                <a:off x="1307420" y="2803996"/>
                <a:ext cx="0" cy="314805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3" name="Line 34"/>
              <p:cNvSpPr>
                <a:spLocks noChangeShapeType="1"/>
              </p:cNvSpPr>
              <p:nvPr/>
            </p:nvSpPr>
            <p:spPr bwMode="auto">
              <a:xfrm>
                <a:off x="1307420" y="5952051"/>
                <a:ext cx="483825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4" name="Line 35"/>
              <p:cNvSpPr>
                <a:spLocks noChangeShapeType="1"/>
              </p:cNvSpPr>
              <p:nvPr/>
            </p:nvSpPr>
            <p:spPr bwMode="auto">
              <a:xfrm>
                <a:off x="1402657" y="5952051"/>
                <a:ext cx="0" cy="3767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5" name="Rectangle 36"/>
              <p:cNvSpPr>
                <a:spLocks noChangeArrowheads="1"/>
              </p:cNvSpPr>
              <p:nvPr/>
            </p:nvSpPr>
            <p:spPr bwMode="auto">
              <a:xfrm>
                <a:off x="1377540" y="6014845"/>
                <a:ext cx="84960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lbany AMT" charset="0"/>
                    <a:ea typeface="+mn-ea"/>
                    <a:cs typeface="+mn-cs"/>
                  </a:rPr>
                  <a:t>0</a:t>
                </a:r>
                <a:endParaRPr kumimoji="0" lang="en-US" altLang="en-US" sz="28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6" name="Line 37"/>
              <p:cNvSpPr>
                <a:spLocks noChangeShapeType="1"/>
              </p:cNvSpPr>
              <p:nvPr/>
            </p:nvSpPr>
            <p:spPr bwMode="auto">
              <a:xfrm>
                <a:off x="1868377" y="5952051"/>
                <a:ext cx="0" cy="3767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7" name="Rectangle 38"/>
              <p:cNvSpPr>
                <a:spLocks noChangeArrowheads="1"/>
              </p:cNvSpPr>
              <p:nvPr/>
            </p:nvSpPr>
            <p:spPr bwMode="auto">
              <a:xfrm>
                <a:off x="1843259" y="6014845"/>
                <a:ext cx="84960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lbany AMT" charset="0"/>
                    <a:ea typeface="+mn-ea"/>
                    <a:cs typeface="+mn-cs"/>
                  </a:rPr>
                  <a:t>3</a:t>
                </a:r>
                <a:endParaRPr kumimoji="0" lang="en-US" altLang="en-US" sz="28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8" name="Line 39"/>
              <p:cNvSpPr>
                <a:spLocks noChangeShapeType="1"/>
              </p:cNvSpPr>
              <p:nvPr/>
            </p:nvSpPr>
            <p:spPr bwMode="auto">
              <a:xfrm>
                <a:off x="2335143" y="5952051"/>
                <a:ext cx="0" cy="3767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9" name="Rectangle 40"/>
              <p:cNvSpPr>
                <a:spLocks noChangeArrowheads="1"/>
              </p:cNvSpPr>
              <p:nvPr/>
            </p:nvSpPr>
            <p:spPr bwMode="auto">
              <a:xfrm>
                <a:off x="2308979" y="6014845"/>
                <a:ext cx="84960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lbany AMT" charset="0"/>
                    <a:ea typeface="+mn-ea"/>
                    <a:cs typeface="+mn-cs"/>
                  </a:rPr>
                  <a:t>6</a:t>
                </a:r>
                <a:endParaRPr kumimoji="0" lang="en-US" altLang="en-US" sz="28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0" name="Line 41"/>
              <p:cNvSpPr>
                <a:spLocks noChangeShapeType="1"/>
              </p:cNvSpPr>
              <p:nvPr/>
            </p:nvSpPr>
            <p:spPr bwMode="auto">
              <a:xfrm>
                <a:off x="2794583" y="5952051"/>
                <a:ext cx="0" cy="3767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21" name="Rectangle 42"/>
              <p:cNvSpPr>
                <a:spLocks noChangeArrowheads="1"/>
              </p:cNvSpPr>
              <p:nvPr/>
            </p:nvSpPr>
            <p:spPr bwMode="auto">
              <a:xfrm>
                <a:off x="2769465" y="6014845"/>
                <a:ext cx="84960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lbany AMT" charset="0"/>
                    <a:ea typeface="+mn-ea"/>
                    <a:cs typeface="+mn-cs"/>
                  </a:rPr>
                  <a:t>9</a:t>
                </a:r>
                <a:endParaRPr kumimoji="0" lang="en-US" altLang="en-US" sz="28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2" name="Line 43"/>
              <p:cNvSpPr>
                <a:spLocks noChangeShapeType="1"/>
              </p:cNvSpPr>
              <p:nvPr/>
            </p:nvSpPr>
            <p:spPr bwMode="auto">
              <a:xfrm>
                <a:off x="3260302" y="5952051"/>
                <a:ext cx="0" cy="3767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23" name="Rectangle 44"/>
              <p:cNvSpPr>
                <a:spLocks noChangeArrowheads="1"/>
              </p:cNvSpPr>
              <p:nvPr/>
            </p:nvSpPr>
            <p:spPr bwMode="auto">
              <a:xfrm>
                <a:off x="3216347" y="6014845"/>
                <a:ext cx="169918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lbany AMT" charset="0"/>
                    <a:ea typeface="+mn-ea"/>
                    <a:cs typeface="+mn-cs"/>
                  </a:rPr>
                  <a:t>12</a:t>
                </a:r>
                <a:endParaRPr kumimoji="0" lang="en-US" altLang="en-US" sz="28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4" name="Line 45"/>
              <p:cNvSpPr>
                <a:spLocks noChangeShapeType="1"/>
              </p:cNvSpPr>
              <p:nvPr/>
            </p:nvSpPr>
            <p:spPr bwMode="auto">
              <a:xfrm>
                <a:off x="3727069" y="5952051"/>
                <a:ext cx="0" cy="3767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25" name="Rectangle 46"/>
              <p:cNvSpPr>
                <a:spLocks noChangeArrowheads="1"/>
              </p:cNvSpPr>
              <p:nvPr/>
            </p:nvSpPr>
            <p:spPr bwMode="auto">
              <a:xfrm>
                <a:off x="3675787" y="6014845"/>
                <a:ext cx="169918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lbany AMT" charset="0"/>
                    <a:ea typeface="+mn-ea"/>
                    <a:cs typeface="+mn-cs"/>
                  </a:rPr>
                  <a:t>15</a:t>
                </a:r>
                <a:endParaRPr kumimoji="0" lang="en-US" altLang="en-US" sz="28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6" name="Line 47"/>
              <p:cNvSpPr>
                <a:spLocks noChangeShapeType="1"/>
              </p:cNvSpPr>
              <p:nvPr/>
            </p:nvSpPr>
            <p:spPr bwMode="auto">
              <a:xfrm>
                <a:off x="4192788" y="5952051"/>
                <a:ext cx="0" cy="3767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27" name="Rectangle 48"/>
              <p:cNvSpPr>
                <a:spLocks noChangeArrowheads="1"/>
              </p:cNvSpPr>
              <p:nvPr/>
            </p:nvSpPr>
            <p:spPr bwMode="auto">
              <a:xfrm>
                <a:off x="4142553" y="6014845"/>
                <a:ext cx="169918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lbany AMT" charset="0"/>
                    <a:ea typeface="+mn-ea"/>
                    <a:cs typeface="+mn-cs"/>
                  </a:rPr>
                  <a:t>18</a:t>
                </a:r>
                <a:endParaRPr kumimoji="0" lang="en-US" altLang="en-US" sz="28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8" name="Line 49"/>
              <p:cNvSpPr>
                <a:spLocks noChangeShapeType="1"/>
              </p:cNvSpPr>
              <p:nvPr/>
            </p:nvSpPr>
            <p:spPr bwMode="auto">
              <a:xfrm>
                <a:off x="4658508" y="5952051"/>
                <a:ext cx="0" cy="3767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29" name="Rectangle 50"/>
              <p:cNvSpPr>
                <a:spLocks noChangeArrowheads="1"/>
              </p:cNvSpPr>
              <p:nvPr/>
            </p:nvSpPr>
            <p:spPr bwMode="auto">
              <a:xfrm>
                <a:off x="4608273" y="6014845"/>
                <a:ext cx="169918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lbany AMT" charset="0"/>
                    <a:ea typeface="+mn-ea"/>
                    <a:cs typeface="+mn-cs"/>
                  </a:rPr>
                  <a:t>21</a:t>
                </a:r>
                <a:endParaRPr kumimoji="0" lang="en-US" altLang="en-US" sz="28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0" name="Line 51"/>
              <p:cNvSpPr>
                <a:spLocks noChangeShapeType="1"/>
              </p:cNvSpPr>
              <p:nvPr/>
            </p:nvSpPr>
            <p:spPr bwMode="auto">
              <a:xfrm>
                <a:off x="5118994" y="5952051"/>
                <a:ext cx="0" cy="3767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31" name="Rectangle 52"/>
              <p:cNvSpPr>
                <a:spLocks noChangeArrowheads="1"/>
              </p:cNvSpPr>
              <p:nvPr/>
            </p:nvSpPr>
            <p:spPr bwMode="auto">
              <a:xfrm>
                <a:off x="5075039" y="6014845"/>
                <a:ext cx="169918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lbany AMT" charset="0"/>
                    <a:ea typeface="+mn-ea"/>
                    <a:cs typeface="+mn-cs"/>
                  </a:rPr>
                  <a:t>24</a:t>
                </a:r>
                <a:endParaRPr kumimoji="0" lang="en-US" altLang="en-US" sz="28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2" name="Line 53"/>
              <p:cNvSpPr>
                <a:spLocks noChangeShapeType="1"/>
              </p:cNvSpPr>
              <p:nvPr/>
            </p:nvSpPr>
            <p:spPr bwMode="auto">
              <a:xfrm>
                <a:off x="5584714" y="5952051"/>
                <a:ext cx="0" cy="3767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33" name="Rectangle 54"/>
              <p:cNvSpPr>
                <a:spLocks noChangeArrowheads="1"/>
              </p:cNvSpPr>
              <p:nvPr/>
            </p:nvSpPr>
            <p:spPr bwMode="auto">
              <a:xfrm>
                <a:off x="5540758" y="6014845"/>
                <a:ext cx="169918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lbany AMT" charset="0"/>
                    <a:ea typeface="+mn-ea"/>
                    <a:cs typeface="+mn-cs"/>
                  </a:rPr>
                  <a:t>27</a:t>
                </a:r>
                <a:endParaRPr kumimoji="0" lang="en-US" altLang="en-US" sz="28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4" name="Line 55"/>
              <p:cNvSpPr>
                <a:spLocks noChangeShapeType="1"/>
              </p:cNvSpPr>
              <p:nvPr/>
            </p:nvSpPr>
            <p:spPr bwMode="auto">
              <a:xfrm>
                <a:off x="6050434" y="5952051"/>
                <a:ext cx="0" cy="3767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35" name="Rectangle 56"/>
              <p:cNvSpPr>
                <a:spLocks noChangeArrowheads="1"/>
              </p:cNvSpPr>
              <p:nvPr/>
            </p:nvSpPr>
            <p:spPr bwMode="auto">
              <a:xfrm>
                <a:off x="6006478" y="6014845"/>
                <a:ext cx="169918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lbany AMT" charset="0"/>
                    <a:ea typeface="+mn-ea"/>
                    <a:cs typeface="+mn-cs"/>
                  </a:rPr>
                  <a:t>30</a:t>
                </a:r>
                <a:endParaRPr kumimoji="0" lang="en-US" altLang="en-US" sz="28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6" name="Line 58"/>
              <p:cNvSpPr>
                <a:spLocks noChangeShapeType="1"/>
              </p:cNvSpPr>
              <p:nvPr/>
            </p:nvSpPr>
            <p:spPr bwMode="auto">
              <a:xfrm flipV="1">
                <a:off x="1307420" y="2803996"/>
                <a:ext cx="0" cy="314805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37" name="Line 59"/>
              <p:cNvSpPr>
                <a:spLocks noChangeShapeType="1"/>
              </p:cNvSpPr>
              <p:nvPr/>
            </p:nvSpPr>
            <p:spPr bwMode="auto">
              <a:xfrm flipH="1">
                <a:off x="1269744" y="5888211"/>
                <a:ext cx="3767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38" name="Rectangle 60"/>
              <p:cNvSpPr>
                <a:spLocks noChangeArrowheads="1"/>
              </p:cNvSpPr>
              <p:nvPr/>
            </p:nvSpPr>
            <p:spPr bwMode="auto">
              <a:xfrm>
                <a:off x="1008132" y="5844255"/>
                <a:ext cx="298159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lbany AMT" charset="0"/>
                    <a:ea typeface="+mn-ea"/>
                    <a:cs typeface="+mn-cs"/>
                  </a:rPr>
                  <a:t>0.00</a:t>
                </a:r>
                <a:endParaRPr kumimoji="0" lang="en-US" altLang="en-US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9" name="Line 61"/>
              <p:cNvSpPr>
                <a:spLocks noChangeShapeType="1"/>
              </p:cNvSpPr>
              <p:nvPr/>
            </p:nvSpPr>
            <p:spPr bwMode="auto">
              <a:xfrm flipH="1">
                <a:off x="1269744" y="5637036"/>
                <a:ext cx="3767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40" name="Line 63"/>
              <p:cNvSpPr>
                <a:spLocks noChangeShapeType="1"/>
              </p:cNvSpPr>
              <p:nvPr/>
            </p:nvSpPr>
            <p:spPr bwMode="auto">
              <a:xfrm flipH="1">
                <a:off x="1269744" y="5384815"/>
                <a:ext cx="3767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41" name="Rectangle 64"/>
              <p:cNvSpPr>
                <a:spLocks noChangeArrowheads="1"/>
              </p:cNvSpPr>
              <p:nvPr/>
            </p:nvSpPr>
            <p:spPr bwMode="auto">
              <a:xfrm>
                <a:off x="1016083" y="5334580"/>
                <a:ext cx="298159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lbany AMT" charset="0"/>
                    <a:ea typeface="+mn-ea"/>
                    <a:cs typeface="+mn-cs"/>
                  </a:rPr>
                  <a:t>0.02</a:t>
                </a:r>
                <a:endParaRPr kumimoji="0" lang="en-US" altLang="en-US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42" name="Line 65"/>
              <p:cNvSpPr>
                <a:spLocks noChangeShapeType="1"/>
              </p:cNvSpPr>
              <p:nvPr/>
            </p:nvSpPr>
            <p:spPr bwMode="auto">
              <a:xfrm flipH="1">
                <a:off x="1269744" y="5127361"/>
                <a:ext cx="3767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43" name="Line 67"/>
              <p:cNvSpPr>
                <a:spLocks noChangeShapeType="1"/>
              </p:cNvSpPr>
              <p:nvPr/>
            </p:nvSpPr>
            <p:spPr bwMode="auto">
              <a:xfrm flipH="1">
                <a:off x="1269744" y="4875140"/>
                <a:ext cx="3767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44" name="Rectangle 68"/>
              <p:cNvSpPr>
                <a:spLocks noChangeArrowheads="1"/>
              </p:cNvSpPr>
              <p:nvPr/>
            </p:nvSpPr>
            <p:spPr bwMode="auto">
              <a:xfrm>
                <a:off x="1016083" y="4831185"/>
                <a:ext cx="298159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lbany AMT" charset="0"/>
                    <a:ea typeface="+mn-ea"/>
                    <a:cs typeface="+mn-cs"/>
                  </a:rPr>
                  <a:t>0.04</a:t>
                </a:r>
                <a:endParaRPr kumimoji="0" lang="en-US" altLang="en-US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45" name="Line 69"/>
              <p:cNvSpPr>
                <a:spLocks noChangeShapeType="1"/>
              </p:cNvSpPr>
              <p:nvPr/>
            </p:nvSpPr>
            <p:spPr bwMode="auto">
              <a:xfrm flipH="1">
                <a:off x="1269744" y="4622919"/>
                <a:ext cx="3767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46" name="Line 71"/>
              <p:cNvSpPr>
                <a:spLocks noChangeShapeType="1"/>
              </p:cNvSpPr>
              <p:nvPr/>
            </p:nvSpPr>
            <p:spPr bwMode="auto">
              <a:xfrm flipH="1">
                <a:off x="1269744" y="4371744"/>
                <a:ext cx="3767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47" name="Rectangle 72"/>
              <p:cNvSpPr>
                <a:spLocks noChangeArrowheads="1"/>
              </p:cNvSpPr>
              <p:nvPr/>
            </p:nvSpPr>
            <p:spPr bwMode="auto">
              <a:xfrm>
                <a:off x="1016083" y="4321509"/>
                <a:ext cx="298159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lbany AMT" charset="0"/>
                    <a:ea typeface="+mn-ea"/>
                    <a:cs typeface="+mn-cs"/>
                  </a:rPr>
                  <a:t>0.06</a:t>
                </a:r>
                <a:endParaRPr kumimoji="0" lang="en-US" altLang="en-US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48" name="Line 73"/>
              <p:cNvSpPr>
                <a:spLocks noChangeShapeType="1"/>
              </p:cNvSpPr>
              <p:nvPr/>
            </p:nvSpPr>
            <p:spPr bwMode="auto">
              <a:xfrm flipH="1">
                <a:off x="1269744" y="4113244"/>
                <a:ext cx="3767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49" name="Line 75"/>
              <p:cNvSpPr>
                <a:spLocks noChangeShapeType="1"/>
              </p:cNvSpPr>
              <p:nvPr/>
            </p:nvSpPr>
            <p:spPr bwMode="auto">
              <a:xfrm flipH="1">
                <a:off x="1269744" y="3862069"/>
                <a:ext cx="3767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50" name="Rectangle 76"/>
              <p:cNvSpPr>
                <a:spLocks noChangeArrowheads="1"/>
              </p:cNvSpPr>
              <p:nvPr/>
            </p:nvSpPr>
            <p:spPr bwMode="auto">
              <a:xfrm>
                <a:off x="1000172" y="3818114"/>
                <a:ext cx="298159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lbany AMT" charset="0"/>
                    <a:ea typeface="+mn-ea"/>
                    <a:cs typeface="+mn-cs"/>
                  </a:rPr>
                  <a:t>0.08</a:t>
                </a:r>
                <a:endParaRPr kumimoji="0" lang="en-US" altLang="en-US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51" name="Line 77"/>
              <p:cNvSpPr>
                <a:spLocks noChangeShapeType="1"/>
              </p:cNvSpPr>
              <p:nvPr/>
            </p:nvSpPr>
            <p:spPr bwMode="auto">
              <a:xfrm flipH="1">
                <a:off x="1269744" y="3609848"/>
                <a:ext cx="3767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52" name="Line 79"/>
              <p:cNvSpPr>
                <a:spLocks noChangeShapeType="1"/>
              </p:cNvSpPr>
              <p:nvPr/>
            </p:nvSpPr>
            <p:spPr bwMode="auto">
              <a:xfrm flipH="1">
                <a:off x="1269744" y="3357627"/>
                <a:ext cx="3767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53" name="Rectangle 80"/>
              <p:cNvSpPr>
                <a:spLocks noChangeArrowheads="1"/>
              </p:cNvSpPr>
              <p:nvPr/>
            </p:nvSpPr>
            <p:spPr bwMode="auto">
              <a:xfrm>
                <a:off x="980105" y="3323613"/>
                <a:ext cx="298159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lbany AMT" charset="0"/>
                    <a:ea typeface="+mn-ea"/>
                    <a:cs typeface="+mn-cs"/>
                  </a:rPr>
                  <a:t>0.10</a:t>
                </a:r>
                <a:endParaRPr kumimoji="0" lang="en-US" altLang="en-US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54" name="Line 81"/>
              <p:cNvSpPr>
                <a:spLocks noChangeShapeType="1"/>
              </p:cNvSpPr>
              <p:nvPr/>
            </p:nvSpPr>
            <p:spPr bwMode="auto">
              <a:xfrm flipH="1">
                <a:off x="1269744" y="3100173"/>
                <a:ext cx="3767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55" name="Line 83"/>
              <p:cNvSpPr>
                <a:spLocks noChangeShapeType="1"/>
              </p:cNvSpPr>
              <p:nvPr/>
            </p:nvSpPr>
            <p:spPr bwMode="auto">
              <a:xfrm flipH="1">
                <a:off x="1269744" y="2847952"/>
                <a:ext cx="3767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56" name="Rectangle 84"/>
              <p:cNvSpPr>
                <a:spLocks noChangeArrowheads="1"/>
              </p:cNvSpPr>
              <p:nvPr/>
            </p:nvSpPr>
            <p:spPr bwMode="auto">
              <a:xfrm>
                <a:off x="968377" y="2797717"/>
                <a:ext cx="298159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lbany AMT" charset="0"/>
                    <a:ea typeface="+mn-ea"/>
                    <a:cs typeface="+mn-cs"/>
                  </a:rPr>
                  <a:t>0.12</a:t>
                </a:r>
                <a:endParaRPr kumimoji="0" lang="en-US" altLang="en-US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57" name="Freeform 89"/>
              <p:cNvSpPr>
                <a:spLocks/>
              </p:cNvSpPr>
              <p:nvPr/>
            </p:nvSpPr>
            <p:spPr bwMode="auto">
              <a:xfrm>
                <a:off x="1402657" y="3068776"/>
                <a:ext cx="4647776" cy="2819435"/>
              </a:xfrm>
              <a:custGeom>
                <a:avLst/>
                <a:gdLst>
                  <a:gd name="T0" fmla="*/ 0 w 738"/>
                  <a:gd name="T1" fmla="*/ 448 h 448"/>
                  <a:gd name="T2" fmla="*/ 25 w 738"/>
                  <a:gd name="T3" fmla="*/ 448 h 448"/>
                  <a:gd name="T4" fmla="*/ 25 w 738"/>
                  <a:gd name="T5" fmla="*/ 395 h 448"/>
                  <a:gd name="T6" fmla="*/ 25 w 738"/>
                  <a:gd name="T7" fmla="*/ 395 h 448"/>
                  <a:gd name="T8" fmla="*/ 49 w 738"/>
                  <a:gd name="T9" fmla="*/ 395 h 448"/>
                  <a:gd name="T10" fmla="*/ 49 w 738"/>
                  <a:gd name="T11" fmla="*/ 359 h 448"/>
                  <a:gd name="T12" fmla="*/ 49 w 738"/>
                  <a:gd name="T13" fmla="*/ 359 h 448"/>
                  <a:gd name="T14" fmla="*/ 74 w 738"/>
                  <a:gd name="T15" fmla="*/ 359 h 448"/>
                  <a:gd name="T16" fmla="*/ 74 w 738"/>
                  <a:gd name="T17" fmla="*/ 341 h 448"/>
                  <a:gd name="T18" fmla="*/ 74 w 738"/>
                  <a:gd name="T19" fmla="*/ 341 h 448"/>
                  <a:gd name="T20" fmla="*/ 148 w 738"/>
                  <a:gd name="T21" fmla="*/ 341 h 448"/>
                  <a:gd name="T22" fmla="*/ 148 w 738"/>
                  <a:gd name="T23" fmla="*/ 305 h 448"/>
                  <a:gd name="T24" fmla="*/ 148 w 738"/>
                  <a:gd name="T25" fmla="*/ 305 h 448"/>
                  <a:gd name="T26" fmla="*/ 172 w 738"/>
                  <a:gd name="T27" fmla="*/ 305 h 448"/>
                  <a:gd name="T28" fmla="*/ 172 w 738"/>
                  <a:gd name="T29" fmla="*/ 269 h 448"/>
                  <a:gd name="T30" fmla="*/ 172 w 738"/>
                  <a:gd name="T31" fmla="*/ 269 h 448"/>
                  <a:gd name="T32" fmla="*/ 197 w 738"/>
                  <a:gd name="T33" fmla="*/ 269 h 448"/>
                  <a:gd name="T34" fmla="*/ 197 w 738"/>
                  <a:gd name="T35" fmla="*/ 251 h 448"/>
                  <a:gd name="T36" fmla="*/ 197 w 738"/>
                  <a:gd name="T37" fmla="*/ 251 h 448"/>
                  <a:gd name="T38" fmla="*/ 221 w 738"/>
                  <a:gd name="T39" fmla="*/ 251 h 448"/>
                  <a:gd name="T40" fmla="*/ 221 w 738"/>
                  <a:gd name="T41" fmla="*/ 233 h 448"/>
                  <a:gd name="T42" fmla="*/ 221 w 738"/>
                  <a:gd name="T43" fmla="*/ 233 h 448"/>
                  <a:gd name="T44" fmla="*/ 271 w 738"/>
                  <a:gd name="T45" fmla="*/ 233 h 448"/>
                  <a:gd name="T46" fmla="*/ 271 w 738"/>
                  <a:gd name="T47" fmla="*/ 214 h 448"/>
                  <a:gd name="T48" fmla="*/ 271 w 738"/>
                  <a:gd name="T49" fmla="*/ 214 h 448"/>
                  <a:gd name="T50" fmla="*/ 295 w 738"/>
                  <a:gd name="T51" fmla="*/ 214 h 448"/>
                  <a:gd name="T52" fmla="*/ 295 w 738"/>
                  <a:gd name="T53" fmla="*/ 195 h 448"/>
                  <a:gd name="T54" fmla="*/ 295 w 738"/>
                  <a:gd name="T55" fmla="*/ 195 h 448"/>
                  <a:gd name="T56" fmla="*/ 369 w 738"/>
                  <a:gd name="T57" fmla="*/ 195 h 448"/>
                  <a:gd name="T58" fmla="*/ 369 w 738"/>
                  <a:gd name="T59" fmla="*/ 158 h 448"/>
                  <a:gd name="T60" fmla="*/ 369 w 738"/>
                  <a:gd name="T61" fmla="*/ 158 h 448"/>
                  <a:gd name="T62" fmla="*/ 443 w 738"/>
                  <a:gd name="T63" fmla="*/ 158 h 448"/>
                  <a:gd name="T64" fmla="*/ 443 w 738"/>
                  <a:gd name="T65" fmla="*/ 139 h 448"/>
                  <a:gd name="T66" fmla="*/ 443 w 738"/>
                  <a:gd name="T67" fmla="*/ 139 h 448"/>
                  <a:gd name="T68" fmla="*/ 492 w 738"/>
                  <a:gd name="T69" fmla="*/ 139 h 448"/>
                  <a:gd name="T70" fmla="*/ 492 w 738"/>
                  <a:gd name="T71" fmla="*/ 80 h 448"/>
                  <a:gd name="T72" fmla="*/ 492 w 738"/>
                  <a:gd name="T73" fmla="*/ 80 h 448"/>
                  <a:gd name="T74" fmla="*/ 566 w 738"/>
                  <a:gd name="T75" fmla="*/ 80 h 448"/>
                  <a:gd name="T76" fmla="*/ 566 w 738"/>
                  <a:gd name="T77" fmla="*/ 41 h 448"/>
                  <a:gd name="T78" fmla="*/ 566 w 738"/>
                  <a:gd name="T79" fmla="*/ 41 h 448"/>
                  <a:gd name="T80" fmla="*/ 590 w 738"/>
                  <a:gd name="T81" fmla="*/ 41 h 448"/>
                  <a:gd name="T82" fmla="*/ 590 w 738"/>
                  <a:gd name="T83" fmla="*/ 21 h 448"/>
                  <a:gd name="T84" fmla="*/ 590 w 738"/>
                  <a:gd name="T85" fmla="*/ 21 h 448"/>
                  <a:gd name="T86" fmla="*/ 713 w 738"/>
                  <a:gd name="T87" fmla="*/ 21 h 448"/>
                  <a:gd name="T88" fmla="*/ 713 w 738"/>
                  <a:gd name="T89" fmla="*/ 0 h 448"/>
                  <a:gd name="T90" fmla="*/ 713 w 738"/>
                  <a:gd name="T91" fmla="*/ 0 h 448"/>
                  <a:gd name="T92" fmla="*/ 738 w 738"/>
                  <a:gd name="T93" fmla="*/ 0 h 448"/>
                  <a:gd name="T94" fmla="*/ 738 w 738"/>
                  <a:gd name="T95" fmla="*/ 0 h 4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738" h="448">
                    <a:moveTo>
                      <a:pt x="0" y="448"/>
                    </a:moveTo>
                    <a:lnTo>
                      <a:pt x="25" y="448"/>
                    </a:lnTo>
                    <a:lnTo>
                      <a:pt x="25" y="395"/>
                    </a:lnTo>
                    <a:lnTo>
                      <a:pt x="25" y="395"/>
                    </a:lnTo>
                    <a:lnTo>
                      <a:pt x="49" y="395"/>
                    </a:lnTo>
                    <a:lnTo>
                      <a:pt x="49" y="359"/>
                    </a:lnTo>
                    <a:lnTo>
                      <a:pt x="49" y="359"/>
                    </a:lnTo>
                    <a:lnTo>
                      <a:pt x="74" y="359"/>
                    </a:lnTo>
                    <a:lnTo>
                      <a:pt x="74" y="341"/>
                    </a:lnTo>
                    <a:lnTo>
                      <a:pt x="74" y="341"/>
                    </a:lnTo>
                    <a:lnTo>
                      <a:pt x="148" y="341"/>
                    </a:lnTo>
                    <a:lnTo>
                      <a:pt x="148" y="305"/>
                    </a:lnTo>
                    <a:lnTo>
                      <a:pt x="148" y="305"/>
                    </a:lnTo>
                    <a:lnTo>
                      <a:pt x="172" y="305"/>
                    </a:lnTo>
                    <a:lnTo>
                      <a:pt x="172" y="269"/>
                    </a:lnTo>
                    <a:lnTo>
                      <a:pt x="172" y="269"/>
                    </a:lnTo>
                    <a:lnTo>
                      <a:pt x="197" y="269"/>
                    </a:lnTo>
                    <a:lnTo>
                      <a:pt x="197" y="251"/>
                    </a:lnTo>
                    <a:lnTo>
                      <a:pt x="197" y="251"/>
                    </a:lnTo>
                    <a:lnTo>
                      <a:pt x="221" y="251"/>
                    </a:lnTo>
                    <a:lnTo>
                      <a:pt x="221" y="233"/>
                    </a:lnTo>
                    <a:lnTo>
                      <a:pt x="221" y="233"/>
                    </a:lnTo>
                    <a:lnTo>
                      <a:pt x="271" y="233"/>
                    </a:lnTo>
                    <a:lnTo>
                      <a:pt x="271" y="214"/>
                    </a:lnTo>
                    <a:lnTo>
                      <a:pt x="271" y="214"/>
                    </a:lnTo>
                    <a:lnTo>
                      <a:pt x="295" y="214"/>
                    </a:lnTo>
                    <a:lnTo>
                      <a:pt x="295" y="195"/>
                    </a:lnTo>
                    <a:lnTo>
                      <a:pt x="295" y="195"/>
                    </a:lnTo>
                    <a:lnTo>
                      <a:pt x="369" y="195"/>
                    </a:lnTo>
                    <a:lnTo>
                      <a:pt x="369" y="158"/>
                    </a:lnTo>
                    <a:lnTo>
                      <a:pt x="369" y="158"/>
                    </a:lnTo>
                    <a:lnTo>
                      <a:pt x="443" y="158"/>
                    </a:lnTo>
                    <a:lnTo>
                      <a:pt x="443" y="139"/>
                    </a:lnTo>
                    <a:lnTo>
                      <a:pt x="443" y="139"/>
                    </a:lnTo>
                    <a:lnTo>
                      <a:pt x="492" y="139"/>
                    </a:lnTo>
                    <a:lnTo>
                      <a:pt x="492" y="80"/>
                    </a:lnTo>
                    <a:lnTo>
                      <a:pt x="492" y="80"/>
                    </a:lnTo>
                    <a:lnTo>
                      <a:pt x="566" y="80"/>
                    </a:lnTo>
                    <a:lnTo>
                      <a:pt x="566" y="41"/>
                    </a:lnTo>
                    <a:lnTo>
                      <a:pt x="566" y="41"/>
                    </a:lnTo>
                    <a:lnTo>
                      <a:pt x="590" y="41"/>
                    </a:lnTo>
                    <a:lnTo>
                      <a:pt x="590" y="21"/>
                    </a:lnTo>
                    <a:lnTo>
                      <a:pt x="590" y="21"/>
                    </a:lnTo>
                    <a:lnTo>
                      <a:pt x="713" y="21"/>
                    </a:lnTo>
                    <a:lnTo>
                      <a:pt x="713" y="0"/>
                    </a:lnTo>
                    <a:lnTo>
                      <a:pt x="713" y="0"/>
                    </a:lnTo>
                    <a:lnTo>
                      <a:pt x="738" y="0"/>
                    </a:lnTo>
                    <a:lnTo>
                      <a:pt x="738" y="0"/>
                    </a:lnTo>
                  </a:path>
                </a:pathLst>
              </a:custGeom>
              <a:noFill/>
              <a:ln w="19050" cap="flat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58" name="Line 90"/>
              <p:cNvSpPr>
                <a:spLocks noChangeShapeType="1"/>
              </p:cNvSpPr>
              <p:nvPr/>
            </p:nvSpPr>
            <p:spPr bwMode="auto">
              <a:xfrm>
                <a:off x="1307420" y="5952051"/>
                <a:ext cx="483825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59" name="Line 92"/>
              <p:cNvSpPr>
                <a:spLocks noChangeShapeType="1"/>
              </p:cNvSpPr>
              <p:nvPr/>
            </p:nvSpPr>
            <p:spPr bwMode="auto">
              <a:xfrm>
                <a:off x="1307420" y="2803996"/>
                <a:ext cx="483825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60" name="Line 94"/>
              <p:cNvSpPr>
                <a:spLocks noChangeShapeType="1"/>
              </p:cNvSpPr>
              <p:nvPr/>
            </p:nvSpPr>
            <p:spPr bwMode="auto">
              <a:xfrm>
                <a:off x="1307420" y="5952051"/>
                <a:ext cx="483825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61" name="Line 95"/>
              <p:cNvSpPr>
                <a:spLocks noChangeShapeType="1"/>
              </p:cNvSpPr>
              <p:nvPr/>
            </p:nvSpPr>
            <p:spPr bwMode="auto">
              <a:xfrm>
                <a:off x="1402657" y="5952051"/>
                <a:ext cx="0" cy="3767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62" name="Rectangle 96"/>
              <p:cNvSpPr>
                <a:spLocks noChangeArrowheads="1"/>
              </p:cNvSpPr>
              <p:nvPr/>
            </p:nvSpPr>
            <p:spPr bwMode="auto">
              <a:xfrm>
                <a:off x="1377540" y="6014845"/>
                <a:ext cx="84960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lbany AMT" charset="0"/>
                    <a:ea typeface="+mn-ea"/>
                    <a:cs typeface="+mn-cs"/>
                  </a:rPr>
                  <a:t>0</a:t>
                </a:r>
                <a:endParaRPr kumimoji="0" lang="en-US" altLang="en-US" sz="28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63" name="Line 97"/>
              <p:cNvSpPr>
                <a:spLocks noChangeShapeType="1"/>
              </p:cNvSpPr>
              <p:nvPr/>
            </p:nvSpPr>
            <p:spPr bwMode="auto">
              <a:xfrm>
                <a:off x="1868377" y="5952051"/>
                <a:ext cx="0" cy="3767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64" name="Rectangle 98"/>
              <p:cNvSpPr>
                <a:spLocks noChangeArrowheads="1"/>
              </p:cNvSpPr>
              <p:nvPr/>
            </p:nvSpPr>
            <p:spPr bwMode="auto">
              <a:xfrm>
                <a:off x="1843259" y="6014845"/>
                <a:ext cx="84960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lbany AMT" charset="0"/>
                    <a:ea typeface="+mn-ea"/>
                    <a:cs typeface="+mn-cs"/>
                  </a:rPr>
                  <a:t>3</a:t>
                </a:r>
                <a:endParaRPr kumimoji="0" lang="en-US" altLang="en-US" sz="28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65" name="Line 99"/>
              <p:cNvSpPr>
                <a:spLocks noChangeShapeType="1"/>
              </p:cNvSpPr>
              <p:nvPr/>
            </p:nvSpPr>
            <p:spPr bwMode="auto">
              <a:xfrm>
                <a:off x="2335143" y="5952051"/>
                <a:ext cx="0" cy="3767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66" name="Rectangle 100"/>
              <p:cNvSpPr>
                <a:spLocks noChangeArrowheads="1"/>
              </p:cNvSpPr>
              <p:nvPr/>
            </p:nvSpPr>
            <p:spPr bwMode="auto">
              <a:xfrm>
                <a:off x="2308979" y="6014845"/>
                <a:ext cx="84960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lbany AMT" charset="0"/>
                    <a:ea typeface="+mn-ea"/>
                    <a:cs typeface="+mn-cs"/>
                  </a:rPr>
                  <a:t>6</a:t>
                </a:r>
                <a:endParaRPr kumimoji="0" lang="en-US" altLang="en-US" sz="28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67" name="Line 101"/>
              <p:cNvSpPr>
                <a:spLocks noChangeShapeType="1"/>
              </p:cNvSpPr>
              <p:nvPr/>
            </p:nvSpPr>
            <p:spPr bwMode="auto">
              <a:xfrm>
                <a:off x="2794583" y="5952051"/>
                <a:ext cx="0" cy="3767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68" name="Rectangle 102"/>
              <p:cNvSpPr>
                <a:spLocks noChangeArrowheads="1"/>
              </p:cNvSpPr>
              <p:nvPr/>
            </p:nvSpPr>
            <p:spPr bwMode="auto">
              <a:xfrm>
                <a:off x="2769465" y="6014845"/>
                <a:ext cx="84960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lbany AMT" charset="0"/>
                    <a:ea typeface="+mn-ea"/>
                    <a:cs typeface="+mn-cs"/>
                  </a:rPr>
                  <a:t>9</a:t>
                </a:r>
                <a:endParaRPr kumimoji="0" lang="en-US" altLang="en-US" sz="28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69" name="Line 103"/>
              <p:cNvSpPr>
                <a:spLocks noChangeShapeType="1"/>
              </p:cNvSpPr>
              <p:nvPr/>
            </p:nvSpPr>
            <p:spPr bwMode="auto">
              <a:xfrm>
                <a:off x="3260302" y="5952051"/>
                <a:ext cx="0" cy="3767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70" name="Rectangle 104"/>
              <p:cNvSpPr>
                <a:spLocks noChangeArrowheads="1"/>
              </p:cNvSpPr>
              <p:nvPr/>
            </p:nvSpPr>
            <p:spPr bwMode="auto">
              <a:xfrm>
                <a:off x="3216347" y="6014845"/>
                <a:ext cx="169918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lbany AMT" charset="0"/>
                    <a:ea typeface="+mn-ea"/>
                    <a:cs typeface="+mn-cs"/>
                  </a:rPr>
                  <a:t>12</a:t>
                </a:r>
                <a:endParaRPr kumimoji="0" lang="en-US" altLang="en-US" sz="28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71" name="Line 105"/>
              <p:cNvSpPr>
                <a:spLocks noChangeShapeType="1"/>
              </p:cNvSpPr>
              <p:nvPr/>
            </p:nvSpPr>
            <p:spPr bwMode="auto">
              <a:xfrm>
                <a:off x="3727069" y="5952051"/>
                <a:ext cx="0" cy="3767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72" name="Rectangle 106"/>
              <p:cNvSpPr>
                <a:spLocks noChangeArrowheads="1"/>
              </p:cNvSpPr>
              <p:nvPr/>
            </p:nvSpPr>
            <p:spPr bwMode="auto">
              <a:xfrm>
                <a:off x="3675787" y="6014845"/>
                <a:ext cx="169918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lbany AMT" charset="0"/>
                    <a:ea typeface="+mn-ea"/>
                    <a:cs typeface="+mn-cs"/>
                  </a:rPr>
                  <a:t>15</a:t>
                </a:r>
                <a:endParaRPr kumimoji="0" lang="en-US" altLang="en-US" sz="28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73" name="Line 107"/>
              <p:cNvSpPr>
                <a:spLocks noChangeShapeType="1"/>
              </p:cNvSpPr>
              <p:nvPr/>
            </p:nvSpPr>
            <p:spPr bwMode="auto">
              <a:xfrm>
                <a:off x="4192788" y="5952051"/>
                <a:ext cx="0" cy="3767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74" name="Rectangle 108"/>
              <p:cNvSpPr>
                <a:spLocks noChangeArrowheads="1"/>
              </p:cNvSpPr>
              <p:nvPr/>
            </p:nvSpPr>
            <p:spPr bwMode="auto">
              <a:xfrm>
                <a:off x="4142553" y="6014845"/>
                <a:ext cx="169918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lbany AMT" charset="0"/>
                    <a:ea typeface="+mn-ea"/>
                    <a:cs typeface="+mn-cs"/>
                  </a:rPr>
                  <a:t>18</a:t>
                </a:r>
                <a:endParaRPr kumimoji="0" lang="en-US" altLang="en-US" sz="28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75" name="Line 109"/>
              <p:cNvSpPr>
                <a:spLocks noChangeShapeType="1"/>
              </p:cNvSpPr>
              <p:nvPr/>
            </p:nvSpPr>
            <p:spPr bwMode="auto">
              <a:xfrm>
                <a:off x="4658508" y="5952051"/>
                <a:ext cx="0" cy="3767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76" name="Rectangle 110"/>
              <p:cNvSpPr>
                <a:spLocks noChangeArrowheads="1"/>
              </p:cNvSpPr>
              <p:nvPr/>
            </p:nvSpPr>
            <p:spPr bwMode="auto">
              <a:xfrm>
                <a:off x="4608273" y="6014845"/>
                <a:ext cx="169918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lbany AMT" charset="0"/>
                    <a:ea typeface="+mn-ea"/>
                    <a:cs typeface="+mn-cs"/>
                  </a:rPr>
                  <a:t>21</a:t>
                </a:r>
                <a:endParaRPr kumimoji="0" lang="en-US" altLang="en-US" sz="28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77" name="Line 111"/>
              <p:cNvSpPr>
                <a:spLocks noChangeShapeType="1"/>
              </p:cNvSpPr>
              <p:nvPr/>
            </p:nvSpPr>
            <p:spPr bwMode="auto">
              <a:xfrm>
                <a:off x="5118994" y="5952051"/>
                <a:ext cx="0" cy="3767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78" name="Rectangle 112"/>
              <p:cNvSpPr>
                <a:spLocks noChangeArrowheads="1"/>
              </p:cNvSpPr>
              <p:nvPr/>
            </p:nvSpPr>
            <p:spPr bwMode="auto">
              <a:xfrm>
                <a:off x="5075039" y="6014845"/>
                <a:ext cx="169918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lbany AMT" charset="0"/>
                    <a:ea typeface="+mn-ea"/>
                    <a:cs typeface="+mn-cs"/>
                  </a:rPr>
                  <a:t>24</a:t>
                </a:r>
                <a:endParaRPr kumimoji="0" lang="en-US" altLang="en-US" sz="28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79" name="Line 113"/>
              <p:cNvSpPr>
                <a:spLocks noChangeShapeType="1"/>
              </p:cNvSpPr>
              <p:nvPr/>
            </p:nvSpPr>
            <p:spPr bwMode="auto">
              <a:xfrm>
                <a:off x="5584714" y="5952051"/>
                <a:ext cx="0" cy="3767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80" name="Rectangle 114"/>
              <p:cNvSpPr>
                <a:spLocks noChangeArrowheads="1"/>
              </p:cNvSpPr>
              <p:nvPr/>
            </p:nvSpPr>
            <p:spPr bwMode="auto">
              <a:xfrm>
                <a:off x="5540758" y="6014845"/>
                <a:ext cx="169918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lbany AMT" charset="0"/>
                    <a:ea typeface="+mn-ea"/>
                    <a:cs typeface="+mn-cs"/>
                  </a:rPr>
                  <a:t>27</a:t>
                </a:r>
                <a:endParaRPr kumimoji="0" lang="en-US" altLang="en-US" sz="28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81" name="Line 115"/>
              <p:cNvSpPr>
                <a:spLocks noChangeShapeType="1"/>
              </p:cNvSpPr>
              <p:nvPr/>
            </p:nvSpPr>
            <p:spPr bwMode="auto">
              <a:xfrm>
                <a:off x="6050434" y="5952051"/>
                <a:ext cx="0" cy="3767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82" name="Rectangle 116"/>
              <p:cNvSpPr>
                <a:spLocks noChangeArrowheads="1"/>
              </p:cNvSpPr>
              <p:nvPr/>
            </p:nvSpPr>
            <p:spPr bwMode="auto">
              <a:xfrm>
                <a:off x="6006478" y="6014845"/>
                <a:ext cx="169918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lbany AMT" charset="0"/>
                    <a:ea typeface="+mn-ea"/>
                    <a:cs typeface="+mn-cs"/>
                  </a:rPr>
                  <a:t>30</a:t>
                </a:r>
                <a:endParaRPr kumimoji="0" lang="en-US" altLang="en-US" sz="28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83" name="Line 119"/>
              <p:cNvSpPr>
                <a:spLocks noChangeShapeType="1"/>
              </p:cNvSpPr>
              <p:nvPr/>
            </p:nvSpPr>
            <p:spPr bwMode="auto">
              <a:xfrm flipH="1">
                <a:off x="1269744" y="5888211"/>
                <a:ext cx="3767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84" name="Line 121"/>
              <p:cNvSpPr>
                <a:spLocks noChangeShapeType="1"/>
              </p:cNvSpPr>
              <p:nvPr/>
            </p:nvSpPr>
            <p:spPr bwMode="auto">
              <a:xfrm flipH="1">
                <a:off x="1269744" y="5637036"/>
                <a:ext cx="3767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85" name="Line 123"/>
              <p:cNvSpPr>
                <a:spLocks noChangeShapeType="1"/>
              </p:cNvSpPr>
              <p:nvPr/>
            </p:nvSpPr>
            <p:spPr bwMode="auto">
              <a:xfrm flipH="1">
                <a:off x="1269744" y="5384815"/>
                <a:ext cx="3767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86" name="Line 125"/>
              <p:cNvSpPr>
                <a:spLocks noChangeShapeType="1"/>
              </p:cNvSpPr>
              <p:nvPr/>
            </p:nvSpPr>
            <p:spPr bwMode="auto">
              <a:xfrm flipH="1">
                <a:off x="1269744" y="5127361"/>
                <a:ext cx="3767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87" name="Line 127"/>
              <p:cNvSpPr>
                <a:spLocks noChangeShapeType="1"/>
              </p:cNvSpPr>
              <p:nvPr/>
            </p:nvSpPr>
            <p:spPr bwMode="auto">
              <a:xfrm flipH="1">
                <a:off x="1269744" y="4875140"/>
                <a:ext cx="3767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88" name="Line 129"/>
              <p:cNvSpPr>
                <a:spLocks noChangeShapeType="1"/>
              </p:cNvSpPr>
              <p:nvPr/>
            </p:nvSpPr>
            <p:spPr bwMode="auto">
              <a:xfrm flipH="1">
                <a:off x="1269744" y="4622919"/>
                <a:ext cx="3767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89" name="Line 131"/>
              <p:cNvSpPr>
                <a:spLocks noChangeShapeType="1"/>
              </p:cNvSpPr>
              <p:nvPr/>
            </p:nvSpPr>
            <p:spPr bwMode="auto">
              <a:xfrm flipH="1">
                <a:off x="1269744" y="4371744"/>
                <a:ext cx="3767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90" name="Line 133"/>
              <p:cNvSpPr>
                <a:spLocks noChangeShapeType="1"/>
              </p:cNvSpPr>
              <p:nvPr/>
            </p:nvSpPr>
            <p:spPr bwMode="auto">
              <a:xfrm flipH="1">
                <a:off x="1269744" y="4113244"/>
                <a:ext cx="3767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91" name="Line 135"/>
              <p:cNvSpPr>
                <a:spLocks noChangeShapeType="1"/>
              </p:cNvSpPr>
              <p:nvPr/>
            </p:nvSpPr>
            <p:spPr bwMode="auto">
              <a:xfrm flipH="1">
                <a:off x="1269744" y="3862069"/>
                <a:ext cx="3767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92" name="Line 137"/>
              <p:cNvSpPr>
                <a:spLocks noChangeShapeType="1"/>
              </p:cNvSpPr>
              <p:nvPr/>
            </p:nvSpPr>
            <p:spPr bwMode="auto">
              <a:xfrm flipH="1">
                <a:off x="1269744" y="3609848"/>
                <a:ext cx="3767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93" name="Line 139"/>
              <p:cNvSpPr>
                <a:spLocks noChangeShapeType="1"/>
              </p:cNvSpPr>
              <p:nvPr/>
            </p:nvSpPr>
            <p:spPr bwMode="auto">
              <a:xfrm flipH="1">
                <a:off x="1269744" y="3357627"/>
                <a:ext cx="3767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94" name="Line 141"/>
              <p:cNvSpPr>
                <a:spLocks noChangeShapeType="1"/>
              </p:cNvSpPr>
              <p:nvPr/>
            </p:nvSpPr>
            <p:spPr bwMode="auto">
              <a:xfrm flipH="1">
                <a:off x="1269744" y="3100173"/>
                <a:ext cx="3767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95" name="Line 143"/>
              <p:cNvSpPr>
                <a:spLocks noChangeShapeType="1"/>
              </p:cNvSpPr>
              <p:nvPr/>
            </p:nvSpPr>
            <p:spPr bwMode="auto">
              <a:xfrm flipH="1">
                <a:off x="1269744" y="2847952"/>
                <a:ext cx="3767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96" name="Group 195"/>
          <p:cNvGrpSpPr/>
          <p:nvPr/>
        </p:nvGrpSpPr>
        <p:grpSpPr>
          <a:xfrm>
            <a:off x="51759" y="6268488"/>
            <a:ext cx="11770771" cy="215444"/>
            <a:chOff x="-64235" y="6334431"/>
            <a:chExt cx="11608003" cy="215444"/>
          </a:xfrm>
        </p:grpSpPr>
        <p:sp>
          <p:nvSpPr>
            <p:cNvPr id="197" name="Rectangle 15"/>
            <p:cNvSpPr>
              <a:spLocks noChangeArrowheads="1"/>
            </p:cNvSpPr>
            <p:nvPr/>
          </p:nvSpPr>
          <p:spPr bwMode="auto">
            <a:xfrm>
              <a:off x="779433" y="6334431"/>
              <a:ext cx="27411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227</a:t>
              </a:r>
              <a:endParaRPr kumimoji="0" lang="en-US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198" name="Rectangle 16"/>
            <p:cNvSpPr>
              <a:spLocks noChangeArrowheads="1"/>
            </p:cNvSpPr>
            <p:nvPr/>
          </p:nvSpPr>
          <p:spPr bwMode="auto">
            <a:xfrm>
              <a:off x="1241800" y="6334431"/>
              <a:ext cx="27411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221</a:t>
              </a:r>
              <a:endParaRPr kumimoji="0" lang="en-US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199" name="Rectangle 17"/>
            <p:cNvSpPr>
              <a:spLocks noChangeArrowheads="1"/>
            </p:cNvSpPr>
            <p:nvPr/>
          </p:nvSpPr>
          <p:spPr bwMode="auto">
            <a:xfrm>
              <a:off x="1748020" y="6334431"/>
              <a:ext cx="27411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216</a:t>
              </a:r>
              <a:endParaRPr kumimoji="0" lang="en-US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200" name="Rectangle 18"/>
            <p:cNvSpPr>
              <a:spLocks noChangeArrowheads="1"/>
            </p:cNvSpPr>
            <p:nvPr/>
          </p:nvSpPr>
          <p:spPr bwMode="auto">
            <a:xfrm>
              <a:off x="2264727" y="6334431"/>
              <a:ext cx="27411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210</a:t>
              </a:r>
              <a:endParaRPr kumimoji="0" lang="en-US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201" name="Rectangle 19"/>
            <p:cNvSpPr>
              <a:spLocks noChangeArrowheads="1"/>
            </p:cNvSpPr>
            <p:nvPr/>
          </p:nvSpPr>
          <p:spPr bwMode="auto">
            <a:xfrm>
              <a:off x="2811883" y="6334431"/>
              <a:ext cx="27411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202</a:t>
              </a:r>
              <a:endParaRPr kumimoji="0" lang="en-US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202" name="Rectangle 20"/>
            <p:cNvSpPr>
              <a:spLocks noChangeArrowheads="1"/>
            </p:cNvSpPr>
            <p:nvPr/>
          </p:nvSpPr>
          <p:spPr bwMode="auto">
            <a:xfrm>
              <a:off x="3296123" y="6334431"/>
              <a:ext cx="27411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201</a:t>
              </a:r>
              <a:endParaRPr kumimoji="0" lang="en-US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203" name="Rectangle 21"/>
            <p:cNvSpPr>
              <a:spLocks noChangeArrowheads="1"/>
            </p:cNvSpPr>
            <p:nvPr/>
          </p:nvSpPr>
          <p:spPr bwMode="auto">
            <a:xfrm>
              <a:off x="3765958" y="6334431"/>
              <a:ext cx="27411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196</a:t>
              </a:r>
              <a:endParaRPr kumimoji="0" lang="en-US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204" name="Rectangle 22"/>
            <p:cNvSpPr>
              <a:spLocks noChangeArrowheads="1"/>
            </p:cNvSpPr>
            <p:nvPr/>
          </p:nvSpPr>
          <p:spPr bwMode="auto">
            <a:xfrm>
              <a:off x="4296702" y="6334431"/>
              <a:ext cx="27411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188</a:t>
              </a:r>
              <a:endParaRPr kumimoji="0" lang="en-US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205" name="Rectangle 23"/>
            <p:cNvSpPr>
              <a:spLocks noChangeArrowheads="1"/>
            </p:cNvSpPr>
            <p:nvPr/>
          </p:nvSpPr>
          <p:spPr bwMode="auto">
            <a:xfrm>
              <a:off x="4844546" y="6334431"/>
              <a:ext cx="27411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181</a:t>
              </a:r>
              <a:endParaRPr kumimoji="0" lang="en-US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206" name="Rectangle 24"/>
            <p:cNvSpPr>
              <a:spLocks noChangeArrowheads="1"/>
            </p:cNvSpPr>
            <p:nvPr/>
          </p:nvSpPr>
          <p:spPr bwMode="auto">
            <a:xfrm>
              <a:off x="5314645" y="6334431"/>
              <a:ext cx="27411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179</a:t>
              </a:r>
              <a:endParaRPr kumimoji="0" lang="en-US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207" name="Rectangle 25"/>
            <p:cNvSpPr>
              <a:spLocks noChangeArrowheads="1"/>
            </p:cNvSpPr>
            <p:nvPr/>
          </p:nvSpPr>
          <p:spPr bwMode="auto">
            <a:xfrm>
              <a:off x="5823877" y="6334431"/>
              <a:ext cx="27411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171</a:t>
              </a:r>
              <a:endParaRPr kumimoji="0" lang="en-US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208" name="Rectangle 26"/>
            <p:cNvSpPr>
              <a:spLocks noChangeArrowheads="1"/>
            </p:cNvSpPr>
            <p:nvPr/>
          </p:nvSpPr>
          <p:spPr bwMode="auto">
            <a:xfrm>
              <a:off x="-64235" y="6334431"/>
              <a:ext cx="79825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No. at risk:</a:t>
              </a:r>
              <a:endParaRPr kumimoji="0" lang="en-US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209" name="Rectangle 161"/>
            <p:cNvSpPr>
              <a:spLocks noChangeArrowheads="1"/>
            </p:cNvSpPr>
            <p:nvPr/>
          </p:nvSpPr>
          <p:spPr bwMode="auto">
            <a:xfrm>
              <a:off x="6580118" y="6334431"/>
              <a:ext cx="27411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129</a:t>
              </a:r>
              <a:endParaRPr kumimoji="0" lang="en-US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210" name="Rectangle 162"/>
            <p:cNvSpPr>
              <a:spLocks noChangeArrowheads="1"/>
            </p:cNvSpPr>
            <p:nvPr/>
          </p:nvSpPr>
          <p:spPr bwMode="auto">
            <a:xfrm>
              <a:off x="7055511" y="6334431"/>
              <a:ext cx="27411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125</a:t>
              </a:r>
              <a:endParaRPr kumimoji="0" lang="en-US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211" name="Rectangle 163"/>
            <p:cNvSpPr>
              <a:spLocks noChangeArrowheads="1"/>
            </p:cNvSpPr>
            <p:nvPr/>
          </p:nvSpPr>
          <p:spPr bwMode="auto">
            <a:xfrm>
              <a:off x="7544829" y="6334431"/>
              <a:ext cx="27411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124</a:t>
              </a:r>
              <a:endParaRPr kumimoji="0" lang="en-US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212" name="Rectangle 164"/>
            <p:cNvSpPr>
              <a:spLocks noChangeArrowheads="1"/>
            </p:cNvSpPr>
            <p:nvPr/>
          </p:nvSpPr>
          <p:spPr bwMode="auto">
            <a:xfrm>
              <a:off x="8025242" y="6334431"/>
              <a:ext cx="27411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117</a:t>
              </a:r>
              <a:endParaRPr kumimoji="0" lang="en-US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213" name="Rectangle 165"/>
            <p:cNvSpPr>
              <a:spLocks noChangeArrowheads="1"/>
            </p:cNvSpPr>
            <p:nvPr/>
          </p:nvSpPr>
          <p:spPr bwMode="auto">
            <a:xfrm>
              <a:off x="8493458" y="6334431"/>
              <a:ext cx="27411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114</a:t>
              </a:r>
              <a:endParaRPr kumimoji="0" lang="en-US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214" name="Rectangle 166"/>
            <p:cNvSpPr>
              <a:spLocks noChangeArrowheads="1"/>
            </p:cNvSpPr>
            <p:nvPr/>
          </p:nvSpPr>
          <p:spPr bwMode="auto">
            <a:xfrm>
              <a:off x="8972776" y="6334431"/>
              <a:ext cx="27411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110</a:t>
              </a:r>
              <a:endPara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215" name="Rectangle 167"/>
            <p:cNvSpPr>
              <a:spLocks noChangeArrowheads="1"/>
            </p:cNvSpPr>
            <p:nvPr/>
          </p:nvSpPr>
          <p:spPr bwMode="auto">
            <a:xfrm>
              <a:off x="9459697" y="6334431"/>
              <a:ext cx="18274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99</a:t>
              </a:r>
              <a:endParaRPr kumimoji="0" lang="en-US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216" name="Rectangle 168"/>
            <p:cNvSpPr>
              <a:spLocks noChangeArrowheads="1"/>
            </p:cNvSpPr>
            <p:nvPr/>
          </p:nvSpPr>
          <p:spPr bwMode="auto">
            <a:xfrm>
              <a:off x="9938711" y="6334431"/>
              <a:ext cx="18274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93</a:t>
              </a:r>
              <a:endParaRPr kumimoji="0" lang="en-US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217" name="Rectangle 169"/>
            <p:cNvSpPr>
              <a:spLocks noChangeArrowheads="1"/>
            </p:cNvSpPr>
            <p:nvPr/>
          </p:nvSpPr>
          <p:spPr bwMode="auto">
            <a:xfrm>
              <a:off x="10400613" y="6334431"/>
              <a:ext cx="18274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82</a:t>
              </a:r>
              <a:endParaRPr kumimoji="0" lang="en-US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218" name="Rectangle 170"/>
            <p:cNvSpPr>
              <a:spLocks noChangeArrowheads="1"/>
            </p:cNvSpPr>
            <p:nvPr/>
          </p:nvSpPr>
          <p:spPr bwMode="auto">
            <a:xfrm>
              <a:off x="10900344" y="6334431"/>
              <a:ext cx="18274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70</a:t>
              </a:r>
              <a:endParaRPr kumimoji="0" lang="en-US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219" name="Rectangle 171"/>
            <p:cNvSpPr>
              <a:spLocks noChangeArrowheads="1"/>
            </p:cNvSpPr>
            <p:nvPr/>
          </p:nvSpPr>
          <p:spPr bwMode="auto">
            <a:xfrm>
              <a:off x="11361026" y="6334431"/>
              <a:ext cx="18274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48</a:t>
              </a:r>
              <a:endParaRPr kumimoji="0" lang="en-US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220" name="Rectangle 57"/>
          <p:cNvSpPr>
            <a:spLocks noChangeArrowheads="1"/>
          </p:cNvSpPr>
          <p:nvPr/>
        </p:nvSpPr>
        <p:spPr bwMode="auto">
          <a:xfrm rot="16200000">
            <a:off x="-862617" y="3650188"/>
            <a:ext cx="229229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lbany AMT" charset="0"/>
                <a:ea typeface="+mn-ea"/>
                <a:cs typeface="+mn-cs"/>
              </a:rPr>
              <a:t>Proportion with an Event 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075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0602" y="83855"/>
            <a:ext cx="10896601" cy="12239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Recent Regulatory Trials of Approved Reversal Agents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0674191"/>
              </p:ext>
            </p:extLst>
          </p:nvPr>
        </p:nvGraphicFramePr>
        <p:xfrm>
          <a:off x="380247" y="1221801"/>
          <a:ext cx="11226297" cy="3811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116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4935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8437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64472"/>
                <a:gridCol w="131602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41256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314431">
                  <a:extLst>
                    <a:ext uri="{9D8B030D-6E8A-4147-A177-3AD203B41FA5}">
                      <a16:colId xmlns="" xmlns:a16="http://schemas.microsoft.com/office/drawing/2014/main" val="3513025982"/>
                    </a:ext>
                  </a:extLst>
                </a:gridCol>
                <a:gridCol w="1283915">
                  <a:extLst>
                    <a:ext uri="{9D8B030D-6E8A-4147-A177-3AD203B41FA5}">
                      <a16:colId xmlns="" xmlns:a16="http://schemas.microsoft.com/office/drawing/2014/main" val="1191484890"/>
                    </a:ext>
                  </a:extLst>
                </a:gridCol>
              </a:tblGrid>
              <a:tr h="625728"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Pivotal</a:t>
                      </a:r>
                    </a:p>
                    <a:p>
                      <a:pPr algn="ctr"/>
                      <a:r>
                        <a:rPr lang="en-US" sz="1800" dirty="0" smtClean="0"/>
                        <a:t>Study</a:t>
                      </a:r>
                      <a:endParaRPr lang="en-US" sz="1800" dirty="0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Reversal agent</a:t>
                      </a:r>
                    </a:p>
                    <a:p>
                      <a:pPr algn="ctr"/>
                      <a:r>
                        <a:rPr lang="en-US" sz="1800" dirty="0" smtClean="0"/>
                        <a:t>Anticoagulant</a:t>
                      </a:r>
                      <a:endParaRPr lang="en-US" sz="1800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Number</a:t>
                      </a:r>
                      <a:endParaRPr 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Hemostatic Efficacy</a:t>
                      </a:r>
                    </a:p>
                    <a:p>
                      <a:pPr algn="ctr"/>
                      <a:r>
                        <a:rPr lang="en-US" sz="1800" dirty="0" smtClean="0"/>
                        <a:t>(95%</a:t>
                      </a:r>
                      <a:r>
                        <a:rPr lang="en-US" sz="1800" baseline="0" dirty="0" smtClean="0"/>
                        <a:t> CI</a:t>
                      </a:r>
                      <a:r>
                        <a:rPr lang="en-US" sz="1800" dirty="0" smtClean="0"/>
                        <a:t>)</a:t>
                      </a:r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dirty="0" smtClean="0"/>
                        <a:t>Thrombotic Event Rate (95% CI)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aseline="30000" dirty="0" smtClean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11376">
                <a:tc vMerge="1">
                  <a:txBody>
                    <a:bodyPr/>
                    <a:lstStyle/>
                    <a:p>
                      <a:pPr algn="ctr"/>
                      <a:endParaRPr lang="en-US" sz="2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Total</a:t>
                      </a:r>
                      <a:endParaRPr 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% ICH</a:t>
                      </a:r>
                      <a:endParaRPr 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Total</a:t>
                      </a:r>
                      <a:endParaRPr 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75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ICH</a:t>
                      </a:r>
                      <a:endParaRPr 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75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</a:rPr>
                        <a:t>Total</a:t>
                      </a:r>
                      <a:endParaRPr lang="en-US" sz="1800" b="1" baseline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7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</a:rPr>
                        <a:t>ICH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75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1137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ANNEXA-4 * </a:t>
                      </a:r>
                      <a:endParaRPr lang="en-US" sz="1800" baseline="30000" dirty="0" smtClean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/>
                        <a:t>Andexanet</a:t>
                      </a:r>
                      <a:endParaRPr lang="en-US" sz="1800" dirty="0" smtClean="0"/>
                    </a:p>
                    <a:p>
                      <a:pPr algn="ctr"/>
                      <a:r>
                        <a:rPr lang="en-US" sz="1800" dirty="0" err="1" smtClean="0"/>
                        <a:t>FXa</a:t>
                      </a:r>
                      <a:r>
                        <a:rPr lang="en-US" sz="1800" dirty="0" smtClean="0"/>
                        <a:t> Inhibitors</a:t>
                      </a:r>
                      <a:endParaRPr lang="en-US" sz="1800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227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61</a:t>
                      </a:r>
                      <a:endParaRPr lang="en-US" sz="1800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83%</a:t>
                      </a:r>
                    </a:p>
                    <a:p>
                      <a:pPr marL="0" algn="ctr" defTabSz="685800" rtl="0" eaLnBrk="1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(76-89)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81%</a:t>
                      </a:r>
                    </a:p>
                    <a:p>
                      <a:pPr marL="0" algn="ctr" defTabSz="685800" rtl="0" eaLnBrk="1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(72-90)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/>
                        <a:t>11%</a:t>
                      </a:r>
                    </a:p>
                    <a:p>
                      <a:pPr algn="ctr"/>
                      <a:r>
                        <a:rPr lang="en-US" sz="1800" b="0" dirty="0" smtClean="0"/>
                        <a:t>(7-16)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/>
                        <a:t>12%</a:t>
                      </a:r>
                    </a:p>
                    <a:p>
                      <a:pPr algn="ctr"/>
                      <a:r>
                        <a:rPr lang="en-US" sz="1800" b="0" dirty="0" smtClean="0"/>
                        <a:t>(7-19)</a:t>
                      </a:r>
                      <a:endParaRPr lang="en-US" sz="1800" b="0" dirty="0"/>
                    </a:p>
                  </a:txBody>
                  <a:tcPr anchor="ctr"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1137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REVERSE-AD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/>
                        <a:t>Idarucizumab</a:t>
                      </a:r>
                      <a:endParaRPr lang="en-US" sz="1800" dirty="0" smtClean="0"/>
                    </a:p>
                    <a:p>
                      <a:pPr algn="ctr"/>
                      <a:r>
                        <a:rPr lang="en-US" sz="1800" dirty="0" smtClean="0"/>
                        <a:t>Dabigatran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33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68% </a:t>
                      </a:r>
                      <a:r>
                        <a:rPr lang="en-US" sz="1800" baseline="30000" dirty="0" smtClean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dirty="0" smtClean="0"/>
                        <a:t>NR </a:t>
                      </a:r>
                      <a:r>
                        <a:rPr lang="en-US" sz="1800" baseline="30000" dirty="0" smtClean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/>
                        <a:t>5%</a:t>
                      </a:r>
                    </a:p>
                    <a:p>
                      <a:pPr algn="ctr"/>
                      <a:r>
                        <a:rPr lang="en-US" sz="1800" b="0" dirty="0" smtClean="0"/>
                        <a:t>(3-8)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/>
                        <a:t>6%</a:t>
                      </a:r>
                    </a:p>
                    <a:p>
                      <a:pPr algn="ctr"/>
                      <a:r>
                        <a:rPr lang="en-US" sz="1800" b="0" dirty="0" smtClean="0"/>
                        <a:t>(2-13)</a:t>
                      </a:r>
                      <a:endParaRPr lang="en-US" sz="1800" b="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11376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Sarode</a:t>
                      </a:r>
                      <a:r>
                        <a:rPr lang="en-US" sz="1800" dirty="0" smtClean="0"/>
                        <a:t> 2013</a:t>
                      </a:r>
                      <a:endParaRPr lang="en-US" sz="1800" baseline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4F-PCC</a:t>
                      </a:r>
                    </a:p>
                    <a:p>
                      <a:pPr algn="ctr"/>
                      <a:r>
                        <a:rPr lang="en-US" sz="1800" dirty="0" smtClean="0"/>
                        <a:t>Warfarin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/>
                        <a:t>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12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72%</a:t>
                      </a:r>
                    </a:p>
                    <a:p>
                      <a:pPr algn="ctr"/>
                      <a:r>
                        <a:rPr lang="en-US" sz="1800" dirty="0" smtClean="0"/>
                        <a:t>(64-81)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42%</a:t>
                      </a:r>
                    </a:p>
                    <a:p>
                      <a:pPr algn="ctr"/>
                      <a:r>
                        <a:rPr lang="en-US" sz="1800" dirty="0" smtClean="0"/>
                        <a:t>(15-72)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/>
                        <a:t>8%</a:t>
                      </a:r>
                    </a:p>
                    <a:p>
                      <a:pPr algn="ctr"/>
                      <a:r>
                        <a:rPr lang="en-US" sz="1800" b="0" dirty="0" smtClean="0"/>
                        <a:t>(3-15)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/>
                        <a:t>NR</a:t>
                      </a:r>
                      <a:endParaRPr lang="en-US" sz="1800" b="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11376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Sarode</a:t>
                      </a:r>
                      <a:r>
                        <a:rPr lang="en-US" sz="1800" dirty="0" smtClean="0"/>
                        <a:t> 2013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Plasma</a:t>
                      </a:r>
                    </a:p>
                    <a:p>
                      <a:pPr algn="ctr"/>
                      <a:r>
                        <a:rPr lang="en-US" sz="1800" dirty="0" smtClean="0"/>
                        <a:t>Warfarin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12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65%</a:t>
                      </a:r>
                    </a:p>
                    <a:p>
                      <a:pPr algn="ctr"/>
                      <a:r>
                        <a:rPr lang="en-US" sz="1800" dirty="0" smtClean="0"/>
                        <a:t>(56-75)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58%</a:t>
                      </a:r>
                    </a:p>
                    <a:p>
                      <a:pPr algn="ctr"/>
                      <a:r>
                        <a:rPr lang="en-US" sz="1800" dirty="0" smtClean="0"/>
                        <a:t>(28-85)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/>
                        <a:t>6%</a:t>
                      </a:r>
                    </a:p>
                    <a:p>
                      <a:pPr algn="ctr"/>
                      <a:r>
                        <a:rPr lang="en-US" sz="1800" b="0" dirty="0" smtClean="0"/>
                        <a:t>(3-13)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/>
                        <a:t>NR</a:t>
                      </a:r>
                      <a:endParaRPr lang="en-US" sz="1800" b="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75208" y="5132050"/>
            <a:ext cx="989116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/>
                <a:ea typeface="+mn-ea"/>
                <a:cs typeface="Corbel"/>
              </a:rPr>
              <a:t>4F-PCC = Four factor prothrombin complex concentrate; CI = Confidence interval; ICH = Intracranial hemorrhage; NR = Not reported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/>
                <a:ea typeface="+mn-ea"/>
                <a:cs typeface="Corbel"/>
              </a:rPr>
              <a:t>a 68%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/>
                <a:ea typeface="+mn-ea"/>
                <a:cs typeface="Corbel"/>
              </a:rPr>
              <a:t>had investigator-determined, non-adjudicated time to hemostasis within 24 hours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/>
                <a:ea typeface="+mn-ea"/>
                <a:cs typeface="Corbel"/>
              </a:rPr>
              <a:t>b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/>
                <a:ea typeface="+mn-ea"/>
                <a:cs typeface="Corbel"/>
              </a:rPr>
              <a:t>Time to hemostasis not calculated in ICH patients</a:t>
            </a:r>
          </a:p>
        </p:txBody>
      </p:sp>
    </p:spTree>
    <p:extLst>
      <p:ext uri="{BB962C8B-B14F-4D97-AF65-F5344CB8AC3E}">
        <p14:creationId xmlns:p14="http://schemas.microsoft.com/office/powerpoint/2010/main" val="404698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25552"/>
            <a:ext cx="10744200" cy="4951415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n-US" sz="3200" dirty="0" smtClean="0"/>
              <a:t>Andexanet rapidly reverses anti-</a:t>
            </a:r>
            <a:r>
              <a:rPr lang="en-US" sz="3200" dirty="0" err="1"/>
              <a:t>f</a:t>
            </a:r>
            <a:r>
              <a:rPr lang="en-US" sz="3200" dirty="0" err="1" smtClean="0"/>
              <a:t>Xa</a:t>
            </a:r>
            <a:r>
              <a:rPr lang="en-US" sz="3200" dirty="0" smtClean="0"/>
              <a:t> activity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n-US" sz="3200" dirty="0" smtClean="0"/>
              <a:t>Effective hemostasis achieved in 83% of patients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n-US" sz="3200" smtClean="0"/>
              <a:t>Thrombotic events/mortality </a:t>
            </a:r>
            <a:r>
              <a:rPr lang="en-US" sz="3200" dirty="0" smtClean="0"/>
              <a:t>rates consistent with the high risk profile of the patients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n-US" sz="3200" dirty="0" smtClean="0"/>
              <a:t>Andexanet reversal of </a:t>
            </a:r>
            <a:r>
              <a:rPr lang="en-US" sz="3200" dirty="0" err="1" smtClean="0"/>
              <a:t>fXa</a:t>
            </a:r>
            <a:r>
              <a:rPr lang="en-US" sz="3200" dirty="0" smtClean="0"/>
              <a:t> inhibitor-bleeding has similar efficacy and safety as reported with other approved reversal agents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18594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Background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512505"/>
            <a:ext cx="10515600" cy="4951415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sz="3200" dirty="0" smtClean="0"/>
              <a:t>Factor Xa (FXa) inhibitors reduce thrombotic events, but can precipitate major bleeding</a:t>
            </a:r>
          </a:p>
          <a:p>
            <a:pPr lvl="1">
              <a:spcBef>
                <a:spcPts val="1800"/>
              </a:spcBef>
            </a:pPr>
            <a:r>
              <a:rPr lang="en-US" sz="3200" dirty="0" smtClean="0"/>
              <a:t>&gt;100,000 bleeding hospitalizations per year in the US</a:t>
            </a:r>
          </a:p>
          <a:p>
            <a:pPr lvl="1">
              <a:spcBef>
                <a:spcPts val="1800"/>
              </a:spcBef>
            </a:pPr>
            <a:r>
              <a:rPr lang="en-US" sz="3200" dirty="0" smtClean="0"/>
              <a:t>Fatality rate of 15-20% </a:t>
            </a:r>
          </a:p>
          <a:p>
            <a:pPr>
              <a:spcBef>
                <a:spcPts val="1800"/>
              </a:spcBef>
            </a:pPr>
            <a:r>
              <a:rPr lang="en-US" sz="3200" dirty="0" smtClean="0"/>
              <a:t>Andexanet </a:t>
            </a:r>
            <a:r>
              <a:rPr lang="en-US" sz="3200" dirty="0" err="1" smtClean="0"/>
              <a:t>alfa</a:t>
            </a:r>
            <a:r>
              <a:rPr lang="en-US" sz="3200" dirty="0" smtClean="0"/>
              <a:t> was developed as a specific reversal agent for all direct and indirect </a:t>
            </a:r>
            <a:r>
              <a:rPr lang="en-US" sz="3200" dirty="0"/>
              <a:t>F</a:t>
            </a:r>
            <a:r>
              <a:rPr lang="en-US" sz="3200" dirty="0" smtClean="0"/>
              <a:t>Xa inhibitors</a:t>
            </a:r>
          </a:p>
          <a:p>
            <a:pPr>
              <a:spcBef>
                <a:spcPts val="1800"/>
              </a:spcBef>
            </a:pPr>
            <a:r>
              <a:rPr lang="en-US" sz="3200" dirty="0" smtClean="0"/>
              <a:t>It rapidly and safely reversed anti-FXa activity in healthy volunteers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493140" y="5941972"/>
            <a:ext cx="72774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Truven</a:t>
            </a:r>
            <a:r>
              <a:rPr lang="en-US" sz="1200" dirty="0" smtClean="0"/>
              <a:t> Health Analytics, 12 months ending December 31, 2016 for Commercial, Medicare, and Medicaid patients </a:t>
            </a:r>
          </a:p>
          <a:p>
            <a:r>
              <a:rPr lang="en-US" sz="1200" dirty="0" smtClean="0"/>
              <a:t>Held C et al, </a:t>
            </a:r>
            <a:r>
              <a:rPr lang="en-US" sz="1200" dirty="0" err="1" smtClean="0"/>
              <a:t>Eur</a:t>
            </a:r>
            <a:r>
              <a:rPr lang="en-US" sz="1200" dirty="0" smtClean="0"/>
              <a:t> Heart J 2015; 36: 1264-72.</a:t>
            </a:r>
          </a:p>
          <a:p>
            <a:r>
              <a:rPr lang="en-US" sz="1200" dirty="0" err="1" smtClean="0"/>
              <a:t>Piccini</a:t>
            </a:r>
            <a:r>
              <a:rPr lang="en-US" sz="1200" dirty="0" smtClean="0"/>
              <a:t> JP et al, </a:t>
            </a:r>
            <a:r>
              <a:rPr lang="en-US" sz="1200" dirty="0" err="1" smtClean="0"/>
              <a:t>Eur</a:t>
            </a:r>
            <a:r>
              <a:rPr lang="en-US" sz="1200" dirty="0" smtClean="0"/>
              <a:t> Heart J 2014; 35: 1873-80.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26295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Back up Slides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35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8409"/>
            <a:ext cx="10515600" cy="863047"/>
          </a:xfrm>
        </p:spPr>
        <p:txBody>
          <a:bodyPr/>
          <a:lstStyle/>
          <a:p>
            <a:pPr algn="ctr"/>
            <a:r>
              <a:rPr lang="en-US" dirty="0"/>
              <a:t>Factor </a:t>
            </a:r>
            <a:r>
              <a:rPr lang="en-US" dirty="0" err="1"/>
              <a:t>Xa</a:t>
            </a:r>
            <a:r>
              <a:rPr lang="en-US" dirty="0"/>
              <a:t> Inhibitor Treatment - Total Daily Dose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568248" y="931383"/>
          <a:ext cx="9055504" cy="58674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8749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3893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2907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CA" sz="2000" dirty="0">
                          <a:effectLst/>
                          <a:latin typeface="+mn-lt"/>
                        </a:rPr>
                        <a:t>Factor </a:t>
                      </a:r>
                      <a:r>
                        <a:rPr lang="en-CA" sz="2000" dirty="0" err="1">
                          <a:effectLst/>
                          <a:latin typeface="+mn-lt"/>
                        </a:rPr>
                        <a:t>Xa</a:t>
                      </a:r>
                      <a:r>
                        <a:rPr lang="en-CA" sz="2000" dirty="0">
                          <a:effectLst/>
                          <a:latin typeface="+mn-lt"/>
                        </a:rPr>
                        <a:t> Total Daily Dosage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CA" sz="2000" dirty="0">
                          <a:effectLst/>
                          <a:latin typeface="+mn-lt"/>
                        </a:rPr>
                        <a:t>Safety </a:t>
                      </a:r>
                      <a:r>
                        <a:rPr lang="en-CA" sz="2000" dirty="0" smtClean="0">
                          <a:effectLst/>
                          <a:latin typeface="+mn-lt"/>
                        </a:rPr>
                        <a:t>Population (</a:t>
                      </a:r>
                      <a:r>
                        <a:rPr lang="en-CA" sz="2000" dirty="0">
                          <a:effectLst/>
                          <a:latin typeface="+mn-lt"/>
                        </a:rPr>
                        <a:t>N=227)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CA" sz="2000" dirty="0">
                          <a:effectLst/>
                          <a:latin typeface="+mn-lt"/>
                        </a:rPr>
                        <a:t>Efficacy </a:t>
                      </a:r>
                      <a:r>
                        <a:rPr lang="en-CA" sz="2000" dirty="0" smtClean="0">
                          <a:effectLst/>
                          <a:latin typeface="+mn-lt"/>
                        </a:rPr>
                        <a:t>Population (</a:t>
                      </a:r>
                      <a:r>
                        <a:rPr lang="en-CA" sz="2000" dirty="0">
                          <a:effectLst/>
                          <a:latin typeface="+mn-lt"/>
                        </a:rPr>
                        <a:t>N=137)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CA" sz="2000" b="1" dirty="0">
                          <a:effectLst/>
                          <a:latin typeface="+mn-lt"/>
                        </a:rPr>
                        <a:t>Rivaroxaban Total Daily Dosage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CA" sz="2000" b="1" dirty="0">
                          <a:effectLst/>
                          <a:latin typeface="+mn-lt"/>
                        </a:rPr>
                        <a:t> 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CA" sz="2000" b="1" dirty="0">
                          <a:effectLst/>
                          <a:latin typeface="+mn-lt"/>
                        </a:rPr>
                        <a:t> 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342900" marR="0" lvl="1" indent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CA" sz="2000" dirty="0">
                          <a:effectLst/>
                          <a:latin typeface="+mn-lt"/>
                        </a:rPr>
                        <a:t>10 mg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CA" sz="2000" dirty="0">
                          <a:effectLst/>
                          <a:latin typeface="+mn-lt"/>
                        </a:rPr>
                        <a:t>2 </a:t>
                      </a:r>
                      <a:r>
                        <a:rPr lang="en-CA" sz="2000" dirty="0" smtClean="0">
                          <a:effectLst/>
                          <a:latin typeface="+mn-lt"/>
                        </a:rPr>
                        <a:t>(1%)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CA" sz="2000" dirty="0">
                          <a:effectLst/>
                          <a:latin typeface="+mn-lt"/>
                        </a:rPr>
                        <a:t>0 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342900" marR="0" lvl="1" indent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CA" sz="2000" dirty="0">
                          <a:effectLst/>
                          <a:latin typeface="+mn-lt"/>
                        </a:rPr>
                        <a:t>15 mg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CA" sz="2000" dirty="0">
                          <a:effectLst/>
                          <a:latin typeface="+mn-lt"/>
                        </a:rPr>
                        <a:t>25 (</a:t>
                      </a:r>
                      <a:r>
                        <a:rPr lang="en-CA" sz="2000" dirty="0" smtClean="0">
                          <a:effectLst/>
                          <a:latin typeface="+mn-lt"/>
                        </a:rPr>
                        <a:t>11%)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CA" sz="2000" dirty="0">
                          <a:effectLst/>
                          <a:latin typeface="+mn-lt"/>
                        </a:rPr>
                        <a:t>15 (</a:t>
                      </a:r>
                      <a:r>
                        <a:rPr lang="en-CA" sz="2000" dirty="0" smtClean="0">
                          <a:effectLst/>
                          <a:latin typeface="+mn-lt"/>
                        </a:rPr>
                        <a:t>11%)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342900" marR="0" lvl="1" indent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CA" sz="2000" dirty="0">
                          <a:effectLst/>
                          <a:latin typeface="+mn-lt"/>
                        </a:rPr>
                        <a:t>20 mg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CA" sz="2000" dirty="0">
                          <a:effectLst/>
                          <a:latin typeface="+mn-lt"/>
                        </a:rPr>
                        <a:t>59 (</a:t>
                      </a:r>
                      <a:r>
                        <a:rPr lang="en-CA" sz="2000" dirty="0" smtClean="0">
                          <a:effectLst/>
                          <a:latin typeface="+mn-lt"/>
                        </a:rPr>
                        <a:t>26%)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CA" sz="2000" dirty="0">
                          <a:effectLst/>
                          <a:latin typeface="+mn-lt"/>
                        </a:rPr>
                        <a:t>38 (</a:t>
                      </a:r>
                      <a:r>
                        <a:rPr lang="en-CA" sz="2000" dirty="0" smtClean="0">
                          <a:effectLst/>
                          <a:latin typeface="+mn-lt"/>
                        </a:rPr>
                        <a:t>28%)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342900" marR="0" lvl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CA" sz="2000" dirty="0">
                          <a:effectLst/>
                          <a:latin typeface="+mn-lt"/>
                        </a:rPr>
                        <a:t>30 mg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CA" sz="2000" dirty="0">
                          <a:effectLst/>
                          <a:latin typeface="+mn-lt"/>
                        </a:rPr>
                        <a:t>4 </a:t>
                      </a:r>
                      <a:r>
                        <a:rPr lang="en-CA" sz="2000" dirty="0" smtClean="0">
                          <a:effectLst/>
                          <a:latin typeface="+mn-lt"/>
                        </a:rPr>
                        <a:t>(2%)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CA" sz="2000" dirty="0">
                          <a:effectLst/>
                          <a:latin typeface="+mn-lt"/>
                        </a:rPr>
                        <a:t>4 </a:t>
                      </a:r>
                      <a:r>
                        <a:rPr lang="en-CA" sz="2000" dirty="0" smtClean="0">
                          <a:effectLst/>
                          <a:latin typeface="+mn-lt"/>
                        </a:rPr>
                        <a:t>(3%)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CA" sz="2000" b="1" dirty="0">
                          <a:effectLst/>
                          <a:latin typeface="+mn-lt"/>
                        </a:rPr>
                        <a:t>Apixaban Total Daily Dosage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CA" sz="2000" b="1" dirty="0">
                          <a:effectLst/>
                          <a:latin typeface="+mn-lt"/>
                        </a:rPr>
                        <a:t> 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CA" sz="2000" b="1" dirty="0">
                          <a:effectLst/>
                          <a:latin typeface="+mn-lt"/>
                        </a:rPr>
                        <a:t> 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342900" marR="0" lvl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CA" sz="2000" dirty="0">
                          <a:effectLst/>
                          <a:latin typeface="+mn-lt"/>
                        </a:rPr>
                        <a:t>5 mg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CA" sz="2000" dirty="0">
                          <a:effectLst/>
                          <a:latin typeface="+mn-lt"/>
                        </a:rPr>
                        <a:t>56 (</a:t>
                      </a:r>
                      <a:r>
                        <a:rPr lang="en-CA" sz="2000" dirty="0" smtClean="0">
                          <a:effectLst/>
                          <a:latin typeface="+mn-lt"/>
                        </a:rPr>
                        <a:t>25%)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CA" sz="2000" dirty="0">
                          <a:effectLst/>
                          <a:latin typeface="+mn-lt"/>
                        </a:rPr>
                        <a:t>30 (21.9)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342900" marR="0" lvl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CA" sz="2000" dirty="0">
                          <a:effectLst/>
                          <a:latin typeface="+mn-lt"/>
                        </a:rPr>
                        <a:t>10 mg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CA" sz="2000" dirty="0">
                          <a:effectLst/>
                          <a:latin typeface="+mn-lt"/>
                        </a:rPr>
                        <a:t>60 (</a:t>
                      </a:r>
                      <a:r>
                        <a:rPr lang="en-CA" sz="2000" dirty="0" smtClean="0">
                          <a:effectLst/>
                          <a:latin typeface="+mn-lt"/>
                        </a:rPr>
                        <a:t>26%)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CA" sz="2000" dirty="0">
                          <a:effectLst/>
                          <a:latin typeface="+mn-lt"/>
                        </a:rPr>
                        <a:t>40 (29.2)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342900" marR="0" lvl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CA" sz="2000" dirty="0">
                          <a:effectLst/>
                          <a:latin typeface="+mn-lt"/>
                        </a:rPr>
                        <a:t>&gt;=15 mg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CA" sz="2000" dirty="0">
                          <a:effectLst/>
                          <a:latin typeface="+mn-lt"/>
                        </a:rPr>
                        <a:t>1 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CA" sz="2000" dirty="0">
                          <a:effectLst/>
                          <a:latin typeface="+mn-lt"/>
                        </a:rPr>
                        <a:t>0 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CA" sz="2000" b="1" dirty="0" err="1">
                          <a:effectLst/>
                          <a:latin typeface="+mn-lt"/>
                        </a:rPr>
                        <a:t>Edoxaban</a:t>
                      </a:r>
                      <a:r>
                        <a:rPr lang="en-CA" sz="2000" b="1" dirty="0">
                          <a:effectLst/>
                          <a:latin typeface="+mn-lt"/>
                        </a:rPr>
                        <a:t> Total Daily Dosage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CA" sz="2000" b="1" dirty="0">
                          <a:effectLst/>
                          <a:latin typeface="+mn-lt"/>
                        </a:rPr>
                        <a:t> 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CA" sz="2000" b="1" dirty="0">
                          <a:effectLst/>
                          <a:latin typeface="+mn-lt"/>
                        </a:rPr>
                        <a:t> 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342900" marR="0" lvl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CA" sz="2000" dirty="0">
                          <a:effectLst/>
                          <a:latin typeface="+mn-lt"/>
                        </a:rPr>
                        <a:t>30 mg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CA" sz="2000" dirty="0">
                          <a:effectLst/>
                          <a:latin typeface="+mn-lt"/>
                        </a:rPr>
                        <a:t>2 </a:t>
                      </a:r>
                      <a:r>
                        <a:rPr lang="en-CA" sz="2000" dirty="0" smtClean="0">
                          <a:effectLst/>
                          <a:latin typeface="+mn-lt"/>
                        </a:rPr>
                        <a:t>(1%)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CA" sz="2000" dirty="0">
                          <a:effectLst/>
                          <a:latin typeface="+mn-lt"/>
                        </a:rPr>
                        <a:t>0 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342900" marR="0" lvl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CA" sz="2000" dirty="0">
                          <a:effectLst/>
                          <a:latin typeface="+mn-lt"/>
                        </a:rPr>
                        <a:t>60 mg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CA" sz="2000" dirty="0">
                          <a:effectLst/>
                          <a:latin typeface="+mn-lt"/>
                        </a:rPr>
                        <a:t>1 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CA" sz="2000" dirty="0">
                          <a:effectLst/>
                          <a:latin typeface="+mn-lt"/>
                        </a:rPr>
                        <a:t>0 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CA" sz="2000" b="1">
                          <a:effectLst/>
                          <a:latin typeface="+mn-lt"/>
                        </a:rPr>
                        <a:t>Enoxaparin Total Daily Dosage</a:t>
                      </a:r>
                      <a:endParaRPr lang="en-US" sz="20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CA" sz="2000" b="1" dirty="0">
                          <a:effectLst/>
                          <a:latin typeface="+mn-lt"/>
                        </a:rPr>
                        <a:t> 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CA" sz="2000" b="1" dirty="0">
                          <a:effectLst/>
                          <a:latin typeface="+mn-lt"/>
                        </a:rPr>
                        <a:t> 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342900" marR="0" lvl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CA" sz="2000">
                          <a:effectLst/>
                          <a:latin typeface="+mn-lt"/>
                        </a:rPr>
                        <a:t>&lt;=100 mg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CA" sz="2000" dirty="0">
                          <a:effectLst/>
                          <a:latin typeface="+mn-lt"/>
                        </a:rPr>
                        <a:t>7 (</a:t>
                      </a:r>
                      <a:r>
                        <a:rPr lang="en-CA" sz="2000" dirty="0" smtClean="0">
                          <a:effectLst/>
                          <a:latin typeface="+mn-lt"/>
                        </a:rPr>
                        <a:t>3%)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CA" sz="2000" dirty="0">
                          <a:effectLst/>
                          <a:latin typeface="+mn-lt"/>
                        </a:rPr>
                        <a:t>4 </a:t>
                      </a:r>
                      <a:r>
                        <a:rPr lang="en-CA" sz="2000" dirty="0" smtClean="0">
                          <a:effectLst/>
                          <a:latin typeface="+mn-lt"/>
                        </a:rPr>
                        <a:t>(3%)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342900" marR="0" lvl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CA" sz="2000" dirty="0">
                          <a:effectLst/>
                          <a:latin typeface="+mn-lt"/>
                        </a:rPr>
                        <a:t>&gt;100 mg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CA" sz="2000" dirty="0">
                          <a:effectLst/>
                          <a:latin typeface="+mn-lt"/>
                        </a:rPr>
                        <a:t>10 (</a:t>
                      </a:r>
                      <a:r>
                        <a:rPr lang="en-CA" sz="2000" dirty="0" smtClean="0">
                          <a:effectLst/>
                          <a:latin typeface="+mn-lt"/>
                        </a:rPr>
                        <a:t>4%)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CA" sz="2000" dirty="0">
                          <a:effectLst/>
                          <a:latin typeface="+mn-lt"/>
                        </a:rPr>
                        <a:t>6 (</a:t>
                      </a:r>
                      <a:r>
                        <a:rPr lang="en-CA" sz="2000" dirty="0" smtClean="0">
                          <a:effectLst/>
                          <a:latin typeface="+mn-lt"/>
                        </a:rPr>
                        <a:t>4%)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565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Eligibility Criteria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Inclusion Criteria</a:t>
            </a:r>
            <a:endParaRPr lang="en-US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Age &gt; 18</a:t>
            </a:r>
          </a:p>
          <a:p>
            <a:r>
              <a:rPr lang="en-US" dirty="0" smtClean="0"/>
              <a:t>Acute major bleeding (any one)</a:t>
            </a:r>
          </a:p>
          <a:p>
            <a:pPr lvl="1"/>
            <a:r>
              <a:rPr lang="en-US" dirty="0" smtClean="0"/>
              <a:t>Life-threatening, with evidence of hemodynamic compromise</a:t>
            </a:r>
          </a:p>
          <a:p>
            <a:pPr lvl="1"/>
            <a:r>
              <a:rPr lang="en-US" dirty="0" err="1" smtClean="0"/>
              <a:t>Hgb</a:t>
            </a:r>
            <a:r>
              <a:rPr lang="en-US" dirty="0" smtClean="0"/>
              <a:t> decrease ≥ 2 g/</a:t>
            </a:r>
            <a:r>
              <a:rPr lang="en-US" dirty="0" err="1" smtClean="0"/>
              <a:t>dL</a:t>
            </a:r>
            <a:endParaRPr lang="en-US" dirty="0" smtClean="0"/>
          </a:p>
          <a:p>
            <a:pPr lvl="1"/>
            <a:r>
              <a:rPr lang="en-US" dirty="0" smtClean="0"/>
              <a:t>Critical area (e.g., ICH)</a:t>
            </a:r>
          </a:p>
          <a:p>
            <a:r>
              <a:rPr lang="en-US" dirty="0" err="1" smtClean="0"/>
              <a:t>Apixaban</a:t>
            </a:r>
            <a:r>
              <a:rPr lang="en-US" dirty="0" smtClean="0"/>
              <a:t>, </a:t>
            </a:r>
            <a:r>
              <a:rPr lang="en-US" dirty="0" err="1" smtClean="0"/>
              <a:t>edoxaban</a:t>
            </a:r>
            <a:r>
              <a:rPr lang="en-US" dirty="0" smtClean="0"/>
              <a:t>, enoxaparin, rivaroxaban</a:t>
            </a:r>
          </a:p>
          <a:p>
            <a:r>
              <a:rPr lang="en-US" dirty="0" smtClean="0"/>
              <a:t>Last dose of </a:t>
            </a:r>
            <a:r>
              <a:rPr lang="en-US" dirty="0" err="1" smtClean="0"/>
              <a:t>FXai</a:t>
            </a:r>
            <a:r>
              <a:rPr lang="en-US" dirty="0" smtClean="0"/>
              <a:t> within 18 hours</a:t>
            </a:r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Exclusion Criteria</a:t>
            </a:r>
            <a:endParaRPr lang="en-US" sz="24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Recent thrombotic event</a:t>
            </a:r>
          </a:p>
          <a:p>
            <a:r>
              <a:rPr lang="en-US" dirty="0" smtClean="0"/>
              <a:t>GCS &lt; 7 or ICH volume &gt; 60 cc</a:t>
            </a:r>
          </a:p>
          <a:p>
            <a:r>
              <a:rPr lang="en-US" dirty="0" smtClean="0"/>
              <a:t>Recent blood product use</a:t>
            </a:r>
          </a:p>
          <a:p>
            <a:r>
              <a:rPr lang="en-US" dirty="0" smtClean="0"/>
              <a:t>Expected mortality &lt; 1 </a:t>
            </a:r>
            <a:r>
              <a:rPr lang="en-US" dirty="0" err="1" smtClean="0"/>
              <a:t>mo</a:t>
            </a:r>
            <a:endParaRPr lang="en-US" dirty="0" smtClean="0"/>
          </a:p>
          <a:p>
            <a:r>
              <a:rPr lang="en-US" dirty="0" smtClean="0"/>
              <a:t>Planned surgery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4772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Adjudication Criteria for Hemostatic Efficacy (Abridged)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962" y="1225552"/>
            <a:ext cx="11796666" cy="4951415"/>
          </a:xfrm>
        </p:spPr>
        <p:txBody>
          <a:bodyPr/>
          <a:lstStyle/>
          <a:p>
            <a:r>
              <a:rPr lang="en-US" dirty="0" smtClean="0"/>
              <a:t>ICH</a:t>
            </a:r>
          </a:p>
          <a:p>
            <a:pPr lvl="1"/>
            <a:r>
              <a:rPr lang="en-US" dirty="0" smtClean="0"/>
              <a:t>Excellent: ≤ 20% increase in hematoma volume/thickness vs. baseline at 1 and 12 hours</a:t>
            </a:r>
          </a:p>
          <a:p>
            <a:pPr lvl="1"/>
            <a:r>
              <a:rPr lang="en-US" dirty="0" smtClean="0"/>
              <a:t>Good: </a:t>
            </a:r>
            <a:r>
              <a:rPr lang="en-US" dirty="0"/>
              <a:t>&gt; 20% but ≤ 35% </a:t>
            </a:r>
            <a:r>
              <a:rPr lang="en-US" dirty="0" smtClean="0"/>
              <a:t>increase in volume/thickness at 12 hours vs. baseline</a:t>
            </a:r>
          </a:p>
          <a:p>
            <a:pPr lvl="1"/>
            <a:r>
              <a:rPr lang="en-US" dirty="0" smtClean="0"/>
              <a:t>Poor/none: &gt; 35% increase in volume/thickness at 12 hours vs. baseline</a:t>
            </a:r>
          </a:p>
          <a:p>
            <a:endParaRPr lang="en-US" dirty="0" smtClean="0"/>
          </a:p>
          <a:p>
            <a:r>
              <a:rPr lang="en-US" dirty="0" smtClean="0"/>
              <a:t>GI</a:t>
            </a:r>
          </a:p>
          <a:p>
            <a:pPr lvl="1"/>
            <a:r>
              <a:rPr lang="en-US" dirty="0" smtClean="0"/>
              <a:t>Excellent: ≤ 10% decrease in corrected </a:t>
            </a:r>
            <a:r>
              <a:rPr lang="en-US" dirty="0" err="1" smtClean="0"/>
              <a:t>Hgb</a:t>
            </a:r>
            <a:r>
              <a:rPr lang="en-US" dirty="0" smtClean="0"/>
              <a:t> at 12 hours vs. baseline</a:t>
            </a:r>
          </a:p>
          <a:p>
            <a:pPr lvl="1"/>
            <a:r>
              <a:rPr lang="en-US" dirty="0" smtClean="0"/>
              <a:t>Good:  </a:t>
            </a:r>
            <a:r>
              <a:rPr lang="en-US" dirty="0"/>
              <a:t>&gt; 10 % to ≤ 20% decrease </a:t>
            </a:r>
            <a:r>
              <a:rPr lang="en-US" dirty="0" smtClean="0"/>
              <a:t>in corrected </a:t>
            </a:r>
            <a:r>
              <a:rPr lang="en-US" dirty="0" err="1" smtClean="0"/>
              <a:t>Hgb</a:t>
            </a:r>
            <a:r>
              <a:rPr lang="en-US" dirty="0" smtClean="0"/>
              <a:t> at 12 hours vs. baseline</a:t>
            </a:r>
          </a:p>
          <a:p>
            <a:pPr lvl="1"/>
            <a:r>
              <a:rPr lang="en-US" dirty="0" smtClean="0"/>
              <a:t>Poor/none: &gt; 20% decrease in corrected </a:t>
            </a:r>
            <a:r>
              <a:rPr lang="en-US" dirty="0" err="1" smtClean="0"/>
              <a:t>Hgb</a:t>
            </a:r>
            <a:r>
              <a:rPr lang="en-US" dirty="0" smtClean="0"/>
              <a:t> at 12 hours vs. </a:t>
            </a:r>
            <a:r>
              <a:rPr lang="en-US" dirty="0" err="1" smtClean="0"/>
              <a:t>basleine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61242" y="5407526"/>
            <a:ext cx="7550657" cy="76944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200" dirty="0" smtClean="0"/>
              <a:t>For all bleeds, use of coagulation intervention (e.g., PCC), and/or</a:t>
            </a:r>
          </a:p>
          <a:p>
            <a:r>
              <a:rPr lang="en-US" sz="2200" dirty="0" err="1" smtClean="0"/>
              <a:t>andexanet</a:t>
            </a:r>
            <a:r>
              <a:rPr lang="en-US" sz="2200" dirty="0" smtClean="0"/>
              <a:t> re-dosing will result in poor/none hemostatic efficacy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162393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632356" y="665052"/>
            <a:ext cx="10725727" cy="86304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Andexanet </a:t>
            </a:r>
            <a:r>
              <a:rPr lang="en-US" dirty="0" err="1" smtClean="0"/>
              <a:t>alfa</a:t>
            </a:r>
            <a:r>
              <a:rPr lang="en-US" dirty="0" smtClean="0"/>
              <a:t>: Recombinant Modified Human Factor Xa</a:t>
            </a:r>
            <a:endParaRPr lang="en-US" dirty="0"/>
          </a:p>
        </p:txBody>
      </p:sp>
      <p:sp>
        <p:nvSpPr>
          <p:cNvPr id="53" name="Content Placeholder 2"/>
          <p:cNvSpPr>
            <a:spLocks noGrp="1"/>
          </p:cNvSpPr>
          <p:nvPr>
            <p:ph idx="1"/>
          </p:nvPr>
        </p:nvSpPr>
        <p:spPr>
          <a:xfrm>
            <a:off x="628073" y="1225552"/>
            <a:ext cx="10725727" cy="4951415"/>
          </a:xfrm>
        </p:spPr>
        <p:txBody>
          <a:bodyPr/>
          <a:lstStyle/>
          <a:p>
            <a:endParaRPr lang="en-US" dirty="0" smtClean="0"/>
          </a:p>
          <a:p>
            <a:pPr marL="0" indent="0" algn="ctr">
              <a:buNone/>
            </a:pPr>
            <a:r>
              <a:rPr lang="en-US" smtClean="0"/>
              <a:t>	</a:t>
            </a:r>
            <a:r>
              <a:rPr lang="en-US" sz="4000" smtClean="0"/>
              <a:t>Factor Xa Decoy</a:t>
            </a:r>
            <a:endParaRPr lang="en-US" sz="3200" smtClean="0"/>
          </a:p>
          <a:p>
            <a:endParaRPr lang="en-US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2532" name="TextBox 51"/>
          <p:cNvSpPr txBox="1">
            <a:spLocks noChangeArrowheads="1"/>
          </p:cNvSpPr>
          <p:nvPr/>
        </p:nvSpPr>
        <p:spPr bwMode="auto">
          <a:xfrm>
            <a:off x="4234377" y="6170781"/>
            <a:ext cx="39234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i="1" dirty="0">
                <a:latin typeface="Calibri" pitchFamily="34" charset="0"/>
              </a:rPr>
              <a:t>Nature Medicine</a:t>
            </a:r>
            <a:r>
              <a:rPr lang="en-US" sz="1600" dirty="0">
                <a:latin typeface="Calibri" pitchFamily="34" charset="0"/>
              </a:rPr>
              <a:t>, Volume 19, April 2013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526651" y="2614983"/>
            <a:ext cx="9230495" cy="3501551"/>
            <a:chOff x="1554787" y="2425678"/>
            <a:chExt cx="9230495" cy="3501551"/>
          </a:xfrm>
        </p:grpSpPr>
        <p:grpSp>
          <p:nvGrpSpPr>
            <p:cNvPr id="22530" name="Group 1"/>
            <p:cNvGrpSpPr>
              <a:grpSpLocks/>
            </p:cNvGrpSpPr>
            <p:nvPr/>
          </p:nvGrpSpPr>
          <p:grpSpPr bwMode="auto">
            <a:xfrm>
              <a:off x="2900634" y="2425678"/>
              <a:ext cx="7884648" cy="2755935"/>
              <a:chOff x="1778000" y="2235567"/>
              <a:chExt cx="7884648" cy="2755935"/>
            </a:xfrm>
          </p:grpSpPr>
          <p:grpSp>
            <p:nvGrpSpPr>
              <p:cNvPr id="22542" name="Group 3"/>
              <p:cNvGrpSpPr>
                <a:grpSpLocks/>
              </p:cNvGrpSpPr>
              <p:nvPr/>
            </p:nvGrpSpPr>
            <p:grpSpPr bwMode="auto">
              <a:xfrm>
                <a:off x="1778000" y="2962275"/>
                <a:ext cx="5349875" cy="2029227"/>
                <a:chOff x="1451098" y="4260481"/>
                <a:chExt cx="1892177" cy="787752"/>
              </a:xfrm>
            </p:grpSpPr>
            <p:sp>
              <p:nvSpPr>
                <p:cNvPr id="22547" name="Line 35"/>
                <p:cNvSpPr>
                  <a:spLocks noChangeShapeType="1"/>
                </p:cNvSpPr>
                <p:nvPr/>
              </p:nvSpPr>
              <p:spPr bwMode="auto">
                <a:xfrm>
                  <a:off x="2998788" y="4686300"/>
                  <a:ext cx="0" cy="320675"/>
                </a:xfrm>
                <a:prstGeom prst="line">
                  <a:avLst/>
                </a:prstGeom>
                <a:noFill/>
                <a:ln w="19050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60" name="Oval 28"/>
                <p:cNvSpPr>
                  <a:spLocks noChangeAspect="1" noChangeArrowheads="1"/>
                </p:cNvSpPr>
                <p:nvPr/>
              </p:nvSpPr>
              <p:spPr bwMode="auto">
                <a:xfrm rot="20510837">
                  <a:off x="2642450" y="4260481"/>
                  <a:ext cx="677862" cy="434975"/>
                </a:xfrm>
                <a:prstGeom prst="ellipse">
                  <a:avLst/>
                </a:prstGeom>
                <a:solidFill>
                  <a:srgbClr val="CC6600"/>
                </a:solidFill>
                <a:ln w="9525">
                  <a:solidFill>
                    <a:srgbClr val="C0C0C0"/>
                  </a:solidFill>
                  <a:round/>
                  <a:headEnd/>
                  <a:tailEnd/>
                </a:ln>
                <a:effectLst>
                  <a:innerShdw blurRad="63500" dist="50800" dir="5400000">
                    <a:prstClr val="black">
                      <a:alpha val="50000"/>
                    </a:prstClr>
                  </a:inn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Corbel" pitchFamily="34" charset="0"/>
                  </a:endParaRPr>
                </a:p>
              </p:txBody>
            </p:sp>
            <p:sp>
              <p:nvSpPr>
                <p:cNvPr id="61" name="Isosceles Triangle 60"/>
                <p:cNvSpPr/>
                <p:nvPr/>
              </p:nvSpPr>
              <p:spPr>
                <a:xfrm rot="14400000">
                  <a:off x="3133486" y="4269619"/>
                  <a:ext cx="134347" cy="199886"/>
                </a:xfrm>
                <a:prstGeom prst="triangle">
                  <a:avLst/>
                </a:prstGeom>
                <a:solidFill>
                  <a:schemeClr val="bg1"/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4" name="Oval 8"/>
                <p:cNvSpPr>
                  <a:spLocks noChangeArrowheads="1"/>
                </p:cNvSpPr>
                <p:nvPr/>
              </p:nvSpPr>
              <p:spPr bwMode="auto">
                <a:xfrm>
                  <a:off x="1451098" y="4709744"/>
                  <a:ext cx="375067" cy="126952"/>
                </a:xfrm>
                <a:prstGeom prst="ellipse">
                  <a:avLst/>
                </a:prstGeom>
                <a:solidFill>
                  <a:srgbClr val="CC6600"/>
                </a:solidFill>
                <a:ln>
                  <a:noFill/>
                </a:ln>
                <a:effectLst>
                  <a:outerShdw blurRad="63500" dist="27940" dir="5400000" algn="ctr" rotWithShape="0">
                    <a:srgbClr val="000000">
                      <a:alpha val="31998"/>
                    </a:srgbClr>
                  </a:outerShdw>
                </a:effectLst>
                <a:ex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FFFFFF"/>
                    </a:solidFill>
                    <a:latin typeface="Corbel" pitchFamily="34" charset="0"/>
                  </a:endParaRPr>
                </a:p>
              </p:txBody>
            </p:sp>
            <p:sp>
              <p:nvSpPr>
                <p:cNvPr id="22553" name="Line 29"/>
                <p:cNvSpPr>
                  <a:spLocks noChangeShapeType="1"/>
                </p:cNvSpPr>
                <p:nvPr/>
              </p:nvSpPr>
              <p:spPr bwMode="auto">
                <a:xfrm>
                  <a:off x="2476500" y="4826000"/>
                  <a:ext cx="0" cy="182563"/>
                </a:xfrm>
                <a:prstGeom prst="line">
                  <a:avLst/>
                </a:prstGeom>
                <a:noFill/>
                <a:ln w="19050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2554" name="Line 30"/>
                <p:cNvSpPr>
                  <a:spLocks noChangeShapeType="1"/>
                </p:cNvSpPr>
                <p:nvPr/>
              </p:nvSpPr>
              <p:spPr bwMode="auto">
                <a:xfrm>
                  <a:off x="2476500" y="4999038"/>
                  <a:ext cx="120650" cy="0"/>
                </a:xfrm>
                <a:prstGeom prst="line">
                  <a:avLst/>
                </a:prstGeom>
                <a:noFill/>
                <a:ln w="19050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2555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2600772" y="4952589"/>
                  <a:ext cx="228696" cy="95584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000" b="1">
                      <a:solidFill>
                        <a:srgbClr val="000000"/>
                      </a:solidFill>
                      <a:latin typeface="Corbel" pitchFamily="34" charset="0"/>
                    </a:rPr>
                    <a:t>S</a:t>
                  </a:r>
                </a:p>
              </p:txBody>
            </p:sp>
            <p:sp>
              <p:nvSpPr>
                <p:cNvPr id="22556" name="Line 32"/>
                <p:cNvSpPr>
                  <a:spLocks noChangeShapeType="1"/>
                </p:cNvSpPr>
                <p:nvPr/>
              </p:nvSpPr>
              <p:spPr bwMode="auto">
                <a:xfrm>
                  <a:off x="2678113" y="4999038"/>
                  <a:ext cx="120650" cy="0"/>
                </a:xfrm>
                <a:prstGeom prst="line">
                  <a:avLst/>
                </a:prstGeom>
                <a:noFill/>
                <a:ln w="19050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2557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2791994" y="4952649"/>
                  <a:ext cx="187290" cy="95584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000" b="1">
                      <a:solidFill>
                        <a:srgbClr val="000000"/>
                      </a:solidFill>
                      <a:latin typeface="Corbel" pitchFamily="34" charset="0"/>
                    </a:rPr>
                    <a:t>S</a:t>
                  </a:r>
                </a:p>
              </p:txBody>
            </p:sp>
            <p:sp>
              <p:nvSpPr>
                <p:cNvPr id="22558" name="Line 34"/>
                <p:cNvSpPr>
                  <a:spLocks noChangeShapeType="1"/>
                </p:cNvSpPr>
                <p:nvPr/>
              </p:nvSpPr>
              <p:spPr bwMode="auto">
                <a:xfrm>
                  <a:off x="2878138" y="4999038"/>
                  <a:ext cx="120650" cy="0"/>
                </a:xfrm>
                <a:prstGeom prst="line">
                  <a:avLst/>
                </a:prstGeom>
                <a:noFill/>
                <a:ln w="19050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4" name="Oval 36"/>
                <p:cNvSpPr>
                  <a:spLocks noChangeArrowheads="1"/>
                </p:cNvSpPr>
                <p:nvPr/>
              </p:nvSpPr>
              <p:spPr bwMode="auto">
                <a:xfrm>
                  <a:off x="1813775" y="4638306"/>
                  <a:ext cx="817562" cy="215900"/>
                </a:xfrm>
                <a:prstGeom prst="ellipse">
                  <a:avLst/>
                </a:prstGeom>
                <a:solidFill>
                  <a:srgbClr val="CC6600"/>
                </a:solidFill>
                <a:ln w="9525">
                  <a:noFill/>
                  <a:round/>
                  <a:headEnd/>
                  <a:tailEnd/>
                </a:ln>
                <a:effectLst>
                  <a:innerShdw blurRad="63500" dist="50800" dir="5400000">
                    <a:prstClr val="black">
                      <a:alpha val="50000"/>
                    </a:prstClr>
                  </a:inn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Corbel" pitchFamily="34" charset="0"/>
                  </a:endParaRPr>
                </a:p>
              </p:txBody>
            </p:sp>
            <p:sp>
              <p:nvSpPr>
                <p:cNvPr id="88" name="Isosceles Triangle 87"/>
                <p:cNvSpPr/>
                <p:nvPr/>
              </p:nvSpPr>
              <p:spPr>
                <a:xfrm rot="14400000">
                  <a:off x="3175234" y="4246508"/>
                  <a:ext cx="136196" cy="199886"/>
                </a:xfrm>
                <a:prstGeom prst="triangle">
                  <a:avLst/>
                </a:prstGeom>
                <a:solidFill>
                  <a:schemeClr val="accent1">
                    <a:lumMod val="75000"/>
                    <a:lumOff val="25000"/>
                  </a:schemeClr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</p:grpSp>
          <p:cxnSp>
            <p:nvCxnSpPr>
              <p:cNvPr id="54" name="Straight Connector 53"/>
              <p:cNvCxnSpPr/>
              <p:nvPr/>
            </p:nvCxnSpPr>
            <p:spPr bwMode="auto">
              <a:xfrm flipH="1">
                <a:off x="7151688" y="2690813"/>
                <a:ext cx="555625" cy="357187"/>
              </a:xfrm>
              <a:prstGeom prst="line">
                <a:avLst/>
              </a:prstGeom>
              <a:ln w="3175" cmpd="sng">
                <a:solidFill>
                  <a:srgbClr val="7F7F7F"/>
                </a:solidFill>
                <a:headEnd type="none"/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545" name="Rectangle 92"/>
              <p:cNvSpPr>
                <a:spLocks noChangeArrowheads="1"/>
              </p:cNvSpPr>
              <p:nvPr/>
            </p:nvSpPr>
            <p:spPr bwMode="auto">
              <a:xfrm>
                <a:off x="7549882" y="2235567"/>
                <a:ext cx="1423987" cy="5909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80000"/>
                  </a:lnSpc>
                  <a:spcBef>
                    <a:spcPct val="20000"/>
                  </a:spcBef>
                  <a:spcAft>
                    <a:spcPts val="400"/>
                  </a:spcAft>
                  <a:buClr>
                    <a:srgbClr val="000000"/>
                  </a:buClr>
                </a:pPr>
                <a:r>
                  <a:rPr lang="en-US" sz="2000" b="1" dirty="0">
                    <a:latin typeface="Corbel" pitchFamily="34" charset="0"/>
                  </a:rPr>
                  <a:t>Factor </a:t>
                </a:r>
                <a:r>
                  <a:rPr lang="en-US" sz="2000" b="1" dirty="0" err="1">
                    <a:latin typeface="Corbel" pitchFamily="34" charset="0"/>
                  </a:rPr>
                  <a:t>Xa</a:t>
                </a:r>
                <a:r>
                  <a:rPr lang="en-US" sz="2000" b="1" dirty="0">
                    <a:latin typeface="Corbel" pitchFamily="34" charset="0"/>
                  </a:rPr>
                  <a:t> Inhibitor</a:t>
                </a:r>
                <a:endParaRPr lang="en-US" sz="2000" dirty="0">
                  <a:latin typeface="Corbel" pitchFamily="34" charset="0"/>
                </a:endParaRPr>
              </a:p>
            </p:txBody>
          </p:sp>
          <p:sp>
            <p:nvSpPr>
              <p:cNvPr id="22546" name="Rectangle 96"/>
              <p:cNvSpPr>
                <a:spLocks noChangeArrowheads="1"/>
              </p:cNvSpPr>
              <p:nvPr/>
            </p:nvSpPr>
            <p:spPr bwMode="auto">
              <a:xfrm>
                <a:off x="7656048" y="4193050"/>
                <a:ext cx="2006600" cy="3194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lvl="2" algn="ctr">
                  <a:lnSpc>
                    <a:spcPct val="80000"/>
                  </a:lnSpc>
                  <a:spcBef>
                    <a:spcPct val="20000"/>
                  </a:spcBef>
                  <a:spcAft>
                    <a:spcPts val="400"/>
                  </a:spcAft>
                </a:pPr>
                <a:r>
                  <a:rPr lang="en-US" b="1" dirty="0">
                    <a:latin typeface="Corbel" pitchFamily="34" charset="0"/>
                  </a:rPr>
                  <a:t>Catalytic Domain</a:t>
                </a:r>
                <a:endParaRPr lang="en-US" dirty="0">
                  <a:latin typeface="Corbel" pitchFamily="34" charset="0"/>
                </a:endParaRPr>
              </a:p>
            </p:txBody>
          </p:sp>
        </p:grpSp>
        <p:sp>
          <p:nvSpPr>
            <p:cNvPr id="37894" name="Text Box 18"/>
            <p:cNvSpPr txBox="1">
              <a:spLocks noChangeArrowheads="1"/>
            </p:cNvSpPr>
            <p:nvPr/>
          </p:nvSpPr>
          <p:spPr bwMode="auto">
            <a:xfrm>
              <a:off x="3173683" y="4316024"/>
              <a:ext cx="74295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 b="1" dirty="0" err="1">
                  <a:solidFill>
                    <a:srgbClr val="FFFFFF"/>
                  </a:solidFill>
                  <a:latin typeface="Corbel" pitchFamily="34" charset="0"/>
                </a:rPr>
                <a:t>Gla</a:t>
              </a:r>
              <a:endParaRPr lang="en-US" sz="1200" b="1" dirty="0">
                <a:solidFill>
                  <a:srgbClr val="FFFFFF"/>
                </a:solidFill>
                <a:latin typeface="Corbel" pitchFamily="34" charset="0"/>
              </a:endParaRPr>
            </a:p>
          </p:txBody>
        </p:sp>
        <p:sp>
          <p:nvSpPr>
            <p:cNvPr id="37896" name="Rectangle 94"/>
            <p:cNvSpPr>
              <a:spLocks noChangeArrowheads="1"/>
            </p:cNvSpPr>
            <p:nvPr/>
          </p:nvSpPr>
          <p:spPr bwMode="auto">
            <a:xfrm>
              <a:off x="1554787" y="3036499"/>
              <a:ext cx="3187348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dirty="0">
                  <a:latin typeface="Corbel" pitchFamily="34" charset="0"/>
                </a:rPr>
                <a:t>GLA domain removed to prevent anticoagulant effect</a:t>
              </a:r>
            </a:p>
          </p:txBody>
        </p:sp>
        <p:sp>
          <p:nvSpPr>
            <p:cNvPr id="37897" name="Rectangle 98"/>
            <p:cNvSpPr>
              <a:spLocks noChangeArrowheads="1"/>
            </p:cNvSpPr>
            <p:nvPr/>
          </p:nvSpPr>
          <p:spPr bwMode="auto">
            <a:xfrm>
              <a:off x="1984157" y="5170099"/>
              <a:ext cx="2116627" cy="7571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0" lvl="2" algn="ctr">
                <a:lnSpc>
                  <a:spcPct val="80000"/>
                </a:lnSpc>
                <a:spcBef>
                  <a:spcPct val="20000"/>
                </a:spcBef>
                <a:spcAft>
                  <a:spcPts val="400"/>
                </a:spcAft>
              </a:pPr>
              <a:r>
                <a:rPr lang="en-US" dirty="0">
                  <a:latin typeface="Corbel" pitchFamily="34" charset="0"/>
                </a:rPr>
                <a:t>N terminal residues retained  to reduce immunogenicity</a:t>
              </a:r>
            </a:p>
          </p:txBody>
        </p:sp>
        <p:cxnSp>
          <p:nvCxnSpPr>
            <p:cNvPr id="51" name="Straight Connector 50"/>
            <p:cNvCxnSpPr/>
            <p:nvPr/>
          </p:nvCxnSpPr>
          <p:spPr bwMode="auto">
            <a:xfrm flipH="1" flipV="1">
              <a:off x="2960958" y="4593836"/>
              <a:ext cx="0" cy="574675"/>
            </a:xfrm>
            <a:prstGeom prst="line">
              <a:avLst/>
            </a:prstGeom>
            <a:ln w="3175" cmpd="sng">
              <a:solidFill>
                <a:srgbClr val="7F7F7F"/>
              </a:solidFill>
              <a:headEnd type="non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 bwMode="auto">
            <a:xfrm flipH="1">
              <a:off x="3387996" y="3584185"/>
              <a:ext cx="0" cy="668338"/>
            </a:xfrm>
            <a:prstGeom prst="line">
              <a:avLst/>
            </a:prstGeom>
            <a:ln w="3175" cmpd="sng">
              <a:solidFill>
                <a:srgbClr val="7F7F7F"/>
              </a:solidFill>
              <a:headEnd type="non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905" name="Text Box 38"/>
            <p:cNvSpPr txBox="1">
              <a:spLocks noChangeArrowheads="1"/>
            </p:cNvSpPr>
            <p:nvPr/>
          </p:nvSpPr>
          <p:spPr bwMode="auto">
            <a:xfrm>
              <a:off x="6804296" y="3476236"/>
              <a:ext cx="61595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1" dirty="0">
                  <a:solidFill>
                    <a:srgbClr val="FFFFFF"/>
                  </a:solidFill>
                  <a:latin typeface="Corbel" pitchFamily="34" charset="0"/>
                </a:rPr>
                <a:t>S419A</a:t>
              </a:r>
            </a:p>
          </p:txBody>
        </p:sp>
        <p:sp>
          <p:nvSpPr>
            <p:cNvPr id="29" name="Rectangle 92"/>
            <p:cNvSpPr>
              <a:spLocks noChangeArrowheads="1"/>
            </p:cNvSpPr>
            <p:nvPr/>
          </p:nvSpPr>
          <p:spPr bwMode="auto">
            <a:xfrm>
              <a:off x="7168858" y="2822430"/>
              <a:ext cx="1423988" cy="294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80000"/>
                </a:lnSpc>
                <a:spcBef>
                  <a:spcPct val="20000"/>
                </a:spcBef>
                <a:spcAft>
                  <a:spcPts val="400"/>
                </a:spcAft>
                <a:buClr>
                  <a:srgbClr val="000000"/>
                </a:buClr>
              </a:pPr>
              <a:r>
                <a:rPr lang="en-US" sz="1600" dirty="0">
                  <a:latin typeface="Corbel" pitchFamily="34" charset="0"/>
                </a:rPr>
                <a:t>High affinity</a:t>
              </a:r>
            </a:p>
          </p:txBody>
        </p:sp>
        <p:grpSp>
          <p:nvGrpSpPr>
            <p:cNvPr id="58" name="Group 57"/>
            <p:cNvGrpSpPr/>
            <p:nvPr/>
          </p:nvGrpSpPr>
          <p:grpSpPr>
            <a:xfrm>
              <a:off x="2920783" y="2883885"/>
              <a:ext cx="6061439" cy="2198499"/>
              <a:chOff x="4295832" y="3959536"/>
              <a:chExt cx="6061439" cy="2198499"/>
            </a:xfrm>
          </p:grpSpPr>
          <p:grpSp>
            <p:nvGrpSpPr>
              <p:cNvPr id="34" name="Group 1"/>
              <p:cNvGrpSpPr>
                <a:grpSpLocks/>
              </p:cNvGrpSpPr>
              <p:nvPr/>
            </p:nvGrpSpPr>
            <p:grpSpPr bwMode="auto">
              <a:xfrm>
                <a:off x="4295832" y="3959536"/>
                <a:ext cx="6061439" cy="2198499"/>
                <a:chOff x="1778000" y="2690813"/>
                <a:chExt cx="6061439" cy="2198499"/>
              </a:xfrm>
            </p:grpSpPr>
            <p:grpSp>
              <p:nvGrpSpPr>
                <p:cNvPr id="35" name="Group 3"/>
                <p:cNvGrpSpPr>
                  <a:grpSpLocks/>
                </p:cNvGrpSpPr>
                <p:nvPr/>
              </p:nvGrpSpPr>
              <p:grpSpPr bwMode="auto">
                <a:xfrm>
                  <a:off x="1778000" y="2962274"/>
                  <a:ext cx="5349875" cy="1927038"/>
                  <a:chOff x="1451098" y="4260481"/>
                  <a:chExt cx="1892177" cy="748082"/>
                </a:xfrm>
              </p:grpSpPr>
              <p:sp>
                <p:nvSpPr>
                  <p:cNvPr id="40" name="Line 35"/>
                  <p:cNvSpPr>
                    <a:spLocks noChangeShapeType="1"/>
                  </p:cNvSpPr>
                  <p:nvPr/>
                </p:nvSpPr>
                <p:spPr bwMode="auto">
                  <a:xfrm>
                    <a:off x="2998788" y="4686300"/>
                    <a:ext cx="0" cy="320675"/>
                  </a:xfrm>
                  <a:prstGeom prst="line">
                    <a:avLst/>
                  </a:prstGeom>
                  <a:noFill/>
                  <a:ln w="19050">
                    <a:solidFill>
                      <a:srgbClr val="80808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1" name="Oval 28"/>
                  <p:cNvSpPr>
                    <a:spLocks noChangeAspect="1" noChangeArrowheads="1"/>
                  </p:cNvSpPr>
                  <p:nvPr/>
                </p:nvSpPr>
                <p:spPr bwMode="auto">
                  <a:xfrm rot="20510837">
                    <a:off x="2642450" y="4260481"/>
                    <a:ext cx="677862" cy="434975"/>
                  </a:xfrm>
                  <a:prstGeom prst="ellipse">
                    <a:avLst/>
                  </a:prstGeom>
                  <a:solidFill>
                    <a:srgbClr val="003B7E"/>
                  </a:solidFill>
                  <a:ln w="9525">
                    <a:solidFill>
                      <a:srgbClr val="C0C0C0"/>
                    </a:solidFill>
                    <a:round/>
                    <a:headEnd/>
                    <a:tailEnd/>
                  </a:ln>
                  <a:effectLst>
                    <a:innerShdw blurRad="63500" dist="50800" dir="5400000">
                      <a:prstClr val="black">
                        <a:alpha val="50000"/>
                      </a:prstClr>
                    </a:innerShdw>
                  </a:effec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solidFill>
                        <a:srgbClr val="000000"/>
                      </a:solidFill>
                      <a:latin typeface="Corbel" pitchFamily="34" charset="0"/>
                    </a:endParaRPr>
                  </a:p>
                </p:txBody>
              </p:sp>
              <p:sp>
                <p:nvSpPr>
                  <p:cNvPr id="42" name="Isosceles Triangle 41"/>
                  <p:cNvSpPr/>
                  <p:nvPr/>
                </p:nvSpPr>
                <p:spPr>
                  <a:xfrm rot="14400000">
                    <a:off x="3133486" y="4269619"/>
                    <a:ext cx="134347" cy="199886"/>
                  </a:xfrm>
                  <a:prstGeom prst="triangl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43" name="Oval 8"/>
                  <p:cNvSpPr>
                    <a:spLocks noChangeArrowheads="1"/>
                  </p:cNvSpPr>
                  <p:nvPr/>
                </p:nvSpPr>
                <p:spPr bwMode="auto">
                  <a:xfrm>
                    <a:off x="1451098" y="4709744"/>
                    <a:ext cx="375067" cy="126952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  <a:prstDash val="lgDash"/>
                  </a:ln>
                  <a:effectLst>
                    <a:outerShdw blurRad="63500" dist="27940" dir="5400000" algn="ctr" rotWithShape="0">
                      <a:srgbClr val="000000">
                        <a:alpha val="31998"/>
                      </a:srgbClr>
                    </a:outerShdw>
                  </a:effectLst>
                  <a:ex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solidFill>
                        <a:srgbClr val="FFFFFF"/>
                      </a:solidFill>
                      <a:latin typeface="Corbel" pitchFamily="34" charset="0"/>
                    </a:endParaRPr>
                  </a:p>
                </p:txBody>
              </p:sp>
              <p:sp>
                <p:nvSpPr>
                  <p:cNvPr id="44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2476500" y="4826000"/>
                    <a:ext cx="0" cy="182563"/>
                  </a:xfrm>
                  <a:prstGeom prst="line">
                    <a:avLst/>
                  </a:prstGeom>
                  <a:noFill/>
                  <a:ln w="19050">
                    <a:solidFill>
                      <a:srgbClr val="80808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5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2476500" y="4999038"/>
                    <a:ext cx="120650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80808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7" name="Line 32"/>
                  <p:cNvSpPr>
                    <a:spLocks noChangeShapeType="1"/>
                  </p:cNvSpPr>
                  <p:nvPr/>
                </p:nvSpPr>
                <p:spPr bwMode="auto">
                  <a:xfrm>
                    <a:off x="2678113" y="4999038"/>
                    <a:ext cx="120650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80808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9" name="Line 34"/>
                  <p:cNvSpPr>
                    <a:spLocks noChangeShapeType="1"/>
                  </p:cNvSpPr>
                  <p:nvPr/>
                </p:nvSpPr>
                <p:spPr bwMode="auto">
                  <a:xfrm>
                    <a:off x="2878138" y="4999038"/>
                    <a:ext cx="120650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80808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0" name="Oval 36"/>
                  <p:cNvSpPr>
                    <a:spLocks noChangeArrowheads="1"/>
                  </p:cNvSpPr>
                  <p:nvPr/>
                </p:nvSpPr>
                <p:spPr bwMode="auto">
                  <a:xfrm>
                    <a:off x="1813775" y="4638306"/>
                    <a:ext cx="817562" cy="215900"/>
                  </a:xfrm>
                  <a:prstGeom prst="ellipse">
                    <a:avLst/>
                  </a:prstGeom>
                  <a:solidFill>
                    <a:srgbClr val="003B7E"/>
                  </a:solidFill>
                  <a:ln w="9525">
                    <a:noFill/>
                    <a:round/>
                    <a:headEnd/>
                    <a:tailEnd/>
                  </a:ln>
                  <a:effectLst>
                    <a:innerShdw blurRad="63500" dist="50800" dir="5400000">
                      <a:prstClr val="black">
                        <a:alpha val="50000"/>
                      </a:prstClr>
                    </a:innerShdw>
                  </a:effec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solidFill>
                        <a:srgbClr val="000000"/>
                      </a:solidFill>
                      <a:latin typeface="Corbel" pitchFamily="34" charset="0"/>
                    </a:endParaRPr>
                  </a:p>
                </p:txBody>
              </p:sp>
              <p:sp>
                <p:nvSpPr>
                  <p:cNvPr id="52" name="Isosceles Triangle 51"/>
                  <p:cNvSpPr/>
                  <p:nvPr/>
                </p:nvSpPr>
                <p:spPr>
                  <a:xfrm rot="14400000">
                    <a:off x="3175234" y="4246508"/>
                    <a:ext cx="136196" cy="199886"/>
                  </a:xfrm>
                  <a:prstGeom prst="triangle">
                    <a:avLst/>
                  </a:prstGeom>
                  <a:solidFill>
                    <a:schemeClr val="accent1">
                      <a:lumMod val="75000"/>
                      <a:lumOff val="25000"/>
                    </a:schemeClr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>
                      <a:solidFill>
                        <a:srgbClr val="FFFFFF"/>
                      </a:solidFill>
                    </a:endParaRPr>
                  </a:p>
                </p:txBody>
              </p:sp>
            </p:grpSp>
            <p:cxnSp>
              <p:nvCxnSpPr>
                <p:cNvPr id="36" name="Straight Connector 35"/>
                <p:cNvCxnSpPr/>
                <p:nvPr/>
              </p:nvCxnSpPr>
              <p:spPr bwMode="auto">
                <a:xfrm flipH="1">
                  <a:off x="7151688" y="2690813"/>
                  <a:ext cx="555625" cy="357187"/>
                </a:xfrm>
                <a:prstGeom prst="line">
                  <a:avLst/>
                </a:prstGeom>
                <a:ln w="3175" cmpd="sng">
                  <a:solidFill>
                    <a:srgbClr val="7F7F7F"/>
                  </a:solidFill>
                  <a:headEnd type="none"/>
                  <a:tailEnd type="triangle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 bwMode="auto">
                <a:xfrm flipH="1" flipV="1">
                  <a:off x="6812499" y="3851391"/>
                  <a:ext cx="1026940" cy="422029"/>
                </a:xfrm>
                <a:prstGeom prst="line">
                  <a:avLst/>
                </a:prstGeom>
                <a:ln w="3175" cmpd="sng">
                  <a:solidFill>
                    <a:srgbClr val="7F7F7F"/>
                  </a:solidFill>
                  <a:headEnd type="none"/>
                  <a:tailEnd type="triangle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5" name="Text Box 38"/>
              <p:cNvSpPr txBox="1">
                <a:spLocks noChangeArrowheads="1"/>
              </p:cNvSpPr>
              <p:nvPr/>
            </p:nvSpPr>
            <p:spPr bwMode="auto">
              <a:xfrm>
                <a:off x="8330779" y="4623161"/>
                <a:ext cx="615950" cy="276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200" b="1" dirty="0">
                    <a:solidFill>
                      <a:srgbClr val="FFFFFF"/>
                    </a:solidFill>
                    <a:latin typeface="Corbel" pitchFamily="34" charset="0"/>
                  </a:rPr>
                  <a:t>S419A</a:t>
                </a:r>
              </a:p>
            </p:txBody>
          </p:sp>
        </p:grpSp>
        <p:sp>
          <p:nvSpPr>
            <p:cNvPr id="2" name="Oval 1"/>
            <p:cNvSpPr/>
            <p:nvPr/>
          </p:nvSpPr>
          <p:spPr bwMode="auto">
            <a:xfrm>
              <a:off x="2900634" y="4257766"/>
              <a:ext cx="223567" cy="44144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/>
          </p:spPr>
          <p:txBody>
            <a:bodyPr rtlCol="0" anchor="ctr">
              <a:spAutoFit/>
            </a:bodyPr>
            <a:lstStyle/>
            <a:p>
              <a:pPr marL="171450" indent="-171450" algn="ctr">
                <a:lnSpc>
                  <a:spcPct val="90000"/>
                </a:lnSpc>
                <a:buClr>
                  <a:srgbClr val="000000"/>
                </a:buClr>
                <a:buFont typeface="Lucida Grande" charset="0"/>
                <a:buChar char="‣"/>
              </a:pPr>
              <a:endParaRPr lang="en-US" sz="1600" dirty="0">
                <a:solidFill>
                  <a:srgbClr val="7F7F7F"/>
                </a:solidFill>
                <a:latin typeface="Corbel" charset="0"/>
              </a:endParaRPr>
            </a:p>
          </p:txBody>
        </p:sp>
      </p:grpSp>
      <p:sp>
        <p:nvSpPr>
          <p:cNvPr id="48" name="Rectangle 96"/>
          <p:cNvSpPr>
            <a:spLocks noChangeArrowheads="1"/>
          </p:cNvSpPr>
          <p:nvPr/>
        </p:nvSpPr>
        <p:spPr bwMode="auto">
          <a:xfrm>
            <a:off x="8801811" y="5223924"/>
            <a:ext cx="2250732" cy="757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2" algn="ctr">
              <a:lnSpc>
                <a:spcPct val="80000"/>
              </a:lnSpc>
              <a:spcBef>
                <a:spcPct val="20000"/>
              </a:spcBef>
              <a:spcAft>
                <a:spcPts val="400"/>
              </a:spcAft>
            </a:pPr>
            <a:r>
              <a:rPr lang="en-US" dirty="0">
                <a:latin typeface="Corbel" pitchFamily="34" charset="0"/>
              </a:rPr>
              <a:t>Activity eliminated to prevent thrombin generation</a:t>
            </a:r>
          </a:p>
        </p:txBody>
      </p:sp>
    </p:spTree>
    <p:extLst>
      <p:ext uri="{BB962C8B-B14F-4D97-AF65-F5344CB8AC3E}">
        <p14:creationId xmlns:p14="http://schemas.microsoft.com/office/powerpoint/2010/main" val="368754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Box 116"/>
          <p:cNvSpPr txBox="1"/>
          <p:nvPr/>
        </p:nvSpPr>
        <p:spPr>
          <a:xfrm>
            <a:off x="5241597" y="3581297"/>
            <a:ext cx="3632488" cy="33855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FFFF"/>
                </a:solidFill>
                <a:ea typeface="ＭＳ Ｐゴシック"/>
                <a:cs typeface="Corbel"/>
              </a:rPr>
              <a:t>Day 1</a:t>
            </a:r>
          </a:p>
        </p:txBody>
      </p:sp>
      <p:cxnSp>
        <p:nvCxnSpPr>
          <p:cNvPr id="14" name="Straight Connector 13"/>
          <p:cNvCxnSpPr>
            <a:cxnSpLocks noChangeShapeType="1"/>
          </p:cNvCxnSpPr>
          <p:nvPr/>
        </p:nvCxnSpPr>
        <p:spPr bwMode="auto">
          <a:xfrm>
            <a:off x="10137841" y="1841217"/>
            <a:ext cx="0" cy="1737360"/>
          </a:xfrm>
          <a:prstGeom prst="line">
            <a:avLst/>
          </a:prstGeom>
          <a:noFill/>
          <a:ln w="9525" algn="ctr">
            <a:solidFill>
              <a:schemeClr val="bg2"/>
            </a:solidFill>
            <a:prstDash val="sysDash"/>
            <a:round/>
            <a:headEnd/>
            <a:tailEnd/>
          </a:ln>
        </p:spPr>
      </p:cxnSp>
      <p:sp>
        <p:nvSpPr>
          <p:cNvPr id="100" name="Right Arrow 99"/>
          <p:cNvSpPr/>
          <p:nvPr/>
        </p:nvSpPr>
        <p:spPr bwMode="auto">
          <a:xfrm>
            <a:off x="6896668" y="2155816"/>
            <a:ext cx="3416574" cy="623614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xtLst/>
        </p:spPr>
        <p:txBody>
          <a:bodyPr rtlCol="0" anchor="ctr">
            <a:spAutoFit/>
          </a:bodyPr>
          <a:lstStyle/>
          <a:p>
            <a:pPr marL="171450" indent="-171450" algn="ctr">
              <a:lnSpc>
                <a:spcPct val="90000"/>
              </a:lnSpc>
              <a:buClr>
                <a:srgbClr val="000000"/>
              </a:buClr>
              <a:buFont typeface="Lucida Grande" charset="0"/>
              <a:buChar char="‣"/>
            </a:pPr>
            <a:endParaRPr lang="en-US" sz="1600" b="1" dirty="0">
              <a:solidFill>
                <a:srgbClr val="7F7F7F"/>
              </a:solidFill>
              <a:ea typeface="ＭＳ Ｐゴシック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ANNEXA-4 Study Design</a:t>
            </a:r>
          </a:p>
        </p:txBody>
      </p:sp>
      <p:sp>
        <p:nvSpPr>
          <p:cNvPr id="5" name="Rectangle 4"/>
          <p:cNvSpPr/>
          <p:nvPr/>
        </p:nvSpPr>
        <p:spPr>
          <a:xfrm>
            <a:off x="1746606" y="1985535"/>
            <a:ext cx="1273107" cy="14773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/>
        </p:spPr>
        <p:txBody>
          <a:bodyPr wrap="square">
            <a:spAutoFit/>
          </a:bodyPr>
          <a:lstStyle/>
          <a:p>
            <a:pPr marL="0" lvl="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SzPct val="160000"/>
            </a:pPr>
            <a:r>
              <a:rPr lang="en-US" b="1" dirty="0">
                <a:solidFill>
                  <a:srgbClr val="003860"/>
                </a:solidFill>
                <a:ea typeface="ＭＳ Ｐゴシック"/>
              </a:rPr>
              <a:t>Patient with acute major </a:t>
            </a:r>
            <a:r>
              <a:rPr lang="en-US" b="1" dirty="0" smtClean="0">
                <a:solidFill>
                  <a:srgbClr val="003860"/>
                </a:solidFill>
                <a:ea typeface="ＭＳ Ｐゴシック"/>
              </a:rPr>
              <a:t>bleeding</a:t>
            </a:r>
          </a:p>
          <a:p>
            <a:pPr marL="0" lvl="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SzPct val="160000"/>
            </a:pPr>
            <a:endParaRPr lang="en-US" b="1" dirty="0">
              <a:solidFill>
                <a:srgbClr val="003860"/>
              </a:solidFill>
              <a:ea typeface="ＭＳ Ｐゴシック"/>
            </a:endParaRPr>
          </a:p>
        </p:txBody>
      </p:sp>
      <p:sp>
        <p:nvSpPr>
          <p:cNvPr id="9" name="Rectangle 84"/>
          <p:cNvSpPr>
            <a:spLocks noChangeArrowheads="1"/>
          </p:cNvSpPr>
          <p:nvPr/>
        </p:nvSpPr>
        <p:spPr bwMode="auto">
          <a:xfrm>
            <a:off x="1939772" y="1590319"/>
            <a:ext cx="2734408" cy="27432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 anchor="ctr" anchorCtr="0">
            <a:noAutofit/>
          </a:bodyPr>
          <a:lstStyle/>
          <a:p>
            <a:pPr algn="ctr" defTabSz="911412">
              <a:defRPr/>
            </a:pPr>
            <a:r>
              <a:rPr lang="en-US" b="1" dirty="0">
                <a:solidFill>
                  <a:srgbClr val="FFFFFF"/>
                </a:solidFill>
                <a:ea typeface="ＭＳ Ｐゴシック"/>
              </a:rPr>
              <a:t>Patient Screening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5241598" y="2309599"/>
            <a:ext cx="349809" cy="3139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xtLst/>
        </p:spPr>
        <p:txBody>
          <a:bodyPr rtlCol="0" anchor="ctr">
            <a:spAutoFit/>
          </a:bodyPr>
          <a:lstStyle/>
          <a:p>
            <a:pPr marL="171450" indent="-171450" algn="ctr">
              <a:lnSpc>
                <a:spcPct val="90000"/>
              </a:lnSpc>
              <a:buClr>
                <a:srgbClr val="000000"/>
              </a:buClr>
              <a:buFont typeface="Lucida Grande" charset="0"/>
              <a:buChar char="‣"/>
            </a:pPr>
            <a:endParaRPr lang="en-US" sz="1600" b="1" dirty="0">
              <a:solidFill>
                <a:srgbClr val="7F7F7F"/>
              </a:solidFill>
              <a:ea typeface="ＭＳ Ｐゴシック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570982" y="2309599"/>
            <a:ext cx="1325687" cy="313932"/>
          </a:xfrm>
          <a:prstGeom prst="rect">
            <a:avLst/>
          </a:prstGeom>
          <a:solidFill>
            <a:schemeClr val="accent6"/>
          </a:solidFill>
          <a:ln>
            <a:noFill/>
          </a:ln>
          <a:extLst/>
        </p:spPr>
        <p:txBody>
          <a:bodyPr rtlCol="0" anchor="ctr">
            <a:spAutoFit/>
          </a:bodyPr>
          <a:lstStyle/>
          <a:p>
            <a:pPr marL="171450" indent="-171450" algn="ctr">
              <a:lnSpc>
                <a:spcPct val="90000"/>
              </a:lnSpc>
              <a:buClr>
                <a:srgbClr val="000000"/>
              </a:buClr>
              <a:buFont typeface="Lucida Grande" charset="0"/>
              <a:buChar char="‣"/>
            </a:pPr>
            <a:endParaRPr lang="en-US" sz="1600" b="1" dirty="0">
              <a:solidFill>
                <a:srgbClr val="7F7F7F"/>
              </a:solidFill>
              <a:ea typeface="ＭＳ Ｐゴシック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89137" y="1821296"/>
            <a:ext cx="652743" cy="58477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  <a:ea typeface="ＭＳ Ｐゴシック"/>
                <a:cs typeface="Corbel"/>
              </a:rPr>
              <a:t>IV </a:t>
            </a:r>
            <a:br>
              <a:rPr lang="en-US" sz="1600" b="1" dirty="0">
                <a:solidFill>
                  <a:srgbClr val="000000"/>
                </a:solidFill>
                <a:ea typeface="ＭＳ Ｐゴシック"/>
                <a:cs typeface="Corbel"/>
              </a:rPr>
            </a:br>
            <a:r>
              <a:rPr lang="en-US" sz="1600" b="1" dirty="0">
                <a:solidFill>
                  <a:srgbClr val="000000"/>
                </a:solidFill>
                <a:ea typeface="ＭＳ Ｐゴシック"/>
                <a:cs typeface="Corbel"/>
              </a:rPr>
              <a:t>Bolus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637816" y="1805750"/>
            <a:ext cx="1100494" cy="58477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  <a:ea typeface="ＭＳ Ｐゴシック"/>
                <a:cs typeface="Corbel"/>
              </a:rPr>
              <a:t>2-hour</a:t>
            </a:r>
          </a:p>
          <a:p>
            <a:pPr algn="ctr"/>
            <a:r>
              <a:rPr lang="en-US" sz="1600" b="1" dirty="0">
                <a:solidFill>
                  <a:srgbClr val="000000"/>
                </a:solidFill>
                <a:ea typeface="ＭＳ Ｐゴシック"/>
                <a:cs typeface="Corbel"/>
              </a:rPr>
              <a:t>IV Infusion</a:t>
            </a:r>
          </a:p>
        </p:txBody>
      </p:sp>
      <p:sp>
        <p:nvSpPr>
          <p:cNvPr id="17" name="Right Arrow Callout 16"/>
          <p:cNvSpPr/>
          <p:nvPr/>
        </p:nvSpPr>
        <p:spPr>
          <a:xfrm>
            <a:off x="8736227" y="1673976"/>
            <a:ext cx="1372221" cy="405084"/>
          </a:xfrm>
          <a:prstGeom prst="rightArrowCallout">
            <a:avLst>
              <a:gd name="adj1" fmla="val 35218"/>
              <a:gd name="adj2" fmla="val 32690"/>
              <a:gd name="adj3" fmla="val 32226"/>
              <a:gd name="adj4" fmla="val 85125"/>
            </a:avLst>
          </a:prstGeom>
          <a:solidFill>
            <a:schemeClr val="tx1"/>
          </a:solidFill>
          <a:ln w="10795" cap="flat" cmpd="sng" algn="ctr">
            <a:solidFill>
              <a:srgbClr val="000000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152" tIns="45578" rIns="91152" bIns="4557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91141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200" b="1" kern="0" dirty="0">
                <a:solidFill>
                  <a:srgbClr val="FFFFFF"/>
                </a:solidFill>
                <a:ea typeface="ＭＳ Ｐゴシック"/>
              </a:rPr>
              <a:t>Safety </a:t>
            </a:r>
          </a:p>
          <a:p>
            <a:pPr defTabSz="91141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200" b="1" kern="0" dirty="0">
                <a:solidFill>
                  <a:srgbClr val="FFFFFF"/>
                </a:solidFill>
                <a:ea typeface="ＭＳ Ｐゴシック"/>
              </a:rPr>
              <a:t>follow-up visit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598687" y="4148661"/>
            <a:ext cx="4771836" cy="1785104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ts val="600"/>
              </a:spcBef>
              <a:spcAft>
                <a:spcPts val="600"/>
              </a:spcAft>
              <a:buClr>
                <a:srgbClr val="FFCC00"/>
              </a:buClr>
              <a:buSzPct val="75000"/>
            </a:pPr>
            <a:r>
              <a:rPr lang="en-US" sz="2800" b="1" spc="30" dirty="0" smtClean="0">
                <a:solidFill>
                  <a:srgbClr val="7F7F7F"/>
                </a:solidFill>
                <a:ea typeface="MS PGothic" pitchFamily="34" charset="-128"/>
              </a:rPr>
              <a:t>Efficacy Outcomes</a:t>
            </a:r>
            <a:endParaRPr lang="en-US" b="1" dirty="0">
              <a:solidFill>
                <a:srgbClr val="000000"/>
              </a:solidFill>
              <a:ea typeface="ＭＳ Ｐゴシック"/>
              <a:cs typeface="Corbel"/>
              <a:sym typeface="Wingdings"/>
            </a:endParaRPr>
          </a:p>
          <a:p>
            <a:pPr marL="228600" indent="-228600">
              <a:spcAft>
                <a:spcPts val="600"/>
              </a:spcAft>
              <a:buClr>
                <a:srgbClr val="FFCC00"/>
              </a:buClr>
              <a:buSzPct val="75000"/>
              <a:buFont typeface="MS PGothic" panose="020B0600070205080204" pitchFamily="34" charset="-128"/>
              <a:buChar char="◆"/>
            </a:pPr>
            <a:r>
              <a:rPr lang="en-US" sz="2400" b="1" dirty="0" smtClean="0">
                <a:solidFill>
                  <a:srgbClr val="003860"/>
                </a:solidFill>
                <a:ea typeface="ＭＳ Ｐゴシック"/>
                <a:cs typeface="Corbel"/>
                <a:sym typeface="Wingdings"/>
              </a:rPr>
              <a:t>Change </a:t>
            </a:r>
            <a:r>
              <a:rPr lang="en-US" sz="2400" b="1" dirty="0">
                <a:solidFill>
                  <a:srgbClr val="003860"/>
                </a:solidFill>
                <a:ea typeface="ＭＳ Ｐゴシック"/>
                <a:cs typeface="Corbel"/>
                <a:sym typeface="Wingdings"/>
              </a:rPr>
              <a:t>in </a:t>
            </a:r>
            <a:r>
              <a:rPr lang="en-US" sz="2400" b="1" dirty="0" smtClean="0">
                <a:solidFill>
                  <a:srgbClr val="003860"/>
                </a:solidFill>
                <a:ea typeface="ＭＳ Ｐゴシック"/>
                <a:cs typeface="Corbel"/>
                <a:sym typeface="Wingdings"/>
              </a:rPr>
              <a:t>a</a:t>
            </a:r>
            <a:r>
              <a:rPr lang="en-US" sz="2400" b="1" dirty="0" smtClean="0">
                <a:solidFill>
                  <a:srgbClr val="003860"/>
                </a:solidFill>
                <a:ea typeface="ＭＳ Ｐゴシック"/>
                <a:cs typeface="Corbel"/>
              </a:rPr>
              <a:t>nti-</a:t>
            </a:r>
            <a:r>
              <a:rPr lang="en-US" sz="2400" b="1" dirty="0" err="1" smtClean="0">
                <a:solidFill>
                  <a:srgbClr val="003860"/>
                </a:solidFill>
                <a:ea typeface="ＭＳ Ｐゴシック"/>
                <a:cs typeface="Corbel"/>
              </a:rPr>
              <a:t>fXa</a:t>
            </a:r>
            <a:r>
              <a:rPr lang="en-US" sz="2400" b="1" dirty="0" smtClean="0">
                <a:solidFill>
                  <a:srgbClr val="003860"/>
                </a:solidFill>
                <a:ea typeface="ＭＳ Ｐゴシック"/>
                <a:cs typeface="Corbel"/>
              </a:rPr>
              <a:t> </a:t>
            </a:r>
            <a:r>
              <a:rPr lang="en-US" sz="2400" b="1" dirty="0">
                <a:solidFill>
                  <a:srgbClr val="003860"/>
                </a:solidFill>
                <a:ea typeface="ＭＳ Ｐゴシック"/>
                <a:cs typeface="Corbel"/>
              </a:rPr>
              <a:t>activity</a:t>
            </a:r>
          </a:p>
          <a:p>
            <a:pPr marL="228600" indent="-228600">
              <a:spcAft>
                <a:spcPts val="600"/>
              </a:spcAft>
              <a:buClr>
                <a:srgbClr val="FFCC00"/>
              </a:buClr>
              <a:buSzPct val="75000"/>
              <a:buFont typeface="MS PGothic" panose="020B0600070205080204" pitchFamily="34" charset="-128"/>
              <a:buChar char="◆"/>
            </a:pPr>
            <a:r>
              <a:rPr lang="en-US" sz="2400" b="1" dirty="0" smtClean="0">
                <a:solidFill>
                  <a:srgbClr val="003860"/>
                </a:solidFill>
                <a:ea typeface="ＭＳ Ｐゴシック"/>
                <a:cs typeface="Corbel"/>
              </a:rPr>
              <a:t>Clinical hemostatic </a:t>
            </a:r>
            <a:r>
              <a:rPr lang="en-US" sz="2400" b="1" dirty="0">
                <a:solidFill>
                  <a:srgbClr val="003860"/>
                </a:solidFill>
                <a:ea typeface="ＭＳ Ｐゴシック"/>
                <a:cs typeface="Corbel"/>
              </a:rPr>
              <a:t>efficacy </a:t>
            </a:r>
            <a:r>
              <a:rPr lang="en-US" sz="2400" b="1" dirty="0" smtClean="0">
                <a:solidFill>
                  <a:srgbClr val="003860"/>
                </a:solidFill>
                <a:ea typeface="ＭＳ Ｐゴシック"/>
                <a:cs typeface="Corbel"/>
              </a:rPr>
              <a:t>through 12 hours</a:t>
            </a:r>
            <a:endParaRPr lang="en-US" sz="2400" b="1" dirty="0">
              <a:solidFill>
                <a:srgbClr val="003860"/>
              </a:solidFill>
              <a:ea typeface="ＭＳ Ｐゴシック"/>
              <a:cs typeface="Corbel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5241597" y="2832544"/>
            <a:ext cx="0" cy="4754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7049367" y="2832544"/>
            <a:ext cx="0" cy="4754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7561804" y="2832544"/>
            <a:ext cx="0" cy="4754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8056222" y="2832544"/>
            <a:ext cx="0" cy="4754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8576671" y="2832544"/>
            <a:ext cx="0" cy="4754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9204047" y="2832544"/>
            <a:ext cx="0" cy="4754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10138574" y="2836647"/>
            <a:ext cx="0" cy="4754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9489119" y="3581297"/>
            <a:ext cx="919771" cy="33855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FFFF"/>
                </a:solidFill>
                <a:ea typeface="ＭＳ Ｐゴシック"/>
                <a:cs typeface="Corbel"/>
              </a:rPr>
              <a:t>Day 30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8851480" y="3581297"/>
            <a:ext cx="660245" cy="33855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FFFF"/>
                </a:solidFill>
                <a:ea typeface="ＭＳ Ｐゴシック"/>
                <a:cs typeface="Corbel"/>
              </a:rPr>
              <a:t>Day 3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8641645" y="2308724"/>
            <a:ext cx="73105" cy="313932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rtlCol="0" anchor="ctr">
            <a:spAutoFit/>
          </a:bodyPr>
          <a:lstStyle/>
          <a:p>
            <a:pPr marL="171450" indent="-171450" algn="ctr">
              <a:lnSpc>
                <a:spcPct val="90000"/>
              </a:lnSpc>
              <a:buClr>
                <a:srgbClr val="000000"/>
              </a:buClr>
              <a:buFont typeface="Lucida Grande" charset="0"/>
              <a:buChar char="‣"/>
            </a:pPr>
            <a:endParaRPr lang="en-US" sz="1600" b="1" dirty="0">
              <a:solidFill>
                <a:srgbClr val="7F7F7F"/>
              </a:solidFill>
              <a:ea typeface="ＭＳ Ｐゴシック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8767669" y="2308724"/>
            <a:ext cx="73105" cy="313932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rtlCol="0" anchor="ctr">
            <a:spAutoFit/>
          </a:bodyPr>
          <a:lstStyle/>
          <a:p>
            <a:pPr marL="171450" indent="-171450" algn="ctr">
              <a:lnSpc>
                <a:spcPct val="90000"/>
              </a:lnSpc>
              <a:buClr>
                <a:srgbClr val="000000"/>
              </a:buClr>
              <a:buFont typeface="Lucida Grande" charset="0"/>
              <a:buChar char="‣"/>
            </a:pPr>
            <a:endParaRPr lang="en-US" sz="1600" b="1" dirty="0">
              <a:solidFill>
                <a:srgbClr val="7F7F7F"/>
              </a:solidFill>
              <a:ea typeface="ＭＳ Ｐゴシック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8893692" y="2308724"/>
            <a:ext cx="73105" cy="313932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rtlCol="0" anchor="ctr">
            <a:spAutoFit/>
          </a:bodyPr>
          <a:lstStyle/>
          <a:p>
            <a:pPr marL="171450" indent="-171450" algn="ctr">
              <a:lnSpc>
                <a:spcPct val="90000"/>
              </a:lnSpc>
              <a:buClr>
                <a:srgbClr val="000000"/>
              </a:buClr>
              <a:buFont typeface="Lucida Grande" charset="0"/>
              <a:buChar char="‣"/>
            </a:pPr>
            <a:endParaRPr lang="en-US" sz="1600" b="1" dirty="0">
              <a:solidFill>
                <a:srgbClr val="7F7F7F"/>
              </a:solidFill>
              <a:ea typeface="ＭＳ Ｐゴシック"/>
            </a:endParaRPr>
          </a:p>
        </p:txBody>
      </p:sp>
      <p:sp>
        <p:nvSpPr>
          <p:cNvPr id="96" name="Right Arrow 95"/>
          <p:cNvSpPr/>
          <p:nvPr/>
        </p:nvSpPr>
        <p:spPr bwMode="auto">
          <a:xfrm>
            <a:off x="3057670" y="2151914"/>
            <a:ext cx="419391" cy="623614"/>
          </a:xfrm>
          <a:prstGeom prst="rightArrow">
            <a:avLst/>
          </a:prstGeom>
          <a:solidFill>
            <a:schemeClr val="accent1"/>
          </a:solidFill>
          <a:ln>
            <a:noFill/>
          </a:ln>
          <a:extLst/>
        </p:spPr>
        <p:txBody>
          <a:bodyPr rtlCol="0" anchor="ctr">
            <a:spAutoFit/>
          </a:bodyPr>
          <a:lstStyle/>
          <a:p>
            <a:pPr marL="171450" indent="-171450" algn="ctr">
              <a:lnSpc>
                <a:spcPct val="90000"/>
              </a:lnSpc>
              <a:buClr>
                <a:srgbClr val="000000"/>
              </a:buClr>
              <a:buFont typeface="Lucida Grande" charset="0"/>
              <a:buChar char="‣"/>
            </a:pPr>
            <a:endParaRPr lang="en-US" sz="1600" dirty="0">
              <a:solidFill>
                <a:srgbClr val="7F7F7F"/>
              </a:solidFill>
              <a:ea typeface="ＭＳ Ｐゴシック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3493372" y="1985535"/>
            <a:ext cx="1180809" cy="14773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/>
        </p:spPr>
        <p:txBody>
          <a:bodyPr wrap="square">
            <a:spAutoFit/>
          </a:bodyPr>
          <a:lstStyle/>
          <a:p>
            <a:pPr marL="0" lvl="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SzPct val="160000"/>
            </a:pPr>
            <a:r>
              <a:rPr lang="en-US" b="1" dirty="0" smtClean="0">
                <a:ea typeface="ＭＳ Ｐゴシック"/>
              </a:rPr>
              <a:t>Within 18 hours of last </a:t>
            </a:r>
            <a:r>
              <a:rPr lang="en-US" b="1" dirty="0">
                <a:ea typeface="ＭＳ Ｐゴシック"/>
              </a:rPr>
              <a:t>dose of F</a:t>
            </a:r>
            <a:r>
              <a:rPr lang="en-US" b="1" dirty="0" smtClean="0">
                <a:ea typeface="ＭＳ Ｐゴシック"/>
              </a:rPr>
              <a:t>Xa inhibitor</a:t>
            </a:r>
            <a:endParaRPr lang="en-US" b="1" dirty="0">
              <a:ea typeface="ＭＳ Ｐゴシック"/>
            </a:endParaRPr>
          </a:p>
        </p:txBody>
      </p:sp>
      <p:sp>
        <p:nvSpPr>
          <p:cNvPr id="98" name="Right Arrow 97"/>
          <p:cNvSpPr/>
          <p:nvPr/>
        </p:nvSpPr>
        <p:spPr bwMode="auto">
          <a:xfrm>
            <a:off x="4726823" y="2152866"/>
            <a:ext cx="419391" cy="623614"/>
          </a:xfrm>
          <a:prstGeom prst="rightArrow">
            <a:avLst/>
          </a:prstGeom>
          <a:solidFill>
            <a:schemeClr val="accent1"/>
          </a:solidFill>
          <a:ln>
            <a:noFill/>
          </a:ln>
          <a:extLst/>
        </p:spPr>
        <p:txBody>
          <a:bodyPr rtlCol="0" anchor="ctr">
            <a:spAutoFit/>
          </a:bodyPr>
          <a:lstStyle/>
          <a:p>
            <a:pPr marL="171450" indent="-171450" algn="ctr">
              <a:lnSpc>
                <a:spcPct val="90000"/>
              </a:lnSpc>
              <a:buClr>
                <a:srgbClr val="000000"/>
              </a:buClr>
              <a:buFont typeface="Lucida Grande" charset="0"/>
              <a:buChar char="‣"/>
            </a:pPr>
            <a:endParaRPr lang="en-US" sz="1600" dirty="0">
              <a:solidFill>
                <a:srgbClr val="7F7F7F"/>
              </a:solidFill>
              <a:ea typeface="ＭＳ Ｐゴシック"/>
            </a:endParaRPr>
          </a:p>
        </p:txBody>
      </p:sp>
      <p:sp>
        <p:nvSpPr>
          <p:cNvPr id="103" name="Rectangle 84"/>
          <p:cNvSpPr>
            <a:spLocks noChangeArrowheads="1"/>
          </p:cNvSpPr>
          <p:nvPr/>
        </p:nvSpPr>
        <p:spPr bwMode="auto">
          <a:xfrm>
            <a:off x="4999493" y="1590319"/>
            <a:ext cx="2049873" cy="28928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 anchor="ctr" anchorCtr="0">
            <a:noAutofit/>
          </a:bodyPr>
          <a:lstStyle/>
          <a:p>
            <a:pPr algn="ctr" defTabSz="911412">
              <a:defRPr/>
            </a:pPr>
            <a:r>
              <a:rPr lang="en-US" b="1" dirty="0" smtClean="0">
                <a:solidFill>
                  <a:srgbClr val="FFFFFF"/>
                </a:solidFill>
                <a:ea typeface="ＭＳ Ｐゴシック"/>
              </a:rPr>
              <a:t>Andexanet</a:t>
            </a:r>
            <a:endParaRPr lang="en-US" sz="1400" b="1" dirty="0">
              <a:solidFill>
                <a:srgbClr val="FFFFFF"/>
              </a:solidFill>
              <a:ea typeface="ＭＳ Ｐゴシック"/>
            </a:endParaRPr>
          </a:p>
        </p:txBody>
      </p:sp>
      <p:sp>
        <p:nvSpPr>
          <p:cNvPr id="104" name="Rectangle 84"/>
          <p:cNvSpPr>
            <a:spLocks noChangeArrowheads="1"/>
          </p:cNvSpPr>
          <p:nvPr/>
        </p:nvSpPr>
        <p:spPr bwMode="auto">
          <a:xfrm>
            <a:off x="4999494" y="1273711"/>
            <a:ext cx="5292970" cy="27432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 anchor="ctr" anchorCtr="0">
            <a:noAutofit/>
          </a:bodyPr>
          <a:lstStyle/>
          <a:p>
            <a:pPr algn="ctr" defTabSz="911412">
              <a:defRPr/>
            </a:pPr>
            <a:r>
              <a:rPr lang="en-US" b="1" dirty="0">
                <a:solidFill>
                  <a:srgbClr val="FFFFFF"/>
                </a:solidFill>
                <a:ea typeface="ＭＳ Ｐゴシック"/>
              </a:rPr>
              <a:t>Bleeding and Laboratory Assessment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9470666" y="2308724"/>
            <a:ext cx="73105" cy="313932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rtlCol="0" anchor="ctr">
            <a:spAutoFit/>
          </a:bodyPr>
          <a:lstStyle/>
          <a:p>
            <a:pPr marL="171450" indent="-171450" algn="ctr">
              <a:lnSpc>
                <a:spcPct val="90000"/>
              </a:lnSpc>
              <a:buClr>
                <a:srgbClr val="000000"/>
              </a:buClr>
              <a:buFont typeface="Lucida Grande" charset="0"/>
              <a:buChar char="‣"/>
            </a:pPr>
            <a:endParaRPr lang="en-US" sz="1600" b="1" dirty="0">
              <a:solidFill>
                <a:srgbClr val="7F7F7F"/>
              </a:solidFill>
              <a:ea typeface="ＭＳ Ｐゴシック"/>
            </a:endParaRPr>
          </a:p>
        </p:txBody>
      </p:sp>
      <p:sp>
        <p:nvSpPr>
          <p:cNvPr id="107" name="Rectangle 106"/>
          <p:cNvSpPr/>
          <p:nvPr/>
        </p:nvSpPr>
        <p:spPr bwMode="auto">
          <a:xfrm>
            <a:off x="9596690" y="2308724"/>
            <a:ext cx="73105" cy="313932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rtlCol="0" anchor="ctr">
            <a:spAutoFit/>
          </a:bodyPr>
          <a:lstStyle/>
          <a:p>
            <a:pPr marL="171450" indent="-171450" algn="ctr">
              <a:lnSpc>
                <a:spcPct val="90000"/>
              </a:lnSpc>
              <a:buClr>
                <a:srgbClr val="000000"/>
              </a:buClr>
              <a:buFont typeface="Lucida Grande" charset="0"/>
              <a:buChar char="‣"/>
            </a:pPr>
            <a:endParaRPr lang="en-US" sz="1600" b="1" dirty="0">
              <a:solidFill>
                <a:srgbClr val="7F7F7F"/>
              </a:solidFill>
              <a:ea typeface="ＭＳ Ｐゴシック"/>
            </a:endParaRPr>
          </a:p>
        </p:txBody>
      </p:sp>
      <p:sp>
        <p:nvSpPr>
          <p:cNvPr id="108" name="Rectangle 107"/>
          <p:cNvSpPr/>
          <p:nvPr/>
        </p:nvSpPr>
        <p:spPr bwMode="auto">
          <a:xfrm>
            <a:off x="9722713" y="2308724"/>
            <a:ext cx="73105" cy="313932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rtlCol="0" anchor="ctr">
            <a:spAutoFit/>
          </a:bodyPr>
          <a:lstStyle/>
          <a:p>
            <a:pPr marL="171450" indent="-171450" algn="ctr">
              <a:lnSpc>
                <a:spcPct val="90000"/>
              </a:lnSpc>
              <a:buClr>
                <a:srgbClr val="000000"/>
              </a:buClr>
              <a:buFont typeface="Lucida Grande" charset="0"/>
              <a:buChar char="‣"/>
            </a:pPr>
            <a:endParaRPr lang="en-US" sz="1600" b="1" dirty="0">
              <a:solidFill>
                <a:srgbClr val="7F7F7F"/>
              </a:solidFill>
              <a:ea typeface="ＭＳ Ｐゴシック"/>
            </a:endParaRPr>
          </a:p>
        </p:txBody>
      </p:sp>
      <p:cxnSp>
        <p:nvCxnSpPr>
          <p:cNvPr id="116" name="Straight Arrow Connector 115"/>
          <p:cNvCxnSpPr/>
          <p:nvPr/>
        </p:nvCxnSpPr>
        <p:spPr>
          <a:xfrm flipV="1">
            <a:off x="5570981" y="2832544"/>
            <a:ext cx="0" cy="4754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Rectangle 84"/>
          <p:cNvSpPr>
            <a:spLocks noChangeArrowheads="1"/>
          </p:cNvSpPr>
          <p:nvPr/>
        </p:nvSpPr>
        <p:spPr bwMode="auto">
          <a:xfrm>
            <a:off x="3516438" y="3560957"/>
            <a:ext cx="1266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911412">
              <a:defRPr/>
            </a:pPr>
            <a:r>
              <a:rPr lang="en-US" sz="1600" b="1" dirty="0">
                <a:solidFill>
                  <a:srgbClr val="000000"/>
                </a:solidFill>
                <a:ea typeface="ＭＳ Ｐゴシック"/>
              </a:rPr>
              <a:t>Assessments: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6847724" y="4166223"/>
            <a:ext cx="3651268" cy="2231380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ts val="600"/>
              </a:spcBef>
              <a:spcAft>
                <a:spcPts val="600"/>
              </a:spcAft>
              <a:buClr>
                <a:srgbClr val="FFCC00"/>
              </a:buClr>
              <a:buSzPct val="75000"/>
            </a:pPr>
            <a:r>
              <a:rPr lang="en-US" sz="2800" b="1" spc="30" dirty="0">
                <a:solidFill>
                  <a:srgbClr val="7F7F7F"/>
                </a:solidFill>
                <a:ea typeface="MS PGothic" pitchFamily="34" charset="-128"/>
              </a:rPr>
              <a:t>Safety </a:t>
            </a:r>
            <a:r>
              <a:rPr lang="en-US" sz="2800" b="1" spc="30" dirty="0" smtClean="0">
                <a:solidFill>
                  <a:srgbClr val="7F7F7F"/>
                </a:solidFill>
                <a:ea typeface="MS PGothic" pitchFamily="34" charset="-128"/>
              </a:rPr>
              <a:t>Measurements</a:t>
            </a:r>
            <a:endParaRPr lang="en-US" sz="2400" b="1" dirty="0">
              <a:solidFill>
                <a:srgbClr val="003860"/>
              </a:solidFill>
              <a:ea typeface="ＭＳ Ｐゴシック"/>
              <a:cs typeface="Corbel"/>
            </a:endParaRPr>
          </a:p>
          <a:p>
            <a:pPr marL="228600" indent="-228600">
              <a:spcAft>
                <a:spcPts val="600"/>
              </a:spcAft>
              <a:buClr>
                <a:srgbClr val="FFCC00"/>
              </a:buClr>
              <a:buSzPct val="75000"/>
              <a:buFont typeface="MS PGothic" panose="020B0600070205080204" pitchFamily="34" charset="-128"/>
              <a:buChar char="◆"/>
            </a:pPr>
            <a:r>
              <a:rPr lang="en-US" sz="2400" b="1" dirty="0">
                <a:solidFill>
                  <a:srgbClr val="003860"/>
                </a:solidFill>
                <a:ea typeface="ＭＳ Ｐゴシック"/>
                <a:cs typeface="Corbel"/>
              </a:rPr>
              <a:t>Thrombotic events</a:t>
            </a:r>
          </a:p>
          <a:p>
            <a:pPr marL="228600" indent="-228600">
              <a:spcAft>
                <a:spcPts val="600"/>
              </a:spcAft>
              <a:buClr>
                <a:srgbClr val="FFCC00"/>
              </a:buClr>
              <a:buSzPct val="75000"/>
              <a:buFont typeface="MS PGothic" panose="020B0600070205080204" pitchFamily="34" charset="-128"/>
              <a:buChar char="◆"/>
            </a:pPr>
            <a:r>
              <a:rPr lang="en-US" sz="2400" b="1" dirty="0">
                <a:solidFill>
                  <a:srgbClr val="003860"/>
                </a:solidFill>
                <a:ea typeface="ＭＳ Ｐゴシック"/>
                <a:cs typeface="Corbel"/>
              </a:rPr>
              <a:t>Antibodies to FX, </a:t>
            </a:r>
            <a:r>
              <a:rPr lang="en-US" sz="2400" b="1" dirty="0" err="1">
                <a:solidFill>
                  <a:srgbClr val="003860"/>
                </a:solidFill>
                <a:ea typeface="ＭＳ Ｐゴシック"/>
                <a:cs typeface="Corbel"/>
              </a:rPr>
              <a:t>FXa</a:t>
            </a:r>
            <a:r>
              <a:rPr lang="en-US" sz="2400" b="1" dirty="0">
                <a:solidFill>
                  <a:srgbClr val="003860"/>
                </a:solidFill>
                <a:ea typeface="ＭＳ Ｐゴシック"/>
                <a:cs typeface="Corbel"/>
              </a:rPr>
              <a:t>, </a:t>
            </a:r>
            <a:r>
              <a:rPr lang="en-US" sz="2400" b="1" dirty="0" err="1">
                <a:solidFill>
                  <a:srgbClr val="003860"/>
                </a:solidFill>
                <a:ea typeface="ＭＳ Ｐゴシック"/>
                <a:cs typeface="Corbel"/>
              </a:rPr>
              <a:t>andexanet</a:t>
            </a:r>
            <a:endParaRPr lang="en-US" sz="2400" b="1" dirty="0">
              <a:solidFill>
                <a:srgbClr val="003860"/>
              </a:solidFill>
              <a:ea typeface="ＭＳ Ｐゴシック"/>
              <a:cs typeface="Corbel"/>
            </a:endParaRPr>
          </a:p>
          <a:p>
            <a:pPr marL="228600" indent="-228600">
              <a:spcAft>
                <a:spcPts val="600"/>
              </a:spcAft>
              <a:buClr>
                <a:srgbClr val="FFCC00"/>
              </a:buClr>
              <a:buSzPct val="75000"/>
              <a:buFont typeface="MS PGothic" panose="020B0600070205080204" pitchFamily="34" charset="-128"/>
              <a:buChar char="◆"/>
            </a:pPr>
            <a:r>
              <a:rPr lang="en-US" sz="2400" b="1" dirty="0">
                <a:solidFill>
                  <a:srgbClr val="003860"/>
                </a:solidFill>
                <a:ea typeface="ＭＳ Ｐゴシック"/>
                <a:cs typeface="Corbel"/>
              </a:rPr>
              <a:t>30-day </a:t>
            </a:r>
            <a:r>
              <a:rPr lang="en-US" sz="2400" b="1" dirty="0" smtClean="0">
                <a:solidFill>
                  <a:srgbClr val="003860"/>
                </a:solidFill>
                <a:ea typeface="ＭＳ Ｐゴシック"/>
                <a:cs typeface="Corbel"/>
              </a:rPr>
              <a:t>mortality</a:t>
            </a:r>
            <a:endParaRPr lang="en-US" sz="2400" b="1" dirty="0">
              <a:solidFill>
                <a:srgbClr val="003860"/>
              </a:solidFill>
              <a:ea typeface="ＭＳ Ｐゴシック"/>
              <a:cs typeface="Corbel"/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 flipV="1">
            <a:off x="1693964" y="1304324"/>
            <a:ext cx="0" cy="2686818"/>
          </a:xfrm>
          <a:prstGeom prst="line">
            <a:avLst/>
          </a:prstGeom>
          <a:ln>
            <a:solidFill>
              <a:srgbClr val="FFCC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1693965" y="3982259"/>
            <a:ext cx="8756571" cy="8883"/>
          </a:xfrm>
          <a:prstGeom prst="line">
            <a:avLst/>
          </a:prstGeom>
          <a:ln>
            <a:solidFill>
              <a:srgbClr val="FFCC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7098374" y="1682668"/>
            <a:ext cx="1439766" cy="64633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0000"/>
                </a:solidFill>
                <a:ea typeface="ＭＳ Ｐゴシック"/>
                <a:cs typeface="Corbel"/>
              </a:rPr>
              <a:t>After end of infusion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754615" y="3290347"/>
            <a:ext cx="559770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000000"/>
                </a:solidFill>
                <a:ea typeface="ＭＳ Ｐゴシック"/>
                <a:cs typeface="Corbel"/>
              </a:rPr>
              <a:t>1 </a:t>
            </a:r>
            <a:r>
              <a:rPr lang="en-US" b="1" dirty="0" err="1">
                <a:solidFill>
                  <a:srgbClr val="000000"/>
                </a:solidFill>
                <a:ea typeface="ＭＳ Ｐゴシック"/>
                <a:cs typeface="Corbel"/>
              </a:rPr>
              <a:t>hr</a:t>
            </a:r>
            <a:endParaRPr lang="en-US" b="1" dirty="0">
              <a:solidFill>
                <a:srgbClr val="000000"/>
              </a:solidFill>
              <a:ea typeface="ＭＳ Ｐゴシック"/>
              <a:cs typeface="Corbel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274202" y="3290347"/>
            <a:ext cx="559770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000000"/>
                </a:solidFill>
                <a:ea typeface="ＭＳ Ｐゴシック"/>
                <a:cs typeface="Corbel"/>
              </a:rPr>
              <a:t>4 </a:t>
            </a:r>
            <a:r>
              <a:rPr lang="en-US" b="1" dirty="0" err="1">
                <a:solidFill>
                  <a:srgbClr val="000000"/>
                </a:solidFill>
                <a:ea typeface="ＭＳ Ｐゴシック"/>
                <a:cs typeface="Corbel"/>
              </a:rPr>
              <a:t>hr</a:t>
            </a:r>
            <a:endParaRPr lang="en-US" b="1" dirty="0">
              <a:solidFill>
                <a:srgbClr val="000000"/>
              </a:solidFill>
              <a:ea typeface="ＭＳ Ｐゴシック"/>
              <a:cs typeface="Corbel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790499" y="3290347"/>
            <a:ext cx="559770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000000"/>
                </a:solidFill>
                <a:ea typeface="ＭＳ Ｐゴシック"/>
                <a:cs typeface="Corbel"/>
              </a:rPr>
              <a:t>8 </a:t>
            </a:r>
            <a:r>
              <a:rPr lang="en-US" b="1" dirty="0" err="1">
                <a:solidFill>
                  <a:srgbClr val="000000"/>
                </a:solidFill>
                <a:ea typeface="ＭＳ Ｐゴシック"/>
                <a:cs typeface="Corbel"/>
              </a:rPr>
              <a:t>hr</a:t>
            </a:r>
            <a:endParaRPr lang="en-US" b="1" dirty="0">
              <a:solidFill>
                <a:srgbClr val="000000"/>
              </a:solidFill>
              <a:ea typeface="ＭＳ Ｐゴシック"/>
              <a:cs typeface="Corbel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8195007" y="3290347"/>
            <a:ext cx="676788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ea typeface="ＭＳ Ｐゴシック"/>
                <a:cs typeface="Corbel"/>
              </a:rPr>
              <a:t>12 </a:t>
            </a:r>
            <a:r>
              <a:rPr lang="en-US" b="1" dirty="0" err="1">
                <a:solidFill>
                  <a:srgbClr val="FF0000"/>
                </a:solidFill>
                <a:ea typeface="ＭＳ Ｐゴシック"/>
                <a:cs typeface="Corbel"/>
              </a:rPr>
              <a:t>hr</a:t>
            </a:r>
            <a:endParaRPr lang="en-US" b="1" dirty="0">
              <a:solidFill>
                <a:srgbClr val="FF0000"/>
              </a:solidFill>
              <a:ea typeface="ＭＳ Ｐゴシック"/>
              <a:cs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91194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Straight Arrow Connector 39"/>
          <p:cNvCxnSpPr/>
          <p:nvPr/>
        </p:nvCxnSpPr>
        <p:spPr bwMode="auto">
          <a:xfrm>
            <a:off x="4210233" y="5366469"/>
            <a:ext cx="1" cy="224073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5F5F5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Rectangle 14"/>
          <p:cNvSpPr>
            <a:spLocks noGrp="1" noChangeArrowheads="1"/>
          </p:cNvSpPr>
          <p:nvPr>
            <p:ph type="title"/>
          </p:nvPr>
        </p:nvSpPr>
        <p:spPr>
          <a:xfrm>
            <a:off x="0" y="526117"/>
            <a:ext cx="11495972" cy="847227"/>
          </a:xfrm>
        </p:spPr>
        <p:txBody>
          <a:bodyPr/>
          <a:lstStyle/>
          <a:p>
            <a:pPr algn="ctr"/>
            <a:r>
              <a:rPr lang="en-US" altLang="en-US" dirty="0"/>
              <a:t>ANNEXA-4 Dose Selection</a:t>
            </a:r>
          </a:p>
        </p:txBody>
      </p:sp>
      <p:sp>
        <p:nvSpPr>
          <p:cNvPr id="8" name="Rectangle 26"/>
          <p:cNvSpPr>
            <a:spLocks noChangeArrowheads="1"/>
          </p:cNvSpPr>
          <p:nvPr/>
        </p:nvSpPr>
        <p:spPr bwMode="gray">
          <a:xfrm>
            <a:off x="2213694" y="1624210"/>
            <a:ext cx="8172900" cy="849539"/>
          </a:xfrm>
          <a:prstGeom prst="roundRect">
            <a:avLst>
              <a:gd name="adj" fmla="val 5639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 marL="111125" indent="-111125" defTabSz="860425">
              <a:spcBef>
                <a:spcPct val="25000"/>
              </a:spcBef>
              <a:spcAft>
                <a:spcPct val="20000"/>
              </a:spcAft>
              <a:buClr>
                <a:schemeClr val="tx2"/>
              </a:buClr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860425">
              <a:spcBef>
                <a:spcPct val="25000"/>
              </a:spcBef>
              <a:spcAft>
                <a:spcPct val="20000"/>
              </a:spcAft>
              <a:buClr>
                <a:schemeClr val="tx2"/>
              </a:buClr>
              <a:buFont typeface="Arial" charset="0"/>
              <a:buChar char="–"/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60425">
              <a:spcBef>
                <a:spcPct val="25000"/>
              </a:spcBef>
              <a:spcAft>
                <a:spcPct val="20000"/>
              </a:spcAft>
              <a:buClr>
                <a:schemeClr val="tx2"/>
              </a:buClr>
              <a:buFont typeface="Wingdings 2" pitchFamily="18" charset="2"/>
              <a:buChar char=""/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60425">
              <a:spcBef>
                <a:spcPct val="25000"/>
              </a:spcBef>
              <a:spcAft>
                <a:spcPct val="20000"/>
              </a:spcAft>
              <a:buClr>
                <a:schemeClr val="tx2"/>
              </a:buClr>
              <a:buFont typeface="Wingdings" pitchFamily="2" charset="2"/>
              <a:buChar char="t"/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60425">
              <a:spcBef>
                <a:spcPct val="25000"/>
              </a:spcBef>
              <a:spcAft>
                <a:spcPct val="20000"/>
              </a:spcAft>
              <a:buClr>
                <a:schemeClr val="tx2"/>
              </a:buClr>
              <a:buFont typeface="Wingdings" pitchFamily="2" charset="2"/>
              <a:buChar char="t"/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60425" eaLnBrk="0" fontAlgn="base" hangingPunct="0">
              <a:spcBef>
                <a:spcPct val="25000"/>
              </a:spcBef>
              <a:spcAft>
                <a:spcPct val="20000"/>
              </a:spcAft>
              <a:buClr>
                <a:schemeClr val="tx2"/>
              </a:buClr>
              <a:buFont typeface="Wingdings" pitchFamily="2" charset="2"/>
              <a:buChar char="t"/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60425" eaLnBrk="0" fontAlgn="base" hangingPunct="0">
              <a:spcBef>
                <a:spcPct val="25000"/>
              </a:spcBef>
              <a:spcAft>
                <a:spcPct val="20000"/>
              </a:spcAft>
              <a:buClr>
                <a:schemeClr val="tx2"/>
              </a:buClr>
              <a:buFont typeface="Wingdings" pitchFamily="2" charset="2"/>
              <a:buChar char="t"/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60425" eaLnBrk="0" fontAlgn="base" hangingPunct="0">
              <a:spcBef>
                <a:spcPct val="25000"/>
              </a:spcBef>
              <a:spcAft>
                <a:spcPct val="20000"/>
              </a:spcAft>
              <a:buClr>
                <a:schemeClr val="tx2"/>
              </a:buClr>
              <a:buFont typeface="Wingdings" pitchFamily="2" charset="2"/>
              <a:buChar char="t"/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60425" eaLnBrk="0" fontAlgn="base" hangingPunct="0">
              <a:spcBef>
                <a:spcPct val="25000"/>
              </a:spcBef>
              <a:spcAft>
                <a:spcPct val="20000"/>
              </a:spcAft>
              <a:buClr>
                <a:schemeClr val="tx2"/>
              </a:buClr>
              <a:buFont typeface="Wingdings" pitchFamily="2" charset="2"/>
              <a:buChar char="t"/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860425" rtl="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Arial Unicode MS" pitchFamily="34" charset="-128"/>
                <a:cs typeface="Arial Unicode MS" pitchFamily="34" charset="-128"/>
              </a:rPr>
              <a:t>Acute major bleeding ≤ 18 hours of last dose of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apixaban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edoxaban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rivaroxaban, or enoxaparin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Arial Unicode MS" pitchFamily="34" charset="-128"/>
                <a:cs typeface="Arial Unicode MS" pitchFamily="34" charset="-128"/>
              </a:rPr>
              <a:t>  </a:t>
            </a:r>
          </a:p>
        </p:txBody>
      </p:sp>
      <p:sp>
        <p:nvSpPr>
          <p:cNvPr id="22" name="Rectangle 26"/>
          <p:cNvSpPr>
            <a:spLocks noChangeArrowheads="1"/>
          </p:cNvSpPr>
          <p:nvPr/>
        </p:nvSpPr>
        <p:spPr bwMode="gray">
          <a:xfrm>
            <a:off x="2213694" y="2879341"/>
            <a:ext cx="8172900" cy="382571"/>
          </a:xfrm>
          <a:prstGeom prst="roundRect">
            <a:avLst>
              <a:gd name="adj" fmla="val 5639"/>
            </a:avLst>
          </a:prstGeom>
          <a:solidFill>
            <a:schemeClr val="bg1">
              <a:lumMod val="5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 marL="111125" indent="-111125" defTabSz="860425">
              <a:spcBef>
                <a:spcPct val="25000"/>
              </a:spcBef>
              <a:spcAft>
                <a:spcPct val="20000"/>
              </a:spcAft>
              <a:buClr>
                <a:schemeClr val="tx2"/>
              </a:buClr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860425">
              <a:spcBef>
                <a:spcPct val="25000"/>
              </a:spcBef>
              <a:spcAft>
                <a:spcPct val="20000"/>
              </a:spcAft>
              <a:buClr>
                <a:schemeClr val="tx2"/>
              </a:buClr>
              <a:buFont typeface="Arial" charset="0"/>
              <a:buChar char="–"/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60425">
              <a:spcBef>
                <a:spcPct val="25000"/>
              </a:spcBef>
              <a:spcAft>
                <a:spcPct val="20000"/>
              </a:spcAft>
              <a:buClr>
                <a:schemeClr val="tx2"/>
              </a:buClr>
              <a:buFont typeface="Wingdings 2" pitchFamily="18" charset="2"/>
              <a:buChar char=""/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60425">
              <a:spcBef>
                <a:spcPct val="25000"/>
              </a:spcBef>
              <a:spcAft>
                <a:spcPct val="20000"/>
              </a:spcAft>
              <a:buClr>
                <a:schemeClr val="tx2"/>
              </a:buClr>
              <a:buFont typeface="Wingdings" pitchFamily="2" charset="2"/>
              <a:buChar char="t"/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60425">
              <a:spcBef>
                <a:spcPct val="25000"/>
              </a:spcBef>
              <a:spcAft>
                <a:spcPct val="20000"/>
              </a:spcAft>
              <a:buClr>
                <a:schemeClr val="tx2"/>
              </a:buClr>
              <a:buFont typeface="Wingdings" pitchFamily="2" charset="2"/>
              <a:buChar char="t"/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60425" eaLnBrk="0" fontAlgn="base" hangingPunct="0">
              <a:spcBef>
                <a:spcPct val="25000"/>
              </a:spcBef>
              <a:spcAft>
                <a:spcPct val="20000"/>
              </a:spcAft>
              <a:buClr>
                <a:schemeClr val="tx2"/>
              </a:buClr>
              <a:buFont typeface="Wingdings" pitchFamily="2" charset="2"/>
              <a:buChar char="t"/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60425" eaLnBrk="0" fontAlgn="base" hangingPunct="0">
              <a:spcBef>
                <a:spcPct val="25000"/>
              </a:spcBef>
              <a:spcAft>
                <a:spcPct val="20000"/>
              </a:spcAft>
              <a:buClr>
                <a:schemeClr val="tx2"/>
              </a:buClr>
              <a:buFont typeface="Wingdings" pitchFamily="2" charset="2"/>
              <a:buChar char="t"/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60425" eaLnBrk="0" fontAlgn="base" hangingPunct="0">
              <a:spcBef>
                <a:spcPct val="25000"/>
              </a:spcBef>
              <a:spcAft>
                <a:spcPct val="20000"/>
              </a:spcAft>
              <a:buClr>
                <a:schemeClr val="tx2"/>
              </a:buClr>
              <a:buFont typeface="Wingdings" pitchFamily="2" charset="2"/>
              <a:buChar char="t"/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60425" eaLnBrk="0" fontAlgn="base" hangingPunct="0">
              <a:spcBef>
                <a:spcPct val="25000"/>
              </a:spcBef>
              <a:spcAft>
                <a:spcPct val="20000"/>
              </a:spcAft>
              <a:buClr>
                <a:schemeClr val="tx2"/>
              </a:buClr>
              <a:buFont typeface="Wingdings" pitchFamily="2" charset="2"/>
              <a:buChar char="t"/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860425" rtl="0" eaLnBrk="1" fontAlgn="base" latinLnBrk="0" hangingPunct="1">
              <a:lnSpc>
                <a:spcPct val="95000"/>
              </a:lnSpc>
              <a:spcBef>
                <a:spcPct val="35000"/>
              </a:spcBef>
              <a:spcAft>
                <a:spcPct val="37000"/>
              </a:spcAft>
              <a:buClr>
                <a:srgbClr val="000000"/>
              </a:buClr>
              <a:buSzPct val="160000"/>
              <a:buFont typeface="Wingdings" pitchFamily="2" charset="2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Andexanet  IV bolus and 2 hour infusion</a:t>
            </a:r>
          </a:p>
        </p:txBody>
      </p:sp>
      <p:sp>
        <p:nvSpPr>
          <p:cNvPr id="28" name="Rectangle 26"/>
          <p:cNvSpPr>
            <a:spLocks noChangeArrowheads="1"/>
          </p:cNvSpPr>
          <p:nvPr/>
        </p:nvSpPr>
        <p:spPr bwMode="gray">
          <a:xfrm>
            <a:off x="956931" y="3774560"/>
            <a:ext cx="5249842" cy="2519914"/>
          </a:xfrm>
          <a:prstGeom prst="roundRect">
            <a:avLst>
              <a:gd name="adj" fmla="val 5639"/>
            </a:avLst>
          </a:prstGeom>
          <a:solidFill>
            <a:schemeClr val="bg1">
              <a:lumMod val="5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 marL="111125" indent="-111125" defTabSz="860425">
              <a:spcBef>
                <a:spcPct val="25000"/>
              </a:spcBef>
              <a:spcAft>
                <a:spcPct val="20000"/>
              </a:spcAft>
              <a:buClr>
                <a:schemeClr val="tx2"/>
              </a:buClr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860425">
              <a:spcBef>
                <a:spcPct val="25000"/>
              </a:spcBef>
              <a:spcAft>
                <a:spcPct val="20000"/>
              </a:spcAft>
              <a:buClr>
                <a:schemeClr val="tx2"/>
              </a:buClr>
              <a:buFont typeface="Arial" charset="0"/>
              <a:buChar char="–"/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60425">
              <a:spcBef>
                <a:spcPct val="25000"/>
              </a:spcBef>
              <a:spcAft>
                <a:spcPct val="20000"/>
              </a:spcAft>
              <a:buClr>
                <a:schemeClr val="tx2"/>
              </a:buClr>
              <a:buFont typeface="Wingdings 2" pitchFamily="18" charset="2"/>
              <a:buChar char=""/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60425">
              <a:spcBef>
                <a:spcPct val="25000"/>
              </a:spcBef>
              <a:spcAft>
                <a:spcPct val="20000"/>
              </a:spcAft>
              <a:buClr>
                <a:schemeClr val="tx2"/>
              </a:buClr>
              <a:buFont typeface="Wingdings" pitchFamily="2" charset="2"/>
              <a:buChar char="t"/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60425">
              <a:spcBef>
                <a:spcPct val="25000"/>
              </a:spcBef>
              <a:spcAft>
                <a:spcPct val="20000"/>
              </a:spcAft>
              <a:buClr>
                <a:schemeClr val="tx2"/>
              </a:buClr>
              <a:buFont typeface="Wingdings" pitchFamily="2" charset="2"/>
              <a:buChar char="t"/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60425" eaLnBrk="0" fontAlgn="base" hangingPunct="0">
              <a:spcBef>
                <a:spcPct val="25000"/>
              </a:spcBef>
              <a:spcAft>
                <a:spcPct val="20000"/>
              </a:spcAft>
              <a:buClr>
                <a:schemeClr val="tx2"/>
              </a:buClr>
              <a:buFont typeface="Wingdings" pitchFamily="2" charset="2"/>
              <a:buChar char="t"/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60425" eaLnBrk="0" fontAlgn="base" hangingPunct="0">
              <a:spcBef>
                <a:spcPct val="25000"/>
              </a:spcBef>
              <a:spcAft>
                <a:spcPct val="20000"/>
              </a:spcAft>
              <a:buClr>
                <a:schemeClr val="tx2"/>
              </a:buClr>
              <a:buFont typeface="Wingdings" pitchFamily="2" charset="2"/>
              <a:buChar char="t"/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60425" eaLnBrk="0" fontAlgn="base" hangingPunct="0">
              <a:spcBef>
                <a:spcPct val="25000"/>
              </a:spcBef>
              <a:spcAft>
                <a:spcPct val="20000"/>
              </a:spcAft>
              <a:buClr>
                <a:schemeClr val="tx2"/>
              </a:buClr>
              <a:buFont typeface="Wingdings" pitchFamily="2" charset="2"/>
              <a:buChar char="t"/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60425" eaLnBrk="0" fontAlgn="base" hangingPunct="0">
              <a:spcBef>
                <a:spcPct val="25000"/>
              </a:spcBef>
              <a:spcAft>
                <a:spcPct val="20000"/>
              </a:spcAft>
              <a:buClr>
                <a:schemeClr val="tx2"/>
              </a:buClr>
              <a:buFont typeface="Wingdings" pitchFamily="2" charset="2"/>
              <a:buChar char="t"/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Pts on apixaban or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</a:b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&gt;7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h from last rivaroxaban dose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Bolus 400 mg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+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Infusion 480 mg @ 4 mg/min</a:t>
            </a:r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gray">
          <a:xfrm>
            <a:off x="6289897" y="3774559"/>
            <a:ext cx="5129469" cy="2519916"/>
          </a:xfrm>
          <a:prstGeom prst="roundRect">
            <a:avLst>
              <a:gd name="adj" fmla="val 5639"/>
            </a:avLst>
          </a:prstGeom>
          <a:solidFill>
            <a:schemeClr val="bg1">
              <a:lumMod val="5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 marL="111125" indent="-111125" defTabSz="860425">
              <a:spcBef>
                <a:spcPct val="25000"/>
              </a:spcBef>
              <a:spcAft>
                <a:spcPct val="20000"/>
              </a:spcAft>
              <a:buClr>
                <a:schemeClr val="tx2"/>
              </a:buClr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860425">
              <a:spcBef>
                <a:spcPct val="25000"/>
              </a:spcBef>
              <a:spcAft>
                <a:spcPct val="20000"/>
              </a:spcAft>
              <a:buClr>
                <a:schemeClr val="tx2"/>
              </a:buClr>
              <a:buFont typeface="Arial" charset="0"/>
              <a:buChar char="–"/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60425">
              <a:spcBef>
                <a:spcPct val="25000"/>
              </a:spcBef>
              <a:spcAft>
                <a:spcPct val="20000"/>
              </a:spcAft>
              <a:buClr>
                <a:schemeClr val="tx2"/>
              </a:buClr>
              <a:buFont typeface="Wingdings 2" pitchFamily="18" charset="2"/>
              <a:buChar char=""/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60425">
              <a:spcBef>
                <a:spcPct val="25000"/>
              </a:spcBef>
              <a:spcAft>
                <a:spcPct val="20000"/>
              </a:spcAft>
              <a:buClr>
                <a:schemeClr val="tx2"/>
              </a:buClr>
              <a:buFont typeface="Wingdings" pitchFamily="2" charset="2"/>
              <a:buChar char="t"/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60425">
              <a:spcBef>
                <a:spcPct val="25000"/>
              </a:spcBef>
              <a:spcAft>
                <a:spcPct val="20000"/>
              </a:spcAft>
              <a:buClr>
                <a:schemeClr val="tx2"/>
              </a:buClr>
              <a:buFont typeface="Wingdings" pitchFamily="2" charset="2"/>
              <a:buChar char="t"/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60425" eaLnBrk="0" fontAlgn="base" hangingPunct="0">
              <a:spcBef>
                <a:spcPct val="25000"/>
              </a:spcBef>
              <a:spcAft>
                <a:spcPct val="20000"/>
              </a:spcAft>
              <a:buClr>
                <a:schemeClr val="tx2"/>
              </a:buClr>
              <a:buFont typeface="Wingdings" pitchFamily="2" charset="2"/>
              <a:buChar char="t"/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60425" eaLnBrk="0" fontAlgn="base" hangingPunct="0">
              <a:spcBef>
                <a:spcPct val="25000"/>
              </a:spcBef>
              <a:spcAft>
                <a:spcPct val="20000"/>
              </a:spcAft>
              <a:buClr>
                <a:schemeClr val="tx2"/>
              </a:buClr>
              <a:buFont typeface="Wingdings" pitchFamily="2" charset="2"/>
              <a:buChar char="t"/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60425" eaLnBrk="0" fontAlgn="base" hangingPunct="0">
              <a:spcBef>
                <a:spcPct val="25000"/>
              </a:spcBef>
              <a:spcAft>
                <a:spcPct val="20000"/>
              </a:spcAft>
              <a:buClr>
                <a:schemeClr val="tx2"/>
              </a:buClr>
              <a:buFont typeface="Wingdings" pitchFamily="2" charset="2"/>
              <a:buChar char="t"/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60425" eaLnBrk="0" fontAlgn="base" hangingPunct="0">
              <a:spcBef>
                <a:spcPct val="25000"/>
              </a:spcBef>
              <a:spcAft>
                <a:spcPct val="20000"/>
              </a:spcAft>
              <a:buClr>
                <a:schemeClr val="tx2"/>
              </a:buClr>
              <a:buFont typeface="Wingdings" pitchFamily="2" charset="2"/>
              <a:buChar char="t"/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Pts on enoxaparin or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edoxaban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or ≤ 7 h from last rivaroxaban dose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</a:br>
            <a:endParaRPr kumimoji="0" lang="en-US" sz="2000" b="0" i="0" u="none" strike="noStrike" kern="1200" cap="none" spc="0" normalizeH="0" baseline="3000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Bolus 800 mg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+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Infusion 960 mg @ 8 mg/min</a:t>
            </a:r>
          </a:p>
        </p:txBody>
      </p:sp>
      <p:sp>
        <p:nvSpPr>
          <p:cNvPr id="14" name="Rectangle 26"/>
          <p:cNvSpPr>
            <a:spLocks noChangeArrowheads="1"/>
          </p:cNvSpPr>
          <p:nvPr/>
        </p:nvSpPr>
        <p:spPr bwMode="gray">
          <a:xfrm>
            <a:off x="6206773" y="3774560"/>
            <a:ext cx="5249842" cy="2519914"/>
          </a:xfrm>
          <a:prstGeom prst="roundRect">
            <a:avLst>
              <a:gd name="adj" fmla="val 5639"/>
            </a:avLst>
          </a:prstGeom>
          <a:solidFill>
            <a:schemeClr val="bg1">
              <a:lumMod val="5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 marL="111125" indent="-111125" defTabSz="860425">
              <a:spcBef>
                <a:spcPct val="25000"/>
              </a:spcBef>
              <a:spcAft>
                <a:spcPct val="20000"/>
              </a:spcAft>
              <a:buClr>
                <a:schemeClr val="tx2"/>
              </a:buClr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860425">
              <a:spcBef>
                <a:spcPct val="25000"/>
              </a:spcBef>
              <a:spcAft>
                <a:spcPct val="20000"/>
              </a:spcAft>
              <a:buClr>
                <a:schemeClr val="tx2"/>
              </a:buClr>
              <a:buFont typeface="Arial" charset="0"/>
              <a:buChar char="–"/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60425">
              <a:spcBef>
                <a:spcPct val="25000"/>
              </a:spcBef>
              <a:spcAft>
                <a:spcPct val="20000"/>
              </a:spcAft>
              <a:buClr>
                <a:schemeClr val="tx2"/>
              </a:buClr>
              <a:buFont typeface="Wingdings 2" pitchFamily="18" charset="2"/>
              <a:buChar char=""/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60425">
              <a:spcBef>
                <a:spcPct val="25000"/>
              </a:spcBef>
              <a:spcAft>
                <a:spcPct val="20000"/>
              </a:spcAft>
              <a:buClr>
                <a:schemeClr val="tx2"/>
              </a:buClr>
              <a:buFont typeface="Wingdings" pitchFamily="2" charset="2"/>
              <a:buChar char="t"/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60425">
              <a:spcBef>
                <a:spcPct val="25000"/>
              </a:spcBef>
              <a:spcAft>
                <a:spcPct val="20000"/>
              </a:spcAft>
              <a:buClr>
                <a:schemeClr val="tx2"/>
              </a:buClr>
              <a:buFont typeface="Wingdings" pitchFamily="2" charset="2"/>
              <a:buChar char="t"/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60425" eaLnBrk="0" fontAlgn="base" hangingPunct="0">
              <a:spcBef>
                <a:spcPct val="25000"/>
              </a:spcBef>
              <a:spcAft>
                <a:spcPct val="20000"/>
              </a:spcAft>
              <a:buClr>
                <a:schemeClr val="tx2"/>
              </a:buClr>
              <a:buFont typeface="Wingdings" pitchFamily="2" charset="2"/>
              <a:buChar char="t"/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60425" eaLnBrk="0" fontAlgn="base" hangingPunct="0">
              <a:spcBef>
                <a:spcPct val="25000"/>
              </a:spcBef>
              <a:spcAft>
                <a:spcPct val="20000"/>
              </a:spcAft>
              <a:buClr>
                <a:schemeClr val="tx2"/>
              </a:buClr>
              <a:buFont typeface="Wingdings" pitchFamily="2" charset="2"/>
              <a:buChar char="t"/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60425" eaLnBrk="0" fontAlgn="base" hangingPunct="0">
              <a:spcBef>
                <a:spcPct val="25000"/>
              </a:spcBef>
              <a:spcAft>
                <a:spcPct val="20000"/>
              </a:spcAft>
              <a:buClr>
                <a:schemeClr val="tx2"/>
              </a:buClr>
              <a:buFont typeface="Wingdings" pitchFamily="2" charset="2"/>
              <a:buChar char="t"/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60425" eaLnBrk="0" fontAlgn="base" hangingPunct="0">
              <a:spcBef>
                <a:spcPct val="25000"/>
              </a:spcBef>
              <a:spcAft>
                <a:spcPct val="20000"/>
              </a:spcAft>
              <a:buClr>
                <a:schemeClr val="tx2"/>
              </a:buClr>
              <a:buFont typeface="Wingdings" pitchFamily="2" charset="2"/>
              <a:buChar char="t"/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Pts on enoxaparin,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edoxaban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or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</a:b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≤7 h from last rivaroxaban dose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Bolus 800 mg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+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Infusion 960 mg @ 8 mg/min</a:t>
            </a:r>
          </a:p>
        </p:txBody>
      </p:sp>
    </p:spTree>
    <p:extLst>
      <p:ext uri="{BB962C8B-B14F-4D97-AF65-F5344CB8AC3E}">
        <p14:creationId xmlns:p14="http://schemas.microsoft.com/office/powerpoint/2010/main" val="112829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/>
              <a:t>ANNEXA-4:  Design and Analysis Plan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6324" y="1607215"/>
            <a:ext cx="10908146" cy="4951415"/>
          </a:xfrm>
        </p:spPr>
        <p:txBody>
          <a:bodyPr>
            <a:normAutofit/>
          </a:bodyPr>
          <a:lstStyle/>
          <a:p>
            <a:pPr fontAlgn="base">
              <a:lnSpc>
                <a:spcPct val="100000"/>
              </a:lnSpc>
              <a:spcBef>
                <a:spcPts val="1200"/>
              </a:spcBef>
            </a:pPr>
            <a:r>
              <a:rPr lang="en-US" b="1" dirty="0" smtClean="0">
                <a:solidFill>
                  <a:srgbClr val="000000"/>
                </a:solidFill>
              </a:rPr>
              <a:t>Analysis </a:t>
            </a:r>
            <a:r>
              <a:rPr lang="en-US" b="1" dirty="0">
                <a:solidFill>
                  <a:srgbClr val="000000"/>
                </a:solidFill>
              </a:rPr>
              <a:t>Populations</a:t>
            </a:r>
          </a:p>
          <a:p>
            <a:pPr marL="800100" lvl="1" indent="-342900" fontAlgn="base">
              <a:lnSpc>
                <a:spcPct val="100000"/>
              </a:lnSpc>
              <a:spcBef>
                <a:spcPts val="1200"/>
              </a:spcBef>
            </a:pPr>
            <a:r>
              <a:rPr lang="en-US" b="1" dirty="0">
                <a:solidFill>
                  <a:srgbClr val="000000"/>
                </a:solidFill>
              </a:rPr>
              <a:t>Safety</a:t>
            </a:r>
            <a:r>
              <a:rPr lang="en-US" dirty="0">
                <a:solidFill>
                  <a:srgbClr val="000000"/>
                </a:solidFill>
              </a:rPr>
              <a:t> population </a:t>
            </a:r>
            <a:r>
              <a:rPr lang="en-US" dirty="0" smtClean="0">
                <a:solidFill>
                  <a:srgbClr val="000000"/>
                </a:solidFill>
              </a:rPr>
              <a:t>includes </a:t>
            </a:r>
            <a:r>
              <a:rPr lang="en-US" dirty="0">
                <a:solidFill>
                  <a:srgbClr val="000000"/>
                </a:solidFill>
              </a:rPr>
              <a:t>all patients receiving andexanet</a:t>
            </a:r>
          </a:p>
          <a:p>
            <a:pPr marL="800100" lvl="1" indent="-342900" fontAlgn="base">
              <a:lnSpc>
                <a:spcPct val="100000"/>
              </a:lnSpc>
              <a:spcBef>
                <a:spcPts val="1200"/>
              </a:spcBef>
            </a:pPr>
            <a:r>
              <a:rPr lang="en-US" b="1" dirty="0">
                <a:solidFill>
                  <a:srgbClr val="000000"/>
                </a:solidFill>
              </a:rPr>
              <a:t>Efficacy</a:t>
            </a:r>
            <a:r>
              <a:rPr lang="en-US" dirty="0">
                <a:solidFill>
                  <a:srgbClr val="000000"/>
                </a:solidFill>
              </a:rPr>
              <a:t> population </a:t>
            </a:r>
            <a:r>
              <a:rPr lang="en-US" dirty="0" smtClean="0">
                <a:solidFill>
                  <a:srgbClr val="000000"/>
                </a:solidFill>
              </a:rPr>
              <a:t>excludes </a:t>
            </a:r>
            <a:r>
              <a:rPr lang="en-US" dirty="0">
                <a:solidFill>
                  <a:srgbClr val="000000"/>
                </a:solidFill>
              </a:rPr>
              <a:t>patients with baseline anti-</a:t>
            </a:r>
            <a:r>
              <a:rPr lang="en-US" dirty="0" err="1">
                <a:solidFill>
                  <a:srgbClr val="000000"/>
                </a:solidFill>
              </a:rPr>
              <a:t>fXa</a:t>
            </a:r>
            <a:r>
              <a:rPr lang="en-US" dirty="0">
                <a:solidFill>
                  <a:srgbClr val="000000"/>
                </a:solidFill>
              </a:rPr>
              <a:t> activity &lt;75 ng/ml </a:t>
            </a:r>
          </a:p>
          <a:p>
            <a:pPr marL="457200" lvl="1" indent="0" fontAlgn="base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dirty="0" smtClean="0">
                <a:solidFill>
                  <a:srgbClr val="000000"/>
                </a:solidFill>
              </a:rPr>
              <a:t>      (&lt; </a:t>
            </a:r>
            <a:r>
              <a:rPr lang="en-US" dirty="0" smtClean="0"/>
              <a:t>0.25 IU/ml </a:t>
            </a:r>
            <a:r>
              <a:rPr lang="en-US" dirty="0" smtClean="0">
                <a:solidFill>
                  <a:srgbClr val="000000"/>
                </a:solidFill>
              </a:rPr>
              <a:t>for </a:t>
            </a:r>
            <a:r>
              <a:rPr lang="en-US" dirty="0">
                <a:solidFill>
                  <a:srgbClr val="000000"/>
                </a:solidFill>
              </a:rPr>
              <a:t>enoxaparin)</a:t>
            </a:r>
          </a:p>
          <a:p>
            <a:pPr fontAlgn="base">
              <a:lnSpc>
                <a:spcPct val="100000"/>
              </a:lnSpc>
              <a:spcBef>
                <a:spcPts val="1200"/>
              </a:spcBef>
            </a:pPr>
            <a:r>
              <a:rPr lang="en-US" b="1" dirty="0" smtClean="0">
                <a:solidFill>
                  <a:srgbClr val="000000"/>
                </a:solidFill>
              </a:rPr>
              <a:t>Interim </a:t>
            </a:r>
            <a:r>
              <a:rPr lang="en-US" b="1" dirty="0">
                <a:solidFill>
                  <a:srgbClr val="000000"/>
                </a:solidFill>
              </a:rPr>
              <a:t>analysis</a:t>
            </a:r>
          </a:p>
          <a:p>
            <a:pPr marL="800100" lvl="1" indent="-342900" fontAlgn="base">
              <a:lnSpc>
                <a:spcPct val="100000"/>
              </a:lnSpc>
              <a:spcBef>
                <a:spcPts val="1200"/>
              </a:spcBef>
            </a:pPr>
            <a:r>
              <a:rPr lang="en-US" dirty="0">
                <a:solidFill>
                  <a:srgbClr val="000000"/>
                </a:solidFill>
              </a:rPr>
              <a:t>Includes all patients </a:t>
            </a:r>
            <a:r>
              <a:rPr lang="en-US" dirty="0" smtClean="0">
                <a:solidFill>
                  <a:srgbClr val="000000"/>
                </a:solidFill>
              </a:rPr>
              <a:t>as of October 20, 2017</a:t>
            </a:r>
            <a:endParaRPr lang="en-US" strike="sngStrike" dirty="0">
              <a:solidFill>
                <a:srgbClr val="00B0F0"/>
              </a:solidFill>
            </a:endParaRPr>
          </a:p>
          <a:p>
            <a:pPr marL="800100" lvl="1" indent="-342900" fontAlgn="base">
              <a:lnSpc>
                <a:spcPct val="100000"/>
              </a:lnSpc>
              <a:spcBef>
                <a:spcPts val="1200"/>
              </a:spcBef>
            </a:pPr>
            <a:r>
              <a:rPr lang="en-US" dirty="0">
                <a:solidFill>
                  <a:srgbClr val="000000"/>
                </a:solidFill>
              </a:rPr>
              <a:t>ANNEXA-4 study is </a:t>
            </a:r>
            <a:r>
              <a:rPr lang="en-US" dirty="0" smtClean="0">
                <a:solidFill>
                  <a:srgbClr val="000000"/>
                </a:solidFill>
              </a:rPr>
              <a:t>ongoing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405" name="Rectangle 8"/>
          <p:cNvSpPr>
            <a:spLocks noChangeArrowheads="1"/>
          </p:cNvSpPr>
          <p:nvPr/>
        </p:nvSpPr>
        <p:spPr bwMode="auto">
          <a:xfrm>
            <a:off x="2405150" y="1147157"/>
            <a:ext cx="7490494" cy="3504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ts val="600"/>
              </a:spcBef>
              <a:spcAft>
                <a:spcPct val="0"/>
              </a:spcAft>
              <a:buClr>
                <a:srgbClr val="FF3300"/>
              </a:buClr>
            </a:pPr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8155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291" y="243827"/>
            <a:ext cx="10746509" cy="863047"/>
          </a:xfrm>
        </p:spPr>
        <p:txBody>
          <a:bodyPr/>
          <a:lstStyle/>
          <a:p>
            <a:r>
              <a:rPr lang="en-US" dirty="0" smtClean="0"/>
              <a:t>Assessment of Clinical Hemostatic Efficacy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7291" y="1631892"/>
            <a:ext cx="10956636" cy="495141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All cases assessed by independent committee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Independent Core Lab interpreted brain CT and MRI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Cases rated as excellent/good vs. poor/none based on s</a:t>
            </a:r>
            <a:r>
              <a:rPr lang="en-US" dirty="0" smtClean="0"/>
              <a:t>pecific criteria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sz="2800" dirty="0" smtClean="0"/>
              <a:t>This methodology initially developed for assessment of 4F-PCC in warfarin bleeding, where efficacy reported was 72%*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416197" y="6158575"/>
            <a:ext cx="5851217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" lvl="1">
              <a:lnSpc>
                <a:spcPct val="90000"/>
              </a:lnSpc>
              <a:spcBef>
                <a:spcPts val="1000"/>
              </a:spcBef>
            </a:pPr>
            <a:r>
              <a:rPr lang="en-US" sz="2400" i="1" dirty="0" smtClean="0">
                <a:solidFill>
                  <a:prstClr val="black"/>
                </a:solidFill>
              </a:rPr>
              <a:t>*Sarode </a:t>
            </a:r>
            <a:r>
              <a:rPr lang="en-US" sz="2400" i="1" dirty="0">
                <a:solidFill>
                  <a:prstClr val="black"/>
                </a:solidFill>
              </a:rPr>
              <a:t>et al, Circulation 2013; 128, 1234-43</a:t>
            </a:r>
          </a:p>
        </p:txBody>
      </p:sp>
    </p:spTree>
    <p:extLst>
      <p:ext uri="{BB962C8B-B14F-4D97-AF65-F5344CB8AC3E}">
        <p14:creationId xmlns:p14="http://schemas.microsoft.com/office/powerpoint/2010/main" val="286438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Baseline Characteristics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8042955"/>
              </p:ext>
            </p:extLst>
          </p:nvPr>
        </p:nvGraphicFramePr>
        <p:xfrm>
          <a:off x="692728" y="885201"/>
          <a:ext cx="10806544" cy="5848356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589890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615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4610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914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3457" marR="434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Safety Population</a:t>
                      </a:r>
                      <a:endParaRPr lang="en-US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N=227</a:t>
                      </a:r>
                      <a:endParaRPr lang="en-US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57" marR="434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Efficacy Population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N=137</a:t>
                      </a:r>
                      <a:endParaRPr lang="en-US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57" marR="43457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 (</a:t>
                      </a:r>
                      <a:r>
                        <a:rPr lang="en-US" sz="2400" b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yr</a:t>
                      </a:r>
                      <a:r>
                        <a:rPr lang="en-US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), mean ± SD</a:t>
                      </a:r>
                    </a:p>
                  </a:txBody>
                  <a:tcPr marL="43457" marR="434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77(±11)</a:t>
                      </a:r>
                      <a:endParaRPr lang="en-US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57" marR="434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 (±12)</a:t>
                      </a:r>
                      <a:endParaRPr lang="en-US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57" marR="43457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Male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57" marR="434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117 </a:t>
                      </a:r>
                      <a:r>
                        <a:rPr lang="en-US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52%)</a:t>
                      </a:r>
                      <a:endParaRPr lang="en-US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57" marR="434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 </a:t>
                      </a:r>
                      <a:r>
                        <a:rPr lang="en-US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51%)</a:t>
                      </a:r>
                      <a:endParaRPr lang="en-US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57" marR="43457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Time from presentation until </a:t>
                      </a:r>
                      <a:r>
                        <a:rPr lang="en-US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Andexanet (</a:t>
                      </a:r>
                      <a:r>
                        <a:rPr lang="en-US" sz="2400" b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hrs</a:t>
                      </a:r>
                      <a:r>
                        <a:rPr lang="en-US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57" marR="434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4.7 ± 2.8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57" marR="434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5.0 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± 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3.1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57" marR="43457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Estimated creatinine clearance &lt; 30 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" panose="02020603050405020304" pitchFamily="18" charset="0"/>
                        </a:rPr>
                        <a:t>mL/min,</a:t>
                      </a:r>
                      <a:r>
                        <a:rPr lang="en-US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43457" marR="434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 (9%)</a:t>
                      </a:r>
                      <a:endParaRPr lang="en-US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57" marR="434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" panose="02020603050405020304" pitchFamily="18" charset="0"/>
                        </a:rPr>
                        <a:t>13 (10%)</a:t>
                      </a:r>
                      <a:endParaRPr lang="en-US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57" marR="43457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Indication for anticoagulation</a:t>
                      </a:r>
                    </a:p>
                  </a:txBody>
                  <a:tcPr marL="43457" marR="434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57" marR="434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3457" marR="43457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 lv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" panose="02020603050405020304" pitchFamily="18" charset="0"/>
                        </a:rPr>
                        <a:t>Atrial fibrillation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57" marR="434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178 (78%)</a:t>
                      </a:r>
                      <a:endParaRPr lang="en-US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57" marR="434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104 (76%)</a:t>
                      </a:r>
                      <a:endParaRPr lang="en-US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57" marR="43457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 lv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" panose="02020603050405020304" pitchFamily="18" charset="0"/>
                        </a:rPr>
                        <a:t>Venous</a:t>
                      </a:r>
                      <a:r>
                        <a:rPr lang="en-US" sz="2400" b="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" panose="02020603050405020304" pitchFamily="18" charset="0"/>
                        </a:rPr>
                        <a:t> Thromboembolic Disease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57" marR="434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(23%)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57" marR="434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(28%)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57" marR="43457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 lv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" panose="02020603050405020304" pitchFamily="18" charset="0"/>
                        </a:rPr>
                        <a:t>Atrial 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" panose="02020603050405020304" pitchFamily="18" charset="0"/>
                        </a:rPr>
                        <a:t>fibrillation and VTE 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57" marR="434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 (4%)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57" marR="434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(4%)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57" marR="43457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Medical History</a:t>
                      </a:r>
                    </a:p>
                  </a:txBody>
                  <a:tcPr marL="43457" marR="434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57" marR="434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3457" marR="43457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 lv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Myocardial infarction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57" marR="434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 (14%)</a:t>
                      </a:r>
                      <a:endParaRPr lang="en-US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57" marR="434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 </a:t>
                      </a:r>
                      <a:r>
                        <a:rPr lang="en-US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11%)</a:t>
                      </a:r>
                      <a:endParaRPr lang="en-US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57" marR="43457" marT="0" marB="0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 lv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Stroke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57" marR="434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 (21%)</a:t>
                      </a:r>
                      <a:endParaRPr lang="en-US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57" marR="434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 (23%)</a:t>
                      </a:r>
                      <a:endParaRPr lang="en-US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57" marR="43457" marT="0" marB="0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 lv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Heart Failure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57" marR="434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 (23%)</a:t>
                      </a:r>
                      <a:endParaRPr lang="en-US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57" marR="434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 (26%)</a:t>
                      </a:r>
                      <a:endParaRPr lang="en-US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57" marR="43457" marT="0" marB="0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 lv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Diabetes mellitus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57" marR="4345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CA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 </a:t>
                      </a:r>
                      <a:r>
                        <a:rPr lang="en-CA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(30%)</a:t>
                      </a:r>
                      <a:endParaRPr lang="en-US" sz="2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CA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 (</a:t>
                      </a:r>
                      <a:r>
                        <a:rPr lang="en-CA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31%)</a:t>
                      </a:r>
                      <a:endParaRPr lang="en-US" sz="2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0" marR="38100" marT="0" marB="0"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767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Site </a:t>
            </a:r>
            <a:r>
              <a:rPr lang="en-US" dirty="0" smtClean="0"/>
              <a:t>of Initial Bleeding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8068844"/>
              </p:ext>
            </p:extLst>
          </p:nvPr>
        </p:nvGraphicFramePr>
        <p:xfrm>
          <a:off x="674703" y="1106874"/>
          <a:ext cx="10901778" cy="4363406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59564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9580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4949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581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</a:p>
                  </a:txBody>
                  <a:tcPr marL="53376" marR="533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Safety Population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</a:rPr>
                        <a:t>N=227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76" marR="533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Efficacy Population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</a:rPr>
                        <a:t>N=137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76" marR="53376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16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Intracranial </a:t>
                      </a:r>
                      <a:r>
                        <a:rPr lang="en-US" sz="2400" b="1" dirty="0" smtClean="0">
                          <a:effectLst/>
                        </a:rPr>
                        <a:t>Bleeding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76" marR="533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CA" sz="2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139 (</a:t>
                      </a:r>
                      <a:r>
                        <a:rPr lang="en-CA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61%)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0" marR="3810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CA" sz="2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78 (</a:t>
                      </a:r>
                      <a:r>
                        <a:rPr lang="en-CA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57%)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0" marR="3810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90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      Glasgow Coma Scale, mean </a:t>
                      </a:r>
                      <a:r>
                        <a:rPr lang="en-US" sz="2400" dirty="0" smtClean="0">
                          <a:effectLst/>
                        </a:rPr>
                        <a:t>± SD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76" marR="53376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13.9 </a:t>
                      </a:r>
                      <a:r>
                        <a:rPr lang="en-US" sz="2400" dirty="0">
                          <a:effectLst/>
                        </a:rPr>
                        <a:t>± </a:t>
                      </a:r>
                      <a:r>
                        <a:rPr lang="en-US" sz="2400" dirty="0" smtClean="0">
                          <a:effectLst/>
                        </a:rPr>
                        <a:t>1.63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76" marR="53376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13.9 </a:t>
                      </a:r>
                      <a:r>
                        <a:rPr lang="en-US" sz="2400" dirty="0">
                          <a:effectLst/>
                        </a:rPr>
                        <a:t>± </a:t>
                      </a:r>
                      <a:r>
                        <a:rPr lang="en-US" sz="2400" dirty="0" smtClean="0">
                          <a:effectLst/>
                        </a:rPr>
                        <a:t>1.70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76" marR="53376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90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      Intracerebral </a:t>
                      </a:r>
                      <a:r>
                        <a:rPr lang="en-US" sz="2400" dirty="0" smtClean="0">
                          <a:effectLst/>
                        </a:rPr>
                        <a:t>site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76" marR="53376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CA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74 (</a:t>
                      </a:r>
                      <a:r>
                        <a:rPr lang="en-CA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52%)</a:t>
                      </a:r>
                      <a:endParaRPr lang="en-US" sz="2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CA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44 (</a:t>
                      </a:r>
                      <a:r>
                        <a:rPr lang="en-CA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54%)</a:t>
                      </a:r>
                      <a:endParaRPr lang="en-US" sz="2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0" marR="3810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90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      </a:t>
                      </a:r>
                      <a:r>
                        <a:rPr lang="en-US" sz="2400" dirty="0" smtClean="0">
                          <a:effectLst/>
                        </a:rPr>
                        <a:t>Sub-</a:t>
                      </a:r>
                      <a:r>
                        <a:rPr lang="en-US" sz="2400" dirty="0" err="1" smtClean="0">
                          <a:effectLst/>
                        </a:rPr>
                        <a:t>dural</a:t>
                      </a:r>
                      <a:r>
                        <a:rPr lang="en-US" sz="2400" dirty="0" smtClean="0">
                          <a:effectLst/>
                        </a:rPr>
                        <a:t> site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76" marR="53376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CA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 (</a:t>
                      </a:r>
                      <a:r>
                        <a:rPr lang="en-CA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32%)</a:t>
                      </a:r>
                      <a:endParaRPr lang="en-US" sz="2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CA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 </a:t>
                      </a:r>
                      <a:r>
                        <a:rPr lang="en-CA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(30%)</a:t>
                      </a:r>
                      <a:endParaRPr lang="en-US" sz="2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0" marR="3810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90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      </a:t>
                      </a:r>
                      <a:r>
                        <a:rPr lang="en-US" sz="2400" dirty="0" smtClean="0">
                          <a:effectLst/>
                        </a:rPr>
                        <a:t>Subarachnoid site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76" marR="53376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CA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 (</a:t>
                      </a:r>
                      <a:r>
                        <a:rPr lang="en-CA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16%)</a:t>
                      </a:r>
                      <a:endParaRPr lang="en-US" sz="2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CA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 (</a:t>
                      </a:r>
                      <a:r>
                        <a:rPr lang="en-CA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16%)</a:t>
                      </a:r>
                      <a:endParaRPr lang="en-US" sz="2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0" marR="38100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90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76" marR="53376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2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2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0" marR="38100" marT="0" marB="0"/>
                </a:tc>
                <a:extLst>
                  <a:ext uri="{0D108BD9-81ED-4DB2-BD59-A6C34878D82A}">
                    <a16:rowId xmlns:a16="http://schemas.microsoft.com/office/drawing/2014/main" xmlns="" val="1230568758"/>
                  </a:ext>
                </a:extLst>
              </a:tr>
              <a:tr h="1516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Gastrointestinal </a:t>
                      </a:r>
                      <a:r>
                        <a:rPr lang="en-US" sz="2400" b="1" dirty="0" smtClean="0">
                          <a:effectLst/>
                        </a:rPr>
                        <a:t>Bleeding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76" marR="533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62 (27%)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376" marR="53376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 (31%)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376" marR="53376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074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76" marR="53376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0" marR="3810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0" marR="3810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4763013"/>
                  </a:ext>
                </a:extLst>
              </a:tr>
              <a:tr h="4074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Other Bleeding </a:t>
                      </a:r>
                      <a:r>
                        <a:rPr lang="en-US" sz="2400" b="1" dirty="0" smtClean="0">
                          <a:effectLst/>
                        </a:rPr>
                        <a:t>site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76" marR="53376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CA" sz="2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 (</a:t>
                      </a:r>
                      <a:r>
                        <a:rPr lang="en-CA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12%)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0" marR="3810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CA" sz="2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 (</a:t>
                      </a:r>
                      <a:r>
                        <a:rPr lang="en-CA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12%)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0" marR="3810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8918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5_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4498</TotalTime>
  <Words>2136</Words>
  <Application>Microsoft Office PowerPoint</Application>
  <PresentationFormat>Widescreen</PresentationFormat>
  <Paragraphs>657</Paragraphs>
  <Slides>23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9" baseType="lpstr">
      <vt:lpstr>Arial Unicode MS</vt:lpstr>
      <vt:lpstr>MS PGothic</vt:lpstr>
      <vt:lpstr>MS PGothic</vt:lpstr>
      <vt:lpstr>Albany AMT</vt:lpstr>
      <vt:lpstr>Arial</vt:lpstr>
      <vt:lpstr>Arial Narrow</vt:lpstr>
      <vt:lpstr>Calibri</vt:lpstr>
      <vt:lpstr>Calibri Light</vt:lpstr>
      <vt:lpstr>Cambria</vt:lpstr>
      <vt:lpstr>Corbel</vt:lpstr>
      <vt:lpstr>Lucida Grande</vt:lpstr>
      <vt:lpstr>Times</vt:lpstr>
      <vt:lpstr>Times New Roman</vt:lpstr>
      <vt:lpstr>Wingdings</vt:lpstr>
      <vt:lpstr>4_Office Theme</vt:lpstr>
      <vt:lpstr>5_Office Theme</vt:lpstr>
      <vt:lpstr>Andexanet alfa in Factor Xa Inhibitor-Associated Acute Major Bleeding</vt:lpstr>
      <vt:lpstr>Background</vt:lpstr>
      <vt:lpstr>Andexanet alfa: Recombinant Modified Human Factor Xa</vt:lpstr>
      <vt:lpstr>ANNEXA-4 Study Design</vt:lpstr>
      <vt:lpstr>ANNEXA-4 Dose Selection</vt:lpstr>
      <vt:lpstr>ANNEXA-4:  Design and Analysis Plan</vt:lpstr>
      <vt:lpstr>Assessment of Clinical Hemostatic Efficacy</vt:lpstr>
      <vt:lpstr>Baseline Characteristics</vt:lpstr>
      <vt:lpstr>Site of Initial Bleeding</vt:lpstr>
      <vt:lpstr>Anti-factor Xa Activity: Rivaroxaban n= 75</vt:lpstr>
      <vt:lpstr>Anti-factor Xa Activity: Apixaban n= 105</vt:lpstr>
      <vt:lpstr>Anti-factor Xa Activity: Enoxaparin n= 16</vt:lpstr>
      <vt:lpstr>Effective Hemostasis at 12 hours Post Andexanet</vt:lpstr>
      <vt:lpstr>Clinical Hemostatic Efficacy</vt:lpstr>
      <vt:lpstr>Safety Assessment</vt:lpstr>
      <vt:lpstr>Time to Death by Any Cause</vt:lpstr>
      <vt:lpstr>Thrombotic Events</vt:lpstr>
      <vt:lpstr>Recent Regulatory Trials of Approved Reversal Agents</vt:lpstr>
      <vt:lpstr>Conclusions</vt:lpstr>
      <vt:lpstr>Back up Slides</vt:lpstr>
      <vt:lpstr>Factor Xa Inhibitor Treatment - Total Daily Dose</vt:lpstr>
      <vt:lpstr>Key Eligibility Criteria</vt:lpstr>
      <vt:lpstr>Adjudication Criteria for Hemostatic Efficacy (Abridged)</vt:lpstr>
    </vt:vector>
  </TitlesOfParts>
  <Company>PHRI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Zotova, Elena</dc:creator>
  <cp:lastModifiedBy>Patrick Yue</cp:lastModifiedBy>
  <cp:revision>153</cp:revision>
  <cp:lastPrinted>2018-02-05T18:47:46Z</cp:lastPrinted>
  <dcterms:created xsi:type="dcterms:W3CDTF">2018-01-19T01:04:14Z</dcterms:created>
  <dcterms:modified xsi:type="dcterms:W3CDTF">2018-03-16T22:12:25Z</dcterms:modified>
</cp:coreProperties>
</file>