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Default Extension="jpg" ContentType="image/jp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jpg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83619" y="748283"/>
            <a:ext cx="1755775" cy="5130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1689" y="1258795"/>
            <a:ext cx="5835539" cy="106707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731583" cy="402370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7127" y="195579"/>
            <a:ext cx="11055451" cy="8148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468384" y="1400556"/>
            <a:ext cx="5021580" cy="2658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1.jpg"/><Relationship Id="rId3" Type="http://schemas.openxmlformats.org/officeDocument/2006/relationships/image" Target="../media/image32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3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6.jp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0.pn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AHAJOURNALS.ORG/DOI/10.1161/CIRCULATIONAHA.123.063996" TargetMode="External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Relationship Id="rId3" Type="http://schemas.openxmlformats.org/officeDocument/2006/relationships/image" Target="../media/image42.pn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6.jpg"/><Relationship Id="rId4" Type="http://schemas.openxmlformats.org/officeDocument/2006/relationships/image" Target="../media/image7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9" Type="http://schemas.openxmlformats.org/officeDocument/2006/relationships/image" Target="../media/image15.png"/><Relationship Id="rId10" Type="http://schemas.openxmlformats.org/officeDocument/2006/relationships/image" Target="../media/image16.png"/><Relationship Id="rId11" Type="http://schemas.openxmlformats.org/officeDocument/2006/relationships/image" Target="../media/image17.png"/><Relationship Id="rId12" Type="http://schemas.openxmlformats.org/officeDocument/2006/relationships/image" Target="../media/image18.png"/><Relationship Id="rId13" Type="http://schemas.openxmlformats.org/officeDocument/2006/relationships/image" Target="../media/image19.jpg"/><Relationship Id="rId14" Type="http://schemas.openxmlformats.org/officeDocument/2006/relationships/image" Target="../media/image20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jpg"/><Relationship Id="rId4" Type="http://schemas.openxmlformats.org/officeDocument/2006/relationships/image" Target="../media/image23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7" y="1027175"/>
            <a:ext cx="12185904" cy="243535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96366" y="1113028"/>
            <a:ext cx="8942705" cy="1811655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algn="just" marL="12700" marR="5080">
              <a:lnSpc>
                <a:spcPct val="99600"/>
              </a:lnSpc>
              <a:spcBef>
                <a:spcPts val="110"/>
              </a:spcBef>
            </a:pPr>
            <a:r>
              <a:rPr dirty="0" spc="-10"/>
              <a:t>On-</a:t>
            </a:r>
            <a:r>
              <a:rPr dirty="0"/>
              <a:t>Site</a:t>
            </a:r>
            <a:r>
              <a:rPr dirty="0" spc="375"/>
              <a:t>  </a:t>
            </a:r>
            <a:r>
              <a:rPr dirty="0"/>
              <a:t>Computed</a:t>
            </a:r>
            <a:r>
              <a:rPr dirty="0" spc="375"/>
              <a:t>  </a:t>
            </a:r>
            <a:r>
              <a:rPr dirty="0" spc="-45"/>
              <a:t>Tomography-</a:t>
            </a:r>
            <a:r>
              <a:rPr dirty="0"/>
              <a:t>Derived</a:t>
            </a:r>
            <a:r>
              <a:rPr dirty="0" spc="370"/>
              <a:t>  </a:t>
            </a:r>
            <a:r>
              <a:rPr dirty="0"/>
              <a:t>Fractional</a:t>
            </a:r>
            <a:r>
              <a:rPr dirty="0" spc="375"/>
              <a:t>  </a:t>
            </a:r>
            <a:r>
              <a:rPr dirty="0" spc="-20"/>
              <a:t>Flow </a:t>
            </a:r>
            <a:r>
              <a:rPr dirty="0"/>
              <a:t>Reserve</a:t>
            </a:r>
            <a:r>
              <a:rPr dirty="0" spc="310"/>
              <a:t> </a:t>
            </a:r>
            <a:r>
              <a:rPr dirty="0"/>
              <a:t>to</a:t>
            </a:r>
            <a:r>
              <a:rPr dirty="0" spc="305"/>
              <a:t> </a:t>
            </a:r>
            <a:r>
              <a:rPr dirty="0"/>
              <a:t>Guide</a:t>
            </a:r>
            <a:r>
              <a:rPr dirty="0" spc="310"/>
              <a:t> </a:t>
            </a:r>
            <a:r>
              <a:rPr dirty="0"/>
              <a:t>the</a:t>
            </a:r>
            <a:r>
              <a:rPr dirty="0" spc="315"/>
              <a:t> </a:t>
            </a:r>
            <a:r>
              <a:rPr dirty="0"/>
              <a:t>Management</a:t>
            </a:r>
            <a:r>
              <a:rPr dirty="0" spc="315"/>
              <a:t> </a:t>
            </a:r>
            <a:r>
              <a:rPr dirty="0"/>
              <a:t>of</a:t>
            </a:r>
            <a:r>
              <a:rPr dirty="0" spc="310"/>
              <a:t> </a:t>
            </a:r>
            <a:r>
              <a:rPr dirty="0"/>
              <a:t>Patients</a:t>
            </a:r>
            <a:r>
              <a:rPr dirty="0" spc="310"/>
              <a:t> </a:t>
            </a:r>
            <a:r>
              <a:rPr dirty="0"/>
              <a:t>with</a:t>
            </a:r>
            <a:r>
              <a:rPr dirty="0" spc="310"/>
              <a:t> </a:t>
            </a:r>
            <a:r>
              <a:rPr dirty="0" spc="-10"/>
              <a:t>Stable </a:t>
            </a:r>
            <a:r>
              <a:rPr dirty="0"/>
              <a:t>Coronary</a:t>
            </a:r>
            <a:r>
              <a:rPr dirty="0" spc="-35"/>
              <a:t> </a:t>
            </a:r>
            <a:r>
              <a:rPr dirty="0"/>
              <a:t>Artery</a:t>
            </a:r>
            <a:r>
              <a:rPr dirty="0" spc="-20"/>
              <a:t> </a:t>
            </a:r>
            <a:r>
              <a:rPr dirty="0" spc="-10"/>
              <a:t>Disease</a:t>
            </a:r>
          </a:p>
          <a:p>
            <a:pPr algn="just" marL="12700">
              <a:lnSpc>
                <a:spcPct val="100000"/>
              </a:lnSpc>
              <a:spcBef>
                <a:spcPts val="650"/>
              </a:spcBef>
            </a:pPr>
            <a:r>
              <a:rPr dirty="0"/>
              <a:t>——the</a:t>
            </a:r>
            <a:r>
              <a:rPr dirty="0" spc="-75"/>
              <a:t> </a:t>
            </a:r>
            <a:r>
              <a:rPr dirty="0" spc="-25"/>
              <a:t>TARGET</a:t>
            </a:r>
            <a:r>
              <a:rPr dirty="0" spc="-60"/>
              <a:t> </a:t>
            </a:r>
            <a:r>
              <a:rPr dirty="0"/>
              <a:t>Randomized</a:t>
            </a:r>
            <a:r>
              <a:rPr dirty="0" spc="-65"/>
              <a:t> </a:t>
            </a:r>
            <a:r>
              <a:rPr dirty="0" spc="-10"/>
              <a:t>Trial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579615" y="3083052"/>
            <a:ext cx="659003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latin typeface="Calibri"/>
                <a:cs typeface="Calibri"/>
              </a:rPr>
              <a:t>Clinical</a:t>
            </a:r>
            <a:r>
              <a:rPr dirty="0" sz="1400" spc="2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Trial</a:t>
            </a:r>
            <a:r>
              <a:rPr dirty="0" sz="1400" spc="2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Registration:</a:t>
            </a:r>
            <a:r>
              <a:rPr dirty="0" sz="1400" spc="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URL:</a:t>
            </a:r>
            <a:r>
              <a:rPr dirty="0" sz="1400" spc="35">
                <a:latin typeface="Calibri"/>
                <a:cs typeface="Calibri"/>
              </a:rPr>
              <a:t> </a:t>
            </a:r>
            <a:r>
              <a:rPr dirty="0" u="sng" sz="1400" spc="-1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</a:rPr>
              <a:t>https://clinicaltrials.gov</a:t>
            </a:r>
            <a:r>
              <a:rPr dirty="0" sz="1400" spc="15">
                <a:solidFill>
                  <a:srgbClr val="0563C1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Registration</a:t>
            </a:r>
            <a:r>
              <a:rPr dirty="0" sz="1400" spc="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number:</a:t>
            </a:r>
            <a:r>
              <a:rPr dirty="0" sz="1400" spc="2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NCT03901326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698735" y="615695"/>
            <a:ext cx="2490216" cy="3121152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3569874" y="4089907"/>
            <a:ext cx="4904105" cy="1692910"/>
          </a:xfrm>
          <a:prstGeom prst="rect">
            <a:avLst/>
          </a:prstGeom>
        </p:spPr>
        <p:txBody>
          <a:bodyPr wrap="square" lIns="0" tIns="20764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635"/>
              </a:spcBef>
            </a:pPr>
            <a:r>
              <a:rPr dirty="0" sz="2400" spc="-10" b="1">
                <a:latin typeface="Calibri"/>
                <a:cs typeface="Calibri"/>
              </a:rPr>
              <a:t>Yundai</a:t>
            </a:r>
            <a:r>
              <a:rPr dirty="0" sz="2400" spc="-90" b="1">
                <a:latin typeface="Calibri"/>
                <a:cs typeface="Calibri"/>
              </a:rPr>
              <a:t> </a:t>
            </a:r>
            <a:r>
              <a:rPr dirty="0" sz="2400" spc="-20" b="1">
                <a:latin typeface="Calibri"/>
                <a:cs typeface="Calibri"/>
              </a:rPr>
              <a:t>Chen</a:t>
            </a:r>
            <a:endParaRPr sz="2400">
              <a:latin typeface="Calibri"/>
              <a:cs typeface="Calibri"/>
            </a:endParaRPr>
          </a:p>
          <a:p>
            <a:pPr algn="ctr" marL="635">
              <a:lnSpc>
                <a:spcPct val="100000"/>
              </a:lnSpc>
              <a:spcBef>
                <a:spcPts val="1535"/>
              </a:spcBef>
            </a:pPr>
            <a:r>
              <a:rPr dirty="0" sz="2400" b="1">
                <a:latin typeface="Calibri"/>
                <a:cs typeface="Calibri"/>
              </a:rPr>
              <a:t>Chinese</a:t>
            </a:r>
            <a:r>
              <a:rPr dirty="0" sz="2400" spc="-4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PLA</a:t>
            </a:r>
            <a:r>
              <a:rPr dirty="0" sz="2400" spc="-4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General</a:t>
            </a:r>
            <a:r>
              <a:rPr dirty="0" sz="2400" spc="-35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Hospital</a:t>
            </a:r>
            <a:endParaRPr sz="2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415"/>
              </a:spcBef>
            </a:pPr>
            <a:r>
              <a:rPr dirty="0" sz="2400" b="1">
                <a:latin typeface="Calibri"/>
                <a:cs typeface="Calibri"/>
              </a:rPr>
              <a:t>On</a:t>
            </a:r>
            <a:r>
              <a:rPr dirty="0" sz="2400" spc="-4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behalf</a:t>
            </a:r>
            <a:r>
              <a:rPr dirty="0" sz="2400" spc="-2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of</a:t>
            </a:r>
            <a:r>
              <a:rPr dirty="0" sz="2400" spc="-25" b="1">
                <a:latin typeface="Calibri"/>
                <a:cs typeface="Calibri"/>
              </a:rPr>
              <a:t> TARGET</a:t>
            </a:r>
            <a:r>
              <a:rPr dirty="0" sz="2400" spc="-3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trial</a:t>
            </a:r>
            <a:r>
              <a:rPr dirty="0" sz="2400" spc="-20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Investigators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580003" y="3367532"/>
            <a:ext cx="3975735" cy="2717165"/>
          </a:xfrm>
          <a:prstGeom prst="rect">
            <a:avLst/>
          </a:prstGeom>
        </p:spPr>
        <p:txBody>
          <a:bodyPr wrap="square" lIns="0" tIns="55244" rIns="0" bIns="0" rtlCol="0" vert="horz">
            <a:spAutoFit/>
          </a:bodyPr>
          <a:lstStyle/>
          <a:p>
            <a:pPr algn="just" marL="298450" indent="-285750">
              <a:lnSpc>
                <a:spcPct val="100000"/>
              </a:lnSpc>
              <a:spcBef>
                <a:spcPts val="434"/>
              </a:spcBef>
              <a:buFont typeface="Wingdings"/>
              <a:buChar char=""/>
              <a:tabLst>
                <a:tab pos="298450" algn="l"/>
              </a:tabLst>
            </a:pPr>
            <a:r>
              <a:rPr dirty="0" sz="1800" b="1" i="1">
                <a:latin typeface="Calibri"/>
                <a:cs typeface="Calibri"/>
              </a:rPr>
              <a:t>Primary</a:t>
            </a:r>
            <a:r>
              <a:rPr dirty="0" sz="1800" spc="10" b="1" i="1">
                <a:latin typeface="Calibri"/>
                <a:cs typeface="Calibri"/>
              </a:rPr>
              <a:t> </a:t>
            </a:r>
            <a:r>
              <a:rPr dirty="0" sz="1800" spc="-10" b="1" i="1">
                <a:latin typeface="Calibri"/>
                <a:cs typeface="Calibri"/>
              </a:rPr>
              <a:t>endpoint</a:t>
            </a:r>
            <a:r>
              <a:rPr dirty="0" sz="1800" spc="-10" b="1">
                <a:latin typeface="Calibri"/>
                <a:cs typeface="Calibri"/>
              </a:rPr>
              <a:t>:</a:t>
            </a:r>
            <a:endParaRPr sz="1800">
              <a:latin typeface="Calibri"/>
              <a:cs typeface="Calibri"/>
            </a:endParaRPr>
          </a:p>
          <a:p>
            <a:pPr algn="just" marL="282575" marR="5080">
              <a:lnSpc>
                <a:spcPct val="115599"/>
              </a:lnSpc>
            </a:pPr>
            <a:r>
              <a:rPr dirty="0" sz="1800">
                <a:latin typeface="Calibri"/>
                <a:cs typeface="Calibri"/>
              </a:rPr>
              <a:t>Rate</a:t>
            </a:r>
            <a:r>
              <a:rPr dirty="0" sz="1800" spc="254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of</a:t>
            </a:r>
            <a:r>
              <a:rPr dirty="0" sz="1800" spc="26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invasive</a:t>
            </a:r>
            <a:r>
              <a:rPr dirty="0" sz="1800" spc="27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coronary</a:t>
            </a:r>
            <a:r>
              <a:rPr dirty="0" sz="1800" spc="254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angiography </a:t>
            </a:r>
            <a:r>
              <a:rPr dirty="0" sz="1800">
                <a:latin typeface="Calibri"/>
                <a:cs typeface="Calibri"/>
              </a:rPr>
              <a:t>(ICA)</a:t>
            </a:r>
            <a:r>
              <a:rPr dirty="0" sz="1800" spc="430">
                <a:latin typeface="Calibri"/>
                <a:cs typeface="Calibri"/>
              </a:rPr>
              <a:t>  </a:t>
            </a:r>
            <a:r>
              <a:rPr dirty="0" sz="1800">
                <a:latin typeface="Calibri"/>
                <a:cs typeface="Calibri"/>
              </a:rPr>
              <a:t>without</a:t>
            </a:r>
            <a:r>
              <a:rPr dirty="0" sz="1800" spc="425">
                <a:latin typeface="Calibri"/>
                <a:cs typeface="Calibri"/>
              </a:rPr>
              <a:t>  </a:t>
            </a:r>
            <a:r>
              <a:rPr dirty="0" sz="1800">
                <a:latin typeface="Calibri"/>
                <a:cs typeface="Calibri"/>
              </a:rPr>
              <a:t>obstructive</a:t>
            </a:r>
            <a:r>
              <a:rPr dirty="0" sz="1800" spc="430">
                <a:latin typeface="Calibri"/>
                <a:cs typeface="Calibri"/>
              </a:rPr>
              <a:t>  </a:t>
            </a:r>
            <a:r>
              <a:rPr dirty="0" sz="1800">
                <a:latin typeface="Calibri"/>
                <a:cs typeface="Calibri"/>
              </a:rPr>
              <a:t>CAD</a:t>
            </a:r>
            <a:r>
              <a:rPr dirty="0" sz="1800" spc="430">
                <a:latin typeface="Calibri"/>
                <a:cs typeface="Calibri"/>
              </a:rPr>
              <a:t>  </a:t>
            </a:r>
            <a:r>
              <a:rPr dirty="0" sz="1800" spc="-25">
                <a:latin typeface="Calibri"/>
                <a:cs typeface="Calibri"/>
              </a:rPr>
              <a:t>or </a:t>
            </a:r>
            <a:r>
              <a:rPr dirty="0" sz="1800">
                <a:latin typeface="Calibri"/>
                <a:cs typeface="Calibri"/>
              </a:rPr>
              <a:t>intervention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within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90</a:t>
            </a:r>
            <a:r>
              <a:rPr dirty="0" sz="1800" spc="-20">
                <a:latin typeface="Calibri"/>
                <a:cs typeface="Calibri"/>
              </a:rPr>
              <a:t> days.</a:t>
            </a:r>
            <a:endParaRPr sz="1800">
              <a:latin typeface="Calibri"/>
              <a:cs typeface="Calibri"/>
            </a:endParaRPr>
          </a:p>
          <a:p>
            <a:pPr algn="just" marL="274320">
              <a:lnSpc>
                <a:spcPct val="100000"/>
              </a:lnSpc>
              <a:spcBef>
                <a:spcPts val="1535"/>
              </a:spcBef>
            </a:pPr>
            <a:r>
              <a:rPr dirty="0" sz="1800" b="1" i="1">
                <a:latin typeface="Calibri"/>
                <a:cs typeface="Calibri"/>
              </a:rPr>
              <a:t>Secondary</a:t>
            </a:r>
            <a:r>
              <a:rPr dirty="0" sz="1800" spc="-25" b="1" i="1">
                <a:latin typeface="Calibri"/>
                <a:cs typeface="Calibri"/>
              </a:rPr>
              <a:t> </a:t>
            </a:r>
            <a:r>
              <a:rPr dirty="0" sz="1800" spc="-10" b="1" i="1">
                <a:latin typeface="Calibri"/>
                <a:cs typeface="Calibri"/>
              </a:rPr>
              <a:t>endpoint</a:t>
            </a:r>
            <a:r>
              <a:rPr dirty="0" sz="1800" spc="-10">
                <a:latin typeface="Calibri"/>
                <a:cs typeface="Calibri"/>
              </a:rPr>
              <a:t>:</a:t>
            </a:r>
            <a:endParaRPr sz="1800">
              <a:latin typeface="Calibri"/>
              <a:cs typeface="Calibri"/>
            </a:endParaRPr>
          </a:p>
          <a:p>
            <a:pPr algn="just" marL="282575" marR="5080" indent="-8255">
              <a:lnSpc>
                <a:spcPct val="115599"/>
              </a:lnSpc>
              <a:spcBef>
                <a:spcPts val="25"/>
              </a:spcBef>
            </a:pPr>
            <a:r>
              <a:rPr dirty="0" sz="1800">
                <a:latin typeface="Calibri"/>
                <a:cs typeface="Calibri"/>
              </a:rPr>
              <a:t>Major</a:t>
            </a:r>
            <a:r>
              <a:rPr dirty="0" sz="1800" spc="165">
                <a:latin typeface="Calibri"/>
                <a:cs typeface="Calibri"/>
              </a:rPr>
              <a:t>  </a:t>
            </a:r>
            <a:r>
              <a:rPr dirty="0" sz="1800">
                <a:latin typeface="Calibri"/>
                <a:cs typeface="Calibri"/>
              </a:rPr>
              <a:t>adverse</a:t>
            </a:r>
            <a:r>
              <a:rPr dirty="0" sz="1800" spc="170">
                <a:latin typeface="Calibri"/>
                <a:cs typeface="Calibri"/>
              </a:rPr>
              <a:t>  </a:t>
            </a:r>
            <a:r>
              <a:rPr dirty="0" sz="1800">
                <a:latin typeface="Calibri"/>
                <a:cs typeface="Calibri"/>
              </a:rPr>
              <a:t>cardiovascular</a:t>
            </a:r>
            <a:r>
              <a:rPr dirty="0" sz="1800" spc="170">
                <a:latin typeface="Calibri"/>
                <a:cs typeface="Calibri"/>
              </a:rPr>
              <a:t>  </a:t>
            </a:r>
            <a:r>
              <a:rPr dirty="0" sz="1800" spc="-10">
                <a:latin typeface="Calibri"/>
                <a:cs typeface="Calibri"/>
              </a:rPr>
              <a:t>events </a:t>
            </a:r>
            <a:r>
              <a:rPr dirty="0" sz="1800">
                <a:latin typeface="Calibri"/>
                <a:cs typeface="Calibri"/>
              </a:rPr>
              <a:t>(MACE),</a:t>
            </a:r>
            <a:r>
              <a:rPr dirty="0" sz="1800" spc="160">
                <a:latin typeface="Calibri"/>
                <a:cs typeface="Calibri"/>
              </a:rPr>
              <a:t>  </a:t>
            </a:r>
            <a:r>
              <a:rPr dirty="0" sz="1800">
                <a:latin typeface="Calibri"/>
                <a:cs typeface="Calibri"/>
              </a:rPr>
              <a:t>quality</a:t>
            </a:r>
            <a:r>
              <a:rPr dirty="0" sz="1800" spc="160">
                <a:latin typeface="Calibri"/>
                <a:cs typeface="Calibri"/>
              </a:rPr>
              <a:t>  </a:t>
            </a:r>
            <a:r>
              <a:rPr dirty="0" sz="1800">
                <a:latin typeface="Calibri"/>
                <a:cs typeface="Calibri"/>
              </a:rPr>
              <a:t>of</a:t>
            </a:r>
            <a:r>
              <a:rPr dirty="0" sz="1800" spc="160">
                <a:latin typeface="Calibri"/>
                <a:cs typeface="Calibri"/>
              </a:rPr>
              <a:t>  </a:t>
            </a:r>
            <a:r>
              <a:rPr dirty="0" sz="1800">
                <a:latin typeface="Calibri"/>
                <a:cs typeface="Calibri"/>
              </a:rPr>
              <a:t>life</a:t>
            </a:r>
            <a:r>
              <a:rPr dirty="0" sz="1800" spc="165">
                <a:latin typeface="Calibri"/>
                <a:cs typeface="Calibri"/>
              </a:rPr>
              <a:t>  </a:t>
            </a:r>
            <a:r>
              <a:rPr dirty="0" sz="1800">
                <a:latin typeface="Calibri"/>
                <a:cs typeface="Calibri"/>
              </a:rPr>
              <a:t>and</a:t>
            </a:r>
            <a:r>
              <a:rPr dirty="0" sz="1800" spc="160">
                <a:latin typeface="Calibri"/>
                <a:cs typeface="Calibri"/>
              </a:rPr>
              <a:t>  </a:t>
            </a:r>
            <a:r>
              <a:rPr dirty="0" sz="1800" spc="-10">
                <a:latin typeface="Calibri"/>
                <a:cs typeface="Calibri"/>
              </a:rPr>
              <a:t>medical </a:t>
            </a:r>
            <a:r>
              <a:rPr dirty="0" sz="1800">
                <a:latin typeface="Calibri"/>
                <a:cs typeface="Calibri"/>
              </a:rPr>
              <a:t>expenditure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within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1</a:t>
            </a:r>
            <a:r>
              <a:rPr dirty="0" sz="1800" spc="-20">
                <a:latin typeface="Calibri"/>
                <a:cs typeface="Calibri"/>
              </a:rPr>
              <a:t> year.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1253" y="1194315"/>
            <a:ext cx="6835841" cy="506920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04139" rIns="0" bIns="0" rtlCol="0" vert="horz">
            <a:spAutoFit/>
          </a:bodyPr>
          <a:lstStyle/>
          <a:p>
            <a:pPr marL="234950">
              <a:lnSpc>
                <a:spcPct val="100000"/>
              </a:lnSpc>
              <a:spcBef>
                <a:spcPts val="100"/>
              </a:spcBef>
            </a:pPr>
            <a:r>
              <a:rPr dirty="0"/>
              <a:t>Enrollment,</a:t>
            </a:r>
            <a:r>
              <a:rPr dirty="0" spc="-40"/>
              <a:t> </a:t>
            </a:r>
            <a:r>
              <a:rPr dirty="0"/>
              <a:t>Randomization</a:t>
            </a:r>
            <a:r>
              <a:rPr dirty="0" spc="-45"/>
              <a:t> </a:t>
            </a:r>
            <a:r>
              <a:rPr dirty="0"/>
              <a:t>and</a:t>
            </a:r>
            <a:r>
              <a:rPr dirty="0" spc="-40"/>
              <a:t> </a:t>
            </a:r>
            <a:r>
              <a:rPr dirty="0" spc="-20"/>
              <a:t>Follow-</a:t>
            </a:r>
            <a:r>
              <a:rPr dirty="0" spc="-25"/>
              <a:t>up</a:t>
            </a:r>
          </a:p>
        </p:txBody>
      </p:sp>
      <p:sp>
        <p:nvSpPr>
          <p:cNvPr id="5" name="object 5" descr=""/>
          <p:cNvSpPr txBox="1"/>
          <p:nvPr/>
        </p:nvSpPr>
        <p:spPr>
          <a:xfrm>
            <a:off x="7580003" y="1197356"/>
            <a:ext cx="3957320" cy="1449070"/>
          </a:xfrm>
          <a:prstGeom prst="rect">
            <a:avLst/>
          </a:prstGeom>
        </p:spPr>
        <p:txBody>
          <a:bodyPr wrap="square" lIns="0" tIns="55244" rIns="0" bIns="0" rtlCol="0" vert="horz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434"/>
              </a:spcBef>
              <a:buFont typeface="Wingdings"/>
              <a:buChar char=""/>
              <a:tabLst>
                <a:tab pos="298450" algn="l"/>
              </a:tabLst>
            </a:pPr>
            <a:r>
              <a:rPr dirty="0" sz="1800" spc="-10">
                <a:latin typeface="Calibri"/>
                <a:cs typeface="Calibri"/>
              </a:rPr>
              <a:t>Intention-to-</a:t>
            </a:r>
            <a:r>
              <a:rPr dirty="0" sz="1800">
                <a:latin typeface="Calibri"/>
                <a:cs typeface="Calibri"/>
              </a:rPr>
              <a:t>treat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analysis:</a:t>
            </a:r>
            <a:endParaRPr sz="1800">
              <a:latin typeface="Calibri"/>
              <a:cs typeface="Calibri"/>
            </a:endParaRPr>
          </a:p>
          <a:p>
            <a:pPr marL="274320">
              <a:lnSpc>
                <a:spcPct val="100000"/>
              </a:lnSpc>
              <a:spcBef>
                <a:spcPts val="335"/>
              </a:spcBef>
            </a:pPr>
            <a:r>
              <a:rPr dirty="0" sz="1800" spc="-55">
                <a:latin typeface="Calibri"/>
                <a:cs typeface="Calibri"/>
              </a:rPr>
              <a:t>CT-</a:t>
            </a:r>
            <a:r>
              <a:rPr dirty="0" sz="1800">
                <a:latin typeface="Calibri"/>
                <a:cs typeface="Calibri"/>
              </a:rPr>
              <a:t>FFR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group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(608);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control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group</a:t>
            </a:r>
            <a:r>
              <a:rPr dirty="0" sz="1800" spc="-10">
                <a:latin typeface="Calibri"/>
                <a:cs typeface="Calibri"/>
              </a:rPr>
              <a:t> (608)</a:t>
            </a:r>
            <a:endParaRPr sz="1800">
              <a:latin typeface="Calibri"/>
              <a:cs typeface="Calibri"/>
            </a:endParaRPr>
          </a:p>
          <a:p>
            <a:pPr marL="274320">
              <a:lnSpc>
                <a:spcPct val="100000"/>
              </a:lnSpc>
              <a:spcBef>
                <a:spcPts val="1535"/>
              </a:spcBef>
            </a:pPr>
            <a:r>
              <a:rPr dirty="0" sz="1800" spc="-35">
                <a:latin typeface="Calibri"/>
                <a:cs typeface="Calibri"/>
              </a:rPr>
              <a:t>Per-</a:t>
            </a:r>
            <a:r>
              <a:rPr dirty="0" sz="1800">
                <a:latin typeface="Calibri"/>
                <a:cs typeface="Calibri"/>
              </a:rPr>
              <a:t>protocol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analysis:</a:t>
            </a:r>
            <a:endParaRPr sz="1800">
              <a:latin typeface="Calibri"/>
              <a:cs typeface="Calibri"/>
            </a:endParaRPr>
          </a:p>
          <a:p>
            <a:pPr marL="274320">
              <a:lnSpc>
                <a:spcPct val="100000"/>
              </a:lnSpc>
              <a:spcBef>
                <a:spcPts val="360"/>
              </a:spcBef>
            </a:pPr>
            <a:r>
              <a:rPr dirty="0" sz="1800" spc="-55">
                <a:latin typeface="Calibri"/>
                <a:cs typeface="Calibri"/>
              </a:rPr>
              <a:t>CT-</a:t>
            </a:r>
            <a:r>
              <a:rPr dirty="0" sz="1800">
                <a:latin typeface="Calibri"/>
                <a:cs typeface="Calibri"/>
              </a:rPr>
              <a:t>FFR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group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(525);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control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group</a:t>
            </a:r>
            <a:r>
              <a:rPr dirty="0" sz="1800" spc="-10">
                <a:latin typeface="Calibri"/>
                <a:cs typeface="Calibri"/>
              </a:rPr>
              <a:t> (485)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16332" rIns="0" bIns="0" rtlCol="0" vert="horz">
            <a:spAutoFit/>
          </a:bodyPr>
          <a:lstStyle/>
          <a:p>
            <a:pPr marL="2688590">
              <a:lnSpc>
                <a:spcPct val="100000"/>
              </a:lnSpc>
              <a:spcBef>
                <a:spcPts val="100"/>
              </a:spcBef>
            </a:pPr>
            <a:r>
              <a:rPr dirty="0"/>
              <a:t>DEEPVESSEL</a:t>
            </a:r>
            <a:r>
              <a:rPr dirty="0" spc="-55"/>
              <a:t> </a:t>
            </a:r>
            <a:r>
              <a:rPr dirty="0"/>
              <a:t>FFR</a:t>
            </a:r>
            <a:r>
              <a:rPr dirty="0" baseline="23391" sz="2850"/>
              <a:t>®</a:t>
            </a:r>
            <a:r>
              <a:rPr dirty="0" baseline="23391" sz="2850" spc="-75"/>
              <a:t> </a:t>
            </a:r>
            <a:r>
              <a:rPr dirty="0" sz="2800"/>
              <a:t>–</a:t>
            </a:r>
            <a:r>
              <a:rPr dirty="0" sz="2800" spc="-40"/>
              <a:t> </a:t>
            </a:r>
            <a:r>
              <a:rPr dirty="0" sz="2800"/>
              <a:t>Regulation</a:t>
            </a:r>
            <a:r>
              <a:rPr dirty="0" sz="2800" spc="-45"/>
              <a:t> </a:t>
            </a:r>
            <a:r>
              <a:rPr dirty="0" sz="2800" spc="-10"/>
              <a:t>Progress</a:t>
            </a:r>
            <a:endParaRPr sz="2800"/>
          </a:p>
        </p:txBody>
      </p:sp>
      <p:sp>
        <p:nvSpPr>
          <p:cNvPr id="3" name="object 3" descr=""/>
          <p:cNvSpPr txBox="1"/>
          <p:nvPr/>
        </p:nvSpPr>
        <p:spPr>
          <a:xfrm>
            <a:off x="585032" y="2928619"/>
            <a:ext cx="6875780" cy="3195320"/>
          </a:xfrm>
          <a:prstGeom prst="rect">
            <a:avLst/>
          </a:prstGeom>
        </p:spPr>
        <p:txBody>
          <a:bodyPr wrap="square" lIns="0" tIns="55244" rIns="0" bIns="0" rtlCol="0" vert="horz">
            <a:spAutoFit/>
          </a:bodyPr>
          <a:lstStyle/>
          <a:p>
            <a:pPr marL="297815" indent="-285115">
              <a:lnSpc>
                <a:spcPct val="100000"/>
              </a:lnSpc>
              <a:spcBef>
                <a:spcPts val="434"/>
              </a:spcBef>
              <a:buSzPct val="77777"/>
              <a:buFont typeface="Wingdings"/>
              <a:buChar char=""/>
              <a:tabLst>
                <a:tab pos="297815" algn="l"/>
                <a:tab pos="298450" algn="l"/>
              </a:tabLst>
            </a:pPr>
            <a:r>
              <a:rPr dirty="0" sz="1800" b="1">
                <a:latin typeface="Calibri"/>
                <a:cs typeface="Calibri"/>
              </a:rPr>
              <a:t>China:</a:t>
            </a:r>
            <a:r>
              <a:rPr dirty="0" sz="1800" spc="-25" b="1">
                <a:latin typeface="Calibri"/>
                <a:cs typeface="Calibri"/>
              </a:rPr>
              <a:t> </a:t>
            </a:r>
            <a:r>
              <a:rPr dirty="0" sz="1800" spc="-20" b="1">
                <a:latin typeface="Calibri"/>
                <a:cs typeface="Calibri"/>
              </a:rPr>
              <a:t>NMPA</a:t>
            </a:r>
            <a:endParaRPr sz="1800">
              <a:latin typeface="Calibri"/>
              <a:cs typeface="Calibri"/>
            </a:endParaRPr>
          </a:p>
          <a:p>
            <a:pPr marL="371475" marR="148590">
              <a:lnSpc>
                <a:spcPct val="115599"/>
              </a:lnSpc>
            </a:pPr>
            <a:r>
              <a:rPr dirty="0" sz="1800">
                <a:latin typeface="Calibri"/>
                <a:cs typeface="Calibri"/>
              </a:rPr>
              <a:t>The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first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AI-</a:t>
            </a:r>
            <a:r>
              <a:rPr dirty="0" sz="1800">
                <a:latin typeface="Calibri"/>
                <a:cs typeface="Calibri"/>
              </a:rPr>
              <a:t>based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medical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product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that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has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been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approved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by</a:t>
            </a:r>
            <a:r>
              <a:rPr dirty="0" sz="1800" spc="-20">
                <a:latin typeface="Calibri"/>
                <a:cs typeface="Calibri"/>
              </a:rPr>
              <a:t> NMPA </a:t>
            </a:r>
            <a:r>
              <a:rPr dirty="0" sz="1800">
                <a:latin typeface="Calibri"/>
                <a:cs typeface="Calibri"/>
              </a:rPr>
              <a:t>The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first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NMPA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approved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innovative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medical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device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based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on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AI</a:t>
            </a:r>
            <a:endParaRPr sz="1800">
              <a:latin typeface="Calibri"/>
              <a:cs typeface="Calibri"/>
            </a:endParaRPr>
          </a:p>
          <a:p>
            <a:pPr marL="371475">
              <a:lnSpc>
                <a:spcPct val="100000"/>
              </a:lnSpc>
              <a:spcBef>
                <a:spcPts val="360"/>
              </a:spcBef>
            </a:pPr>
            <a:r>
              <a:rPr dirty="0" sz="1800">
                <a:latin typeface="Calibri"/>
                <a:cs typeface="Calibri"/>
              </a:rPr>
              <a:t>The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only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 spc="-40">
                <a:latin typeface="Calibri"/>
                <a:cs typeface="Calibri"/>
              </a:rPr>
              <a:t>NMPA-</a:t>
            </a:r>
            <a:r>
              <a:rPr dirty="0" sz="1800">
                <a:latin typeface="Calibri"/>
                <a:cs typeface="Calibri"/>
              </a:rPr>
              <a:t>approved </a:t>
            </a:r>
            <a:r>
              <a:rPr dirty="0" sz="1800" spc="-55">
                <a:latin typeface="Calibri"/>
                <a:cs typeface="Calibri"/>
              </a:rPr>
              <a:t>CT-</a:t>
            </a:r>
            <a:r>
              <a:rPr dirty="0" sz="1800">
                <a:latin typeface="Calibri"/>
                <a:cs typeface="Calibri"/>
              </a:rPr>
              <a:t>FFR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product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for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use in </a:t>
            </a:r>
            <a:r>
              <a:rPr dirty="0" sz="1800" spc="-10">
                <a:latin typeface="Calibri"/>
                <a:cs typeface="Calibri"/>
              </a:rPr>
              <a:t>China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750">
              <a:latin typeface="Calibri"/>
              <a:cs typeface="Calibri"/>
            </a:endParaRPr>
          </a:p>
          <a:p>
            <a:pPr marL="297815" indent="-285115">
              <a:lnSpc>
                <a:spcPct val="100000"/>
              </a:lnSpc>
              <a:buSzPct val="77777"/>
              <a:buFont typeface="Wingdings"/>
              <a:buChar char=""/>
              <a:tabLst>
                <a:tab pos="297815" algn="l"/>
                <a:tab pos="298450" algn="l"/>
              </a:tabLst>
            </a:pPr>
            <a:r>
              <a:rPr dirty="0" sz="1800" b="1">
                <a:latin typeface="Calibri"/>
                <a:cs typeface="Calibri"/>
              </a:rPr>
              <a:t>Europe:</a:t>
            </a:r>
            <a:r>
              <a:rPr dirty="0" sz="1800" spc="-50" b="1">
                <a:latin typeface="Calibri"/>
                <a:cs typeface="Calibri"/>
              </a:rPr>
              <a:t> </a:t>
            </a:r>
            <a:r>
              <a:rPr dirty="0" sz="1800" spc="-25" b="1">
                <a:latin typeface="Calibri"/>
                <a:cs typeface="Calibri"/>
              </a:rPr>
              <a:t>CE</a:t>
            </a:r>
            <a:endParaRPr sz="1800">
              <a:latin typeface="Calibri"/>
              <a:cs typeface="Calibri"/>
            </a:endParaRPr>
          </a:p>
          <a:p>
            <a:pPr marL="371475">
              <a:lnSpc>
                <a:spcPct val="100000"/>
              </a:lnSpc>
              <a:spcBef>
                <a:spcPts val="940"/>
              </a:spcBef>
            </a:pPr>
            <a:r>
              <a:rPr dirty="0" sz="1800">
                <a:latin typeface="Calibri"/>
                <a:cs typeface="Calibri"/>
              </a:rPr>
              <a:t>The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first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deep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learning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based medical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device in China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with CE</a:t>
            </a:r>
            <a:r>
              <a:rPr dirty="0" sz="1800" spc="-10">
                <a:latin typeface="Calibri"/>
                <a:cs typeface="Calibri"/>
              </a:rPr>
              <a:t> marking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850">
              <a:latin typeface="Calibri"/>
              <a:cs typeface="Calibri"/>
            </a:endParaRPr>
          </a:p>
          <a:p>
            <a:pPr marL="297815" indent="-285115">
              <a:lnSpc>
                <a:spcPct val="100000"/>
              </a:lnSpc>
              <a:buSzPct val="77777"/>
              <a:buFont typeface="Wingdings"/>
              <a:buChar char=""/>
              <a:tabLst>
                <a:tab pos="297815" algn="l"/>
                <a:tab pos="298450" algn="l"/>
              </a:tabLst>
            </a:pPr>
            <a:r>
              <a:rPr dirty="0" sz="1800" b="1">
                <a:latin typeface="Calibri"/>
                <a:cs typeface="Calibri"/>
              </a:rPr>
              <a:t>US: </a:t>
            </a:r>
            <a:r>
              <a:rPr dirty="0" sz="1800" spc="-25" b="1">
                <a:latin typeface="Calibri"/>
                <a:cs typeface="Calibri"/>
              </a:rPr>
              <a:t>FDA</a:t>
            </a:r>
            <a:endParaRPr sz="1800">
              <a:latin typeface="Calibri"/>
              <a:cs typeface="Calibri"/>
            </a:endParaRPr>
          </a:p>
          <a:p>
            <a:pPr marL="371475">
              <a:lnSpc>
                <a:spcPct val="100000"/>
              </a:lnSpc>
              <a:spcBef>
                <a:spcPts val="935"/>
              </a:spcBef>
            </a:pPr>
            <a:r>
              <a:rPr dirty="0" sz="1800">
                <a:latin typeface="Calibri"/>
                <a:cs typeface="Calibri"/>
              </a:rPr>
              <a:t>First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FDA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approved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 spc="-55">
                <a:latin typeface="Calibri"/>
                <a:cs typeface="Calibri"/>
              </a:rPr>
              <a:t>CT-</a:t>
            </a:r>
            <a:r>
              <a:rPr dirty="0" sz="1800">
                <a:latin typeface="Calibri"/>
                <a:cs typeface="Calibri"/>
              </a:rPr>
              <a:t>FFR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product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invented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by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Chinese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Company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90428" y="3121986"/>
            <a:ext cx="4512677" cy="3363605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4849" y="1261663"/>
            <a:ext cx="11179413" cy="128806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8523" rIns="0" bIns="0" rtlCol="0" vert="horz">
            <a:spAutoFit/>
          </a:bodyPr>
          <a:lstStyle/>
          <a:p>
            <a:pPr marL="2417445">
              <a:lnSpc>
                <a:spcPct val="100000"/>
              </a:lnSpc>
              <a:spcBef>
                <a:spcPts val="100"/>
              </a:spcBef>
            </a:pPr>
            <a:r>
              <a:rPr dirty="0"/>
              <a:t>Baseline</a:t>
            </a:r>
            <a:r>
              <a:rPr dirty="0" spc="-55"/>
              <a:t> </a:t>
            </a:r>
            <a:r>
              <a:rPr dirty="0"/>
              <a:t>Characteristics</a:t>
            </a:r>
            <a:r>
              <a:rPr dirty="0" spc="-50"/>
              <a:t> </a:t>
            </a:r>
            <a:r>
              <a:rPr dirty="0"/>
              <a:t>at</a:t>
            </a:r>
            <a:r>
              <a:rPr dirty="0" spc="-35"/>
              <a:t> </a:t>
            </a:r>
            <a:r>
              <a:rPr dirty="0" spc="-10"/>
              <a:t>Randomization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3395" y="1212980"/>
            <a:ext cx="5300207" cy="4892454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00892" y="1212979"/>
            <a:ext cx="5441208" cy="488360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546860">
              <a:lnSpc>
                <a:spcPct val="100000"/>
              </a:lnSpc>
              <a:spcBef>
                <a:spcPts val="100"/>
              </a:spcBef>
            </a:pPr>
            <a:r>
              <a:rPr dirty="0"/>
              <a:t>Results</a:t>
            </a:r>
            <a:r>
              <a:rPr dirty="0" spc="-60"/>
              <a:t> </a:t>
            </a:r>
            <a:r>
              <a:rPr dirty="0"/>
              <a:t>of</a:t>
            </a:r>
            <a:r>
              <a:rPr dirty="0" spc="-40"/>
              <a:t> </a:t>
            </a:r>
            <a:r>
              <a:rPr dirty="0"/>
              <a:t>Diagnostic</a:t>
            </a:r>
            <a:r>
              <a:rPr dirty="0" spc="-35"/>
              <a:t> </a:t>
            </a:r>
            <a:r>
              <a:rPr dirty="0"/>
              <a:t>Strategy</a:t>
            </a:r>
            <a:r>
              <a:rPr dirty="0" spc="-45"/>
              <a:t> </a:t>
            </a:r>
            <a:r>
              <a:rPr dirty="0"/>
              <a:t>during</a:t>
            </a:r>
            <a:r>
              <a:rPr dirty="0" spc="-45"/>
              <a:t> </a:t>
            </a:r>
            <a:r>
              <a:rPr dirty="0"/>
              <a:t>Initial</a:t>
            </a:r>
            <a:r>
              <a:rPr dirty="0" spc="-35"/>
              <a:t> </a:t>
            </a:r>
            <a:r>
              <a:rPr dirty="0" spc="-10"/>
              <a:t>Management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1935293" y="865349"/>
            <a:ext cx="8685530" cy="5462270"/>
            <a:chOff x="1935293" y="865349"/>
            <a:chExt cx="8685530" cy="546227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94501" y="865349"/>
              <a:ext cx="8057718" cy="5461943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1954343" y="4614862"/>
              <a:ext cx="8647430" cy="257175"/>
            </a:xfrm>
            <a:custGeom>
              <a:avLst/>
              <a:gdLst/>
              <a:ahLst/>
              <a:cxnLst/>
              <a:rect l="l" t="t" r="r" b="b"/>
              <a:pathLst>
                <a:path w="8647430" h="257175">
                  <a:moveTo>
                    <a:pt x="0" y="0"/>
                  </a:moveTo>
                  <a:lnTo>
                    <a:pt x="8646919" y="0"/>
                  </a:lnTo>
                  <a:lnTo>
                    <a:pt x="8646919" y="257175"/>
                  </a:lnTo>
                  <a:lnTo>
                    <a:pt x="0" y="257175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C62E3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35203" rIns="0" bIns="0" rtlCol="0" vert="horz">
            <a:spAutoFit/>
          </a:bodyPr>
          <a:lstStyle/>
          <a:p>
            <a:pPr marL="516890">
              <a:lnSpc>
                <a:spcPct val="100000"/>
              </a:lnSpc>
              <a:spcBef>
                <a:spcPts val="100"/>
              </a:spcBef>
            </a:pPr>
            <a:r>
              <a:rPr dirty="0"/>
              <a:t>Results</a:t>
            </a:r>
            <a:r>
              <a:rPr dirty="0" spc="-75"/>
              <a:t> </a:t>
            </a:r>
            <a:r>
              <a:rPr dirty="0"/>
              <a:t>of</a:t>
            </a:r>
            <a:r>
              <a:rPr dirty="0" spc="-55"/>
              <a:t> </a:t>
            </a:r>
            <a:r>
              <a:rPr dirty="0"/>
              <a:t>Diagnostic</a:t>
            </a:r>
            <a:r>
              <a:rPr dirty="0" spc="-50"/>
              <a:t> </a:t>
            </a:r>
            <a:r>
              <a:rPr dirty="0"/>
              <a:t>Strategy</a:t>
            </a:r>
            <a:r>
              <a:rPr dirty="0" spc="-60"/>
              <a:t> </a:t>
            </a:r>
            <a:r>
              <a:rPr dirty="0"/>
              <a:t>during</a:t>
            </a:r>
            <a:r>
              <a:rPr dirty="0" spc="-55"/>
              <a:t> </a:t>
            </a:r>
            <a:r>
              <a:rPr dirty="0"/>
              <a:t>Invasive</a:t>
            </a:r>
            <a:r>
              <a:rPr dirty="0" spc="-55"/>
              <a:t> </a:t>
            </a:r>
            <a:r>
              <a:rPr dirty="0"/>
              <a:t>Coronary</a:t>
            </a:r>
            <a:r>
              <a:rPr dirty="0" spc="-55"/>
              <a:t> </a:t>
            </a:r>
            <a:r>
              <a:rPr dirty="0" spc="-10"/>
              <a:t>Angiography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933899" y="1205571"/>
            <a:ext cx="10132060" cy="4373880"/>
            <a:chOff x="933899" y="1205571"/>
            <a:chExt cx="10132060" cy="437388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52949" y="1205571"/>
              <a:ext cx="10093408" cy="4373426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952949" y="3629025"/>
              <a:ext cx="10093960" cy="300355"/>
            </a:xfrm>
            <a:custGeom>
              <a:avLst/>
              <a:gdLst/>
              <a:ahLst/>
              <a:cxnLst/>
              <a:rect l="l" t="t" r="r" b="b"/>
              <a:pathLst>
                <a:path w="10093960" h="300354">
                  <a:moveTo>
                    <a:pt x="0" y="0"/>
                  </a:moveTo>
                  <a:lnTo>
                    <a:pt x="10093409" y="0"/>
                  </a:lnTo>
                  <a:lnTo>
                    <a:pt x="10093409" y="300038"/>
                  </a:lnTo>
                  <a:lnTo>
                    <a:pt x="0" y="300038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C62E3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952949" y="1843359"/>
              <a:ext cx="10093960" cy="300355"/>
            </a:xfrm>
            <a:custGeom>
              <a:avLst/>
              <a:gdLst/>
              <a:ahLst/>
              <a:cxnLst/>
              <a:rect l="l" t="t" r="r" b="b"/>
              <a:pathLst>
                <a:path w="10093960" h="300355">
                  <a:moveTo>
                    <a:pt x="0" y="0"/>
                  </a:moveTo>
                  <a:lnTo>
                    <a:pt x="10093409" y="0"/>
                  </a:lnTo>
                  <a:lnTo>
                    <a:pt x="10093409" y="300038"/>
                  </a:lnTo>
                  <a:lnTo>
                    <a:pt x="0" y="300038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C62E3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/>
          <p:nvPr/>
        </p:nvSpPr>
        <p:spPr>
          <a:xfrm>
            <a:off x="1031689" y="5621020"/>
            <a:ext cx="8350250" cy="7543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910"/>
              </a:lnSpc>
              <a:spcBef>
                <a:spcPts val="100"/>
              </a:spcBef>
            </a:pPr>
            <a:r>
              <a:rPr dirty="0" sz="1600">
                <a:latin typeface="Calibri"/>
                <a:cs typeface="Calibri"/>
              </a:rPr>
              <a:t>†The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obstructive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CAD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based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on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QCA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is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defined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as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more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than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or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equal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to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70%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DS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by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QCA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in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core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20">
                <a:latin typeface="Calibri"/>
                <a:cs typeface="Calibri"/>
              </a:rPr>
              <a:t>lab.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ts val="1910"/>
              </a:lnSpc>
            </a:pPr>
            <a:r>
              <a:rPr dirty="0" sz="1600" spc="-10">
                <a:latin typeface="Calibri"/>
                <a:cs typeface="Calibri"/>
              </a:rPr>
              <a:t>*Intravascular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ultrasound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or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optical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coherence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tomography.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600">
                <a:latin typeface="Calibri"/>
                <a:cs typeface="Calibri"/>
              </a:rPr>
              <a:t>††The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obstructive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CAD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based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on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invasive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FFR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is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defined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as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invasive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FFR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≤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0.8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if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required.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19964" rIns="0" bIns="0" rtlCol="0" vert="horz">
            <a:spAutoFit/>
          </a:bodyPr>
          <a:lstStyle/>
          <a:p>
            <a:pPr marL="4000500">
              <a:lnSpc>
                <a:spcPct val="100000"/>
              </a:lnSpc>
              <a:spcBef>
                <a:spcPts val="100"/>
              </a:spcBef>
            </a:pPr>
            <a:r>
              <a:rPr dirty="0"/>
              <a:t>Primary </a:t>
            </a:r>
            <a:r>
              <a:rPr dirty="0" spc="-10"/>
              <a:t>endpoint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7311231" y="1364996"/>
            <a:ext cx="4207510" cy="404622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279400" marR="5080" indent="-266700">
              <a:lnSpc>
                <a:spcPct val="99800"/>
              </a:lnSpc>
              <a:spcBef>
                <a:spcPts val="105"/>
              </a:spcBef>
            </a:pPr>
            <a:r>
              <a:rPr dirty="0" sz="1800" b="1">
                <a:latin typeface="Calibri"/>
                <a:cs typeface="Calibri"/>
              </a:rPr>
              <a:t>&gt;&gt;</a:t>
            </a:r>
            <a:r>
              <a:rPr dirty="0" sz="1800" spc="175" b="1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As</a:t>
            </a:r>
            <a:r>
              <a:rPr dirty="0" sz="1800" spc="18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compared</a:t>
            </a:r>
            <a:r>
              <a:rPr dirty="0" sz="1800" spc="19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to</a:t>
            </a:r>
            <a:r>
              <a:rPr dirty="0" sz="1800" spc="18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the</a:t>
            </a:r>
            <a:r>
              <a:rPr dirty="0" sz="1800" spc="19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standard</a:t>
            </a:r>
            <a:r>
              <a:rPr dirty="0" sz="1800" spc="19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group,</a:t>
            </a:r>
            <a:r>
              <a:rPr dirty="0" sz="1800" spc="190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the </a:t>
            </a:r>
            <a:r>
              <a:rPr dirty="0" sz="1800">
                <a:latin typeface="Calibri"/>
                <a:cs typeface="Calibri"/>
              </a:rPr>
              <a:t>proportion</a:t>
            </a:r>
            <a:r>
              <a:rPr dirty="0" sz="1800" spc="120">
                <a:latin typeface="Calibri"/>
                <a:cs typeface="Calibri"/>
              </a:rPr>
              <a:t>  </a:t>
            </a:r>
            <a:r>
              <a:rPr dirty="0" sz="1800">
                <a:latin typeface="Calibri"/>
                <a:cs typeface="Calibri"/>
              </a:rPr>
              <a:t>of</a:t>
            </a:r>
            <a:r>
              <a:rPr dirty="0" sz="1800" spc="114">
                <a:latin typeface="Calibri"/>
                <a:cs typeface="Calibri"/>
              </a:rPr>
              <a:t>  </a:t>
            </a:r>
            <a:r>
              <a:rPr dirty="0" sz="1800">
                <a:latin typeface="Calibri"/>
                <a:cs typeface="Calibri"/>
              </a:rPr>
              <a:t>patients</a:t>
            </a:r>
            <a:r>
              <a:rPr dirty="0" sz="1800" spc="114">
                <a:latin typeface="Calibri"/>
                <a:cs typeface="Calibri"/>
              </a:rPr>
              <a:t>  </a:t>
            </a:r>
            <a:r>
              <a:rPr dirty="0" sz="1800" b="1" i="1">
                <a:latin typeface="Calibri"/>
                <a:cs typeface="Calibri"/>
              </a:rPr>
              <a:t>undergoing</a:t>
            </a:r>
            <a:r>
              <a:rPr dirty="0" sz="1800" spc="120" b="1" i="1">
                <a:latin typeface="Calibri"/>
                <a:cs typeface="Calibri"/>
              </a:rPr>
              <a:t>  </a:t>
            </a:r>
            <a:r>
              <a:rPr dirty="0" sz="1800" spc="-25" b="1" i="1">
                <a:latin typeface="Calibri"/>
                <a:cs typeface="Calibri"/>
              </a:rPr>
              <a:t>ICA</a:t>
            </a:r>
            <a:r>
              <a:rPr dirty="0" sz="1800" spc="-25" b="1" i="1">
                <a:latin typeface="Calibri"/>
                <a:cs typeface="Calibri"/>
              </a:rPr>
              <a:t> </a:t>
            </a:r>
            <a:r>
              <a:rPr dirty="0" sz="1800" b="1" i="1">
                <a:latin typeface="Calibri"/>
                <a:cs typeface="Calibri"/>
              </a:rPr>
              <a:t>without</a:t>
            </a:r>
            <a:r>
              <a:rPr dirty="0" sz="1800" spc="295" b="1" i="1">
                <a:latin typeface="Calibri"/>
                <a:cs typeface="Calibri"/>
              </a:rPr>
              <a:t>   </a:t>
            </a:r>
            <a:r>
              <a:rPr dirty="0" sz="1800" b="1" i="1">
                <a:latin typeface="Calibri"/>
                <a:cs typeface="Calibri"/>
              </a:rPr>
              <a:t>obstructive</a:t>
            </a:r>
            <a:r>
              <a:rPr dirty="0" sz="1800" spc="300" b="1" i="1">
                <a:latin typeface="Calibri"/>
                <a:cs typeface="Calibri"/>
              </a:rPr>
              <a:t>   </a:t>
            </a:r>
            <a:r>
              <a:rPr dirty="0" sz="1800" b="1" i="1">
                <a:latin typeface="Calibri"/>
                <a:cs typeface="Calibri"/>
              </a:rPr>
              <a:t>CAD</a:t>
            </a:r>
            <a:r>
              <a:rPr dirty="0" sz="1800" spc="295" b="1" i="1">
                <a:latin typeface="Calibri"/>
                <a:cs typeface="Calibri"/>
              </a:rPr>
              <a:t>   </a:t>
            </a:r>
            <a:r>
              <a:rPr dirty="0" sz="1800" b="1" i="1">
                <a:latin typeface="Calibri"/>
                <a:cs typeface="Calibri"/>
              </a:rPr>
              <a:t>or</a:t>
            </a:r>
            <a:r>
              <a:rPr dirty="0" sz="1800" spc="295" b="1" i="1">
                <a:latin typeface="Calibri"/>
                <a:cs typeface="Calibri"/>
              </a:rPr>
              <a:t>   </a:t>
            </a:r>
            <a:r>
              <a:rPr dirty="0" sz="1800" spc="-20" b="1" i="1">
                <a:latin typeface="Calibri"/>
                <a:cs typeface="Calibri"/>
              </a:rPr>
              <a:t>with </a:t>
            </a:r>
            <a:r>
              <a:rPr dirty="0" sz="1800" b="1" i="1">
                <a:latin typeface="Calibri"/>
                <a:cs typeface="Calibri"/>
              </a:rPr>
              <a:t>obstructive</a:t>
            </a:r>
            <a:r>
              <a:rPr dirty="0" sz="1800" spc="85" b="1" i="1">
                <a:latin typeface="Calibri"/>
                <a:cs typeface="Calibri"/>
              </a:rPr>
              <a:t>  </a:t>
            </a:r>
            <a:r>
              <a:rPr dirty="0" sz="1800" b="1" i="1">
                <a:latin typeface="Calibri"/>
                <a:cs typeface="Calibri"/>
              </a:rPr>
              <a:t>CAD</a:t>
            </a:r>
            <a:r>
              <a:rPr dirty="0" sz="1800" spc="80" b="1" i="1">
                <a:latin typeface="Calibri"/>
                <a:cs typeface="Calibri"/>
              </a:rPr>
              <a:t>  </a:t>
            </a:r>
            <a:r>
              <a:rPr dirty="0" sz="1800" b="1" i="1">
                <a:latin typeface="Calibri"/>
                <a:cs typeface="Calibri"/>
              </a:rPr>
              <a:t>who</a:t>
            </a:r>
            <a:r>
              <a:rPr dirty="0" sz="1800" spc="80" b="1" i="1">
                <a:latin typeface="Calibri"/>
                <a:cs typeface="Calibri"/>
              </a:rPr>
              <a:t>  </a:t>
            </a:r>
            <a:r>
              <a:rPr dirty="0" sz="1800" b="1" i="1">
                <a:latin typeface="Calibri"/>
                <a:cs typeface="Calibri"/>
              </a:rPr>
              <a:t>did</a:t>
            </a:r>
            <a:r>
              <a:rPr dirty="0" sz="1800" spc="80" b="1" i="1">
                <a:latin typeface="Calibri"/>
                <a:cs typeface="Calibri"/>
              </a:rPr>
              <a:t>  </a:t>
            </a:r>
            <a:r>
              <a:rPr dirty="0" sz="1800" b="1" i="1">
                <a:latin typeface="Calibri"/>
                <a:cs typeface="Calibri"/>
              </a:rPr>
              <a:t>not</a:t>
            </a:r>
            <a:r>
              <a:rPr dirty="0" sz="1800" spc="80" b="1" i="1">
                <a:latin typeface="Calibri"/>
                <a:cs typeface="Calibri"/>
              </a:rPr>
              <a:t>  </a:t>
            </a:r>
            <a:r>
              <a:rPr dirty="0" sz="1800" spc="-10" b="1" i="1">
                <a:latin typeface="Calibri"/>
                <a:cs typeface="Calibri"/>
              </a:rPr>
              <a:t>undergo </a:t>
            </a:r>
            <a:r>
              <a:rPr dirty="0" sz="1800" b="1" i="1">
                <a:latin typeface="Calibri"/>
                <a:cs typeface="Calibri"/>
              </a:rPr>
              <a:t>intervention</a:t>
            </a:r>
            <a:r>
              <a:rPr dirty="0" sz="1800" spc="315" b="1" i="1">
                <a:latin typeface="Calibri"/>
                <a:cs typeface="Calibri"/>
              </a:rPr>
              <a:t>   </a:t>
            </a:r>
            <a:r>
              <a:rPr dirty="0" sz="1800" b="1" i="1">
                <a:latin typeface="Calibri"/>
                <a:cs typeface="Calibri"/>
              </a:rPr>
              <a:t>within</a:t>
            </a:r>
            <a:r>
              <a:rPr dirty="0" sz="1800" spc="320" b="1" i="1">
                <a:latin typeface="Calibri"/>
                <a:cs typeface="Calibri"/>
              </a:rPr>
              <a:t>   </a:t>
            </a:r>
            <a:r>
              <a:rPr dirty="0" sz="1800" b="1" i="1">
                <a:latin typeface="Calibri"/>
                <a:cs typeface="Calibri"/>
              </a:rPr>
              <a:t>90</a:t>
            </a:r>
            <a:r>
              <a:rPr dirty="0" sz="1800" spc="320" b="1" i="1">
                <a:latin typeface="Calibri"/>
                <a:cs typeface="Calibri"/>
              </a:rPr>
              <a:t>   </a:t>
            </a:r>
            <a:r>
              <a:rPr dirty="0" sz="1800" b="1" i="1">
                <a:latin typeface="Calibri"/>
                <a:cs typeface="Calibri"/>
              </a:rPr>
              <a:t>days</a:t>
            </a:r>
            <a:r>
              <a:rPr dirty="0" sz="1800" spc="320" b="1" i="1">
                <a:latin typeface="Calibri"/>
                <a:cs typeface="Calibri"/>
              </a:rPr>
              <a:t>   </a:t>
            </a:r>
            <a:r>
              <a:rPr dirty="0" sz="1800" spc="-25">
                <a:latin typeface="Calibri"/>
                <a:cs typeface="Calibri"/>
              </a:rPr>
              <a:t>was </a:t>
            </a:r>
            <a:r>
              <a:rPr dirty="0" sz="1800">
                <a:latin typeface="Calibri"/>
                <a:cs typeface="Calibri"/>
              </a:rPr>
              <a:t>significantly</a:t>
            </a:r>
            <a:r>
              <a:rPr dirty="0" sz="1800" spc="19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reduced</a:t>
            </a:r>
            <a:r>
              <a:rPr dirty="0" sz="1800" spc="2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in</a:t>
            </a:r>
            <a:r>
              <a:rPr dirty="0" sz="1800" spc="2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the</a:t>
            </a:r>
            <a:r>
              <a:rPr dirty="0" sz="1800" spc="204">
                <a:latin typeface="Calibri"/>
                <a:cs typeface="Calibri"/>
              </a:rPr>
              <a:t> </a:t>
            </a:r>
            <a:r>
              <a:rPr dirty="0" sz="1800" spc="-55">
                <a:latin typeface="Calibri"/>
                <a:cs typeface="Calibri"/>
              </a:rPr>
              <a:t>CT-</a:t>
            </a:r>
            <a:r>
              <a:rPr dirty="0" sz="1800">
                <a:latin typeface="Calibri"/>
                <a:cs typeface="Calibri"/>
              </a:rPr>
              <a:t>FFR</a:t>
            </a:r>
            <a:r>
              <a:rPr dirty="0" sz="1800" spc="21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group </a:t>
            </a:r>
            <a:r>
              <a:rPr dirty="0" sz="1800">
                <a:latin typeface="Calibri"/>
                <a:cs typeface="Calibri"/>
              </a:rPr>
              <a:t>(28.3%</a:t>
            </a:r>
            <a:r>
              <a:rPr dirty="0" sz="1800" spc="130">
                <a:latin typeface="Calibri"/>
                <a:cs typeface="Calibri"/>
              </a:rPr>
              <a:t>  </a:t>
            </a:r>
            <a:r>
              <a:rPr dirty="0" sz="1800">
                <a:latin typeface="Calibri"/>
                <a:cs typeface="Calibri"/>
              </a:rPr>
              <a:t>[119/421]</a:t>
            </a:r>
            <a:r>
              <a:rPr dirty="0" sz="1800" spc="130">
                <a:latin typeface="Calibri"/>
                <a:cs typeface="Calibri"/>
              </a:rPr>
              <a:t>  </a:t>
            </a:r>
            <a:r>
              <a:rPr dirty="0" sz="1800">
                <a:latin typeface="Calibri"/>
                <a:cs typeface="Calibri"/>
              </a:rPr>
              <a:t>vs.</a:t>
            </a:r>
            <a:r>
              <a:rPr dirty="0" sz="1800" spc="130">
                <a:latin typeface="Calibri"/>
                <a:cs typeface="Calibri"/>
              </a:rPr>
              <a:t>  </a:t>
            </a:r>
            <a:r>
              <a:rPr dirty="0" sz="1800">
                <a:latin typeface="Calibri"/>
                <a:cs typeface="Calibri"/>
              </a:rPr>
              <a:t>46.2%</a:t>
            </a:r>
            <a:r>
              <a:rPr dirty="0" sz="1800" spc="135">
                <a:latin typeface="Calibri"/>
                <a:cs typeface="Calibri"/>
              </a:rPr>
              <a:t>  </a:t>
            </a:r>
            <a:r>
              <a:rPr dirty="0" sz="1800" spc="-10">
                <a:latin typeface="Calibri"/>
                <a:cs typeface="Calibri"/>
              </a:rPr>
              <a:t>[223/483], P&lt;0.001).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50">
              <a:latin typeface="Calibri"/>
              <a:cs typeface="Calibri"/>
            </a:endParaRPr>
          </a:p>
          <a:p>
            <a:pPr algn="just" marL="193675" marR="5715" indent="-180975">
              <a:lnSpc>
                <a:spcPct val="99700"/>
              </a:lnSpc>
            </a:pPr>
            <a:r>
              <a:rPr dirty="0" sz="1800" b="1">
                <a:latin typeface="Calibri"/>
                <a:cs typeface="Calibri"/>
              </a:rPr>
              <a:t>&gt;&gt;</a:t>
            </a:r>
            <a:r>
              <a:rPr dirty="0" sz="1800">
                <a:latin typeface="Calibri"/>
                <a:cs typeface="Calibri"/>
              </a:rPr>
              <a:t>This</a:t>
            </a:r>
            <a:r>
              <a:rPr dirty="0" sz="1800" spc="2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was</a:t>
            </a:r>
            <a:r>
              <a:rPr dirty="0" sz="1800" spc="2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mainly</a:t>
            </a:r>
            <a:r>
              <a:rPr dirty="0" sz="1800" spc="2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driven</a:t>
            </a:r>
            <a:r>
              <a:rPr dirty="0" sz="1800" spc="27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by</a:t>
            </a:r>
            <a:r>
              <a:rPr dirty="0" sz="1800" spc="254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</a:t>
            </a:r>
            <a:r>
              <a:rPr dirty="0" sz="1800" spc="254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reduction</a:t>
            </a:r>
            <a:r>
              <a:rPr dirty="0" sz="1800" spc="265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in </a:t>
            </a:r>
            <a:r>
              <a:rPr dirty="0" sz="1800">
                <a:latin typeface="Calibri"/>
                <a:cs typeface="Calibri"/>
              </a:rPr>
              <a:t>the</a:t>
            </a:r>
            <a:r>
              <a:rPr dirty="0" sz="1800" spc="28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proportion</a:t>
            </a:r>
            <a:r>
              <a:rPr dirty="0" sz="1800" spc="29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of</a:t>
            </a:r>
            <a:r>
              <a:rPr dirty="0" sz="1800" spc="29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patients</a:t>
            </a:r>
            <a:r>
              <a:rPr dirty="0" sz="1800" spc="29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found</a:t>
            </a:r>
            <a:r>
              <a:rPr dirty="0" sz="1800" spc="29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to</a:t>
            </a:r>
            <a:r>
              <a:rPr dirty="0" sz="1800" spc="290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have </a:t>
            </a:r>
            <a:r>
              <a:rPr dirty="0" sz="1800" spc="-10">
                <a:latin typeface="Calibri"/>
                <a:cs typeface="Calibri"/>
              </a:rPr>
              <a:t>no-</a:t>
            </a:r>
            <a:r>
              <a:rPr dirty="0" sz="1800">
                <a:latin typeface="Calibri"/>
                <a:cs typeface="Calibri"/>
              </a:rPr>
              <a:t>obstructive</a:t>
            </a:r>
            <a:r>
              <a:rPr dirty="0" sz="1800" spc="60">
                <a:latin typeface="Calibri"/>
                <a:cs typeface="Calibri"/>
              </a:rPr>
              <a:t>  </a:t>
            </a:r>
            <a:r>
              <a:rPr dirty="0" sz="1800">
                <a:latin typeface="Calibri"/>
                <a:cs typeface="Calibri"/>
              </a:rPr>
              <a:t>CAD</a:t>
            </a:r>
            <a:r>
              <a:rPr dirty="0" sz="1800" spc="65">
                <a:latin typeface="Calibri"/>
                <a:cs typeface="Calibri"/>
              </a:rPr>
              <a:t>  </a:t>
            </a:r>
            <a:r>
              <a:rPr dirty="0" sz="1800">
                <a:latin typeface="Calibri"/>
                <a:cs typeface="Calibri"/>
              </a:rPr>
              <a:t>in</a:t>
            </a:r>
            <a:r>
              <a:rPr dirty="0" sz="1800" spc="60">
                <a:latin typeface="Calibri"/>
                <a:cs typeface="Calibri"/>
              </a:rPr>
              <a:t>  </a:t>
            </a:r>
            <a:r>
              <a:rPr dirty="0" sz="1800">
                <a:latin typeface="Calibri"/>
                <a:cs typeface="Calibri"/>
              </a:rPr>
              <a:t>the</a:t>
            </a:r>
            <a:r>
              <a:rPr dirty="0" sz="1800" spc="65">
                <a:latin typeface="Calibri"/>
                <a:cs typeface="Calibri"/>
              </a:rPr>
              <a:t>  </a:t>
            </a:r>
            <a:r>
              <a:rPr dirty="0" sz="1800" spc="-55">
                <a:latin typeface="Calibri"/>
                <a:cs typeface="Calibri"/>
              </a:rPr>
              <a:t>CT-</a:t>
            </a:r>
            <a:r>
              <a:rPr dirty="0" sz="1800">
                <a:latin typeface="Calibri"/>
                <a:cs typeface="Calibri"/>
              </a:rPr>
              <a:t>FFR</a:t>
            </a:r>
            <a:r>
              <a:rPr dirty="0" sz="1800" spc="55">
                <a:latin typeface="Calibri"/>
                <a:cs typeface="Calibri"/>
              </a:rPr>
              <a:t>  </a:t>
            </a:r>
            <a:r>
              <a:rPr dirty="0" sz="1800" spc="-10">
                <a:latin typeface="Calibri"/>
                <a:cs typeface="Calibri"/>
              </a:rPr>
              <a:t>group </a:t>
            </a:r>
            <a:r>
              <a:rPr dirty="0" sz="1800">
                <a:latin typeface="Calibri"/>
                <a:cs typeface="Calibri"/>
              </a:rPr>
              <a:t>compared</a:t>
            </a:r>
            <a:r>
              <a:rPr dirty="0" sz="1800" spc="28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to</a:t>
            </a:r>
            <a:r>
              <a:rPr dirty="0" sz="1800" spc="28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the</a:t>
            </a:r>
            <a:r>
              <a:rPr dirty="0" sz="1800" spc="28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standard</a:t>
            </a:r>
            <a:r>
              <a:rPr dirty="0" sz="1800" spc="29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group</a:t>
            </a:r>
            <a:r>
              <a:rPr dirty="0" sz="1800" spc="285">
                <a:latin typeface="Calibri"/>
                <a:cs typeface="Calibri"/>
              </a:rPr>
              <a:t>  </a:t>
            </a:r>
            <a:r>
              <a:rPr dirty="0" sz="1800" spc="-10">
                <a:latin typeface="Calibri"/>
                <a:cs typeface="Calibri"/>
              </a:rPr>
              <a:t>(20.9% </a:t>
            </a:r>
            <a:r>
              <a:rPr dirty="0" sz="1800">
                <a:latin typeface="Calibri"/>
                <a:cs typeface="Calibri"/>
              </a:rPr>
              <a:t>[88/421]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vs.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38.0% </a:t>
            </a:r>
            <a:r>
              <a:rPr dirty="0" sz="1800" spc="-10">
                <a:latin typeface="Calibri"/>
                <a:cs typeface="Calibri"/>
              </a:rPr>
              <a:t>[184/483]).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9612" y="1318114"/>
            <a:ext cx="6211402" cy="4751567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89483" rIns="0" bIns="0" rtlCol="0" vert="horz">
            <a:spAutoFit/>
          </a:bodyPr>
          <a:lstStyle/>
          <a:p>
            <a:pPr marL="2271395">
              <a:lnSpc>
                <a:spcPct val="100000"/>
              </a:lnSpc>
              <a:spcBef>
                <a:spcPts val="100"/>
              </a:spcBef>
            </a:pPr>
            <a:r>
              <a:rPr dirty="0"/>
              <a:t>Major</a:t>
            </a:r>
            <a:r>
              <a:rPr dirty="0" spc="-65"/>
              <a:t> </a:t>
            </a:r>
            <a:r>
              <a:rPr dirty="0"/>
              <a:t>adverse</a:t>
            </a:r>
            <a:r>
              <a:rPr dirty="0" spc="-60"/>
              <a:t> </a:t>
            </a:r>
            <a:r>
              <a:rPr dirty="0"/>
              <a:t>cardiovascular</a:t>
            </a:r>
            <a:r>
              <a:rPr dirty="0" spc="-60"/>
              <a:t> </a:t>
            </a:r>
            <a:r>
              <a:rPr dirty="0"/>
              <a:t>events</a:t>
            </a:r>
            <a:r>
              <a:rPr dirty="0" spc="-60"/>
              <a:t> </a:t>
            </a:r>
            <a:r>
              <a:rPr dirty="0" spc="-10"/>
              <a:t>(MACE)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570243" y="1133348"/>
            <a:ext cx="5247640" cy="8121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63550" marR="5080" indent="-450850">
              <a:lnSpc>
                <a:spcPct val="143300"/>
              </a:lnSpc>
              <a:spcBef>
                <a:spcPts val="100"/>
              </a:spcBef>
              <a:tabLst>
                <a:tab pos="398145" algn="l"/>
              </a:tabLst>
            </a:pPr>
            <a:r>
              <a:rPr dirty="0" sz="1800" spc="-25" b="1">
                <a:latin typeface="Calibri"/>
                <a:cs typeface="Calibri"/>
              </a:rPr>
              <a:t>&gt;&gt;</a:t>
            </a:r>
            <a:r>
              <a:rPr dirty="0" sz="1800" b="1">
                <a:latin typeface="Calibri"/>
                <a:cs typeface="Calibri"/>
              </a:rPr>
              <a:t>	</a:t>
            </a:r>
            <a:r>
              <a:rPr dirty="0" sz="1800">
                <a:latin typeface="Calibri"/>
                <a:cs typeface="Calibri"/>
              </a:rPr>
              <a:t>MACE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did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not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differ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significantly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in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the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55">
                <a:latin typeface="Calibri"/>
                <a:cs typeface="Calibri"/>
              </a:rPr>
              <a:t>CT-</a:t>
            </a:r>
            <a:r>
              <a:rPr dirty="0" sz="1800">
                <a:latin typeface="Calibri"/>
                <a:cs typeface="Calibri"/>
              </a:rPr>
              <a:t>FFR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group </a:t>
            </a:r>
            <a:r>
              <a:rPr dirty="0" sz="1800">
                <a:latin typeface="Calibri"/>
                <a:cs typeface="Calibri"/>
              </a:rPr>
              <a:t>(hazard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ratio,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0.88;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P=0.8)</a:t>
            </a:r>
            <a:endParaRPr sz="1800">
              <a:latin typeface="Calibri"/>
              <a:cs typeface="Calibri"/>
            </a:endParaRPr>
          </a:p>
        </p:txBody>
      </p:sp>
      <p:graphicFrame>
        <p:nvGraphicFramePr>
          <p:cNvPr id="4" name="object 4" descr=""/>
          <p:cNvGraphicFramePr>
            <a:graphicFrameLocks noGrp="1"/>
          </p:cNvGraphicFramePr>
          <p:nvPr/>
        </p:nvGraphicFramePr>
        <p:xfrm>
          <a:off x="6470568" y="2760863"/>
          <a:ext cx="5313045" cy="2707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76195"/>
                <a:gridCol w="835659"/>
                <a:gridCol w="964564"/>
                <a:gridCol w="847725"/>
              </a:tblGrid>
              <a:tr h="611505">
                <a:tc gridSpan="2">
                  <a:txBody>
                    <a:bodyPr/>
                    <a:lstStyle/>
                    <a:p>
                      <a:pPr marL="2748280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400" spc="-45" b="1">
                          <a:latin typeface="Calibri"/>
                          <a:cs typeface="Calibri"/>
                        </a:rPr>
                        <a:t>CT-</a:t>
                      </a:r>
                      <a:r>
                        <a:rPr dirty="0" sz="1400" spc="-25" b="1">
                          <a:latin typeface="Calibri"/>
                          <a:cs typeface="Calibri"/>
                        </a:rPr>
                        <a:t>FFR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277558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1400" spc="-10" b="1">
                          <a:latin typeface="Calibri"/>
                          <a:cs typeface="Calibri"/>
                        </a:rPr>
                        <a:t>group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78105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60350" marR="147320" indent="-117475">
                        <a:lnSpc>
                          <a:spcPct val="101400"/>
                        </a:lnSpc>
                        <a:spcBef>
                          <a:spcPts val="595"/>
                        </a:spcBef>
                      </a:pPr>
                      <a:r>
                        <a:rPr dirty="0" sz="1400" spc="-10" b="1">
                          <a:latin typeface="Calibri"/>
                          <a:cs typeface="Calibri"/>
                        </a:rPr>
                        <a:t>Standard group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75565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1455"/>
                        </a:spcBef>
                      </a:pPr>
                      <a:r>
                        <a:rPr dirty="0" sz="1400" spc="-30" b="1">
                          <a:latin typeface="Calibri"/>
                          <a:cs typeface="Calibri"/>
                        </a:rPr>
                        <a:t>P-</a:t>
                      </a:r>
                      <a:r>
                        <a:rPr dirty="0" sz="1400" spc="-10" b="1">
                          <a:latin typeface="Calibri"/>
                          <a:cs typeface="Calibri"/>
                        </a:rPr>
                        <a:t>value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184785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703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At</a:t>
                      </a:r>
                      <a:r>
                        <a:rPr dirty="0" sz="14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least</a:t>
                      </a:r>
                      <a:r>
                        <a:rPr dirty="0" sz="14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1</a:t>
                      </a:r>
                      <a:r>
                        <a:rPr dirty="0" sz="14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events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6096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48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(8.2)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6096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98755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54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(9.2)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6096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 marL="3810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dirty="0" sz="1400" spc="-20">
                          <a:latin typeface="Calibri"/>
                          <a:cs typeface="Calibri"/>
                        </a:rPr>
                        <a:t>0.55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6096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297180">
                <a:tc>
                  <a:txBody>
                    <a:bodyPr/>
                    <a:lstStyle/>
                    <a:p>
                      <a:pPr marL="210185">
                        <a:lnSpc>
                          <a:spcPts val="1675"/>
                        </a:lnSpc>
                        <a:spcBef>
                          <a:spcPts val="565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Hospitalization</a:t>
                      </a:r>
                      <a:r>
                        <a:rPr dirty="0" sz="1400" spc="-6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for</a:t>
                      </a:r>
                      <a:r>
                        <a:rPr dirty="0" sz="1400" spc="-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unstable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71755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35"/>
                        </a:lnSpc>
                        <a:spcBef>
                          <a:spcPts val="1405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39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(6.6)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178435"/>
                </a:tc>
                <a:tc>
                  <a:txBody>
                    <a:bodyPr/>
                    <a:lstStyle/>
                    <a:p>
                      <a:pPr marL="198755">
                        <a:lnSpc>
                          <a:spcPts val="835"/>
                        </a:lnSpc>
                        <a:spcBef>
                          <a:spcPts val="1405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44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(7.5)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178435"/>
                </a:tc>
                <a:tc>
                  <a:txBody>
                    <a:bodyPr/>
                    <a:lstStyle/>
                    <a:p>
                      <a:pPr algn="ctr" marL="3810">
                        <a:lnSpc>
                          <a:spcPts val="835"/>
                        </a:lnSpc>
                        <a:spcBef>
                          <a:spcPts val="1405"/>
                        </a:spcBef>
                      </a:pPr>
                      <a:r>
                        <a:rPr dirty="0" sz="1400" spc="-20">
                          <a:latin typeface="Calibri"/>
                          <a:cs typeface="Calibri"/>
                        </a:rPr>
                        <a:t>0.58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178435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</a:tr>
              <a:tr h="307340">
                <a:tc>
                  <a:txBody>
                    <a:bodyPr/>
                    <a:lstStyle/>
                    <a:p>
                      <a:pPr marL="210185">
                        <a:lnSpc>
                          <a:spcPts val="1610"/>
                        </a:lnSpc>
                      </a:pPr>
                      <a:r>
                        <a:rPr dirty="0" sz="1400" spc="-10">
                          <a:latin typeface="Calibri"/>
                          <a:cs typeface="Calibri"/>
                        </a:rPr>
                        <a:t>angina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</a:tr>
              <a:tr h="391160">
                <a:tc>
                  <a:txBody>
                    <a:bodyPr/>
                    <a:lstStyle/>
                    <a:p>
                      <a:pPr marL="210185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dirty="0" sz="1400" spc="-10">
                          <a:latin typeface="Calibri"/>
                          <a:cs typeface="Calibri"/>
                        </a:rPr>
                        <a:t>Revascularization</a:t>
                      </a:r>
                      <a:r>
                        <a:rPr dirty="0" sz="14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after</a:t>
                      </a:r>
                      <a:r>
                        <a:rPr dirty="0" sz="140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90</a:t>
                      </a:r>
                      <a:r>
                        <a:rPr dirty="0" sz="140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20">
                          <a:latin typeface="Calibri"/>
                          <a:cs typeface="Calibri"/>
                        </a:rPr>
                        <a:t>days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8255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7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20">
                          <a:latin typeface="Calibri"/>
                          <a:cs typeface="Calibri"/>
                        </a:rPr>
                        <a:t>(1.2)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82550"/>
                </a:tc>
                <a:tc>
                  <a:txBody>
                    <a:bodyPr/>
                    <a:lstStyle/>
                    <a:p>
                      <a:pPr marL="198755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16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(2.7)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82550"/>
                </a:tc>
                <a:tc>
                  <a:txBody>
                    <a:bodyPr/>
                    <a:lstStyle/>
                    <a:p>
                      <a:pPr algn="ctr" marL="3810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dirty="0" sz="1400" spc="-20">
                          <a:latin typeface="Calibri"/>
                          <a:cs typeface="Calibri"/>
                        </a:rPr>
                        <a:t>0.06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8255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210185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dirty="0" sz="1400" spc="-10">
                          <a:latin typeface="Calibri"/>
                          <a:cs typeface="Calibri"/>
                        </a:rPr>
                        <a:t>Non-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fatal</a:t>
                      </a:r>
                      <a:r>
                        <a:rPr dirty="0" sz="14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25">
                          <a:latin typeface="Calibri"/>
                          <a:cs typeface="Calibri"/>
                        </a:rPr>
                        <a:t>MI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7493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7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20">
                          <a:latin typeface="Calibri"/>
                          <a:cs typeface="Calibri"/>
                        </a:rPr>
                        <a:t>(1.2)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74930"/>
                </a:tc>
                <a:tc>
                  <a:txBody>
                    <a:bodyPr/>
                    <a:lstStyle/>
                    <a:p>
                      <a:pPr marL="243840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9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20">
                          <a:latin typeface="Calibri"/>
                          <a:cs typeface="Calibri"/>
                        </a:rPr>
                        <a:t>(1.5)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74930"/>
                </a:tc>
                <a:tc>
                  <a:txBody>
                    <a:bodyPr/>
                    <a:lstStyle/>
                    <a:p>
                      <a:pPr algn="ctr" marL="3810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dirty="0" sz="1400" spc="-20">
                          <a:latin typeface="Calibri"/>
                          <a:cs typeface="Calibri"/>
                        </a:rPr>
                        <a:t>0.62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7493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210185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Cardiovascular</a:t>
                      </a:r>
                      <a:r>
                        <a:rPr dirty="0" sz="1400" spc="-7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20">
                          <a:latin typeface="Calibri"/>
                          <a:cs typeface="Calibri"/>
                        </a:rPr>
                        <a:t>death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62865">
                    <a:lnL w="12700">
                      <a:solidFill>
                        <a:srgbClr val="FFFFFF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2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20">
                          <a:latin typeface="Calibri"/>
                          <a:cs typeface="Calibri"/>
                        </a:rPr>
                        <a:t>(0.3)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62865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3840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1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20">
                          <a:latin typeface="Calibri"/>
                          <a:cs typeface="Calibri"/>
                        </a:rPr>
                        <a:t>(0.2)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62865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810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dirty="0" sz="1400" spc="-20">
                          <a:latin typeface="Calibri"/>
                          <a:cs typeface="Calibri"/>
                        </a:rPr>
                        <a:t>0.62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62865"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5" name="object 5" descr=""/>
          <p:cNvSpPr txBox="1"/>
          <p:nvPr/>
        </p:nvSpPr>
        <p:spPr>
          <a:xfrm>
            <a:off x="6683537" y="2129028"/>
            <a:ext cx="4672965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b="1">
                <a:latin typeface="Calibri"/>
                <a:cs typeface="Calibri"/>
              </a:rPr>
              <a:t>Rate</a:t>
            </a:r>
            <a:r>
              <a:rPr dirty="0" sz="2000" spc="-5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of</a:t>
            </a:r>
            <a:r>
              <a:rPr dirty="0" sz="2000" spc="-4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major</a:t>
            </a:r>
            <a:r>
              <a:rPr dirty="0" sz="2000" spc="-4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adverse</a:t>
            </a:r>
            <a:r>
              <a:rPr dirty="0" sz="2000" spc="-4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cardiovascular</a:t>
            </a:r>
            <a:r>
              <a:rPr dirty="0" sz="2000" spc="-35" b="1">
                <a:latin typeface="Calibri"/>
                <a:cs typeface="Calibri"/>
              </a:rPr>
              <a:t> </a:t>
            </a:r>
            <a:r>
              <a:rPr dirty="0" sz="2000" spc="-10" b="1">
                <a:latin typeface="Calibri"/>
                <a:cs typeface="Calibri"/>
              </a:rPr>
              <a:t>events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5684" y="2422324"/>
            <a:ext cx="5276889" cy="3584691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4309" y="1607724"/>
            <a:ext cx="10986187" cy="500653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23423" y="195579"/>
            <a:ext cx="9693275" cy="4521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Quality</a:t>
            </a:r>
            <a:r>
              <a:rPr dirty="0" spc="-35"/>
              <a:t> </a:t>
            </a:r>
            <a:r>
              <a:rPr dirty="0"/>
              <a:t>of</a:t>
            </a:r>
            <a:r>
              <a:rPr dirty="0" spc="-25"/>
              <a:t> </a:t>
            </a:r>
            <a:r>
              <a:rPr dirty="0"/>
              <a:t>life</a:t>
            </a:r>
            <a:r>
              <a:rPr dirty="0" spc="-15"/>
              <a:t> </a:t>
            </a:r>
            <a:r>
              <a:rPr dirty="0"/>
              <a:t>based</a:t>
            </a:r>
            <a:r>
              <a:rPr dirty="0" spc="-25"/>
              <a:t> </a:t>
            </a:r>
            <a:r>
              <a:rPr dirty="0"/>
              <a:t>on</a:t>
            </a:r>
            <a:r>
              <a:rPr dirty="0" spc="-25"/>
              <a:t> </a:t>
            </a:r>
            <a:r>
              <a:rPr dirty="0"/>
              <a:t>The</a:t>
            </a:r>
            <a:r>
              <a:rPr dirty="0" spc="-15"/>
              <a:t> </a:t>
            </a:r>
            <a:r>
              <a:rPr dirty="0"/>
              <a:t>Seattle</a:t>
            </a:r>
            <a:r>
              <a:rPr dirty="0" spc="-20"/>
              <a:t> </a:t>
            </a:r>
            <a:r>
              <a:rPr dirty="0"/>
              <a:t>Angina</a:t>
            </a:r>
            <a:r>
              <a:rPr dirty="0" spc="-15"/>
              <a:t> </a:t>
            </a:r>
            <a:r>
              <a:rPr dirty="0"/>
              <a:t>Questionnaire</a:t>
            </a:r>
            <a:r>
              <a:rPr dirty="0" spc="-15"/>
              <a:t> </a:t>
            </a:r>
            <a:r>
              <a:rPr dirty="0" spc="-20"/>
              <a:t>(SAQ-</a:t>
            </a:r>
            <a:r>
              <a:rPr dirty="0" spc="-25"/>
              <a:t>7)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623423" y="873251"/>
            <a:ext cx="9663430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00"/>
              </a:spcBef>
              <a:buFont typeface="Wingdings"/>
              <a:buChar char=""/>
              <a:tabLst>
                <a:tab pos="298450" algn="l"/>
              </a:tabLst>
            </a:pPr>
            <a:r>
              <a:rPr dirty="0" sz="2000" spc="-10">
                <a:latin typeface="Calibri"/>
                <a:cs typeface="Calibri"/>
              </a:rPr>
              <a:t>SAQ-</a:t>
            </a:r>
            <a:r>
              <a:rPr dirty="0" sz="2000">
                <a:latin typeface="Calibri"/>
                <a:cs typeface="Calibri"/>
              </a:rPr>
              <a:t>7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consists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of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physical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limitation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score,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angina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frequency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score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and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quality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of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life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score.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9941696" y="4400804"/>
            <a:ext cx="66992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latin typeface="Calibri"/>
                <a:cs typeface="Calibri"/>
              </a:rPr>
              <a:t>p=0.13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4266563" y="4370323"/>
            <a:ext cx="66992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latin typeface="Calibri"/>
                <a:cs typeface="Calibri"/>
              </a:rPr>
              <a:t>p=0.16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6416" y="1571124"/>
            <a:ext cx="10992573" cy="497141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23423" y="195579"/>
            <a:ext cx="9693275" cy="4521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Quality</a:t>
            </a:r>
            <a:r>
              <a:rPr dirty="0" spc="-35"/>
              <a:t> </a:t>
            </a:r>
            <a:r>
              <a:rPr dirty="0"/>
              <a:t>of</a:t>
            </a:r>
            <a:r>
              <a:rPr dirty="0" spc="-25"/>
              <a:t> </a:t>
            </a:r>
            <a:r>
              <a:rPr dirty="0"/>
              <a:t>life</a:t>
            </a:r>
            <a:r>
              <a:rPr dirty="0" spc="-15"/>
              <a:t> </a:t>
            </a:r>
            <a:r>
              <a:rPr dirty="0"/>
              <a:t>based</a:t>
            </a:r>
            <a:r>
              <a:rPr dirty="0" spc="-25"/>
              <a:t> </a:t>
            </a:r>
            <a:r>
              <a:rPr dirty="0"/>
              <a:t>on</a:t>
            </a:r>
            <a:r>
              <a:rPr dirty="0" spc="-25"/>
              <a:t> </a:t>
            </a:r>
            <a:r>
              <a:rPr dirty="0"/>
              <a:t>The</a:t>
            </a:r>
            <a:r>
              <a:rPr dirty="0" spc="-15"/>
              <a:t> </a:t>
            </a:r>
            <a:r>
              <a:rPr dirty="0"/>
              <a:t>Seattle</a:t>
            </a:r>
            <a:r>
              <a:rPr dirty="0" spc="-20"/>
              <a:t> </a:t>
            </a:r>
            <a:r>
              <a:rPr dirty="0"/>
              <a:t>Angina</a:t>
            </a:r>
            <a:r>
              <a:rPr dirty="0" spc="-15"/>
              <a:t> </a:t>
            </a:r>
            <a:r>
              <a:rPr dirty="0"/>
              <a:t>Questionnaire</a:t>
            </a:r>
            <a:r>
              <a:rPr dirty="0" spc="-15"/>
              <a:t> </a:t>
            </a:r>
            <a:r>
              <a:rPr dirty="0" spc="-20"/>
              <a:t>(SAQ-</a:t>
            </a:r>
            <a:r>
              <a:rPr dirty="0" spc="-25"/>
              <a:t>7)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733332" y="922019"/>
            <a:ext cx="8893810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00"/>
              </a:spcBef>
              <a:buFont typeface="Wingdings"/>
              <a:buChar char=""/>
              <a:tabLst>
                <a:tab pos="298450" algn="l"/>
              </a:tabLst>
            </a:pPr>
            <a:r>
              <a:rPr dirty="0" sz="2000" spc="-10">
                <a:latin typeface="Calibri"/>
                <a:cs typeface="Calibri"/>
              </a:rPr>
              <a:t>SAQ-</a:t>
            </a:r>
            <a:r>
              <a:rPr dirty="0" sz="2000">
                <a:latin typeface="Calibri"/>
                <a:cs typeface="Calibri"/>
              </a:rPr>
              <a:t>7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summary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score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was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defined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as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average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of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three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domain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scores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of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SAQ-</a:t>
            </a:r>
            <a:r>
              <a:rPr dirty="0" sz="2000" spc="-25">
                <a:latin typeface="Calibri"/>
                <a:cs typeface="Calibri"/>
              </a:rPr>
              <a:t>7.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4654669" y="4284979"/>
            <a:ext cx="66992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latin typeface="Calibri"/>
                <a:cs typeface="Calibri"/>
              </a:rPr>
              <a:t>p=0.79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10312972" y="4245355"/>
            <a:ext cx="66992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latin typeface="Calibri"/>
                <a:cs typeface="Calibri"/>
              </a:rPr>
              <a:t>p=0.15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52400" rIns="0" bIns="0" rtlCol="0" vert="horz">
            <a:spAutoFit/>
          </a:bodyPr>
          <a:lstStyle/>
          <a:p>
            <a:pPr marL="427990" indent="-415290">
              <a:lnSpc>
                <a:spcPct val="100000"/>
              </a:lnSpc>
              <a:spcBef>
                <a:spcPts val="1200"/>
              </a:spcBef>
              <a:buFont typeface="Wingdings"/>
              <a:buChar char=""/>
              <a:tabLst>
                <a:tab pos="427990" algn="l"/>
                <a:tab pos="428625" algn="l"/>
                <a:tab pos="2305050" algn="l"/>
              </a:tabLst>
            </a:pPr>
            <a:r>
              <a:rPr dirty="0" b="1" i="1">
                <a:latin typeface="Calibri"/>
                <a:cs typeface="Calibri"/>
              </a:rPr>
              <a:t>Standard</a:t>
            </a:r>
            <a:r>
              <a:rPr dirty="0" spc="-90" b="1" i="1">
                <a:latin typeface="Calibri"/>
                <a:cs typeface="Calibri"/>
              </a:rPr>
              <a:t> </a:t>
            </a:r>
            <a:r>
              <a:rPr dirty="0" spc="-10" b="1" i="1">
                <a:latin typeface="Calibri"/>
                <a:cs typeface="Calibri"/>
              </a:rPr>
              <a:t>group</a:t>
            </a:r>
            <a:r>
              <a:rPr dirty="0" spc="-10"/>
              <a:t>:</a:t>
            </a:r>
            <a:r>
              <a:rPr dirty="0"/>
              <a:t>	¥51265</a:t>
            </a:r>
            <a:r>
              <a:rPr dirty="0" spc="-20"/>
              <a:t> </a:t>
            </a:r>
            <a:r>
              <a:rPr dirty="0" b="0">
                <a:latin typeface="Yu Gothic UI Semilight"/>
                <a:cs typeface="Yu Gothic UI Semilight"/>
              </a:rPr>
              <a:t>±</a:t>
            </a:r>
            <a:r>
              <a:rPr dirty="0" spc="-105" b="0">
                <a:latin typeface="Yu Gothic UI Semilight"/>
                <a:cs typeface="Yu Gothic UI Semilight"/>
              </a:rPr>
              <a:t> </a:t>
            </a:r>
            <a:r>
              <a:rPr dirty="0" spc="-10"/>
              <a:t>41462</a:t>
            </a:r>
          </a:p>
          <a:p>
            <a:pPr marL="412750">
              <a:lnSpc>
                <a:spcPct val="100000"/>
              </a:lnSpc>
              <a:spcBef>
                <a:spcPts val="1105"/>
              </a:spcBef>
            </a:pPr>
            <a:r>
              <a:rPr dirty="0" spc="-45" b="1" i="1">
                <a:latin typeface="Calibri"/>
                <a:cs typeface="Calibri"/>
              </a:rPr>
              <a:t>CT-</a:t>
            </a:r>
            <a:r>
              <a:rPr dirty="0" b="1" i="1">
                <a:latin typeface="Calibri"/>
                <a:cs typeface="Calibri"/>
              </a:rPr>
              <a:t>FFR</a:t>
            </a:r>
            <a:r>
              <a:rPr dirty="0" spc="-35" b="1" i="1">
                <a:latin typeface="Calibri"/>
                <a:cs typeface="Calibri"/>
              </a:rPr>
              <a:t> </a:t>
            </a:r>
            <a:r>
              <a:rPr dirty="0" b="1" i="1">
                <a:latin typeface="Calibri"/>
                <a:cs typeface="Calibri"/>
              </a:rPr>
              <a:t>group</a:t>
            </a:r>
            <a:r>
              <a:rPr dirty="0"/>
              <a:t>:</a:t>
            </a:r>
            <a:r>
              <a:rPr dirty="0" spc="415"/>
              <a:t> </a:t>
            </a:r>
            <a:r>
              <a:rPr dirty="0"/>
              <a:t>¥47032</a:t>
            </a:r>
            <a:r>
              <a:rPr dirty="0" spc="-20"/>
              <a:t> </a:t>
            </a:r>
            <a:r>
              <a:rPr dirty="0" b="0">
                <a:latin typeface="Yu Gothic UI Semilight"/>
                <a:cs typeface="Yu Gothic UI Semilight"/>
              </a:rPr>
              <a:t>±</a:t>
            </a:r>
            <a:r>
              <a:rPr dirty="0" spc="-110" b="0">
                <a:latin typeface="Yu Gothic UI Semilight"/>
                <a:cs typeface="Yu Gothic UI Semilight"/>
              </a:rPr>
              <a:t> </a:t>
            </a:r>
            <a:r>
              <a:rPr dirty="0" spc="-20"/>
              <a:t>38533</a:t>
            </a:r>
          </a:p>
          <a:p>
            <a:pPr marL="1685289" marR="5080" indent="-1257300">
              <a:lnSpc>
                <a:spcPct val="146000"/>
              </a:lnSpc>
            </a:pPr>
            <a:r>
              <a:rPr dirty="0" b="1" i="1">
                <a:latin typeface="Calibri"/>
                <a:cs typeface="Calibri"/>
              </a:rPr>
              <a:t>Difference</a:t>
            </a:r>
            <a:r>
              <a:rPr dirty="0"/>
              <a:t>:</a:t>
            </a:r>
            <a:r>
              <a:rPr dirty="0" spc="-30"/>
              <a:t> </a:t>
            </a:r>
            <a:r>
              <a:rPr dirty="0"/>
              <a:t>-¥4233</a:t>
            </a:r>
            <a:r>
              <a:rPr dirty="0" spc="-25"/>
              <a:t> </a:t>
            </a:r>
            <a:r>
              <a:rPr dirty="0"/>
              <a:t>(</a:t>
            </a:r>
            <a:r>
              <a:rPr dirty="0" spc="-20"/>
              <a:t> </a:t>
            </a:r>
            <a:r>
              <a:rPr dirty="0"/>
              <a:t>95%CI,</a:t>
            </a:r>
            <a:r>
              <a:rPr dirty="0" spc="-20"/>
              <a:t> </a:t>
            </a:r>
            <a:r>
              <a:rPr dirty="0"/>
              <a:t>-¥8165</a:t>
            </a:r>
            <a:r>
              <a:rPr dirty="0" spc="-25"/>
              <a:t> </a:t>
            </a:r>
            <a:r>
              <a:rPr dirty="0"/>
              <a:t>to</a:t>
            </a:r>
            <a:r>
              <a:rPr dirty="0" spc="-30"/>
              <a:t> </a:t>
            </a:r>
            <a:r>
              <a:rPr dirty="0"/>
              <a:t>¥973</a:t>
            </a:r>
            <a:r>
              <a:rPr dirty="0" spc="-20"/>
              <a:t> </a:t>
            </a:r>
            <a:r>
              <a:rPr dirty="0" spc="-50"/>
              <a:t>) </a:t>
            </a:r>
            <a:r>
              <a:rPr dirty="0" spc="-10"/>
              <a:t>p=0.07</a:t>
            </a:r>
          </a:p>
          <a:p>
            <a:pPr>
              <a:lnSpc>
                <a:spcPct val="100000"/>
              </a:lnSpc>
            </a:pPr>
            <a:endParaRPr sz="2400"/>
          </a:p>
          <a:p>
            <a:pPr algn="ctr" marL="129539">
              <a:lnSpc>
                <a:spcPct val="100000"/>
              </a:lnSpc>
              <a:spcBef>
                <a:spcPts val="1864"/>
              </a:spcBef>
            </a:pPr>
            <a:r>
              <a:rPr dirty="0" sz="1600" b="1">
                <a:latin typeface="Calibri"/>
                <a:cs typeface="Calibri"/>
              </a:rPr>
              <a:t>Cost</a:t>
            </a:r>
            <a:r>
              <a:rPr dirty="0" sz="1600" spc="-60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of</a:t>
            </a:r>
            <a:r>
              <a:rPr dirty="0" sz="1600" spc="-30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different</a:t>
            </a:r>
            <a:r>
              <a:rPr dirty="0" sz="1600" spc="-45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non-invasive</a:t>
            </a:r>
            <a:r>
              <a:rPr dirty="0" sz="1600" spc="-45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tests</a:t>
            </a:r>
            <a:r>
              <a:rPr dirty="0" sz="1600" spc="-40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in</a:t>
            </a:r>
            <a:r>
              <a:rPr dirty="0" sz="1600" spc="-35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the</a:t>
            </a:r>
            <a:r>
              <a:rPr dirty="0" sz="1600" spc="-40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trial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13867" rIns="0" bIns="0" rtlCol="0" vert="horz">
            <a:spAutoFit/>
          </a:bodyPr>
          <a:lstStyle/>
          <a:p>
            <a:pPr marL="2414905">
              <a:lnSpc>
                <a:spcPct val="100000"/>
              </a:lnSpc>
              <a:spcBef>
                <a:spcPts val="100"/>
              </a:spcBef>
            </a:pPr>
            <a:r>
              <a:rPr dirty="0" spc="-30"/>
              <a:t>Total</a:t>
            </a:r>
            <a:r>
              <a:rPr dirty="0" spc="-40"/>
              <a:t> </a:t>
            </a:r>
            <a:r>
              <a:rPr dirty="0"/>
              <a:t>cardiac</a:t>
            </a:r>
            <a:r>
              <a:rPr dirty="0" spc="-25"/>
              <a:t> </a:t>
            </a:r>
            <a:r>
              <a:rPr dirty="0"/>
              <a:t>cost</a:t>
            </a:r>
            <a:r>
              <a:rPr dirty="0" spc="-30"/>
              <a:t> </a:t>
            </a:r>
            <a:r>
              <a:rPr dirty="0"/>
              <a:t>at</a:t>
            </a:r>
            <a:r>
              <a:rPr dirty="0" spc="-30"/>
              <a:t> </a:t>
            </a:r>
            <a:r>
              <a:rPr dirty="0"/>
              <a:t>one</a:t>
            </a:r>
            <a:r>
              <a:rPr dirty="0" spc="-30"/>
              <a:t> </a:t>
            </a:r>
            <a:r>
              <a:rPr dirty="0"/>
              <a:t>year</a:t>
            </a:r>
            <a:r>
              <a:rPr dirty="0" spc="-25"/>
              <a:t> </a:t>
            </a:r>
            <a:r>
              <a:rPr dirty="0"/>
              <a:t>of</a:t>
            </a:r>
            <a:r>
              <a:rPr dirty="0" spc="-30"/>
              <a:t> </a:t>
            </a:r>
            <a:r>
              <a:rPr dirty="0" spc="-25"/>
              <a:t>follow-up</a:t>
            </a:r>
          </a:p>
        </p:txBody>
      </p:sp>
      <p:graphicFrame>
        <p:nvGraphicFramePr>
          <p:cNvPr id="4" name="object 4" descr=""/>
          <p:cNvGraphicFramePr>
            <a:graphicFrameLocks noGrp="1"/>
          </p:cNvGraphicFramePr>
          <p:nvPr/>
        </p:nvGraphicFramePr>
        <p:xfrm>
          <a:off x="6383294" y="4349718"/>
          <a:ext cx="5497195" cy="1620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87780"/>
                <a:gridCol w="932180"/>
                <a:gridCol w="1092200"/>
                <a:gridCol w="989964"/>
                <a:gridCol w="1104900"/>
              </a:tblGrid>
              <a:tr h="86741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1411605">
                        <a:lnSpc>
                          <a:spcPct val="100000"/>
                        </a:lnSpc>
                      </a:pPr>
                      <a:r>
                        <a:rPr dirty="0" sz="1800" spc="-50" b="1">
                          <a:latin typeface="Calibri"/>
                          <a:cs typeface="Calibri"/>
                        </a:rPr>
                        <a:t>CT-</a:t>
                      </a:r>
                      <a:r>
                        <a:rPr dirty="0" sz="1800" spc="-25" b="1">
                          <a:latin typeface="Calibri"/>
                          <a:cs typeface="Calibri"/>
                        </a:rPr>
                        <a:t>FFR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508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245745">
                        <a:lnSpc>
                          <a:spcPct val="100000"/>
                        </a:lnSpc>
                      </a:pPr>
                      <a:r>
                        <a:rPr dirty="0" sz="1800" spc="-10" b="1">
                          <a:latin typeface="Calibri"/>
                          <a:cs typeface="Calibri"/>
                        </a:rPr>
                        <a:t>SPECT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508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7495" marR="198755" indent="-56515">
                        <a:lnSpc>
                          <a:spcPts val="2110"/>
                        </a:lnSpc>
                        <a:spcBef>
                          <a:spcPts val="1260"/>
                        </a:spcBef>
                      </a:pPr>
                      <a:r>
                        <a:rPr dirty="0" sz="1800" spc="-20" b="1">
                          <a:latin typeface="Calibri"/>
                          <a:cs typeface="Calibri"/>
                        </a:rPr>
                        <a:t>Stress Echo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16002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7350" marR="142875" indent="-193040">
                        <a:lnSpc>
                          <a:spcPts val="2110"/>
                        </a:lnSpc>
                        <a:spcBef>
                          <a:spcPts val="1260"/>
                        </a:spcBef>
                      </a:pPr>
                      <a:r>
                        <a:rPr dirty="0" sz="1800" spc="-25" b="1">
                          <a:latin typeface="Calibri"/>
                          <a:cs typeface="Calibri"/>
                        </a:rPr>
                        <a:t>Exercise ECG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16002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53110">
                <a:tc>
                  <a:txBody>
                    <a:bodyPr/>
                    <a:lstStyle/>
                    <a:p>
                      <a:pPr marL="88265" marR="139700" indent="320040">
                        <a:lnSpc>
                          <a:spcPts val="2110"/>
                        </a:lnSpc>
                        <a:spcBef>
                          <a:spcPts val="810"/>
                        </a:spcBef>
                      </a:pPr>
                      <a:r>
                        <a:rPr dirty="0" sz="1800" spc="-20" b="1">
                          <a:latin typeface="Calibri"/>
                          <a:cs typeface="Calibri"/>
                        </a:rPr>
                        <a:t>Cost </a:t>
                      </a:r>
                      <a:r>
                        <a:rPr dirty="0" sz="1800" b="1">
                          <a:latin typeface="Calibri"/>
                          <a:cs typeface="Calibri"/>
                        </a:rPr>
                        <a:t>per</a:t>
                      </a:r>
                      <a:r>
                        <a:rPr dirty="0" sz="1800" spc="-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0" b="1">
                          <a:latin typeface="Calibri"/>
                          <a:cs typeface="Calibri"/>
                        </a:rPr>
                        <a:t>patient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10287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7320">
                        <a:lnSpc>
                          <a:spcPct val="100000"/>
                        </a:lnSpc>
                        <a:spcBef>
                          <a:spcPts val="1775"/>
                        </a:spcBef>
                      </a:pPr>
                      <a:r>
                        <a:rPr dirty="0" sz="1800" spc="-10">
                          <a:latin typeface="Calibri"/>
                          <a:cs typeface="Calibri"/>
                        </a:rPr>
                        <a:t>¥1900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225425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0975">
                        <a:lnSpc>
                          <a:spcPts val="2135"/>
                        </a:lnSpc>
                        <a:spcBef>
                          <a:spcPts val="695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¥3309 </a:t>
                      </a:r>
                      <a:r>
                        <a:rPr dirty="0" sz="1800" spc="-50">
                          <a:latin typeface="Calibri"/>
                          <a:cs typeface="Calibri"/>
                        </a:rPr>
                        <a:t>-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241935">
                        <a:lnSpc>
                          <a:spcPts val="2135"/>
                        </a:lnSpc>
                      </a:pPr>
                      <a:r>
                        <a:rPr dirty="0" sz="1800" spc="-10">
                          <a:latin typeface="Calibri"/>
                          <a:cs typeface="Calibri"/>
                        </a:rPr>
                        <a:t>¥3731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88265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ts val="2135"/>
                        </a:lnSpc>
                        <a:spcBef>
                          <a:spcPts val="695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¥677</a:t>
                      </a:r>
                      <a:r>
                        <a:rPr dirty="0" sz="18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50">
                          <a:latin typeface="Calibri"/>
                          <a:cs typeface="Calibri"/>
                        </a:rPr>
                        <a:t>-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269875">
                        <a:lnSpc>
                          <a:spcPts val="2135"/>
                        </a:lnSpc>
                      </a:pPr>
                      <a:r>
                        <a:rPr dirty="0" sz="1800" spc="-20">
                          <a:latin typeface="Calibri"/>
                          <a:cs typeface="Calibri"/>
                        </a:rPr>
                        <a:t>¥873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88265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0670">
                        <a:lnSpc>
                          <a:spcPts val="2135"/>
                        </a:lnSpc>
                        <a:spcBef>
                          <a:spcPts val="695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¥225</a:t>
                      </a:r>
                      <a:r>
                        <a:rPr dirty="0" sz="18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50">
                          <a:latin typeface="Calibri"/>
                          <a:cs typeface="Calibri"/>
                        </a:rPr>
                        <a:t>-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342265">
                        <a:lnSpc>
                          <a:spcPts val="2135"/>
                        </a:lnSpc>
                      </a:pPr>
                      <a:r>
                        <a:rPr dirty="0" sz="1800" spc="-20">
                          <a:latin typeface="Calibri"/>
                          <a:cs typeface="Calibri"/>
                        </a:rPr>
                        <a:t>¥275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88265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5854" y="1578679"/>
            <a:ext cx="5421445" cy="424337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083619" y="1755140"/>
            <a:ext cx="311975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dirty="0" sz="2400" spc="-50">
                <a:latin typeface="Calibri"/>
                <a:cs typeface="Calibri"/>
              </a:rPr>
              <a:t>–</a:t>
            </a:r>
            <a:r>
              <a:rPr dirty="0" sz="2400">
                <a:latin typeface="Calibri"/>
                <a:cs typeface="Calibri"/>
              </a:rPr>
              <a:t>	No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conflict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of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interest.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-10"/>
              <a:t>Disclosure</a:t>
            </a:r>
            <a:endParaRPr sz="32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02527" y="677163"/>
            <a:ext cx="1710689" cy="4521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Discussions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1469683" y="1531619"/>
            <a:ext cx="9669145" cy="90931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5000"/>
              </a:lnSpc>
              <a:spcBef>
                <a:spcPts val="100"/>
              </a:spcBef>
              <a:tabLst>
                <a:tab pos="1166495" algn="l"/>
                <a:tab pos="1993900" algn="l"/>
                <a:tab pos="2487295" algn="l"/>
                <a:tab pos="3515360" algn="l"/>
                <a:tab pos="3896360" algn="l"/>
                <a:tab pos="5175885" algn="l"/>
                <a:tab pos="5504180" algn="l"/>
                <a:tab pos="6189345" algn="l"/>
                <a:tab pos="7030084" algn="l"/>
                <a:tab pos="8138159" algn="l"/>
                <a:tab pos="8733155" algn="l"/>
              </a:tabLst>
            </a:pPr>
            <a:r>
              <a:rPr dirty="0" sz="2000" spc="-10">
                <a:latin typeface="Calibri"/>
                <a:cs typeface="Calibri"/>
              </a:rPr>
              <a:t>ML-based</a:t>
            </a:r>
            <a:r>
              <a:rPr dirty="0" sz="2000">
                <a:latin typeface="Calibri"/>
                <a:cs typeface="Calibri"/>
              </a:rPr>
              <a:t>	</a:t>
            </a:r>
            <a:r>
              <a:rPr dirty="0" sz="2000" spc="-60">
                <a:latin typeface="Calibri"/>
                <a:cs typeface="Calibri"/>
              </a:rPr>
              <a:t>CT-</a:t>
            </a:r>
            <a:r>
              <a:rPr dirty="0" sz="2000" spc="-25">
                <a:latin typeface="Calibri"/>
                <a:cs typeface="Calibri"/>
              </a:rPr>
              <a:t>FFR</a:t>
            </a:r>
            <a:r>
              <a:rPr dirty="0" sz="2000">
                <a:latin typeface="Calibri"/>
                <a:cs typeface="Calibri"/>
              </a:rPr>
              <a:t>	</a:t>
            </a:r>
            <a:r>
              <a:rPr dirty="0" sz="2000" spc="-20">
                <a:latin typeface="Calibri"/>
                <a:cs typeface="Calibri"/>
              </a:rPr>
              <a:t>will</a:t>
            </a:r>
            <a:r>
              <a:rPr dirty="0" sz="2000">
                <a:latin typeface="Calibri"/>
                <a:cs typeface="Calibri"/>
              </a:rPr>
              <a:t>	</a:t>
            </a:r>
            <a:r>
              <a:rPr dirty="0" sz="2000" spc="-10">
                <a:latin typeface="Calibri"/>
                <a:cs typeface="Calibri"/>
              </a:rPr>
              <a:t>facilitate</a:t>
            </a:r>
            <a:r>
              <a:rPr dirty="0" sz="2000">
                <a:latin typeface="Calibri"/>
                <a:cs typeface="Calibri"/>
              </a:rPr>
              <a:t>	</a:t>
            </a:r>
            <a:r>
              <a:rPr dirty="0" sz="2000" spc="-25">
                <a:latin typeface="Calibri"/>
                <a:cs typeface="Calibri"/>
              </a:rPr>
              <a:t>its</a:t>
            </a:r>
            <a:r>
              <a:rPr dirty="0" sz="2000">
                <a:latin typeface="Calibri"/>
                <a:cs typeface="Calibri"/>
              </a:rPr>
              <a:t>	</a:t>
            </a:r>
            <a:r>
              <a:rPr dirty="0" sz="2000" spc="-10">
                <a:latin typeface="Calibri"/>
                <a:cs typeface="Calibri"/>
              </a:rPr>
              <a:t>application</a:t>
            </a:r>
            <a:r>
              <a:rPr dirty="0" sz="2000">
                <a:latin typeface="Calibri"/>
                <a:cs typeface="Calibri"/>
              </a:rPr>
              <a:t>	</a:t>
            </a:r>
            <a:r>
              <a:rPr dirty="0" sz="2000" spc="-25">
                <a:latin typeface="Calibri"/>
                <a:cs typeface="Calibri"/>
              </a:rPr>
              <a:t>in</a:t>
            </a:r>
            <a:r>
              <a:rPr dirty="0" sz="2000">
                <a:latin typeface="Calibri"/>
                <a:cs typeface="Calibri"/>
              </a:rPr>
              <a:t>	</a:t>
            </a:r>
            <a:r>
              <a:rPr dirty="0" sz="2000" spc="-20">
                <a:latin typeface="Calibri"/>
                <a:cs typeface="Calibri"/>
              </a:rPr>
              <a:t>more</a:t>
            </a:r>
            <a:r>
              <a:rPr dirty="0" sz="2000">
                <a:latin typeface="Calibri"/>
                <a:cs typeface="Calibri"/>
              </a:rPr>
              <a:t>	</a:t>
            </a:r>
            <a:r>
              <a:rPr dirty="0" sz="2000" spc="-10">
                <a:latin typeface="Calibri"/>
                <a:cs typeface="Calibri"/>
              </a:rPr>
              <a:t>clinical</a:t>
            </a:r>
            <a:r>
              <a:rPr dirty="0" sz="2000">
                <a:latin typeface="Calibri"/>
                <a:cs typeface="Calibri"/>
              </a:rPr>
              <a:t>	</a:t>
            </a:r>
            <a:r>
              <a:rPr dirty="0" sz="2000" spc="-10">
                <a:latin typeface="Calibri"/>
                <a:cs typeface="Calibri"/>
              </a:rPr>
              <a:t>scenarios</a:t>
            </a:r>
            <a:r>
              <a:rPr dirty="0" sz="2000">
                <a:latin typeface="Calibri"/>
                <a:cs typeface="Calibri"/>
              </a:rPr>
              <a:t>	</a:t>
            </a:r>
            <a:r>
              <a:rPr dirty="0" sz="2000" spc="-20">
                <a:latin typeface="Calibri"/>
                <a:cs typeface="Calibri"/>
              </a:rPr>
              <a:t>with</a:t>
            </a:r>
            <a:r>
              <a:rPr dirty="0" sz="2000">
                <a:latin typeface="Calibri"/>
                <a:cs typeface="Calibri"/>
              </a:rPr>
              <a:t>	</a:t>
            </a:r>
            <a:r>
              <a:rPr dirty="0" sz="2000" spc="-20">
                <a:latin typeface="Calibri"/>
                <a:cs typeface="Calibri"/>
              </a:rPr>
              <a:t>excellent </a:t>
            </a:r>
            <a:r>
              <a:rPr dirty="0" sz="2000" spc="-10">
                <a:latin typeface="Calibri"/>
                <a:cs typeface="Calibri"/>
              </a:rPr>
              <a:t>performance.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1469683" y="2720339"/>
            <a:ext cx="9668510" cy="91566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6000"/>
              </a:lnSpc>
              <a:spcBef>
                <a:spcPts val="100"/>
              </a:spcBef>
            </a:pP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standard</a:t>
            </a:r>
            <a:r>
              <a:rPr dirty="0" sz="2000" spc="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care</a:t>
            </a:r>
            <a:r>
              <a:rPr dirty="0" sz="2000" spc="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pathway</a:t>
            </a:r>
            <a:r>
              <a:rPr dirty="0" sz="2000" spc="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in</a:t>
            </a:r>
            <a:r>
              <a:rPr dirty="0" sz="2000" spc="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combination</a:t>
            </a:r>
            <a:r>
              <a:rPr dirty="0" sz="2000" spc="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of</a:t>
            </a:r>
            <a:r>
              <a:rPr dirty="0" sz="2000" spc="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CCTA</a:t>
            </a:r>
            <a:r>
              <a:rPr dirty="0" sz="2000" spc="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and</a:t>
            </a:r>
            <a:r>
              <a:rPr dirty="0" sz="2000" spc="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stress</a:t>
            </a:r>
            <a:r>
              <a:rPr dirty="0" sz="2000" spc="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test</a:t>
            </a:r>
            <a:r>
              <a:rPr dirty="0" sz="2000" spc="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could</a:t>
            </a:r>
            <a:r>
              <a:rPr dirty="0" sz="2000" spc="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lead</a:t>
            </a:r>
            <a:r>
              <a:rPr dirty="0" sz="2000" spc="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to</a:t>
            </a:r>
            <a:r>
              <a:rPr dirty="0" sz="2000" spc="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higher</a:t>
            </a:r>
            <a:r>
              <a:rPr dirty="0" sz="2000" spc="45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ICA </a:t>
            </a:r>
            <a:r>
              <a:rPr dirty="0" sz="2000">
                <a:latin typeface="Calibri"/>
                <a:cs typeface="Calibri"/>
              </a:rPr>
              <a:t>rate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than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in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60">
                <a:latin typeface="Calibri"/>
                <a:cs typeface="Calibri"/>
              </a:rPr>
              <a:t>CT-</a:t>
            </a:r>
            <a:r>
              <a:rPr dirty="0" sz="2000">
                <a:latin typeface="Calibri"/>
                <a:cs typeface="Calibri"/>
              </a:rPr>
              <a:t>FFR</a:t>
            </a:r>
            <a:r>
              <a:rPr dirty="0" sz="2000" spc="-10">
                <a:latin typeface="Calibri"/>
                <a:cs typeface="Calibri"/>
              </a:rPr>
              <a:t> strategy.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469683" y="3915155"/>
            <a:ext cx="9669780" cy="13608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46000"/>
              </a:lnSpc>
              <a:spcBef>
                <a:spcPts val="100"/>
              </a:spcBef>
            </a:pPr>
            <a:r>
              <a:rPr dirty="0" sz="2000" spc="-10">
                <a:latin typeface="Calibri"/>
                <a:cs typeface="Calibri"/>
              </a:rPr>
              <a:t>On-</a:t>
            </a:r>
            <a:r>
              <a:rPr dirty="0" sz="2000">
                <a:latin typeface="Calibri"/>
                <a:cs typeface="Calibri"/>
              </a:rPr>
              <a:t>site</a:t>
            </a:r>
            <a:r>
              <a:rPr dirty="0" sz="2000" spc="220">
                <a:latin typeface="Calibri"/>
                <a:cs typeface="Calibri"/>
              </a:rPr>
              <a:t> </a:t>
            </a:r>
            <a:r>
              <a:rPr dirty="0" sz="2000" spc="-60">
                <a:latin typeface="Calibri"/>
                <a:cs typeface="Calibri"/>
              </a:rPr>
              <a:t>CT-</a:t>
            </a:r>
            <a:r>
              <a:rPr dirty="0" sz="2000">
                <a:latin typeface="Calibri"/>
                <a:cs typeface="Calibri"/>
              </a:rPr>
              <a:t>FFR</a:t>
            </a:r>
            <a:r>
              <a:rPr dirty="0" sz="2000" spc="2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strategy</a:t>
            </a:r>
            <a:r>
              <a:rPr dirty="0" sz="2000" spc="2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can</a:t>
            </a:r>
            <a:r>
              <a:rPr dirty="0" sz="2000" spc="2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play</a:t>
            </a:r>
            <a:r>
              <a:rPr dirty="0" sz="2000" spc="2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an</a:t>
            </a:r>
            <a:r>
              <a:rPr dirty="0" sz="2000" spc="2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important</a:t>
            </a:r>
            <a:r>
              <a:rPr dirty="0" sz="2000" spc="2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role</a:t>
            </a:r>
            <a:r>
              <a:rPr dirty="0" sz="2000" spc="2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in</a:t>
            </a:r>
            <a:r>
              <a:rPr dirty="0" sz="2000" spc="2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2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management</a:t>
            </a:r>
            <a:r>
              <a:rPr dirty="0" sz="2000" spc="229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of</a:t>
            </a:r>
            <a:r>
              <a:rPr dirty="0" sz="2000" spc="22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intermediate-</a:t>
            </a:r>
            <a:r>
              <a:rPr dirty="0" sz="2000" spc="-25">
                <a:latin typeface="Calibri"/>
                <a:cs typeface="Calibri"/>
              </a:rPr>
              <a:t>to- </a:t>
            </a:r>
            <a:r>
              <a:rPr dirty="0" sz="2000">
                <a:latin typeface="Calibri"/>
                <a:cs typeface="Calibri"/>
              </a:rPr>
              <a:t>high</a:t>
            </a:r>
            <a:r>
              <a:rPr dirty="0" sz="2000" spc="409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risk</a:t>
            </a:r>
            <a:r>
              <a:rPr dirty="0" sz="2000" spc="4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patients</a:t>
            </a:r>
            <a:r>
              <a:rPr dirty="0" sz="2000" spc="4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with</a:t>
            </a:r>
            <a:r>
              <a:rPr dirty="0" sz="2000" spc="409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stable</a:t>
            </a:r>
            <a:r>
              <a:rPr dirty="0" sz="2000" spc="4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chest</a:t>
            </a:r>
            <a:r>
              <a:rPr dirty="0" sz="2000" spc="4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pain,</a:t>
            </a:r>
            <a:r>
              <a:rPr dirty="0" sz="2000" spc="4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and</a:t>
            </a:r>
            <a:r>
              <a:rPr dirty="0" sz="2000" spc="4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further</a:t>
            </a:r>
            <a:r>
              <a:rPr dirty="0" sz="2000" spc="4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consolidate</a:t>
            </a:r>
            <a:r>
              <a:rPr dirty="0" sz="2000" spc="4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4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role</a:t>
            </a:r>
            <a:r>
              <a:rPr dirty="0" sz="2000" spc="4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of</a:t>
            </a:r>
            <a:r>
              <a:rPr dirty="0" sz="2000" spc="4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CCTA</a:t>
            </a:r>
            <a:r>
              <a:rPr dirty="0" sz="2000" spc="4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as</a:t>
            </a:r>
            <a:r>
              <a:rPr dirty="0" sz="2000" spc="425">
                <a:latin typeface="Calibri"/>
                <a:cs typeface="Calibri"/>
              </a:rPr>
              <a:t> </a:t>
            </a:r>
            <a:r>
              <a:rPr dirty="0" sz="2000" spc="-50">
                <a:latin typeface="Calibri"/>
                <a:cs typeface="Calibri"/>
              </a:rPr>
              <a:t>a </a:t>
            </a:r>
            <a:r>
              <a:rPr dirty="0" sz="2000" spc="-10">
                <a:latin typeface="Calibri"/>
                <a:cs typeface="Calibri"/>
              </a:rPr>
              <a:t>“gatekeeper”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of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cath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lab.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843027" y="1566164"/>
            <a:ext cx="25717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b="1">
                <a:latin typeface="Calibri"/>
                <a:cs typeface="Calibri"/>
              </a:rPr>
              <a:t>1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859988" y="2791459"/>
            <a:ext cx="25717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b="1">
                <a:latin typeface="Calibri"/>
                <a:cs typeface="Calibri"/>
              </a:rPr>
              <a:t>2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859988" y="3946652"/>
            <a:ext cx="25717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b="1">
                <a:latin typeface="Calibri"/>
                <a:cs typeface="Calibri"/>
              </a:rPr>
              <a:t>3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50800" rIns="0" bIns="0" rtlCol="0" vert="horz">
            <a:spAutoFit/>
          </a:bodyPr>
          <a:lstStyle/>
          <a:p>
            <a:pPr marL="2833370" marR="5080" indent="-2469515">
              <a:lnSpc>
                <a:spcPts val="2620"/>
              </a:lnSpc>
              <a:spcBef>
                <a:spcPts val="400"/>
              </a:spcBef>
            </a:pPr>
            <a:r>
              <a:rPr dirty="0" sz="2400"/>
              <a:t>An</a:t>
            </a:r>
            <a:r>
              <a:rPr dirty="0" sz="2400" spc="-35"/>
              <a:t> </a:t>
            </a:r>
            <a:r>
              <a:rPr dirty="0" sz="2400" spc="-10"/>
              <a:t>on-</a:t>
            </a:r>
            <a:r>
              <a:rPr dirty="0" sz="2400"/>
              <a:t>site</a:t>
            </a:r>
            <a:r>
              <a:rPr dirty="0" sz="2400" spc="-30"/>
              <a:t> </a:t>
            </a:r>
            <a:r>
              <a:rPr dirty="0" sz="2400" spc="-50"/>
              <a:t>CT-</a:t>
            </a:r>
            <a:r>
              <a:rPr dirty="0" sz="2400"/>
              <a:t>FFR</a:t>
            </a:r>
            <a:r>
              <a:rPr dirty="0" sz="2400" spc="-30"/>
              <a:t> </a:t>
            </a:r>
            <a:r>
              <a:rPr dirty="0" sz="2400" spc="-10"/>
              <a:t>strategy</a:t>
            </a:r>
            <a:r>
              <a:rPr dirty="0" sz="2400" spc="-35"/>
              <a:t> </a:t>
            </a:r>
            <a:r>
              <a:rPr dirty="0" sz="2400"/>
              <a:t>is</a:t>
            </a:r>
            <a:r>
              <a:rPr dirty="0" sz="2400" spc="-25"/>
              <a:t> </a:t>
            </a:r>
            <a:r>
              <a:rPr dirty="0" sz="2400"/>
              <a:t>pragmatic</a:t>
            </a:r>
            <a:r>
              <a:rPr dirty="0" sz="2400" spc="-30"/>
              <a:t> </a:t>
            </a:r>
            <a:r>
              <a:rPr dirty="0" sz="2400"/>
              <a:t>and</a:t>
            </a:r>
            <a:r>
              <a:rPr dirty="0" sz="2400" spc="-35"/>
              <a:t> </a:t>
            </a:r>
            <a:r>
              <a:rPr dirty="0" sz="2400"/>
              <a:t>may</a:t>
            </a:r>
            <a:r>
              <a:rPr dirty="0" sz="2400" spc="-30"/>
              <a:t> </a:t>
            </a:r>
            <a:r>
              <a:rPr dirty="0" sz="2400"/>
              <a:t>be</a:t>
            </a:r>
            <a:r>
              <a:rPr dirty="0" sz="2400" spc="-25"/>
              <a:t> </a:t>
            </a:r>
            <a:r>
              <a:rPr dirty="0" sz="2400" spc="-10"/>
              <a:t>preferred</a:t>
            </a:r>
            <a:r>
              <a:rPr dirty="0" sz="2400" spc="-35"/>
              <a:t> </a:t>
            </a:r>
            <a:r>
              <a:rPr dirty="0" sz="2400"/>
              <a:t>to</a:t>
            </a:r>
            <a:r>
              <a:rPr dirty="0" sz="2400" spc="-35"/>
              <a:t> </a:t>
            </a:r>
            <a:r>
              <a:rPr dirty="0" sz="2400"/>
              <a:t>meet</a:t>
            </a:r>
            <a:r>
              <a:rPr dirty="0" sz="2400" spc="-20"/>
              <a:t> </a:t>
            </a:r>
            <a:r>
              <a:rPr dirty="0" sz="2400"/>
              <a:t>the</a:t>
            </a:r>
            <a:r>
              <a:rPr dirty="0" sz="2400" spc="-30"/>
              <a:t> </a:t>
            </a:r>
            <a:r>
              <a:rPr dirty="0" sz="2400"/>
              <a:t>demand</a:t>
            </a:r>
            <a:r>
              <a:rPr dirty="0" sz="2400" spc="-30"/>
              <a:t> </a:t>
            </a:r>
            <a:r>
              <a:rPr dirty="0" sz="2400" spc="-25"/>
              <a:t>of </a:t>
            </a:r>
            <a:r>
              <a:rPr dirty="0" sz="2400"/>
              <a:t>clinical</a:t>
            </a:r>
            <a:r>
              <a:rPr dirty="0" sz="2400" spc="-70"/>
              <a:t> </a:t>
            </a:r>
            <a:r>
              <a:rPr dirty="0" sz="2400"/>
              <a:t>practice</a:t>
            </a:r>
            <a:r>
              <a:rPr dirty="0" sz="2400" spc="-50"/>
              <a:t> </a:t>
            </a:r>
            <a:r>
              <a:rPr dirty="0" sz="2400"/>
              <a:t>under</a:t>
            </a:r>
            <a:r>
              <a:rPr dirty="0" sz="2400" spc="-60"/>
              <a:t> </a:t>
            </a:r>
            <a:r>
              <a:rPr dirty="0" sz="2400"/>
              <a:t>various</a:t>
            </a:r>
            <a:r>
              <a:rPr dirty="0" sz="2400" spc="-45"/>
              <a:t> </a:t>
            </a:r>
            <a:r>
              <a:rPr dirty="0" sz="2400"/>
              <a:t>clinical</a:t>
            </a:r>
            <a:r>
              <a:rPr dirty="0" sz="2400" spc="-55"/>
              <a:t> </a:t>
            </a:r>
            <a:r>
              <a:rPr dirty="0" sz="2400" spc="-10"/>
              <a:t>settings</a:t>
            </a:r>
            <a:endParaRPr sz="24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8941" y="1262485"/>
            <a:ext cx="10860774" cy="520545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4620" rIns="0" bIns="0" rtlCol="0" vert="horz">
            <a:spAutoFit/>
          </a:bodyPr>
          <a:lstStyle/>
          <a:p>
            <a:pPr marL="442976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Limitations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838018" y="1175003"/>
            <a:ext cx="10579735" cy="45853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20675" indent="-307975">
              <a:lnSpc>
                <a:spcPct val="100000"/>
              </a:lnSpc>
              <a:spcBef>
                <a:spcPts val="100"/>
              </a:spcBef>
              <a:buFont typeface="Calibri"/>
              <a:buAutoNum type="alphaLcPeriod"/>
              <a:tabLst>
                <a:tab pos="320675" algn="l"/>
              </a:tabLst>
            </a:pPr>
            <a:r>
              <a:rPr dirty="0" sz="2000">
                <a:latin typeface="Calibri"/>
                <a:cs typeface="Calibri"/>
              </a:rPr>
              <a:t>Great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variety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of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stress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tests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in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standard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group;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none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of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which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were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for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direct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comparison.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Calibri"/>
              <a:buAutoNum type="alphaLcPeriod"/>
            </a:pPr>
            <a:endParaRPr sz="2350">
              <a:latin typeface="Calibri"/>
              <a:cs typeface="Calibri"/>
            </a:endParaRPr>
          </a:p>
          <a:p>
            <a:pPr marL="331470" indent="-319405">
              <a:lnSpc>
                <a:spcPct val="100000"/>
              </a:lnSpc>
              <a:buFont typeface="Calibri"/>
              <a:buAutoNum type="alphaLcPeriod"/>
              <a:tabLst>
                <a:tab pos="332105" algn="l"/>
              </a:tabLst>
            </a:pP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included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patients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have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undergone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rigorous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screening,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especially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for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image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quality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of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CCTA.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Calibri"/>
              <a:buAutoNum type="alphaLcPeriod"/>
            </a:pPr>
            <a:endParaRPr sz="2350">
              <a:latin typeface="Calibri"/>
              <a:cs typeface="Calibri"/>
            </a:endParaRPr>
          </a:p>
          <a:p>
            <a:pPr marL="305435" indent="-292735">
              <a:lnSpc>
                <a:spcPct val="100000"/>
              </a:lnSpc>
              <a:buFont typeface="Calibri"/>
              <a:buAutoNum type="alphaLcPeriod"/>
              <a:tabLst>
                <a:tab pos="305435" algn="l"/>
              </a:tabLst>
            </a:pPr>
            <a:r>
              <a:rPr dirty="0" sz="2000">
                <a:latin typeface="Calibri"/>
                <a:cs typeface="Calibri"/>
              </a:rPr>
              <a:t>Patients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who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might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have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been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asymptomatic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after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medication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adjustment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may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have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been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enrolled.</a:t>
            </a:r>
            <a:endParaRPr sz="2000">
              <a:latin typeface="Calibri"/>
              <a:cs typeface="Calibri"/>
            </a:endParaRPr>
          </a:p>
          <a:p>
            <a:pPr marL="284480" marR="5080" indent="-271780">
              <a:lnSpc>
                <a:spcPct val="146000"/>
              </a:lnSpc>
              <a:spcBef>
                <a:spcPts val="1800"/>
              </a:spcBef>
              <a:buFont typeface="Calibri"/>
              <a:buAutoNum type="alphaLcPeriod"/>
              <a:tabLst>
                <a:tab pos="299720" algn="l"/>
              </a:tabLst>
            </a:pPr>
            <a:r>
              <a:rPr dirty="0" sz="2000">
                <a:latin typeface="Calibri"/>
                <a:cs typeface="Calibri"/>
              </a:rPr>
              <a:t>There</a:t>
            </a:r>
            <a:r>
              <a:rPr dirty="0" sz="2000" spc="1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was</a:t>
            </a:r>
            <a:r>
              <a:rPr dirty="0" sz="2000" spc="1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no</a:t>
            </a:r>
            <a:r>
              <a:rPr dirty="0" sz="2000" spc="1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further</a:t>
            </a:r>
            <a:r>
              <a:rPr dirty="0" sz="2000" spc="1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analysis</a:t>
            </a:r>
            <a:r>
              <a:rPr dirty="0" sz="2000" spc="1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of</a:t>
            </a:r>
            <a:r>
              <a:rPr dirty="0" sz="2000" spc="1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1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details</a:t>
            </a:r>
            <a:r>
              <a:rPr dirty="0" sz="2000" spc="1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and</a:t>
            </a:r>
            <a:r>
              <a:rPr dirty="0" sz="2000" spc="1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standardization</a:t>
            </a:r>
            <a:r>
              <a:rPr dirty="0" sz="2000" spc="1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of</a:t>
            </a:r>
            <a:r>
              <a:rPr dirty="0" sz="2000" spc="1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treatment</a:t>
            </a:r>
            <a:r>
              <a:rPr dirty="0" sz="2000" spc="1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for</a:t>
            </a:r>
            <a:r>
              <a:rPr dirty="0" sz="2000" spc="16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catheterization </a:t>
            </a:r>
            <a:r>
              <a:rPr dirty="0" sz="2000">
                <a:latin typeface="Calibri"/>
                <a:cs typeface="Calibri"/>
              </a:rPr>
              <a:t>and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revascularization,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including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whether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complete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or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incomplete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revascularization</a:t>
            </a:r>
            <a:r>
              <a:rPr dirty="0" sz="2000" spc="4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was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performed.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Calibri"/>
              <a:buAutoNum type="alphaLcPeriod"/>
            </a:pPr>
            <a:endParaRPr sz="2350">
              <a:latin typeface="Calibri"/>
              <a:cs typeface="Calibri"/>
            </a:endParaRPr>
          </a:p>
          <a:p>
            <a:pPr marL="323850" indent="-311150">
              <a:lnSpc>
                <a:spcPct val="100000"/>
              </a:lnSpc>
              <a:buFont typeface="Calibri"/>
              <a:buAutoNum type="alphaLcPeriod"/>
              <a:tabLst>
                <a:tab pos="323850" algn="l"/>
              </a:tabLst>
            </a:pP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distribution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of</a:t>
            </a:r>
            <a:r>
              <a:rPr dirty="0" sz="2000" spc="-10">
                <a:latin typeface="Calibri"/>
                <a:cs typeface="Calibri"/>
              </a:rPr>
              <a:t> revascularization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under</a:t>
            </a:r>
            <a:r>
              <a:rPr dirty="0" sz="2000" spc="-10">
                <a:latin typeface="Calibri"/>
                <a:cs typeface="Calibri"/>
              </a:rPr>
              <a:t> different </a:t>
            </a:r>
            <a:r>
              <a:rPr dirty="0" sz="2000">
                <a:latin typeface="Calibri"/>
                <a:cs typeface="Calibri"/>
              </a:rPr>
              <a:t>intervals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of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60">
                <a:latin typeface="Calibri"/>
                <a:cs typeface="Calibri"/>
              </a:rPr>
              <a:t>CT-</a:t>
            </a:r>
            <a:r>
              <a:rPr dirty="0" sz="2000">
                <a:latin typeface="Calibri"/>
                <a:cs typeface="Calibri"/>
              </a:rPr>
              <a:t>FFR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value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is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not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reported.</a:t>
            </a:r>
            <a:endParaRPr sz="2000">
              <a:latin typeface="Calibri"/>
              <a:cs typeface="Calibri"/>
            </a:endParaRPr>
          </a:p>
          <a:p>
            <a:pPr marL="284480" marR="69850" indent="-271780">
              <a:lnSpc>
                <a:spcPct val="146000"/>
              </a:lnSpc>
              <a:spcBef>
                <a:spcPts val="1800"/>
              </a:spcBef>
              <a:buFont typeface="Calibri"/>
              <a:buAutoNum type="alphaLcPeriod"/>
              <a:tabLst>
                <a:tab pos="280670" algn="l"/>
                <a:tab pos="281305" algn="l"/>
              </a:tabLst>
            </a:pP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SAQ</a:t>
            </a:r>
            <a:r>
              <a:rPr dirty="0" sz="2000" spc="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does</a:t>
            </a:r>
            <a:r>
              <a:rPr dirty="0" sz="2000" spc="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not</a:t>
            </a:r>
            <a:r>
              <a:rPr dirty="0" sz="2000" spc="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assess</a:t>
            </a:r>
            <a:r>
              <a:rPr dirty="0" sz="2000" spc="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whether</a:t>
            </a:r>
            <a:r>
              <a:rPr dirty="0" sz="2000" spc="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patients</a:t>
            </a:r>
            <a:r>
              <a:rPr dirty="0" sz="2000" spc="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are</a:t>
            </a:r>
            <a:r>
              <a:rPr dirty="0" sz="2000" spc="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experiencing</a:t>
            </a:r>
            <a:r>
              <a:rPr dirty="0" sz="2000" spc="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other</a:t>
            </a:r>
            <a:r>
              <a:rPr dirty="0" sz="2000" spc="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angina</a:t>
            </a:r>
            <a:r>
              <a:rPr dirty="0" sz="2000" spc="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equivalents</a:t>
            </a:r>
            <a:r>
              <a:rPr dirty="0" sz="2000" spc="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and</a:t>
            </a:r>
            <a:r>
              <a:rPr dirty="0" sz="2000" spc="5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patients </a:t>
            </a:r>
            <a:r>
              <a:rPr dirty="0" sz="2000">
                <a:latin typeface="Calibri"/>
                <a:cs typeface="Calibri"/>
              </a:rPr>
              <a:t>may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not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be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completing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SAQ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accurately.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06194" y="716787"/>
            <a:ext cx="1772920" cy="4521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Conclusions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1123768" y="1563116"/>
            <a:ext cx="9945370" cy="38874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355600" marR="6350" indent="-342900">
              <a:lnSpc>
                <a:spcPct val="121700"/>
              </a:lnSpc>
              <a:spcBef>
                <a:spcPts val="100"/>
              </a:spcBef>
              <a:buFont typeface="Wingdings"/>
              <a:buChar char=""/>
              <a:tabLst>
                <a:tab pos="355600" algn="l"/>
              </a:tabLst>
            </a:pPr>
            <a:r>
              <a:rPr dirty="0" sz="2400">
                <a:latin typeface="Calibri"/>
                <a:cs typeface="Calibri"/>
              </a:rPr>
              <a:t>In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stable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patients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with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intermediate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(30%-</a:t>
            </a:r>
            <a:r>
              <a:rPr dirty="0" sz="2400">
                <a:latin typeface="Calibri"/>
                <a:cs typeface="Calibri"/>
              </a:rPr>
              <a:t>90%)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stenosis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detected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by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CCTA,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an </a:t>
            </a:r>
            <a:r>
              <a:rPr dirty="0" sz="2400" spc="-10">
                <a:latin typeface="Calibri"/>
                <a:cs typeface="Calibri"/>
              </a:rPr>
              <a:t>on-</a:t>
            </a:r>
            <a:r>
              <a:rPr dirty="0" sz="2400">
                <a:latin typeface="Calibri"/>
                <a:cs typeface="Calibri"/>
              </a:rPr>
              <a:t>site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ML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based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 spc="-60">
                <a:latin typeface="Calibri"/>
                <a:cs typeface="Calibri"/>
              </a:rPr>
              <a:t>CT-</a:t>
            </a:r>
            <a:r>
              <a:rPr dirty="0" sz="2400">
                <a:latin typeface="Calibri"/>
                <a:cs typeface="Calibri"/>
              </a:rPr>
              <a:t>FFR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strategy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is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feasible,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safe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and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effective.</a:t>
            </a:r>
            <a:endParaRPr sz="2400">
              <a:latin typeface="Calibri"/>
              <a:cs typeface="Calibri"/>
            </a:endParaRPr>
          </a:p>
          <a:p>
            <a:pPr algn="just" marL="355600" marR="6350" indent="-342900">
              <a:lnSpc>
                <a:spcPct val="121700"/>
              </a:lnSpc>
              <a:spcBef>
                <a:spcPts val="1175"/>
              </a:spcBef>
              <a:buFont typeface="Wingdings"/>
              <a:buChar char=""/>
              <a:tabLst>
                <a:tab pos="355600" algn="l"/>
              </a:tabLst>
            </a:pPr>
            <a:r>
              <a:rPr dirty="0" sz="2400">
                <a:latin typeface="Calibri"/>
                <a:cs typeface="Calibri"/>
              </a:rPr>
              <a:t>Compared</a:t>
            </a:r>
            <a:r>
              <a:rPr dirty="0" sz="2400" spc="70">
                <a:latin typeface="Calibri"/>
                <a:cs typeface="Calibri"/>
              </a:rPr>
              <a:t>  </a:t>
            </a:r>
            <a:r>
              <a:rPr dirty="0" sz="2400">
                <a:latin typeface="Calibri"/>
                <a:cs typeface="Calibri"/>
              </a:rPr>
              <a:t>with</a:t>
            </a:r>
            <a:r>
              <a:rPr dirty="0" sz="2400" spc="75">
                <a:latin typeface="Calibri"/>
                <a:cs typeface="Calibri"/>
              </a:rPr>
              <a:t>  </a:t>
            </a:r>
            <a:r>
              <a:rPr dirty="0" sz="2400">
                <a:latin typeface="Calibri"/>
                <a:cs typeface="Calibri"/>
              </a:rPr>
              <a:t>the</a:t>
            </a:r>
            <a:r>
              <a:rPr dirty="0" sz="2400" spc="75">
                <a:latin typeface="Calibri"/>
                <a:cs typeface="Calibri"/>
              </a:rPr>
              <a:t>  </a:t>
            </a:r>
            <a:r>
              <a:rPr dirty="0" sz="2400">
                <a:latin typeface="Calibri"/>
                <a:cs typeface="Calibri"/>
              </a:rPr>
              <a:t>standard</a:t>
            </a:r>
            <a:r>
              <a:rPr dirty="0" sz="2400" spc="75">
                <a:latin typeface="Calibri"/>
                <a:cs typeface="Calibri"/>
              </a:rPr>
              <a:t>  </a:t>
            </a:r>
            <a:r>
              <a:rPr dirty="0" sz="2400">
                <a:latin typeface="Calibri"/>
                <a:cs typeface="Calibri"/>
              </a:rPr>
              <a:t>care</a:t>
            </a:r>
            <a:r>
              <a:rPr dirty="0" sz="2400" spc="75">
                <a:latin typeface="Calibri"/>
                <a:cs typeface="Calibri"/>
              </a:rPr>
              <a:t>  </a:t>
            </a:r>
            <a:r>
              <a:rPr dirty="0" sz="2400">
                <a:latin typeface="Calibri"/>
                <a:cs typeface="Calibri"/>
              </a:rPr>
              <a:t>pathway,</a:t>
            </a:r>
            <a:r>
              <a:rPr dirty="0" sz="2400" spc="75">
                <a:latin typeface="Calibri"/>
                <a:cs typeface="Calibri"/>
              </a:rPr>
              <a:t>  </a:t>
            </a:r>
            <a:r>
              <a:rPr dirty="0" sz="2400" spc="-10">
                <a:latin typeface="Calibri"/>
                <a:cs typeface="Calibri"/>
              </a:rPr>
              <a:t>on-</a:t>
            </a:r>
            <a:r>
              <a:rPr dirty="0" sz="2400">
                <a:latin typeface="Calibri"/>
                <a:cs typeface="Calibri"/>
              </a:rPr>
              <a:t>site</a:t>
            </a:r>
            <a:r>
              <a:rPr dirty="0" sz="2400" spc="80">
                <a:latin typeface="Calibri"/>
                <a:cs typeface="Calibri"/>
              </a:rPr>
              <a:t>  </a:t>
            </a:r>
            <a:r>
              <a:rPr dirty="0" sz="2400" spc="-60">
                <a:latin typeface="Calibri"/>
                <a:cs typeface="Calibri"/>
              </a:rPr>
              <a:t>CT-</a:t>
            </a:r>
            <a:r>
              <a:rPr dirty="0" sz="2400">
                <a:latin typeface="Calibri"/>
                <a:cs typeface="Calibri"/>
              </a:rPr>
              <a:t>FFR</a:t>
            </a:r>
            <a:r>
              <a:rPr dirty="0" sz="2400" spc="70">
                <a:latin typeface="Calibri"/>
                <a:cs typeface="Calibri"/>
              </a:rPr>
              <a:t>  </a:t>
            </a:r>
            <a:r>
              <a:rPr dirty="0" sz="2400">
                <a:latin typeface="Calibri"/>
                <a:cs typeface="Calibri"/>
              </a:rPr>
              <a:t>reduced</a:t>
            </a:r>
            <a:r>
              <a:rPr dirty="0" sz="2400" spc="75">
                <a:latin typeface="Calibri"/>
                <a:cs typeface="Calibri"/>
              </a:rPr>
              <a:t>  </a:t>
            </a:r>
            <a:r>
              <a:rPr dirty="0" sz="2400" spc="-25">
                <a:latin typeface="Calibri"/>
                <a:cs typeface="Calibri"/>
              </a:rPr>
              <a:t>the </a:t>
            </a:r>
            <a:r>
              <a:rPr dirty="0" sz="2400">
                <a:latin typeface="Calibri"/>
                <a:cs typeface="Calibri"/>
              </a:rPr>
              <a:t>proportion</a:t>
            </a:r>
            <a:r>
              <a:rPr dirty="0" sz="2400" spc="2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of</a:t>
            </a:r>
            <a:r>
              <a:rPr dirty="0" sz="2400" spc="27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patients</a:t>
            </a:r>
            <a:r>
              <a:rPr dirty="0" sz="2400" spc="2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with</a:t>
            </a:r>
            <a:r>
              <a:rPr dirty="0" sz="2400" spc="2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stable</a:t>
            </a:r>
            <a:r>
              <a:rPr dirty="0" sz="2400" spc="2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CAD</a:t>
            </a:r>
            <a:r>
              <a:rPr dirty="0" sz="2400" spc="2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undergoing</a:t>
            </a:r>
            <a:r>
              <a:rPr dirty="0" sz="2400" spc="2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ICA</a:t>
            </a:r>
            <a:r>
              <a:rPr dirty="0" sz="2400" spc="2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without</a:t>
            </a:r>
            <a:r>
              <a:rPr dirty="0" sz="2400" spc="26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obstructive </a:t>
            </a:r>
            <a:r>
              <a:rPr dirty="0" sz="2400">
                <a:latin typeface="Calibri"/>
                <a:cs typeface="Calibri"/>
              </a:rPr>
              <a:t>disease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or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requiring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intervention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within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90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days.</a:t>
            </a:r>
            <a:endParaRPr sz="2400">
              <a:latin typeface="Calibri"/>
              <a:cs typeface="Calibri"/>
            </a:endParaRPr>
          </a:p>
          <a:p>
            <a:pPr algn="just" marL="355600" marR="5080" indent="-342900">
              <a:lnSpc>
                <a:spcPct val="121700"/>
              </a:lnSpc>
              <a:spcBef>
                <a:spcPts val="1195"/>
              </a:spcBef>
              <a:buFont typeface="Wingdings"/>
              <a:buChar char=""/>
              <a:tabLst>
                <a:tab pos="355600" algn="l"/>
              </a:tabLst>
            </a:pPr>
            <a:r>
              <a:rPr dirty="0" sz="2400">
                <a:latin typeface="Calibri"/>
                <a:cs typeface="Calibri"/>
              </a:rPr>
              <a:t>The</a:t>
            </a:r>
            <a:r>
              <a:rPr dirty="0" sz="2400" spc="190">
                <a:latin typeface="Calibri"/>
                <a:cs typeface="Calibri"/>
              </a:rPr>
              <a:t>  </a:t>
            </a:r>
            <a:r>
              <a:rPr dirty="0" sz="2400" spc="-10">
                <a:latin typeface="Calibri"/>
                <a:cs typeface="Calibri"/>
              </a:rPr>
              <a:t>on-</a:t>
            </a:r>
            <a:r>
              <a:rPr dirty="0" sz="2400">
                <a:latin typeface="Calibri"/>
                <a:cs typeface="Calibri"/>
              </a:rPr>
              <a:t>site</a:t>
            </a:r>
            <a:r>
              <a:rPr dirty="0" sz="2400" spc="190">
                <a:latin typeface="Calibri"/>
                <a:cs typeface="Calibri"/>
              </a:rPr>
              <a:t>  </a:t>
            </a:r>
            <a:r>
              <a:rPr dirty="0" sz="2400" spc="-60">
                <a:latin typeface="Calibri"/>
                <a:cs typeface="Calibri"/>
              </a:rPr>
              <a:t>CT-</a:t>
            </a:r>
            <a:r>
              <a:rPr dirty="0" sz="2400">
                <a:latin typeface="Calibri"/>
                <a:cs typeface="Calibri"/>
              </a:rPr>
              <a:t>FFR</a:t>
            </a:r>
            <a:r>
              <a:rPr dirty="0" sz="2400" spc="190">
                <a:latin typeface="Calibri"/>
                <a:cs typeface="Calibri"/>
              </a:rPr>
              <a:t>  </a:t>
            </a:r>
            <a:r>
              <a:rPr dirty="0" sz="2400">
                <a:latin typeface="Calibri"/>
                <a:cs typeface="Calibri"/>
              </a:rPr>
              <a:t>strategy</a:t>
            </a:r>
            <a:r>
              <a:rPr dirty="0" sz="2400" spc="190">
                <a:latin typeface="Calibri"/>
                <a:cs typeface="Calibri"/>
              </a:rPr>
              <a:t>  </a:t>
            </a:r>
            <a:r>
              <a:rPr dirty="0" sz="2400">
                <a:latin typeface="Calibri"/>
                <a:cs typeface="Calibri"/>
              </a:rPr>
              <a:t>increased</a:t>
            </a:r>
            <a:r>
              <a:rPr dirty="0" sz="2400" spc="185">
                <a:latin typeface="Calibri"/>
                <a:cs typeface="Calibri"/>
              </a:rPr>
              <a:t>  </a:t>
            </a:r>
            <a:r>
              <a:rPr dirty="0" sz="2400">
                <a:latin typeface="Calibri"/>
                <a:cs typeface="Calibri"/>
              </a:rPr>
              <a:t>revascularization</a:t>
            </a:r>
            <a:r>
              <a:rPr dirty="0" sz="2400" spc="190">
                <a:latin typeface="Calibri"/>
                <a:cs typeface="Calibri"/>
              </a:rPr>
              <a:t>  </a:t>
            </a:r>
            <a:r>
              <a:rPr dirty="0" sz="2400">
                <a:latin typeface="Calibri"/>
                <a:cs typeface="Calibri"/>
              </a:rPr>
              <a:t>overall</a:t>
            </a:r>
            <a:r>
              <a:rPr dirty="0" sz="2400" spc="190">
                <a:latin typeface="Calibri"/>
                <a:cs typeface="Calibri"/>
              </a:rPr>
              <a:t>  </a:t>
            </a:r>
            <a:r>
              <a:rPr dirty="0" sz="2400" spc="-10">
                <a:latin typeface="Calibri"/>
                <a:cs typeface="Calibri"/>
              </a:rPr>
              <a:t>without </a:t>
            </a:r>
            <a:r>
              <a:rPr dirty="0" sz="2400">
                <a:latin typeface="Calibri"/>
                <a:cs typeface="Calibri"/>
              </a:rPr>
              <a:t>improving</a:t>
            </a:r>
            <a:r>
              <a:rPr dirty="0" sz="2400" spc="39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quality</a:t>
            </a:r>
            <a:r>
              <a:rPr dirty="0" sz="2400" spc="41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of</a:t>
            </a:r>
            <a:r>
              <a:rPr dirty="0" sz="2400" spc="41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life</a:t>
            </a:r>
            <a:r>
              <a:rPr dirty="0" sz="2400" spc="41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or</a:t>
            </a:r>
            <a:r>
              <a:rPr dirty="0" sz="2400" spc="41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reducing</a:t>
            </a:r>
            <a:r>
              <a:rPr dirty="0" sz="2400" spc="409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major</a:t>
            </a:r>
            <a:r>
              <a:rPr dirty="0" sz="2400" spc="409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adverse</a:t>
            </a:r>
            <a:r>
              <a:rPr dirty="0" sz="2400" spc="41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cardiovascular</a:t>
            </a:r>
            <a:r>
              <a:rPr dirty="0" sz="2400" spc="409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events, </a:t>
            </a:r>
            <a:r>
              <a:rPr dirty="0" sz="2400">
                <a:latin typeface="Calibri"/>
                <a:cs typeface="Calibri"/>
              </a:rPr>
              <a:t>though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trend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towards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lower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cost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was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observed.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84541" y="2521711"/>
            <a:ext cx="8124190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20">
                <a:solidFill>
                  <a:srgbClr val="C10E20"/>
                </a:solidFill>
                <a:latin typeface="Calibri"/>
                <a:cs typeface="Calibri"/>
              </a:rPr>
              <a:t>CIRCULATION.</a:t>
            </a:r>
            <a:r>
              <a:rPr dirty="0" sz="1500" spc="-30">
                <a:solidFill>
                  <a:srgbClr val="C10E20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C10E20"/>
                </a:solidFill>
                <a:latin typeface="Calibri"/>
                <a:cs typeface="Calibri"/>
              </a:rPr>
              <a:t>2023;</a:t>
            </a:r>
            <a:r>
              <a:rPr dirty="0" sz="1500" spc="-20">
                <a:solidFill>
                  <a:srgbClr val="C10E20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C10E20"/>
                </a:solidFill>
                <a:latin typeface="Calibri"/>
                <a:cs typeface="Calibri"/>
              </a:rPr>
              <a:t>[PUBLISHED</a:t>
            </a:r>
            <a:r>
              <a:rPr dirty="0" sz="1500" spc="-15">
                <a:solidFill>
                  <a:srgbClr val="C10E20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C10E20"/>
                </a:solidFill>
                <a:latin typeface="Calibri"/>
                <a:cs typeface="Calibri"/>
              </a:rPr>
              <a:t>ONLINE</a:t>
            </a:r>
            <a:r>
              <a:rPr dirty="0" sz="1500" spc="-20">
                <a:solidFill>
                  <a:srgbClr val="C10E20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C10E20"/>
                </a:solidFill>
                <a:latin typeface="Calibri"/>
                <a:cs typeface="Calibri"/>
              </a:rPr>
              <a:t>AHEAD</a:t>
            </a:r>
            <a:r>
              <a:rPr dirty="0" sz="1500" spc="-15">
                <a:solidFill>
                  <a:srgbClr val="C10E20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C10E20"/>
                </a:solidFill>
                <a:latin typeface="Calibri"/>
                <a:cs typeface="Calibri"/>
              </a:rPr>
              <a:t>OF</a:t>
            </a:r>
            <a:r>
              <a:rPr dirty="0" sz="1500" spc="-20">
                <a:solidFill>
                  <a:srgbClr val="C10E20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C10E20"/>
                </a:solidFill>
                <a:latin typeface="Calibri"/>
                <a:cs typeface="Calibri"/>
              </a:rPr>
              <a:t>PRINT].</a:t>
            </a:r>
            <a:r>
              <a:rPr dirty="0" sz="1500" spc="-20">
                <a:solidFill>
                  <a:srgbClr val="C10E20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C10E20"/>
                </a:solidFill>
                <a:latin typeface="Calibri"/>
                <a:cs typeface="Calibri"/>
              </a:rPr>
              <a:t>DOI:</a:t>
            </a:r>
            <a:r>
              <a:rPr dirty="0" sz="1500" spc="-15">
                <a:solidFill>
                  <a:srgbClr val="C10E20"/>
                </a:solidFill>
                <a:latin typeface="Calibri"/>
                <a:cs typeface="Calibri"/>
              </a:rPr>
              <a:t> </a:t>
            </a:r>
            <a:r>
              <a:rPr dirty="0" sz="1500" spc="-10">
                <a:solidFill>
                  <a:srgbClr val="C10E20"/>
                </a:solidFill>
                <a:latin typeface="Calibri"/>
                <a:cs typeface="Calibri"/>
              </a:rPr>
              <a:t>10.1161/CIRCULATIONAHA.123.063996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661287" y="2967735"/>
            <a:ext cx="11161395" cy="406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500" spc="-10" b="1">
                <a:solidFill>
                  <a:srgbClr val="C10E20"/>
                </a:solidFill>
                <a:latin typeface="Calibri"/>
                <a:cs typeface="Calibri"/>
              </a:rPr>
              <a:t>ON-</a:t>
            </a:r>
            <a:r>
              <a:rPr dirty="0" sz="2500" b="1">
                <a:solidFill>
                  <a:srgbClr val="C10E20"/>
                </a:solidFill>
                <a:latin typeface="Calibri"/>
                <a:cs typeface="Calibri"/>
              </a:rPr>
              <a:t>SITE</a:t>
            </a:r>
            <a:r>
              <a:rPr dirty="0" sz="2500" spc="-25" b="1">
                <a:solidFill>
                  <a:srgbClr val="C10E20"/>
                </a:solidFill>
                <a:latin typeface="Calibri"/>
                <a:cs typeface="Calibri"/>
              </a:rPr>
              <a:t> </a:t>
            </a:r>
            <a:r>
              <a:rPr dirty="0" sz="2500" b="1">
                <a:solidFill>
                  <a:srgbClr val="C10E20"/>
                </a:solidFill>
                <a:latin typeface="Calibri"/>
                <a:cs typeface="Calibri"/>
              </a:rPr>
              <a:t>COMPUTED</a:t>
            </a:r>
            <a:r>
              <a:rPr dirty="0" sz="2500" spc="-30" b="1">
                <a:solidFill>
                  <a:srgbClr val="C10E20"/>
                </a:solidFill>
                <a:latin typeface="Calibri"/>
                <a:cs typeface="Calibri"/>
              </a:rPr>
              <a:t> TOMOGRAPHY-</a:t>
            </a:r>
            <a:r>
              <a:rPr dirty="0" sz="2500" b="1">
                <a:solidFill>
                  <a:srgbClr val="C10E20"/>
                </a:solidFill>
                <a:latin typeface="Calibri"/>
                <a:cs typeface="Calibri"/>
              </a:rPr>
              <a:t>DERIVED</a:t>
            </a:r>
            <a:r>
              <a:rPr dirty="0" sz="2500" spc="-30" b="1">
                <a:solidFill>
                  <a:srgbClr val="C10E20"/>
                </a:solidFill>
                <a:latin typeface="Calibri"/>
                <a:cs typeface="Calibri"/>
              </a:rPr>
              <a:t> </a:t>
            </a:r>
            <a:r>
              <a:rPr dirty="0" sz="2500" b="1">
                <a:solidFill>
                  <a:srgbClr val="C10E20"/>
                </a:solidFill>
                <a:latin typeface="Calibri"/>
                <a:cs typeface="Calibri"/>
              </a:rPr>
              <a:t>FRACTIONAL</a:t>
            </a:r>
            <a:r>
              <a:rPr dirty="0" sz="2500" spc="-25" b="1">
                <a:solidFill>
                  <a:srgbClr val="C10E20"/>
                </a:solidFill>
                <a:latin typeface="Calibri"/>
                <a:cs typeface="Calibri"/>
              </a:rPr>
              <a:t> </a:t>
            </a:r>
            <a:r>
              <a:rPr dirty="0" sz="2500" b="1">
                <a:solidFill>
                  <a:srgbClr val="C10E20"/>
                </a:solidFill>
                <a:latin typeface="Calibri"/>
                <a:cs typeface="Calibri"/>
              </a:rPr>
              <a:t>FLOW</a:t>
            </a:r>
            <a:r>
              <a:rPr dirty="0" sz="2500" spc="-35" b="1">
                <a:solidFill>
                  <a:srgbClr val="C10E20"/>
                </a:solidFill>
                <a:latin typeface="Calibri"/>
                <a:cs typeface="Calibri"/>
              </a:rPr>
              <a:t> </a:t>
            </a:r>
            <a:r>
              <a:rPr dirty="0" sz="2500" b="1">
                <a:solidFill>
                  <a:srgbClr val="C10E20"/>
                </a:solidFill>
                <a:latin typeface="Calibri"/>
                <a:cs typeface="Calibri"/>
              </a:rPr>
              <a:t>RESERVE</a:t>
            </a:r>
            <a:r>
              <a:rPr dirty="0" sz="2500" spc="-25" b="1">
                <a:solidFill>
                  <a:srgbClr val="C10E20"/>
                </a:solidFill>
                <a:latin typeface="Calibri"/>
                <a:cs typeface="Calibri"/>
              </a:rPr>
              <a:t> </a:t>
            </a:r>
            <a:r>
              <a:rPr dirty="0" sz="2500" b="1">
                <a:solidFill>
                  <a:srgbClr val="C10E20"/>
                </a:solidFill>
                <a:latin typeface="Calibri"/>
                <a:cs typeface="Calibri"/>
              </a:rPr>
              <a:t>TO</a:t>
            </a:r>
            <a:r>
              <a:rPr dirty="0" sz="2500" spc="-30" b="1">
                <a:solidFill>
                  <a:srgbClr val="C10E20"/>
                </a:solidFill>
                <a:latin typeface="Calibri"/>
                <a:cs typeface="Calibri"/>
              </a:rPr>
              <a:t> </a:t>
            </a:r>
            <a:r>
              <a:rPr dirty="0" sz="2500" spc="-10" b="1">
                <a:solidFill>
                  <a:srgbClr val="C10E20"/>
                </a:solidFill>
                <a:latin typeface="Calibri"/>
                <a:cs typeface="Calibri"/>
              </a:rPr>
              <a:t>GUIDE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903222" y="3232911"/>
            <a:ext cx="10677525" cy="406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500" b="1">
                <a:solidFill>
                  <a:srgbClr val="C10E20"/>
                </a:solidFill>
                <a:latin typeface="Calibri"/>
                <a:cs typeface="Calibri"/>
              </a:rPr>
              <a:t>THE</a:t>
            </a:r>
            <a:r>
              <a:rPr dirty="0" sz="2500" spc="-55" b="1">
                <a:solidFill>
                  <a:srgbClr val="C10E20"/>
                </a:solidFill>
                <a:latin typeface="Calibri"/>
                <a:cs typeface="Calibri"/>
              </a:rPr>
              <a:t> </a:t>
            </a:r>
            <a:r>
              <a:rPr dirty="0" sz="2500" b="1">
                <a:solidFill>
                  <a:srgbClr val="C10E20"/>
                </a:solidFill>
                <a:latin typeface="Calibri"/>
                <a:cs typeface="Calibri"/>
              </a:rPr>
              <a:t>MANAGEMENT</a:t>
            </a:r>
            <a:r>
              <a:rPr dirty="0" sz="2500" spc="-55" b="1">
                <a:solidFill>
                  <a:srgbClr val="C10E20"/>
                </a:solidFill>
                <a:latin typeface="Calibri"/>
                <a:cs typeface="Calibri"/>
              </a:rPr>
              <a:t> </a:t>
            </a:r>
            <a:r>
              <a:rPr dirty="0" sz="2500" b="1">
                <a:solidFill>
                  <a:srgbClr val="C10E20"/>
                </a:solidFill>
                <a:latin typeface="Calibri"/>
                <a:cs typeface="Calibri"/>
              </a:rPr>
              <a:t>OF</a:t>
            </a:r>
            <a:r>
              <a:rPr dirty="0" sz="2500" spc="-55" b="1">
                <a:solidFill>
                  <a:srgbClr val="C10E20"/>
                </a:solidFill>
                <a:latin typeface="Calibri"/>
                <a:cs typeface="Calibri"/>
              </a:rPr>
              <a:t> </a:t>
            </a:r>
            <a:r>
              <a:rPr dirty="0" sz="2500" spc="-40" b="1">
                <a:solidFill>
                  <a:srgbClr val="C10E20"/>
                </a:solidFill>
                <a:latin typeface="Calibri"/>
                <a:cs typeface="Calibri"/>
              </a:rPr>
              <a:t>PATIENTS</a:t>
            </a:r>
            <a:r>
              <a:rPr dirty="0" sz="2500" spc="-55" b="1">
                <a:solidFill>
                  <a:srgbClr val="C10E20"/>
                </a:solidFill>
                <a:latin typeface="Calibri"/>
                <a:cs typeface="Calibri"/>
              </a:rPr>
              <a:t> </a:t>
            </a:r>
            <a:r>
              <a:rPr dirty="0" sz="2500" b="1">
                <a:solidFill>
                  <a:srgbClr val="C10E20"/>
                </a:solidFill>
                <a:latin typeface="Calibri"/>
                <a:cs typeface="Calibri"/>
              </a:rPr>
              <a:t>WITH</a:t>
            </a:r>
            <a:r>
              <a:rPr dirty="0" sz="2500" spc="-60" b="1">
                <a:solidFill>
                  <a:srgbClr val="C10E20"/>
                </a:solidFill>
                <a:latin typeface="Calibri"/>
                <a:cs typeface="Calibri"/>
              </a:rPr>
              <a:t> </a:t>
            </a:r>
            <a:r>
              <a:rPr dirty="0" sz="2500" spc="-20" b="1">
                <a:solidFill>
                  <a:srgbClr val="C10E20"/>
                </a:solidFill>
                <a:latin typeface="Calibri"/>
                <a:cs typeface="Calibri"/>
              </a:rPr>
              <a:t>STABLE</a:t>
            </a:r>
            <a:r>
              <a:rPr dirty="0" sz="2500" spc="-50" b="1">
                <a:solidFill>
                  <a:srgbClr val="C10E20"/>
                </a:solidFill>
                <a:latin typeface="Calibri"/>
                <a:cs typeface="Calibri"/>
              </a:rPr>
              <a:t> </a:t>
            </a:r>
            <a:r>
              <a:rPr dirty="0" sz="2500" b="1">
                <a:solidFill>
                  <a:srgbClr val="C10E20"/>
                </a:solidFill>
                <a:latin typeface="Calibri"/>
                <a:cs typeface="Calibri"/>
              </a:rPr>
              <a:t>CORONARY</a:t>
            </a:r>
            <a:r>
              <a:rPr dirty="0" sz="2500" spc="-60" b="1">
                <a:solidFill>
                  <a:srgbClr val="C10E20"/>
                </a:solidFill>
                <a:latin typeface="Calibri"/>
                <a:cs typeface="Calibri"/>
              </a:rPr>
              <a:t> </a:t>
            </a:r>
            <a:r>
              <a:rPr dirty="0" sz="2500" b="1">
                <a:solidFill>
                  <a:srgbClr val="C10E20"/>
                </a:solidFill>
                <a:latin typeface="Calibri"/>
                <a:cs typeface="Calibri"/>
              </a:rPr>
              <a:t>ARTERY</a:t>
            </a:r>
            <a:r>
              <a:rPr dirty="0" sz="2500" spc="-55" b="1">
                <a:solidFill>
                  <a:srgbClr val="C10E20"/>
                </a:solidFill>
                <a:latin typeface="Calibri"/>
                <a:cs typeface="Calibri"/>
              </a:rPr>
              <a:t> </a:t>
            </a:r>
            <a:r>
              <a:rPr dirty="0" sz="2500" b="1">
                <a:solidFill>
                  <a:srgbClr val="C10E20"/>
                </a:solidFill>
                <a:latin typeface="Calibri"/>
                <a:cs typeface="Calibri"/>
              </a:rPr>
              <a:t>DISEASE:</a:t>
            </a:r>
            <a:r>
              <a:rPr dirty="0" sz="2500" spc="-50" b="1">
                <a:solidFill>
                  <a:srgbClr val="C10E20"/>
                </a:solidFill>
                <a:latin typeface="Calibri"/>
                <a:cs typeface="Calibri"/>
              </a:rPr>
              <a:t> </a:t>
            </a:r>
            <a:r>
              <a:rPr dirty="0" sz="2500" spc="-25" b="1">
                <a:solidFill>
                  <a:srgbClr val="C10E20"/>
                </a:solidFill>
                <a:latin typeface="Calibri"/>
                <a:cs typeface="Calibri"/>
              </a:rPr>
              <a:t>THE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751521" y="3501135"/>
            <a:ext cx="10981690" cy="29279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2500" spc="-20" b="1">
                <a:solidFill>
                  <a:srgbClr val="C10E20"/>
                </a:solidFill>
                <a:latin typeface="Calibri"/>
                <a:cs typeface="Calibri"/>
              </a:rPr>
              <a:t>TARGET</a:t>
            </a:r>
            <a:r>
              <a:rPr dirty="0" sz="2500" spc="-65" b="1">
                <a:solidFill>
                  <a:srgbClr val="C10E20"/>
                </a:solidFill>
                <a:latin typeface="Calibri"/>
                <a:cs typeface="Calibri"/>
              </a:rPr>
              <a:t> </a:t>
            </a:r>
            <a:r>
              <a:rPr dirty="0" sz="2500" b="1">
                <a:solidFill>
                  <a:srgbClr val="C10E20"/>
                </a:solidFill>
                <a:latin typeface="Calibri"/>
                <a:cs typeface="Calibri"/>
              </a:rPr>
              <a:t>RANDOMIZED</a:t>
            </a:r>
            <a:r>
              <a:rPr dirty="0" sz="2500" spc="-60" b="1">
                <a:solidFill>
                  <a:srgbClr val="C10E20"/>
                </a:solidFill>
                <a:latin typeface="Calibri"/>
                <a:cs typeface="Calibri"/>
              </a:rPr>
              <a:t> </a:t>
            </a:r>
            <a:r>
              <a:rPr dirty="0" sz="2500" spc="-10" b="1">
                <a:solidFill>
                  <a:srgbClr val="C10E20"/>
                </a:solidFill>
                <a:latin typeface="Calibri"/>
                <a:cs typeface="Calibri"/>
              </a:rPr>
              <a:t>TRIAL</a:t>
            </a:r>
            <a:endParaRPr sz="2500">
              <a:latin typeface="Calibri"/>
              <a:cs typeface="Calibri"/>
            </a:endParaRPr>
          </a:p>
          <a:p>
            <a:pPr algn="ctr" marL="12700" marR="5080">
              <a:lnSpc>
                <a:spcPct val="98900"/>
              </a:lnSpc>
              <a:spcBef>
                <a:spcPts val="2020"/>
              </a:spcBef>
            </a:pPr>
            <a:r>
              <a:rPr dirty="0" sz="1800">
                <a:solidFill>
                  <a:srgbClr val="C10E20"/>
                </a:solidFill>
                <a:latin typeface="Calibri"/>
                <a:cs typeface="Calibri"/>
              </a:rPr>
              <a:t>JUNJIE</a:t>
            </a:r>
            <a:r>
              <a:rPr dirty="0" sz="1800" spc="-45">
                <a:solidFill>
                  <a:srgbClr val="C10E2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C10E20"/>
                </a:solidFill>
                <a:latin typeface="Calibri"/>
                <a:cs typeface="Calibri"/>
              </a:rPr>
              <a:t>YANG,</a:t>
            </a:r>
            <a:r>
              <a:rPr dirty="0" sz="1800" spc="-25">
                <a:solidFill>
                  <a:srgbClr val="C10E2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10E20"/>
                </a:solidFill>
                <a:latin typeface="Calibri"/>
                <a:cs typeface="Calibri"/>
              </a:rPr>
              <a:t>MD;</a:t>
            </a:r>
            <a:r>
              <a:rPr dirty="0" sz="1800" spc="-20">
                <a:solidFill>
                  <a:srgbClr val="C10E2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10E20"/>
                </a:solidFill>
                <a:latin typeface="Calibri"/>
                <a:cs typeface="Calibri"/>
              </a:rPr>
              <a:t>DONGKAI</a:t>
            </a:r>
            <a:r>
              <a:rPr dirty="0" sz="1800" spc="-30">
                <a:solidFill>
                  <a:srgbClr val="C10E2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10E20"/>
                </a:solidFill>
                <a:latin typeface="Calibri"/>
                <a:cs typeface="Calibri"/>
              </a:rPr>
              <a:t>SHAN,</a:t>
            </a:r>
            <a:r>
              <a:rPr dirty="0" sz="1800" spc="-25">
                <a:solidFill>
                  <a:srgbClr val="C10E2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10E20"/>
                </a:solidFill>
                <a:latin typeface="Calibri"/>
                <a:cs typeface="Calibri"/>
              </a:rPr>
              <a:t>MD;</a:t>
            </a:r>
            <a:r>
              <a:rPr dirty="0" sz="1800" spc="-25">
                <a:solidFill>
                  <a:srgbClr val="C10E2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10E20"/>
                </a:solidFill>
                <a:latin typeface="Calibri"/>
                <a:cs typeface="Calibri"/>
              </a:rPr>
              <a:t>XI</a:t>
            </a:r>
            <a:r>
              <a:rPr dirty="0" sz="1800" spc="-30">
                <a:solidFill>
                  <a:srgbClr val="C10E2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10E20"/>
                </a:solidFill>
                <a:latin typeface="Calibri"/>
                <a:cs typeface="Calibri"/>
              </a:rPr>
              <a:t>WANG,</a:t>
            </a:r>
            <a:r>
              <a:rPr dirty="0" sz="1800" spc="-25">
                <a:solidFill>
                  <a:srgbClr val="C10E2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10E20"/>
                </a:solidFill>
                <a:latin typeface="Calibri"/>
                <a:cs typeface="Calibri"/>
              </a:rPr>
              <a:t>MD;</a:t>
            </a:r>
            <a:r>
              <a:rPr dirty="0" sz="1800" spc="-20">
                <a:solidFill>
                  <a:srgbClr val="C10E2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10E20"/>
                </a:solidFill>
                <a:latin typeface="Calibri"/>
                <a:cs typeface="Calibri"/>
              </a:rPr>
              <a:t>XIAOQING</a:t>
            </a:r>
            <a:r>
              <a:rPr dirty="0" sz="1800" spc="-25">
                <a:solidFill>
                  <a:srgbClr val="C10E2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10E20"/>
                </a:solidFill>
                <a:latin typeface="Calibri"/>
                <a:cs typeface="Calibri"/>
              </a:rPr>
              <a:t>SUN,</a:t>
            </a:r>
            <a:r>
              <a:rPr dirty="0" sz="1800" spc="-25">
                <a:solidFill>
                  <a:srgbClr val="C10E2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10E20"/>
                </a:solidFill>
                <a:latin typeface="Calibri"/>
                <a:cs typeface="Calibri"/>
              </a:rPr>
              <a:t>MBBS;</a:t>
            </a:r>
            <a:r>
              <a:rPr dirty="0" sz="1800" spc="-30">
                <a:solidFill>
                  <a:srgbClr val="C10E2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10E20"/>
                </a:solidFill>
                <a:latin typeface="Calibri"/>
                <a:cs typeface="Calibri"/>
              </a:rPr>
              <a:t>MEIHUA</a:t>
            </a:r>
            <a:r>
              <a:rPr dirty="0" sz="1800" spc="-35">
                <a:solidFill>
                  <a:srgbClr val="C10E2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10E20"/>
                </a:solidFill>
                <a:latin typeface="Calibri"/>
                <a:cs typeface="Calibri"/>
              </a:rPr>
              <a:t>SHAO,</a:t>
            </a:r>
            <a:r>
              <a:rPr dirty="0" sz="1800" spc="-25">
                <a:solidFill>
                  <a:srgbClr val="C10E2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10E20"/>
                </a:solidFill>
                <a:latin typeface="Calibri"/>
                <a:cs typeface="Calibri"/>
              </a:rPr>
              <a:t>MM;</a:t>
            </a:r>
            <a:r>
              <a:rPr dirty="0" sz="1800" spc="-20">
                <a:solidFill>
                  <a:srgbClr val="C10E2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10E20"/>
                </a:solidFill>
                <a:latin typeface="Calibri"/>
                <a:cs typeface="Calibri"/>
              </a:rPr>
              <a:t>KAN</a:t>
            </a:r>
            <a:r>
              <a:rPr dirty="0" sz="1800" spc="-25">
                <a:solidFill>
                  <a:srgbClr val="C10E2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10E20"/>
                </a:solidFill>
                <a:latin typeface="Calibri"/>
                <a:cs typeface="Calibri"/>
              </a:rPr>
              <a:t>WANG,</a:t>
            </a:r>
            <a:r>
              <a:rPr dirty="0" sz="1800" spc="-25">
                <a:solidFill>
                  <a:srgbClr val="C10E20"/>
                </a:solidFill>
                <a:latin typeface="Calibri"/>
                <a:cs typeface="Calibri"/>
              </a:rPr>
              <a:t> MM; </a:t>
            </a:r>
            <a:r>
              <a:rPr dirty="0" sz="1800">
                <a:solidFill>
                  <a:srgbClr val="C10E20"/>
                </a:solidFill>
                <a:latin typeface="Calibri"/>
                <a:cs typeface="Calibri"/>
              </a:rPr>
              <a:t>YUEYING</a:t>
            </a:r>
            <a:r>
              <a:rPr dirty="0" sz="1800" spc="-30">
                <a:solidFill>
                  <a:srgbClr val="C10E20"/>
                </a:solidFill>
                <a:latin typeface="Calibri"/>
                <a:cs typeface="Calibri"/>
              </a:rPr>
              <a:t> </a:t>
            </a:r>
            <a:r>
              <a:rPr dirty="0" sz="1800" spc="-20">
                <a:solidFill>
                  <a:srgbClr val="C10E20"/>
                </a:solidFill>
                <a:latin typeface="Calibri"/>
                <a:cs typeface="Calibri"/>
              </a:rPr>
              <a:t>PAN, </a:t>
            </a:r>
            <a:r>
              <a:rPr dirty="0" sz="1800">
                <a:solidFill>
                  <a:srgbClr val="C10E20"/>
                </a:solidFill>
                <a:latin typeface="Calibri"/>
                <a:cs typeface="Calibri"/>
              </a:rPr>
              <a:t>MD;</a:t>
            </a:r>
            <a:r>
              <a:rPr dirty="0" sz="1800" spc="-10">
                <a:solidFill>
                  <a:srgbClr val="C10E2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10E20"/>
                </a:solidFill>
                <a:latin typeface="Calibri"/>
                <a:cs typeface="Calibri"/>
              </a:rPr>
              <a:t>ZHIQIANG</a:t>
            </a:r>
            <a:r>
              <a:rPr dirty="0" sz="1800" spc="-20">
                <a:solidFill>
                  <a:srgbClr val="C10E2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10E20"/>
                </a:solidFill>
                <a:latin typeface="Calibri"/>
                <a:cs typeface="Calibri"/>
              </a:rPr>
              <a:t>WANG,</a:t>
            </a:r>
            <a:r>
              <a:rPr dirty="0" sz="1800" spc="-15">
                <a:solidFill>
                  <a:srgbClr val="C10E2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10E20"/>
                </a:solidFill>
                <a:latin typeface="Calibri"/>
                <a:cs typeface="Calibri"/>
              </a:rPr>
              <a:t>MD;</a:t>
            </a:r>
            <a:r>
              <a:rPr dirty="0" sz="1800" spc="375">
                <a:solidFill>
                  <a:srgbClr val="C10E2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10E20"/>
                </a:solidFill>
                <a:latin typeface="Calibri"/>
                <a:cs typeface="Calibri"/>
              </a:rPr>
              <a:t>U.</a:t>
            </a:r>
            <a:r>
              <a:rPr dirty="0" sz="1800" spc="-25">
                <a:solidFill>
                  <a:srgbClr val="C10E2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10E20"/>
                </a:solidFill>
                <a:latin typeface="Calibri"/>
                <a:cs typeface="Calibri"/>
              </a:rPr>
              <a:t>JOSEPH</a:t>
            </a:r>
            <a:r>
              <a:rPr dirty="0" sz="1800" spc="-15">
                <a:solidFill>
                  <a:srgbClr val="C10E20"/>
                </a:solidFill>
                <a:latin typeface="Calibri"/>
                <a:cs typeface="Calibri"/>
              </a:rPr>
              <a:t> </a:t>
            </a:r>
            <a:r>
              <a:rPr dirty="0" sz="1800" spc="-20">
                <a:solidFill>
                  <a:srgbClr val="C10E20"/>
                </a:solidFill>
                <a:latin typeface="Calibri"/>
                <a:cs typeface="Calibri"/>
              </a:rPr>
              <a:t>SCHOEPF, </a:t>
            </a:r>
            <a:r>
              <a:rPr dirty="0" sz="1800">
                <a:solidFill>
                  <a:srgbClr val="C10E20"/>
                </a:solidFill>
                <a:latin typeface="Calibri"/>
                <a:cs typeface="Calibri"/>
              </a:rPr>
              <a:t>MD;</a:t>
            </a:r>
            <a:r>
              <a:rPr dirty="0" sz="1800" spc="-15">
                <a:solidFill>
                  <a:srgbClr val="C10E2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10E20"/>
                </a:solidFill>
                <a:latin typeface="Calibri"/>
                <a:cs typeface="Calibri"/>
              </a:rPr>
              <a:t>ROCK</a:t>
            </a:r>
            <a:r>
              <a:rPr dirty="0" sz="1800" spc="-15">
                <a:solidFill>
                  <a:srgbClr val="C10E2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10E20"/>
                </a:solidFill>
                <a:latin typeface="Calibri"/>
                <a:cs typeface="Calibri"/>
              </a:rPr>
              <a:t>H.</a:t>
            </a:r>
            <a:r>
              <a:rPr dirty="0" sz="1800" spc="-25">
                <a:solidFill>
                  <a:srgbClr val="C10E20"/>
                </a:solidFill>
                <a:latin typeface="Calibri"/>
                <a:cs typeface="Calibri"/>
              </a:rPr>
              <a:t> SAVAGE,</a:t>
            </a:r>
            <a:r>
              <a:rPr dirty="0" sz="1800" spc="-15">
                <a:solidFill>
                  <a:srgbClr val="C10E2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10E20"/>
                </a:solidFill>
                <a:latin typeface="Calibri"/>
                <a:cs typeface="Calibri"/>
              </a:rPr>
              <a:t>MD;</a:t>
            </a:r>
            <a:r>
              <a:rPr dirty="0" sz="1800" spc="-15">
                <a:solidFill>
                  <a:srgbClr val="C10E2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10E20"/>
                </a:solidFill>
                <a:latin typeface="Calibri"/>
                <a:cs typeface="Calibri"/>
              </a:rPr>
              <a:t>MEI</a:t>
            </a:r>
            <a:r>
              <a:rPr dirty="0" sz="1800" spc="-20">
                <a:solidFill>
                  <a:srgbClr val="C10E2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10E20"/>
                </a:solidFill>
                <a:latin typeface="Calibri"/>
                <a:cs typeface="Calibri"/>
              </a:rPr>
              <a:t>ZHANG,</a:t>
            </a:r>
            <a:r>
              <a:rPr dirty="0" sz="1800" spc="-20">
                <a:solidFill>
                  <a:srgbClr val="C10E2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10E20"/>
                </a:solidFill>
                <a:latin typeface="Calibri"/>
                <a:cs typeface="Calibri"/>
              </a:rPr>
              <a:t>MD;</a:t>
            </a:r>
            <a:r>
              <a:rPr dirty="0" sz="1800" spc="-10">
                <a:solidFill>
                  <a:srgbClr val="C10E20"/>
                </a:solidFill>
                <a:latin typeface="Calibri"/>
                <a:cs typeface="Calibri"/>
              </a:rPr>
              <a:t> </a:t>
            </a:r>
            <a:r>
              <a:rPr dirty="0" sz="1800" spc="-25">
                <a:solidFill>
                  <a:srgbClr val="C10E20"/>
                </a:solidFill>
                <a:latin typeface="Calibri"/>
                <a:cs typeface="Calibri"/>
              </a:rPr>
              <a:t>MEI </a:t>
            </a:r>
            <a:r>
              <a:rPr dirty="0" sz="1800">
                <a:solidFill>
                  <a:srgbClr val="C10E20"/>
                </a:solidFill>
                <a:latin typeface="Calibri"/>
                <a:cs typeface="Calibri"/>
              </a:rPr>
              <a:t>DONG,</a:t>
            </a:r>
            <a:r>
              <a:rPr dirty="0" sz="1800" spc="-25">
                <a:solidFill>
                  <a:srgbClr val="C10E2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10E20"/>
                </a:solidFill>
                <a:latin typeface="Calibri"/>
                <a:cs typeface="Calibri"/>
              </a:rPr>
              <a:t>MD;</a:t>
            </a:r>
            <a:r>
              <a:rPr dirty="0" sz="1800" spc="-5">
                <a:solidFill>
                  <a:srgbClr val="C10E2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10E20"/>
                </a:solidFill>
                <a:latin typeface="Calibri"/>
                <a:cs typeface="Calibri"/>
              </a:rPr>
              <a:t>LEI</a:t>
            </a:r>
            <a:r>
              <a:rPr dirty="0" sz="1800" spc="-15">
                <a:solidFill>
                  <a:srgbClr val="C10E2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10E20"/>
                </a:solidFill>
                <a:latin typeface="Calibri"/>
                <a:cs typeface="Calibri"/>
              </a:rPr>
              <a:t>XU,</a:t>
            </a:r>
            <a:r>
              <a:rPr dirty="0" sz="1800" spc="-15">
                <a:solidFill>
                  <a:srgbClr val="C10E2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10E20"/>
                </a:solidFill>
                <a:latin typeface="Calibri"/>
                <a:cs typeface="Calibri"/>
              </a:rPr>
              <a:t>MD;</a:t>
            </a:r>
            <a:r>
              <a:rPr dirty="0" sz="1800" spc="-10">
                <a:solidFill>
                  <a:srgbClr val="C10E2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10E20"/>
                </a:solidFill>
                <a:latin typeface="Calibri"/>
                <a:cs typeface="Calibri"/>
              </a:rPr>
              <a:t>YUJIE</a:t>
            </a:r>
            <a:r>
              <a:rPr dirty="0" sz="1800" spc="-15">
                <a:solidFill>
                  <a:srgbClr val="C10E2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10E20"/>
                </a:solidFill>
                <a:latin typeface="Calibri"/>
                <a:cs typeface="Calibri"/>
              </a:rPr>
              <a:t>ZHOU,</a:t>
            </a:r>
            <a:r>
              <a:rPr dirty="0" sz="1800" spc="-10">
                <a:solidFill>
                  <a:srgbClr val="C10E2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10E20"/>
                </a:solidFill>
                <a:latin typeface="Calibri"/>
                <a:cs typeface="Calibri"/>
              </a:rPr>
              <a:t>MD;</a:t>
            </a:r>
            <a:r>
              <a:rPr dirty="0" sz="1800" spc="-10">
                <a:solidFill>
                  <a:srgbClr val="C10E2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10E20"/>
                </a:solidFill>
                <a:latin typeface="Calibri"/>
                <a:cs typeface="Calibri"/>
              </a:rPr>
              <a:t>XIANG</a:t>
            </a:r>
            <a:r>
              <a:rPr dirty="0" sz="1800" spc="-10">
                <a:solidFill>
                  <a:srgbClr val="C10E2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10E20"/>
                </a:solidFill>
                <a:latin typeface="Calibri"/>
                <a:cs typeface="Calibri"/>
              </a:rPr>
              <a:t>MA,</a:t>
            </a:r>
            <a:r>
              <a:rPr dirty="0" sz="1800" spc="-10">
                <a:solidFill>
                  <a:srgbClr val="C10E2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10E20"/>
                </a:solidFill>
                <a:latin typeface="Calibri"/>
                <a:cs typeface="Calibri"/>
              </a:rPr>
              <a:t>MD;</a:t>
            </a:r>
            <a:r>
              <a:rPr dirty="0" sz="1800" spc="-5">
                <a:solidFill>
                  <a:srgbClr val="C10E2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C10E20"/>
                </a:solidFill>
                <a:latin typeface="Calibri"/>
                <a:cs typeface="Calibri"/>
              </a:rPr>
              <a:t>XINYANG</a:t>
            </a:r>
            <a:r>
              <a:rPr dirty="0" sz="1800" spc="-15">
                <a:solidFill>
                  <a:srgbClr val="C10E2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10E20"/>
                </a:solidFill>
                <a:latin typeface="Calibri"/>
                <a:cs typeface="Calibri"/>
              </a:rPr>
              <a:t>HU,</a:t>
            </a:r>
            <a:r>
              <a:rPr dirty="0" sz="1800" spc="-10">
                <a:solidFill>
                  <a:srgbClr val="C10E2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10E20"/>
                </a:solidFill>
                <a:latin typeface="Calibri"/>
                <a:cs typeface="Calibri"/>
              </a:rPr>
              <a:t>MD;</a:t>
            </a:r>
            <a:r>
              <a:rPr dirty="0" sz="1800" spc="-5">
                <a:solidFill>
                  <a:srgbClr val="C10E2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10E20"/>
                </a:solidFill>
                <a:latin typeface="Calibri"/>
                <a:cs typeface="Calibri"/>
              </a:rPr>
              <a:t>LIMING</a:t>
            </a:r>
            <a:r>
              <a:rPr dirty="0" sz="1800" spc="-10">
                <a:solidFill>
                  <a:srgbClr val="C10E2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10E20"/>
                </a:solidFill>
                <a:latin typeface="Calibri"/>
                <a:cs typeface="Calibri"/>
              </a:rPr>
              <a:t>XIA,</a:t>
            </a:r>
            <a:r>
              <a:rPr dirty="0" sz="1800" spc="-15">
                <a:solidFill>
                  <a:srgbClr val="C10E2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10E20"/>
                </a:solidFill>
                <a:latin typeface="Calibri"/>
                <a:cs typeface="Calibri"/>
              </a:rPr>
              <a:t>MD;</a:t>
            </a:r>
            <a:r>
              <a:rPr dirty="0" sz="1800" spc="-10">
                <a:solidFill>
                  <a:srgbClr val="C10E2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10E20"/>
                </a:solidFill>
                <a:latin typeface="Calibri"/>
                <a:cs typeface="Calibri"/>
              </a:rPr>
              <a:t>HESONG</a:t>
            </a:r>
            <a:r>
              <a:rPr dirty="0" sz="1800" spc="-10">
                <a:solidFill>
                  <a:srgbClr val="C10E2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10E20"/>
                </a:solidFill>
                <a:latin typeface="Calibri"/>
                <a:cs typeface="Calibri"/>
              </a:rPr>
              <a:t>ZENG,</a:t>
            </a:r>
            <a:r>
              <a:rPr dirty="0" sz="1800" spc="-10">
                <a:solidFill>
                  <a:srgbClr val="C10E20"/>
                </a:solidFill>
                <a:latin typeface="Calibri"/>
                <a:cs typeface="Calibri"/>
              </a:rPr>
              <a:t> </a:t>
            </a:r>
            <a:r>
              <a:rPr dirty="0" sz="1800" spc="-25">
                <a:solidFill>
                  <a:srgbClr val="C10E20"/>
                </a:solidFill>
                <a:latin typeface="Calibri"/>
                <a:cs typeface="Calibri"/>
              </a:rPr>
              <a:t>MD; </a:t>
            </a:r>
            <a:r>
              <a:rPr dirty="0" sz="1800">
                <a:solidFill>
                  <a:srgbClr val="C10E20"/>
                </a:solidFill>
                <a:latin typeface="Calibri"/>
                <a:cs typeface="Calibri"/>
              </a:rPr>
              <a:t>ZINUAN</a:t>
            </a:r>
            <a:r>
              <a:rPr dirty="0" sz="1800" spc="-35">
                <a:solidFill>
                  <a:srgbClr val="C10E2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10E20"/>
                </a:solidFill>
                <a:latin typeface="Calibri"/>
                <a:cs typeface="Calibri"/>
              </a:rPr>
              <a:t>LIU,</a:t>
            </a:r>
            <a:r>
              <a:rPr dirty="0" sz="1800" spc="-30">
                <a:solidFill>
                  <a:srgbClr val="C10E2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10E20"/>
                </a:solidFill>
                <a:latin typeface="Calibri"/>
                <a:cs typeface="Calibri"/>
              </a:rPr>
              <a:t>MM;</a:t>
            </a:r>
            <a:r>
              <a:rPr dirty="0" sz="1800" spc="-25">
                <a:solidFill>
                  <a:srgbClr val="C10E2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C10E20"/>
                </a:solidFill>
                <a:latin typeface="Calibri"/>
                <a:cs typeface="Calibri"/>
              </a:rPr>
              <a:t>YUNDAI</a:t>
            </a:r>
            <a:endParaRPr sz="1800">
              <a:latin typeface="Calibri"/>
              <a:cs typeface="Calibri"/>
            </a:endParaRPr>
          </a:p>
          <a:p>
            <a:pPr algn="ctr" marL="635">
              <a:lnSpc>
                <a:spcPct val="100000"/>
              </a:lnSpc>
              <a:spcBef>
                <a:spcPts val="20"/>
              </a:spcBef>
            </a:pPr>
            <a:r>
              <a:rPr dirty="0" sz="1800">
                <a:solidFill>
                  <a:srgbClr val="C10E20"/>
                </a:solidFill>
                <a:latin typeface="Calibri"/>
                <a:cs typeface="Calibri"/>
              </a:rPr>
              <a:t>CHEN,</a:t>
            </a:r>
            <a:r>
              <a:rPr dirty="0" sz="1800" spc="-20">
                <a:solidFill>
                  <a:srgbClr val="C10E2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10E20"/>
                </a:solidFill>
                <a:latin typeface="Calibri"/>
                <a:cs typeface="Calibri"/>
              </a:rPr>
              <a:t>MD; ON</a:t>
            </a:r>
            <a:r>
              <a:rPr dirty="0" sz="1800" spc="-10">
                <a:solidFill>
                  <a:srgbClr val="C10E2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10E20"/>
                </a:solidFill>
                <a:latin typeface="Calibri"/>
                <a:cs typeface="Calibri"/>
              </a:rPr>
              <a:t>BEHALF</a:t>
            </a:r>
            <a:r>
              <a:rPr dirty="0" sz="1800" spc="-10">
                <a:solidFill>
                  <a:srgbClr val="C10E2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10E20"/>
                </a:solidFill>
                <a:latin typeface="Calibri"/>
                <a:cs typeface="Calibri"/>
              </a:rPr>
              <a:t>OF</a:t>
            </a:r>
            <a:r>
              <a:rPr dirty="0" sz="1800" spc="-15">
                <a:solidFill>
                  <a:srgbClr val="C10E2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10E20"/>
                </a:solidFill>
                <a:latin typeface="Calibri"/>
                <a:cs typeface="Calibri"/>
              </a:rPr>
              <a:t>THE</a:t>
            </a:r>
            <a:r>
              <a:rPr dirty="0" sz="1800" spc="-10">
                <a:solidFill>
                  <a:srgbClr val="C10E20"/>
                </a:solidFill>
                <a:latin typeface="Calibri"/>
                <a:cs typeface="Calibri"/>
              </a:rPr>
              <a:t> </a:t>
            </a:r>
            <a:r>
              <a:rPr dirty="0" sz="1800" spc="-20">
                <a:solidFill>
                  <a:srgbClr val="C10E20"/>
                </a:solidFill>
                <a:latin typeface="Calibri"/>
                <a:cs typeface="Calibri"/>
              </a:rPr>
              <a:t>TARGET</a:t>
            </a:r>
            <a:r>
              <a:rPr dirty="0" sz="1800" spc="-10">
                <a:solidFill>
                  <a:srgbClr val="C10E20"/>
                </a:solidFill>
                <a:latin typeface="Calibri"/>
                <a:cs typeface="Calibri"/>
              </a:rPr>
              <a:t> INVESTIGATORS</a:t>
            </a:r>
            <a:endParaRPr sz="1800">
              <a:latin typeface="Calibri"/>
              <a:cs typeface="Calibri"/>
            </a:endParaRPr>
          </a:p>
          <a:p>
            <a:pPr algn="ctr" marL="52069">
              <a:lnSpc>
                <a:spcPct val="100000"/>
              </a:lnSpc>
              <a:spcBef>
                <a:spcPts val="1440"/>
              </a:spcBef>
            </a:pPr>
            <a:r>
              <a:rPr dirty="0" sz="1800" spc="-10" b="1" i="1">
                <a:solidFill>
                  <a:srgbClr val="C10E20"/>
                </a:solidFill>
                <a:latin typeface="Calibri"/>
                <a:cs typeface="Calibri"/>
              </a:rPr>
              <a:t>CIRCULATION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345"/>
              </a:spcBef>
            </a:pPr>
            <a:r>
              <a:rPr dirty="0" sz="1800" spc="-10">
                <a:solidFill>
                  <a:srgbClr val="C10E20"/>
                </a:solidFill>
                <a:latin typeface="Calibri"/>
                <a:cs typeface="Calibri"/>
              </a:rPr>
              <a:t>HTTPS://</a:t>
            </a:r>
            <a:r>
              <a:rPr dirty="0" sz="1800" spc="-10">
                <a:solidFill>
                  <a:srgbClr val="C10E20"/>
                </a:solidFill>
                <a:latin typeface="Calibri"/>
                <a:cs typeface="Calibri"/>
                <a:hlinkClick r:id="rId2"/>
              </a:rPr>
              <a:t>WWW.AHAJOURNALS.ORG/DOI/10.1161/CIRCULATIONAHA.123.063996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980429" y="451611"/>
            <a:ext cx="9004300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Wingdings"/>
              <a:buChar char=""/>
              <a:tabLst>
                <a:tab pos="355600" algn="l"/>
              </a:tabLst>
            </a:pPr>
            <a:r>
              <a:rPr dirty="0" sz="2800" b="1">
                <a:solidFill>
                  <a:srgbClr val="222A35"/>
                </a:solidFill>
                <a:latin typeface="Calibri"/>
                <a:cs typeface="Calibri"/>
              </a:rPr>
              <a:t>The</a:t>
            </a:r>
            <a:r>
              <a:rPr dirty="0" sz="2800" spc="-40" b="1">
                <a:solidFill>
                  <a:srgbClr val="222A35"/>
                </a:solidFill>
                <a:latin typeface="Calibri"/>
                <a:cs typeface="Calibri"/>
              </a:rPr>
              <a:t> </a:t>
            </a:r>
            <a:r>
              <a:rPr dirty="0" sz="2800" spc="-25" b="1">
                <a:solidFill>
                  <a:srgbClr val="222A35"/>
                </a:solidFill>
                <a:latin typeface="Calibri"/>
                <a:cs typeface="Calibri"/>
              </a:rPr>
              <a:t>TARGET</a:t>
            </a:r>
            <a:r>
              <a:rPr dirty="0" sz="2800" spc="-30" b="1">
                <a:solidFill>
                  <a:srgbClr val="222A35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222A35"/>
                </a:solidFill>
                <a:latin typeface="Calibri"/>
                <a:cs typeface="Calibri"/>
              </a:rPr>
              <a:t>trial</a:t>
            </a:r>
            <a:r>
              <a:rPr dirty="0" sz="2800" spc="-30" b="1">
                <a:solidFill>
                  <a:srgbClr val="222A35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222A35"/>
                </a:solidFill>
                <a:latin typeface="Calibri"/>
                <a:cs typeface="Calibri"/>
              </a:rPr>
              <a:t>is</a:t>
            </a:r>
            <a:r>
              <a:rPr dirty="0" sz="2800" spc="-35" b="1">
                <a:solidFill>
                  <a:srgbClr val="222A35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222A35"/>
                </a:solidFill>
                <a:latin typeface="Calibri"/>
                <a:cs typeface="Calibri"/>
              </a:rPr>
              <a:t>simultaneously</a:t>
            </a:r>
            <a:r>
              <a:rPr dirty="0" sz="2800" spc="-35" b="1">
                <a:solidFill>
                  <a:srgbClr val="222A35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222A35"/>
                </a:solidFill>
                <a:latin typeface="Calibri"/>
                <a:cs typeface="Calibri"/>
              </a:rPr>
              <a:t>published</a:t>
            </a:r>
            <a:r>
              <a:rPr dirty="0" sz="2800" spc="-20" b="1">
                <a:solidFill>
                  <a:srgbClr val="222A35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222A35"/>
                </a:solidFill>
                <a:latin typeface="Calibri"/>
                <a:cs typeface="Calibri"/>
              </a:rPr>
              <a:t>in</a:t>
            </a:r>
            <a:r>
              <a:rPr dirty="0" sz="2800" spc="-30" b="1">
                <a:solidFill>
                  <a:srgbClr val="222A35"/>
                </a:solidFill>
                <a:latin typeface="Calibri"/>
                <a:cs typeface="Calibri"/>
              </a:rPr>
              <a:t> </a:t>
            </a:r>
            <a:r>
              <a:rPr dirty="0" sz="2800" spc="-10" b="1">
                <a:solidFill>
                  <a:srgbClr val="222A35"/>
                </a:solidFill>
                <a:latin typeface="Calibri"/>
                <a:cs typeface="Calibri"/>
              </a:rPr>
              <a:t>Circulation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49384" y="558291"/>
            <a:ext cx="7575550" cy="4521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Acknowledgement:</a:t>
            </a:r>
            <a:r>
              <a:rPr dirty="0" spc="-50"/>
              <a:t> </a:t>
            </a:r>
            <a:r>
              <a:rPr dirty="0"/>
              <a:t>the</a:t>
            </a:r>
            <a:r>
              <a:rPr dirty="0" spc="-50"/>
              <a:t> </a:t>
            </a:r>
            <a:r>
              <a:rPr dirty="0" spc="-25"/>
              <a:t>TARGET</a:t>
            </a:r>
            <a:r>
              <a:rPr dirty="0" spc="-50"/>
              <a:t> </a:t>
            </a:r>
            <a:r>
              <a:rPr dirty="0"/>
              <a:t>trial</a:t>
            </a:r>
            <a:r>
              <a:rPr dirty="0" spc="-55"/>
              <a:t> </a:t>
            </a:r>
            <a:r>
              <a:rPr dirty="0"/>
              <a:t>research</a:t>
            </a:r>
            <a:r>
              <a:rPr dirty="0" spc="-45"/>
              <a:t> </a:t>
            </a:r>
            <a:r>
              <a:rPr dirty="0" spc="-30"/>
              <a:t>Team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332385" y="1584036"/>
            <a:ext cx="11773535" cy="4493260"/>
            <a:chOff x="332385" y="1584036"/>
            <a:chExt cx="11773535" cy="449326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85032" y="1584036"/>
              <a:ext cx="6720702" cy="4492637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2385" y="1584036"/>
              <a:ext cx="5215151" cy="3887101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1344536" y="1946147"/>
            <a:ext cx="4540250" cy="15589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latin typeface="Calibri"/>
                <a:cs typeface="Calibri"/>
              </a:rPr>
              <a:t>Junjie</a:t>
            </a:r>
            <a:r>
              <a:rPr dirty="0" sz="1400" spc="-30" b="1">
                <a:latin typeface="Calibri"/>
                <a:cs typeface="Calibri"/>
              </a:rPr>
              <a:t> </a:t>
            </a:r>
            <a:r>
              <a:rPr dirty="0" sz="1400" spc="-10" b="1">
                <a:latin typeface="Calibri"/>
                <a:cs typeface="Calibri"/>
              </a:rPr>
              <a:t>Yang,</a:t>
            </a:r>
            <a:r>
              <a:rPr dirty="0" sz="1400" spc="-2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Dongkai</a:t>
            </a:r>
            <a:r>
              <a:rPr dirty="0" sz="1400" spc="-2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Shan,</a:t>
            </a:r>
            <a:r>
              <a:rPr dirty="0" sz="1400" spc="-2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Xi</a:t>
            </a:r>
            <a:r>
              <a:rPr dirty="0" sz="1400" spc="-2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Wang,</a:t>
            </a:r>
            <a:r>
              <a:rPr dirty="0" sz="1400" spc="-2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Zinuan</a:t>
            </a:r>
            <a:r>
              <a:rPr dirty="0" sz="1400" spc="-2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Liu,</a:t>
            </a:r>
            <a:r>
              <a:rPr dirty="0" sz="1400" spc="-25" b="1">
                <a:latin typeface="Calibri"/>
                <a:cs typeface="Calibri"/>
              </a:rPr>
              <a:t> </a:t>
            </a:r>
            <a:r>
              <a:rPr dirty="0" sz="1400" spc="-10" b="1">
                <a:latin typeface="Calibri"/>
                <a:cs typeface="Calibri"/>
              </a:rPr>
              <a:t>Yundai</a:t>
            </a:r>
            <a:r>
              <a:rPr dirty="0" sz="1400" spc="-20" b="1">
                <a:latin typeface="Calibri"/>
                <a:cs typeface="Calibri"/>
              </a:rPr>
              <a:t> Chen</a:t>
            </a:r>
            <a:endParaRPr sz="1400">
              <a:latin typeface="Calibri"/>
              <a:cs typeface="Calibri"/>
            </a:endParaRPr>
          </a:p>
          <a:p>
            <a:pPr marL="1234440" marR="5080" indent="577850">
              <a:lnSpc>
                <a:spcPts val="5500"/>
              </a:lnSpc>
              <a:spcBef>
                <a:spcPts val="15"/>
              </a:spcBef>
            </a:pPr>
            <a:r>
              <a:rPr dirty="0" sz="1400" b="1">
                <a:latin typeface="Calibri"/>
                <a:cs typeface="Calibri"/>
              </a:rPr>
              <a:t>Xiaoqing</a:t>
            </a:r>
            <a:r>
              <a:rPr dirty="0" sz="1400" spc="-1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Sun,</a:t>
            </a:r>
            <a:r>
              <a:rPr dirty="0" sz="1400" spc="-1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Mei</a:t>
            </a:r>
            <a:r>
              <a:rPr dirty="0" sz="1400" spc="-1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Dong</a:t>
            </a:r>
            <a:r>
              <a:rPr dirty="0" sz="1400" spc="-1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,</a:t>
            </a:r>
            <a:r>
              <a:rPr dirty="0" sz="1400" spc="-1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Mei</a:t>
            </a:r>
            <a:r>
              <a:rPr dirty="0" sz="1400" spc="-5" b="1">
                <a:latin typeface="Calibri"/>
                <a:cs typeface="Calibri"/>
              </a:rPr>
              <a:t> </a:t>
            </a:r>
            <a:r>
              <a:rPr dirty="0" sz="1400" spc="-20" b="1">
                <a:latin typeface="Calibri"/>
                <a:cs typeface="Calibri"/>
              </a:rPr>
              <a:t>Zhang </a:t>
            </a:r>
            <a:r>
              <a:rPr dirty="0" sz="1400" b="1">
                <a:latin typeface="Calibri"/>
                <a:cs typeface="Calibri"/>
              </a:rPr>
              <a:t>Meihua</a:t>
            </a:r>
            <a:r>
              <a:rPr dirty="0" sz="1400" spc="-3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Shao,</a:t>
            </a:r>
            <a:r>
              <a:rPr dirty="0" sz="1400" spc="-2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Qian</a:t>
            </a:r>
            <a:r>
              <a:rPr dirty="0" sz="1400" spc="-2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Zhao,</a:t>
            </a:r>
            <a:r>
              <a:rPr dirty="0" sz="1400" spc="-2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Chen</a:t>
            </a:r>
            <a:r>
              <a:rPr dirty="0" sz="1400" spc="-2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Liu,</a:t>
            </a:r>
            <a:r>
              <a:rPr dirty="0" sz="1400" spc="-2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Xiang</a:t>
            </a:r>
            <a:r>
              <a:rPr dirty="0" sz="1400" spc="-20" b="1">
                <a:latin typeface="Calibri"/>
                <a:cs typeface="Calibri"/>
              </a:rPr>
              <a:t> </a:t>
            </a:r>
            <a:r>
              <a:rPr dirty="0" sz="1400" spc="-25" b="1">
                <a:latin typeface="Calibri"/>
                <a:cs typeface="Calibri"/>
              </a:rPr>
              <a:t>Ma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2267885" y="4061460"/>
            <a:ext cx="3564254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latin typeface="Calibri"/>
                <a:cs typeface="Calibri"/>
              </a:rPr>
              <a:t>Qijing</a:t>
            </a:r>
            <a:r>
              <a:rPr dirty="0" sz="1400" spc="-4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Zhou,</a:t>
            </a:r>
            <a:r>
              <a:rPr dirty="0" sz="1400" spc="-3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Lihua</a:t>
            </a:r>
            <a:r>
              <a:rPr dirty="0" sz="1400" spc="-3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Wang,</a:t>
            </a:r>
            <a:r>
              <a:rPr dirty="0" sz="1400" spc="-3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Kan</a:t>
            </a:r>
            <a:r>
              <a:rPr dirty="0" sz="1400" spc="-3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Wang,</a:t>
            </a:r>
            <a:r>
              <a:rPr dirty="0" sz="1400" spc="-3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Xinyang</a:t>
            </a:r>
            <a:r>
              <a:rPr dirty="0" sz="1400" spc="-30" b="1">
                <a:latin typeface="Calibri"/>
                <a:cs typeface="Calibri"/>
              </a:rPr>
              <a:t> </a:t>
            </a:r>
            <a:r>
              <a:rPr dirty="0" sz="1400" spc="-25" b="1">
                <a:latin typeface="Calibri"/>
                <a:cs typeface="Calibri"/>
              </a:rPr>
              <a:t>Hu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2593230" y="4811267"/>
            <a:ext cx="3305175" cy="8915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100"/>
              </a:spcBef>
            </a:pPr>
            <a:r>
              <a:rPr dirty="0" sz="1400" spc="-10" b="1">
                <a:latin typeface="Calibri"/>
                <a:cs typeface="Calibri"/>
              </a:rPr>
              <a:t>Yueying</a:t>
            </a:r>
            <a:r>
              <a:rPr dirty="0" sz="1400" spc="-3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Pan,</a:t>
            </a:r>
            <a:r>
              <a:rPr dirty="0" sz="1400" spc="-2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Liming</a:t>
            </a:r>
            <a:r>
              <a:rPr dirty="0" sz="1400" spc="-2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Xia,</a:t>
            </a:r>
            <a:r>
              <a:rPr dirty="0" sz="1400" spc="-2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Hesong</a:t>
            </a:r>
            <a:r>
              <a:rPr dirty="0" sz="1400" spc="-25" b="1">
                <a:latin typeface="Calibri"/>
                <a:cs typeface="Calibri"/>
              </a:rPr>
              <a:t> </a:t>
            </a:r>
            <a:r>
              <a:rPr dirty="0" sz="1400" spc="-20" b="1">
                <a:latin typeface="Calibri"/>
                <a:cs typeface="Calibri"/>
              </a:rPr>
              <a:t>Zeng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700">
              <a:latin typeface="Calibri"/>
              <a:cs typeface="Calibri"/>
            </a:endParaRPr>
          </a:p>
          <a:p>
            <a:pPr algn="r" marR="19050">
              <a:lnSpc>
                <a:spcPct val="100000"/>
              </a:lnSpc>
              <a:spcBef>
                <a:spcPts val="1380"/>
              </a:spcBef>
            </a:pPr>
            <a:r>
              <a:rPr dirty="0" sz="1400" b="1">
                <a:latin typeface="Calibri"/>
                <a:cs typeface="Calibri"/>
              </a:rPr>
              <a:t>Rui</a:t>
            </a:r>
            <a:r>
              <a:rPr dirty="0" sz="1400" spc="-2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Wang,</a:t>
            </a:r>
            <a:r>
              <a:rPr dirty="0" sz="1400" spc="-2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Zhiqiang</a:t>
            </a:r>
            <a:r>
              <a:rPr dirty="0" sz="1400" spc="-3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Wang,</a:t>
            </a:r>
            <a:r>
              <a:rPr dirty="0" sz="1400" spc="-25" b="1">
                <a:latin typeface="Calibri"/>
                <a:cs typeface="Calibri"/>
              </a:rPr>
              <a:t> </a:t>
            </a:r>
            <a:r>
              <a:rPr dirty="0" sz="1400" spc="-10" b="1">
                <a:latin typeface="Calibri"/>
                <a:cs typeface="Calibri"/>
              </a:rPr>
              <a:t>Yujie</a:t>
            </a:r>
            <a:r>
              <a:rPr dirty="0" sz="1400" spc="-3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Zhou,</a:t>
            </a:r>
            <a:r>
              <a:rPr dirty="0" sz="1400" spc="-2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Lei</a:t>
            </a:r>
            <a:r>
              <a:rPr dirty="0" sz="1400" spc="-20" b="1">
                <a:latin typeface="Calibri"/>
                <a:cs typeface="Calibri"/>
              </a:rPr>
              <a:t> </a:t>
            </a:r>
            <a:r>
              <a:rPr dirty="0" sz="1400" spc="-25" b="1">
                <a:latin typeface="Calibri"/>
                <a:cs typeface="Calibri"/>
              </a:rPr>
              <a:t>Xu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3711633" y="1682746"/>
            <a:ext cx="906780" cy="848994"/>
            <a:chOff x="3711633" y="1682746"/>
            <a:chExt cx="906780" cy="848994"/>
          </a:xfrm>
        </p:grpSpPr>
        <p:sp>
          <p:nvSpPr>
            <p:cNvPr id="10" name="object 10" descr=""/>
            <p:cNvSpPr/>
            <p:nvPr/>
          </p:nvSpPr>
          <p:spPr>
            <a:xfrm>
              <a:off x="3717983" y="1689096"/>
              <a:ext cx="241935" cy="293370"/>
            </a:xfrm>
            <a:custGeom>
              <a:avLst/>
              <a:gdLst/>
              <a:ahLst/>
              <a:cxnLst/>
              <a:rect l="l" t="t" r="r" b="b"/>
              <a:pathLst>
                <a:path w="241935" h="293369">
                  <a:moveTo>
                    <a:pt x="241540" y="0"/>
                  </a:moveTo>
                  <a:lnTo>
                    <a:pt x="0" y="0"/>
                  </a:lnTo>
                  <a:lnTo>
                    <a:pt x="0" y="293297"/>
                  </a:lnTo>
                  <a:lnTo>
                    <a:pt x="241540" y="293297"/>
                  </a:lnTo>
                  <a:lnTo>
                    <a:pt x="2415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3717983" y="1689096"/>
              <a:ext cx="241935" cy="293370"/>
            </a:xfrm>
            <a:custGeom>
              <a:avLst/>
              <a:gdLst/>
              <a:ahLst/>
              <a:cxnLst/>
              <a:rect l="l" t="t" r="r" b="b"/>
              <a:pathLst>
                <a:path w="241935" h="293369">
                  <a:moveTo>
                    <a:pt x="0" y="0"/>
                  </a:moveTo>
                  <a:lnTo>
                    <a:pt x="241540" y="0"/>
                  </a:lnTo>
                  <a:lnTo>
                    <a:pt x="241540" y="293298"/>
                  </a:lnTo>
                  <a:lnTo>
                    <a:pt x="0" y="293298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4370357" y="2231849"/>
              <a:ext cx="241935" cy="293370"/>
            </a:xfrm>
            <a:custGeom>
              <a:avLst/>
              <a:gdLst/>
              <a:ahLst/>
              <a:cxnLst/>
              <a:rect l="l" t="t" r="r" b="b"/>
              <a:pathLst>
                <a:path w="241935" h="293369">
                  <a:moveTo>
                    <a:pt x="241540" y="0"/>
                  </a:moveTo>
                  <a:lnTo>
                    <a:pt x="0" y="0"/>
                  </a:lnTo>
                  <a:lnTo>
                    <a:pt x="0" y="293297"/>
                  </a:lnTo>
                  <a:lnTo>
                    <a:pt x="241540" y="293297"/>
                  </a:lnTo>
                  <a:lnTo>
                    <a:pt x="2415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4370357" y="2231849"/>
              <a:ext cx="241935" cy="293370"/>
            </a:xfrm>
            <a:custGeom>
              <a:avLst/>
              <a:gdLst/>
              <a:ahLst/>
              <a:cxnLst/>
              <a:rect l="l" t="t" r="r" b="b"/>
              <a:pathLst>
                <a:path w="241935" h="293369">
                  <a:moveTo>
                    <a:pt x="0" y="0"/>
                  </a:moveTo>
                  <a:lnTo>
                    <a:pt x="241540" y="0"/>
                  </a:lnTo>
                  <a:lnTo>
                    <a:pt x="241540" y="293298"/>
                  </a:lnTo>
                  <a:lnTo>
                    <a:pt x="0" y="293298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57432" y="2709164"/>
            <a:ext cx="2855595" cy="7569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 i="1">
                <a:latin typeface="Calibri"/>
                <a:cs typeface="Calibri"/>
              </a:rPr>
              <a:t>Thank </a:t>
            </a:r>
            <a:r>
              <a:rPr dirty="0" sz="4800" spc="-20" i="1">
                <a:latin typeface="Calibri"/>
                <a:cs typeface="Calibri"/>
              </a:rPr>
              <a:t>you!</a:t>
            </a:r>
            <a:endParaRPr sz="4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75260" rIns="0" bIns="0" rtlCol="0" vert="horz">
            <a:spAutoFit/>
          </a:bodyPr>
          <a:lstStyle/>
          <a:p>
            <a:pPr marL="99695">
              <a:lnSpc>
                <a:spcPct val="100000"/>
              </a:lnSpc>
              <a:spcBef>
                <a:spcPts val="100"/>
              </a:spcBef>
            </a:pPr>
            <a:r>
              <a:rPr dirty="0" sz="3200" spc="-10"/>
              <a:t>Background—</a:t>
            </a:r>
            <a:r>
              <a:rPr dirty="0" sz="3200"/>
              <a:t>—</a:t>
            </a:r>
            <a:r>
              <a:rPr dirty="0" sz="3200" spc="-35"/>
              <a:t> </a:t>
            </a:r>
            <a:r>
              <a:rPr dirty="0" sz="3000" spc="-85" b="0">
                <a:latin typeface="Calibri"/>
                <a:cs typeface="Calibri"/>
              </a:rPr>
              <a:t>CT-</a:t>
            </a:r>
            <a:r>
              <a:rPr dirty="0" sz="3000" b="0">
                <a:latin typeface="Calibri"/>
                <a:cs typeface="Calibri"/>
              </a:rPr>
              <a:t>FFR</a:t>
            </a:r>
            <a:r>
              <a:rPr dirty="0" sz="3000" spc="-30" b="0">
                <a:latin typeface="Calibri"/>
                <a:cs typeface="Calibri"/>
              </a:rPr>
              <a:t> </a:t>
            </a:r>
            <a:r>
              <a:rPr dirty="0" sz="3000" b="0">
                <a:latin typeface="Calibri"/>
                <a:cs typeface="Calibri"/>
              </a:rPr>
              <a:t>enables</a:t>
            </a:r>
            <a:r>
              <a:rPr dirty="0" sz="3000" spc="-25" b="0">
                <a:latin typeface="Calibri"/>
                <a:cs typeface="Calibri"/>
              </a:rPr>
              <a:t> </a:t>
            </a:r>
            <a:r>
              <a:rPr dirty="0" sz="3000" b="0">
                <a:latin typeface="Calibri"/>
                <a:cs typeface="Calibri"/>
              </a:rPr>
              <a:t>functional</a:t>
            </a:r>
            <a:r>
              <a:rPr dirty="0" sz="3000" spc="-25" b="0">
                <a:latin typeface="Calibri"/>
                <a:cs typeface="Calibri"/>
              </a:rPr>
              <a:t> </a:t>
            </a:r>
            <a:r>
              <a:rPr dirty="0" sz="3000" b="0">
                <a:latin typeface="Calibri"/>
                <a:cs typeface="Calibri"/>
              </a:rPr>
              <a:t>assessment</a:t>
            </a:r>
            <a:r>
              <a:rPr dirty="0" sz="3000" spc="-30" b="0">
                <a:latin typeface="Calibri"/>
                <a:cs typeface="Calibri"/>
              </a:rPr>
              <a:t> </a:t>
            </a:r>
            <a:r>
              <a:rPr dirty="0" sz="3000" b="0">
                <a:latin typeface="Calibri"/>
                <a:cs typeface="Calibri"/>
              </a:rPr>
              <a:t>for</a:t>
            </a:r>
            <a:r>
              <a:rPr dirty="0" sz="3000" spc="-20" b="0">
                <a:latin typeface="Calibri"/>
                <a:cs typeface="Calibri"/>
              </a:rPr>
              <a:t> </a:t>
            </a:r>
            <a:r>
              <a:rPr dirty="0" sz="3000" spc="-25" b="0">
                <a:latin typeface="Calibri"/>
                <a:cs typeface="Calibri"/>
              </a:rPr>
              <a:t>CAD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8432500" y="6241796"/>
            <a:ext cx="300291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5B616B"/>
                </a:solidFill>
                <a:latin typeface="Calibri"/>
                <a:cs typeface="Calibri"/>
              </a:rPr>
              <a:t>J</a:t>
            </a:r>
            <a:r>
              <a:rPr dirty="0" sz="1200" spc="5">
                <a:solidFill>
                  <a:srgbClr val="5B616B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5B616B"/>
                </a:solidFill>
                <a:latin typeface="Calibri"/>
                <a:cs typeface="Calibri"/>
              </a:rPr>
              <a:t>Am</a:t>
            </a:r>
            <a:r>
              <a:rPr dirty="0" sz="1200" spc="15">
                <a:solidFill>
                  <a:srgbClr val="5B616B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5B616B"/>
                </a:solidFill>
                <a:latin typeface="Calibri"/>
                <a:cs typeface="Calibri"/>
              </a:rPr>
              <a:t>Coll</a:t>
            </a:r>
            <a:r>
              <a:rPr dirty="0" sz="1200" spc="20">
                <a:solidFill>
                  <a:srgbClr val="5B616B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5B616B"/>
                </a:solidFill>
                <a:latin typeface="Calibri"/>
                <a:cs typeface="Calibri"/>
              </a:rPr>
              <a:t>Cardiol.</a:t>
            </a:r>
            <a:r>
              <a:rPr dirty="0" sz="1200" spc="10">
                <a:solidFill>
                  <a:srgbClr val="5B616B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5B616B"/>
                </a:solidFill>
                <a:latin typeface="Calibri"/>
                <a:cs typeface="Calibri"/>
              </a:rPr>
              <a:t>2014</a:t>
            </a:r>
            <a:r>
              <a:rPr dirty="0" sz="1200" spc="15">
                <a:solidFill>
                  <a:srgbClr val="5B616B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5B616B"/>
                </a:solidFill>
                <a:latin typeface="Calibri"/>
                <a:cs typeface="Calibri"/>
              </a:rPr>
              <a:t>Apr</a:t>
            </a:r>
            <a:r>
              <a:rPr dirty="0" sz="1200" spc="10">
                <a:solidFill>
                  <a:srgbClr val="5B616B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5B616B"/>
                </a:solidFill>
                <a:latin typeface="Calibri"/>
                <a:cs typeface="Calibri"/>
              </a:rPr>
              <a:t>1;63(12):1145-1155.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4116" y="1525117"/>
            <a:ext cx="5355184" cy="4548205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19217" y="3894951"/>
            <a:ext cx="5103135" cy="2262618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7270083" y="3653028"/>
            <a:ext cx="852169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5" b="1">
                <a:latin typeface="Calibri"/>
                <a:cs typeface="Calibri"/>
              </a:rPr>
              <a:t>Per-</a:t>
            </a:r>
            <a:r>
              <a:rPr dirty="0" sz="1400" spc="-10" b="1">
                <a:latin typeface="Calibri"/>
                <a:cs typeface="Calibri"/>
              </a:rPr>
              <a:t>patient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10012718" y="3653028"/>
            <a:ext cx="76644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 b="1">
                <a:latin typeface="Calibri"/>
                <a:cs typeface="Calibri"/>
              </a:rPr>
              <a:t>Per-</a:t>
            </a:r>
            <a:r>
              <a:rPr dirty="0" sz="1400" spc="-10" b="1">
                <a:latin typeface="Calibri"/>
                <a:cs typeface="Calibri"/>
              </a:rPr>
              <a:t>vessel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6497958" y="1145540"/>
            <a:ext cx="127508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Calibri"/>
                <a:cs typeface="Calibri"/>
              </a:rPr>
              <a:t>The</a:t>
            </a:r>
            <a:r>
              <a:rPr dirty="0" sz="1800" spc="-2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NXT</a:t>
            </a:r>
            <a:r>
              <a:rPr dirty="0" sz="1800" spc="-5" b="1">
                <a:latin typeface="Calibri"/>
                <a:cs typeface="Calibri"/>
              </a:rPr>
              <a:t> </a:t>
            </a:r>
            <a:r>
              <a:rPr dirty="0" sz="1800" spc="-20" b="1">
                <a:latin typeface="Calibri"/>
                <a:cs typeface="Calibri"/>
              </a:rPr>
              <a:t>Trial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9" name="object 9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580861" y="1604719"/>
            <a:ext cx="4870841" cy="183740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89483" rIns="0" bIns="0" rtlCol="0" vert="horz">
            <a:spAutoFit/>
          </a:bodyPr>
          <a:lstStyle/>
          <a:p>
            <a:pPr marL="52705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Background—</a:t>
            </a:r>
            <a:r>
              <a:rPr dirty="0"/>
              <a:t>—</a:t>
            </a:r>
            <a:r>
              <a:rPr dirty="0" sz="2600"/>
              <a:t>Two</a:t>
            </a:r>
            <a:r>
              <a:rPr dirty="0" sz="2600" spc="-40"/>
              <a:t> </a:t>
            </a:r>
            <a:r>
              <a:rPr dirty="0" sz="2600"/>
              <a:t>major</a:t>
            </a:r>
            <a:r>
              <a:rPr dirty="0" sz="2600" spc="-25"/>
              <a:t> </a:t>
            </a:r>
            <a:r>
              <a:rPr dirty="0" sz="2600"/>
              <a:t>algorithms</a:t>
            </a:r>
            <a:r>
              <a:rPr dirty="0" sz="2600" spc="-30"/>
              <a:t> </a:t>
            </a:r>
            <a:r>
              <a:rPr dirty="0" sz="2600"/>
              <a:t>for</a:t>
            </a:r>
            <a:r>
              <a:rPr dirty="0" sz="2600" spc="-30"/>
              <a:t> </a:t>
            </a:r>
            <a:r>
              <a:rPr dirty="0" sz="2600" spc="-65"/>
              <a:t>CT-</a:t>
            </a:r>
            <a:r>
              <a:rPr dirty="0" sz="2600"/>
              <a:t>FFR</a:t>
            </a:r>
            <a:r>
              <a:rPr dirty="0" sz="2600" spc="-30"/>
              <a:t> </a:t>
            </a:r>
            <a:r>
              <a:rPr dirty="0" sz="2600" spc="-10"/>
              <a:t>calculation</a:t>
            </a:r>
            <a:endParaRPr sz="2600"/>
          </a:p>
        </p:txBody>
      </p:sp>
      <p:sp>
        <p:nvSpPr>
          <p:cNvPr id="3" name="object 3" descr=""/>
          <p:cNvSpPr txBox="1"/>
          <p:nvPr/>
        </p:nvSpPr>
        <p:spPr>
          <a:xfrm>
            <a:off x="677532" y="1182623"/>
            <a:ext cx="737870" cy="2844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700" spc="-10" b="1">
                <a:latin typeface="Calibri"/>
                <a:cs typeface="Calibri"/>
              </a:rPr>
              <a:t>Imaging</a:t>
            </a:r>
            <a:endParaRPr sz="1700">
              <a:latin typeface="Calibri"/>
              <a:cs typeface="Calibri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2165" y="1518149"/>
            <a:ext cx="1631894" cy="1190265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671826" y="4517135"/>
            <a:ext cx="1388745" cy="2844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700" b="1">
                <a:latin typeface="Calibri"/>
                <a:cs typeface="Calibri"/>
              </a:rPr>
              <a:t>FFR</a:t>
            </a:r>
            <a:r>
              <a:rPr dirty="0" sz="1700" spc="-15" b="1">
                <a:latin typeface="Calibri"/>
                <a:cs typeface="Calibri"/>
              </a:rPr>
              <a:t> </a:t>
            </a:r>
            <a:r>
              <a:rPr dirty="0" sz="1700" spc="-10" b="1">
                <a:latin typeface="Calibri"/>
                <a:cs typeface="Calibri"/>
              </a:rPr>
              <a:t>Calculation</a:t>
            </a:r>
            <a:endParaRPr sz="1700">
              <a:latin typeface="Calibri"/>
              <a:cs typeface="Calibri"/>
            </a:endParaRPr>
          </a:p>
        </p:txBody>
      </p:sp>
      <p:grpSp>
        <p:nvGrpSpPr>
          <p:cNvPr id="6" name="object 6" descr=""/>
          <p:cNvGrpSpPr/>
          <p:nvPr/>
        </p:nvGrpSpPr>
        <p:grpSpPr>
          <a:xfrm>
            <a:off x="636895" y="3144079"/>
            <a:ext cx="1663700" cy="3006090"/>
            <a:chOff x="636895" y="3144079"/>
            <a:chExt cx="1663700" cy="3006090"/>
          </a:xfrm>
        </p:grpSpPr>
        <p:sp>
          <p:nvSpPr>
            <p:cNvPr id="7" name="object 7" descr=""/>
            <p:cNvSpPr/>
            <p:nvPr/>
          </p:nvSpPr>
          <p:spPr>
            <a:xfrm>
              <a:off x="662270" y="3150429"/>
              <a:ext cx="1631950" cy="1185545"/>
            </a:xfrm>
            <a:custGeom>
              <a:avLst/>
              <a:gdLst/>
              <a:ahLst/>
              <a:cxnLst/>
              <a:rect l="l" t="t" r="r" b="b"/>
              <a:pathLst>
                <a:path w="1631950" h="1185545">
                  <a:moveTo>
                    <a:pt x="1631787" y="0"/>
                  </a:moveTo>
                  <a:lnTo>
                    <a:pt x="0" y="0"/>
                  </a:lnTo>
                  <a:lnTo>
                    <a:pt x="0" y="1184949"/>
                  </a:lnTo>
                  <a:lnTo>
                    <a:pt x="1631787" y="1184949"/>
                  </a:lnTo>
                  <a:lnTo>
                    <a:pt x="1631787" y="0"/>
                  </a:lnTo>
                  <a:close/>
                </a:path>
              </a:pathLst>
            </a:custGeom>
            <a:solidFill>
              <a:srgbClr val="10101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662270" y="3150429"/>
              <a:ext cx="1631950" cy="1185545"/>
            </a:xfrm>
            <a:custGeom>
              <a:avLst/>
              <a:gdLst/>
              <a:ahLst/>
              <a:cxnLst/>
              <a:rect l="l" t="t" r="r" b="b"/>
              <a:pathLst>
                <a:path w="1631950" h="1185545">
                  <a:moveTo>
                    <a:pt x="0" y="0"/>
                  </a:moveTo>
                  <a:lnTo>
                    <a:pt x="1631787" y="0"/>
                  </a:lnTo>
                  <a:lnTo>
                    <a:pt x="1631787" y="1184950"/>
                  </a:lnTo>
                  <a:lnTo>
                    <a:pt x="0" y="118495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F528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96111" y="3148584"/>
              <a:ext cx="1185672" cy="1182624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660733" y="4861844"/>
              <a:ext cx="1630680" cy="1177290"/>
            </a:xfrm>
            <a:custGeom>
              <a:avLst/>
              <a:gdLst/>
              <a:ahLst/>
              <a:cxnLst/>
              <a:rect l="l" t="t" r="r" b="b"/>
              <a:pathLst>
                <a:path w="1630680" h="1177289">
                  <a:moveTo>
                    <a:pt x="1630123" y="0"/>
                  </a:moveTo>
                  <a:lnTo>
                    <a:pt x="0" y="0"/>
                  </a:lnTo>
                  <a:lnTo>
                    <a:pt x="0" y="1177268"/>
                  </a:lnTo>
                  <a:lnTo>
                    <a:pt x="1630123" y="1177268"/>
                  </a:lnTo>
                  <a:lnTo>
                    <a:pt x="1630123" y="0"/>
                  </a:lnTo>
                  <a:close/>
                </a:path>
              </a:pathLst>
            </a:custGeom>
            <a:solidFill>
              <a:srgbClr val="0F0F0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660733" y="4861844"/>
              <a:ext cx="1630680" cy="1177290"/>
            </a:xfrm>
            <a:custGeom>
              <a:avLst/>
              <a:gdLst/>
              <a:ahLst/>
              <a:cxnLst/>
              <a:rect l="l" t="t" r="r" b="b"/>
              <a:pathLst>
                <a:path w="1630680" h="1177289">
                  <a:moveTo>
                    <a:pt x="0" y="0"/>
                  </a:moveTo>
                  <a:lnTo>
                    <a:pt x="1630124" y="0"/>
                  </a:lnTo>
                  <a:lnTo>
                    <a:pt x="1630124" y="1177268"/>
                  </a:lnTo>
                  <a:lnTo>
                    <a:pt x="0" y="1177268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F528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6895" y="4811859"/>
              <a:ext cx="1589648" cy="1337722"/>
            </a:xfrm>
            <a:prstGeom prst="rect">
              <a:avLst/>
            </a:prstGeom>
          </p:spPr>
        </p:pic>
      </p:grpSp>
      <p:sp>
        <p:nvSpPr>
          <p:cNvPr id="13" name="object 13" descr=""/>
          <p:cNvSpPr txBox="1"/>
          <p:nvPr/>
        </p:nvSpPr>
        <p:spPr>
          <a:xfrm>
            <a:off x="642347" y="2831591"/>
            <a:ext cx="1581785" cy="2844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700" spc="-10" b="1">
                <a:latin typeface="Calibri"/>
                <a:cs typeface="Calibri"/>
              </a:rPr>
              <a:t>Revascularization</a:t>
            </a:r>
            <a:endParaRPr sz="1700">
              <a:latin typeface="Calibri"/>
              <a:cs typeface="Calibri"/>
            </a:endParaRPr>
          </a:p>
        </p:txBody>
      </p:sp>
      <p:grpSp>
        <p:nvGrpSpPr>
          <p:cNvPr id="14" name="object 14" descr=""/>
          <p:cNvGrpSpPr/>
          <p:nvPr/>
        </p:nvGrpSpPr>
        <p:grpSpPr>
          <a:xfrm>
            <a:off x="2294801" y="2115282"/>
            <a:ext cx="1263015" cy="3348354"/>
            <a:chOff x="2294801" y="2115282"/>
            <a:chExt cx="1263015" cy="3348354"/>
          </a:xfrm>
        </p:grpSpPr>
        <p:sp>
          <p:nvSpPr>
            <p:cNvPr id="15" name="object 15" descr=""/>
            <p:cNvSpPr/>
            <p:nvPr/>
          </p:nvSpPr>
          <p:spPr>
            <a:xfrm>
              <a:off x="2294801" y="2115286"/>
              <a:ext cx="626745" cy="3348354"/>
            </a:xfrm>
            <a:custGeom>
              <a:avLst/>
              <a:gdLst/>
              <a:ahLst/>
              <a:cxnLst/>
              <a:rect l="l" t="t" r="r" b="b"/>
              <a:pathLst>
                <a:path w="626744" h="3348354">
                  <a:moveTo>
                    <a:pt x="623189" y="687158"/>
                  </a:moveTo>
                  <a:lnTo>
                    <a:pt x="621715" y="638721"/>
                  </a:lnTo>
                  <a:lnTo>
                    <a:pt x="617143" y="591083"/>
                  </a:lnTo>
                  <a:lnTo>
                    <a:pt x="609549" y="544372"/>
                  </a:lnTo>
                  <a:lnTo>
                    <a:pt x="599059" y="498729"/>
                  </a:lnTo>
                  <a:lnTo>
                    <a:pt x="585749" y="454266"/>
                  </a:lnTo>
                  <a:lnTo>
                    <a:pt x="569747" y="411111"/>
                  </a:lnTo>
                  <a:lnTo>
                    <a:pt x="551129" y="369392"/>
                  </a:lnTo>
                  <a:lnTo>
                    <a:pt x="530021" y="329222"/>
                  </a:lnTo>
                  <a:lnTo>
                    <a:pt x="506501" y="290728"/>
                  </a:lnTo>
                  <a:lnTo>
                    <a:pt x="480669" y="254050"/>
                  </a:lnTo>
                  <a:lnTo>
                    <a:pt x="452653" y="219290"/>
                  </a:lnTo>
                  <a:lnTo>
                    <a:pt x="422516" y="186588"/>
                  </a:lnTo>
                  <a:lnTo>
                    <a:pt x="390385" y="156070"/>
                  </a:lnTo>
                  <a:lnTo>
                    <a:pt x="356349" y="127850"/>
                  </a:lnTo>
                  <a:lnTo>
                    <a:pt x="320522" y="102069"/>
                  </a:lnTo>
                  <a:lnTo>
                    <a:pt x="282981" y="78828"/>
                  </a:lnTo>
                  <a:lnTo>
                    <a:pt x="243852" y="58267"/>
                  </a:lnTo>
                  <a:lnTo>
                    <a:pt x="203212" y="40513"/>
                  </a:lnTo>
                  <a:lnTo>
                    <a:pt x="161175" y="25692"/>
                  </a:lnTo>
                  <a:lnTo>
                    <a:pt x="117843" y="13906"/>
                  </a:lnTo>
                  <a:lnTo>
                    <a:pt x="73317" y="5308"/>
                  </a:lnTo>
                  <a:lnTo>
                    <a:pt x="27686" y="0"/>
                  </a:lnTo>
                  <a:lnTo>
                    <a:pt x="24828" y="41935"/>
                  </a:lnTo>
                  <a:lnTo>
                    <a:pt x="70243" y="47383"/>
                  </a:lnTo>
                  <a:lnTo>
                    <a:pt x="114554" y="56362"/>
                  </a:lnTo>
                  <a:lnTo>
                    <a:pt x="157632" y="68732"/>
                  </a:lnTo>
                  <a:lnTo>
                    <a:pt x="199326" y="84378"/>
                  </a:lnTo>
                  <a:lnTo>
                    <a:pt x="239547" y="103136"/>
                  </a:lnTo>
                  <a:lnTo>
                    <a:pt x="278155" y="124879"/>
                  </a:lnTo>
                  <a:lnTo>
                    <a:pt x="315023" y="149479"/>
                  </a:lnTo>
                  <a:lnTo>
                    <a:pt x="350050" y="176771"/>
                  </a:lnTo>
                  <a:lnTo>
                    <a:pt x="383082" y="206654"/>
                  </a:lnTo>
                  <a:lnTo>
                    <a:pt x="414020" y="238963"/>
                  </a:lnTo>
                  <a:lnTo>
                    <a:pt x="442734" y="273570"/>
                  </a:lnTo>
                  <a:lnTo>
                    <a:pt x="469112" y="310324"/>
                  </a:lnTo>
                  <a:lnTo>
                    <a:pt x="493001" y="349110"/>
                  </a:lnTo>
                  <a:lnTo>
                    <a:pt x="514311" y="389775"/>
                  </a:lnTo>
                  <a:lnTo>
                    <a:pt x="532904" y="432193"/>
                  </a:lnTo>
                  <a:lnTo>
                    <a:pt x="548652" y="476211"/>
                  </a:lnTo>
                  <a:lnTo>
                    <a:pt x="561454" y="521703"/>
                  </a:lnTo>
                  <a:lnTo>
                    <a:pt x="571157" y="568515"/>
                  </a:lnTo>
                  <a:lnTo>
                    <a:pt x="577659" y="616534"/>
                  </a:lnTo>
                  <a:lnTo>
                    <a:pt x="580834" y="665607"/>
                  </a:lnTo>
                  <a:lnTo>
                    <a:pt x="580517" y="716127"/>
                  </a:lnTo>
                  <a:lnTo>
                    <a:pt x="576656" y="765695"/>
                  </a:lnTo>
                  <a:lnTo>
                    <a:pt x="569366" y="814184"/>
                  </a:lnTo>
                  <a:lnTo>
                    <a:pt x="558787" y="861441"/>
                  </a:lnTo>
                  <a:lnTo>
                    <a:pt x="545033" y="907300"/>
                  </a:lnTo>
                  <a:lnTo>
                    <a:pt x="528256" y="951636"/>
                  </a:lnTo>
                  <a:lnTo>
                    <a:pt x="508558" y="994283"/>
                  </a:lnTo>
                  <a:lnTo>
                    <a:pt x="486092" y="1035100"/>
                  </a:lnTo>
                  <a:lnTo>
                    <a:pt x="460984" y="1073937"/>
                  </a:lnTo>
                  <a:lnTo>
                    <a:pt x="433349" y="1110653"/>
                  </a:lnTo>
                  <a:lnTo>
                    <a:pt x="403313" y="1145082"/>
                  </a:lnTo>
                  <a:lnTo>
                    <a:pt x="371030" y="1177099"/>
                  </a:lnTo>
                  <a:lnTo>
                    <a:pt x="336613" y="1206550"/>
                  </a:lnTo>
                  <a:lnTo>
                    <a:pt x="300189" y="1233271"/>
                  </a:lnTo>
                  <a:lnTo>
                    <a:pt x="261886" y="1257134"/>
                  </a:lnTo>
                  <a:lnTo>
                    <a:pt x="221856" y="1277988"/>
                  </a:lnTo>
                  <a:lnTo>
                    <a:pt x="180187" y="1295666"/>
                  </a:lnTo>
                  <a:lnTo>
                    <a:pt x="164134" y="1301013"/>
                  </a:lnTo>
                  <a:lnTo>
                    <a:pt x="153428" y="1233665"/>
                  </a:lnTo>
                  <a:lnTo>
                    <a:pt x="46799" y="1328267"/>
                  </a:lnTo>
                  <a:lnTo>
                    <a:pt x="0" y="1331798"/>
                  </a:lnTo>
                  <a:lnTo>
                    <a:pt x="1244" y="1373809"/>
                  </a:lnTo>
                  <a:lnTo>
                    <a:pt x="46126" y="1370571"/>
                  </a:lnTo>
                  <a:lnTo>
                    <a:pt x="184810" y="1430845"/>
                  </a:lnTo>
                  <a:lnTo>
                    <a:pt x="170853" y="1343190"/>
                  </a:lnTo>
                  <a:lnTo>
                    <a:pt x="181114" y="1340002"/>
                  </a:lnTo>
                  <a:lnTo>
                    <a:pt x="223113" y="1323492"/>
                  </a:lnTo>
                  <a:lnTo>
                    <a:pt x="263702" y="1303985"/>
                  </a:lnTo>
                  <a:lnTo>
                    <a:pt x="302755" y="1281620"/>
                  </a:lnTo>
                  <a:lnTo>
                    <a:pt x="340144" y="1256525"/>
                  </a:lnTo>
                  <a:lnTo>
                    <a:pt x="375754" y="1228801"/>
                  </a:lnTo>
                  <a:lnTo>
                    <a:pt x="409473" y="1198587"/>
                  </a:lnTo>
                  <a:lnTo>
                    <a:pt x="441185" y="1165999"/>
                  </a:lnTo>
                  <a:lnTo>
                    <a:pt x="470763" y="1131150"/>
                  </a:lnTo>
                  <a:lnTo>
                    <a:pt x="498081" y="1094181"/>
                  </a:lnTo>
                  <a:lnTo>
                    <a:pt x="523036" y="1055192"/>
                  </a:lnTo>
                  <a:lnTo>
                    <a:pt x="545503" y="1014323"/>
                  </a:lnTo>
                  <a:lnTo>
                    <a:pt x="565365" y="971689"/>
                  </a:lnTo>
                  <a:lnTo>
                    <a:pt x="582510" y="927417"/>
                  </a:lnTo>
                  <a:lnTo>
                    <a:pt x="596811" y="881608"/>
                  </a:lnTo>
                  <a:lnTo>
                    <a:pt x="608139" y="834415"/>
                  </a:lnTo>
                  <a:lnTo>
                    <a:pt x="616394" y="785926"/>
                  </a:lnTo>
                  <a:lnTo>
                    <a:pt x="621461" y="736295"/>
                  </a:lnTo>
                  <a:lnTo>
                    <a:pt x="623189" y="687158"/>
                  </a:lnTo>
                  <a:close/>
                </a:path>
                <a:path w="626744" h="3348354">
                  <a:moveTo>
                    <a:pt x="626668" y="2604109"/>
                  </a:moveTo>
                  <a:lnTo>
                    <a:pt x="625182" y="2555671"/>
                  </a:lnTo>
                  <a:lnTo>
                    <a:pt x="620610" y="2508034"/>
                  </a:lnTo>
                  <a:lnTo>
                    <a:pt x="613016" y="2461336"/>
                  </a:lnTo>
                  <a:lnTo>
                    <a:pt x="602526" y="2415679"/>
                  </a:lnTo>
                  <a:lnTo>
                    <a:pt x="589216" y="2371217"/>
                  </a:lnTo>
                  <a:lnTo>
                    <a:pt x="573214" y="2328062"/>
                  </a:lnTo>
                  <a:lnTo>
                    <a:pt x="554609" y="2286343"/>
                  </a:lnTo>
                  <a:lnTo>
                    <a:pt x="533488" y="2246172"/>
                  </a:lnTo>
                  <a:lnTo>
                    <a:pt x="509968" y="2207679"/>
                  </a:lnTo>
                  <a:lnTo>
                    <a:pt x="484149" y="2171001"/>
                  </a:lnTo>
                  <a:lnTo>
                    <a:pt x="456120" y="2136241"/>
                  </a:lnTo>
                  <a:lnTo>
                    <a:pt x="425983" y="2103539"/>
                  </a:lnTo>
                  <a:lnTo>
                    <a:pt x="393852" y="2073021"/>
                  </a:lnTo>
                  <a:lnTo>
                    <a:pt x="359816" y="2044801"/>
                  </a:lnTo>
                  <a:lnTo>
                    <a:pt x="323989" y="2019020"/>
                  </a:lnTo>
                  <a:lnTo>
                    <a:pt x="286448" y="1995779"/>
                  </a:lnTo>
                  <a:lnTo>
                    <a:pt x="247319" y="1975231"/>
                  </a:lnTo>
                  <a:lnTo>
                    <a:pt x="206679" y="1957463"/>
                  </a:lnTo>
                  <a:lnTo>
                    <a:pt x="164642" y="1942642"/>
                  </a:lnTo>
                  <a:lnTo>
                    <a:pt x="121310" y="1930857"/>
                  </a:lnTo>
                  <a:lnTo>
                    <a:pt x="76784" y="1922259"/>
                  </a:lnTo>
                  <a:lnTo>
                    <a:pt x="31153" y="1916950"/>
                  </a:lnTo>
                  <a:lnTo>
                    <a:pt x="28295" y="1958886"/>
                  </a:lnTo>
                  <a:lnTo>
                    <a:pt x="73723" y="1964334"/>
                  </a:lnTo>
                  <a:lnTo>
                    <a:pt x="118033" y="1973313"/>
                  </a:lnTo>
                  <a:lnTo>
                    <a:pt x="161099" y="1985683"/>
                  </a:lnTo>
                  <a:lnTo>
                    <a:pt x="202806" y="2001329"/>
                  </a:lnTo>
                  <a:lnTo>
                    <a:pt x="243014" y="2020087"/>
                  </a:lnTo>
                  <a:lnTo>
                    <a:pt x="281622" y="2041829"/>
                  </a:lnTo>
                  <a:lnTo>
                    <a:pt x="318503" y="2066429"/>
                  </a:lnTo>
                  <a:lnTo>
                    <a:pt x="353517" y="2093734"/>
                  </a:lnTo>
                  <a:lnTo>
                    <a:pt x="386549" y="2123605"/>
                  </a:lnTo>
                  <a:lnTo>
                    <a:pt x="417499" y="2155914"/>
                  </a:lnTo>
                  <a:lnTo>
                    <a:pt x="446214" y="2190521"/>
                  </a:lnTo>
                  <a:lnTo>
                    <a:pt x="472579" y="2227275"/>
                  </a:lnTo>
                  <a:lnTo>
                    <a:pt x="496481" y="2266061"/>
                  </a:lnTo>
                  <a:lnTo>
                    <a:pt x="517779" y="2306726"/>
                  </a:lnTo>
                  <a:lnTo>
                    <a:pt x="536371" y="2349144"/>
                  </a:lnTo>
                  <a:lnTo>
                    <a:pt x="552132" y="2393162"/>
                  </a:lnTo>
                  <a:lnTo>
                    <a:pt x="564921" y="2438654"/>
                  </a:lnTo>
                  <a:lnTo>
                    <a:pt x="574624" y="2485479"/>
                  </a:lnTo>
                  <a:lnTo>
                    <a:pt x="581126" y="2533485"/>
                  </a:lnTo>
                  <a:lnTo>
                    <a:pt x="584301" y="2582557"/>
                  </a:lnTo>
                  <a:lnTo>
                    <a:pt x="583984" y="2633078"/>
                  </a:lnTo>
                  <a:lnTo>
                    <a:pt x="580123" y="2682659"/>
                  </a:lnTo>
                  <a:lnTo>
                    <a:pt x="572833" y="2731135"/>
                  </a:lnTo>
                  <a:lnTo>
                    <a:pt x="562254" y="2778391"/>
                  </a:lnTo>
                  <a:lnTo>
                    <a:pt x="548513" y="2824251"/>
                  </a:lnTo>
                  <a:lnTo>
                    <a:pt x="531723" y="2868587"/>
                  </a:lnTo>
                  <a:lnTo>
                    <a:pt x="512038" y="2911233"/>
                  </a:lnTo>
                  <a:lnTo>
                    <a:pt x="489572" y="2952051"/>
                  </a:lnTo>
                  <a:lnTo>
                    <a:pt x="464451" y="2990888"/>
                  </a:lnTo>
                  <a:lnTo>
                    <a:pt x="436816" y="3027603"/>
                  </a:lnTo>
                  <a:lnTo>
                    <a:pt x="406793" y="3062046"/>
                  </a:lnTo>
                  <a:lnTo>
                    <a:pt x="374497" y="3094063"/>
                  </a:lnTo>
                  <a:lnTo>
                    <a:pt x="340080" y="3123501"/>
                  </a:lnTo>
                  <a:lnTo>
                    <a:pt x="303657" y="3150235"/>
                  </a:lnTo>
                  <a:lnTo>
                    <a:pt x="265366" y="3174085"/>
                  </a:lnTo>
                  <a:lnTo>
                    <a:pt x="225323" y="3194939"/>
                  </a:lnTo>
                  <a:lnTo>
                    <a:pt x="183667" y="3212617"/>
                  </a:lnTo>
                  <a:lnTo>
                    <a:pt x="167614" y="3217964"/>
                  </a:lnTo>
                  <a:lnTo>
                    <a:pt x="156908" y="3150616"/>
                  </a:lnTo>
                  <a:lnTo>
                    <a:pt x="50292" y="3245205"/>
                  </a:lnTo>
                  <a:lnTo>
                    <a:pt x="3467" y="3248761"/>
                  </a:lnTo>
                  <a:lnTo>
                    <a:pt x="4711" y="3290773"/>
                  </a:lnTo>
                  <a:lnTo>
                    <a:pt x="49580" y="3287522"/>
                  </a:lnTo>
                  <a:lnTo>
                    <a:pt x="188277" y="3347796"/>
                  </a:lnTo>
                  <a:lnTo>
                    <a:pt x="174320" y="3260140"/>
                  </a:lnTo>
                  <a:lnTo>
                    <a:pt x="226593" y="3240443"/>
                  </a:lnTo>
                  <a:lnTo>
                    <a:pt x="267182" y="3220936"/>
                  </a:lnTo>
                  <a:lnTo>
                    <a:pt x="306222" y="3198571"/>
                  </a:lnTo>
                  <a:lnTo>
                    <a:pt x="343611" y="3173476"/>
                  </a:lnTo>
                  <a:lnTo>
                    <a:pt x="379222" y="3145752"/>
                  </a:lnTo>
                  <a:lnTo>
                    <a:pt x="412953" y="3115538"/>
                  </a:lnTo>
                  <a:lnTo>
                    <a:pt x="444652" y="3082950"/>
                  </a:lnTo>
                  <a:lnTo>
                    <a:pt x="474230" y="3048101"/>
                  </a:lnTo>
                  <a:lnTo>
                    <a:pt x="501548" y="3011132"/>
                  </a:lnTo>
                  <a:lnTo>
                    <a:pt x="526503" y="2972143"/>
                  </a:lnTo>
                  <a:lnTo>
                    <a:pt x="548970" y="2931274"/>
                  </a:lnTo>
                  <a:lnTo>
                    <a:pt x="568833" y="2888640"/>
                  </a:lnTo>
                  <a:lnTo>
                    <a:pt x="585978" y="2844368"/>
                  </a:lnTo>
                  <a:lnTo>
                    <a:pt x="600278" y="2798559"/>
                  </a:lnTo>
                  <a:lnTo>
                    <a:pt x="611606" y="2751366"/>
                  </a:lnTo>
                  <a:lnTo>
                    <a:pt x="619874" y="2702877"/>
                  </a:lnTo>
                  <a:lnTo>
                    <a:pt x="624928" y="2653246"/>
                  </a:lnTo>
                  <a:lnTo>
                    <a:pt x="626668" y="2604109"/>
                  </a:lnTo>
                  <a:close/>
                </a:path>
              </a:pathLst>
            </a:custGeom>
            <a:solidFill>
              <a:srgbClr val="76717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2528243" y="2515072"/>
              <a:ext cx="1029335" cy="572770"/>
            </a:xfrm>
            <a:custGeom>
              <a:avLst/>
              <a:gdLst/>
              <a:ahLst/>
              <a:cxnLst/>
              <a:rect l="l" t="t" r="r" b="b"/>
              <a:pathLst>
                <a:path w="1029335" h="572769">
                  <a:moveTo>
                    <a:pt x="933610" y="0"/>
                  </a:moveTo>
                  <a:lnTo>
                    <a:pt x="95459" y="0"/>
                  </a:lnTo>
                  <a:lnTo>
                    <a:pt x="58302" y="7501"/>
                  </a:lnTo>
                  <a:lnTo>
                    <a:pt x="27959" y="27959"/>
                  </a:lnTo>
                  <a:lnTo>
                    <a:pt x="7501" y="58303"/>
                  </a:lnTo>
                  <a:lnTo>
                    <a:pt x="0" y="95460"/>
                  </a:lnTo>
                  <a:lnTo>
                    <a:pt x="0" y="477290"/>
                  </a:lnTo>
                  <a:lnTo>
                    <a:pt x="7501" y="514447"/>
                  </a:lnTo>
                  <a:lnTo>
                    <a:pt x="27959" y="544791"/>
                  </a:lnTo>
                  <a:lnTo>
                    <a:pt x="58302" y="565249"/>
                  </a:lnTo>
                  <a:lnTo>
                    <a:pt x="95459" y="572750"/>
                  </a:lnTo>
                  <a:lnTo>
                    <a:pt x="933610" y="572750"/>
                  </a:lnTo>
                  <a:lnTo>
                    <a:pt x="970767" y="565249"/>
                  </a:lnTo>
                  <a:lnTo>
                    <a:pt x="1001110" y="544791"/>
                  </a:lnTo>
                  <a:lnTo>
                    <a:pt x="1021569" y="514447"/>
                  </a:lnTo>
                  <a:lnTo>
                    <a:pt x="1029070" y="477290"/>
                  </a:lnTo>
                  <a:lnTo>
                    <a:pt x="1029070" y="95460"/>
                  </a:lnTo>
                  <a:lnTo>
                    <a:pt x="1021569" y="58303"/>
                  </a:lnTo>
                  <a:lnTo>
                    <a:pt x="1001110" y="27959"/>
                  </a:lnTo>
                  <a:lnTo>
                    <a:pt x="970767" y="7501"/>
                  </a:lnTo>
                  <a:lnTo>
                    <a:pt x="933610" y="0"/>
                  </a:lnTo>
                  <a:close/>
                </a:path>
              </a:pathLst>
            </a:custGeom>
            <a:solidFill>
              <a:srgbClr val="548235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 descr=""/>
          <p:cNvSpPr txBox="1"/>
          <p:nvPr/>
        </p:nvSpPr>
        <p:spPr>
          <a:xfrm>
            <a:off x="2653395" y="2514091"/>
            <a:ext cx="780415" cy="56515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90170" marR="5080" indent="-77470">
              <a:lnSpc>
                <a:spcPct val="97500"/>
              </a:lnSpc>
              <a:spcBef>
                <a:spcPts val="135"/>
              </a:spcBef>
            </a:pPr>
            <a:r>
              <a:rPr dirty="0" sz="1200" spc="-10" b="1">
                <a:solidFill>
                  <a:srgbClr val="FFFFFF"/>
                </a:solidFill>
                <a:latin typeface="Microsoft YaHei"/>
                <a:cs typeface="Microsoft YaHei"/>
              </a:rPr>
              <a:t>Structural analysis Module</a:t>
            </a:r>
            <a:endParaRPr sz="1200">
              <a:latin typeface="Microsoft YaHei"/>
              <a:cs typeface="Microsoft YaHei"/>
            </a:endParaRPr>
          </a:p>
        </p:txBody>
      </p:sp>
      <p:sp>
        <p:nvSpPr>
          <p:cNvPr id="18" name="object 18" descr=""/>
          <p:cNvSpPr/>
          <p:nvPr/>
        </p:nvSpPr>
        <p:spPr>
          <a:xfrm>
            <a:off x="2528243" y="4390937"/>
            <a:ext cx="1029335" cy="572770"/>
          </a:xfrm>
          <a:custGeom>
            <a:avLst/>
            <a:gdLst/>
            <a:ahLst/>
            <a:cxnLst/>
            <a:rect l="l" t="t" r="r" b="b"/>
            <a:pathLst>
              <a:path w="1029335" h="572770">
                <a:moveTo>
                  <a:pt x="933610" y="0"/>
                </a:moveTo>
                <a:lnTo>
                  <a:pt x="95459" y="0"/>
                </a:lnTo>
                <a:lnTo>
                  <a:pt x="58302" y="7501"/>
                </a:lnTo>
                <a:lnTo>
                  <a:pt x="27959" y="27959"/>
                </a:lnTo>
                <a:lnTo>
                  <a:pt x="7501" y="58303"/>
                </a:lnTo>
                <a:lnTo>
                  <a:pt x="0" y="95460"/>
                </a:lnTo>
                <a:lnTo>
                  <a:pt x="0" y="477290"/>
                </a:lnTo>
                <a:lnTo>
                  <a:pt x="7501" y="514447"/>
                </a:lnTo>
                <a:lnTo>
                  <a:pt x="27959" y="544791"/>
                </a:lnTo>
                <a:lnTo>
                  <a:pt x="58302" y="565249"/>
                </a:lnTo>
                <a:lnTo>
                  <a:pt x="95459" y="572750"/>
                </a:lnTo>
                <a:lnTo>
                  <a:pt x="933610" y="572750"/>
                </a:lnTo>
                <a:lnTo>
                  <a:pt x="970767" y="565249"/>
                </a:lnTo>
                <a:lnTo>
                  <a:pt x="1001110" y="544791"/>
                </a:lnTo>
                <a:lnTo>
                  <a:pt x="1021569" y="514447"/>
                </a:lnTo>
                <a:lnTo>
                  <a:pt x="1029070" y="477290"/>
                </a:lnTo>
                <a:lnTo>
                  <a:pt x="1029070" y="95460"/>
                </a:lnTo>
                <a:lnTo>
                  <a:pt x="1021569" y="58303"/>
                </a:lnTo>
                <a:lnTo>
                  <a:pt x="1001110" y="27959"/>
                </a:lnTo>
                <a:lnTo>
                  <a:pt x="970767" y="7501"/>
                </a:lnTo>
                <a:lnTo>
                  <a:pt x="933610" y="0"/>
                </a:lnTo>
                <a:close/>
              </a:path>
            </a:pathLst>
          </a:custGeom>
          <a:solidFill>
            <a:srgbClr val="54823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 descr=""/>
          <p:cNvSpPr txBox="1"/>
          <p:nvPr/>
        </p:nvSpPr>
        <p:spPr>
          <a:xfrm>
            <a:off x="2652252" y="4391659"/>
            <a:ext cx="781685" cy="561975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algn="just" marL="32384" marR="5080" indent="-20320">
              <a:lnSpc>
                <a:spcPts val="1390"/>
              </a:lnSpc>
              <a:spcBef>
                <a:spcPts val="185"/>
              </a:spcBef>
            </a:pPr>
            <a:r>
              <a:rPr dirty="0" sz="1200" spc="-10" b="1">
                <a:solidFill>
                  <a:srgbClr val="FFFFFF"/>
                </a:solidFill>
                <a:latin typeface="Microsoft YaHei"/>
                <a:cs typeface="Microsoft YaHei"/>
              </a:rPr>
              <a:t>Functiona </a:t>
            </a:r>
            <a:r>
              <a:rPr dirty="0" sz="1200" b="1">
                <a:solidFill>
                  <a:srgbClr val="FFFFFF"/>
                </a:solidFill>
                <a:latin typeface="Microsoft YaHei"/>
                <a:cs typeface="Microsoft YaHei"/>
              </a:rPr>
              <a:t>l</a:t>
            </a:r>
            <a:r>
              <a:rPr dirty="0" sz="1200" spc="-15" b="1">
                <a:solidFill>
                  <a:srgbClr val="FFFFFF"/>
                </a:solidFill>
                <a:latin typeface="Microsoft YaHei"/>
                <a:cs typeface="Microsoft YaHei"/>
              </a:rPr>
              <a:t> </a:t>
            </a:r>
            <a:r>
              <a:rPr dirty="0" sz="1200" spc="-10" b="1">
                <a:solidFill>
                  <a:srgbClr val="FFFFFF"/>
                </a:solidFill>
                <a:latin typeface="Microsoft YaHei"/>
                <a:cs typeface="Microsoft YaHei"/>
              </a:rPr>
              <a:t>Analysis Module</a:t>
            </a:r>
            <a:endParaRPr sz="1200">
              <a:latin typeface="Microsoft YaHei"/>
              <a:cs typeface="Microsoft YaHei"/>
            </a:endParaRPr>
          </a:p>
        </p:txBody>
      </p:sp>
      <p:grpSp>
        <p:nvGrpSpPr>
          <p:cNvPr id="20" name="object 20" descr=""/>
          <p:cNvGrpSpPr/>
          <p:nvPr/>
        </p:nvGrpSpPr>
        <p:grpSpPr>
          <a:xfrm>
            <a:off x="4075176" y="3828288"/>
            <a:ext cx="2115820" cy="573405"/>
            <a:chOff x="4075176" y="3828288"/>
            <a:chExt cx="2115820" cy="573405"/>
          </a:xfrm>
        </p:grpSpPr>
        <p:pic>
          <p:nvPicPr>
            <p:cNvPr id="21" name="object 21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75176" y="3828288"/>
              <a:ext cx="1661160" cy="573024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391912" y="3828288"/>
              <a:ext cx="423672" cy="573024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471160" y="3828288"/>
              <a:ext cx="719327" cy="573024"/>
            </a:xfrm>
            <a:prstGeom prst="rect">
              <a:avLst/>
            </a:prstGeom>
          </p:spPr>
        </p:pic>
      </p:grpSp>
      <p:sp>
        <p:nvSpPr>
          <p:cNvPr id="24" name="object 24" descr=""/>
          <p:cNvSpPr txBox="1"/>
          <p:nvPr/>
        </p:nvSpPr>
        <p:spPr>
          <a:xfrm>
            <a:off x="4221798" y="3884676"/>
            <a:ext cx="1795145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b="1">
                <a:latin typeface="Calibri"/>
                <a:cs typeface="Calibri"/>
              </a:rPr>
              <a:t>ML</a:t>
            </a:r>
            <a:r>
              <a:rPr dirty="0" sz="2000" spc="1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based</a:t>
            </a:r>
            <a:r>
              <a:rPr dirty="0" sz="2000" spc="10" b="1">
                <a:latin typeface="Calibri"/>
                <a:cs typeface="Calibri"/>
              </a:rPr>
              <a:t> </a:t>
            </a:r>
            <a:r>
              <a:rPr dirty="0" sz="2000" spc="-50" b="1">
                <a:latin typeface="Calibri"/>
                <a:cs typeface="Calibri"/>
              </a:rPr>
              <a:t>CT-</a:t>
            </a:r>
            <a:r>
              <a:rPr dirty="0" sz="2000" spc="-25" b="1">
                <a:latin typeface="Calibri"/>
                <a:cs typeface="Calibri"/>
              </a:rPr>
              <a:t>FFR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9183906" y="4444492"/>
            <a:ext cx="2525395" cy="13728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00"/>
              </a:spcBef>
              <a:buFont typeface="Wingdings"/>
              <a:buChar char=""/>
              <a:tabLst>
                <a:tab pos="298450" algn="l"/>
              </a:tabLst>
            </a:pPr>
            <a:r>
              <a:rPr dirty="0" sz="1600">
                <a:latin typeface="Calibri"/>
                <a:cs typeface="Calibri"/>
              </a:rPr>
              <a:t>Good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extensibility</a:t>
            </a:r>
            <a:endParaRPr sz="160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1175"/>
              </a:spcBef>
              <a:buFont typeface="Wingdings"/>
              <a:buChar char=""/>
              <a:tabLst>
                <a:tab pos="298450" algn="l"/>
              </a:tabLst>
            </a:pPr>
            <a:r>
              <a:rPr dirty="0" sz="1600">
                <a:latin typeface="Calibri"/>
                <a:cs typeface="Calibri"/>
              </a:rPr>
              <a:t>Real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time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computing</a:t>
            </a:r>
            <a:endParaRPr sz="1600">
              <a:latin typeface="Calibri"/>
              <a:cs typeface="Calibri"/>
            </a:endParaRPr>
          </a:p>
          <a:p>
            <a:pPr marL="298450" marR="5080" indent="-285750">
              <a:lnSpc>
                <a:spcPct val="130000"/>
              </a:lnSpc>
              <a:spcBef>
                <a:spcPts val="600"/>
              </a:spcBef>
              <a:buFont typeface="Wingdings"/>
              <a:buChar char=""/>
              <a:tabLst>
                <a:tab pos="298450" algn="l"/>
              </a:tabLst>
            </a:pPr>
            <a:r>
              <a:rPr dirty="0" sz="1600">
                <a:latin typeface="Calibri"/>
                <a:cs typeface="Calibri"/>
              </a:rPr>
              <a:t>Improve</a:t>
            </a:r>
            <a:r>
              <a:rPr dirty="0" sz="1600" spc="-5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performance</a:t>
            </a:r>
            <a:r>
              <a:rPr dirty="0" sz="1600" spc="-50">
                <a:latin typeface="Calibri"/>
                <a:cs typeface="Calibri"/>
              </a:rPr>
              <a:t> </a:t>
            </a:r>
            <a:r>
              <a:rPr dirty="0" sz="1600" spc="-20">
                <a:latin typeface="Calibri"/>
                <a:cs typeface="Calibri"/>
              </a:rPr>
              <a:t>with </a:t>
            </a:r>
            <a:r>
              <a:rPr dirty="0" sz="1600">
                <a:latin typeface="Calibri"/>
                <a:cs typeface="Calibri"/>
              </a:rPr>
              <a:t>the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increase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of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20">
                <a:latin typeface="Calibri"/>
                <a:cs typeface="Calibri"/>
              </a:rPr>
              <a:t>data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26" name="object 26" descr=""/>
          <p:cNvGrpSpPr/>
          <p:nvPr/>
        </p:nvGrpSpPr>
        <p:grpSpPr>
          <a:xfrm>
            <a:off x="4230225" y="4337569"/>
            <a:ext cx="4617720" cy="1518920"/>
            <a:chOff x="4230225" y="4337569"/>
            <a:chExt cx="4617720" cy="1518920"/>
          </a:xfrm>
        </p:grpSpPr>
        <p:pic>
          <p:nvPicPr>
            <p:cNvPr id="27" name="object 27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239750" y="4347094"/>
              <a:ext cx="2698953" cy="1499543"/>
            </a:xfrm>
            <a:prstGeom prst="rect">
              <a:avLst/>
            </a:prstGeom>
          </p:spPr>
        </p:pic>
        <p:sp>
          <p:nvSpPr>
            <p:cNvPr id="28" name="object 28" descr=""/>
            <p:cNvSpPr/>
            <p:nvPr/>
          </p:nvSpPr>
          <p:spPr>
            <a:xfrm>
              <a:off x="4234987" y="4342331"/>
              <a:ext cx="2708910" cy="1509395"/>
            </a:xfrm>
            <a:custGeom>
              <a:avLst/>
              <a:gdLst/>
              <a:ahLst/>
              <a:cxnLst/>
              <a:rect l="l" t="t" r="r" b="b"/>
              <a:pathLst>
                <a:path w="2708909" h="1509395">
                  <a:moveTo>
                    <a:pt x="0" y="0"/>
                  </a:moveTo>
                  <a:lnTo>
                    <a:pt x="2708478" y="0"/>
                  </a:lnTo>
                  <a:lnTo>
                    <a:pt x="2708478" y="1509068"/>
                  </a:lnTo>
                  <a:lnTo>
                    <a:pt x="0" y="150906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9" name="object 29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347748" y="4347094"/>
              <a:ext cx="1490303" cy="1499543"/>
            </a:xfrm>
            <a:prstGeom prst="rect">
              <a:avLst/>
            </a:prstGeom>
          </p:spPr>
        </p:pic>
        <p:sp>
          <p:nvSpPr>
            <p:cNvPr id="30" name="object 30" descr=""/>
            <p:cNvSpPr/>
            <p:nvPr/>
          </p:nvSpPr>
          <p:spPr>
            <a:xfrm>
              <a:off x="7342986" y="4342331"/>
              <a:ext cx="1499870" cy="1509395"/>
            </a:xfrm>
            <a:custGeom>
              <a:avLst/>
              <a:gdLst/>
              <a:ahLst/>
              <a:cxnLst/>
              <a:rect l="l" t="t" r="r" b="b"/>
              <a:pathLst>
                <a:path w="1499870" h="1509395">
                  <a:moveTo>
                    <a:pt x="0" y="0"/>
                  </a:moveTo>
                  <a:lnTo>
                    <a:pt x="1499829" y="0"/>
                  </a:lnTo>
                  <a:lnTo>
                    <a:pt x="1499829" y="1509068"/>
                  </a:lnTo>
                  <a:lnTo>
                    <a:pt x="0" y="150906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6938702" y="5021054"/>
              <a:ext cx="404495" cy="114300"/>
            </a:xfrm>
            <a:custGeom>
              <a:avLst/>
              <a:gdLst/>
              <a:ahLst/>
              <a:cxnLst/>
              <a:rect l="l" t="t" r="r" b="b"/>
              <a:pathLst>
                <a:path w="404495" h="114300">
                  <a:moveTo>
                    <a:pt x="289844" y="76199"/>
                  </a:moveTo>
                  <a:lnTo>
                    <a:pt x="289844" y="114299"/>
                  </a:lnTo>
                  <a:lnTo>
                    <a:pt x="366044" y="76199"/>
                  </a:lnTo>
                  <a:lnTo>
                    <a:pt x="289844" y="76199"/>
                  </a:lnTo>
                  <a:close/>
                </a:path>
                <a:path w="404495" h="114300">
                  <a:moveTo>
                    <a:pt x="289844" y="38099"/>
                  </a:moveTo>
                  <a:lnTo>
                    <a:pt x="289844" y="76199"/>
                  </a:lnTo>
                  <a:lnTo>
                    <a:pt x="308894" y="76199"/>
                  </a:lnTo>
                  <a:lnTo>
                    <a:pt x="308894" y="38099"/>
                  </a:lnTo>
                  <a:lnTo>
                    <a:pt x="289844" y="38099"/>
                  </a:lnTo>
                  <a:close/>
                </a:path>
                <a:path w="404495" h="114300">
                  <a:moveTo>
                    <a:pt x="289844" y="0"/>
                  </a:moveTo>
                  <a:lnTo>
                    <a:pt x="289844" y="38099"/>
                  </a:lnTo>
                  <a:lnTo>
                    <a:pt x="308894" y="38099"/>
                  </a:lnTo>
                  <a:lnTo>
                    <a:pt x="308894" y="76199"/>
                  </a:lnTo>
                  <a:lnTo>
                    <a:pt x="366047" y="76198"/>
                  </a:lnTo>
                  <a:lnTo>
                    <a:pt x="404144" y="57149"/>
                  </a:lnTo>
                  <a:lnTo>
                    <a:pt x="289844" y="0"/>
                  </a:lnTo>
                  <a:close/>
                </a:path>
                <a:path w="404495" h="114300">
                  <a:moveTo>
                    <a:pt x="0" y="38098"/>
                  </a:moveTo>
                  <a:lnTo>
                    <a:pt x="0" y="76198"/>
                  </a:lnTo>
                  <a:lnTo>
                    <a:pt x="289844" y="76199"/>
                  </a:lnTo>
                  <a:lnTo>
                    <a:pt x="289844" y="38099"/>
                  </a:lnTo>
                  <a:lnTo>
                    <a:pt x="0" y="38098"/>
                  </a:lnTo>
                  <a:close/>
                </a:path>
              </a:pathLst>
            </a:custGeom>
            <a:solidFill>
              <a:srgbClr val="767171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2" name="object 32" descr=""/>
          <p:cNvSpPr txBox="1"/>
          <p:nvPr/>
        </p:nvSpPr>
        <p:spPr>
          <a:xfrm>
            <a:off x="4232935" y="5951220"/>
            <a:ext cx="4973955" cy="455295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 marR="5080" indent="191135">
              <a:lnSpc>
                <a:spcPct val="101400"/>
              </a:lnSpc>
              <a:spcBef>
                <a:spcPts val="75"/>
              </a:spcBef>
            </a:pPr>
            <a:r>
              <a:rPr dirty="0" sz="1400" spc="-10" b="1">
                <a:latin typeface="Calibri"/>
                <a:cs typeface="Calibri"/>
              </a:rPr>
              <a:t>Filter-</a:t>
            </a:r>
            <a:r>
              <a:rPr dirty="0" sz="1400" b="1">
                <a:latin typeface="Calibri"/>
                <a:cs typeface="Calibri"/>
              </a:rPr>
              <a:t>Net</a:t>
            </a:r>
            <a:r>
              <a:rPr dirty="0" sz="1400" spc="-4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Deep</a:t>
            </a:r>
            <a:r>
              <a:rPr dirty="0" sz="1400" spc="-3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neural</a:t>
            </a:r>
            <a:r>
              <a:rPr dirty="0" sz="1400" spc="-2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network</a:t>
            </a:r>
            <a:r>
              <a:rPr dirty="0" sz="1400" spc="-3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to</a:t>
            </a:r>
            <a:r>
              <a:rPr dirty="0" sz="1400" spc="-35" b="1">
                <a:latin typeface="Calibri"/>
                <a:cs typeface="Calibri"/>
              </a:rPr>
              <a:t> </a:t>
            </a:r>
            <a:r>
              <a:rPr dirty="0" sz="1400" spc="-10" b="1">
                <a:latin typeface="Calibri"/>
                <a:cs typeface="Calibri"/>
              </a:rPr>
              <a:t>extract</a:t>
            </a:r>
            <a:r>
              <a:rPr dirty="0" sz="1400" spc="-3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vascular</a:t>
            </a:r>
            <a:r>
              <a:rPr dirty="0" sz="1400" spc="-3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structure</a:t>
            </a:r>
            <a:r>
              <a:rPr dirty="0" sz="1400" spc="-35" b="1">
                <a:latin typeface="Calibri"/>
                <a:cs typeface="Calibri"/>
              </a:rPr>
              <a:t> </a:t>
            </a:r>
            <a:r>
              <a:rPr dirty="0" sz="1400" spc="-50" b="1">
                <a:latin typeface="Calibri"/>
                <a:cs typeface="Calibri"/>
              </a:rPr>
              <a:t>&amp; </a:t>
            </a:r>
            <a:r>
              <a:rPr dirty="0" sz="1400" b="1">
                <a:latin typeface="Calibri"/>
                <a:cs typeface="Calibri"/>
              </a:rPr>
              <a:t>Bidirectional</a:t>
            </a:r>
            <a:r>
              <a:rPr dirty="0" sz="1400" spc="-45" b="1">
                <a:latin typeface="Calibri"/>
                <a:cs typeface="Calibri"/>
              </a:rPr>
              <a:t> </a:t>
            </a:r>
            <a:r>
              <a:rPr dirty="0" sz="1400" spc="-10" b="1">
                <a:latin typeface="Calibri"/>
                <a:cs typeface="Calibri"/>
              </a:rPr>
              <a:t>long-</a:t>
            </a:r>
            <a:r>
              <a:rPr dirty="0" sz="1400" b="1">
                <a:latin typeface="Calibri"/>
                <a:cs typeface="Calibri"/>
              </a:rPr>
              <a:t>term</a:t>
            </a:r>
            <a:r>
              <a:rPr dirty="0" sz="1400" spc="-4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Recurrent</a:t>
            </a:r>
            <a:r>
              <a:rPr dirty="0" sz="1400" spc="-4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Neural</a:t>
            </a:r>
            <a:r>
              <a:rPr dirty="0" sz="1400" spc="-3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Networks</a:t>
            </a:r>
            <a:r>
              <a:rPr dirty="0" sz="1400" spc="-3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to</a:t>
            </a:r>
            <a:r>
              <a:rPr dirty="0" sz="1400" spc="-4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calculate</a:t>
            </a:r>
            <a:r>
              <a:rPr dirty="0" sz="1400" spc="-40" b="1">
                <a:latin typeface="Calibri"/>
                <a:cs typeface="Calibri"/>
              </a:rPr>
              <a:t> </a:t>
            </a:r>
            <a:r>
              <a:rPr dirty="0" sz="1400" spc="-25" b="1">
                <a:latin typeface="Calibri"/>
                <a:cs typeface="Calibri"/>
              </a:rPr>
              <a:t>FFR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33" name="object 33" descr=""/>
          <p:cNvGrpSpPr/>
          <p:nvPr/>
        </p:nvGrpSpPr>
        <p:grpSpPr>
          <a:xfrm>
            <a:off x="4050791" y="1115567"/>
            <a:ext cx="2194560" cy="573405"/>
            <a:chOff x="4050791" y="1115567"/>
            <a:chExt cx="2194560" cy="573405"/>
          </a:xfrm>
        </p:grpSpPr>
        <p:pic>
          <p:nvPicPr>
            <p:cNvPr id="34" name="object 34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050791" y="1115567"/>
              <a:ext cx="1740408" cy="573024"/>
            </a:xfrm>
            <a:prstGeom prst="rect">
              <a:avLst/>
            </a:prstGeom>
          </p:spPr>
        </p:pic>
        <p:pic>
          <p:nvPicPr>
            <p:cNvPr id="35" name="object 35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446775" y="1115567"/>
              <a:ext cx="423672" cy="573024"/>
            </a:xfrm>
            <a:prstGeom prst="rect">
              <a:avLst/>
            </a:prstGeom>
          </p:spPr>
        </p:pic>
        <p:pic>
          <p:nvPicPr>
            <p:cNvPr id="36" name="object 36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526023" y="1115567"/>
              <a:ext cx="719327" cy="573024"/>
            </a:xfrm>
            <a:prstGeom prst="rect">
              <a:avLst/>
            </a:prstGeom>
          </p:spPr>
        </p:pic>
      </p:grpSp>
      <p:sp>
        <p:nvSpPr>
          <p:cNvPr id="37" name="object 37" descr=""/>
          <p:cNvSpPr txBox="1"/>
          <p:nvPr/>
        </p:nvSpPr>
        <p:spPr>
          <a:xfrm>
            <a:off x="4196124" y="1175003"/>
            <a:ext cx="1875789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b="1">
                <a:latin typeface="Calibri"/>
                <a:cs typeface="Calibri"/>
              </a:rPr>
              <a:t>CFD</a:t>
            </a:r>
            <a:r>
              <a:rPr dirty="0" sz="2000" spc="-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based </a:t>
            </a:r>
            <a:r>
              <a:rPr dirty="0" sz="2000" spc="-50" b="1">
                <a:latin typeface="Calibri"/>
                <a:cs typeface="Calibri"/>
              </a:rPr>
              <a:t>CT-</a:t>
            </a:r>
            <a:r>
              <a:rPr dirty="0" sz="2000" spc="-25" b="1">
                <a:latin typeface="Calibri"/>
                <a:cs typeface="Calibri"/>
              </a:rPr>
              <a:t>FFR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8" name="object 38" descr=""/>
          <p:cNvSpPr txBox="1"/>
          <p:nvPr/>
        </p:nvSpPr>
        <p:spPr>
          <a:xfrm>
            <a:off x="9183906" y="1676907"/>
            <a:ext cx="2296160" cy="14490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8450" marR="5080" indent="-285750">
              <a:lnSpc>
                <a:spcPct val="130000"/>
              </a:lnSpc>
              <a:spcBef>
                <a:spcPts val="100"/>
              </a:spcBef>
              <a:buFont typeface="Wingdings"/>
              <a:buChar char=""/>
              <a:tabLst>
                <a:tab pos="298450" algn="l"/>
              </a:tabLst>
            </a:pPr>
            <a:r>
              <a:rPr dirty="0" sz="1600">
                <a:latin typeface="Calibri"/>
                <a:cs typeface="Calibri"/>
              </a:rPr>
              <a:t>Good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compatibility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 spc="-20">
                <a:latin typeface="Calibri"/>
                <a:cs typeface="Calibri"/>
              </a:rPr>
              <a:t>with </a:t>
            </a:r>
            <a:r>
              <a:rPr dirty="0" sz="1600">
                <a:latin typeface="Calibri"/>
                <a:cs typeface="Calibri"/>
              </a:rPr>
              <a:t>anatomical</a:t>
            </a:r>
            <a:r>
              <a:rPr dirty="0" sz="1600" spc="-7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variation</a:t>
            </a:r>
            <a:endParaRPr sz="160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1175"/>
              </a:spcBef>
              <a:buFont typeface="Wingdings"/>
              <a:buChar char=""/>
              <a:tabLst>
                <a:tab pos="298450" algn="l"/>
              </a:tabLst>
            </a:pPr>
            <a:r>
              <a:rPr dirty="0" sz="1600">
                <a:latin typeface="Calibri"/>
                <a:cs typeface="Calibri"/>
              </a:rPr>
              <a:t>Poor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extensibility</a:t>
            </a:r>
            <a:endParaRPr sz="160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1200"/>
              </a:spcBef>
              <a:buFont typeface="Wingdings"/>
              <a:buChar char=""/>
              <a:tabLst>
                <a:tab pos="298450" algn="l"/>
              </a:tabLst>
            </a:pPr>
            <a:r>
              <a:rPr dirty="0" sz="1600">
                <a:latin typeface="Calibri"/>
                <a:cs typeface="Calibri"/>
              </a:rPr>
              <a:t>Long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computation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 spc="-20">
                <a:latin typeface="Calibri"/>
                <a:cs typeface="Calibri"/>
              </a:rPr>
              <a:t>time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39" name="object 39" descr=""/>
          <p:cNvGrpSpPr/>
          <p:nvPr/>
        </p:nvGrpSpPr>
        <p:grpSpPr>
          <a:xfrm>
            <a:off x="4181580" y="1611056"/>
            <a:ext cx="4591685" cy="1518920"/>
            <a:chOff x="4181580" y="1611056"/>
            <a:chExt cx="4591685" cy="1518920"/>
          </a:xfrm>
        </p:grpSpPr>
        <p:pic>
          <p:nvPicPr>
            <p:cNvPr id="40" name="object 40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191105" y="1620580"/>
              <a:ext cx="2054536" cy="1499542"/>
            </a:xfrm>
            <a:prstGeom prst="rect">
              <a:avLst/>
            </a:prstGeom>
          </p:spPr>
        </p:pic>
        <p:sp>
          <p:nvSpPr>
            <p:cNvPr id="41" name="object 41" descr=""/>
            <p:cNvSpPr/>
            <p:nvPr/>
          </p:nvSpPr>
          <p:spPr>
            <a:xfrm>
              <a:off x="4186342" y="1615818"/>
              <a:ext cx="2064385" cy="1509395"/>
            </a:xfrm>
            <a:custGeom>
              <a:avLst/>
              <a:gdLst/>
              <a:ahLst/>
              <a:cxnLst/>
              <a:rect l="l" t="t" r="r" b="b"/>
              <a:pathLst>
                <a:path w="2064385" h="1509395">
                  <a:moveTo>
                    <a:pt x="0" y="0"/>
                  </a:moveTo>
                  <a:lnTo>
                    <a:pt x="2064061" y="0"/>
                  </a:lnTo>
                  <a:lnTo>
                    <a:pt x="2064061" y="1509067"/>
                  </a:lnTo>
                  <a:lnTo>
                    <a:pt x="0" y="1509067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181717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2" name="object 42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648834" y="1620582"/>
              <a:ext cx="2030682" cy="1499541"/>
            </a:xfrm>
            <a:prstGeom prst="rect">
              <a:avLst/>
            </a:prstGeom>
          </p:spPr>
        </p:pic>
        <p:sp>
          <p:nvSpPr>
            <p:cNvPr id="43" name="object 43" descr=""/>
            <p:cNvSpPr/>
            <p:nvPr/>
          </p:nvSpPr>
          <p:spPr>
            <a:xfrm>
              <a:off x="6644072" y="1615819"/>
              <a:ext cx="2124075" cy="1509395"/>
            </a:xfrm>
            <a:custGeom>
              <a:avLst/>
              <a:gdLst/>
              <a:ahLst/>
              <a:cxnLst/>
              <a:rect l="l" t="t" r="r" b="b"/>
              <a:pathLst>
                <a:path w="2124075" h="1509395">
                  <a:moveTo>
                    <a:pt x="0" y="0"/>
                  </a:moveTo>
                  <a:lnTo>
                    <a:pt x="2124044" y="0"/>
                  </a:lnTo>
                  <a:lnTo>
                    <a:pt x="2124044" y="1509066"/>
                  </a:lnTo>
                  <a:lnTo>
                    <a:pt x="0" y="150906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18171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 descr=""/>
            <p:cNvSpPr/>
            <p:nvPr/>
          </p:nvSpPr>
          <p:spPr>
            <a:xfrm>
              <a:off x="6245640" y="2313202"/>
              <a:ext cx="403225" cy="114300"/>
            </a:xfrm>
            <a:custGeom>
              <a:avLst/>
              <a:gdLst/>
              <a:ahLst/>
              <a:cxnLst/>
              <a:rect l="l" t="t" r="r" b="b"/>
              <a:pathLst>
                <a:path w="403225" h="114300">
                  <a:moveTo>
                    <a:pt x="288894" y="76201"/>
                  </a:moveTo>
                  <a:lnTo>
                    <a:pt x="288894" y="114300"/>
                  </a:lnTo>
                  <a:lnTo>
                    <a:pt x="365093" y="76201"/>
                  </a:lnTo>
                  <a:lnTo>
                    <a:pt x="288894" y="76201"/>
                  </a:lnTo>
                  <a:close/>
                </a:path>
                <a:path w="403225" h="114300">
                  <a:moveTo>
                    <a:pt x="288894" y="38101"/>
                  </a:moveTo>
                  <a:lnTo>
                    <a:pt x="288894" y="76201"/>
                  </a:lnTo>
                  <a:lnTo>
                    <a:pt x="307944" y="76201"/>
                  </a:lnTo>
                  <a:lnTo>
                    <a:pt x="307944" y="38101"/>
                  </a:lnTo>
                  <a:lnTo>
                    <a:pt x="288894" y="38101"/>
                  </a:lnTo>
                  <a:close/>
                </a:path>
                <a:path w="403225" h="114300">
                  <a:moveTo>
                    <a:pt x="288894" y="0"/>
                  </a:moveTo>
                  <a:lnTo>
                    <a:pt x="288894" y="38101"/>
                  </a:lnTo>
                  <a:lnTo>
                    <a:pt x="307944" y="38101"/>
                  </a:lnTo>
                  <a:lnTo>
                    <a:pt x="307944" y="76201"/>
                  </a:lnTo>
                  <a:lnTo>
                    <a:pt x="365096" y="76200"/>
                  </a:lnTo>
                  <a:lnTo>
                    <a:pt x="403194" y="57151"/>
                  </a:lnTo>
                  <a:lnTo>
                    <a:pt x="288894" y="0"/>
                  </a:lnTo>
                  <a:close/>
                </a:path>
                <a:path w="403225" h="114300">
                  <a:moveTo>
                    <a:pt x="0" y="38100"/>
                  </a:moveTo>
                  <a:lnTo>
                    <a:pt x="0" y="76200"/>
                  </a:lnTo>
                  <a:lnTo>
                    <a:pt x="288894" y="76201"/>
                  </a:lnTo>
                  <a:lnTo>
                    <a:pt x="288894" y="38101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767171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5" name="object 45" descr=""/>
          <p:cNvSpPr txBox="1"/>
          <p:nvPr/>
        </p:nvSpPr>
        <p:spPr>
          <a:xfrm>
            <a:off x="6588588" y="3192779"/>
            <a:ext cx="223456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latin typeface="Calibri"/>
                <a:cs typeface="Calibri"/>
              </a:rPr>
              <a:t>Computational</a:t>
            </a:r>
            <a:r>
              <a:rPr dirty="0" sz="1400" spc="-4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fluid</a:t>
            </a:r>
            <a:r>
              <a:rPr dirty="0" sz="1400" spc="-40" b="1">
                <a:latin typeface="Calibri"/>
                <a:cs typeface="Calibri"/>
              </a:rPr>
              <a:t> </a:t>
            </a:r>
            <a:r>
              <a:rPr dirty="0" sz="1400" spc="-10" b="1">
                <a:latin typeface="Calibri"/>
                <a:cs typeface="Calibri"/>
              </a:rPr>
              <a:t>dynamics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6" name="object 46" descr=""/>
          <p:cNvSpPr txBox="1"/>
          <p:nvPr/>
        </p:nvSpPr>
        <p:spPr>
          <a:xfrm>
            <a:off x="4486884" y="3186684"/>
            <a:ext cx="1463675" cy="455295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336550" marR="5080" indent="-324485">
              <a:lnSpc>
                <a:spcPct val="101400"/>
              </a:lnSpc>
              <a:spcBef>
                <a:spcPts val="75"/>
              </a:spcBef>
            </a:pPr>
            <a:r>
              <a:rPr dirty="0" sz="1400" b="1">
                <a:latin typeface="Calibri"/>
                <a:cs typeface="Calibri"/>
              </a:rPr>
              <a:t>Models</a:t>
            </a:r>
            <a:r>
              <a:rPr dirty="0" sz="1400" spc="-1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of</a:t>
            </a:r>
            <a:r>
              <a:rPr dirty="0" sz="1400" spc="-20" b="1">
                <a:latin typeface="Calibri"/>
                <a:cs typeface="Calibri"/>
              </a:rPr>
              <a:t> </a:t>
            </a:r>
            <a:r>
              <a:rPr dirty="0" sz="1400" spc="-10" b="1">
                <a:latin typeface="Calibri"/>
                <a:cs typeface="Calibri"/>
              </a:rPr>
              <a:t>coronary physiology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7" name="object 47" descr=""/>
          <p:cNvSpPr txBox="1"/>
          <p:nvPr/>
        </p:nvSpPr>
        <p:spPr>
          <a:xfrm>
            <a:off x="6709736" y="1200403"/>
            <a:ext cx="33020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solidFill>
                  <a:srgbClr val="FF0000"/>
                </a:solidFill>
                <a:latin typeface="Calibri"/>
                <a:cs typeface="Calibri"/>
              </a:rPr>
              <a:t>PLATFORM</a:t>
            </a:r>
            <a:r>
              <a:rPr dirty="0" sz="1800" spc="-7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20" b="1">
                <a:solidFill>
                  <a:srgbClr val="FF0000"/>
                </a:solidFill>
                <a:latin typeface="Calibri"/>
                <a:cs typeface="Calibri"/>
              </a:rPr>
              <a:t>study,</a:t>
            </a:r>
            <a:r>
              <a:rPr dirty="0" sz="1800" spc="-7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FORECAST</a:t>
            </a:r>
            <a:r>
              <a:rPr dirty="0" sz="1800" spc="-7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FF0000"/>
                </a:solidFill>
                <a:latin typeface="Calibri"/>
                <a:cs typeface="Calibri"/>
              </a:rPr>
              <a:t>trial…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8" name="object 48" descr=""/>
          <p:cNvSpPr txBox="1"/>
          <p:nvPr/>
        </p:nvSpPr>
        <p:spPr>
          <a:xfrm>
            <a:off x="6722308" y="3897883"/>
            <a:ext cx="485013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MACHIHE</a:t>
            </a:r>
            <a:r>
              <a:rPr dirty="0" sz="1800" spc="-5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registry…</a:t>
            </a:r>
            <a:r>
              <a:rPr dirty="0" sz="1800" spc="-5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while</a:t>
            </a:r>
            <a:r>
              <a:rPr dirty="0" sz="1800" spc="-4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limited</a:t>
            </a:r>
            <a:r>
              <a:rPr dirty="0" sz="1800" spc="-4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in</a:t>
            </a:r>
            <a:r>
              <a:rPr dirty="0" sz="1800" spc="-4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outcome</a:t>
            </a:r>
            <a:r>
              <a:rPr dirty="0" sz="1800" spc="-4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FF0000"/>
                </a:solidFill>
                <a:latin typeface="Calibri"/>
                <a:cs typeface="Calibri"/>
              </a:rPr>
              <a:t>study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864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Background—</a:t>
            </a:r>
            <a:r>
              <a:rPr dirty="0"/>
              <a:t>—Guideline</a:t>
            </a:r>
            <a:r>
              <a:rPr dirty="0" spc="-45"/>
              <a:t> </a:t>
            </a:r>
            <a:r>
              <a:rPr dirty="0"/>
              <a:t>recommendation</a:t>
            </a:r>
            <a:r>
              <a:rPr dirty="0" spc="-40"/>
              <a:t> </a:t>
            </a:r>
            <a:r>
              <a:rPr dirty="0"/>
              <a:t>for</a:t>
            </a:r>
            <a:r>
              <a:rPr dirty="0" spc="-30"/>
              <a:t> </a:t>
            </a:r>
            <a:r>
              <a:rPr dirty="0" spc="-60"/>
              <a:t>CT-</a:t>
            </a:r>
            <a:r>
              <a:rPr dirty="0" spc="-25"/>
              <a:t>FFR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84847" y="1566671"/>
            <a:ext cx="4940808" cy="4852416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8562787" y="6400291"/>
            <a:ext cx="310261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5B616B"/>
                </a:solidFill>
                <a:latin typeface="Calibri"/>
                <a:cs typeface="Calibri"/>
              </a:rPr>
              <a:t>J</a:t>
            </a:r>
            <a:r>
              <a:rPr dirty="0" sz="1200" spc="5">
                <a:solidFill>
                  <a:srgbClr val="5B616B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5B616B"/>
                </a:solidFill>
                <a:latin typeface="Calibri"/>
                <a:cs typeface="Calibri"/>
              </a:rPr>
              <a:t>Am</a:t>
            </a:r>
            <a:r>
              <a:rPr dirty="0" sz="1200" spc="20">
                <a:solidFill>
                  <a:srgbClr val="5B616B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5B616B"/>
                </a:solidFill>
                <a:latin typeface="Calibri"/>
                <a:cs typeface="Calibri"/>
              </a:rPr>
              <a:t>Coll</a:t>
            </a:r>
            <a:r>
              <a:rPr dirty="0" sz="1200" spc="15">
                <a:solidFill>
                  <a:srgbClr val="5B616B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5B616B"/>
                </a:solidFill>
                <a:latin typeface="Calibri"/>
                <a:cs typeface="Calibri"/>
              </a:rPr>
              <a:t>Cardiol</a:t>
            </a:r>
            <a:r>
              <a:rPr dirty="0" sz="1200">
                <a:solidFill>
                  <a:srgbClr val="0071BC"/>
                </a:solidFill>
                <a:latin typeface="Calibri"/>
                <a:cs typeface="Calibri"/>
              </a:rPr>
              <a:t>.</a:t>
            </a:r>
            <a:r>
              <a:rPr dirty="0" sz="1200" spc="15">
                <a:solidFill>
                  <a:srgbClr val="0071BC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5B616B"/>
                </a:solidFill>
                <a:latin typeface="Calibri"/>
                <a:cs typeface="Calibri"/>
              </a:rPr>
              <a:t>2021</a:t>
            </a:r>
            <a:r>
              <a:rPr dirty="0" sz="1200" spc="15">
                <a:solidFill>
                  <a:srgbClr val="5B616B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5B616B"/>
                </a:solidFill>
                <a:latin typeface="Calibri"/>
                <a:cs typeface="Calibri"/>
              </a:rPr>
              <a:t>Nov</a:t>
            </a:r>
            <a:r>
              <a:rPr dirty="0" sz="1200" spc="10">
                <a:solidFill>
                  <a:srgbClr val="5B616B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5B616B"/>
                </a:solidFill>
                <a:latin typeface="Calibri"/>
                <a:cs typeface="Calibri"/>
              </a:rPr>
              <a:t>30;78(22):e187-e285.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507464" y="1023619"/>
            <a:ext cx="1009015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00"/>
              </a:spcBef>
              <a:buFont typeface="Wingdings"/>
              <a:buChar char=""/>
              <a:tabLst>
                <a:tab pos="298450" algn="l"/>
              </a:tabLst>
            </a:pPr>
            <a:r>
              <a:rPr dirty="0" sz="1800" b="1">
                <a:latin typeface="Calibri"/>
                <a:cs typeface="Calibri"/>
              </a:rPr>
              <a:t>2021</a:t>
            </a:r>
            <a:r>
              <a:rPr dirty="0" sz="1800" spc="-15" b="1">
                <a:latin typeface="Calibri"/>
                <a:cs typeface="Calibri"/>
              </a:rPr>
              <a:t> </a:t>
            </a:r>
            <a:r>
              <a:rPr dirty="0" sz="1800" spc="-20" b="1">
                <a:latin typeface="Calibri"/>
                <a:cs typeface="Calibri"/>
              </a:rPr>
              <a:t>AHA/ACC/ASE/CHEST/SAEM/</a:t>
            </a:r>
            <a:r>
              <a:rPr dirty="0" sz="1800" spc="-15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SCCT/SCMR</a:t>
            </a:r>
            <a:r>
              <a:rPr dirty="0" sz="1800" spc="-2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Guideline</a:t>
            </a:r>
            <a:r>
              <a:rPr dirty="0" sz="1800" spc="-2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for</a:t>
            </a:r>
            <a:r>
              <a:rPr dirty="0" sz="1800" spc="-2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the</a:t>
            </a:r>
            <a:r>
              <a:rPr dirty="0" sz="1800" spc="-20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Evaluation</a:t>
            </a:r>
            <a:r>
              <a:rPr dirty="0" sz="1800" spc="-2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and</a:t>
            </a:r>
            <a:r>
              <a:rPr dirty="0" sz="1800" spc="-2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Diagnosis</a:t>
            </a:r>
            <a:r>
              <a:rPr dirty="0" sz="1800" spc="-2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of</a:t>
            </a:r>
            <a:r>
              <a:rPr dirty="0" sz="1800" spc="-1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Chest</a:t>
            </a:r>
            <a:r>
              <a:rPr dirty="0" sz="1800" spc="-10" b="1">
                <a:latin typeface="Calibri"/>
                <a:cs typeface="Calibri"/>
              </a:rPr>
              <a:t> </a:t>
            </a:r>
            <a:r>
              <a:rPr dirty="0" sz="1800" spc="-20" b="1">
                <a:latin typeface="Calibri"/>
                <a:cs typeface="Calibri"/>
              </a:rPr>
              <a:t>Pain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4994" y="1567477"/>
            <a:ext cx="5538742" cy="2119765"/>
          </a:xfrm>
          <a:prstGeom prst="rect">
            <a:avLst/>
          </a:prstGeom>
        </p:spPr>
      </p:pic>
      <p:grpSp>
        <p:nvGrpSpPr>
          <p:cNvPr id="7" name="object 7" descr=""/>
          <p:cNvGrpSpPr/>
          <p:nvPr/>
        </p:nvGrpSpPr>
        <p:grpSpPr>
          <a:xfrm>
            <a:off x="1454806" y="3672955"/>
            <a:ext cx="8089265" cy="2705735"/>
            <a:chOff x="1454806" y="3672955"/>
            <a:chExt cx="8089265" cy="2705735"/>
          </a:xfrm>
        </p:grpSpPr>
        <p:sp>
          <p:nvSpPr>
            <p:cNvPr id="8" name="object 8" descr=""/>
            <p:cNvSpPr/>
            <p:nvPr/>
          </p:nvSpPr>
          <p:spPr>
            <a:xfrm>
              <a:off x="6484903" y="3687243"/>
              <a:ext cx="3044825" cy="1446530"/>
            </a:xfrm>
            <a:custGeom>
              <a:avLst/>
              <a:gdLst/>
              <a:ahLst/>
              <a:cxnLst/>
              <a:rect l="l" t="t" r="r" b="b"/>
              <a:pathLst>
                <a:path w="3044825" h="1446529">
                  <a:moveTo>
                    <a:pt x="0" y="722984"/>
                  </a:moveTo>
                  <a:lnTo>
                    <a:pt x="5306" y="662184"/>
                  </a:lnTo>
                  <a:lnTo>
                    <a:pt x="20944" y="602778"/>
                  </a:lnTo>
                  <a:lnTo>
                    <a:pt x="46491" y="544966"/>
                  </a:lnTo>
                  <a:lnTo>
                    <a:pt x="81524" y="488950"/>
                  </a:lnTo>
                  <a:lnTo>
                    <a:pt x="125621" y="434929"/>
                  </a:lnTo>
                  <a:lnTo>
                    <a:pt x="178358" y="383105"/>
                  </a:lnTo>
                  <a:lnTo>
                    <a:pt x="207834" y="358080"/>
                  </a:lnTo>
                  <a:lnTo>
                    <a:pt x="239313" y="333679"/>
                  </a:lnTo>
                  <a:lnTo>
                    <a:pt x="272740" y="309927"/>
                  </a:lnTo>
                  <a:lnTo>
                    <a:pt x="308063" y="286850"/>
                  </a:lnTo>
                  <a:lnTo>
                    <a:pt x="345230" y="264473"/>
                  </a:lnTo>
                  <a:lnTo>
                    <a:pt x="384187" y="242821"/>
                  </a:lnTo>
                  <a:lnTo>
                    <a:pt x="424881" y="221919"/>
                  </a:lnTo>
                  <a:lnTo>
                    <a:pt x="467260" y="201791"/>
                  </a:lnTo>
                  <a:lnTo>
                    <a:pt x="511271" y="182464"/>
                  </a:lnTo>
                  <a:lnTo>
                    <a:pt x="556860" y="163962"/>
                  </a:lnTo>
                  <a:lnTo>
                    <a:pt x="603976" y="146310"/>
                  </a:lnTo>
                  <a:lnTo>
                    <a:pt x="652566" y="129534"/>
                  </a:lnTo>
                  <a:lnTo>
                    <a:pt x="702575" y="113658"/>
                  </a:lnTo>
                  <a:lnTo>
                    <a:pt x="753953" y="98708"/>
                  </a:lnTo>
                  <a:lnTo>
                    <a:pt x="806645" y="84708"/>
                  </a:lnTo>
                  <a:lnTo>
                    <a:pt x="860599" y="71685"/>
                  </a:lnTo>
                  <a:lnTo>
                    <a:pt x="915762" y="59662"/>
                  </a:lnTo>
                  <a:lnTo>
                    <a:pt x="972082" y="48665"/>
                  </a:lnTo>
                  <a:lnTo>
                    <a:pt x="1029505" y="38719"/>
                  </a:lnTo>
                  <a:lnTo>
                    <a:pt x="1087978" y="29849"/>
                  </a:lnTo>
                  <a:lnTo>
                    <a:pt x="1147450" y="22080"/>
                  </a:lnTo>
                  <a:lnTo>
                    <a:pt x="1207866" y="15438"/>
                  </a:lnTo>
                  <a:lnTo>
                    <a:pt x="1269175" y="9947"/>
                  </a:lnTo>
                  <a:lnTo>
                    <a:pt x="1331323" y="5633"/>
                  </a:lnTo>
                  <a:lnTo>
                    <a:pt x="1394257" y="2520"/>
                  </a:lnTo>
                  <a:lnTo>
                    <a:pt x="1457925" y="634"/>
                  </a:lnTo>
                  <a:lnTo>
                    <a:pt x="1522274" y="0"/>
                  </a:lnTo>
                  <a:lnTo>
                    <a:pt x="1586622" y="634"/>
                  </a:lnTo>
                  <a:lnTo>
                    <a:pt x="1650290" y="2520"/>
                  </a:lnTo>
                  <a:lnTo>
                    <a:pt x="1713224" y="5633"/>
                  </a:lnTo>
                  <a:lnTo>
                    <a:pt x="1775372" y="9947"/>
                  </a:lnTo>
                  <a:lnTo>
                    <a:pt x="1836680" y="15438"/>
                  </a:lnTo>
                  <a:lnTo>
                    <a:pt x="1897097" y="22080"/>
                  </a:lnTo>
                  <a:lnTo>
                    <a:pt x="1956568" y="29849"/>
                  </a:lnTo>
                  <a:lnTo>
                    <a:pt x="2015042" y="38719"/>
                  </a:lnTo>
                  <a:lnTo>
                    <a:pt x="2072465" y="48665"/>
                  </a:lnTo>
                  <a:lnTo>
                    <a:pt x="2128784" y="59662"/>
                  </a:lnTo>
                  <a:lnTo>
                    <a:pt x="2183948" y="71685"/>
                  </a:lnTo>
                  <a:lnTo>
                    <a:pt x="2237902" y="84708"/>
                  </a:lnTo>
                  <a:lnTo>
                    <a:pt x="2290594" y="98708"/>
                  </a:lnTo>
                  <a:lnTo>
                    <a:pt x="2341971" y="113658"/>
                  </a:lnTo>
                  <a:lnTo>
                    <a:pt x="2391981" y="129534"/>
                  </a:lnTo>
                  <a:lnTo>
                    <a:pt x="2440570" y="146310"/>
                  </a:lnTo>
                  <a:lnTo>
                    <a:pt x="2487686" y="163962"/>
                  </a:lnTo>
                  <a:lnTo>
                    <a:pt x="2533276" y="182464"/>
                  </a:lnTo>
                  <a:lnTo>
                    <a:pt x="2577286" y="201791"/>
                  </a:lnTo>
                  <a:lnTo>
                    <a:pt x="2619665" y="221919"/>
                  </a:lnTo>
                  <a:lnTo>
                    <a:pt x="2660359" y="242821"/>
                  </a:lnTo>
                  <a:lnTo>
                    <a:pt x="2699316" y="264473"/>
                  </a:lnTo>
                  <a:lnTo>
                    <a:pt x="2736483" y="286850"/>
                  </a:lnTo>
                  <a:lnTo>
                    <a:pt x="2771806" y="309927"/>
                  </a:lnTo>
                  <a:lnTo>
                    <a:pt x="2805233" y="333679"/>
                  </a:lnTo>
                  <a:lnTo>
                    <a:pt x="2836712" y="358080"/>
                  </a:lnTo>
                  <a:lnTo>
                    <a:pt x="2866188" y="383105"/>
                  </a:lnTo>
                  <a:lnTo>
                    <a:pt x="2918926" y="434929"/>
                  </a:lnTo>
                  <a:lnTo>
                    <a:pt x="2963022" y="488950"/>
                  </a:lnTo>
                  <a:lnTo>
                    <a:pt x="2998055" y="544966"/>
                  </a:lnTo>
                  <a:lnTo>
                    <a:pt x="3023602" y="602778"/>
                  </a:lnTo>
                  <a:lnTo>
                    <a:pt x="3039240" y="662184"/>
                  </a:lnTo>
                  <a:lnTo>
                    <a:pt x="3044547" y="722984"/>
                  </a:lnTo>
                  <a:lnTo>
                    <a:pt x="3043211" y="753545"/>
                  </a:lnTo>
                  <a:lnTo>
                    <a:pt x="3032686" y="813673"/>
                  </a:lnTo>
                  <a:lnTo>
                    <a:pt x="3012041" y="872307"/>
                  </a:lnTo>
                  <a:lnTo>
                    <a:pt x="2981698" y="929246"/>
                  </a:lnTo>
                  <a:lnTo>
                    <a:pt x="2942080" y="984290"/>
                  </a:lnTo>
                  <a:lnTo>
                    <a:pt x="2893611" y="1037237"/>
                  </a:lnTo>
                  <a:lnTo>
                    <a:pt x="2836712" y="1087887"/>
                  </a:lnTo>
                  <a:lnTo>
                    <a:pt x="2805233" y="1112288"/>
                  </a:lnTo>
                  <a:lnTo>
                    <a:pt x="2771806" y="1136040"/>
                  </a:lnTo>
                  <a:lnTo>
                    <a:pt x="2736483" y="1159117"/>
                  </a:lnTo>
                  <a:lnTo>
                    <a:pt x="2699316" y="1181494"/>
                  </a:lnTo>
                  <a:lnTo>
                    <a:pt x="2660359" y="1203146"/>
                  </a:lnTo>
                  <a:lnTo>
                    <a:pt x="2619665" y="1224048"/>
                  </a:lnTo>
                  <a:lnTo>
                    <a:pt x="2577286" y="1244176"/>
                  </a:lnTo>
                  <a:lnTo>
                    <a:pt x="2533276" y="1263503"/>
                  </a:lnTo>
                  <a:lnTo>
                    <a:pt x="2487686" y="1282005"/>
                  </a:lnTo>
                  <a:lnTo>
                    <a:pt x="2440570" y="1299657"/>
                  </a:lnTo>
                  <a:lnTo>
                    <a:pt x="2391981" y="1316433"/>
                  </a:lnTo>
                  <a:lnTo>
                    <a:pt x="2341971" y="1332309"/>
                  </a:lnTo>
                  <a:lnTo>
                    <a:pt x="2290594" y="1347259"/>
                  </a:lnTo>
                  <a:lnTo>
                    <a:pt x="2237902" y="1361259"/>
                  </a:lnTo>
                  <a:lnTo>
                    <a:pt x="2183948" y="1374282"/>
                  </a:lnTo>
                  <a:lnTo>
                    <a:pt x="2128784" y="1386305"/>
                  </a:lnTo>
                  <a:lnTo>
                    <a:pt x="2072465" y="1397302"/>
                  </a:lnTo>
                  <a:lnTo>
                    <a:pt x="2015042" y="1407248"/>
                  </a:lnTo>
                  <a:lnTo>
                    <a:pt x="1956568" y="1416118"/>
                  </a:lnTo>
                  <a:lnTo>
                    <a:pt x="1897097" y="1423887"/>
                  </a:lnTo>
                  <a:lnTo>
                    <a:pt x="1836680" y="1430529"/>
                  </a:lnTo>
                  <a:lnTo>
                    <a:pt x="1775372" y="1436020"/>
                  </a:lnTo>
                  <a:lnTo>
                    <a:pt x="1713224" y="1440334"/>
                  </a:lnTo>
                  <a:lnTo>
                    <a:pt x="1650290" y="1443447"/>
                  </a:lnTo>
                  <a:lnTo>
                    <a:pt x="1586622" y="1445333"/>
                  </a:lnTo>
                  <a:lnTo>
                    <a:pt x="1522274" y="1445968"/>
                  </a:lnTo>
                  <a:lnTo>
                    <a:pt x="1457925" y="1445333"/>
                  </a:lnTo>
                  <a:lnTo>
                    <a:pt x="1394257" y="1443447"/>
                  </a:lnTo>
                  <a:lnTo>
                    <a:pt x="1331323" y="1440334"/>
                  </a:lnTo>
                  <a:lnTo>
                    <a:pt x="1269175" y="1436020"/>
                  </a:lnTo>
                  <a:lnTo>
                    <a:pt x="1207866" y="1430529"/>
                  </a:lnTo>
                  <a:lnTo>
                    <a:pt x="1147450" y="1423887"/>
                  </a:lnTo>
                  <a:lnTo>
                    <a:pt x="1087978" y="1416118"/>
                  </a:lnTo>
                  <a:lnTo>
                    <a:pt x="1029505" y="1407248"/>
                  </a:lnTo>
                  <a:lnTo>
                    <a:pt x="972082" y="1397302"/>
                  </a:lnTo>
                  <a:lnTo>
                    <a:pt x="915762" y="1386305"/>
                  </a:lnTo>
                  <a:lnTo>
                    <a:pt x="860599" y="1374282"/>
                  </a:lnTo>
                  <a:lnTo>
                    <a:pt x="806645" y="1361259"/>
                  </a:lnTo>
                  <a:lnTo>
                    <a:pt x="753953" y="1347259"/>
                  </a:lnTo>
                  <a:lnTo>
                    <a:pt x="702575" y="1332309"/>
                  </a:lnTo>
                  <a:lnTo>
                    <a:pt x="652566" y="1316433"/>
                  </a:lnTo>
                  <a:lnTo>
                    <a:pt x="603976" y="1299657"/>
                  </a:lnTo>
                  <a:lnTo>
                    <a:pt x="556860" y="1282005"/>
                  </a:lnTo>
                  <a:lnTo>
                    <a:pt x="511271" y="1263503"/>
                  </a:lnTo>
                  <a:lnTo>
                    <a:pt x="467260" y="1244176"/>
                  </a:lnTo>
                  <a:lnTo>
                    <a:pt x="424881" y="1224048"/>
                  </a:lnTo>
                  <a:lnTo>
                    <a:pt x="384187" y="1203146"/>
                  </a:lnTo>
                  <a:lnTo>
                    <a:pt x="345230" y="1181494"/>
                  </a:lnTo>
                  <a:lnTo>
                    <a:pt x="308063" y="1159117"/>
                  </a:lnTo>
                  <a:lnTo>
                    <a:pt x="272740" y="1136040"/>
                  </a:lnTo>
                  <a:lnTo>
                    <a:pt x="239313" y="1112288"/>
                  </a:lnTo>
                  <a:lnTo>
                    <a:pt x="207834" y="1087887"/>
                  </a:lnTo>
                  <a:lnTo>
                    <a:pt x="178358" y="1062862"/>
                  </a:lnTo>
                  <a:lnTo>
                    <a:pt x="125621" y="1011038"/>
                  </a:lnTo>
                  <a:lnTo>
                    <a:pt x="81524" y="957018"/>
                  </a:lnTo>
                  <a:lnTo>
                    <a:pt x="46491" y="901001"/>
                  </a:lnTo>
                  <a:lnTo>
                    <a:pt x="20944" y="843189"/>
                  </a:lnTo>
                  <a:lnTo>
                    <a:pt x="5306" y="783783"/>
                  </a:lnTo>
                  <a:lnTo>
                    <a:pt x="0" y="722984"/>
                  </a:lnTo>
                  <a:close/>
                </a:path>
              </a:pathLst>
            </a:custGeom>
            <a:ln w="28575">
              <a:solidFill>
                <a:srgbClr val="333F5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52778" y="4175705"/>
              <a:ext cx="3631078" cy="2183725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1464331" y="4166180"/>
              <a:ext cx="3829050" cy="2202815"/>
            </a:xfrm>
            <a:custGeom>
              <a:avLst/>
              <a:gdLst/>
              <a:ahLst/>
              <a:cxnLst/>
              <a:rect l="l" t="t" r="r" b="b"/>
              <a:pathLst>
                <a:path w="3829050" h="2202815">
                  <a:moveTo>
                    <a:pt x="0" y="0"/>
                  </a:moveTo>
                  <a:lnTo>
                    <a:pt x="3829051" y="0"/>
                  </a:lnTo>
                  <a:lnTo>
                    <a:pt x="3829051" y="2202776"/>
                  </a:lnTo>
                  <a:lnTo>
                    <a:pt x="0" y="2202776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333F5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5283856" y="4395942"/>
              <a:ext cx="1201420" cy="909319"/>
            </a:xfrm>
            <a:custGeom>
              <a:avLst/>
              <a:gdLst/>
              <a:ahLst/>
              <a:cxnLst/>
              <a:rect l="l" t="t" r="r" b="b"/>
              <a:pathLst>
                <a:path w="1201420" h="909320">
                  <a:moveTo>
                    <a:pt x="82699" y="823182"/>
                  </a:moveTo>
                  <a:lnTo>
                    <a:pt x="0" y="871625"/>
                  </a:lnTo>
                  <a:lnTo>
                    <a:pt x="88374" y="908719"/>
                  </a:lnTo>
                  <a:lnTo>
                    <a:pt x="86540" y="881081"/>
                  </a:lnTo>
                  <a:lnTo>
                    <a:pt x="72986" y="881081"/>
                  </a:lnTo>
                  <a:lnTo>
                    <a:pt x="69574" y="852711"/>
                  </a:lnTo>
                  <a:lnTo>
                    <a:pt x="84539" y="850910"/>
                  </a:lnTo>
                  <a:lnTo>
                    <a:pt x="82699" y="823182"/>
                  </a:lnTo>
                  <a:close/>
                </a:path>
                <a:path w="1201420" h="909320">
                  <a:moveTo>
                    <a:pt x="84539" y="850910"/>
                  </a:moveTo>
                  <a:lnTo>
                    <a:pt x="69574" y="852711"/>
                  </a:lnTo>
                  <a:lnTo>
                    <a:pt x="72986" y="881081"/>
                  </a:lnTo>
                  <a:lnTo>
                    <a:pt x="86433" y="879464"/>
                  </a:lnTo>
                  <a:lnTo>
                    <a:pt x="84539" y="850910"/>
                  </a:lnTo>
                  <a:close/>
                </a:path>
                <a:path w="1201420" h="909320">
                  <a:moveTo>
                    <a:pt x="86433" y="879464"/>
                  </a:moveTo>
                  <a:lnTo>
                    <a:pt x="72986" y="881081"/>
                  </a:lnTo>
                  <a:lnTo>
                    <a:pt x="86540" y="881081"/>
                  </a:lnTo>
                  <a:lnTo>
                    <a:pt x="86433" y="879464"/>
                  </a:lnTo>
                  <a:close/>
                </a:path>
                <a:path w="1201420" h="909320">
                  <a:moveTo>
                    <a:pt x="109682" y="847886"/>
                  </a:moveTo>
                  <a:lnTo>
                    <a:pt x="84539" y="850910"/>
                  </a:lnTo>
                  <a:lnTo>
                    <a:pt x="86433" y="879464"/>
                  </a:lnTo>
                  <a:lnTo>
                    <a:pt x="114341" y="876106"/>
                  </a:lnTo>
                  <a:lnTo>
                    <a:pt x="170397" y="864299"/>
                  </a:lnTo>
                  <a:lnTo>
                    <a:pt x="225018" y="848351"/>
                  </a:lnTo>
                  <a:lnTo>
                    <a:pt x="225913" y="848015"/>
                  </a:lnTo>
                  <a:lnTo>
                    <a:pt x="109067" y="848015"/>
                  </a:lnTo>
                  <a:lnTo>
                    <a:pt x="109682" y="847886"/>
                  </a:lnTo>
                  <a:close/>
                </a:path>
                <a:path w="1201420" h="909320">
                  <a:moveTo>
                    <a:pt x="110305" y="847811"/>
                  </a:moveTo>
                  <a:lnTo>
                    <a:pt x="109682" y="847886"/>
                  </a:lnTo>
                  <a:lnTo>
                    <a:pt x="109067" y="848015"/>
                  </a:lnTo>
                  <a:lnTo>
                    <a:pt x="110305" y="847811"/>
                  </a:lnTo>
                  <a:close/>
                </a:path>
                <a:path w="1201420" h="909320">
                  <a:moveTo>
                    <a:pt x="226459" y="847811"/>
                  </a:moveTo>
                  <a:lnTo>
                    <a:pt x="110305" y="847811"/>
                  </a:lnTo>
                  <a:lnTo>
                    <a:pt x="109067" y="848015"/>
                  </a:lnTo>
                  <a:lnTo>
                    <a:pt x="225913" y="848015"/>
                  </a:lnTo>
                  <a:lnTo>
                    <a:pt x="226459" y="847811"/>
                  </a:lnTo>
                  <a:close/>
                </a:path>
                <a:path w="1201420" h="909320">
                  <a:moveTo>
                    <a:pt x="163430" y="836565"/>
                  </a:moveTo>
                  <a:lnTo>
                    <a:pt x="109682" y="847886"/>
                  </a:lnTo>
                  <a:lnTo>
                    <a:pt x="110305" y="847811"/>
                  </a:lnTo>
                  <a:lnTo>
                    <a:pt x="226459" y="847811"/>
                  </a:lnTo>
                  <a:lnTo>
                    <a:pt x="256078" y="836716"/>
                  </a:lnTo>
                  <a:lnTo>
                    <a:pt x="162913" y="836716"/>
                  </a:lnTo>
                  <a:lnTo>
                    <a:pt x="163430" y="836565"/>
                  </a:lnTo>
                  <a:close/>
                </a:path>
                <a:path w="1201420" h="909320">
                  <a:moveTo>
                    <a:pt x="163973" y="836451"/>
                  </a:moveTo>
                  <a:lnTo>
                    <a:pt x="163430" y="836565"/>
                  </a:lnTo>
                  <a:lnTo>
                    <a:pt x="162913" y="836716"/>
                  </a:lnTo>
                  <a:lnTo>
                    <a:pt x="163973" y="836451"/>
                  </a:lnTo>
                  <a:close/>
                </a:path>
                <a:path w="1201420" h="909320">
                  <a:moveTo>
                    <a:pt x="256787" y="836451"/>
                  </a:moveTo>
                  <a:lnTo>
                    <a:pt x="163973" y="836451"/>
                  </a:lnTo>
                  <a:lnTo>
                    <a:pt x="162913" y="836716"/>
                  </a:lnTo>
                  <a:lnTo>
                    <a:pt x="256078" y="836716"/>
                  </a:lnTo>
                  <a:lnTo>
                    <a:pt x="256787" y="836451"/>
                  </a:lnTo>
                  <a:close/>
                </a:path>
                <a:path w="1201420" h="909320">
                  <a:moveTo>
                    <a:pt x="215986" y="821220"/>
                  </a:moveTo>
                  <a:lnTo>
                    <a:pt x="163430" y="836565"/>
                  </a:lnTo>
                  <a:lnTo>
                    <a:pt x="163973" y="836451"/>
                  </a:lnTo>
                  <a:lnTo>
                    <a:pt x="256787" y="836451"/>
                  </a:lnTo>
                  <a:lnTo>
                    <a:pt x="277835" y="828567"/>
                  </a:lnTo>
                  <a:lnTo>
                    <a:pt x="293377" y="821405"/>
                  </a:lnTo>
                  <a:lnTo>
                    <a:pt x="215492" y="821405"/>
                  </a:lnTo>
                  <a:lnTo>
                    <a:pt x="215986" y="821220"/>
                  </a:lnTo>
                  <a:close/>
                </a:path>
                <a:path w="1201420" h="909320">
                  <a:moveTo>
                    <a:pt x="216500" y="821070"/>
                  </a:moveTo>
                  <a:lnTo>
                    <a:pt x="215986" y="821220"/>
                  </a:lnTo>
                  <a:lnTo>
                    <a:pt x="215492" y="821405"/>
                  </a:lnTo>
                  <a:lnTo>
                    <a:pt x="216500" y="821070"/>
                  </a:lnTo>
                  <a:close/>
                </a:path>
                <a:path w="1201420" h="909320">
                  <a:moveTo>
                    <a:pt x="294105" y="821070"/>
                  </a:moveTo>
                  <a:lnTo>
                    <a:pt x="216500" y="821070"/>
                  </a:lnTo>
                  <a:lnTo>
                    <a:pt x="215492" y="821405"/>
                  </a:lnTo>
                  <a:lnTo>
                    <a:pt x="293377" y="821405"/>
                  </a:lnTo>
                  <a:lnTo>
                    <a:pt x="294105" y="821070"/>
                  </a:lnTo>
                  <a:close/>
                </a:path>
                <a:path w="1201420" h="909320">
                  <a:moveTo>
                    <a:pt x="334322" y="801992"/>
                  </a:moveTo>
                  <a:lnTo>
                    <a:pt x="267319" y="801992"/>
                  </a:lnTo>
                  <a:lnTo>
                    <a:pt x="266353" y="802396"/>
                  </a:lnTo>
                  <a:lnTo>
                    <a:pt x="215986" y="821220"/>
                  </a:lnTo>
                  <a:lnTo>
                    <a:pt x="216500" y="821070"/>
                  </a:lnTo>
                  <a:lnTo>
                    <a:pt x="294105" y="821070"/>
                  </a:lnTo>
                  <a:lnTo>
                    <a:pt x="328418" y="805260"/>
                  </a:lnTo>
                  <a:lnTo>
                    <a:pt x="334322" y="801992"/>
                  </a:lnTo>
                  <a:close/>
                </a:path>
                <a:path w="1201420" h="909320">
                  <a:moveTo>
                    <a:pt x="266838" y="802172"/>
                  </a:moveTo>
                  <a:lnTo>
                    <a:pt x="266241" y="802396"/>
                  </a:lnTo>
                  <a:lnTo>
                    <a:pt x="266838" y="802172"/>
                  </a:lnTo>
                  <a:close/>
                </a:path>
                <a:path w="1201420" h="909320">
                  <a:moveTo>
                    <a:pt x="267319" y="801992"/>
                  </a:moveTo>
                  <a:lnTo>
                    <a:pt x="266838" y="802172"/>
                  </a:lnTo>
                  <a:lnTo>
                    <a:pt x="266353" y="802396"/>
                  </a:lnTo>
                  <a:lnTo>
                    <a:pt x="267319" y="801992"/>
                  </a:lnTo>
                  <a:close/>
                </a:path>
                <a:path w="1201420" h="909320">
                  <a:moveTo>
                    <a:pt x="374910" y="779528"/>
                  </a:moveTo>
                  <a:lnTo>
                    <a:pt x="315981" y="779528"/>
                  </a:lnTo>
                  <a:lnTo>
                    <a:pt x="315041" y="780003"/>
                  </a:lnTo>
                  <a:lnTo>
                    <a:pt x="266838" y="802172"/>
                  </a:lnTo>
                  <a:lnTo>
                    <a:pt x="267319" y="801992"/>
                  </a:lnTo>
                  <a:lnTo>
                    <a:pt x="334322" y="801992"/>
                  </a:lnTo>
                  <a:lnTo>
                    <a:pt x="374910" y="779528"/>
                  </a:lnTo>
                  <a:close/>
                </a:path>
                <a:path w="1201420" h="909320">
                  <a:moveTo>
                    <a:pt x="315493" y="779753"/>
                  </a:moveTo>
                  <a:lnTo>
                    <a:pt x="314950" y="780003"/>
                  </a:lnTo>
                  <a:lnTo>
                    <a:pt x="315493" y="779753"/>
                  </a:lnTo>
                  <a:close/>
                </a:path>
                <a:path w="1201420" h="909320">
                  <a:moveTo>
                    <a:pt x="315981" y="779528"/>
                  </a:moveTo>
                  <a:lnTo>
                    <a:pt x="315493" y="779753"/>
                  </a:lnTo>
                  <a:lnTo>
                    <a:pt x="315041" y="780003"/>
                  </a:lnTo>
                  <a:lnTo>
                    <a:pt x="315981" y="779528"/>
                  </a:lnTo>
                  <a:close/>
                </a:path>
                <a:path w="1201420" h="909320">
                  <a:moveTo>
                    <a:pt x="414016" y="753997"/>
                  </a:moveTo>
                  <a:lnTo>
                    <a:pt x="362030" y="753997"/>
                  </a:lnTo>
                  <a:lnTo>
                    <a:pt x="361106" y="754555"/>
                  </a:lnTo>
                  <a:lnTo>
                    <a:pt x="315493" y="779753"/>
                  </a:lnTo>
                  <a:lnTo>
                    <a:pt x="315981" y="779528"/>
                  </a:lnTo>
                  <a:lnTo>
                    <a:pt x="374910" y="779528"/>
                  </a:lnTo>
                  <a:lnTo>
                    <a:pt x="376340" y="778737"/>
                  </a:lnTo>
                  <a:lnTo>
                    <a:pt x="414016" y="753997"/>
                  </a:lnTo>
                  <a:close/>
                </a:path>
                <a:path w="1201420" h="909320">
                  <a:moveTo>
                    <a:pt x="361557" y="754259"/>
                  </a:moveTo>
                  <a:lnTo>
                    <a:pt x="361022" y="754555"/>
                  </a:lnTo>
                  <a:lnTo>
                    <a:pt x="361557" y="754259"/>
                  </a:lnTo>
                  <a:close/>
                </a:path>
                <a:path w="1201420" h="909320">
                  <a:moveTo>
                    <a:pt x="362030" y="753997"/>
                  </a:moveTo>
                  <a:lnTo>
                    <a:pt x="361557" y="754259"/>
                  </a:lnTo>
                  <a:lnTo>
                    <a:pt x="361106" y="754555"/>
                  </a:lnTo>
                  <a:lnTo>
                    <a:pt x="362030" y="753997"/>
                  </a:lnTo>
                  <a:close/>
                </a:path>
                <a:path w="1201420" h="909320">
                  <a:moveTo>
                    <a:pt x="451553" y="725722"/>
                  </a:moveTo>
                  <a:lnTo>
                    <a:pt x="405016" y="725722"/>
                  </a:lnTo>
                  <a:lnTo>
                    <a:pt x="404100" y="726377"/>
                  </a:lnTo>
                  <a:lnTo>
                    <a:pt x="361557" y="754259"/>
                  </a:lnTo>
                  <a:lnTo>
                    <a:pt x="362030" y="753997"/>
                  </a:lnTo>
                  <a:lnTo>
                    <a:pt x="414016" y="753997"/>
                  </a:lnTo>
                  <a:lnTo>
                    <a:pt x="421172" y="749298"/>
                  </a:lnTo>
                  <a:lnTo>
                    <a:pt x="451553" y="725722"/>
                  </a:lnTo>
                  <a:close/>
                </a:path>
                <a:path w="1201420" h="909320">
                  <a:moveTo>
                    <a:pt x="404545" y="726031"/>
                  </a:moveTo>
                  <a:lnTo>
                    <a:pt x="404018" y="726377"/>
                  </a:lnTo>
                  <a:lnTo>
                    <a:pt x="404545" y="726031"/>
                  </a:lnTo>
                  <a:close/>
                </a:path>
                <a:path w="1201420" h="909320">
                  <a:moveTo>
                    <a:pt x="405016" y="725722"/>
                  </a:moveTo>
                  <a:lnTo>
                    <a:pt x="404545" y="726031"/>
                  </a:lnTo>
                  <a:lnTo>
                    <a:pt x="404100" y="726377"/>
                  </a:lnTo>
                  <a:lnTo>
                    <a:pt x="405016" y="725722"/>
                  </a:lnTo>
                  <a:close/>
                </a:path>
                <a:path w="1201420" h="909320">
                  <a:moveTo>
                    <a:pt x="486606" y="695032"/>
                  </a:moveTo>
                  <a:lnTo>
                    <a:pt x="444492" y="695032"/>
                  </a:lnTo>
                  <a:lnTo>
                    <a:pt x="443574" y="695808"/>
                  </a:lnTo>
                  <a:lnTo>
                    <a:pt x="404545" y="726031"/>
                  </a:lnTo>
                  <a:lnTo>
                    <a:pt x="405016" y="725722"/>
                  </a:lnTo>
                  <a:lnTo>
                    <a:pt x="451553" y="725722"/>
                  </a:lnTo>
                  <a:lnTo>
                    <a:pt x="462485" y="717238"/>
                  </a:lnTo>
                  <a:lnTo>
                    <a:pt x="486606" y="695032"/>
                  </a:lnTo>
                  <a:close/>
                </a:path>
                <a:path w="1201420" h="909320">
                  <a:moveTo>
                    <a:pt x="444012" y="695405"/>
                  </a:moveTo>
                  <a:lnTo>
                    <a:pt x="443492" y="695808"/>
                  </a:lnTo>
                  <a:lnTo>
                    <a:pt x="444012" y="695405"/>
                  </a:lnTo>
                  <a:close/>
                </a:path>
                <a:path w="1201420" h="909320">
                  <a:moveTo>
                    <a:pt x="444492" y="695032"/>
                  </a:moveTo>
                  <a:lnTo>
                    <a:pt x="444012" y="695405"/>
                  </a:lnTo>
                  <a:lnTo>
                    <a:pt x="443574" y="695808"/>
                  </a:lnTo>
                  <a:lnTo>
                    <a:pt x="444492" y="695032"/>
                  </a:lnTo>
                  <a:close/>
                </a:path>
                <a:path w="1201420" h="909320">
                  <a:moveTo>
                    <a:pt x="519117" y="662266"/>
                  </a:moveTo>
                  <a:lnTo>
                    <a:pt x="480006" y="662266"/>
                  </a:lnTo>
                  <a:lnTo>
                    <a:pt x="479318" y="662946"/>
                  </a:lnTo>
                  <a:lnTo>
                    <a:pt x="444012" y="695405"/>
                  </a:lnTo>
                  <a:lnTo>
                    <a:pt x="444492" y="695032"/>
                  </a:lnTo>
                  <a:lnTo>
                    <a:pt x="486606" y="695032"/>
                  </a:lnTo>
                  <a:lnTo>
                    <a:pt x="499718" y="682961"/>
                  </a:lnTo>
                  <a:lnTo>
                    <a:pt x="516881" y="664864"/>
                  </a:lnTo>
                  <a:lnTo>
                    <a:pt x="519117" y="662266"/>
                  </a:lnTo>
                  <a:close/>
                </a:path>
                <a:path w="1201420" h="909320">
                  <a:moveTo>
                    <a:pt x="479660" y="662585"/>
                  </a:moveTo>
                  <a:lnTo>
                    <a:pt x="479268" y="662946"/>
                  </a:lnTo>
                  <a:lnTo>
                    <a:pt x="479660" y="662585"/>
                  </a:lnTo>
                  <a:close/>
                </a:path>
                <a:path w="1201420" h="909320">
                  <a:moveTo>
                    <a:pt x="480006" y="662266"/>
                  </a:moveTo>
                  <a:lnTo>
                    <a:pt x="479660" y="662585"/>
                  </a:lnTo>
                  <a:lnTo>
                    <a:pt x="479318" y="662946"/>
                  </a:lnTo>
                  <a:lnTo>
                    <a:pt x="480006" y="662266"/>
                  </a:lnTo>
                  <a:close/>
                </a:path>
                <a:path w="1201420" h="909320">
                  <a:moveTo>
                    <a:pt x="533521" y="645449"/>
                  </a:moveTo>
                  <a:lnTo>
                    <a:pt x="495912" y="645449"/>
                  </a:lnTo>
                  <a:lnTo>
                    <a:pt x="495452" y="645957"/>
                  </a:lnTo>
                  <a:lnTo>
                    <a:pt x="479660" y="662585"/>
                  </a:lnTo>
                  <a:lnTo>
                    <a:pt x="480006" y="662266"/>
                  </a:lnTo>
                  <a:lnTo>
                    <a:pt x="519117" y="662266"/>
                  </a:lnTo>
                  <a:lnTo>
                    <a:pt x="532781" y="646402"/>
                  </a:lnTo>
                  <a:lnTo>
                    <a:pt x="533521" y="645449"/>
                  </a:lnTo>
                  <a:close/>
                </a:path>
                <a:path w="1201420" h="909320">
                  <a:moveTo>
                    <a:pt x="495670" y="645704"/>
                  </a:moveTo>
                  <a:lnTo>
                    <a:pt x="495430" y="645957"/>
                  </a:lnTo>
                  <a:lnTo>
                    <a:pt x="495670" y="645704"/>
                  </a:lnTo>
                  <a:close/>
                </a:path>
                <a:path w="1201420" h="909320">
                  <a:moveTo>
                    <a:pt x="547051" y="628028"/>
                  </a:moveTo>
                  <a:lnTo>
                    <a:pt x="510893" y="628028"/>
                  </a:lnTo>
                  <a:lnTo>
                    <a:pt x="510435" y="628587"/>
                  </a:lnTo>
                  <a:lnTo>
                    <a:pt x="495670" y="645704"/>
                  </a:lnTo>
                  <a:lnTo>
                    <a:pt x="495912" y="645449"/>
                  </a:lnTo>
                  <a:lnTo>
                    <a:pt x="533521" y="645449"/>
                  </a:lnTo>
                  <a:lnTo>
                    <a:pt x="547051" y="628028"/>
                  </a:lnTo>
                  <a:close/>
                </a:path>
                <a:path w="1201420" h="909320">
                  <a:moveTo>
                    <a:pt x="510656" y="628303"/>
                  </a:moveTo>
                  <a:lnTo>
                    <a:pt x="510411" y="628587"/>
                  </a:lnTo>
                  <a:lnTo>
                    <a:pt x="510656" y="628303"/>
                  </a:lnTo>
                  <a:close/>
                </a:path>
                <a:path w="1201420" h="909320">
                  <a:moveTo>
                    <a:pt x="559428" y="610266"/>
                  </a:moveTo>
                  <a:lnTo>
                    <a:pt x="524666" y="610266"/>
                  </a:lnTo>
                  <a:lnTo>
                    <a:pt x="524214" y="610882"/>
                  </a:lnTo>
                  <a:lnTo>
                    <a:pt x="510656" y="628303"/>
                  </a:lnTo>
                  <a:lnTo>
                    <a:pt x="510893" y="628028"/>
                  </a:lnTo>
                  <a:lnTo>
                    <a:pt x="547051" y="628028"/>
                  </a:lnTo>
                  <a:lnTo>
                    <a:pt x="547467" y="627493"/>
                  </a:lnTo>
                  <a:lnTo>
                    <a:pt x="559428" y="610266"/>
                  </a:lnTo>
                  <a:close/>
                </a:path>
                <a:path w="1201420" h="909320">
                  <a:moveTo>
                    <a:pt x="524435" y="610563"/>
                  </a:moveTo>
                  <a:lnTo>
                    <a:pt x="524187" y="610882"/>
                  </a:lnTo>
                  <a:lnTo>
                    <a:pt x="524435" y="610563"/>
                  </a:lnTo>
                  <a:close/>
                </a:path>
                <a:path w="1201420" h="909320">
                  <a:moveTo>
                    <a:pt x="570675" y="592207"/>
                  </a:moveTo>
                  <a:lnTo>
                    <a:pt x="537179" y="592207"/>
                  </a:lnTo>
                  <a:lnTo>
                    <a:pt x="536736" y="592886"/>
                  </a:lnTo>
                  <a:lnTo>
                    <a:pt x="524435" y="610563"/>
                  </a:lnTo>
                  <a:lnTo>
                    <a:pt x="524666" y="610266"/>
                  </a:lnTo>
                  <a:lnTo>
                    <a:pt x="559428" y="610266"/>
                  </a:lnTo>
                  <a:lnTo>
                    <a:pt x="560882" y="608172"/>
                  </a:lnTo>
                  <a:lnTo>
                    <a:pt x="570675" y="592207"/>
                  </a:lnTo>
                  <a:close/>
                </a:path>
                <a:path w="1201420" h="909320">
                  <a:moveTo>
                    <a:pt x="536952" y="592534"/>
                  </a:moveTo>
                  <a:lnTo>
                    <a:pt x="536707" y="592886"/>
                  </a:lnTo>
                  <a:lnTo>
                    <a:pt x="536952" y="592534"/>
                  </a:lnTo>
                  <a:close/>
                </a:path>
                <a:path w="1201420" h="909320">
                  <a:moveTo>
                    <a:pt x="580737" y="573897"/>
                  </a:moveTo>
                  <a:lnTo>
                    <a:pt x="548383" y="573897"/>
                  </a:lnTo>
                  <a:lnTo>
                    <a:pt x="547955" y="574645"/>
                  </a:lnTo>
                  <a:lnTo>
                    <a:pt x="536952" y="592534"/>
                  </a:lnTo>
                  <a:lnTo>
                    <a:pt x="537179" y="592207"/>
                  </a:lnTo>
                  <a:lnTo>
                    <a:pt x="570675" y="592207"/>
                  </a:lnTo>
                  <a:lnTo>
                    <a:pt x="572966" y="588471"/>
                  </a:lnTo>
                  <a:lnTo>
                    <a:pt x="580737" y="573897"/>
                  </a:lnTo>
                  <a:close/>
                </a:path>
                <a:path w="1201420" h="909320">
                  <a:moveTo>
                    <a:pt x="548160" y="574261"/>
                  </a:moveTo>
                  <a:lnTo>
                    <a:pt x="547924" y="574645"/>
                  </a:lnTo>
                  <a:lnTo>
                    <a:pt x="548160" y="574261"/>
                  </a:lnTo>
                  <a:close/>
                </a:path>
                <a:path w="1201420" h="909320">
                  <a:moveTo>
                    <a:pt x="548383" y="573897"/>
                  </a:moveTo>
                  <a:lnTo>
                    <a:pt x="548160" y="574261"/>
                  </a:lnTo>
                  <a:lnTo>
                    <a:pt x="547955" y="574645"/>
                  </a:lnTo>
                  <a:lnTo>
                    <a:pt x="548383" y="573897"/>
                  </a:lnTo>
                  <a:close/>
                </a:path>
                <a:path w="1201420" h="909320">
                  <a:moveTo>
                    <a:pt x="589571" y="555382"/>
                  </a:moveTo>
                  <a:lnTo>
                    <a:pt x="558227" y="555382"/>
                  </a:lnTo>
                  <a:lnTo>
                    <a:pt x="557822" y="556204"/>
                  </a:lnTo>
                  <a:lnTo>
                    <a:pt x="548160" y="574261"/>
                  </a:lnTo>
                  <a:lnTo>
                    <a:pt x="548383" y="573897"/>
                  </a:lnTo>
                  <a:lnTo>
                    <a:pt x="580737" y="573897"/>
                  </a:lnTo>
                  <a:lnTo>
                    <a:pt x="583656" y="568422"/>
                  </a:lnTo>
                  <a:lnTo>
                    <a:pt x="589571" y="555382"/>
                  </a:lnTo>
                  <a:close/>
                </a:path>
                <a:path w="1201420" h="909320">
                  <a:moveTo>
                    <a:pt x="558009" y="555789"/>
                  </a:moveTo>
                  <a:lnTo>
                    <a:pt x="557789" y="556204"/>
                  </a:lnTo>
                  <a:lnTo>
                    <a:pt x="558009" y="555789"/>
                  </a:lnTo>
                  <a:close/>
                </a:path>
                <a:path w="1201420" h="909320">
                  <a:moveTo>
                    <a:pt x="558227" y="555382"/>
                  </a:moveTo>
                  <a:lnTo>
                    <a:pt x="558009" y="555789"/>
                  </a:lnTo>
                  <a:lnTo>
                    <a:pt x="557822" y="556204"/>
                  </a:lnTo>
                  <a:lnTo>
                    <a:pt x="558227" y="555382"/>
                  </a:lnTo>
                  <a:close/>
                </a:path>
                <a:path w="1201420" h="909320">
                  <a:moveTo>
                    <a:pt x="597133" y="536704"/>
                  </a:moveTo>
                  <a:lnTo>
                    <a:pt x="566665" y="536704"/>
                  </a:lnTo>
                  <a:lnTo>
                    <a:pt x="566293" y="537606"/>
                  </a:lnTo>
                  <a:lnTo>
                    <a:pt x="558009" y="555789"/>
                  </a:lnTo>
                  <a:lnTo>
                    <a:pt x="558227" y="555382"/>
                  </a:lnTo>
                  <a:lnTo>
                    <a:pt x="589571" y="555382"/>
                  </a:lnTo>
                  <a:lnTo>
                    <a:pt x="592890" y="548063"/>
                  </a:lnTo>
                  <a:lnTo>
                    <a:pt x="597133" y="536704"/>
                  </a:lnTo>
                  <a:close/>
                </a:path>
                <a:path w="1201420" h="909320">
                  <a:moveTo>
                    <a:pt x="566465" y="537145"/>
                  </a:moveTo>
                  <a:lnTo>
                    <a:pt x="566256" y="537606"/>
                  </a:lnTo>
                  <a:lnTo>
                    <a:pt x="566465" y="537145"/>
                  </a:lnTo>
                  <a:close/>
                </a:path>
                <a:path w="1201420" h="909320">
                  <a:moveTo>
                    <a:pt x="566665" y="536704"/>
                  </a:moveTo>
                  <a:lnTo>
                    <a:pt x="566465" y="537145"/>
                  </a:lnTo>
                  <a:lnTo>
                    <a:pt x="566293" y="537606"/>
                  </a:lnTo>
                  <a:lnTo>
                    <a:pt x="566665" y="536704"/>
                  </a:lnTo>
                  <a:close/>
                </a:path>
                <a:path w="1201420" h="909320">
                  <a:moveTo>
                    <a:pt x="603388" y="517911"/>
                  </a:moveTo>
                  <a:lnTo>
                    <a:pt x="573651" y="517911"/>
                  </a:lnTo>
                  <a:lnTo>
                    <a:pt x="573323" y="518892"/>
                  </a:lnTo>
                  <a:lnTo>
                    <a:pt x="566465" y="537145"/>
                  </a:lnTo>
                  <a:lnTo>
                    <a:pt x="566665" y="536704"/>
                  </a:lnTo>
                  <a:lnTo>
                    <a:pt x="597133" y="536704"/>
                  </a:lnTo>
                  <a:lnTo>
                    <a:pt x="600599" y="527425"/>
                  </a:lnTo>
                  <a:lnTo>
                    <a:pt x="603388" y="517911"/>
                  </a:lnTo>
                  <a:close/>
                </a:path>
                <a:path w="1201420" h="909320">
                  <a:moveTo>
                    <a:pt x="573466" y="518406"/>
                  </a:moveTo>
                  <a:lnTo>
                    <a:pt x="573284" y="518892"/>
                  </a:lnTo>
                  <a:lnTo>
                    <a:pt x="573466" y="518406"/>
                  </a:lnTo>
                  <a:close/>
                </a:path>
                <a:path w="1201420" h="909320">
                  <a:moveTo>
                    <a:pt x="573651" y="517911"/>
                  </a:moveTo>
                  <a:lnTo>
                    <a:pt x="573466" y="518406"/>
                  </a:lnTo>
                  <a:lnTo>
                    <a:pt x="573323" y="518892"/>
                  </a:lnTo>
                  <a:lnTo>
                    <a:pt x="573651" y="517911"/>
                  </a:lnTo>
                  <a:close/>
                </a:path>
                <a:path w="1201420" h="909320">
                  <a:moveTo>
                    <a:pt x="608307" y="499040"/>
                  </a:moveTo>
                  <a:lnTo>
                    <a:pt x="579142" y="499040"/>
                  </a:lnTo>
                  <a:lnTo>
                    <a:pt x="578874" y="500101"/>
                  </a:lnTo>
                  <a:lnTo>
                    <a:pt x="573466" y="518406"/>
                  </a:lnTo>
                  <a:lnTo>
                    <a:pt x="573651" y="517911"/>
                  </a:lnTo>
                  <a:lnTo>
                    <a:pt x="603388" y="517911"/>
                  </a:lnTo>
                  <a:lnTo>
                    <a:pt x="606718" y="506552"/>
                  </a:lnTo>
                  <a:lnTo>
                    <a:pt x="608307" y="499040"/>
                  </a:lnTo>
                  <a:close/>
                </a:path>
                <a:path w="1201420" h="909320">
                  <a:moveTo>
                    <a:pt x="578986" y="499571"/>
                  </a:moveTo>
                  <a:lnTo>
                    <a:pt x="578831" y="500101"/>
                  </a:lnTo>
                  <a:lnTo>
                    <a:pt x="578986" y="499571"/>
                  </a:lnTo>
                  <a:close/>
                </a:path>
                <a:path w="1201420" h="909320">
                  <a:moveTo>
                    <a:pt x="579142" y="499040"/>
                  </a:moveTo>
                  <a:lnTo>
                    <a:pt x="578986" y="499571"/>
                  </a:lnTo>
                  <a:lnTo>
                    <a:pt x="578874" y="500101"/>
                  </a:lnTo>
                  <a:lnTo>
                    <a:pt x="579142" y="499040"/>
                  </a:lnTo>
                  <a:close/>
                </a:path>
                <a:path w="1201420" h="909320">
                  <a:moveTo>
                    <a:pt x="611861" y="480132"/>
                  </a:moveTo>
                  <a:lnTo>
                    <a:pt x="583098" y="480132"/>
                  </a:lnTo>
                  <a:lnTo>
                    <a:pt x="582907" y="481269"/>
                  </a:lnTo>
                  <a:lnTo>
                    <a:pt x="578986" y="499571"/>
                  </a:lnTo>
                  <a:lnTo>
                    <a:pt x="579142" y="499040"/>
                  </a:lnTo>
                  <a:lnTo>
                    <a:pt x="608307" y="499040"/>
                  </a:lnTo>
                  <a:lnTo>
                    <a:pt x="611174" y="485481"/>
                  </a:lnTo>
                  <a:lnTo>
                    <a:pt x="611861" y="480132"/>
                  </a:lnTo>
                  <a:close/>
                </a:path>
                <a:path w="1201420" h="909320">
                  <a:moveTo>
                    <a:pt x="582982" y="480683"/>
                  </a:moveTo>
                  <a:lnTo>
                    <a:pt x="582858" y="481269"/>
                  </a:lnTo>
                  <a:lnTo>
                    <a:pt x="582982" y="480683"/>
                  </a:lnTo>
                  <a:close/>
                </a:path>
                <a:path w="1201420" h="909320">
                  <a:moveTo>
                    <a:pt x="583098" y="480132"/>
                  </a:moveTo>
                  <a:lnTo>
                    <a:pt x="582982" y="480683"/>
                  </a:lnTo>
                  <a:lnTo>
                    <a:pt x="582907" y="481269"/>
                  </a:lnTo>
                  <a:lnTo>
                    <a:pt x="583098" y="480132"/>
                  </a:lnTo>
                  <a:close/>
                </a:path>
                <a:path w="1201420" h="909320">
                  <a:moveTo>
                    <a:pt x="614032" y="461220"/>
                  </a:moveTo>
                  <a:lnTo>
                    <a:pt x="585481" y="461220"/>
                  </a:lnTo>
                  <a:lnTo>
                    <a:pt x="585378" y="462422"/>
                  </a:lnTo>
                  <a:lnTo>
                    <a:pt x="582982" y="480683"/>
                  </a:lnTo>
                  <a:lnTo>
                    <a:pt x="583098" y="480132"/>
                  </a:lnTo>
                  <a:lnTo>
                    <a:pt x="611861" y="480132"/>
                  </a:lnTo>
                  <a:lnTo>
                    <a:pt x="613900" y="464262"/>
                  </a:lnTo>
                  <a:lnTo>
                    <a:pt x="614032" y="461220"/>
                  </a:lnTo>
                  <a:close/>
                </a:path>
                <a:path w="1201420" h="909320">
                  <a:moveTo>
                    <a:pt x="585404" y="461818"/>
                  </a:moveTo>
                  <a:lnTo>
                    <a:pt x="585327" y="462422"/>
                  </a:lnTo>
                  <a:lnTo>
                    <a:pt x="585404" y="461818"/>
                  </a:lnTo>
                  <a:close/>
                </a:path>
                <a:path w="1201420" h="909320">
                  <a:moveTo>
                    <a:pt x="1200730" y="0"/>
                  </a:moveTo>
                  <a:lnTo>
                    <a:pt x="1143588" y="2505"/>
                  </a:lnTo>
                  <a:lnTo>
                    <a:pt x="1086504" y="9843"/>
                  </a:lnTo>
                  <a:lnTo>
                    <a:pt x="1030648" y="21607"/>
                  </a:lnTo>
                  <a:lnTo>
                    <a:pt x="976026" y="37556"/>
                  </a:lnTo>
                  <a:lnTo>
                    <a:pt x="923211" y="57340"/>
                  </a:lnTo>
                  <a:lnTo>
                    <a:pt x="872628" y="80647"/>
                  </a:lnTo>
                  <a:lnTo>
                    <a:pt x="824706" y="107171"/>
                  </a:lnTo>
                  <a:lnTo>
                    <a:pt x="779872" y="136610"/>
                  </a:lnTo>
                  <a:lnTo>
                    <a:pt x="738560" y="168668"/>
                  </a:lnTo>
                  <a:lnTo>
                    <a:pt x="701328" y="202945"/>
                  </a:lnTo>
                  <a:lnTo>
                    <a:pt x="668265" y="239506"/>
                  </a:lnTo>
                  <a:lnTo>
                    <a:pt x="640163" y="277736"/>
                  </a:lnTo>
                  <a:lnTo>
                    <a:pt x="617388" y="317484"/>
                  </a:lnTo>
                  <a:lnTo>
                    <a:pt x="600445" y="358481"/>
                  </a:lnTo>
                  <a:lnTo>
                    <a:pt x="589870" y="400425"/>
                  </a:lnTo>
                  <a:lnTo>
                    <a:pt x="585404" y="461818"/>
                  </a:lnTo>
                  <a:lnTo>
                    <a:pt x="585481" y="461220"/>
                  </a:lnTo>
                  <a:lnTo>
                    <a:pt x="614032" y="461220"/>
                  </a:lnTo>
                  <a:lnTo>
                    <a:pt x="615615" y="424686"/>
                  </a:lnTo>
                  <a:lnTo>
                    <a:pt x="615668" y="423485"/>
                  </a:lnTo>
                  <a:lnTo>
                    <a:pt x="617993" y="405775"/>
                  </a:lnTo>
                  <a:lnTo>
                    <a:pt x="618139" y="404638"/>
                  </a:lnTo>
                  <a:lnTo>
                    <a:pt x="621945" y="386867"/>
                  </a:lnTo>
                  <a:lnTo>
                    <a:pt x="622170" y="385805"/>
                  </a:lnTo>
                  <a:lnTo>
                    <a:pt x="627433" y="367997"/>
                  </a:lnTo>
                  <a:lnTo>
                    <a:pt x="627721" y="367016"/>
                  </a:lnTo>
                  <a:lnTo>
                    <a:pt x="634417" y="349203"/>
                  </a:lnTo>
                  <a:lnTo>
                    <a:pt x="634753" y="348302"/>
                  </a:lnTo>
                  <a:lnTo>
                    <a:pt x="642851" y="330526"/>
                  </a:lnTo>
                  <a:lnTo>
                    <a:pt x="643224" y="329704"/>
                  </a:lnTo>
                  <a:lnTo>
                    <a:pt x="652692" y="312009"/>
                  </a:lnTo>
                  <a:lnTo>
                    <a:pt x="653091" y="311263"/>
                  </a:lnTo>
                  <a:lnTo>
                    <a:pt x="663893" y="293700"/>
                  </a:lnTo>
                  <a:lnTo>
                    <a:pt x="664309" y="293022"/>
                  </a:lnTo>
                  <a:lnTo>
                    <a:pt x="676405" y="275640"/>
                  </a:lnTo>
                  <a:lnTo>
                    <a:pt x="676832" y="275026"/>
                  </a:lnTo>
                  <a:lnTo>
                    <a:pt x="690176" y="257878"/>
                  </a:lnTo>
                  <a:lnTo>
                    <a:pt x="690610" y="257319"/>
                  </a:lnTo>
                  <a:lnTo>
                    <a:pt x="705154" y="240459"/>
                  </a:lnTo>
                  <a:lnTo>
                    <a:pt x="705592" y="239949"/>
                  </a:lnTo>
                  <a:lnTo>
                    <a:pt x="721083" y="223640"/>
                  </a:lnTo>
                  <a:lnTo>
                    <a:pt x="721728" y="222961"/>
                  </a:lnTo>
                  <a:lnTo>
                    <a:pt x="756629" y="190874"/>
                  </a:lnTo>
                  <a:lnTo>
                    <a:pt x="757472" y="190098"/>
                  </a:lnTo>
                  <a:lnTo>
                    <a:pt x="796100" y="160186"/>
                  </a:lnTo>
                  <a:lnTo>
                    <a:pt x="796945" y="159531"/>
                  </a:lnTo>
                  <a:lnTo>
                    <a:pt x="839089" y="131911"/>
                  </a:lnTo>
                  <a:lnTo>
                    <a:pt x="839938" y="131353"/>
                  </a:lnTo>
                  <a:lnTo>
                    <a:pt x="885145" y="106379"/>
                  </a:lnTo>
                  <a:lnTo>
                    <a:pt x="886004" y="105904"/>
                  </a:lnTo>
                  <a:lnTo>
                    <a:pt x="933819" y="83915"/>
                  </a:lnTo>
                  <a:lnTo>
                    <a:pt x="934693" y="83512"/>
                  </a:lnTo>
                  <a:lnTo>
                    <a:pt x="984657" y="64837"/>
                  </a:lnTo>
                  <a:lnTo>
                    <a:pt x="985553" y="64502"/>
                  </a:lnTo>
                  <a:lnTo>
                    <a:pt x="985694" y="64502"/>
                  </a:lnTo>
                  <a:lnTo>
                    <a:pt x="1037218" y="49457"/>
                  </a:lnTo>
                  <a:lnTo>
                    <a:pt x="1037073" y="49457"/>
                  </a:lnTo>
                  <a:lnTo>
                    <a:pt x="1038132" y="49190"/>
                  </a:lnTo>
                  <a:lnTo>
                    <a:pt x="1038339" y="49190"/>
                  </a:lnTo>
                  <a:lnTo>
                    <a:pt x="1091267" y="38042"/>
                  </a:lnTo>
                  <a:lnTo>
                    <a:pt x="1091979" y="37892"/>
                  </a:lnTo>
                  <a:lnTo>
                    <a:pt x="1092147" y="37892"/>
                  </a:lnTo>
                  <a:lnTo>
                    <a:pt x="1118453" y="33963"/>
                  </a:lnTo>
                  <a:lnTo>
                    <a:pt x="1145880" y="30999"/>
                  </a:lnTo>
                  <a:lnTo>
                    <a:pt x="1173430" y="29188"/>
                  </a:lnTo>
                  <a:lnTo>
                    <a:pt x="1173220" y="29188"/>
                  </a:lnTo>
                  <a:lnTo>
                    <a:pt x="1173838" y="29161"/>
                  </a:lnTo>
                  <a:lnTo>
                    <a:pt x="1174429" y="29161"/>
                  </a:lnTo>
                  <a:lnTo>
                    <a:pt x="1201361" y="28567"/>
                  </a:lnTo>
                  <a:lnTo>
                    <a:pt x="1200730" y="0"/>
                  </a:lnTo>
                  <a:close/>
                </a:path>
                <a:path w="1201420" h="909320">
                  <a:moveTo>
                    <a:pt x="615641" y="424089"/>
                  </a:moveTo>
                  <a:lnTo>
                    <a:pt x="615565" y="424686"/>
                  </a:lnTo>
                  <a:lnTo>
                    <a:pt x="615641" y="424089"/>
                  </a:lnTo>
                  <a:close/>
                </a:path>
                <a:path w="1201420" h="909320">
                  <a:moveTo>
                    <a:pt x="615719" y="423485"/>
                  </a:moveTo>
                  <a:lnTo>
                    <a:pt x="615641" y="424089"/>
                  </a:lnTo>
                  <a:lnTo>
                    <a:pt x="615719" y="423485"/>
                  </a:lnTo>
                  <a:close/>
                </a:path>
                <a:path w="1201420" h="909320">
                  <a:moveTo>
                    <a:pt x="618139" y="404638"/>
                  </a:moveTo>
                  <a:lnTo>
                    <a:pt x="617946" y="405775"/>
                  </a:lnTo>
                  <a:lnTo>
                    <a:pt x="618066" y="405208"/>
                  </a:lnTo>
                  <a:lnTo>
                    <a:pt x="618139" y="404638"/>
                  </a:lnTo>
                  <a:close/>
                </a:path>
                <a:path w="1201420" h="909320">
                  <a:moveTo>
                    <a:pt x="618066" y="405208"/>
                  </a:moveTo>
                  <a:lnTo>
                    <a:pt x="617946" y="405775"/>
                  </a:lnTo>
                  <a:lnTo>
                    <a:pt x="618066" y="405208"/>
                  </a:lnTo>
                  <a:close/>
                </a:path>
                <a:path w="1201420" h="909320">
                  <a:moveTo>
                    <a:pt x="618186" y="404638"/>
                  </a:moveTo>
                  <a:lnTo>
                    <a:pt x="618066" y="405208"/>
                  </a:lnTo>
                  <a:lnTo>
                    <a:pt x="618186" y="404638"/>
                  </a:lnTo>
                  <a:close/>
                </a:path>
                <a:path w="1201420" h="909320">
                  <a:moveTo>
                    <a:pt x="622170" y="385805"/>
                  </a:moveTo>
                  <a:lnTo>
                    <a:pt x="621903" y="386867"/>
                  </a:lnTo>
                  <a:lnTo>
                    <a:pt x="622055" y="386350"/>
                  </a:lnTo>
                  <a:lnTo>
                    <a:pt x="622170" y="385805"/>
                  </a:lnTo>
                  <a:close/>
                </a:path>
                <a:path w="1201420" h="909320">
                  <a:moveTo>
                    <a:pt x="622055" y="386350"/>
                  </a:moveTo>
                  <a:lnTo>
                    <a:pt x="621903" y="386867"/>
                  </a:lnTo>
                  <a:lnTo>
                    <a:pt x="622055" y="386350"/>
                  </a:lnTo>
                  <a:close/>
                </a:path>
                <a:path w="1201420" h="909320">
                  <a:moveTo>
                    <a:pt x="622214" y="385805"/>
                  </a:moveTo>
                  <a:lnTo>
                    <a:pt x="622055" y="386350"/>
                  </a:lnTo>
                  <a:lnTo>
                    <a:pt x="622214" y="385805"/>
                  </a:lnTo>
                  <a:close/>
                </a:path>
                <a:path w="1201420" h="909320">
                  <a:moveTo>
                    <a:pt x="627721" y="367016"/>
                  </a:moveTo>
                  <a:lnTo>
                    <a:pt x="627395" y="367997"/>
                  </a:lnTo>
                  <a:lnTo>
                    <a:pt x="627574" y="367517"/>
                  </a:lnTo>
                  <a:lnTo>
                    <a:pt x="627721" y="367016"/>
                  </a:lnTo>
                  <a:close/>
                </a:path>
                <a:path w="1201420" h="909320">
                  <a:moveTo>
                    <a:pt x="627574" y="367517"/>
                  </a:moveTo>
                  <a:lnTo>
                    <a:pt x="627395" y="367997"/>
                  </a:lnTo>
                  <a:lnTo>
                    <a:pt x="627574" y="367517"/>
                  </a:lnTo>
                  <a:close/>
                </a:path>
                <a:path w="1201420" h="909320">
                  <a:moveTo>
                    <a:pt x="627762" y="367016"/>
                  </a:moveTo>
                  <a:lnTo>
                    <a:pt x="627574" y="367517"/>
                  </a:lnTo>
                  <a:lnTo>
                    <a:pt x="627762" y="367016"/>
                  </a:lnTo>
                  <a:close/>
                </a:path>
                <a:path w="1201420" h="909320">
                  <a:moveTo>
                    <a:pt x="634753" y="348302"/>
                  </a:moveTo>
                  <a:lnTo>
                    <a:pt x="634381" y="349203"/>
                  </a:lnTo>
                  <a:lnTo>
                    <a:pt x="634584" y="348756"/>
                  </a:lnTo>
                  <a:lnTo>
                    <a:pt x="634753" y="348302"/>
                  </a:lnTo>
                  <a:close/>
                </a:path>
                <a:path w="1201420" h="909320">
                  <a:moveTo>
                    <a:pt x="634584" y="348756"/>
                  </a:moveTo>
                  <a:lnTo>
                    <a:pt x="634381" y="349203"/>
                  </a:lnTo>
                  <a:lnTo>
                    <a:pt x="634584" y="348756"/>
                  </a:lnTo>
                  <a:close/>
                </a:path>
                <a:path w="1201420" h="909320">
                  <a:moveTo>
                    <a:pt x="634789" y="348302"/>
                  </a:moveTo>
                  <a:lnTo>
                    <a:pt x="634584" y="348756"/>
                  </a:lnTo>
                  <a:lnTo>
                    <a:pt x="634789" y="348302"/>
                  </a:lnTo>
                  <a:close/>
                </a:path>
                <a:path w="1201420" h="909320">
                  <a:moveTo>
                    <a:pt x="643224" y="329704"/>
                  </a:moveTo>
                  <a:lnTo>
                    <a:pt x="642819" y="330526"/>
                  </a:lnTo>
                  <a:lnTo>
                    <a:pt x="643036" y="330118"/>
                  </a:lnTo>
                  <a:lnTo>
                    <a:pt x="643224" y="329704"/>
                  </a:lnTo>
                  <a:close/>
                </a:path>
                <a:path w="1201420" h="909320">
                  <a:moveTo>
                    <a:pt x="643036" y="330118"/>
                  </a:moveTo>
                  <a:lnTo>
                    <a:pt x="642819" y="330526"/>
                  </a:lnTo>
                  <a:lnTo>
                    <a:pt x="643036" y="330118"/>
                  </a:lnTo>
                  <a:close/>
                </a:path>
                <a:path w="1201420" h="909320">
                  <a:moveTo>
                    <a:pt x="643257" y="329704"/>
                  </a:moveTo>
                  <a:lnTo>
                    <a:pt x="643036" y="330118"/>
                  </a:lnTo>
                  <a:lnTo>
                    <a:pt x="643257" y="329704"/>
                  </a:lnTo>
                  <a:close/>
                </a:path>
                <a:path w="1201420" h="909320">
                  <a:moveTo>
                    <a:pt x="653091" y="311263"/>
                  </a:moveTo>
                  <a:lnTo>
                    <a:pt x="652663" y="312009"/>
                  </a:lnTo>
                  <a:lnTo>
                    <a:pt x="652891" y="311637"/>
                  </a:lnTo>
                  <a:lnTo>
                    <a:pt x="653091" y="311263"/>
                  </a:lnTo>
                  <a:close/>
                </a:path>
                <a:path w="1201420" h="909320">
                  <a:moveTo>
                    <a:pt x="652891" y="311637"/>
                  </a:moveTo>
                  <a:lnTo>
                    <a:pt x="652663" y="312009"/>
                  </a:lnTo>
                  <a:lnTo>
                    <a:pt x="652891" y="311637"/>
                  </a:lnTo>
                  <a:close/>
                </a:path>
                <a:path w="1201420" h="909320">
                  <a:moveTo>
                    <a:pt x="653121" y="311263"/>
                  </a:moveTo>
                  <a:lnTo>
                    <a:pt x="652891" y="311637"/>
                  </a:lnTo>
                  <a:lnTo>
                    <a:pt x="653121" y="311263"/>
                  </a:lnTo>
                  <a:close/>
                </a:path>
                <a:path w="1201420" h="909320">
                  <a:moveTo>
                    <a:pt x="664090" y="293378"/>
                  </a:moveTo>
                  <a:lnTo>
                    <a:pt x="663867" y="293700"/>
                  </a:lnTo>
                  <a:lnTo>
                    <a:pt x="664090" y="293378"/>
                  </a:lnTo>
                  <a:close/>
                </a:path>
                <a:path w="1201420" h="909320">
                  <a:moveTo>
                    <a:pt x="664337" y="293022"/>
                  </a:moveTo>
                  <a:lnTo>
                    <a:pt x="664090" y="293378"/>
                  </a:lnTo>
                  <a:lnTo>
                    <a:pt x="664337" y="293022"/>
                  </a:lnTo>
                  <a:close/>
                </a:path>
                <a:path w="1201420" h="909320">
                  <a:moveTo>
                    <a:pt x="676619" y="275333"/>
                  </a:moveTo>
                  <a:lnTo>
                    <a:pt x="676380" y="275640"/>
                  </a:lnTo>
                  <a:lnTo>
                    <a:pt x="676619" y="275333"/>
                  </a:lnTo>
                  <a:close/>
                </a:path>
                <a:path w="1201420" h="909320">
                  <a:moveTo>
                    <a:pt x="676857" y="275026"/>
                  </a:moveTo>
                  <a:lnTo>
                    <a:pt x="676619" y="275333"/>
                  </a:lnTo>
                  <a:lnTo>
                    <a:pt x="676857" y="275026"/>
                  </a:lnTo>
                  <a:close/>
                </a:path>
                <a:path w="1201420" h="909320">
                  <a:moveTo>
                    <a:pt x="690389" y="257604"/>
                  </a:moveTo>
                  <a:lnTo>
                    <a:pt x="690153" y="257878"/>
                  </a:lnTo>
                  <a:lnTo>
                    <a:pt x="690389" y="257604"/>
                  </a:lnTo>
                  <a:close/>
                </a:path>
                <a:path w="1201420" h="909320">
                  <a:moveTo>
                    <a:pt x="690634" y="257319"/>
                  </a:moveTo>
                  <a:lnTo>
                    <a:pt x="690389" y="257604"/>
                  </a:lnTo>
                  <a:lnTo>
                    <a:pt x="690634" y="257319"/>
                  </a:lnTo>
                  <a:close/>
                </a:path>
                <a:path w="1201420" h="909320">
                  <a:moveTo>
                    <a:pt x="705363" y="240216"/>
                  </a:moveTo>
                  <a:lnTo>
                    <a:pt x="705133" y="240459"/>
                  </a:lnTo>
                  <a:lnTo>
                    <a:pt x="705363" y="240216"/>
                  </a:lnTo>
                  <a:close/>
                </a:path>
                <a:path w="1201420" h="909320">
                  <a:moveTo>
                    <a:pt x="705616" y="239949"/>
                  </a:moveTo>
                  <a:lnTo>
                    <a:pt x="705363" y="240216"/>
                  </a:lnTo>
                  <a:lnTo>
                    <a:pt x="705616" y="239949"/>
                  </a:lnTo>
                  <a:close/>
                </a:path>
                <a:path w="1201420" h="909320">
                  <a:moveTo>
                    <a:pt x="721728" y="222961"/>
                  </a:moveTo>
                  <a:lnTo>
                    <a:pt x="721038" y="223640"/>
                  </a:lnTo>
                  <a:lnTo>
                    <a:pt x="721395" y="223312"/>
                  </a:lnTo>
                  <a:lnTo>
                    <a:pt x="721728" y="222961"/>
                  </a:lnTo>
                  <a:close/>
                </a:path>
                <a:path w="1201420" h="909320">
                  <a:moveTo>
                    <a:pt x="721395" y="223312"/>
                  </a:moveTo>
                  <a:lnTo>
                    <a:pt x="721038" y="223640"/>
                  </a:lnTo>
                  <a:lnTo>
                    <a:pt x="721395" y="223312"/>
                  </a:lnTo>
                  <a:close/>
                </a:path>
                <a:path w="1201420" h="909320">
                  <a:moveTo>
                    <a:pt x="721776" y="222961"/>
                  </a:moveTo>
                  <a:lnTo>
                    <a:pt x="721395" y="223312"/>
                  </a:lnTo>
                  <a:lnTo>
                    <a:pt x="721776" y="222961"/>
                  </a:lnTo>
                  <a:close/>
                </a:path>
                <a:path w="1201420" h="909320">
                  <a:moveTo>
                    <a:pt x="757472" y="190098"/>
                  </a:moveTo>
                  <a:lnTo>
                    <a:pt x="756554" y="190874"/>
                  </a:lnTo>
                  <a:lnTo>
                    <a:pt x="757033" y="190502"/>
                  </a:lnTo>
                  <a:lnTo>
                    <a:pt x="757472" y="190098"/>
                  </a:lnTo>
                  <a:close/>
                </a:path>
                <a:path w="1201420" h="909320">
                  <a:moveTo>
                    <a:pt x="757033" y="190502"/>
                  </a:moveTo>
                  <a:lnTo>
                    <a:pt x="756554" y="190874"/>
                  </a:lnTo>
                  <a:lnTo>
                    <a:pt x="757033" y="190502"/>
                  </a:lnTo>
                  <a:close/>
                </a:path>
                <a:path w="1201420" h="909320">
                  <a:moveTo>
                    <a:pt x="757554" y="190098"/>
                  </a:moveTo>
                  <a:lnTo>
                    <a:pt x="757033" y="190502"/>
                  </a:lnTo>
                  <a:lnTo>
                    <a:pt x="757554" y="190098"/>
                  </a:lnTo>
                  <a:close/>
                </a:path>
                <a:path w="1201420" h="909320">
                  <a:moveTo>
                    <a:pt x="796945" y="159531"/>
                  </a:moveTo>
                  <a:lnTo>
                    <a:pt x="796028" y="160186"/>
                  </a:lnTo>
                  <a:lnTo>
                    <a:pt x="796499" y="159877"/>
                  </a:lnTo>
                  <a:lnTo>
                    <a:pt x="796945" y="159531"/>
                  </a:lnTo>
                  <a:close/>
                </a:path>
                <a:path w="1201420" h="909320">
                  <a:moveTo>
                    <a:pt x="796499" y="159877"/>
                  </a:moveTo>
                  <a:lnTo>
                    <a:pt x="796028" y="160186"/>
                  </a:lnTo>
                  <a:lnTo>
                    <a:pt x="796499" y="159877"/>
                  </a:lnTo>
                  <a:close/>
                </a:path>
                <a:path w="1201420" h="909320">
                  <a:moveTo>
                    <a:pt x="797026" y="159531"/>
                  </a:moveTo>
                  <a:lnTo>
                    <a:pt x="796499" y="159877"/>
                  </a:lnTo>
                  <a:lnTo>
                    <a:pt x="797026" y="159531"/>
                  </a:lnTo>
                  <a:close/>
                </a:path>
                <a:path w="1201420" h="909320">
                  <a:moveTo>
                    <a:pt x="839938" y="131353"/>
                  </a:moveTo>
                  <a:lnTo>
                    <a:pt x="839015" y="131911"/>
                  </a:lnTo>
                  <a:lnTo>
                    <a:pt x="839487" y="131649"/>
                  </a:lnTo>
                  <a:lnTo>
                    <a:pt x="839938" y="131353"/>
                  </a:lnTo>
                  <a:close/>
                </a:path>
                <a:path w="1201420" h="909320">
                  <a:moveTo>
                    <a:pt x="839487" y="131649"/>
                  </a:moveTo>
                  <a:lnTo>
                    <a:pt x="839015" y="131911"/>
                  </a:lnTo>
                  <a:lnTo>
                    <a:pt x="839487" y="131649"/>
                  </a:lnTo>
                  <a:close/>
                </a:path>
                <a:path w="1201420" h="909320">
                  <a:moveTo>
                    <a:pt x="840022" y="131353"/>
                  </a:moveTo>
                  <a:lnTo>
                    <a:pt x="839487" y="131649"/>
                  </a:lnTo>
                  <a:lnTo>
                    <a:pt x="840022" y="131353"/>
                  </a:lnTo>
                  <a:close/>
                </a:path>
                <a:path w="1201420" h="909320">
                  <a:moveTo>
                    <a:pt x="886004" y="105904"/>
                  </a:moveTo>
                  <a:lnTo>
                    <a:pt x="885065" y="106379"/>
                  </a:lnTo>
                  <a:lnTo>
                    <a:pt x="885545" y="106158"/>
                  </a:lnTo>
                  <a:lnTo>
                    <a:pt x="886004" y="105904"/>
                  </a:lnTo>
                  <a:close/>
                </a:path>
                <a:path w="1201420" h="909320">
                  <a:moveTo>
                    <a:pt x="885545" y="106158"/>
                  </a:moveTo>
                  <a:lnTo>
                    <a:pt x="885065" y="106379"/>
                  </a:lnTo>
                  <a:lnTo>
                    <a:pt x="885545" y="106158"/>
                  </a:lnTo>
                  <a:close/>
                </a:path>
                <a:path w="1201420" h="909320">
                  <a:moveTo>
                    <a:pt x="886096" y="105904"/>
                  </a:moveTo>
                  <a:lnTo>
                    <a:pt x="885545" y="106158"/>
                  </a:lnTo>
                  <a:lnTo>
                    <a:pt x="886096" y="105904"/>
                  </a:lnTo>
                  <a:close/>
                </a:path>
                <a:path w="1201420" h="909320">
                  <a:moveTo>
                    <a:pt x="934693" y="83512"/>
                  </a:moveTo>
                  <a:lnTo>
                    <a:pt x="933725" y="83915"/>
                  </a:lnTo>
                  <a:lnTo>
                    <a:pt x="934228" y="83727"/>
                  </a:lnTo>
                  <a:lnTo>
                    <a:pt x="934693" y="83512"/>
                  </a:lnTo>
                  <a:close/>
                </a:path>
                <a:path w="1201420" h="909320">
                  <a:moveTo>
                    <a:pt x="934228" y="83727"/>
                  </a:moveTo>
                  <a:lnTo>
                    <a:pt x="933725" y="83915"/>
                  </a:lnTo>
                  <a:lnTo>
                    <a:pt x="934228" y="83727"/>
                  </a:lnTo>
                  <a:close/>
                </a:path>
                <a:path w="1201420" h="909320">
                  <a:moveTo>
                    <a:pt x="934800" y="83512"/>
                  </a:moveTo>
                  <a:lnTo>
                    <a:pt x="934228" y="83727"/>
                  </a:lnTo>
                  <a:lnTo>
                    <a:pt x="934800" y="83512"/>
                  </a:lnTo>
                  <a:close/>
                </a:path>
                <a:path w="1201420" h="909320">
                  <a:moveTo>
                    <a:pt x="985553" y="64502"/>
                  </a:moveTo>
                  <a:lnTo>
                    <a:pt x="984545" y="64837"/>
                  </a:lnTo>
                  <a:lnTo>
                    <a:pt x="985053" y="64688"/>
                  </a:lnTo>
                  <a:lnTo>
                    <a:pt x="985553" y="64502"/>
                  </a:lnTo>
                  <a:close/>
                </a:path>
                <a:path w="1201420" h="909320">
                  <a:moveTo>
                    <a:pt x="985053" y="64688"/>
                  </a:moveTo>
                  <a:lnTo>
                    <a:pt x="984545" y="64837"/>
                  </a:lnTo>
                  <a:lnTo>
                    <a:pt x="985053" y="64688"/>
                  </a:lnTo>
                  <a:close/>
                </a:path>
                <a:path w="1201420" h="909320">
                  <a:moveTo>
                    <a:pt x="985694" y="64502"/>
                  </a:moveTo>
                  <a:lnTo>
                    <a:pt x="985553" y="64502"/>
                  </a:lnTo>
                  <a:lnTo>
                    <a:pt x="985053" y="64688"/>
                  </a:lnTo>
                  <a:lnTo>
                    <a:pt x="985694" y="64502"/>
                  </a:lnTo>
                  <a:close/>
                </a:path>
                <a:path w="1201420" h="909320">
                  <a:moveTo>
                    <a:pt x="1038132" y="49190"/>
                  </a:moveTo>
                  <a:lnTo>
                    <a:pt x="1037073" y="49457"/>
                  </a:lnTo>
                  <a:lnTo>
                    <a:pt x="1037596" y="49347"/>
                  </a:lnTo>
                  <a:lnTo>
                    <a:pt x="1038132" y="49190"/>
                  </a:lnTo>
                  <a:close/>
                </a:path>
                <a:path w="1201420" h="909320">
                  <a:moveTo>
                    <a:pt x="1037596" y="49347"/>
                  </a:moveTo>
                  <a:lnTo>
                    <a:pt x="1037073" y="49457"/>
                  </a:lnTo>
                  <a:lnTo>
                    <a:pt x="1037218" y="49457"/>
                  </a:lnTo>
                  <a:lnTo>
                    <a:pt x="1037596" y="49347"/>
                  </a:lnTo>
                  <a:close/>
                </a:path>
                <a:path w="1201420" h="909320">
                  <a:moveTo>
                    <a:pt x="1038339" y="49190"/>
                  </a:moveTo>
                  <a:lnTo>
                    <a:pt x="1038132" y="49190"/>
                  </a:lnTo>
                  <a:lnTo>
                    <a:pt x="1037596" y="49347"/>
                  </a:lnTo>
                  <a:lnTo>
                    <a:pt x="1038339" y="49190"/>
                  </a:lnTo>
                  <a:close/>
                </a:path>
                <a:path w="1201420" h="909320">
                  <a:moveTo>
                    <a:pt x="1091567" y="37979"/>
                  </a:moveTo>
                  <a:lnTo>
                    <a:pt x="1091144" y="38042"/>
                  </a:lnTo>
                  <a:lnTo>
                    <a:pt x="1091567" y="37979"/>
                  </a:lnTo>
                  <a:close/>
                </a:path>
                <a:path w="1201420" h="909320">
                  <a:moveTo>
                    <a:pt x="1092147" y="37892"/>
                  </a:moveTo>
                  <a:lnTo>
                    <a:pt x="1091979" y="37892"/>
                  </a:lnTo>
                  <a:lnTo>
                    <a:pt x="1091567" y="37979"/>
                  </a:lnTo>
                  <a:lnTo>
                    <a:pt x="1092147" y="37892"/>
                  </a:lnTo>
                  <a:close/>
                </a:path>
                <a:path w="1201420" h="909320">
                  <a:moveTo>
                    <a:pt x="1174429" y="29161"/>
                  </a:moveTo>
                  <a:lnTo>
                    <a:pt x="1173838" y="29161"/>
                  </a:lnTo>
                  <a:lnTo>
                    <a:pt x="1173537" y="29181"/>
                  </a:lnTo>
                  <a:lnTo>
                    <a:pt x="1174429" y="29161"/>
                  </a:lnTo>
                  <a:close/>
                </a:path>
              </a:pathLst>
            </a:custGeom>
            <a:solidFill>
              <a:srgbClr val="333F5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798652" y="4120140"/>
            <a:ext cx="10637520" cy="1521460"/>
            <a:chOff x="798652" y="4120140"/>
            <a:chExt cx="10637520" cy="1521460"/>
          </a:xfrm>
        </p:grpSpPr>
        <p:sp>
          <p:nvSpPr>
            <p:cNvPr id="3" name="object 3" descr=""/>
            <p:cNvSpPr/>
            <p:nvPr/>
          </p:nvSpPr>
          <p:spPr>
            <a:xfrm>
              <a:off x="798652" y="4120140"/>
              <a:ext cx="10637520" cy="1521460"/>
            </a:xfrm>
            <a:custGeom>
              <a:avLst/>
              <a:gdLst/>
              <a:ahLst/>
              <a:cxnLst/>
              <a:rect l="l" t="t" r="r" b="b"/>
              <a:pathLst>
                <a:path w="10637520" h="1521460">
                  <a:moveTo>
                    <a:pt x="10637133" y="0"/>
                  </a:moveTo>
                  <a:lnTo>
                    <a:pt x="0" y="0"/>
                  </a:lnTo>
                  <a:lnTo>
                    <a:pt x="0" y="1520928"/>
                  </a:lnTo>
                  <a:lnTo>
                    <a:pt x="10637133" y="1520928"/>
                  </a:lnTo>
                  <a:lnTo>
                    <a:pt x="10637133" y="0"/>
                  </a:lnTo>
                  <a:close/>
                </a:path>
              </a:pathLst>
            </a:custGeom>
            <a:solidFill>
              <a:srgbClr val="DEEBF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299191" y="4337304"/>
              <a:ext cx="1085088" cy="1085088"/>
            </a:xfrm>
            <a:prstGeom prst="rect">
              <a:avLst/>
            </a:prstGeom>
          </p:spPr>
        </p:pic>
      </p:grpSp>
      <p:grpSp>
        <p:nvGrpSpPr>
          <p:cNvPr id="5" name="object 5" descr=""/>
          <p:cNvGrpSpPr/>
          <p:nvPr/>
        </p:nvGrpSpPr>
        <p:grpSpPr>
          <a:xfrm>
            <a:off x="798652" y="1458409"/>
            <a:ext cx="10637520" cy="1521460"/>
            <a:chOff x="798652" y="1458409"/>
            <a:chExt cx="10637520" cy="1521460"/>
          </a:xfrm>
        </p:grpSpPr>
        <p:sp>
          <p:nvSpPr>
            <p:cNvPr id="6" name="object 6" descr=""/>
            <p:cNvSpPr/>
            <p:nvPr/>
          </p:nvSpPr>
          <p:spPr>
            <a:xfrm>
              <a:off x="798652" y="1458409"/>
              <a:ext cx="10637520" cy="1521460"/>
            </a:xfrm>
            <a:custGeom>
              <a:avLst/>
              <a:gdLst/>
              <a:ahLst/>
              <a:cxnLst/>
              <a:rect l="l" t="t" r="r" b="b"/>
              <a:pathLst>
                <a:path w="10637520" h="1521460">
                  <a:moveTo>
                    <a:pt x="10637133" y="0"/>
                  </a:moveTo>
                  <a:lnTo>
                    <a:pt x="0" y="0"/>
                  </a:lnTo>
                  <a:lnTo>
                    <a:pt x="0" y="1520929"/>
                  </a:lnTo>
                  <a:lnTo>
                    <a:pt x="10637133" y="1520929"/>
                  </a:lnTo>
                  <a:lnTo>
                    <a:pt x="10637133" y="0"/>
                  </a:lnTo>
                  <a:close/>
                </a:path>
              </a:pathLst>
            </a:custGeom>
            <a:solidFill>
              <a:srgbClr val="E0E5E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149840" y="1664208"/>
              <a:ext cx="1203959" cy="1203960"/>
            </a:xfrm>
            <a:prstGeom prst="rect">
              <a:avLst/>
            </a:prstGeom>
          </p:spPr>
        </p:pic>
      </p:grpSp>
      <p:sp>
        <p:nvSpPr>
          <p:cNvPr id="8" name="object 8" descr=""/>
          <p:cNvSpPr txBox="1"/>
          <p:nvPr/>
        </p:nvSpPr>
        <p:spPr>
          <a:xfrm>
            <a:off x="798652" y="4120140"/>
            <a:ext cx="10637520" cy="1521460"/>
          </a:xfrm>
          <a:prstGeom prst="rect">
            <a:avLst/>
          </a:prstGeom>
        </p:spPr>
        <p:txBody>
          <a:bodyPr wrap="square" lIns="0" tIns="127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2500">
              <a:latin typeface="Times New Roman"/>
              <a:cs typeface="Times New Roman"/>
            </a:endParaRPr>
          </a:p>
          <a:p>
            <a:pPr marL="624840" marR="859155">
              <a:lnSpc>
                <a:spcPct val="100000"/>
              </a:lnSpc>
            </a:pPr>
            <a:r>
              <a:rPr dirty="0" sz="2400" spc="-90">
                <a:latin typeface="Calibri"/>
                <a:cs typeface="Calibri"/>
              </a:rPr>
              <a:t>To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evaluate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the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effect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of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an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on-site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 spc="-65">
                <a:latin typeface="Calibri"/>
                <a:cs typeface="Calibri"/>
              </a:rPr>
              <a:t>CT-</a:t>
            </a:r>
            <a:r>
              <a:rPr dirty="0" sz="2400">
                <a:latin typeface="Calibri"/>
                <a:cs typeface="Calibri"/>
              </a:rPr>
              <a:t>FFR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strategy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on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the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management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of </a:t>
            </a:r>
            <a:r>
              <a:rPr dirty="0" sz="2400">
                <a:latin typeface="Calibri"/>
                <a:cs typeface="Calibri"/>
              </a:rPr>
              <a:t>stable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patients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with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intermediate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stenosis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by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CCTA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 spc="-5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26644" rIns="0" bIns="0" rtlCol="0" vert="horz">
            <a:spAutoFit/>
          </a:bodyPr>
          <a:lstStyle/>
          <a:p>
            <a:pPr marL="2821940">
              <a:lnSpc>
                <a:spcPct val="100000"/>
              </a:lnSpc>
              <a:spcBef>
                <a:spcPts val="100"/>
              </a:spcBef>
            </a:pPr>
            <a:r>
              <a:rPr dirty="0"/>
              <a:t>Study</a:t>
            </a:r>
            <a:r>
              <a:rPr dirty="0" spc="-40"/>
              <a:t> </a:t>
            </a:r>
            <a:r>
              <a:rPr dirty="0"/>
              <a:t>hypothesis</a:t>
            </a:r>
            <a:r>
              <a:rPr dirty="0" spc="-40"/>
              <a:t> </a:t>
            </a:r>
            <a:r>
              <a:rPr dirty="0"/>
              <a:t>and</a:t>
            </a:r>
            <a:r>
              <a:rPr dirty="0" spc="-40"/>
              <a:t> </a:t>
            </a:r>
            <a:r>
              <a:rPr dirty="0"/>
              <a:t>study</a:t>
            </a:r>
            <a:r>
              <a:rPr dirty="0" spc="-35"/>
              <a:t> </a:t>
            </a:r>
            <a:r>
              <a:rPr dirty="0" spc="-25"/>
              <a:t>aim</a:t>
            </a:r>
          </a:p>
        </p:txBody>
      </p:sp>
      <p:grpSp>
        <p:nvGrpSpPr>
          <p:cNvPr id="10" name="object 10" descr=""/>
          <p:cNvGrpSpPr/>
          <p:nvPr/>
        </p:nvGrpSpPr>
        <p:grpSpPr>
          <a:xfrm>
            <a:off x="5877445" y="3200944"/>
            <a:ext cx="437515" cy="811530"/>
            <a:chOff x="5877445" y="3200944"/>
            <a:chExt cx="437515" cy="811530"/>
          </a:xfrm>
        </p:grpSpPr>
        <p:sp>
          <p:nvSpPr>
            <p:cNvPr id="11" name="object 11" descr=""/>
            <p:cNvSpPr/>
            <p:nvPr/>
          </p:nvSpPr>
          <p:spPr>
            <a:xfrm>
              <a:off x="5883795" y="3207294"/>
              <a:ext cx="424815" cy="798830"/>
            </a:xfrm>
            <a:custGeom>
              <a:avLst/>
              <a:gdLst/>
              <a:ahLst/>
              <a:cxnLst/>
              <a:rect l="l" t="t" r="r" b="b"/>
              <a:pathLst>
                <a:path w="424814" h="798829">
                  <a:moveTo>
                    <a:pt x="318303" y="0"/>
                  </a:moveTo>
                  <a:lnTo>
                    <a:pt x="106100" y="0"/>
                  </a:lnTo>
                  <a:lnTo>
                    <a:pt x="106100" y="586004"/>
                  </a:lnTo>
                  <a:lnTo>
                    <a:pt x="0" y="586004"/>
                  </a:lnTo>
                  <a:lnTo>
                    <a:pt x="212203" y="798206"/>
                  </a:lnTo>
                  <a:lnTo>
                    <a:pt x="424404" y="586004"/>
                  </a:lnTo>
                  <a:lnTo>
                    <a:pt x="318303" y="586004"/>
                  </a:lnTo>
                  <a:lnTo>
                    <a:pt x="318303" y="0"/>
                  </a:lnTo>
                  <a:close/>
                </a:path>
              </a:pathLst>
            </a:custGeom>
            <a:solidFill>
              <a:srgbClr val="333F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5883795" y="3207294"/>
              <a:ext cx="424815" cy="798830"/>
            </a:xfrm>
            <a:custGeom>
              <a:avLst/>
              <a:gdLst/>
              <a:ahLst/>
              <a:cxnLst/>
              <a:rect l="l" t="t" r="r" b="b"/>
              <a:pathLst>
                <a:path w="424814" h="798829">
                  <a:moveTo>
                    <a:pt x="0" y="586004"/>
                  </a:moveTo>
                  <a:lnTo>
                    <a:pt x="106101" y="586004"/>
                  </a:lnTo>
                  <a:lnTo>
                    <a:pt x="106101" y="0"/>
                  </a:lnTo>
                  <a:lnTo>
                    <a:pt x="318303" y="0"/>
                  </a:lnTo>
                  <a:lnTo>
                    <a:pt x="318303" y="586004"/>
                  </a:lnTo>
                  <a:lnTo>
                    <a:pt x="424405" y="586004"/>
                  </a:lnTo>
                  <a:lnTo>
                    <a:pt x="212202" y="798207"/>
                  </a:lnTo>
                  <a:lnTo>
                    <a:pt x="0" y="586004"/>
                  </a:lnTo>
                  <a:close/>
                </a:path>
              </a:pathLst>
            </a:custGeom>
            <a:ln w="12700">
              <a:solidFill>
                <a:srgbClr val="2F528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 descr=""/>
          <p:cNvSpPr txBox="1"/>
          <p:nvPr/>
        </p:nvSpPr>
        <p:spPr>
          <a:xfrm>
            <a:off x="798652" y="1458409"/>
            <a:ext cx="10637520" cy="1521460"/>
          </a:xfrm>
          <a:prstGeom prst="rect">
            <a:avLst/>
          </a:prstGeom>
        </p:spPr>
        <p:txBody>
          <a:bodyPr wrap="square" lIns="0" tIns="135890" rIns="0" bIns="0" rtlCol="0" vert="horz">
            <a:spAutoFit/>
          </a:bodyPr>
          <a:lstStyle/>
          <a:p>
            <a:pPr algn="just" marL="240029" marR="232410">
              <a:lnSpc>
                <a:spcPct val="100800"/>
              </a:lnSpc>
              <a:spcBef>
                <a:spcPts val="1070"/>
              </a:spcBef>
            </a:pPr>
            <a:r>
              <a:rPr dirty="0" sz="2400">
                <a:latin typeface="Calibri"/>
                <a:cs typeface="Calibri"/>
              </a:rPr>
              <a:t>Whether</a:t>
            </a:r>
            <a:r>
              <a:rPr dirty="0" sz="2400" spc="90">
                <a:latin typeface="Calibri"/>
                <a:cs typeface="Calibri"/>
              </a:rPr>
              <a:t>  </a:t>
            </a:r>
            <a:r>
              <a:rPr dirty="0" sz="2400">
                <a:latin typeface="Calibri"/>
                <a:cs typeface="Calibri"/>
              </a:rPr>
              <a:t>a</a:t>
            </a:r>
            <a:r>
              <a:rPr dirty="0" sz="2400" spc="95">
                <a:latin typeface="Calibri"/>
                <a:cs typeface="Calibri"/>
              </a:rPr>
              <a:t>  </a:t>
            </a:r>
            <a:r>
              <a:rPr dirty="0" sz="2400">
                <a:latin typeface="Calibri"/>
                <a:cs typeface="Calibri"/>
              </a:rPr>
              <a:t>strategy</a:t>
            </a:r>
            <a:r>
              <a:rPr dirty="0" sz="2400" spc="95">
                <a:latin typeface="Calibri"/>
                <a:cs typeface="Calibri"/>
              </a:rPr>
              <a:t>  </a:t>
            </a:r>
            <a:r>
              <a:rPr dirty="0" sz="2400">
                <a:latin typeface="Calibri"/>
                <a:cs typeface="Calibri"/>
              </a:rPr>
              <a:t>of</a:t>
            </a:r>
            <a:r>
              <a:rPr dirty="0" sz="2400" spc="95">
                <a:latin typeface="Calibri"/>
                <a:cs typeface="Calibri"/>
              </a:rPr>
              <a:t>  </a:t>
            </a:r>
            <a:r>
              <a:rPr dirty="0" sz="2400" spc="-10">
                <a:latin typeface="Calibri"/>
                <a:cs typeface="Calibri"/>
              </a:rPr>
              <a:t>on-</a:t>
            </a:r>
            <a:r>
              <a:rPr dirty="0" sz="2400">
                <a:latin typeface="Calibri"/>
                <a:cs typeface="Calibri"/>
              </a:rPr>
              <a:t>site</a:t>
            </a:r>
            <a:r>
              <a:rPr dirty="0" sz="2400" spc="95">
                <a:latin typeface="Calibri"/>
                <a:cs typeface="Calibri"/>
              </a:rPr>
              <a:t>  </a:t>
            </a:r>
            <a:r>
              <a:rPr dirty="0" sz="2400" spc="-10">
                <a:latin typeface="Calibri"/>
                <a:cs typeface="Calibri"/>
              </a:rPr>
              <a:t>ML-</a:t>
            </a:r>
            <a:r>
              <a:rPr dirty="0" sz="2400">
                <a:latin typeface="Calibri"/>
                <a:cs typeface="Calibri"/>
              </a:rPr>
              <a:t>based</a:t>
            </a:r>
            <a:r>
              <a:rPr dirty="0" sz="2400" spc="95">
                <a:latin typeface="Calibri"/>
                <a:cs typeface="Calibri"/>
              </a:rPr>
              <a:t>  </a:t>
            </a:r>
            <a:r>
              <a:rPr dirty="0" sz="2400" spc="-60">
                <a:latin typeface="Calibri"/>
                <a:cs typeface="Calibri"/>
              </a:rPr>
              <a:t>CT-</a:t>
            </a:r>
            <a:r>
              <a:rPr dirty="0" sz="2400">
                <a:latin typeface="Calibri"/>
                <a:cs typeface="Calibri"/>
              </a:rPr>
              <a:t>FFR</a:t>
            </a:r>
            <a:r>
              <a:rPr dirty="0" sz="2400" spc="90">
                <a:latin typeface="Calibri"/>
                <a:cs typeface="Calibri"/>
              </a:rPr>
              <a:t>  </a:t>
            </a:r>
            <a:r>
              <a:rPr dirty="0" sz="2400">
                <a:latin typeface="Calibri"/>
                <a:cs typeface="Calibri"/>
              </a:rPr>
              <a:t>would</a:t>
            </a:r>
            <a:r>
              <a:rPr dirty="0" sz="2400" spc="95">
                <a:latin typeface="Calibri"/>
                <a:cs typeface="Calibri"/>
              </a:rPr>
              <a:t>  </a:t>
            </a:r>
            <a:r>
              <a:rPr dirty="0" sz="2400">
                <a:latin typeface="Calibri"/>
                <a:cs typeface="Calibri"/>
              </a:rPr>
              <a:t>improve</a:t>
            </a:r>
            <a:r>
              <a:rPr dirty="0" sz="2400" spc="95">
                <a:latin typeface="Calibri"/>
                <a:cs typeface="Calibri"/>
              </a:rPr>
              <a:t>  </a:t>
            </a:r>
            <a:r>
              <a:rPr dirty="0" sz="2400">
                <a:latin typeface="Calibri"/>
                <a:cs typeface="Calibri"/>
              </a:rPr>
              <a:t>clinical</a:t>
            </a:r>
            <a:r>
              <a:rPr dirty="0" sz="2400" spc="95">
                <a:latin typeface="Calibri"/>
                <a:cs typeface="Calibri"/>
              </a:rPr>
              <a:t>  </a:t>
            </a:r>
            <a:r>
              <a:rPr dirty="0" sz="2400" spc="-25">
                <a:latin typeface="Calibri"/>
                <a:cs typeface="Calibri"/>
              </a:rPr>
              <a:t>and </a:t>
            </a:r>
            <a:r>
              <a:rPr dirty="0" sz="2400">
                <a:latin typeface="Calibri"/>
                <a:cs typeface="Calibri"/>
              </a:rPr>
              <a:t>economic</a:t>
            </a:r>
            <a:r>
              <a:rPr dirty="0" sz="2400" spc="1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outcomes</a:t>
            </a:r>
            <a:r>
              <a:rPr dirty="0" sz="2400" spc="1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when</a:t>
            </a:r>
            <a:r>
              <a:rPr dirty="0" sz="2400" spc="1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compared</a:t>
            </a:r>
            <a:r>
              <a:rPr dirty="0" sz="2400" spc="1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with</a:t>
            </a:r>
            <a:r>
              <a:rPr dirty="0" sz="2400" spc="1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</a:t>
            </a:r>
            <a:r>
              <a:rPr dirty="0" sz="2400" spc="1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stress</a:t>
            </a:r>
            <a:r>
              <a:rPr dirty="0" sz="2400" spc="140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tests-</a:t>
            </a:r>
            <a:r>
              <a:rPr dirty="0" sz="2400">
                <a:latin typeface="Calibri"/>
                <a:cs typeface="Calibri"/>
              </a:rPr>
              <a:t>based</a:t>
            </a:r>
            <a:r>
              <a:rPr dirty="0" sz="2400" spc="1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standard</a:t>
            </a:r>
            <a:r>
              <a:rPr dirty="0" sz="2400" spc="14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pathway </a:t>
            </a:r>
            <a:r>
              <a:rPr dirty="0" sz="2400">
                <a:latin typeface="Calibri"/>
                <a:cs typeface="Calibri"/>
              </a:rPr>
              <a:t>in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stable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patients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with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intermediate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stenosis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by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CCTA?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0414" y="1765176"/>
            <a:ext cx="5864891" cy="419332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2908" rIns="0" bIns="0" rtlCol="0" vert="horz">
            <a:spAutoFit/>
          </a:bodyPr>
          <a:lstStyle/>
          <a:p>
            <a:pPr marL="369824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Method—</a:t>
            </a:r>
            <a:r>
              <a:rPr dirty="0"/>
              <a:t>—Study</a:t>
            </a:r>
            <a:r>
              <a:rPr dirty="0" spc="15"/>
              <a:t> </a:t>
            </a:r>
            <a:r>
              <a:rPr dirty="0" spc="-10"/>
              <a:t>Design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6600437" y="1317244"/>
            <a:ext cx="3851910" cy="360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200" b="1">
                <a:latin typeface="Calibri"/>
                <a:cs typeface="Calibri"/>
              </a:rPr>
              <a:t>6</a:t>
            </a:r>
            <a:r>
              <a:rPr dirty="0" sz="2200" spc="-40" b="1">
                <a:latin typeface="Calibri"/>
                <a:cs typeface="Calibri"/>
              </a:rPr>
              <a:t> </a:t>
            </a:r>
            <a:r>
              <a:rPr dirty="0" sz="2200" b="1">
                <a:latin typeface="Calibri"/>
                <a:cs typeface="Calibri"/>
              </a:rPr>
              <a:t>tertiary</a:t>
            </a:r>
            <a:r>
              <a:rPr dirty="0" sz="2200" spc="-30" b="1">
                <a:latin typeface="Calibri"/>
                <a:cs typeface="Calibri"/>
              </a:rPr>
              <a:t> </a:t>
            </a:r>
            <a:r>
              <a:rPr dirty="0" sz="2200" b="1">
                <a:latin typeface="Calibri"/>
                <a:cs typeface="Calibri"/>
              </a:rPr>
              <a:t>hospitals</a:t>
            </a:r>
            <a:r>
              <a:rPr dirty="0" sz="2200" spc="-30" b="1">
                <a:latin typeface="Calibri"/>
                <a:cs typeface="Calibri"/>
              </a:rPr>
              <a:t> </a:t>
            </a:r>
            <a:r>
              <a:rPr dirty="0" sz="2200" b="1">
                <a:latin typeface="Calibri"/>
                <a:cs typeface="Calibri"/>
              </a:rPr>
              <a:t>across</a:t>
            </a:r>
            <a:r>
              <a:rPr dirty="0" sz="2200" spc="-25" b="1">
                <a:latin typeface="Calibri"/>
                <a:cs typeface="Calibri"/>
              </a:rPr>
              <a:t> </a:t>
            </a:r>
            <a:r>
              <a:rPr dirty="0" sz="2200" b="1">
                <a:latin typeface="Calibri"/>
                <a:cs typeface="Calibri"/>
              </a:rPr>
              <a:t>China</a:t>
            </a:r>
            <a:r>
              <a:rPr dirty="0" sz="2200" spc="-20" b="1">
                <a:latin typeface="Calibri"/>
                <a:cs typeface="Calibri"/>
              </a:rPr>
              <a:t> </a:t>
            </a:r>
            <a:r>
              <a:rPr dirty="0" sz="2200" spc="-50" b="1">
                <a:latin typeface="Calibri"/>
                <a:cs typeface="Calibri"/>
              </a:rPr>
              <a:t>: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427421" y="1259332"/>
            <a:ext cx="3494404" cy="360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200" b="1">
                <a:latin typeface="Calibri"/>
                <a:cs typeface="Calibri"/>
              </a:rPr>
              <a:t>The</a:t>
            </a:r>
            <a:r>
              <a:rPr dirty="0" sz="2200" spc="-20" b="1">
                <a:latin typeface="Calibri"/>
                <a:cs typeface="Calibri"/>
              </a:rPr>
              <a:t> </a:t>
            </a:r>
            <a:r>
              <a:rPr dirty="0" sz="2200" b="1">
                <a:latin typeface="Calibri"/>
                <a:cs typeface="Calibri"/>
              </a:rPr>
              <a:t>flow</a:t>
            </a:r>
            <a:r>
              <a:rPr dirty="0" sz="2200" spc="-15" b="1">
                <a:latin typeface="Calibri"/>
                <a:cs typeface="Calibri"/>
              </a:rPr>
              <a:t> </a:t>
            </a:r>
            <a:r>
              <a:rPr dirty="0" sz="2200" b="1">
                <a:latin typeface="Calibri"/>
                <a:cs typeface="Calibri"/>
              </a:rPr>
              <a:t>chart</a:t>
            </a:r>
            <a:r>
              <a:rPr dirty="0" sz="2200" spc="-20" b="1">
                <a:latin typeface="Calibri"/>
                <a:cs typeface="Calibri"/>
              </a:rPr>
              <a:t> </a:t>
            </a:r>
            <a:r>
              <a:rPr dirty="0" sz="2200" b="1">
                <a:latin typeface="Calibri"/>
                <a:cs typeface="Calibri"/>
              </a:rPr>
              <a:t>of</a:t>
            </a:r>
            <a:r>
              <a:rPr dirty="0" sz="2200" spc="-20" b="1">
                <a:latin typeface="Calibri"/>
                <a:cs typeface="Calibri"/>
              </a:rPr>
              <a:t> TARGET</a:t>
            </a:r>
            <a:r>
              <a:rPr dirty="0" sz="2200" spc="-15" b="1">
                <a:latin typeface="Calibri"/>
                <a:cs typeface="Calibri"/>
              </a:rPr>
              <a:t> </a:t>
            </a:r>
            <a:r>
              <a:rPr dirty="0" sz="2200" spc="-20" b="1">
                <a:latin typeface="Calibri"/>
                <a:cs typeface="Calibri"/>
              </a:rPr>
              <a:t>trial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6600437" y="2020823"/>
            <a:ext cx="5114290" cy="33845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1700">
                <a:latin typeface="Calibri"/>
                <a:cs typeface="Calibri"/>
              </a:rPr>
              <a:t>Chinese</a:t>
            </a:r>
            <a:r>
              <a:rPr dirty="0" sz="1700" spc="-3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PLA</a:t>
            </a:r>
            <a:r>
              <a:rPr dirty="0" sz="1700" spc="-2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General</a:t>
            </a:r>
            <a:r>
              <a:rPr dirty="0" sz="1700" spc="-30">
                <a:latin typeface="Calibri"/>
                <a:cs typeface="Calibri"/>
              </a:rPr>
              <a:t> </a:t>
            </a:r>
            <a:r>
              <a:rPr dirty="0" sz="1700" spc="-10">
                <a:latin typeface="Calibri"/>
                <a:cs typeface="Calibri"/>
              </a:rPr>
              <a:t>Hospital.</a:t>
            </a:r>
            <a:endParaRPr sz="17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165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1700">
                <a:latin typeface="Calibri"/>
                <a:cs typeface="Calibri"/>
              </a:rPr>
              <a:t>Qilu</a:t>
            </a:r>
            <a:r>
              <a:rPr dirty="0" sz="1700" spc="-3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Hospital</a:t>
            </a:r>
            <a:r>
              <a:rPr dirty="0" sz="1700" spc="-3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of</a:t>
            </a:r>
            <a:r>
              <a:rPr dirty="0" sz="1700" spc="-2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Shandong</a:t>
            </a:r>
            <a:r>
              <a:rPr dirty="0" sz="1700" spc="-25">
                <a:latin typeface="Calibri"/>
                <a:cs typeface="Calibri"/>
              </a:rPr>
              <a:t> </a:t>
            </a:r>
            <a:r>
              <a:rPr dirty="0" sz="1700" spc="-10">
                <a:latin typeface="Calibri"/>
                <a:cs typeface="Calibri"/>
              </a:rPr>
              <a:t>University.</a:t>
            </a:r>
            <a:endParaRPr sz="17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156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1700">
                <a:latin typeface="Calibri"/>
                <a:cs typeface="Calibri"/>
              </a:rPr>
              <a:t>First</a:t>
            </a:r>
            <a:r>
              <a:rPr dirty="0" sz="1700" spc="-4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Affiliated</a:t>
            </a:r>
            <a:r>
              <a:rPr dirty="0" sz="1700" spc="-4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Hospital</a:t>
            </a:r>
            <a:r>
              <a:rPr dirty="0" sz="1700" spc="-4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of</a:t>
            </a:r>
            <a:r>
              <a:rPr dirty="0" sz="1700" spc="-3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Xinjiang</a:t>
            </a:r>
            <a:r>
              <a:rPr dirty="0" sz="1700" spc="-4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Medical</a:t>
            </a:r>
            <a:r>
              <a:rPr dirty="0" sz="1700" spc="-35">
                <a:latin typeface="Calibri"/>
                <a:cs typeface="Calibri"/>
              </a:rPr>
              <a:t> </a:t>
            </a:r>
            <a:r>
              <a:rPr dirty="0" sz="1700" spc="-10">
                <a:latin typeface="Calibri"/>
                <a:cs typeface="Calibri"/>
              </a:rPr>
              <a:t>University</a:t>
            </a:r>
            <a:endParaRPr sz="1700">
              <a:latin typeface="Calibri"/>
              <a:cs typeface="Calibri"/>
            </a:endParaRPr>
          </a:p>
          <a:p>
            <a:pPr marL="354965" marR="5715" indent="-342265">
              <a:lnSpc>
                <a:spcPct val="147100"/>
              </a:lnSpc>
              <a:spcBef>
                <a:spcPts val="695"/>
              </a:spcBef>
              <a:buFont typeface="Arial"/>
              <a:buChar char="•"/>
              <a:tabLst>
                <a:tab pos="354965" algn="l"/>
                <a:tab pos="355600" algn="l"/>
                <a:tab pos="1173480" algn="l"/>
                <a:tab pos="2151380" algn="l"/>
                <a:tab pos="3105150" algn="l"/>
                <a:tab pos="3867785" algn="l"/>
                <a:tab pos="4230370" algn="l"/>
              </a:tabLst>
            </a:pPr>
            <a:r>
              <a:rPr dirty="0" sz="1700" spc="-10">
                <a:latin typeface="Calibri"/>
                <a:cs typeface="Calibri"/>
              </a:rPr>
              <a:t>Second</a:t>
            </a:r>
            <a:r>
              <a:rPr dirty="0" sz="1700">
                <a:latin typeface="Calibri"/>
                <a:cs typeface="Calibri"/>
              </a:rPr>
              <a:t>	</a:t>
            </a:r>
            <a:r>
              <a:rPr dirty="0" sz="1700" spc="-10">
                <a:latin typeface="Calibri"/>
                <a:cs typeface="Calibri"/>
              </a:rPr>
              <a:t>Affiliated</a:t>
            </a:r>
            <a:r>
              <a:rPr dirty="0" sz="1700">
                <a:latin typeface="Calibri"/>
                <a:cs typeface="Calibri"/>
              </a:rPr>
              <a:t>	</a:t>
            </a:r>
            <a:r>
              <a:rPr dirty="0" sz="1700" spc="-10">
                <a:latin typeface="Calibri"/>
                <a:cs typeface="Calibri"/>
              </a:rPr>
              <a:t>Hospital,</a:t>
            </a:r>
            <a:r>
              <a:rPr dirty="0" sz="1700">
                <a:latin typeface="Calibri"/>
                <a:cs typeface="Calibri"/>
              </a:rPr>
              <a:t>	</a:t>
            </a:r>
            <a:r>
              <a:rPr dirty="0" sz="1700" spc="-10">
                <a:latin typeface="Calibri"/>
                <a:cs typeface="Calibri"/>
              </a:rPr>
              <a:t>School</a:t>
            </a:r>
            <a:r>
              <a:rPr dirty="0" sz="1700">
                <a:latin typeface="Calibri"/>
                <a:cs typeface="Calibri"/>
              </a:rPr>
              <a:t>	</a:t>
            </a:r>
            <a:r>
              <a:rPr dirty="0" sz="1700" spc="-25">
                <a:latin typeface="Calibri"/>
                <a:cs typeface="Calibri"/>
              </a:rPr>
              <a:t>of</a:t>
            </a:r>
            <a:r>
              <a:rPr dirty="0" sz="1700">
                <a:latin typeface="Calibri"/>
                <a:cs typeface="Calibri"/>
              </a:rPr>
              <a:t>	</a:t>
            </a:r>
            <a:r>
              <a:rPr dirty="0" sz="1700" spc="-10">
                <a:latin typeface="Calibri"/>
                <a:cs typeface="Calibri"/>
              </a:rPr>
              <a:t>Medicine, </a:t>
            </a:r>
            <a:r>
              <a:rPr dirty="0" sz="1700">
                <a:latin typeface="Calibri"/>
                <a:cs typeface="Calibri"/>
              </a:rPr>
              <a:t>Zhejiang</a:t>
            </a:r>
            <a:r>
              <a:rPr dirty="0" sz="1700" spc="-20">
                <a:latin typeface="Calibri"/>
                <a:cs typeface="Calibri"/>
              </a:rPr>
              <a:t> </a:t>
            </a:r>
            <a:r>
              <a:rPr dirty="0" sz="1700" spc="-10">
                <a:latin typeface="Calibri"/>
                <a:cs typeface="Calibri"/>
              </a:rPr>
              <a:t>University</a:t>
            </a:r>
            <a:endParaRPr sz="1700">
              <a:latin typeface="Calibri"/>
              <a:cs typeface="Calibri"/>
            </a:endParaRPr>
          </a:p>
          <a:p>
            <a:pPr marL="354965" marR="5080" indent="-342265">
              <a:lnSpc>
                <a:spcPct val="151800"/>
              </a:lnSpc>
              <a:spcBef>
                <a:spcPts val="6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1700">
                <a:latin typeface="Calibri"/>
                <a:cs typeface="Calibri"/>
              </a:rPr>
              <a:t>Tongji</a:t>
            </a:r>
            <a:r>
              <a:rPr dirty="0" sz="1700" spc="24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Hospital,</a:t>
            </a:r>
            <a:r>
              <a:rPr dirty="0" sz="1700" spc="25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Huazhong</a:t>
            </a:r>
            <a:r>
              <a:rPr dirty="0" sz="1700" spc="25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University</a:t>
            </a:r>
            <a:r>
              <a:rPr dirty="0" sz="1700" spc="25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of</a:t>
            </a:r>
            <a:r>
              <a:rPr dirty="0" sz="1700" spc="254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Science</a:t>
            </a:r>
            <a:r>
              <a:rPr dirty="0" sz="1700" spc="254">
                <a:latin typeface="Calibri"/>
                <a:cs typeface="Calibri"/>
              </a:rPr>
              <a:t> </a:t>
            </a:r>
            <a:r>
              <a:rPr dirty="0" sz="1700" spc="-25">
                <a:latin typeface="Calibri"/>
                <a:cs typeface="Calibri"/>
              </a:rPr>
              <a:t>and </a:t>
            </a:r>
            <a:r>
              <a:rPr dirty="0" sz="1700" spc="-10">
                <a:latin typeface="Calibri"/>
                <a:cs typeface="Calibri"/>
              </a:rPr>
              <a:t>Technology</a:t>
            </a:r>
            <a:endParaRPr sz="17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156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1700">
                <a:latin typeface="Calibri"/>
                <a:cs typeface="Calibri"/>
              </a:rPr>
              <a:t>Anzhen</a:t>
            </a:r>
            <a:r>
              <a:rPr dirty="0" sz="1700" spc="-5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Hospital,</a:t>
            </a:r>
            <a:r>
              <a:rPr dirty="0" sz="1700" spc="-3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Capital</a:t>
            </a:r>
            <a:r>
              <a:rPr dirty="0" sz="1700" spc="-3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Medical</a:t>
            </a:r>
            <a:r>
              <a:rPr dirty="0" sz="1700" spc="-35">
                <a:latin typeface="Calibri"/>
                <a:cs typeface="Calibri"/>
              </a:rPr>
              <a:t> </a:t>
            </a:r>
            <a:r>
              <a:rPr dirty="0" sz="1700" spc="-10">
                <a:latin typeface="Calibri"/>
                <a:cs typeface="Calibri"/>
              </a:rPr>
              <a:t>University</a:t>
            </a:r>
            <a:endParaRPr sz="1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04139" rIns="0" bIns="0" rtlCol="0" vert="horz">
            <a:spAutoFit/>
          </a:bodyPr>
          <a:lstStyle/>
          <a:p>
            <a:pPr marL="2680335">
              <a:lnSpc>
                <a:spcPct val="100000"/>
              </a:lnSpc>
              <a:spcBef>
                <a:spcPts val="100"/>
              </a:spcBef>
            </a:pPr>
            <a:r>
              <a:rPr dirty="0"/>
              <a:t>Inclusion</a:t>
            </a:r>
            <a:r>
              <a:rPr dirty="0" spc="-50"/>
              <a:t> </a:t>
            </a:r>
            <a:r>
              <a:rPr dirty="0"/>
              <a:t>criteria</a:t>
            </a:r>
            <a:r>
              <a:rPr dirty="0" spc="-40"/>
              <a:t> </a:t>
            </a:r>
            <a:r>
              <a:rPr dirty="0"/>
              <a:t>and</a:t>
            </a:r>
            <a:r>
              <a:rPr dirty="0" spc="-45"/>
              <a:t> </a:t>
            </a:r>
            <a:r>
              <a:rPr dirty="0"/>
              <a:t>exclusion</a:t>
            </a:r>
            <a:r>
              <a:rPr dirty="0" spc="-45"/>
              <a:t> </a:t>
            </a:r>
            <a:r>
              <a:rPr dirty="0" spc="-10"/>
              <a:t>criteria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429153" y="1313179"/>
            <a:ext cx="11273155" cy="48183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Wingdings"/>
              <a:buChar char=""/>
              <a:tabLst>
                <a:tab pos="355600" algn="l"/>
              </a:tabLst>
            </a:pPr>
            <a:r>
              <a:rPr dirty="0" sz="2400" b="1">
                <a:solidFill>
                  <a:srgbClr val="131413"/>
                </a:solidFill>
                <a:latin typeface="Calibri"/>
                <a:cs typeface="Calibri"/>
              </a:rPr>
              <a:t>Inclusion</a:t>
            </a:r>
            <a:r>
              <a:rPr dirty="0" sz="2400" spc="-40" b="1">
                <a:solidFill>
                  <a:srgbClr val="131413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131413"/>
                </a:solidFill>
                <a:latin typeface="Calibri"/>
                <a:cs typeface="Calibri"/>
              </a:rPr>
              <a:t>criteria</a:t>
            </a:r>
            <a:endParaRPr sz="2400">
              <a:latin typeface="Calibri"/>
              <a:cs typeface="Calibri"/>
            </a:endParaRPr>
          </a:p>
          <a:p>
            <a:pPr marL="368300">
              <a:lnSpc>
                <a:spcPct val="100000"/>
              </a:lnSpc>
              <a:spcBef>
                <a:spcPts val="1325"/>
              </a:spcBef>
            </a:pPr>
            <a:r>
              <a:rPr dirty="0" sz="1600">
                <a:solidFill>
                  <a:srgbClr val="131413"/>
                </a:solidFill>
                <a:latin typeface="Calibri"/>
                <a:cs typeface="Calibri"/>
              </a:rPr>
              <a:t>Consecutive</a:t>
            </a:r>
            <a:r>
              <a:rPr dirty="0" sz="1600" spc="-20">
                <a:solidFill>
                  <a:srgbClr val="131413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131413"/>
                </a:solidFill>
                <a:latin typeface="Calibri"/>
                <a:cs typeface="Calibri"/>
              </a:rPr>
              <a:t>patients</a:t>
            </a:r>
            <a:r>
              <a:rPr dirty="0" sz="1600" spc="-30">
                <a:solidFill>
                  <a:srgbClr val="131413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131413"/>
                </a:solidFill>
                <a:latin typeface="Calibri"/>
                <a:cs typeface="Calibri"/>
              </a:rPr>
              <a:t>with</a:t>
            </a:r>
            <a:r>
              <a:rPr dirty="0" sz="1600" spc="-25">
                <a:solidFill>
                  <a:srgbClr val="131413"/>
                </a:solidFill>
                <a:latin typeface="Calibri"/>
                <a:cs typeface="Calibri"/>
              </a:rPr>
              <a:t> </a:t>
            </a:r>
            <a:r>
              <a:rPr dirty="0" sz="1600" spc="-20">
                <a:solidFill>
                  <a:srgbClr val="131413"/>
                </a:solidFill>
                <a:latin typeface="Calibri"/>
                <a:cs typeface="Calibri"/>
              </a:rPr>
              <a:t>new-</a:t>
            </a:r>
            <a:r>
              <a:rPr dirty="0" sz="1600">
                <a:solidFill>
                  <a:srgbClr val="131413"/>
                </a:solidFill>
                <a:latin typeface="Calibri"/>
                <a:cs typeface="Calibri"/>
              </a:rPr>
              <a:t>onset</a:t>
            </a:r>
            <a:r>
              <a:rPr dirty="0" sz="1600" spc="-25">
                <a:solidFill>
                  <a:srgbClr val="131413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131413"/>
                </a:solidFill>
                <a:latin typeface="Calibri"/>
                <a:cs typeface="Calibri"/>
              </a:rPr>
              <a:t>chest</a:t>
            </a:r>
            <a:r>
              <a:rPr dirty="0" sz="1600" spc="-25">
                <a:solidFill>
                  <a:srgbClr val="131413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131413"/>
                </a:solidFill>
                <a:latin typeface="Calibri"/>
                <a:cs typeface="Calibri"/>
              </a:rPr>
              <a:t>pain</a:t>
            </a:r>
            <a:r>
              <a:rPr dirty="0" sz="1600" spc="-25">
                <a:solidFill>
                  <a:srgbClr val="131413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131413"/>
                </a:solidFill>
                <a:latin typeface="Calibri"/>
                <a:cs typeface="Calibri"/>
              </a:rPr>
              <a:t>suspicious</a:t>
            </a:r>
            <a:r>
              <a:rPr dirty="0" sz="1600" spc="-30">
                <a:solidFill>
                  <a:srgbClr val="131413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131413"/>
                </a:solidFill>
                <a:latin typeface="Calibri"/>
                <a:cs typeface="Calibri"/>
              </a:rPr>
              <a:t>for</a:t>
            </a:r>
            <a:r>
              <a:rPr dirty="0" sz="1600" spc="-15">
                <a:solidFill>
                  <a:srgbClr val="131413"/>
                </a:solidFill>
                <a:latin typeface="Calibri"/>
                <a:cs typeface="Calibri"/>
              </a:rPr>
              <a:t> </a:t>
            </a:r>
            <a:r>
              <a:rPr dirty="0" sz="1600" spc="-20">
                <a:solidFill>
                  <a:srgbClr val="131413"/>
                </a:solidFill>
                <a:latin typeface="Calibri"/>
                <a:cs typeface="Calibri"/>
              </a:rPr>
              <a:t>CAD.</a:t>
            </a:r>
            <a:endParaRPr sz="1600">
              <a:latin typeface="Calibri"/>
              <a:cs typeface="Calibri"/>
            </a:endParaRPr>
          </a:p>
          <a:p>
            <a:pPr marL="368300" marR="1416685">
              <a:lnSpc>
                <a:spcPct val="125000"/>
              </a:lnSpc>
              <a:spcBef>
                <a:spcPts val="100"/>
              </a:spcBef>
            </a:pPr>
            <a:r>
              <a:rPr dirty="0" sz="1600">
                <a:solidFill>
                  <a:srgbClr val="131413"/>
                </a:solidFill>
                <a:latin typeface="Calibri"/>
                <a:cs typeface="Calibri"/>
              </a:rPr>
              <a:t>Subjects</a:t>
            </a:r>
            <a:r>
              <a:rPr dirty="0" sz="1600" spc="5">
                <a:solidFill>
                  <a:srgbClr val="131413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131413"/>
                </a:solidFill>
                <a:latin typeface="Calibri"/>
                <a:cs typeface="Calibri"/>
              </a:rPr>
              <a:t>with</a:t>
            </a:r>
            <a:r>
              <a:rPr dirty="0" sz="1600" spc="10">
                <a:solidFill>
                  <a:srgbClr val="131413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131413"/>
                </a:solidFill>
                <a:latin typeface="Calibri"/>
                <a:cs typeface="Calibri"/>
              </a:rPr>
              <a:t>intermediate-to-</a:t>
            </a:r>
            <a:r>
              <a:rPr dirty="0" sz="1600">
                <a:solidFill>
                  <a:srgbClr val="131413"/>
                </a:solidFill>
                <a:latin typeface="Calibri"/>
                <a:cs typeface="Calibri"/>
              </a:rPr>
              <a:t>high</a:t>
            </a:r>
            <a:r>
              <a:rPr dirty="0" sz="1600" spc="10">
                <a:solidFill>
                  <a:srgbClr val="131413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131413"/>
                </a:solidFill>
                <a:latin typeface="Calibri"/>
                <a:cs typeface="Calibri"/>
              </a:rPr>
              <a:t>pretest</a:t>
            </a:r>
            <a:r>
              <a:rPr dirty="0" sz="1600" spc="15">
                <a:solidFill>
                  <a:srgbClr val="131413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131413"/>
                </a:solidFill>
                <a:latin typeface="Calibri"/>
                <a:cs typeface="Calibri"/>
              </a:rPr>
              <a:t>probability</a:t>
            </a:r>
            <a:r>
              <a:rPr dirty="0" sz="1600" spc="15">
                <a:solidFill>
                  <a:srgbClr val="131413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131413"/>
                </a:solidFill>
                <a:latin typeface="Calibri"/>
                <a:cs typeface="Calibri"/>
              </a:rPr>
              <a:t>of</a:t>
            </a:r>
            <a:r>
              <a:rPr dirty="0" sz="1600" spc="10">
                <a:solidFill>
                  <a:srgbClr val="131413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131413"/>
                </a:solidFill>
                <a:latin typeface="Calibri"/>
                <a:cs typeface="Calibri"/>
              </a:rPr>
              <a:t>CAD</a:t>
            </a:r>
            <a:r>
              <a:rPr dirty="0" sz="1600" spc="15">
                <a:solidFill>
                  <a:srgbClr val="131413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131413"/>
                </a:solidFill>
                <a:latin typeface="Calibri"/>
                <a:cs typeface="Calibri"/>
              </a:rPr>
              <a:t>will</a:t>
            </a:r>
            <a:r>
              <a:rPr dirty="0" sz="1600" spc="5">
                <a:solidFill>
                  <a:srgbClr val="131413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131413"/>
                </a:solidFill>
                <a:latin typeface="Calibri"/>
                <a:cs typeface="Calibri"/>
              </a:rPr>
              <a:t>be</a:t>
            </a:r>
            <a:r>
              <a:rPr dirty="0" sz="1600" spc="15">
                <a:solidFill>
                  <a:srgbClr val="131413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131413"/>
                </a:solidFill>
                <a:latin typeface="Calibri"/>
                <a:cs typeface="Calibri"/>
              </a:rPr>
              <a:t>recruited</a:t>
            </a:r>
            <a:r>
              <a:rPr dirty="0" sz="1600" spc="10">
                <a:solidFill>
                  <a:srgbClr val="131413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131413"/>
                </a:solidFill>
                <a:latin typeface="Calibri"/>
                <a:cs typeface="Calibri"/>
              </a:rPr>
              <a:t>based</a:t>
            </a:r>
            <a:r>
              <a:rPr dirty="0" sz="1600" spc="10">
                <a:solidFill>
                  <a:srgbClr val="131413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131413"/>
                </a:solidFill>
                <a:latin typeface="Calibri"/>
                <a:cs typeface="Calibri"/>
              </a:rPr>
              <a:t>on</a:t>
            </a:r>
            <a:r>
              <a:rPr dirty="0" sz="1600" spc="10">
                <a:solidFill>
                  <a:srgbClr val="131413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131413"/>
                </a:solidFill>
                <a:latin typeface="Calibri"/>
                <a:cs typeface="Calibri"/>
              </a:rPr>
              <a:t>the</a:t>
            </a:r>
            <a:r>
              <a:rPr dirty="0" sz="1600" spc="15">
                <a:solidFill>
                  <a:srgbClr val="131413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131413"/>
                </a:solidFill>
                <a:latin typeface="Calibri"/>
                <a:cs typeface="Calibri"/>
              </a:rPr>
              <a:t>CAD</a:t>
            </a:r>
            <a:r>
              <a:rPr dirty="0" sz="1600" spc="15">
                <a:solidFill>
                  <a:srgbClr val="131413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131413"/>
                </a:solidFill>
                <a:latin typeface="Calibri"/>
                <a:cs typeface="Calibri"/>
              </a:rPr>
              <a:t>Consortium</a:t>
            </a:r>
            <a:r>
              <a:rPr dirty="0" sz="1600" spc="15">
                <a:solidFill>
                  <a:srgbClr val="131413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131413"/>
                </a:solidFill>
                <a:latin typeface="Calibri"/>
                <a:cs typeface="Calibri"/>
              </a:rPr>
              <a:t>basic </a:t>
            </a:r>
            <a:r>
              <a:rPr dirty="0" sz="1600">
                <a:solidFill>
                  <a:srgbClr val="131413"/>
                </a:solidFill>
                <a:latin typeface="Calibri"/>
                <a:cs typeface="Calibri"/>
              </a:rPr>
              <a:t>pretest</a:t>
            </a:r>
            <a:r>
              <a:rPr dirty="0" sz="1600" spc="-65">
                <a:solidFill>
                  <a:srgbClr val="131413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131413"/>
                </a:solidFill>
                <a:latin typeface="Calibri"/>
                <a:cs typeface="Calibri"/>
              </a:rPr>
              <a:t>probability</a:t>
            </a:r>
            <a:r>
              <a:rPr dirty="0" sz="1600" spc="-65">
                <a:solidFill>
                  <a:srgbClr val="131413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131413"/>
                </a:solidFill>
                <a:latin typeface="Calibri"/>
                <a:cs typeface="Calibri"/>
              </a:rPr>
              <a:t>score.</a:t>
            </a:r>
            <a:endParaRPr sz="1600">
              <a:latin typeface="Calibri"/>
              <a:cs typeface="Calibri"/>
            </a:endParaRPr>
          </a:p>
          <a:p>
            <a:pPr marL="368300">
              <a:lnSpc>
                <a:spcPct val="100000"/>
              </a:lnSpc>
              <a:spcBef>
                <a:spcPts val="575"/>
              </a:spcBef>
            </a:pPr>
            <a:r>
              <a:rPr dirty="0" sz="1600" spc="-20">
                <a:solidFill>
                  <a:srgbClr val="131413"/>
                </a:solidFill>
                <a:latin typeface="Calibri"/>
                <a:cs typeface="Calibri"/>
              </a:rPr>
              <a:t>CCTA</a:t>
            </a:r>
            <a:r>
              <a:rPr dirty="0" sz="1600" spc="-25">
                <a:solidFill>
                  <a:srgbClr val="131413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131413"/>
                </a:solidFill>
                <a:latin typeface="Calibri"/>
                <a:cs typeface="Calibri"/>
              </a:rPr>
              <a:t>result</a:t>
            </a:r>
            <a:r>
              <a:rPr dirty="0" sz="1600" spc="-20">
                <a:solidFill>
                  <a:srgbClr val="131413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131413"/>
                </a:solidFill>
                <a:latin typeface="Calibri"/>
                <a:cs typeface="Calibri"/>
              </a:rPr>
              <a:t>30-</a:t>
            </a:r>
            <a:r>
              <a:rPr dirty="0" sz="1600">
                <a:solidFill>
                  <a:srgbClr val="131413"/>
                </a:solidFill>
                <a:latin typeface="Calibri"/>
                <a:cs typeface="Calibri"/>
              </a:rPr>
              <a:t>90%</a:t>
            </a:r>
            <a:r>
              <a:rPr dirty="0" sz="1600" spc="-20">
                <a:solidFill>
                  <a:srgbClr val="131413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131413"/>
                </a:solidFill>
                <a:latin typeface="Calibri"/>
                <a:cs typeface="Calibri"/>
              </a:rPr>
              <a:t>diameter</a:t>
            </a:r>
            <a:r>
              <a:rPr dirty="0" sz="1600" spc="-15">
                <a:solidFill>
                  <a:srgbClr val="131413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131413"/>
                </a:solidFill>
                <a:latin typeface="Calibri"/>
                <a:cs typeface="Calibri"/>
              </a:rPr>
              <a:t>stenosis</a:t>
            </a:r>
            <a:r>
              <a:rPr dirty="0" sz="1600" spc="-25">
                <a:solidFill>
                  <a:srgbClr val="131413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131413"/>
                </a:solidFill>
                <a:latin typeface="Calibri"/>
                <a:cs typeface="Calibri"/>
              </a:rPr>
              <a:t>in</a:t>
            </a:r>
            <a:r>
              <a:rPr dirty="0" sz="1600" spc="-30">
                <a:solidFill>
                  <a:srgbClr val="131413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131413"/>
                </a:solidFill>
                <a:latin typeface="Calibri"/>
                <a:cs typeface="Calibri"/>
              </a:rPr>
              <a:t>at</a:t>
            </a:r>
            <a:r>
              <a:rPr dirty="0" sz="1600" spc="-20">
                <a:solidFill>
                  <a:srgbClr val="131413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131413"/>
                </a:solidFill>
                <a:latin typeface="Calibri"/>
                <a:cs typeface="Calibri"/>
              </a:rPr>
              <a:t>least</a:t>
            </a:r>
            <a:r>
              <a:rPr dirty="0" sz="1600" spc="-20">
                <a:solidFill>
                  <a:srgbClr val="131413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131413"/>
                </a:solidFill>
                <a:latin typeface="Calibri"/>
                <a:cs typeface="Calibri"/>
              </a:rPr>
              <a:t>one</a:t>
            </a:r>
            <a:r>
              <a:rPr dirty="0" sz="1600" spc="-20">
                <a:solidFill>
                  <a:srgbClr val="131413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131413"/>
                </a:solidFill>
                <a:latin typeface="Calibri"/>
                <a:cs typeface="Calibri"/>
              </a:rPr>
              <a:t>major</a:t>
            </a:r>
            <a:r>
              <a:rPr dirty="0" sz="1600" spc="-20">
                <a:solidFill>
                  <a:srgbClr val="131413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131413"/>
                </a:solidFill>
                <a:latin typeface="Calibri"/>
                <a:cs typeface="Calibri"/>
              </a:rPr>
              <a:t>coronary</a:t>
            </a:r>
            <a:r>
              <a:rPr dirty="0" sz="1600" spc="-20">
                <a:solidFill>
                  <a:srgbClr val="131413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131413"/>
                </a:solidFill>
                <a:latin typeface="Calibri"/>
                <a:cs typeface="Calibri"/>
              </a:rPr>
              <a:t>artery</a:t>
            </a:r>
            <a:r>
              <a:rPr dirty="0" sz="1600" spc="-25">
                <a:solidFill>
                  <a:srgbClr val="131413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131413"/>
                </a:solidFill>
                <a:latin typeface="Calibri"/>
                <a:cs typeface="Calibri"/>
              </a:rPr>
              <a:t>(coronary</a:t>
            </a:r>
            <a:r>
              <a:rPr dirty="0" sz="1600" spc="-25">
                <a:solidFill>
                  <a:srgbClr val="131413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131413"/>
                </a:solidFill>
                <a:latin typeface="Calibri"/>
                <a:cs typeface="Calibri"/>
              </a:rPr>
              <a:t>artery</a:t>
            </a:r>
            <a:r>
              <a:rPr dirty="0" sz="1600" spc="-20">
                <a:solidFill>
                  <a:srgbClr val="131413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131413"/>
                </a:solidFill>
                <a:latin typeface="Calibri"/>
                <a:cs typeface="Calibri"/>
              </a:rPr>
              <a:t>diameter</a:t>
            </a:r>
            <a:r>
              <a:rPr dirty="0" sz="1600" spc="-20">
                <a:solidFill>
                  <a:srgbClr val="131413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131413"/>
                </a:solidFill>
                <a:latin typeface="Calibri"/>
                <a:cs typeface="Calibri"/>
              </a:rPr>
              <a:t>≥</a:t>
            </a:r>
            <a:r>
              <a:rPr dirty="0" sz="1600" spc="-20">
                <a:solidFill>
                  <a:srgbClr val="131413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131413"/>
                </a:solidFill>
                <a:latin typeface="Calibri"/>
                <a:cs typeface="Calibri"/>
              </a:rPr>
              <a:t>2.5</a:t>
            </a:r>
            <a:r>
              <a:rPr dirty="0" sz="1600" spc="-20">
                <a:solidFill>
                  <a:srgbClr val="131413"/>
                </a:solidFill>
                <a:latin typeface="Calibri"/>
                <a:cs typeface="Calibri"/>
              </a:rPr>
              <a:t> mm).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05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Wingdings"/>
              <a:buChar char=""/>
              <a:tabLst>
                <a:tab pos="355600" algn="l"/>
              </a:tabLst>
            </a:pPr>
            <a:r>
              <a:rPr dirty="0" sz="2400" b="1">
                <a:solidFill>
                  <a:srgbClr val="131413"/>
                </a:solidFill>
                <a:latin typeface="Calibri"/>
                <a:cs typeface="Calibri"/>
              </a:rPr>
              <a:t>Exclusion</a:t>
            </a:r>
            <a:r>
              <a:rPr dirty="0" sz="2400" spc="-90" b="1">
                <a:solidFill>
                  <a:srgbClr val="131413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131413"/>
                </a:solidFill>
                <a:latin typeface="Calibri"/>
                <a:cs typeface="Calibri"/>
              </a:rPr>
              <a:t>criteria</a:t>
            </a:r>
            <a:endParaRPr sz="2400">
              <a:latin typeface="Calibri"/>
              <a:cs typeface="Calibri"/>
            </a:endParaRPr>
          </a:p>
          <a:p>
            <a:pPr lvl="1" marL="732790" indent="-364490">
              <a:lnSpc>
                <a:spcPct val="100000"/>
              </a:lnSpc>
              <a:spcBef>
                <a:spcPts val="1400"/>
              </a:spcBef>
              <a:buAutoNum type="alphaLcPeriod"/>
              <a:tabLst>
                <a:tab pos="732790" algn="l"/>
                <a:tab pos="733425" algn="l"/>
              </a:tabLst>
            </a:pPr>
            <a:r>
              <a:rPr dirty="0" sz="1600">
                <a:solidFill>
                  <a:srgbClr val="131413"/>
                </a:solidFill>
                <a:latin typeface="Calibri"/>
                <a:cs typeface="Calibri"/>
              </a:rPr>
              <a:t>Diagnosed</a:t>
            </a:r>
            <a:r>
              <a:rPr dirty="0" sz="1600" spc="-35">
                <a:solidFill>
                  <a:srgbClr val="131413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131413"/>
                </a:solidFill>
                <a:latin typeface="Calibri"/>
                <a:cs typeface="Calibri"/>
              </a:rPr>
              <a:t>or</a:t>
            </a:r>
            <a:r>
              <a:rPr dirty="0" sz="1600" spc="-10">
                <a:solidFill>
                  <a:srgbClr val="131413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131413"/>
                </a:solidFill>
                <a:latin typeface="Calibri"/>
                <a:cs typeface="Calibri"/>
              </a:rPr>
              <a:t>suspected</a:t>
            </a:r>
            <a:r>
              <a:rPr dirty="0" sz="1600" spc="-20">
                <a:solidFill>
                  <a:srgbClr val="131413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131413"/>
                </a:solidFill>
                <a:latin typeface="Calibri"/>
                <a:cs typeface="Calibri"/>
              </a:rPr>
              <a:t>ACS</a:t>
            </a:r>
            <a:r>
              <a:rPr dirty="0" sz="1600" spc="-15">
                <a:solidFill>
                  <a:srgbClr val="131413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131413"/>
                </a:solidFill>
                <a:latin typeface="Calibri"/>
                <a:cs typeface="Calibri"/>
              </a:rPr>
              <a:t>requiring</a:t>
            </a:r>
            <a:r>
              <a:rPr dirty="0" sz="1600" spc="-20">
                <a:solidFill>
                  <a:srgbClr val="131413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131413"/>
                </a:solidFill>
                <a:latin typeface="Calibri"/>
                <a:cs typeface="Calibri"/>
              </a:rPr>
              <a:t>hospitalization</a:t>
            </a:r>
            <a:r>
              <a:rPr dirty="0" sz="1600" spc="-20">
                <a:solidFill>
                  <a:srgbClr val="131413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131413"/>
                </a:solidFill>
                <a:latin typeface="Calibri"/>
                <a:cs typeface="Calibri"/>
              </a:rPr>
              <a:t>or</a:t>
            </a:r>
            <a:r>
              <a:rPr dirty="0" sz="1600" spc="-10">
                <a:solidFill>
                  <a:srgbClr val="131413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131413"/>
                </a:solidFill>
                <a:latin typeface="Calibri"/>
                <a:cs typeface="Calibri"/>
              </a:rPr>
              <a:t>emergent</a:t>
            </a:r>
            <a:r>
              <a:rPr dirty="0" sz="1600" spc="-15">
                <a:solidFill>
                  <a:srgbClr val="131413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131413"/>
                </a:solidFill>
                <a:latin typeface="Calibri"/>
                <a:cs typeface="Calibri"/>
              </a:rPr>
              <a:t>testing;</a:t>
            </a:r>
            <a:endParaRPr sz="1600">
              <a:latin typeface="Calibri"/>
              <a:cs typeface="Calibri"/>
            </a:endParaRPr>
          </a:p>
          <a:p>
            <a:pPr lvl="1" marL="732790" indent="-364490">
              <a:lnSpc>
                <a:spcPct val="100000"/>
              </a:lnSpc>
              <a:spcBef>
                <a:spcPts val="695"/>
              </a:spcBef>
              <a:buAutoNum type="alphaLcPeriod"/>
              <a:tabLst>
                <a:tab pos="732790" algn="l"/>
                <a:tab pos="733425" algn="l"/>
              </a:tabLst>
            </a:pPr>
            <a:r>
              <a:rPr dirty="0" sz="1600">
                <a:solidFill>
                  <a:srgbClr val="131413"/>
                </a:solidFill>
                <a:latin typeface="Calibri"/>
                <a:cs typeface="Calibri"/>
              </a:rPr>
              <a:t>Hemodynamically</a:t>
            </a:r>
            <a:r>
              <a:rPr dirty="0" sz="1600" spc="-25">
                <a:solidFill>
                  <a:srgbClr val="131413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131413"/>
                </a:solidFill>
                <a:latin typeface="Calibri"/>
                <a:cs typeface="Calibri"/>
              </a:rPr>
              <a:t>or</a:t>
            </a:r>
            <a:r>
              <a:rPr dirty="0" sz="1600" spc="-20">
                <a:solidFill>
                  <a:srgbClr val="131413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131413"/>
                </a:solidFill>
                <a:latin typeface="Calibri"/>
                <a:cs typeface="Calibri"/>
              </a:rPr>
              <a:t>clinically</a:t>
            </a:r>
            <a:r>
              <a:rPr dirty="0" sz="1600" spc="-30">
                <a:solidFill>
                  <a:srgbClr val="131413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131413"/>
                </a:solidFill>
                <a:latin typeface="Calibri"/>
                <a:cs typeface="Calibri"/>
              </a:rPr>
              <a:t>unstable</a:t>
            </a:r>
            <a:r>
              <a:rPr dirty="0" sz="1600" spc="-20">
                <a:solidFill>
                  <a:srgbClr val="131413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131413"/>
                </a:solidFill>
                <a:latin typeface="Calibri"/>
                <a:cs typeface="Calibri"/>
              </a:rPr>
              <a:t>condition</a:t>
            </a:r>
            <a:r>
              <a:rPr dirty="0" sz="1600" spc="-30">
                <a:solidFill>
                  <a:srgbClr val="131413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131413"/>
                </a:solidFill>
                <a:latin typeface="Calibri"/>
                <a:cs typeface="Calibri"/>
              </a:rPr>
              <a:t>systolic</a:t>
            </a:r>
            <a:r>
              <a:rPr dirty="0" sz="1600" spc="-25">
                <a:solidFill>
                  <a:srgbClr val="131413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131413"/>
                </a:solidFill>
                <a:latin typeface="Calibri"/>
                <a:cs typeface="Calibri"/>
              </a:rPr>
              <a:t>blood</a:t>
            </a:r>
            <a:r>
              <a:rPr dirty="0" sz="1600" spc="-30">
                <a:solidFill>
                  <a:srgbClr val="131413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131413"/>
                </a:solidFill>
                <a:latin typeface="Calibri"/>
                <a:cs typeface="Calibri"/>
              </a:rPr>
              <a:t>pressure</a:t>
            </a:r>
            <a:r>
              <a:rPr dirty="0" sz="1600" spc="-20">
                <a:solidFill>
                  <a:srgbClr val="131413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131413"/>
                </a:solidFill>
                <a:latin typeface="Calibri"/>
                <a:cs typeface="Calibri"/>
              </a:rPr>
              <a:t>&lt;</a:t>
            </a:r>
            <a:r>
              <a:rPr dirty="0" sz="1600" spc="-25">
                <a:solidFill>
                  <a:srgbClr val="131413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131413"/>
                </a:solidFill>
                <a:latin typeface="Calibri"/>
                <a:cs typeface="Calibri"/>
              </a:rPr>
              <a:t>90</a:t>
            </a:r>
            <a:r>
              <a:rPr dirty="0" sz="1600" spc="-25">
                <a:solidFill>
                  <a:srgbClr val="131413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131413"/>
                </a:solidFill>
                <a:latin typeface="Calibri"/>
                <a:cs typeface="Calibri"/>
              </a:rPr>
              <a:t>mmHg</a:t>
            </a:r>
            <a:r>
              <a:rPr dirty="0" sz="1600" spc="-25">
                <a:solidFill>
                  <a:srgbClr val="131413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131413"/>
                </a:solidFill>
                <a:latin typeface="Calibri"/>
                <a:cs typeface="Calibri"/>
              </a:rPr>
              <a:t>or</a:t>
            </a:r>
            <a:r>
              <a:rPr dirty="0" sz="1600" spc="-20">
                <a:solidFill>
                  <a:srgbClr val="131413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131413"/>
                </a:solidFill>
                <a:latin typeface="Calibri"/>
                <a:cs typeface="Calibri"/>
              </a:rPr>
              <a:t>serious</a:t>
            </a:r>
            <a:r>
              <a:rPr dirty="0" sz="1600" spc="-25">
                <a:solidFill>
                  <a:srgbClr val="131413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131413"/>
                </a:solidFill>
                <a:latin typeface="Calibri"/>
                <a:cs typeface="Calibri"/>
              </a:rPr>
              <a:t>atrial</a:t>
            </a:r>
            <a:r>
              <a:rPr dirty="0" sz="1600" spc="-30">
                <a:solidFill>
                  <a:srgbClr val="131413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131413"/>
                </a:solidFill>
                <a:latin typeface="Calibri"/>
                <a:cs typeface="Calibri"/>
              </a:rPr>
              <a:t>or</a:t>
            </a:r>
            <a:r>
              <a:rPr dirty="0" sz="1600" spc="-20">
                <a:solidFill>
                  <a:srgbClr val="131413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131413"/>
                </a:solidFill>
                <a:latin typeface="Calibri"/>
                <a:cs typeface="Calibri"/>
              </a:rPr>
              <a:t>ventricular</a:t>
            </a:r>
            <a:r>
              <a:rPr dirty="0" sz="1600" spc="-20">
                <a:solidFill>
                  <a:srgbClr val="131413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131413"/>
                </a:solidFill>
                <a:latin typeface="Calibri"/>
                <a:cs typeface="Calibri"/>
              </a:rPr>
              <a:t>arrhythmias;</a:t>
            </a:r>
            <a:endParaRPr sz="1600">
              <a:latin typeface="Calibri"/>
              <a:cs typeface="Calibri"/>
            </a:endParaRPr>
          </a:p>
          <a:p>
            <a:pPr lvl="1" marL="732790" indent="-364490">
              <a:lnSpc>
                <a:spcPct val="100000"/>
              </a:lnSpc>
              <a:spcBef>
                <a:spcPts val="670"/>
              </a:spcBef>
              <a:buAutoNum type="alphaLcPeriod"/>
              <a:tabLst>
                <a:tab pos="732790" algn="l"/>
                <a:tab pos="733425" algn="l"/>
              </a:tabLst>
            </a:pPr>
            <a:r>
              <a:rPr dirty="0" sz="1600">
                <a:solidFill>
                  <a:srgbClr val="131413"/>
                </a:solidFill>
                <a:latin typeface="Calibri"/>
                <a:cs typeface="Calibri"/>
              </a:rPr>
              <a:t>Known</a:t>
            </a:r>
            <a:r>
              <a:rPr dirty="0" sz="1600" spc="-35">
                <a:solidFill>
                  <a:srgbClr val="131413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131413"/>
                </a:solidFill>
                <a:latin typeface="Calibri"/>
                <a:cs typeface="Calibri"/>
              </a:rPr>
              <a:t>CAD</a:t>
            </a:r>
            <a:r>
              <a:rPr dirty="0" sz="1600" spc="-15">
                <a:solidFill>
                  <a:srgbClr val="131413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131413"/>
                </a:solidFill>
                <a:latin typeface="Calibri"/>
                <a:cs typeface="Calibri"/>
              </a:rPr>
              <a:t>with</a:t>
            </a:r>
            <a:r>
              <a:rPr dirty="0" sz="1600" spc="-25">
                <a:solidFill>
                  <a:srgbClr val="131413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131413"/>
                </a:solidFill>
                <a:latin typeface="Calibri"/>
                <a:cs typeface="Calibri"/>
              </a:rPr>
              <a:t>prior</a:t>
            </a:r>
            <a:r>
              <a:rPr dirty="0" sz="1600" spc="-15">
                <a:solidFill>
                  <a:srgbClr val="131413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131413"/>
                </a:solidFill>
                <a:latin typeface="Calibri"/>
                <a:cs typeface="Calibri"/>
              </a:rPr>
              <a:t>MI,</a:t>
            </a:r>
            <a:r>
              <a:rPr dirty="0" sz="1600" spc="-15">
                <a:solidFill>
                  <a:srgbClr val="131413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131413"/>
                </a:solidFill>
                <a:latin typeface="Calibri"/>
                <a:cs typeface="Calibri"/>
              </a:rPr>
              <a:t>PCI,</a:t>
            </a:r>
            <a:r>
              <a:rPr dirty="0" sz="1600" spc="-20">
                <a:solidFill>
                  <a:srgbClr val="131413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131413"/>
                </a:solidFill>
                <a:latin typeface="Calibri"/>
                <a:cs typeface="Calibri"/>
              </a:rPr>
              <a:t>CABG,</a:t>
            </a:r>
            <a:r>
              <a:rPr dirty="0" sz="1600" spc="-15">
                <a:solidFill>
                  <a:srgbClr val="131413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131413"/>
                </a:solidFill>
                <a:latin typeface="Calibri"/>
                <a:cs typeface="Calibri"/>
              </a:rPr>
              <a:t>or</a:t>
            </a:r>
            <a:r>
              <a:rPr dirty="0" sz="1600" spc="-15">
                <a:solidFill>
                  <a:srgbClr val="131413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131413"/>
                </a:solidFill>
                <a:latin typeface="Calibri"/>
                <a:cs typeface="Calibri"/>
              </a:rPr>
              <a:t>any</a:t>
            </a:r>
            <a:r>
              <a:rPr dirty="0" sz="1600" spc="-15">
                <a:solidFill>
                  <a:srgbClr val="131413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131413"/>
                </a:solidFill>
                <a:latin typeface="Calibri"/>
                <a:cs typeface="Calibri"/>
              </a:rPr>
              <a:t>angiographic</a:t>
            </a:r>
            <a:r>
              <a:rPr dirty="0" sz="1600" spc="-25">
                <a:solidFill>
                  <a:srgbClr val="131413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131413"/>
                </a:solidFill>
                <a:latin typeface="Calibri"/>
                <a:cs typeface="Calibri"/>
              </a:rPr>
              <a:t>evidence</a:t>
            </a:r>
            <a:r>
              <a:rPr dirty="0" sz="1600" spc="-10">
                <a:solidFill>
                  <a:srgbClr val="131413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131413"/>
                </a:solidFill>
                <a:latin typeface="Calibri"/>
                <a:cs typeface="Calibri"/>
              </a:rPr>
              <a:t>of</a:t>
            </a:r>
            <a:r>
              <a:rPr dirty="0" sz="1600" spc="-20">
                <a:solidFill>
                  <a:srgbClr val="131413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131413"/>
                </a:solidFill>
                <a:latin typeface="Calibri"/>
                <a:cs typeface="Calibri"/>
              </a:rPr>
              <a:t>≥</a:t>
            </a:r>
            <a:r>
              <a:rPr dirty="0" sz="1600" spc="-15">
                <a:solidFill>
                  <a:srgbClr val="131413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131413"/>
                </a:solidFill>
                <a:latin typeface="Calibri"/>
                <a:cs typeface="Calibri"/>
              </a:rPr>
              <a:t>50%</a:t>
            </a:r>
            <a:r>
              <a:rPr dirty="0" sz="1600" spc="-15">
                <a:solidFill>
                  <a:srgbClr val="131413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131413"/>
                </a:solidFill>
                <a:latin typeface="Calibri"/>
                <a:cs typeface="Calibri"/>
              </a:rPr>
              <a:t>stenosis</a:t>
            </a:r>
            <a:r>
              <a:rPr dirty="0" sz="1600" spc="-20">
                <a:solidFill>
                  <a:srgbClr val="131413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131413"/>
                </a:solidFill>
                <a:latin typeface="Calibri"/>
                <a:cs typeface="Calibri"/>
              </a:rPr>
              <a:t>in</a:t>
            </a:r>
            <a:r>
              <a:rPr dirty="0" sz="1600" spc="-25">
                <a:solidFill>
                  <a:srgbClr val="131413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131413"/>
                </a:solidFill>
                <a:latin typeface="Calibri"/>
                <a:cs typeface="Calibri"/>
              </a:rPr>
              <a:t>any</a:t>
            </a:r>
            <a:r>
              <a:rPr dirty="0" sz="1600" spc="-15">
                <a:solidFill>
                  <a:srgbClr val="131413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131413"/>
                </a:solidFill>
                <a:latin typeface="Calibri"/>
                <a:cs typeface="Calibri"/>
              </a:rPr>
              <a:t>major</a:t>
            </a:r>
            <a:r>
              <a:rPr dirty="0" sz="1600" spc="-20">
                <a:solidFill>
                  <a:srgbClr val="131413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131413"/>
                </a:solidFill>
                <a:latin typeface="Calibri"/>
                <a:cs typeface="Calibri"/>
              </a:rPr>
              <a:t>coronary</a:t>
            </a:r>
            <a:r>
              <a:rPr dirty="0" sz="1600" spc="-15">
                <a:solidFill>
                  <a:srgbClr val="131413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131413"/>
                </a:solidFill>
                <a:latin typeface="Calibri"/>
                <a:cs typeface="Calibri"/>
              </a:rPr>
              <a:t>artery;</a:t>
            </a:r>
            <a:endParaRPr sz="1600">
              <a:latin typeface="Calibri"/>
              <a:cs typeface="Calibri"/>
            </a:endParaRPr>
          </a:p>
          <a:p>
            <a:pPr lvl="1" marL="732790" indent="-364490">
              <a:lnSpc>
                <a:spcPct val="100000"/>
              </a:lnSpc>
              <a:spcBef>
                <a:spcPts val="675"/>
              </a:spcBef>
              <a:buAutoNum type="alphaLcPeriod"/>
              <a:tabLst>
                <a:tab pos="732790" algn="l"/>
                <a:tab pos="733425" algn="l"/>
              </a:tabLst>
            </a:pPr>
            <a:r>
              <a:rPr dirty="0" sz="1600">
                <a:solidFill>
                  <a:srgbClr val="131413"/>
                </a:solidFill>
                <a:latin typeface="Calibri"/>
                <a:cs typeface="Calibri"/>
              </a:rPr>
              <a:t>Patients</a:t>
            </a:r>
            <a:r>
              <a:rPr dirty="0" sz="1600" spc="-40">
                <a:solidFill>
                  <a:srgbClr val="131413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131413"/>
                </a:solidFill>
                <a:latin typeface="Calibri"/>
                <a:cs typeface="Calibri"/>
              </a:rPr>
              <a:t>with</a:t>
            </a:r>
            <a:r>
              <a:rPr dirty="0" sz="1600" spc="-25">
                <a:solidFill>
                  <a:srgbClr val="131413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131413"/>
                </a:solidFill>
                <a:latin typeface="Calibri"/>
                <a:cs typeface="Calibri"/>
              </a:rPr>
              <a:t>left</a:t>
            </a:r>
            <a:r>
              <a:rPr dirty="0" sz="1600" spc="-20">
                <a:solidFill>
                  <a:srgbClr val="131413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131413"/>
                </a:solidFill>
                <a:latin typeface="Calibri"/>
                <a:cs typeface="Calibri"/>
              </a:rPr>
              <a:t>main</a:t>
            </a:r>
            <a:r>
              <a:rPr dirty="0" sz="1600" spc="-25">
                <a:solidFill>
                  <a:srgbClr val="131413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131413"/>
                </a:solidFill>
                <a:latin typeface="Calibri"/>
                <a:cs typeface="Calibri"/>
              </a:rPr>
              <a:t>branch</a:t>
            </a:r>
            <a:r>
              <a:rPr dirty="0" sz="1600" spc="-20">
                <a:solidFill>
                  <a:srgbClr val="131413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131413"/>
                </a:solidFill>
                <a:latin typeface="Calibri"/>
                <a:cs typeface="Calibri"/>
              </a:rPr>
              <a:t>stenosis</a:t>
            </a:r>
            <a:r>
              <a:rPr dirty="0" sz="1600" spc="-25">
                <a:solidFill>
                  <a:srgbClr val="131413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131413"/>
                </a:solidFill>
                <a:latin typeface="Calibri"/>
                <a:cs typeface="Calibri"/>
              </a:rPr>
              <a:t>≥</a:t>
            </a:r>
            <a:r>
              <a:rPr dirty="0" sz="1600" spc="-20">
                <a:solidFill>
                  <a:srgbClr val="131413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131413"/>
                </a:solidFill>
                <a:latin typeface="Calibri"/>
                <a:cs typeface="Calibri"/>
              </a:rPr>
              <a:t>50%</a:t>
            </a:r>
            <a:r>
              <a:rPr dirty="0" sz="1600" spc="-15">
                <a:solidFill>
                  <a:srgbClr val="131413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131413"/>
                </a:solidFill>
                <a:latin typeface="Calibri"/>
                <a:cs typeface="Calibri"/>
              </a:rPr>
              <a:t>or</a:t>
            </a:r>
            <a:r>
              <a:rPr dirty="0" sz="1600" spc="-20">
                <a:solidFill>
                  <a:srgbClr val="131413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131413"/>
                </a:solidFill>
                <a:latin typeface="Calibri"/>
                <a:cs typeface="Calibri"/>
              </a:rPr>
              <a:t>one</a:t>
            </a:r>
            <a:r>
              <a:rPr dirty="0" sz="1600" spc="-15">
                <a:solidFill>
                  <a:srgbClr val="131413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131413"/>
                </a:solidFill>
                <a:latin typeface="Calibri"/>
                <a:cs typeface="Calibri"/>
              </a:rPr>
              <a:t>major</a:t>
            </a:r>
            <a:r>
              <a:rPr dirty="0" sz="1600" spc="-20">
                <a:solidFill>
                  <a:srgbClr val="131413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131413"/>
                </a:solidFill>
                <a:latin typeface="Calibri"/>
                <a:cs typeface="Calibri"/>
              </a:rPr>
              <a:t>coronary</a:t>
            </a:r>
            <a:r>
              <a:rPr dirty="0" sz="1600" spc="-20">
                <a:solidFill>
                  <a:srgbClr val="131413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131413"/>
                </a:solidFill>
                <a:latin typeface="Calibri"/>
                <a:cs typeface="Calibri"/>
              </a:rPr>
              <a:t>stenosis</a:t>
            </a:r>
            <a:r>
              <a:rPr dirty="0" sz="1600" spc="-25">
                <a:solidFill>
                  <a:srgbClr val="131413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131413"/>
                </a:solidFill>
                <a:latin typeface="Calibri"/>
                <a:cs typeface="Calibri"/>
              </a:rPr>
              <a:t>&gt;</a:t>
            </a:r>
            <a:r>
              <a:rPr dirty="0" sz="1600" spc="-20">
                <a:solidFill>
                  <a:srgbClr val="131413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131413"/>
                </a:solidFill>
                <a:latin typeface="Calibri"/>
                <a:cs typeface="Calibri"/>
              </a:rPr>
              <a:t>90%</a:t>
            </a:r>
            <a:r>
              <a:rPr dirty="0" sz="1600" spc="-15">
                <a:solidFill>
                  <a:srgbClr val="131413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131413"/>
                </a:solidFill>
                <a:latin typeface="Calibri"/>
                <a:cs typeface="Calibri"/>
              </a:rPr>
              <a:t>by</a:t>
            </a:r>
            <a:r>
              <a:rPr dirty="0" sz="1600" spc="-20">
                <a:solidFill>
                  <a:srgbClr val="131413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131413"/>
                </a:solidFill>
                <a:latin typeface="Calibri"/>
                <a:cs typeface="Calibri"/>
              </a:rPr>
              <a:t>CCTA;</a:t>
            </a:r>
            <a:endParaRPr sz="1600">
              <a:latin typeface="Calibri"/>
              <a:cs typeface="Calibri"/>
            </a:endParaRPr>
          </a:p>
          <a:p>
            <a:pPr lvl="1" marL="732790" marR="59055" indent="-364490">
              <a:lnSpc>
                <a:spcPct val="130000"/>
              </a:lnSpc>
              <a:spcBef>
                <a:spcPts val="120"/>
              </a:spcBef>
              <a:buAutoNum type="alphaLcPeriod"/>
              <a:tabLst>
                <a:tab pos="732790" algn="l"/>
                <a:tab pos="733425" algn="l"/>
              </a:tabLst>
            </a:pPr>
            <a:r>
              <a:rPr dirty="0" sz="1600">
                <a:solidFill>
                  <a:srgbClr val="131413"/>
                </a:solidFill>
                <a:latin typeface="Calibri"/>
                <a:cs typeface="Calibri"/>
              </a:rPr>
              <a:t>Known</a:t>
            </a:r>
            <a:r>
              <a:rPr dirty="0" sz="1600" spc="380">
                <a:solidFill>
                  <a:srgbClr val="131413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131413"/>
                </a:solidFill>
                <a:latin typeface="Calibri"/>
                <a:cs typeface="Calibri"/>
              </a:rPr>
              <a:t>severe</a:t>
            </a:r>
            <a:r>
              <a:rPr dirty="0" sz="1600" spc="395">
                <a:solidFill>
                  <a:srgbClr val="131413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131413"/>
                </a:solidFill>
                <a:latin typeface="Calibri"/>
                <a:cs typeface="Calibri"/>
              </a:rPr>
              <a:t>congenital,</a:t>
            </a:r>
            <a:r>
              <a:rPr dirty="0" sz="1600" spc="390">
                <a:solidFill>
                  <a:srgbClr val="131413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131413"/>
                </a:solidFill>
                <a:latin typeface="Calibri"/>
                <a:cs typeface="Calibri"/>
              </a:rPr>
              <a:t>valvular</a:t>
            </a:r>
            <a:r>
              <a:rPr dirty="0" sz="1600" spc="390">
                <a:solidFill>
                  <a:srgbClr val="131413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131413"/>
                </a:solidFill>
                <a:latin typeface="Calibri"/>
                <a:cs typeface="Calibri"/>
              </a:rPr>
              <a:t>(moderate</a:t>
            </a:r>
            <a:r>
              <a:rPr dirty="0" sz="1600" spc="395">
                <a:solidFill>
                  <a:srgbClr val="131413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131413"/>
                </a:solidFill>
                <a:latin typeface="Calibri"/>
                <a:cs typeface="Calibri"/>
              </a:rPr>
              <a:t>and</a:t>
            </a:r>
            <a:r>
              <a:rPr dirty="0" sz="1600" spc="385">
                <a:solidFill>
                  <a:srgbClr val="131413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131413"/>
                </a:solidFill>
                <a:latin typeface="Calibri"/>
                <a:cs typeface="Calibri"/>
              </a:rPr>
              <a:t>above),</a:t>
            </a:r>
            <a:r>
              <a:rPr dirty="0" sz="1600" spc="390">
                <a:solidFill>
                  <a:srgbClr val="131413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131413"/>
                </a:solidFill>
                <a:latin typeface="Calibri"/>
                <a:cs typeface="Calibri"/>
              </a:rPr>
              <a:t>or</a:t>
            </a:r>
            <a:r>
              <a:rPr dirty="0" sz="1600" spc="390">
                <a:solidFill>
                  <a:srgbClr val="131413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131413"/>
                </a:solidFill>
                <a:latin typeface="Calibri"/>
                <a:cs typeface="Calibri"/>
              </a:rPr>
              <a:t>cardiomyopathy</a:t>
            </a:r>
            <a:r>
              <a:rPr dirty="0" sz="1600" spc="390">
                <a:solidFill>
                  <a:srgbClr val="131413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131413"/>
                </a:solidFill>
                <a:latin typeface="Calibri"/>
                <a:cs typeface="Calibri"/>
              </a:rPr>
              <a:t>process</a:t>
            </a:r>
            <a:r>
              <a:rPr dirty="0" sz="1600" spc="390">
                <a:solidFill>
                  <a:srgbClr val="131413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131413"/>
                </a:solidFill>
                <a:latin typeface="Calibri"/>
                <a:cs typeface="Calibri"/>
              </a:rPr>
              <a:t>(hypertrophic</a:t>
            </a:r>
            <a:r>
              <a:rPr dirty="0" sz="1600" spc="390">
                <a:solidFill>
                  <a:srgbClr val="131413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131413"/>
                </a:solidFill>
                <a:latin typeface="Calibri"/>
                <a:cs typeface="Calibri"/>
              </a:rPr>
              <a:t>cardiomyopathy</a:t>
            </a:r>
            <a:r>
              <a:rPr dirty="0" sz="1600" spc="390">
                <a:solidFill>
                  <a:srgbClr val="131413"/>
                </a:solidFill>
                <a:latin typeface="Calibri"/>
                <a:cs typeface="Calibri"/>
              </a:rPr>
              <a:t> </a:t>
            </a:r>
            <a:r>
              <a:rPr dirty="0" sz="1600" spc="-25">
                <a:solidFill>
                  <a:srgbClr val="131413"/>
                </a:solidFill>
                <a:latin typeface="Calibri"/>
                <a:cs typeface="Calibri"/>
              </a:rPr>
              <a:t>or </a:t>
            </a:r>
            <a:r>
              <a:rPr dirty="0" sz="1600">
                <a:solidFill>
                  <a:srgbClr val="131413"/>
                </a:solidFill>
                <a:latin typeface="Calibri"/>
                <a:cs typeface="Calibri"/>
              </a:rPr>
              <a:t>reduced</a:t>
            </a:r>
            <a:r>
              <a:rPr dirty="0" sz="1600" spc="-45">
                <a:solidFill>
                  <a:srgbClr val="131413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131413"/>
                </a:solidFill>
                <a:latin typeface="Calibri"/>
                <a:cs typeface="Calibri"/>
              </a:rPr>
              <a:t>systolic</a:t>
            </a:r>
            <a:r>
              <a:rPr dirty="0" sz="1600" spc="-30">
                <a:solidFill>
                  <a:srgbClr val="131413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131413"/>
                </a:solidFill>
                <a:latin typeface="Calibri"/>
                <a:cs typeface="Calibri"/>
              </a:rPr>
              <a:t>left</a:t>
            </a:r>
            <a:r>
              <a:rPr dirty="0" sz="1600" spc="-25">
                <a:solidFill>
                  <a:srgbClr val="131413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131413"/>
                </a:solidFill>
                <a:latin typeface="Calibri"/>
                <a:cs typeface="Calibri"/>
              </a:rPr>
              <a:t>ventricular</a:t>
            </a:r>
            <a:r>
              <a:rPr dirty="0" sz="1600" spc="-30">
                <a:solidFill>
                  <a:srgbClr val="131413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131413"/>
                </a:solidFill>
                <a:latin typeface="Calibri"/>
                <a:cs typeface="Calibri"/>
              </a:rPr>
              <a:t>function</a:t>
            </a:r>
            <a:r>
              <a:rPr dirty="0" sz="1600" spc="-30">
                <a:solidFill>
                  <a:srgbClr val="131413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131413"/>
                </a:solidFill>
                <a:latin typeface="Calibri"/>
                <a:cs typeface="Calibri"/>
              </a:rPr>
              <a:t>≤</a:t>
            </a:r>
            <a:r>
              <a:rPr dirty="0" sz="1600" spc="-25">
                <a:solidFill>
                  <a:srgbClr val="131413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131413"/>
                </a:solidFill>
                <a:latin typeface="Calibri"/>
                <a:cs typeface="Calibri"/>
              </a:rPr>
              <a:t>40%)</a:t>
            </a:r>
            <a:r>
              <a:rPr dirty="0" sz="1600" spc="-30">
                <a:solidFill>
                  <a:srgbClr val="131413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131413"/>
                </a:solidFill>
                <a:latin typeface="Calibri"/>
                <a:cs typeface="Calibri"/>
              </a:rPr>
              <a:t>which</a:t>
            </a:r>
            <a:r>
              <a:rPr dirty="0" sz="1600" spc="-30">
                <a:solidFill>
                  <a:srgbClr val="131413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131413"/>
                </a:solidFill>
                <a:latin typeface="Calibri"/>
                <a:cs typeface="Calibri"/>
              </a:rPr>
              <a:t>could</a:t>
            </a:r>
            <a:r>
              <a:rPr dirty="0" sz="1600" spc="-30">
                <a:solidFill>
                  <a:srgbClr val="131413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131413"/>
                </a:solidFill>
                <a:latin typeface="Calibri"/>
                <a:cs typeface="Calibri"/>
              </a:rPr>
              <a:t>explain</a:t>
            </a:r>
            <a:r>
              <a:rPr dirty="0" sz="1600" spc="-35">
                <a:solidFill>
                  <a:srgbClr val="131413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131413"/>
                </a:solidFill>
                <a:latin typeface="Calibri"/>
                <a:cs typeface="Calibri"/>
              </a:rPr>
              <a:t>cardiac</a:t>
            </a:r>
            <a:r>
              <a:rPr dirty="0" sz="1600" spc="-25">
                <a:solidFill>
                  <a:srgbClr val="131413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131413"/>
                </a:solidFill>
                <a:latin typeface="Calibri"/>
                <a:cs typeface="Calibri"/>
              </a:rPr>
              <a:t>symptoms;</a:t>
            </a:r>
            <a:endParaRPr sz="1600">
              <a:latin typeface="Calibri"/>
              <a:cs typeface="Calibri"/>
            </a:endParaRPr>
          </a:p>
          <a:p>
            <a:pPr lvl="1" marL="732790" indent="-364490">
              <a:lnSpc>
                <a:spcPct val="100000"/>
              </a:lnSpc>
              <a:spcBef>
                <a:spcPts val="670"/>
              </a:spcBef>
              <a:buAutoNum type="alphaLcPeriod"/>
              <a:tabLst>
                <a:tab pos="732790" algn="l"/>
                <a:tab pos="733425" algn="l"/>
              </a:tabLst>
            </a:pPr>
            <a:r>
              <a:rPr dirty="0" sz="1600">
                <a:solidFill>
                  <a:srgbClr val="131413"/>
                </a:solidFill>
                <a:latin typeface="Calibri"/>
                <a:cs typeface="Calibri"/>
              </a:rPr>
              <a:t>Unable</a:t>
            </a:r>
            <a:r>
              <a:rPr dirty="0" sz="1600" spc="-35">
                <a:solidFill>
                  <a:srgbClr val="131413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131413"/>
                </a:solidFill>
                <a:latin typeface="Calibri"/>
                <a:cs typeface="Calibri"/>
              </a:rPr>
              <a:t>to</a:t>
            </a:r>
            <a:r>
              <a:rPr dirty="0" sz="1600" spc="-15">
                <a:solidFill>
                  <a:srgbClr val="131413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131413"/>
                </a:solidFill>
                <a:latin typeface="Calibri"/>
                <a:cs typeface="Calibri"/>
              </a:rPr>
              <a:t>provide</a:t>
            </a:r>
            <a:r>
              <a:rPr dirty="0" sz="1600" spc="-20">
                <a:solidFill>
                  <a:srgbClr val="131413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131413"/>
                </a:solidFill>
                <a:latin typeface="Calibri"/>
                <a:cs typeface="Calibri"/>
              </a:rPr>
              <a:t>written</a:t>
            </a:r>
            <a:r>
              <a:rPr dirty="0" sz="1600" spc="-30">
                <a:solidFill>
                  <a:srgbClr val="131413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131413"/>
                </a:solidFill>
                <a:latin typeface="Calibri"/>
                <a:cs typeface="Calibri"/>
              </a:rPr>
              <a:t>informed</a:t>
            </a:r>
            <a:r>
              <a:rPr dirty="0" sz="1600" spc="-25">
                <a:solidFill>
                  <a:srgbClr val="131413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131413"/>
                </a:solidFill>
                <a:latin typeface="Calibri"/>
                <a:cs typeface="Calibri"/>
              </a:rPr>
              <a:t>consent</a:t>
            </a:r>
            <a:r>
              <a:rPr dirty="0" sz="1600" spc="-20">
                <a:solidFill>
                  <a:srgbClr val="131413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131413"/>
                </a:solidFill>
                <a:latin typeface="Calibri"/>
                <a:cs typeface="Calibri"/>
              </a:rPr>
              <a:t>or</a:t>
            </a:r>
            <a:r>
              <a:rPr dirty="0" sz="1600" spc="-20">
                <a:solidFill>
                  <a:srgbClr val="131413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131413"/>
                </a:solidFill>
                <a:latin typeface="Calibri"/>
                <a:cs typeface="Calibri"/>
              </a:rPr>
              <a:t>participate</a:t>
            </a:r>
            <a:r>
              <a:rPr dirty="0" sz="1600" spc="-15">
                <a:solidFill>
                  <a:srgbClr val="131413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131413"/>
                </a:solidFill>
                <a:latin typeface="Calibri"/>
                <a:cs typeface="Calibri"/>
              </a:rPr>
              <a:t>in</a:t>
            </a:r>
            <a:r>
              <a:rPr dirty="0" sz="1600" spc="-25">
                <a:solidFill>
                  <a:srgbClr val="131413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131413"/>
                </a:solidFill>
                <a:latin typeface="Calibri"/>
                <a:cs typeface="Calibri"/>
              </a:rPr>
              <a:t>long-</a:t>
            </a:r>
            <a:r>
              <a:rPr dirty="0" sz="1600">
                <a:solidFill>
                  <a:srgbClr val="131413"/>
                </a:solidFill>
                <a:latin typeface="Calibri"/>
                <a:cs typeface="Calibri"/>
              </a:rPr>
              <a:t>term</a:t>
            </a:r>
            <a:r>
              <a:rPr dirty="0" sz="1600" spc="-25">
                <a:solidFill>
                  <a:srgbClr val="131413"/>
                </a:solidFill>
                <a:latin typeface="Calibri"/>
                <a:cs typeface="Calibri"/>
              </a:rPr>
              <a:t> </a:t>
            </a:r>
            <a:r>
              <a:rPr dirty="0" sz="1600" spc="-20">
                <a:solidFill>
                  <a:srgbClr val="131413"/>
                </a:solidFill>
                <a:latin typeface="Calibri"/>
                <a:cs typeface="Calibri"/>
              </a:rPr>
              <a:t>follow-</a:t>
            </a:r>
            <a:r>
              <a:rPr dirty="0" sz="1600" spc="-25">
                <a:solidFill>
                  <a:srgbClr val="131413"/>
                </a:solidFill>
                <a:latin typeface="Calibri"/>
                <a:cs typeface="Calibri"/>
              </a:rPr>
              <a:t>up.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98924" y="2417859"/>
            <a:ext cx="9245882" cy="385086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91947" rIns="0" bIns="0" rtlCol="0" vert="horz">
            <a:spAutoFit/>
          </a:bodyPr>
          <a:lstStyle/>
          <a:p>
            <a:pPr marL="2428240">
              <a:lnSpc>
                <a:spcPct val="100000"/>
              </a:lnSpc>
              <a:spcBef>
                <a:spcPts val="100"/>
              </a:spcBef>
            </a:pPr>
            <a:r>
              <a:rPr dirty="0"/>
              <a:t>Enrollment,</a:t>
            </a:r>
            <a:r>
              <a:rPr dirty="0" spc="-40"/>
              <a:t> </a:t>
            </a:r>
            <a:r>
              <a:rPr dirty="0"/>
              <a:t>Randomization</a:t>
            </a:r>
            <a:r>
              <a:rPr dirty="0" spc="-45"/>
              <a:t> </a:t>
            </a:r>
            <a:r>
              <a:rPr dirty="0"/>
              <a:t>and</a:t>
            </a:r>
            <a:r>
              <a:rPr dirty="0" spc="-40"/>
              <a:t> </a:t>
            </a:r>
            <a:r>
              <a:rPr dirty="0" spc="-20"/>
              <a:t>Follow-</a:t>
            </a:r>
            <a:r>
              <a:rPr dirty="0" spc="-25"/>
              <a:t>up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438745" y="1026667"/>
            <a:ext cx="11285220" cy="10864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00"/>
              </a:spcBef>
              <a:buFont typeface="Wingdings"/>
              <a:buChar char=""/>
              <a:tabLst>
                <a:tab pos="298450" algn="l"/>
              </a:tabLst>
            </a:pPr>
            <a:r>
              <a:rPr dirty="0" sz="1800">
                <a:latin typeface="Calibri"/>
                <a:cs typeface="Calibri"/>
              </a:rPr>
              <a:t>Patients: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1216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patients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with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stable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CAD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in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6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Chinese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medical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centers.</a:t>
            </a:r>
            <a:endParaRPr sz="180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1535"/>
              </a:spcBef>
              <a:buFont typeface="Wingdings"/>
              <a:buChar char=""/>
              <a:tabLst>
                <a:tab pos="298450" algn="l"/>
              </a:tabLst>
            </a:pPr>
            <a:r>
              <a:rPr dirty="0" sz="1800" spc="-20">
                <a:latin typeface="Calibri"/>
                <a:cs typeface="Calibri"/>
              </a:rPr>
              <a:t>Randomization</a:t>
            </a:r>
            <a:r>
              <a:rPr dirty="0" sz="1800" spc="-20">
                <a:latin typeface="Yu Gothic"/>
                <a:cs typeface="Yu Gothic"/>
              </a:rPr>
              <a:t>：</a:t>
            </a:r>
            <a:r>
              <a:rPr dirty="0" sz="1800" spc="-20" b="1" i="1">
                <a:latin typeface="Calibri"/>
                <a:cs typeface="Calibri"/>
              </a:rPr>
              <a:t>CT-</a:t>
            </a:r>
            <a:r>
              <a:rPr dirty="0" sz="1800" b="1" i="1">
                <a:latin typeface="Calibri"/>
                <a:cs typeface="Calibri"/>
              </a:rPr>
              <a:t>FFR</a:t>
            </a:r>
            <a:r>
              <a:rPr dirty="0" sz="1800" spc="-20" b="1" i="1">
                <a:latin typeface="Calibri"/>
                <a:cs typeface="Calibri"/>
              </a:rPr>
              <a:t> </a:t>
            </a:r>
            <a:r>
              <a:rPr dirty="0" sz="1800" b="1" i="1">
                <a:latin typeface="Calibri"/>
                <a:cs typeface="Calibri"/>
              </a:rPr>
              <a:t>group</a:t>
            </a:r>
            <a:r>
              <a:rPr dirty="0" sz="1800">
                <a:latin typeface="Calibri"/>
                <a:cs typeface="Calibri"/>
              </a:rPr>
              <a:t>:</a:t>
            </a:r>
            <a:r>
              <a:rPr dirty="0" sz="1800" spc="-10">
                <a:latin typeface="Calibri"/>
                <a:cs typeface="Calibri"/>
              </a:rPr>
              <a:t> On-</a:t>
            </a:r>
            <a:r>
              <a:rPr dirty="0" sz="1800">
                <a:latin typeface="Calibri"/>
                <a:cs typeface="Calibri"/>
              </a:rPr>
              <a:t>site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 spc="-55">
                <a:latin typeface="Calibri"/>
                <a:cs typeface="Calibri"/>
              </a:rPr>
              <a:t>CT-</a:t>
            </a:r>
            <a:r>
              <a:rPr dirty="0" sz="1800">
                <a:latin typeface="Calibri"/>
                <a:cs typeface="Calibri"/>
              </a:rPr>
              <a:t>FFR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care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pathway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using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DEEPVESSEL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FFR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(Keya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Medical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Technology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co.,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Ltd)</a:t>
            </a:r>
            <a:endParaRPr sz="1800">
              <a:latin typeface="Calibri"/>
              <a:cs typeface="Calibri"/>
            </a:endParaRPr>
          </a:p>
          <a:p>
            <a:pPr marL="1898014">
              <a:lnSpc>
                <a:spcPct val="100000"/>
              </a:lnSpc>
              <a:spcBef>
                <a:spcPts val="335"/>
              </a:spcBef>
            </a:pPr>
            <a:r>
              <a:rPr dirty="0" sz="1800" b="1" i="1">
                <a:latin typeface="Calibri"/>
                <a:cs typeface="Calibri"/>
              </a:rPr>
              <a:t>Control</a:t>
            </a:r>
            <a:r>
              <a:rPr dirty="0" sz="1800" spc="-50" b="1" i="1">
                <a:latin typeface="Calibri"/>
                <a:cs typeface="Calibri"/>
              </a:rPr>
              <a:t> </a:t>
            </a:r>
            <a:r>
              <a:rPr dirty="0" sz="1800" b="1" i="1">
                <a:latin typeface="Calibri"/>
                <a:cs typeface="Calibri"/>
              </a:rPr>
              <a:t>group</a:t>
            </a:r>
            <a:r>
              <a:rPr dirty="0" sz="1800">
                <a:latin typeface="Calibri"/>
                <a:cs typeface="Calibri"/>
              </a:rPr>
              <a:t>: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standard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clinical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care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pathways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using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stress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tests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10E2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2023-03-04T19:43:01Z</dcterms:created>
  <dcterms:modified xsi:type="dcterms:W3CDTF">2023-03-04T19:43:01Z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2023-03-03T00:00:00Z</vt:filetime>
  </property>
  <property fmtid="{D5CDD505-2E9C-101B-9397-08002B2CF9AE}" pid="3" name="LastSaved">
    <vt:filetime>2023-03-04T00:00:00Z</vt:filetime>
  </property>
  <property fmtid="{D5CDD505-2E9C-101B-9397-08002B2CF9AE}" pid="4" name="Producer">
    <vt:lpwstr>macOS Version 11.1 (Build 20C69) Quartz PDFContext</vt:lpwstr>
  </property>
</Properties>
</file>