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7800" y="4762500"/>
            <a:ext cx="762286" cy="36355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186351" y="875131"/>
            <a:ext cx="4784090" cy="3477895"/>
          </a:xfrm>
          <a:custGeom>
            <a:avLst/>
            <a:gdLst/>
            <a:ahLst/>
            <a:cxnLst/>
            <a:rect l="l" t="t" r="r" b="b"/>
            <a:pathLst>
              <a:path w="4784090" h="3477895">
                <a:moveTo>
                  <a:pt x="4783429" y="339191"/>
                </a:moveTo>
                <a:lnTo>
                  <a:pt x="0" y="339191"/>
                </a:lnTo>
                <a:lnTo>
                  <a:pt x="0" y="3477463"/>
                </a:lnTo>
                <a:lnTo>
                  <a:pt x="4783429" y="3477463"/>
                </a:lnTo>
                <a:lnTo>
                  <a:pt x="4783429" y="339191"/>
                </a:lnTo>
                <a:close/>
              </a:path>
              <a:path w="4784090" h="3477895">
                <a:moveTo>
                  <a:pt x="4783467" y="0"/>
                </a:moveTo>
                <a:lnTo>
                  <a:pt x="12" y="0"/>
                </a:lnTo>
                <a:lnTo>
                  <a:pt x="12" y="337413"/>
                </a:lnTo>
                <a:lnTo>
                  <a:pt x="4783467" y="337413"/>
                </a:lnTo>
                <a:lnTo>
                  <a:pt x="4783467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186371" y="875130"/>
            <a:ext cx="4783455" cy="337820"/>
          </a:xfrm>
          <a:custGeom>
            <a:avLst/>
            <a:gdLst/>
            <a:ahLst/>
            <a:cxnLst/>
            <a:rect l="l" t="t" r="r" b="b"/>
            <a:pathLst>
              <a:path w="4783455" h="337819">
                <a:moveTo>
                  <a:pt x="0" y="0"/>
                </a:moveTo>
                <a:lnTo>
                  <a:pt x="4783455" y="0"/>
                </a:lnTo>
                <a:lnTo>
                  <a:pt x="4783455" y="337410"/>
                </a:lnTo>
                <a:lnTo>
                  <a:pt x="0" y="33741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5E2D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74170" y="1211823"/>
            <a:ext cx="3775075" cy="3141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800" y="4762500"/>
            <a:ext cx="762286" cy="36355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911" y="115146"/>
            <a:ext cx="4384040" cy="407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2911" y="823590"/>
            <a:ext cx="8588375" cy="2402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48657" y="4870287"/>
            <a:ext cx="749935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318000"/>
            <a:ext cx="1123032" cy="4057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8700" y="952500"/>
            <a:ext cx="1797460" cy="8572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6359" y="1944392"/>
            <a:ext cx="793432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17550" marR="5080" indent="-705485">
              <a:lnSpc>
                <a:spcPct val="100000"/>
              </a:lnSpc>
              <a:spcBef>
                <a:spcPts val="100"/>
              </a:spcBef>
            </a:pPr>
            <a:r>
              <a:rPr dirty="0" sz="2700"/>
              <a:t>Clinical</a:t>
            </a:r>
            <a:r>
              <a:rPr dirty="0" sz="2700" spc="-35"/>
              <a:t> </a:t>
            </a:r>
            <a:r>
              <a:rPr dirty="0" sz="2700"/>
              <a:t>evaluation</a:t>
            </a:r>
            <a:r>
              <a:rPr dirty="0" sz="2700" spc="-20"/>
              <a:t> </a:t>
            </a:r>
            <a:r>
              <a:rPr dirty="0" sz="2700"/>
              <a:t>of</a:t>
            </a:r>
            <a:r>
              <a:rPr dirty="0" sz="2700" spc="-20"/>
              <a:t> </a:t>
            </a:r>
            <a:r>
              <a:rPr dirty="0" sz="2700"/>
              <a:t>the</a:t>
            </a:r>
            <a:r>
              <a:rPr dirty="0" sz="2700" spc="-20"/>
              <a:t> </a:t>
            </a:r>
            <a:r>
              <a:rPr dirty="0" sz="2700"/>
              <a:t>Hydra</a:t>
            </a:r>
            <a:r>
              <a:rPr dirty="0" sz="2700" spc="-25"/>
              <a:t> </a:t>
            </a:r>
            <a:r>
              <a:rPr dirty="0" sz="2700" spc="-10"/>
              <a:t>self-</a:t>
            </a:r>
            <a:r>
              <a:rPr dirty="0" sz="2700"/>
              <a:t>expanding</a:t>
            </a:r>
            <a:r>
              <a:rPr dirty="0" sz="2700" spc="-65"/>
              <a:t> </a:t>
            </a:r>
            <a:r>
              <a:rPr dirty="0" sz="2700" spc="-20"/>
              <a:t>THV: </a:t>
            </a:r>
            <a:r>
              <a:rPr dirty="0" sz="2700"/>
              <a:t>30</a:t>
            </a:r>
            <a:r>
              <a:rPr dirty="0" sz="2700" spc="-5"/>
              <a:t> </a:t>
            </a:r>
            <a:r>
              <a:rPr dirty="0" sz="2700"/>
              <a:t>days results</a:t>
            </a:r>
            <a:r>
              <a:rPr dirty="0" sz="2700" spc="-5"/>
              <a:t> </a:t>
            </a:r>
            <a:r>
              <a:rPr dirty="0" sz="2700"/>
              <a:t>from the</a:t>
            </a:r>
            <a:r>
              <a:rPr dirty="0" sz="2700" spc="-5"/>
              <a:t> </a:t>
            </a:r>
            <a:r>
              <a:rPr dirty="0" sz="2700"/>
              <a:t>GENESIS-II </a:t>
            </a:r>
            <a:r>
              <a:rPr dirty="0" sz="2700" spc="-10"/>
              <a:t>study</a:t>
            </a:r>
            <a:endParaRPr sz="2700"/>
          </a:p>
        </p:txBody>
      </p:sp>
      <p:sp>
        <p:nvSpPr>
          <p:cNvPr id="7" name="object 7" descr=""/>
          <p:cNvSpPr txBox="1"/>
          <p:nvPr/>
        </p:nvSpPr>
        <p:spPr>
          <a:xfrm>
            <a:off x="253956" y="2912843"/>
            <a:ext cx="8639810" cy="821055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Nagendra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Boopathy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Senguttuvan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John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Jose,</a:t>
            </a:r>
            <a:r>
              <a:rPr dirty="0" sz="18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Anmol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Sonawane,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Praveen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Chandra</a:t>
            </a:r>
            <a:endParaRPr sz="1800">
              <a:latin typeface="Arial"/>
              <a:cs typeface="Arial"/>
            </a:endParaRPr>
          </a:p>
          <a:p>
            <a:pPr algn="ctr" marR="9525">
              <a:lnSpc>
                <a:spcPct val="100000"/>
              </a:lnSpc>
              <a:spcBef>
                <a:spcPts val="1005"/>
              </a:spcBef>
            </a:pPr>
            <a:r>
              <a:rPr dirty="0" sz="1700" i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-1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i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700" spc="-1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i="1">
                <a:solidFill>
                  <a:srgbClr val="FFFFFF"/>
                </a:solidFill>
                <a:latin typeface="Arial"/>
                <a:cs typeface="Arial"/>
              </a:rPr>
              <a:t>behalf</a:t>
            </a:r>
            <a:r>
              <a:rPr dirty="0" sz="17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i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700" spc="-1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i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7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20" i="1">
                <a:solidFill>
                  <a:srgbClr val="FFFFFF"/>
                </a:solidFill>
                <a:latin typeface="Arial"/>
                <a:cs typeface="Arial"/>
              </a:rPr>
              <a:t>GENESIS-</a:t>
            </a:r>
            <a:r>
              <a:rPr dirty="0" sz="1700" i="1">
                <a:solidFill>
                  <a:srgbClr val="FFFFFF"/>
                </a:solidFill>
                <a:latin typeface="Arial"/>
                <a:cs typeface="Arial"/>
              </a:rPr>
              <a:t>II</a:t>
            </a:r>
            <a:r>
              <a:rPr dirty="0" sz="1700" spc="-1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i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r>
              <a:rPr dirty="0" sz="1700" spc="-1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 i="1">
                <a:solidFill>
                  <a:srgbClr val="FFFFFF"/>
                </a:solidFill>
                <a:latin typeface="Arial"/>
                <a:cs typeface="Arial"/>
              </a:rPr>
              <a:t>Investigators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30"/>
              <a:t> </a:t>
            </a:r>
            <a:r>
              <a:rPr dirty="0"/>
              <a:t>are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essential</a:t>
            </a:r>
            <a:r>
              <a:rPr dirty="0" spc="-30"/>
              <a:t> </a:t>
            </a:r>
            <a:r>
              <a:rPr dirty="0" spc="-10"/>
              <a:t>results?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61118" y="1474787"/>
            <a:ext cx="3067050" cy="899794"/>
            <a:chOff x="61118" y="1474787"/>
            <a:chExt cx="3067050" cy="899794"/>
          </a:xfrm>
        </p:grpSpPr>
        <p:sp>
          <p:nvSpPr>
            <p:cNvPr id="4" name="object 4" descr=""/>
            <p:cNvSpPr/>
            <p:nvPr/>
          </p:nvSpPr>
          <p:spPr>
            <a:xfrm>
              <a:off x="73688" y="1487155"/>
              <a:ext cx="3041650" cy="874394"/>
            </a:xfrm>
            <a:custGeom>
              <a:avLst/>
              <a:gdLst/>
              <a:ahLst/>
              <a:cxnLst/>
              <a:rect l="l" t="t" r="r" b="b"/>
              <a:pathLst>
                <a:path w="3041650" h="874394">
                  <a:moveTo>
                    <a:pt x="145704" y="874208"/>
                  </a:moveTo>
                  <a:lnTo>
                    <a:pt x="99650" y="866779"/>
                  </a:lnTo>
                  <a:lnTo>
                    <a:pt x="59653" y="846095"/>
                  </a:lnTo>
                  <a:lnTo>
                    <a:pt x="28112" y="814554"/>
                  </a:lnTo>
                  <a:lnTo>
                    <a:pt x="7428" y="774557"/>
                  </a:lnTo>
                  <a:lnTo>
                    <a:pt x="0" y="728503"/>
                  </a:lnTo>
                  <a:lnTo>
                    <a:pt x="0" y="145704"/>
                  </a:lnTo>
                  <a:lnTo>
                    <a:pt x="7428" y="99650"/>
                  </a:lnTo>
                  <a:lnTo>
                    <a:pt x="28112" y="59653"/>
                  </a:lnTo>
                  <a:lnTo>
                    <a:pt x="59653" y="28112"/>
                  </a:lnTo>
                  <a:lnTo>
                    <a:pt x="99650" y="7428"/>
                  </a:lnTo>
                  <a:lnTo>
                    <a:pt x="145704" y="0"/>
                  </a:lnTo>
                  <a:lnTo>
                    <a:pt x="2895594" y="0"/>
                  </a:lnTo>
                  <a:lnTo>
                    <a:pt x="2941648" y="7428"/>
                  </a:lnTo>
                  <a:lnTo>
                    <a:pt x="2981645" y="28112"/>
                  </a:lnTo>
                  <a:lnTo>
                    <a:pt x="3013186" y="59653"/>
                  </a:lnTo>
                  <a:lnTo>
                    <a:pt x="3033870" y="99650"/>
                  </a:lnTo>
                  <a:lnTo>
                    <a:pt x="3041298" y="145704"/>
                  </a:lnTo>
                  <a:lnTo>
                    <a:pt x="3041298" y="728503"/>
                  </a:lnTo>
                  <a:lnTo>
                    <a:pt x="3033870" y="774557"/>
                  </a:lnTo>
                  <a:lnTo>
                    <a:pt x="3013185" y="814554"/>
                  </a:lnTo>
                  <a:lnTo>
                    <a:pt x="2981645" y="846095"/>
                  </a:lnTo>
                  <a:lnTo>
                    <a:pt x="2941648" y="866779"/>
                  </a:lnTo>
                  <a:lnTo>
                    <a:pt x="2895594" y="874207"/>
                  </a:lnTo>
                  <a:lnTo>
                    <a:pt x="145704" y="874208"/>
                  </a:lnTo>
                  <a:close/>
                </a:path>
                <a:path w="3041650" h="874394">
                  <a:moveTo>
                    <a:pt x="3041298" y="728503"/>
                  </a:move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3818" y="1487487"/>
              <a:ext cx="3041650" cy="874394"/>
            </a:xfrm>
            <a:custGeom>
              <a:avLst/>
              <a:gdLst/>
              <a:ahLst/>
              <a:cxnLst/>
              <a:rect l="l" t="t" r="r" b="b"/>
              <a:pathLst>
                <a:path w="3041650" h="874394">
                  <a:moveTo>
                    <a:pt x="0" y="146050"/>
                  </a:moveTo>
                  <a:lnTo>
                    <a:pt x="11112" y="88900"/>
                  </a:lnTo>
                  <a:lnTo>
                    <a:pt x="42862" y="42862"/>
                  </a:lnTo>
                  <a:lnTo>
                    <a:pt x="88900" y="11112"/>
                  </a:lnTo>
                  <a:lnTo>
                    <a:pt x="146050" y="0"/>
                  </a:lnTo>
                  <a:lnTo>
                    <a:pt x="2895600" y="0"/>
                  </a:lnTo>
                  <a:lnTo>
                    <a:pt x="2952750" y="11112"/>
                  </a:lnTo>
                  <a:lnTo>
                    <a:pt x="2998787" y="42862"/>
                  </a:lnTo>
                  <a:lnTo>
                    <a:pt x="3030537" y="88900"/>
                  </a:lnTo>
                  <a:lnTo>
                    <a:pt x="3041650" y="146050"/>
                  </a:lnTo>
                  <a:lnTo>
                    <a:pt x="3041650" y="728662"/>
                  </a:lnTo>
                  <a:lnTo>
                    <a:pt x="3038475" y="758031"/>
                  </a:lnTo>
                  <a:lnTo>
                    <a:pt x="3030537" y="785018"/>
                  </a:lnTo>
                  <a:lnTo>
                    <a:pt x="2998787" y="831056"/>
                  </a:lnTo>
                  <a:lnTo>
                    <a:pt x="2952750" y="862806"/>
                  </a:lnTo>
                  <a:lnTo>
                    <a:pt x="2895600" y="873918"/>
                  </a:lnTo>
                  <a:lnTo>
                    <a:pt x="146050" y="873918"/>
                  </a:lnTo>
                  <a:lnTo>
                    <a:pt x="88900" y="862806"/>
                  </a:lnTo>
                  <a:lnTo>
                    <a:pt x="42862" y="831056"/>
                  </a:lnTo>
                  <a:lnTo>
                    <a:pt x="11112" y="785018"/>
                  </a:lnTo>
                  <a:lnTo>
                    <a:pt x="0" y="728662"/>
                  </a:lnTo>
                  <a:lnTo>
                    <a:pt x="0" y="146050"/>
                  </a:lnTo>
                  <a:close/>
                </a:path>
              </a:pathLst>
            </a:custGeom>
            <a:ln w="254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61118" y="2589212"/>
            <a:ext cx="3067050" cy="899794"/>
            <a:chOff x="61118" y="2589212"/>
            <a:chExt cx="3067050" cy="899794"/>
          </a:xfrm>
        </p:grpSpPr>
        <p:sp>
          <p:nvSpPr>
            <p:cNvPr id="7" name="object 7" descr=""/>
            <p:cNvSpPr/>
            <p:nvPr/>
          </p:nvSpPr>
          <p:spPr>
            <a:xfrm>
              <a:off x="73689" y="2601266"/>
              <a:ext cx="3041650" cy="874394"/>
            </a:xfrm>
            <a:custGeom>
              <a:avLst/>
              <a:gdLst/>
              <a:ahLst/>
              <a:cxnLst/>
              <a:rect l="l" t="t" r="r" b="b"/>
              <a:pathLst>
                <a:path w="3041650" h="874395">
                  <a:moveTo>
                    <a:pt x="145704" y="874208"/>
                  </a:moveTo>
                  <a:lnTo>
                    <a:pt x="99650" y="866779"/>
                  </a:lnTo>
                  <a:lnTo>
                    <a:pt x="59653" y="846095"/>
                  </a:lnTo>
                  <a:lnTo>
                    <a:pt x="28112" y="814554"/>
                  </a:lnTo>
                  <a:lnTo>
                    <a:pt x="7428" y="774557"/>
                  </a:lnTo>
                  <a:lnTo>
                    <a:pt x="0" y="728503"/>
                  </a:lnTo>
                  <a:lnTo>
                    <a:pt x="0" y="145704"/>
                  </a:lnTo>
                  <a:lnTo>
                    <a:pt x="7428" y="99650"/>
                  </a:lnTo>
                  <a:lnTo>
                    <a:pt x="28112" y="59653"/>
                  </a:lnTo>
                  <a:lnTo>
                    <a:pt x="59653" y="28112"/>
                  </a:lnTo>
                  <a:lnTo>
                    <a:pt x="99650" y="7428"/>
                  </a:lnTo>
                  <a:lnTo>
                    <a:pt x="145704" y="0"/>
                  </a:lnTo>
                  <a:lnTo>
                    <a:pt x="2895595" y="0"/>
                  </a:lnTo>
                  <a:lnTo>
                    <a:pt x="2941649" y="7428"/>
                  </a:lnTo>
                  <a:lnTo>
                    <a:pt x="2981646" y="28112"/>
                  </a:lnTo>
                  <a:lnTo>
                    <a:pt x="3013187" y="59653"/>
                  </a:lnTo>
                  <a:lnTo>
                    <a:pt x="3033871" y="99650"/>
                  </a:lnTo>
                  <a:lnTo>
                    <a:pt x="3041299" y="145704"/>
                  </a:lnTo>
                  <a:lnTo>
                    <a:pt x="3041299" y="728503"/>
                  </a:lnTo>
                  <a:lnTo>
                    <a:pt x="3033871" y="774557"/>
                  </a:lnTo>
                  <a:lnTo>
                    <a:pt x="3013186" y="814554"/>
                  </a:lnTo>
                  <a:lnTo>
                    <a:pt x="2981646" y="846095"/>
                  </a:lnTo>
                  <a:lnTo>
                    <a:pt x="2941648" y="866779"/>
                  </a:lnTo>
                  <a:lnTo>
                    <a:pt x="2895595" y="874207"/>
                  </a:lnTo>
                  <a:lnTo>
                    <a:pt x="145704" y="874208"/>
                  </a:lnTo>
                  <a:close/>
                </a:path>
                <a:path w="3041650" h="874395">
                  <a:moveTo>
                    <a:pt x="3041299" y="728503"/>
                  </a:move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3818" y="2601912"/>
              <a:ext cx="3041650" cy="874394"/>
            </a:xfrm>
            <a:custGeom>
              <a:avLst/>
              <a:gdLst/>
              <a:ahLst/>
              <a:cxnLst/>
              <a:rect l="l" t="t" r="r" b="b"/>
              <a:pathLst>
                <a:path w="3041650" h="874395">
                  <a:moveTo>
                    <a:pt x="0" y="145256"/>
                  </a:moveTo>
                  <a:lnTo>
                    <a:pt x="11112" y="88900"/>
                  </a:lnTo>
                  <a:lnTo>
                    <a:pt x="42862" y="42862"/>
                  </a:lnTo>
                  <a:lnTo>
                    <a:pt x="88900" y="11112"/>
                  </a:lnTo>
                  <a:lnTo>
                    <a:pt x="146050" y="0"/>
                  </a:lnTo>
                  <a:lnTo>
                    <a:pt x="2895600" y="0"/>
                  </a:lnTo>
                  <a:lnTo>
                    <a:pt x="2952750" y="11112"/>
                  </a:lnTo>
                  <a:lnTo>
                    <a:pt x="2998787" y="42862"/>
                  </a:lnTo>
                  <a:lnTo>
                    <a:pt x="3030537" y="88900"/>
                  </a:lnTo>
                  <a:lnTo>
                    <a:pt x="3041650" y="145256"/>
                  </a:lnTo>
                  <a:lnTo>
                    <a:pt x="3041650" y="727868"/>
                  </a:lnTo>
                  <a:lnTo>
                    <a:pt x="3038475" y="757237"/>
                  </a:lnTo>
                  <a:lnTo>
                    <a:pt x="3030537" y="785018"/>
                  </a:lnTo>
                  <a:lnTo>
                    <a:pt x="2998787" y="831056"/>
                  </a:lnTo>
                  <a:lnTo>
                    <a:pt x="2952750" y="862806"/>
                  </a:lnTo>
                  <a:lnTo>
                    <a:pt x="2895600" y="873918"/>
                  </a:lnTo>
                  <a:lnTo>
                    <a:pt x="146050" y="873918"/>
                  </a:lnTo>
                  <a:lnTo>
                    <a:pt x="88900" y="862806"/>
                  </a:lnTo>
                  <a:lnTo>
                    <a:pt x="42862" y="831056"/>
                  </a:lnTo>
                  <a:lnTo>
                    <a:pt x="11112" y="785018"/>
                  </a:lnTo>
                  <a:lnTo>
                    <a:pt x="0" y="727868"/>
                  </a:lnTo>
                  <a:lnTo>
                    <a:pt x="0" y="145256"/>
                  </a:lnTo>
                  <a:close/>
                </a:path>
              </a:pathLst>
            </a:custGeom>
            <a:ln w="254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214801" y="1504567"/>
            <a:ext cx="2760345" cy="2706370"/>
          </a:xfrm>
          <a:prstGeom prst="rect">
            <a:avLst/>
          </a:prstGeom>
        </p:spPr>
        <p:txBody>
          <a:bodyPr wrap="square" lIns="0" tIns="6540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600">
                <a:solidFill>
                  <a:srgbClr val="592C75"/>
                </a:solidFill>
                <a:latin typeface="Arial"/>
                <a:cs typeface="Arial"/>
              </a:rPr>
              <a:t>Primary</a:t>
            </a:r>
            <a:r>
              <a:rPr dirty="0" sz="1600" spc="-50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592C75"/>
                </a:solidFill>
                <a:latin typeface="Arial"/>
                <a:cs typeface="Arial"/>
              </a:rPr>
              <a:t>safety</a:t>
            </a:r>
            <a:r>
              <a:rPr dirty="0" sz="1600" spc="-50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92C75"/>
                </a:solidFill>
                <a:latin typeface="Arial"/>
                <a:cs typeface="Arial"/>
              </a:rPr>
              <a:t>endpoint</a:t>
            </a:r>
            <a:endParaRPr sz="1600">
              <a:latin typeface="Arial"/>
              <a:cs typeface="Arial"/>
            </a:endParaRPr>
          </a:p>
          <a:p>
            <a:pPr algn="ctr" marL="5715">
              <a:lnSpc>
                <a:spcPct val="100000"/>
              </a:lnSpc>
              <a:spcBef>
                <a:spcPts val="310"/>
              </a:spcBef>
            </a:pPr>
            <a:r>
              <a:rPr dirty="0" sz="1200">
                <a:latin typeface="Arial"/>
                <a:cs typeface="Arial"/>
              </a:rPr>
              <a:t>Cardiovascular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mortality at 30 </a:t>
            </a:r>
            <a:r>
              <a:rPr dirty="0" sz="1200" spc="-20">
                <a:latin typeface="Arial"/>
                <a:cs typeface="Arial"/>
              </a:rPr>
              <a:t>days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1600" spc="-20" b="1">
                <a:solidFill>
                  <a:srgbClr val="592C75"/>
                </a:solidFill>
                <a:latin typeface="Arial"/>
                <a:cs typeface="Arial"/>
              </a:rPr>
              <a:t>2.5%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0"/>
              </a:spcBef>
            </a:pP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>
                <a:solidFill>
                  <a:srgbClr val="592C75"/>
                </a:solidFill>
                <a:latin typeface="Arial"/>
                <a:cs typeface="Arial"/>
              </a:rPr>
              <a:t>Primary</a:t>
            </a:r>
            <a:r>
              <a:rPr dirty="0" sz="1600" spc="-45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92C75"/>
                </a:solidFill>
                <a:latin typeface="Arial"/>
                <a:cs typeface="Arial"/>
              </a:rPr>
              <a:t>performance</a:t>
            </a:r>
            <a:r>
              <a:rPr dirty="0" sz="1600" spc="-40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92C75"/>
                </a:solidFill>
                <a:latin typeface="Arial"/>
                <a:cs typeface="Arial"/>
              </a:rPr>
              <a:t>endpoint</a:t>
            </a:r>
            <a:endParaRPr sz="1600">
              <a:latin typeface="Arial"/>
              <a:cs typeface="Arial"/>
            </a:endParaRPr>
          </a:p>
          <a:p>
            <a:pPr algn="ctr" marL="5080">
              <a:lnSpc>
                <a:spcPct val="100000"/>
              </a:lnSpc>
              <a:spcBef>
                <a:spcPts val="310"/>
              </a:spcBef>
            </a:pPr>
            <a:r>
              <a:rPr dirty="0" sz="1200">
                <a:latin typeface="Arial"/>
                <a:cs typeface="Arial"/>
              </a:rPr>
              <a:t>Device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success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implantation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1600" spc="-20" b="1">
                <a:solidFill>
                  <a:srgbClr val="592C75"/>
                </a:solidFill>
                <a:latin typeface="Arial"/>
                <a:cs typeface="Arial"/>
              </a:rPr>
              <a:t>95%*</a:t>
            </a:r>
            <a:endParaRPr sz="1600">
              <a:latin typeface="Arial"/>
              <a:cs typeface="Arial"/>
            </a:endParaRPr>
          </a:p>
          <a:p>
            <a:pPr algn="ctr" marL="64135" marR="5080">
              <a:lnSpc>
                <a:spcPct val="100000"/>
              </a:lnSpc>
              <a:spcBef>
                <a:spcPts val="1240"/>
              </a:spcBef>
            </a:pPr>
            <a:r>
              <a:rPr dirty="0" sz="1000">
                <a:latin typeface="Arial"/>
                <a:cs typeface="Arial"/>
              </a:rPr>
              <a:t>*Device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successful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38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40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patients,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subject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experiencing</a:t>
            </a:r>
            <a:r>
              <a:rPr dirty="0" sz="1000" spc="-10">
                <a:latin typeface="Arial"/>
                <a:cs typeface="Arial"/>
              </a:rPr>
              <a:t> peri-procedural </a:t>
            </a:r>
            <a:r>
              <a:rPr dirty="0" sz="1000">
                <a:latin typeface="Arial"/>
                <a:cs typeface="Arial"/>
              </a:rPr>
              <a:t>death,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while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another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required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surgical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re- </a:t>
            </a:r>
            <a:r>
              <a:rPr dirty="0" sz="1000">
                <a:latin typeface="Arial"/>
                <a:cs typeface="Arial"/>
              </a:rPr>
              <a:t>intervention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due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device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embolization.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3384122" y="936353"/>
          <a:ext cx="5615940" cy="352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3010"/>
                <a:gridCol w="946785"/>
                <a:gridCol w="816610"/>
              </a:tblGrid>
              <a:tr h="24701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Clinical</a:t>
                      </a:r>
                      <a:r>
                        <a:rPr dirty="0" sz="13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Outcomes</a:t>
                      </a:r>
                      <a:r>
                        <a:rPr dirty="0" sz="13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(N=40)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30-</a:t>
                      </a: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 spc="-10">
                          <a:latin typeface="Arial"/>
                          <a:cs typeface="Arial"/>
                        </a:rPr>
                        <a:t>All-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cause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mortality,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(2.5)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(2.5)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mortality,</a:t>
                      </a:r>
                      <a:r>
                        <a:rPr dirty="0" sz="13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(2.5)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(2.5)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 spc="-20">
                          <a:latin typeface="Arial"/>
                          <a:cs typeface="Arial"/>
                        </a:rPr>
                        <a:t>Device-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related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mortality,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(2.5)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(2.5)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stroke</a:t>
                      </a:r>
                      <a:r>
                        <a:rPr dirty="0" sz="13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3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 spc="-10">
                          <a:latin typeface="Arial"/>
                          <a:cs typeface="Arial"/>
                        </a:rPr>
                        <a:t>Disabling</a:t>
                      </a:r>
                      <a:r>
                        <a:rPr dirty="0" sz="13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stroke,</a:t>
                      </a:r>
                      <a:r>
                        <a:rPr dirty="0" sz="13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 spc="-10">
                          <a:latin typeface="Arial"/>
                          <a:cs typeface="Arial"/>
                        </a:rPr>
                        <a:t>Nondisabling/Transient</a:t>
                      </a:r>
                      <a:r>
                        <a:rPr dirty="0" sz="13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ischemic</a:t>
                      </a:r>
                      <a:r>
                        <a:rPr dirty="0" sz="13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attack,</a:t>
                      </a:r>
                      <a:r>
                        <a:rPr dirty="0" sz="13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 spc="-20">
                          <a:latin typeface="Arial"/>
                          <a:cs typeface="Arial"/>
                        </a:rPr>
                        <a:t>Life-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threatening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bleeding,</a:t>
                      </a:r>
                      <a:r>
                        <a:rPr dirty="0" sz="13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Major</a:t>
                      </a:r>
                      <a:r>
                        <a:rPr dirty="0" sz="13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bleeding,</a:t>
                      </a:r>
                      <a:r>
                        <a:rPr dirty="0" sz="13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Major</a:t>
                      </a:r>
                      <a:r>
                        <a:rPr dirty="0" sz="13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vascular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complication,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Acute</a:t>
                      </a:r>
                      <a:r>
                        <a:rPr dirty="0" sz="13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kidney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injury,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 spc="-10">
                          <a:latin typeface="Arial"/>
                          <a:cs typeface="Arial"/>
                        </a:rPr>
                        <a:t>Myocardial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infarction,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 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3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permanent</a:t>
                      </a:r>
                      <a:r>
                        <a:rPr dirty="0" sz="13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pacemaker</a:t>
                      </a:r>
                      <a:r>
                        <a:rPr dirty="0" sz="13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implantation,</a:t>
                      </a:r>
                      <a:r>
                        <a:rPr dirty="0" sz="13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(7.5)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(7.5)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3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pacemaker</a:t>
                      </a:r>
                      <a:r>
                        <a:rPr dirty="0" sz="13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naïve</a:t>
                      </a:r>
                      <a:r>
                        <a:rPr dirty="0" sz="13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patients,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latin typeface="Arial"/>
                          <a:cs typeface="Arial"/>
                        </a:rPr>
                        <a:t>(%)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(7.9)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3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300" spc="-10">
                          <a:latin typeface="Arial"/>
                          <a:cs typeface="Arial"/>
                        </a:rPr>
                        <a:t> (7.9)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 descr=""/>
          <p:cNvSpPr/>
          <p:nvPr/>
        </p:nvSpPr>
        <p:spPr>
          <a:xfrm>
            <a:off x="3252722" y="890643"/>
            <a:ext cx="0" cy="3651250"/>
          </a:xfrm>
          <a:custGeom>
            <a:avLst/>
            <a:gdLst/>
            <a:ahLst/>
            <a:cxnLst/>
            <a:rect l="l" t="t" r="r" b="b"/>
            <a:pathLst>
              <a:path w="0" h="3651250">
                <a:moveTo>
                  <a:pt x="0" y="0"/>
                </a:moveTo>
                <a:lnTo>
                  <a:pt x="0" y="3651210"/>
                </a:lnTo>
              </a:path>
            </a:pathLst>
          </a:custGeom>
          <a:ln w="9525">
            <a:solidFill>
              <a:srgbClr val="592C75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30"/>
              <a:t> </a:t>
            </a:r>
            <a:r>
              <a:rPr dirty="0"/>
              <a:t>are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essential</a:t>
            </a:r>
            <a:r>
              <a:rPr dirty="0" spc="-30"/>
              <a:t> </a:t>
            </a:r>
            <a:r>
              <a:rPr dirty="0" spc="-10"/>
              <a:t>results?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333500" y="1206500"/>
            <a:ext cx="6477000" cy="2616200"/>
            <a:chOff x="1333500" y="1206500"/>
            <a:chExt cx="6477000" cy="26162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3500" y="1206500"/>
              <a:ext cx="6477000" cy="26162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400839" y="1253244"/>
              <a:ext cx="6355715" cy="2487295"/>
            </a:xfrm>
            <a:custGeom>
              <a:avLst/>
              <a:gdLst/>
              <a:ahLst/>
              <a:cxnLst/>
              <a:rect l="l" t="t" r="r" b="b"/>
              <a:pathLst>
                <a:path w="6355715" h="2487295">
                  <a:moveTo>
                    <a:pt x="6355125" y="2486820"/>
                  </a:moveTo>
                  <a:lnTo>
                    <a:pt x="0" y="2486820"/>
                  </a:lnTo>
                  <a:lnTo>
                    <a:pt x="0" y="0"/>
                  </a:lnTo>
                  <a:lnTo>
                    <a:pt x="6355125" y="0"/>
                  </a:lnTo>
                  <a:lnTo>
                    <a:pt x="6355125" y="248682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940032" y="3246740"/>
              <a:ext cx="5321935" cy="0"/>
            </a:xfrm>
            <a:custGeom>
              <a:avLst/>
              <a:gdLst/>
              <a:ahLst/>
              <a:cxnLst/>
              <a:rect l="l" t="t" r="r" b="b"/>
              <a:pathLst>
                <a:path w="5321934" h="0">
                  <a:moveTo>
                    <a:pt x="5321409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940032" y="3246740"/>
              <a:ext cx="5321935" cy="0"/>
            </a:xfrm>
            <a:custGeom>
              <a:avLst/>
              <a:gdLst/>
              <a:ahLst/>
              <a:cxnLst/>
              <a:rect l="l" t="t" r="r" b="b"/>
              <a:pathLst>
                <a:path w="5321934" h="0">
                  <a:moveTo>
                    <a:pt x="0" y="0"/>
                  </a:moveTo>
                  <a:lnTo>
                    <a:pt x="532140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826934" y="1827496"/>
              <a:ext cx="0" cy="334645"/>
            </a:xfrm>
            <a:custGeom>
              <a:avLst/>
              <a:gdLst/>
              <a:ahLst/>
              <a:cxnLst/>
              <a:rect l="l" t="t" r="r" b="b"/>
              <a:pathLst>
                <a:path w="0" h="334644">
                  <a:moveTo>
                    <a:pt x="0" y="334097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826934" y="1827496"/>
              <a:ext cx="0" cy="334645"/>
            </a:xfrm>
            <a:custGeom>
              <a:avLst/>
              <a:gdLst/>
              <a:ahLst/>
              <a:cxnLst/>
              <a:rect l="l" t="t" r="r" b="b"/>
              <a:pathLst>
                <a:path w="0" h="334644">
                  <a:moveTo>
                    <a:pt x="0" y="334097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788834" y="2161593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788834" y="2161593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826934" y="1493399"/>
              <a:ext cx="0" cy="334645"/>
            </a:xfrm>
            <a:custGeom>
              <a:avLst/>
              <a:gdLst/>
              <a:ahLst/>
              <a:cxnLst/>
              <a:rect l="l" t="t" r="r" b="b"/>
              <a:pathLst>
                <a:path w="0" h="334644">
                  <a:moveTo>
                    <a:pt x="0" y="334097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826934" y="1493399"/>
              <a:ext cx="0" cy="334645"/>
            </a:xfrm>
            <a:custGeom>
              <a:avLst/>
              <a:gdLst/>
              <a:ahLst/>
              <a:cxnLst/>
              <a:rect l="l" t="t" r="r" b="b"/>
              <a:pathLst>
                <a:path w="0" h="334644">
                  <a:moveTo>
                    <a:pt x="0" y="0"/>
                  </a:moveTo>
                  <a:lnTo>
                    <a:pt x="0" y="334097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788834" y="149339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788834" y="149339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600737" y="3070337"/>
              <a:ext cx="0" cy="80645"/>
            </a:xfrm>
            <a:custGeom>
              <a:avLst/>
              <a:gdLst/>
              <a:ahLst/>
              <a:cxnLst/>
              <a:rect l="l" t="t" r="r" b="b"/>
              <a:pathLst>
                <a:path w="0" h="80644">
                  <a:moveTo>
                    <a:pt x="0" y="80183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600737" y="3070337"/>
              <a:ext cx="0" cy="80645"/>
            </a:xfrm>
            <a:custGeom>
              <a:avLst/>
              <a:gdLst/>
              <a:ahLst/>
              <a:cxnLst/>
              <a:rect l="l" t="t" r="r" b="b"/>
              <a:pathLst>
                <a:path w="0" h="80644">
                  <a:moveTo>
                    <a:pt x="0" y="80183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562637" y="3150521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562637" y="3150521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600737" y="2990154"/>
              <a:ext cx="0" cy="80645"/>
            </a:xfrm>
            <a:custGeom>
              <a:avLst/>
              <a:gdLst/>
              <a:ahLst/>
              <a:cxnLst/>
              <a:rect l="l" t="t" r="r" b="b"/>
              <a:pathLst>
                <a:path w="0" h="80644">
                  <a:moveTo>
                    <a:pt x="0" y="80183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600737" y="2990154"/>
              <a:ext cx="0" cy="80645"/>
            </a:xfrm>
            <a:custGeom>
              <a:avLst/>
              <a:gdLst/>
              <a:ahLst/>
              <a:cxnLst/>
              <a:rect l="l" t="t" r="r" b="b"/>
              <a:pathLst>
                <a:path w="0" h="80644">
                  <a:moveTo>
                    <a:pt x="0" y="0"/>
                  </a:moveTo>
                  <a:lnTo>
                    <a:pt x="0" y="80183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562637" y="2990154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562637" y="2990154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6374540" y="3022227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w="0" h="107314">
                  <a:moveTo>
                    <a:pt x="0" y="10691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374540" y="3022227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w="0" h="107314">
                  <a:moveTo>
                    <a:pt x="0" y="10691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336440" y="312913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336440" y="312913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374540" y="2915316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w="0" h="107314">
                  <a:moveTo>
                    <a:pt x="0" y="106911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374540" y="2915316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w="0" h="107314">
                  <a:moveTo>
                    <a:pt x="0" y="0"/>
                  </a:moveTo>
                  <a:lnTo>
                    <a:pt x="0" y="106911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336440" y="2915316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336440" y="2915316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2826934" y="2872552"/>
              <a:ext cx="0" cy="112395"/>
            </a:xfrm>
            <a:custGeom>
              <a:avLst/>
              <a:gdLst/>
              <a:ahLst/>
              <a:cxnLst/>
              <a:rect l="l" t="t" r="r" b="b"/>
              <a:pathLst>
                <a:path w="0" h="112394">
                  <a:moveTo>
                    <a:pt x="0" y="112256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2826934" y="2872552"/>
              <a:ext cx="0" cy="112395"/>
            </a:xfrm>
            <a:custGeom>
              <a:avLst/>
              <a:gdLst/>
              <a:ahLst/>
              <a:cxnLst/>
              <a:rect l="l" t="t" r="r" b="b"/>
              <a:pathLst>
                <a:path w="0" h="112394">
                  <a:moveTo>
                    <a:pt x="0" y="11225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2788834" y="298480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788834" y="298480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2826934" y="2760295"/>
              <a:ext cx="0" cy="112395"/>
            </a:xfrm>
            <a:custGeom>
              <a:avLst/>
              <a:gdLst/>
              <a:ahLst/>
              <a:cxnLst/>
              <a:rect l="l" t="t" r="r" b="b"/>
              <a:pathLst>
                <a:path w="0" h="112394">
                  <a:moveTo>
                    <a:pt x="0" y="112256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826934" y="2760295"/>
              <a:ext cx="0" cy="112395"/>
            </a:xfrm>
            <a:custGeom>
              <a:avLst/>
              <a:gdLst/>
              <a:ahLst/>
              <a:cxnLst/>
              <a:rect l="l" t="t" r="r" b="b"/>
              <a:pathLst>
                <a:path w="0" h="112394">
                  <a:moveTo>
                    <a:pt x="0" y="0"/>
                  </a:moveTo>
                  <a:lnTo>
                    <a:pt x="0" y="112256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788834" y="276029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2788834" y="276029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600737" y="1899661"/>
              <a:ext cx="0" cy="523875"/>
            </a:xfrm>
            <a:custGeom>
              <a:avLst/>
              <a:gdLst/>
              <a:ahLst/>
              <a:cxnLst/>
              <a:rect l="l" t="t" r="r" b="b"/>
              <a:pathLst>
                <a:path w="0" h="523875">
                  <a:moveTo>
                    <a:pt x="0" y="523864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4600737" y="1899661"/>
              <a:ext cx="0" cy="523875"/>
            </a:xfrm>
            <a:custGeom>
              <a:avLst/>
              <a:gdLst/>
              <a:ahLst/>
              <a:cxnLst/>
              <a:rect l="l" t="t" r="r" b="b"/>
              <a:pathLst>
                <a:path w="0" h="523875">
                  <a:moveTo>
                    <a:pt x="0" y="523864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4562637" y="242352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562637" y="242352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600737" y="1375797"/>
              <a:ext cx="0" cy="523875"/>
            </a:xfrm>
            <a:custGeom>
              <a:avLst/>
              <a:gdLst/>
              <a:ahLst/>
              <a:cxnLst/>
              <a:rect l="l" t="t" r="r" b="b"/>
              <a:pathLst>
                <a:path w="0" h="523875">
                  <a:moveTo>
                    <a:pt x="0" y="523864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600737" y="1375797"/>
              <a:ext cx="0" cy="523875"/>
            </a:xfrm>
            <a:custGeom>
              <a:avLst/>
              <a:gdLst/>
              <a:ahLst/>
              <a:cxnLst/>
              <a:rect l="l" t="t" r="r" b="b"/>
              <a:pathLst>
                <a:path w="0" h="523875">
                  <a:moveTo>
                    <a:pt x="0" y="0"/>
                  </a:moveTo>
                  <a:lnTo>
                    <a:pt x="0" y="523864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562637" y="1375797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562637" y="1375797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6374540" y="1899661"/>
              <a:ext cx="0" cy="449580"/>
            </a:xfrm>
            <a:custGeom>
              <a:avLst/>
              <a:gdLst/>
              <a:ahLst/>
              <a:cxnLst/>
              <a:rect l="l" t="t" r="r" b="b"/>
              <a:pathLst>
                <a:path w="0" h="449580">
                  <a:moveTo>
                    <a:pt x="0" y="449026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6374540" y="1899661"/>
              <a:ext cx="0" cy="449580"/>
            </a:xfrm>
            <a:custGeom>
              <a:avLst/>
              <a:gdLst/>
              <a:ahLst/>
              <a:cxnLst/>
              <a:rect l="l" t="t" r="r" b="b"/>
              <a:pathLst>
                <a:path w="0" h="449580">
                  <a:moveTo>
                    <a:pt x="0" y="44902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6336440" y="234868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6336440" y="234868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6374540" y="1450635"/>
              <a:ext cx="0" cy="449580"/>
            </a:xfrm>
            <a:custGeom>
              <a:avLst/>
              <a:gdLst/>
              <a:ahLst/>
              <a:cxnLst/>
              <a:rect l="l" t="t" r="r" b="b"/>
              <a:pathLst>
                <a:path w="0" h="449580">
                  <a:moveTo>
                    <a:pt x="0" y="449026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6374540" y="1450635"/>
              <a:ext cx="0" cy="449580"/>
            </a:xfrm>
            <a:custGeom>
              <a:avLst/>
              <a:gdLst/>
              <a:ahLst/>
              <a:cxnLst/>
              <a:rect l="l" t="t" r="r" b="b"/>
              <a:pathLst>
                <a:path w="0" h="449580">
                  <a:moveTo>
                    <a:pt x="0" y="0"/>
                  </a:moveTo>
                  <a:lnTo>
                    <a:pt x="0" y="449026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6336440" y="145063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6336440" y="145063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952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2826934" y="1827496"/>
              <a:ext cx="3547745" cy="1243330"/>
            </a:xfrm>
            <a:custGeom>
              <a:avLst/>
              <a:gdLst/>
              <a:ahLst/>
              <a:cxnLst/>
              <a:rect l="l" t="t" r="r" b="b"/>
              <a:pathLst>
                <a:path w="3547745" h="1243330">
                  <a:moveTo>
                    <a:pt x="0" y="0"/>
                  </a:moveTo>
                  <a:lnTo>
                    <a:pt x="1773802" y="1242841"/>
                  </a:lnTo>
                  <a:lnTo>
                    <a:pt x="3547606" y="1194731"/>
                  </a:lnTo>
                </a:path>
              </a:pathLst>
            </a:custGeom>
            <a:ln w="25400">
              <a:solidFill>
                <a:srgbClr val="592C7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7" name="object 5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6537" y="1777206"/>
              <a:ext cx="101600" cy="101600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50568" y="3020218"/>
              <a:ext cx="101600" cy="101600"/>
            </a:xfrm>
            <a:prstGeom prst="rect">
              <a:avLst/>
            </a:prstGeom>
          </p:spPr>
        </p:pic>
        <p:pic>
          <p:nvPicPr>
            <p:cNvPr id="59" name="object 5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23806" y="2971800"/>
              <a:ext cx="101600" cy="101600"/>
            </a:xfrm>
            <a:prstGeom prst="rect">
              <a:avLst/>
            </a:prstGeom>
          </p:spPr>
        </p:pic>
        <p:sp>
          <p:nvSpPr>
            <p:cNvPr id="60" name="object 60" descr=""/>
            <p:cNvSpPr/>
            <p:nvPr/>
          </p:nvSpPr>
          <p:spPr>
            <a:xfrm>
              <a:off x="2826934" y="1899661"/>
              <a:ext cx="3547745" cy="973455"/>
            </a:xfrm>
            <a:custGeom>
              <a:avLst/>
              <a:gdLst/>
              <a:ahLst/>
              <a:cxnLst/>
              <a:rect l="l" t="t" r="r" b="b"/>
              <a:pathLst>
                <a:path w="3547745" h="973455">
                  <a:moveTo>
                    <a:pt x="0" y="972890"/>
                  </a:moveTo>
                  <a:lnTo>
                    <a:pt x="1773802" y="0"/>
                  </a:lnTo>
                  <a:lnTo>
                    <a:pt x="3547606" y="0"/>
                  </a:lnTo>
                </a:path>
              </a:pathLst>
            </a:custGeom>
            <a:ln w="25400">
              <a:solidFill>
                <a:srgbClr val="558ED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76537" y="2821781"/>
              <a:ext cx="101600" cy="101600"/>
            </a:xfrm>
            <a:prstGeom prst="rect">
              <a:avLst/>
            </a:prstGeom>
          </p:spPr>
        </p:pic>
        <p:pic>
          <p:nvPicPr>
            <p:cNvPr id="62" name="object 6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568" y="1849437"/>
              <a:ext cx="101600" cy="101600"/>
            </a:xfrm>
            <a:prstGeom prst="rect">
              <a:avLst/>
            </a:prstGeom>
          </p:spPr>
        </p:pic>
        <p:pic>
          <p:nvPicPr>
            <p:cNvPr id="63" name="object 6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23806" y="1849437"/>
              <a:ext cx="101600" cy="101600"/>
            </a:xfrm>
            <a:prstGeom prst="rect">
              <a:avLst/>
            </a:prstGeom>
          </p:spPr>
        </p:pic>
      </p:grpSp>
      <p:sp>
        <p:nvSpPr>
          <p:cNvPr id="64" name="object 64" descr=""/>
          <p:cNvSpPr txBox="1"/>
          <p:nvPr/>
        </p:nvSpPr>
        <p:spPr>
          <a:xfrm>
            <a:off x="1649519" y="1183049"/>
            <a:ext cx="182245" cy="2164080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65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70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665"/>
              </a:spcBef>
            </a:pPr>
            <a:r>
              <a:rPr dirty="0" sz="1200" spc="-50">
                <a:solidFill>
                  <a:srgbClr val="595959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7390823" y="1267447"/>
            <a:ext cx="224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2,6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7390823" y="1641636"/>
            <a:ext cx="224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2,1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7390823" y="2015825"/>
            <a:ext cx="224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1,6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7390823" y="2390013"/>
            <a:ext cx="224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1,1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7390823" y="2764202"/>
            <a:ext cx="224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0,6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7390823" y="3138391"/>
            <a:ext cx="224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0,1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1" name="object 7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10524" y="3892550"/>
            <a:ext cx="234950" cy="101600"/>
          </a:xfrm>
          <a:prstGeom prst="rect">
            <a:avLst/>
          </a:prstGeom>
        </p:spPr>
      </p:pic>
      <p:pic>
        <p:nvPicPr>
          <p:cNvPr id="72" name="object 7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14382" y="3892550"/>
            <a:ext cx="234950" cy="101600"/>
          </a:xfrm>
          <a:prstGeom prst="rect">
            <a:avLst/>
          </a:prstGeom>
        </p:spPr>
      </p:pic>
      <p:sp>
        <p:nvSpPr>
          <p:cNvPr id="73" name="object 73" descr=""/>
          <p:cNvSpPr txBox="1"/>
          <p:nvPr/>
        </p:nvSpPr>
        <p:spPr>
          <a:xfrm>
            <a:off x="2092505" y="1698271"/>
            <a:ext cx="662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592C75"/>
                </a:solidFill>
                <a:latin typeface="Arial"/>
                <a:cs typeface="Arial"/>
              </a:rPr>
              <a:t>53.1±12.5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592C75"/>
                </a:solidFill>
                <a:latin typeface="Arial"/>
                <a:cs typeface="Arial"/>
              </a:rPr>
              <a:t>(49.1–57.1)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4476237" y="2597532"/>
            <a:ext cx="52133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592C75"/>
                </a:solidFill>
                <a:latin typeface="Arial"/>
                <a:cs typeface="Arial"/>
              </a:rPr>
              <a:t>6.6±3.0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592C75"/>
                </a:solidFill>
                <a:latin typeface="Arial"/>
                <a:cs typeface="Arial"/>
              </a:rPr>
              <a:t>(5.5–7.7)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2204688" y="2522987"/>
            <a:ext cx="52133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558ED5"/>
                </a:solidFill>
                <a:latin typeface="Arial"/>
                <a:cs typeface="Arial"/>
              </a:rPr>
              <a:t>0.6±0.2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558ED5"/>
                </a:solidFill>
                <a:latin typeface="Arial"/>
                <a:cs typeface="Arial"/>
              </a:rPr>
              <a:t>(0.5–0.7)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6" name="object 76" descr=""/>
          <p:cNvGrpSpPr/>
          <p:nvPr/>
        </p:nvGrpSpPr>
        <p:grpSpPr>
          <a:xfrm>
            <a:off x="1333500" y="825500"/>
            <a:ext cx="6477000" cy="431800"/>
            <a:chOff x="1333500" y="825500"/>
            <a:chExt cx="6477000" cy="431800"/>
          </a:xfrm>
        </p:grpSpPr>
        <p:pic>
          <p:nvPicPr>
            <p:cNvPr id="77" name="object 7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33500" y="825500"/>
              <a:ext cx="6477000" cy="431800"/>
            </a:xfrm>
            <a:prstGeom prst="rect">
              <a:avLst/>
            </a:prstGeom>
          </p:spPr>
        </p:pic>
        <p:sp>
          <p:nvSpPr>
            <p:cNvPr id="78" name="object 78" descr=""/>
            <p:cNvSpPr/>
            <p:nvPr/>
          </p:nvSpPr>
          <p:spPr>
            <a:xfrm>
              <a:off x="1400840" y="873514"/>
              <a:ext cx="6355715" cy="310515"/>
            </a:xfrm>
            <a:custGeom>
              <a:avLst/>
              <a:gdLst/>
              <a:ahLst/>
              <a:cxnLst/>
              <a:rect l="l" t="t" r="r" b="b"/>
              <a:pathLst>
                <a:path w="6355715" h="310515">
                  <a:moveTo>
                    <a:pt x="6355125" y="310356"/>
                  </a:moveTo>
                  <a:lnTo>
                    <a:pt x="0" y="310356"/>
                  </a:lnTo>
                  <a:lnTo>
                    <a:pt x="0" y="0"/>
                  </a:lnTo>
                  <a:lnTo>
                    <a:pt x="6355125" y="0"/>
                  </a:lnTo>
                  <a:lnTo>
                    <a:pt x="6355125" y="310356"/>
                  </a:lnTo>
                  <a:close/>
                </a:path>
              </a:pathLst>
            </a:custGeom>
            <a:solidFill>
              <a:srgbClr val="59277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9" name="object 79" descr=""/>
          <p:cNvSpPr txBox="1"/>
          <p:nvPr/>
        </p:nvSpPr>
        <p:spPr>
          <a:xfrm>
            <a:off x="1400840" y="888459"/>
            <a:ext cx="63557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Hemodynamic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80" name="object 80" descr=""/>
          <p:cNvGrpSpPr/>
          <p:nvPr/>
        </p:nvGrpSpPr>
        <p:grpSpPr>
          <a:xfrm>
            <a:off x="952500" y="1219200"/>
            <a:ext cx="431800" cy="2603500"/>
            <a:chOff x="952500" y="1219200"/>
            <a:chExt cx="431800" cy="2603500"/>
          </a:xfrm>
        </p:grpSpPr>
        <p:pic>
          <p:nvPicPr>
            <p:cNvPr id="81" name="object 8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52500" y="1219200"/>
              <a:ext cx="431800" cy="2603500"/>
            </a:xfrm>
            <a:prstGeom prst="rect">
              <a:avLst/>
            </a:prstGeom>
          </p:spPr>
        </p:pic>
        <p:sp>
          <p:nvSpPr>
            <p:cNvPr id="82" name="object 82" descr=""/>
            <p:cNvSpPr/>
            <p:nvPr/>
          </p:nvSpPr>
          <p:spPr>
            <a:xfrm>
              <a:off x="1018109" y="1267130"/>
              <a:ext cx="313690" cy="2473325"/>
            </a:xfrm>
            <a:custGeom>
              <a:avLst/>
              <a:gdLst/>
              <a:ahLst/>
              <a:cxnLst/>
              <a:rect l="l" t="t" r="r" b="b"/>
              <a:pathLst>
                <a:path w="313690" h="2473325">
                  <a:moveTo>
                    <a:pt x="313323" y="0"/>
                  </a:moveTo>
                  <a:lnTo>
                    <a:pt x="313323" y="2472935"/>
                  </a:lnTo>
                  <a:lnTo>
                    <a:pt x="0" y="2472935"/>
                  </a:lnTo>
                  <a:lnTo>
                    <a:pt x="0" y="0"/>
                  </a:lnTo>
                  <a:lnTo>
                    <a:pt x="313323" y="0"/>
                  </a:lnTo>
                  <a:close/>
                </a:path>
              </a:pathLst>
            </a:custGeom>
            <a:solidFill>
              <a:srgbClr val="59277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3" name="object 83" descr=""/>
          <p:cNvSpPr txBox="1"/>
          <p:nvPr/>
        </p:nvSpPr>
        <p:spPr>
          <a:xfrm>
            <a:off x="1067322" y="1340143"/>
            <a:ext cx="224154" cy="23183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Mean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aortic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gradient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[mmHg]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4" name="object 84" descr=""/>
          <p:cNvGrpSpPr/>
          <p:nvPr/>
        </p:nvGrpSpPr>
        <p:grpSpPr>
          <a:xfrm>
            <a:off x="7747000" y="1155700"/>
            <a:ext cx="431800" cy="2616200"/>
            <a:chOff x="7747000" y="1155700"/>
            <a:chExt cx="431800" cy="2616200"/>
          </a:xfrm>
        </p:grpSpPr>
        <p:pic>
          <p:nvPicPr>
            <p:cNvPr id="85" name="object 85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747000" y="1155700"/>
              <a:ext cx="431800" cy="2616200"/>
            </a:xfrm>
            <a:prstGeom prst="rect">
              <a:avLst/>
            </a:prstGeom>
          </p:spPr>
        </p:pic>
        <p:sp>
          <p:nvSpPr>
            <p:cNvPr id="86" name="object 86" descr=""/>
            <p:cNvSpPr/>
            <p:nvPr/>
          </p:nvSpPr>
          <p:spPr>
            <a:xfrm>
              <a:off x="7812566" y="1203968"/>
              <a:ext cx="313690" cy="2487295"/>
            </a:xfrm>
            <a:custGeom>
              <a:avLst/>
              <a:gdLst/>
              <a:ahLst/>
              <a:cxnLst/>
              <a:rect l="l" t="t" r="r" b="b"/>
              <a:pathLst>
                <a:path w="313690" h="2487295">
                  <a:moveTo>
                    <a:pt x="0" y="2486823"/>
                  </a:moveTo>
                  <a:lnTo>
                    <a:pt x="0" y="0"/>
                  </a:lnTo>
                  <a:lnTo>
                    <a:pt x="313323" y="0"/>
                  </a:lnTo>
                  <a:lnTo>
                    <a:pt x="313323" y="2486823"/>
                  </a:lnTo>
                  <a:lnTo>
                    <a:pt x="0" y="2486823"/>
                  </a:lnTo>
                  <a:close/>
                </a:path>
              </a:pathLst>
            </a:custGeom>
            <a:solidFill>
              <a:srgbClr val="568F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7" name="object 87" descr=""/>
          <p:cNvSpPr txBox="1"/>
          <p:nvPr/>
        </p:nvSpPr>
        <p:spPr>
          <a:xfrm>
            <a:off x="7852640" y="2012405"/>
            <a:ext cx="224154" cy="86106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EOA</a:t>
            </a:r>
            <a:r>
              <a:rPr dirty="0" sz="1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(cm</a:t>
            </a:r>
            <a:r>
              <a:rPr dirty="0" baseline="24691" sz="1350" spc="-1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5" name="object 9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88" name="object 88" descr=""/>
          <p:cNvSpPr txBox="1"/>
          <p:nvPr/>
        </p:nvSpPr>
        <p:spPr>
          <a:xfrm>
            <a:off x="6072313" y="2599531"/>
            <a:ext cx="52133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592C75"/>
                </a:solidFill>
                <a:latin typeface="Arial"/>
                <a:cs typeface="Arial"/>
              </a:rPr>
              <a:t>8.4±4.0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592C75"/>
                </a:solidFill>
                <a:latin typeface="Arial"/>
                <a:cs typeface="Arial"/>
              </a:rPr>
              <a:t>(7.1–9.7)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4631272" y="1414234"/>
            <a:ext cx="52133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558ED5"/>
                </a:solidFill>
                <a:latin typeface="Arial"/>
                <a:cs typeface="Arial"/>
              </a:rPr>
              <a:t>1.9±0.7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558ED5"/>
                </a:solidFill>
                <a:latin typeface="Arial"/>
                <a:cs typeface="Arial"/>
              </a:rPr>
              <a:t>(1.7–2.1)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6432185" y="1424590"/>
            <a:ext cx="52133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558ED5"/>
                </a:solidFill>
                <a:latin typeface="Arial"/>
                <a:cs typeface="Arial"/>
              </a:rPr>
              <a:t>1.9±0.6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558ED5"/>
                </a:solidFill>
                <a:latin typeface="Arial"/>
                <a:cs typeface="Arial"/>
              </a:rPr>
              <a:t>(1.7–2.1)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2347509" y="3019822"/>
            <a:ext cx="4432300" cy="50736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2343785">
              <a:lnSpc>
                <a:spcPct val="100000"/>
              </a:lnSpc>
              <a:spcBef>
                <a:spcPts val="655"/>
              </a:spcBef>
              <a:tabLst>
                <a:tab pos="4037329" algn="l"/>
              </a:tabLst>
            </a:pPr>
            <a:r>
              <a:rPr dirty="0" sz="800" spc="-10">
                <a:latin typeface="Arial"/>
                <a:cs typeface="Arial"/>
              </a:rPr>
              <a:t>P&lt;0.001</a:t>
            </a:r>
            <a:r>
              <a:rPr dirty="0" sz="800">
                <a:latin typeface="Arial"/>
                <a:cs typeface="Arial"/>
              </a:rPr>
              <a:t>	</a:t>
            </a:r>
            <a:r>
              <a:rPr dirty="0" sz="800" spc="-10">
                <a:latin typeface="Arial"/>
                <a:cs typeface="Arial"/>
              </a:rPr>
              <a:t>P&lt;0.001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35"/>
              </a:spcBef>
              <a:tabLst>
                <a:tab pos="1743075" algn="l"/>
                <a:tab pos="3761740" algn="l"/>
              </a:tabLst>
            </a:pP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Pre</a:t>
            </a:r>
            <a:r>
              <a:rPr dirty="0" sz="1200" spc="-10">
                <a:solidFill>
                  <a:srgbClr val="595959"/>
                </a:solidFill>
                <a:latin typeface="Arial"/>
                <a:cs typeface="Arial"/>
              </a:rPr>
              <a:t> procedure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	Post </a:t>
            </a:r>
            <a:r>
              <a:rPr dirty="0" sz="1200" spc="-10">
                <a:solidFill>
                  <a:srgbClr val="595959"/>
                </a:solidFill>
                <a:latin typeface="Arial"/>
                <a:cs typeface="Arial"/>
              </a:rPr>
              <a:t>procedure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	30</a:t>
            </a:r>
            <a:r>
              <a:rPr dirty="0" sz="12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595959"/>
                </a:solidFill>
                <a:latin typeface="Arial"/>
                <a:cs typeface="Arial"/>
              </a:rPr>
              <a:t>days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4691597" y="1854260"/>
            <a:ext cx="3943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P&lt;0.001</a:t>
            </a:r>
            <a:endParaRPr sz="800">
              <a:latin typeface="Arial"/>
              <a:cs typeface="Arial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6422483" y="1875538"/>
            <a:ext cx="3943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P&lt;0.001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203859" y="3747765"/>
            <a:ext cx="8747760" cy="86106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algn="ctr" marL="322580">
              <a:lnSpc>
                <a:spcPct val="100000"/>
              </a:lnSpc>
              <a:spcBef>
                <a:spcPts val="780"/>
              </a:spcBef>
              <a:tabLst>
                <a:tab pos="2726690" algn="l"/>
              </a:tabLst>
            </a:pP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Mean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aortic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gradient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Arial"/>
                <a:cs typeface="Arial"/>
              </a:rPr>
              <a:t>[mmHg]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595959"/>
                </a:solidFill>
                <a:latin typeface="Arial"/>
                <a:cs typeface="Arial"/>
              </a:rPr>
              <a:t>EOA</a:t>
            </a:r>
            <a:r>
              <a:rPr dirty="0" sz="1200" spc="-7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Arial"/>
                <a:cs typeface="Arial"/>
              </a:rPr>
              <a:t>[cm2]</a:t>
            </a:r>
            <a:endParaRPr sz="1200">
              <a:latin typeface="Arial"/>
              <a:cs typeface="Arial"/>
            </a:endParaRPr>
          </a:p>
          <a:p>
            <a:pPr marL="3525520" marR="5080" indent="-3513454">
              <a:lnSpc>
                <a:spcPct val="100000"/>
              </a:lnSpc>
              <a:spcBef>
                <a:spcPts val="855"/>
              </a:spcBef>
            </a:pPr>
            <a:r>
              <a:rPr dirty="0" sz="1500" spc="-10">
                <a:latin typeface="Arial"/>
                <a:cs typeface="Arial"/>
              </a:rPr>
              <a:t>Progressive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enhancement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in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effective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orifice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area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has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resulted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in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significant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improvement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in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the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 spc="-20">
                <a:latin typeface="Arial"/>
                <a:cs typeface="Arial"/>
              </a:rPr>
              <a:t>mean </a:t>
            </a:r>
            <a:r>
              <a:rPr dirty="0" sz="1500">
                <a:latin typeface="Arial"/>
                <a:cs typeface="Arial"/>
              </a:rPr>
              <a:t>aortic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valve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gradient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30"/>
              <a:t> </a:t>
            </a:r>
            <a:r>
              <a:rPr dirty="0"/>
              <a:t>are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essential</a:t>
            </a:r>
            <a:r>
              <a:rPr dirty="0" spc="-30"/>
              <a:t> </a:t>
            </a:r>
            <a:r>
              <a:rPr dirty="0" spc="-10"/>
              <a:t>results?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65100" y="774700"/>
            <a:ext cx="2705100" cy="3213100"/>
            <a:chOff x="165100" y="774700"/>
            <a:chExt cx="2705100" cy="32131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100" y="1130300"/>
              <a:ext cx="2705100" cy="28575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41424" y="1184256"/>
              <a:ext cx="2578100" cy="2731135"/>
            </a:xfrm>
            <a:custGeom>
              <a:avLst/>
              <a:gdLst/>
              <a:ahLst/>
              <a:cxnLst/>
              <a:rect l="l" t="t" r="r" b="b"/>
              <a:pathLst>
                <a:path w="2578100" h="2731135">
                  <a:moveTo>
                    <a:pt x="2577975" y="2730520"/>
                  </a:moveTo>
                  <a:lnTo>
                    <a:pt x="0" y="2730520"/>
                  </a:lnTo>
                  <a:lnTo>
                    <a:pt x="0" y="0"/>
                  </a:lnTo>
                  <a:lnTo>
                    <a:pt x="2577975" y="0"/>
                  </a:lnTo>
                  <a:lnTo>
                    <a:pt x="2577975" y="273052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5100" y="774700"/>
              <a:ext cx="2705100" cy="419100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241424" y="826687"/>
            <a:ext cx="2578100" cy="2889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32384" rIns="0" bIns="0" rtlCol="0" vert="horz">
            <a:spAutoFit/>
          </a:bodyPr>
          <a:lstStyle/>
          <a:p>
            <a:pPr marL="140970">
              <a:lnSpc>
                <a:spcPct val="100000"/>
              </a:lnSpc>
              <a:spcBef>
                <a:spcPts val="254"/>
              </a:spcBef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NYHA</a:t>
            </a: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Functional</a:t>
            </a: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Class</a:t>
            </a: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 (%)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341645" y="1260606"/>
            <a:ext cx="2482850" cy="2113915"/>
            <a:chOff x="341645" y="1260606"/>
            <a:chExt cx="2482850" cy="2113915"/>
          </a:xfrm>
        </p:grpSpPr>
        <p:sp>
          <p:nvSpPr>
            <p:cNvPr id="9" name="object 9" descr=""/>
            <p:cNvSpPr/>
            <p:nvPr/>
          </p:nvSpPr>
          <p:spPr>
            <a:xfrm>
              <a:off x="1857680" y="1260606"/>
              <a:ext cx="687070" cy="55244"/>
            </a:xfrm>
            <a:custGeom>
              <a:avLst/>
              <a:gdLst/>
              <a:ahLst/>
              <a:cxnLst/>
              <a:rect l="l" t="t" r="r" b="b"/>
              <a:pathLst>
                <a:path w="687069" h="55244">
                  <a:moveTo>
                    <a:pt x="686941" y="54837"/>
                  </a:moveTo>
                  <a:lnTo>
                    <a:pt x="0" y="54837"/>
                  </a:lnTo>
                  <a:lnTo>
                    <a:pt x="0" y="0"/>
                  </a:lnTo>
                  <a:lnTo>
                    <a:pt x="686941" y="0"/>
                  </a:lnTo>
                  <a:lnTo>
                    <a:pt x="686941" y="54837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46407" y="3369733"/>
              <a:ext cx="2473325" cy="0"/>
            </a:xfrm>
            <a:custGeom>
              <a:avLst/>
              <a:gdLst/>
              <a:ahLst/>
              <a:cxnLst/>
              <a:rect l="l" t="t" r="r" b="b"/>
              <a:pathLst>
                <a:path w="2473325" h="0">
                  <a:moveTo>
                    <a:pt x="247299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46407" y="3369733"/>
              <a:ext cx="2473325" cy="0"/>
            </a:xfrm>
            <a:custGeom>
              <a:avLst/>
              <a:gdLst/>
              <a:ahLst/>
              <a:cxnLst/>
              <a:rect l="l" t="t" r="r" b="b"/>
              <a:pathLst>
                <a:path w="2473325" h="0">
                  <a:moveTo>
                    <a:pt x="0" y="0"/>
                  </a:moveTo>
                  <a:lnTo>
                    <a:pt x="247299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1857680" y="1981928"/>
            <a:ext cx="687070" cy="1388110"/>
          </a:xfrm>
          <a:prstGeom prst="rect">
            <a:avLst/>
          </a:prstGeom>
          <a:solidFill>
            <a:srgbClr val="70AD4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000">
              <a:latin typeface="Times New Roman"/>
              <a:cs typeface="Times New Roman"/>
            </a:endParaRPr>
          </a:p>
          <a:p>
            <a:pPr marL="170180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65,8%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21184" y="2209713"/>
            <a:ext cx="687070" cy="1160145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1000">
              <a:latin typeface="Times New Roman"/>
              <a:cs typeface="Times New Roman"/>
            </a:endParaRPr>
          </a:p>
          <a:p>
            <a:pPr marL="170180">
              <a:lnSpc>
                <a:spcPct val="100000"/>
              </a:lnSpc>
              <a:spcBef>
                <a:spcPts val="5"/>
              </a:spcBef>
            </a:pP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55,0%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21184" y="1471519"/>
            <a:ext cx="687070" cy="73850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142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</a:pPr>
            <a:endParaRPr sz="1000">
              <a:latin typeface="Times New Roman"/>
              <a:cs typeface="Times New Roman"/>
            </a:endParaRPr>
          </a:p>
          <a:p>
            <a:pPr marL="170180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35,0%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857680" y="1301734"/>
            <a:ext cx="687070" cy="680720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 vert="horz">
            <a:spAutoFit/>
          </a:bodyPr>
          <a:lstStyle/>
          <a:p>
            <a:pPr marL="201930">
              <a:lnSpc>
                <a:spcPts val="465"/>
              </a:lnSpc>
            </a:pP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2,6%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1000">
              <a:latin typeface="Arial"/>
              <a:cs typeface="Arial"/>
            </a:endParaRPr>
          </a:p>
          <a:p>
            <a:pPr marL="170180">
              <a:lnSpc>
                <a:spcPct val="100000"/>
              </a:lnSpc>
              <a:spcBef>
                <a:spcPts val="5"/>
              </a:spcBef>
            </a:pP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31,6%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21184" y="1274316"/>
            <a:ext cx="687070" cy="197485"/>
          </a:xfrm>
          <a:prstGeom prst="rect">
            <a:avLst/>
          </a:prstGeom>
          <a:solidFill>
            <a:srgbClr val="43682B"/>
          </a:solidFill>
        </p:spPr>
        <p:txBody>
          <a:bodyPr wrap="square" lIns="0" tIns="8890" rIns="0" bIns="0" rtlCol="0" vert="horz">
            <a:spAutoFit/>
          </a:bodyPr>
          <a:lstStyle/>
          <a:p>
            <a:pPr marL="151130">
              <a:lnSpc>
                <a:spcPct val="100000"/>
              </a:lnSpc>
              <a:spcBef>
                <a:spcPts val="70"/>
              </a:spcBef>
            </a:pP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10,0%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361858" y="3698518"/>
            <a:ext cx="1256665" cy="73660"/>
            <a:chOff x="361858" y="3698518"/>
            <a:chExt cx="1256665" cy="73660"/>
          </a:xfrm>
        </p:grpSpPr>
        <p:sp>
          <p:nvSpPr>
            <p:cNvPr id="18" name="object 18" descr=""/>
            <p:cNvSpPr/>
            <p:nvPr/>
          </p:nvSpPr>
          <p:spPr>
            <a:xfrm>
              <a:off x="366621" y="3703280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4" h="64135">
                  <a:moveTo>
                    <a:pt x="64007" y="64007"/>
                  </a:moveTo>
                  <a:lnTo>
                    <a:pt x="0" y="64007"/>
                  </a:lnTo>
                  <a:lnTo>
                    <a:pt x="0" y="0"/>
                  </a:lnTo>
                  <a:lnTo>
                    <a:pt x="64007" y="0"/>
                  </a:lnTo>
                  <a:lnTo>
                    <a:pt x="64007" y="64007"/>
                  </a:lnTo>
                  <a:close/>
                </a:path>
              </a:pathLst>
            </a:custGeom>
            <a:solidFill>
              <a:srgbClr val="70AD4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66621" y="3703280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4" h="64135">
                  <a:moveTo>
                    <a:pt x="0" y="0"/>
                  </a:moveTo>
                  <a:lnTo>
                    <a:pt x="64007" y="0"/>
                  </a:lnTo>
                  <a:lnTo>
                    <a:pt x="64007" y="64007"/>
                  </a:lnTo>
                  <a:lnTo>
                    <a:pt x="0" y="64007"/>
                  </a:lnTo>
                  <a:lnTo>
                    <a:pt x="0" y="0"/>
                  </a:lnTo>
                  <a:close/>
                </a:path>
                <a:path w="64134" h="64135">
                  <a:moveTo>
                    <a:pt x="0" y="0"/>
                  </a:moveTo>
                  <a:lnTo>
                    <a:pt x="64007" y="0"/>
                  </a:lnTo>
                  <a:lnTo>
                    <a:pt x="64007" y="64007"/>
                  </a:lnTo>
                  <a:lnTo>
                    <a:pt x="0" y="6400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958162" y="3703280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4" h="64135">
                  <a:moveTo>
                    <a:pt x="64007" y="64007"/>
                  </a:moveTo>
                  <a:lnTo>
                    <a:pt x="0" y="64007"/>
                  </a:lnTo>
                  <a:lnTo>
                    <a:pt x="0" y="0"/>
                  </a:lnTo>
                  <a:lnTo>
                    <a:pt x="64007" y="0"/>
                  </a:lnTo>
                  <a:lnTo>
                    <a:pt x="64007" y="64007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958162" y="3703280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4" h="64135">
                  <a:moveTo>
                    <a:pt x="0" y="0"/>
                  </a:moveTo>
                  <a:lnTo>
                    <a:pt x="64007" y="0"/>
                  </a:lnTo>
                  <a:lnTo>
                    <a:pt x="64007" y="64007"/>
                  </a:lnTo>
                  <a:lnTo>
                    <a:pt x="0" y="64007"/>
                  </a:lnTo>
                  <a:lnTo>
                    <a:pt x="0" y="0"/>
                  </a:lnTo>
                  <a:close/>
                </a:path>
                <a:path w="64134" h="64135">
                  <a:moveTo>
                    <a:pt x="0" y="0"/>
                  </a:moveTo>
                  <a:lnTo>
                    <a:pt x="64007" y="0"/>
                  </a:lnTo>
                  <a:lnTo>
                    <a:pt x="64007" y="64007"/>
                  </a:lnTo>
                  <a:lnTo>
                    <a:pt x="0" y="6400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549703" y="3703280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4" h="64135">
                  <a:moveTo>
                    <a:pt x="64007" y="64007"/>
                  </a:moveTo>
                  <a:lnTo>
                    <a:pt x="0" y="64007"/>
                  </a:lnTo>
                  <a:lnTo>
                    <a:pt x="0" y="0"/>
                  </a:lnTo>
                  <a:lnTo>
                    <a:pt x="64007" y="0"/>
                  </a:lnTo>
                  <a:lnTo>
                    <a:pt x="64007" y="64007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549703" y="3703280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4" h="64135">
                  <a:moveTo>
                    <a:pt x="0" y="0"/>
                  </a:moveTo>
                  <a:lnTo>
                    <a:pt x="64007" y="0"/>
                  </a:lnTo>
                  <a:lnTo>
                    <a:pt x="64007" y="64007"/>
                  </a:lnTo>
                  <a:lnTo>
                    <a:pt x="0" y="64007"/>
                  </a:lnTo>
                  <a:lnTo>
                    <a:pt x="0" y="0"/>
                  </a:lnTo>
                  <a:close/>
                </a:path>
                <a:path w="64134" h="64135">
                  <a:moveTo>
                    <a:pt x="0" y="0"/>
                  </a:moveTo>
                  <a:lnTo>
                    <a:pt x="64007" y="0"/>
                  </a:lnTo>
                  <a:lnTo>
                    <a:pt x="64007" y="64007"/>
                  </a:lnTo>
                  <a:lnTo>
                    <a:pt x="0" y="6400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439264" y="3353368"/>
            <a:ext cx="2289175" cy="46037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 marR="4445">
              <a:lnSpc>
                <a:spcPct val="100000"/>
              </a:lnSpc>
              <a:spcBef>
                <a:spcPts val="700"/>
              </a:spcBef>
              <a:tabLst>
                <a:tab pos="1253490" algn="l"/>
              </a:tabLst>
            </a:pPr>
            <a:r>
              <a:rPr dirty="0" sz="1000" spc="-10">
                <a:solidFill>
                  <a:srgbClr val="595959"/>
                </a:solidFill>
                <a:latin typeface="Arial"/>
                <a:cs typeface="Arial"/>
              </a:rPr>
              <a:t>Baseline</a:t>
            </a:r>
            <a:r>
              <a:rPr dirty="0" sz="1000">
                <a:solidFill>
                  <a:srgbClr val="595959"/>
                </a:solidFill>
                <a:latin typeface="Arial"/>
                <a:cs typeface="Arial"/>
              </a:rPr>
              <a:t>	30</a:t>
            </a:r>
            <a:r>
              <a:rPr dirty="0" sz="1000" spc="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95959"/>
                </a:solidFill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  <a:tabLst>
                <a:tab pos="591185" algn="l"/>
                <a:tab pos="1183005" algn="l"/>
                <a:tab pos="1805939" algn="l"/>
              </a:tabLst>
            </a:pPr>
            <a:r>
              <a:rPr dirty="0" sz="900">
                <a:solidFill>
                  <a:srgbClr val="595959"/>
                </a:solidFill>
                <a:latin typeface="Arial"/>
                <a:cs typeface="Arial"/>
              </a:rPr>
              <a:t>NYHA </a:t>
            </a:r>
            <a:r>
              <a:rPr dirty="0" sz="900" spc="-50">
                <a:solidFill>
                  <a:srgbClr val="595959"/>
                </a:solidFill>
                <a:latin typeface="Arial"/>
                <a:cs typeface="Arial"/>
              </a:rPr>
              <a:t>I</a:t>
            </a:r>
            <a:r>
              <a:rPr dirty="0" sz="900">
                <a:solidFill>
                  <a:srgbClr val="595959"/>
                </a:solidFill>
                <a:latin typeface="Arial"/>
                <a:cs typeface="Arial"/>
              </a:rPr>
              <a:t>	</a:t>
            </a:r>
            <a:r>
              <a:rPr dirty="0" sz="900" spc="-10">
                <a:solidFill>
                  <a:srgbClr val="595959"/>
                </a:solidFill>
                <a:latin typeface="Arial"/>
                <a:cs typeface="Arial"/>
              </a:rPr>
              <a:t>NYHAII</a:t>
            </a:r>
            <a:r>
              <a:rPr dirty="0" sz="900">
                <a:solidFill>
                  <a:srgbClr val="595959"/>
                </a:solidFill>
                <a:latin typeface="Arial"/>
                <a:cs typeface="Arial"/>
              </a:rPr>
              <a:t>	</a:t>
            </a:r>
            <a:r>
              <a:rPr dirty="0" sz="900" spc="-10">
                <a:solidFill>
                  <a:srgbClr val="595959"/>
                </a:solidFill>
                <a:latin typeface="Arial"/>
                <a:cs typeface="Arial"/>
              </a:rPr>
              <a:t>NYHAIII</a:t>
            </a:r>
            <a:r>
              <a:rPr dirty="0" sz="900">
                <a:solidFill>
                  <a:srgbClr val="595959"/>
                </a:solidFill>
                <a:latin typeface="Arial"/>
                <a:cs typeface="Arial"/>
              </a:rPr>
              <a:t>	NYHA </a:t>
            </a:r>
            <a:r>
              <a:rPr dirty="0" sz="900" spc="-25">
                <a:solidFill>
                  <a:srgbClr val="595959"/>
                </a:solidFill>
                <a:latin typeface="Arial"/>
                <a:cs typeface="Arial"/>
              </a:rPr>
              <a:t>IV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2168231" y="3698518"/>
            <a:ext cx="73660" cy="73660"/>
            <a:chOff x="2168231" y="3698518"/>
            <a:chExt cx="73660" cy="73660"/>
          </a:xfrm>
        </p:grpSpPr>
        <p:sp>
          <p:nvSpPr>
            <p:cNvPr id="26" name="object 26" descr=""/>
            <p:cNvSpPr/>
            <p:nvPr/>
          </p:nvSpPr>
          <p:spPr>
            <a:xfrm>
              <a:off x="2172994" y="3703280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5" h="64135">
                  <a:moveTo>
                    <a:pt x="64007" y="64007"/>
                  </a:moveTo>
                  <a:lnTo>
                    <a:pt x="0" y="64007"/>
                  </a:lnTo>
                  <a:lnTo>
                    <a:pt x="0" y="0"/>
                  </a:lnTo>
                  <a:lnTo>
                    <a:pt x="64007" y="0"/>
                  </a:lnTo>
                  <a:lnTo>
                    <a:pt x="64007" y="64007"/>
                  </a:lnTo>
                  <a:close/>
                </a:path>
              </a:pathLst>
            </a:custGeom>
            <a:solidFill>
              <a:srgbClr val="4368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172994" y="3703280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5" h="64135">
                  <a:moveTo>
                    <a:pt x="0" y="0"/>
                  </a:moveTo>
                  <a:lnTo>
                    <a:pt x="64007" y="0"/>
                  </a:lnTo>
                  <a:lnTo>
                    <a:pt x="64007" y="64007"/>
                  </a:lnTo>
                  <a:lnTo>
                    <a:pt x="0" y="64007"/>
                  </a:lnTo>
                  <a:lnTo>
                    <a:pt x="0" y="0"/>
                  </a:lnTo>
                  <a:close/>
                </a:path>
                <a:path w="64135" h="64135">
                  <a:moveTo>
                    <a:pt x="0" y="0"/>
                  </a:moveTo>
                  <a:lnTo>
                    <a:pt x="64007" y="0"/>
                  </a:lnTo>
                  <a:lnTo>
                    <a:pt x="64007" y="64007"/>
                  </a:lnTo>
                  <a:lnTo>
                    <a:pt x="0" y="6400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263298" y="3972890"/>
            <a:ext cx="2472055" cy="69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Improvement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NYHA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score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least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and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10">
                <a:latin typeface="Arial"/>
                <a:cs typeface="Arial"/>
              </a:rPr>
              <a:t> functional </a:t>
            </a:r>
            <a:r>
              <a:rPr dirty="0" sz="1100">
                <a:latin typeface="Arial"/>
                <a:cs typeface="Arial"/>
              </a:rPr>
              <a:t>class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10">
                <a:latin typeface="Arial"/>
                <a:cs typeface="Arial"/>
              </a:rPr>
              <a:t> baseline</a:t>
            </a:r>
            <a:r>
              <a:rPr dirty="0" sz="1100" spc="5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30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days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occurred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73.7%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25" b="1">
                <a:latin typeface="Arial"/>
                <a:cs typeface="Arial"/>
              </a:rPr>
              <a:t>and </a:t>
            </a:r>
            <a:r>
              <a:rPr dirty="0" sz="1100" b="1">
                <a:latin typeface="Arial"/>
                <a:cs typeface="Arial"/>
              </a:rPr>
              <a:t>34.2%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patients,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respectively.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3213100" y="774700"/>
            <a:ext cx="2705100" cy="3213100"/>
            <a:chOff x="3213100" y="774700"/>
            <a:chExt cx="2705100" cy="3213100"/>
          </a:xfrm>
        </p:grpSpPr>
        <p:pic>
          <p:nvPicPr>
            <p:cNvPr id="30" name="object 3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3100" y="1130300"/>
              <a:ext cx="2705100" cy="2857500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3290289" y="1184256"/>
              <a:ext cx="2578100" cy="2731135"/>
            </a:xfrm>
            <a:custGeom>
              <a:avLst/>
              <a:gdLst/>
              <a:ahLst/>
              <a:cxnLst/>
              <a:rect l="l" t="t" r="r" b="b"/>
              <a:pathLst>
                <a:path w="2578100" h="2731135">
                  <a:moveTo>
                    <a:pt x="2577974" y="2730520"/>
                  </a:moveTo>
                  <a:lnTo>
                    <a:pt x="0" y="2730520"/>
                  </a:lnTo>
                  <a:lnTo>
                    <a:pt x="0" y="0"/>
                  </a:lnTo>
                  <a:lnTo>
                    <a:pt x="2577974" y="0"/>
                  </a:lnTo>
                  <a:lnTo>
                    <a:pt x="2577974" y="273052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3100" y="774700"/>
              <a:ext cx="2705100" cy="419100"/>
            </a:xfrm>
            <a:prstGeom prst="rect">
              <a:avLst/>
            </a:prstGeom>
          </p:spPr>
        </p:pic>
      </p:grpSp>
      <p:sp>
        <p:nvSpPr>
          <p:cNvPr id="33" name="object 33" descr=""/>
          <p:cNvSpPr txBox="1"/>
          <p:nvPr/>
        </p:nvSpPr>
        <p:spPr>
          <a:xfrm>
            <a:off x="3290289" y="826687"/>
            <a:ext cx="2578100" cy="2889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32384" rIns="0" bIns="0" rtlCol="0" vert="horz">
            <a:spAutoFit/>
          </a:bodyPr>
          <a:lstStyle/>
          <a:p>
            <a:pPr marL="342265">
              <a:lnSpc>
                <a:spcPct val="100000"/>
              </a:lnSpc>
              <a:spcBef>
                <a:spcPts val="254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Para-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valvular</a:t>
            </a:r>
            <a:r>
              <a:rPr dirty="0" sz="1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Leak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(%)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3332302" y="3374811"/>
            <a:ext cx="2519045" cy="9525"/>
            <a:chOff x="3332302" y="3374811"/>
            <a:chExt cx="2519045" cy="9525"/>
          </a:xfrm>
        </p:grpSpPr>
        <p:sp>
          <p:nvSpPr>
            <p:cNvPr id="35" name="object 35" descr=""/>
            <p:cNvSpPr/>
            <p:nvPr/>
          </p:nvSpPr>
          <p:spPr>
            <a:xfrm>
              <a:off x="3337064" y="3379573"/>
              <a:ext cx="2509520" cy="0"/>
            </a:xfrm>
            <a:custGeom>
              <a:avLst/>
              <a:gdLst/>
              <a:ahLst/>
              <a:cxnLst/>
              <a:rect l="l" t="t" r="r" b="b"/>
              <a:pathLst>
                <a:path w="2509520" h="0">
                  <a:moveTo>
                    <a:pt x="2509371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3337064" y="3379573"/>
              <a:ext cx="2509520" cy="0"/>
            </a:xfrm>
            <a:custGeom>
              <a:avLst/>
              <a:gdLst/>
              <a:ahLst/>
              <a:cxnLst/>
              <a:rect l="l" t="t" r="r" b="b"/>
              <a:pathLst>
                <a:path w="2509520" h="0">
                  <a:moveTo>
                    <a:pt x="0" y="0"/>
                  </a:moveTo>
                  <a:lnTo>
                    <a:pt x="250937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3615883" y="1701050"/>
            <a:ext cx="697230" cy="1678939"/>
          </a:xfrm>
          <a:prstGeom prst="rect">
            <a:avLst/>
          </a:prstGeom>
          <a:solidFill>
            <a:srgbClr val="4472C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000">
              <a:latin typeface="Times New Roman"/>
              <a:cs typeface="Times New Roman"/>
            </a:endParaRPr>
          </a:p>
          <a:p>
            <a:pPr marL="175260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78,9%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870569" y="1475544"/>
            <a:ext cx="697230" cy="1904364"/>
          </a:xfrm>
          <a:prstGeom prst="rect">
            <a:avLst/>
          </a:prstGeom>
          <a:solidFill>
            <a:srgbClr val="4472C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15"/>
              </a:spcBef>
            </a:pPr>
            <a:endParaRPr sz="1000">
              <a:latin typeface="Times New Roman"/>
              <a:cs typeface="Times New Roman"/>
            </a:endParaRPr>
          </a:p>
          <a:p>
            <a:pPr marL="175260">
              <a:lnSpc>
                <a:spcPct val="100000"/>
              </a:lnSpc>
              <a:spcBef>
                <a:spcPts val="5"/>
              </a:spcBef>
            </a:pP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89,5%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615883" y="1252167"/>
            <a:ext cx="697230" cy="448945"/>
          </a:xfrm>
          <a:prstGeom prst="rect">
            <a:avLst/>
          </a:prstGeom>
          <a:solidFill>
            <a:srgbClr val="A5A5A5"/>
          </a:solidFill>
        </p:spPr>
        <p:txBody>
          <a:bodyPr wrap="square" lIns="0" tIns="144780" rIns="0" bIns="0" rtlCol="0" vert="horz">
            <a:spAutoFit/>
          </a:bodyPr>
          <a:lstStyle/>
          <a:p>
            <a:pPr marL="175260">
              <a:lnSpc>
                <a:spcPct val="100000"/>
              </a:lnSpc>
              <a:spcBef>
                <a:spcPts val="1140"/>
              </a:spcBef>
            </a:pP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21,1%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4870569" y="1252167"/>
            <a:ext cx="697230" cy="223520"/>
          </a:xfrm>
          <a:prstGeom prst="rect">
            <a:avLst/>
          </a:prstGeom>
          <a:solidFill>
            <a:srgbClr val="A5A5A5"/>
          </a:solidFill>
        </p:spPr>
        <p:txBody>
          <a:bodyPr wrap="square" lIns="0" tIns="31750" rIns="0" bIns="0" rtlCol="0" vert="horz">
            <a:spAutoFit/>
          </a:bodyPr>
          <a:lstStyle/>
          <a:p>
            <a:pPr marL="175260">
              <a:lnSpc>
                <a:spcPct val="100000"/>
              </a:lnSpc>
              <a:spcBef>
                <a:spcPts val="250"/>
              </a:spcBef>
            </a:pP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10,5%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3462153" y="3705035"/>
            <a:ext cx="1210945" cy="69215"/>
            <a:chOff x="3462153" y="3705035"/>
            <a:chExt cx="1210945" cy="69215"/>
          </a:xfrm>
        </p:grpSpPr>
        <p:sp>
          <p:nvSpPr>
            <p:cNvPr id="42" name="object 42" descr=""/>
            <p:cNvSpPr/>
            <p:nvPr/>
          </p:nvSpPr>
          <p:spPr>
            <a:xfrm>
              <a:off x="3466916" y="3709797"/>
              <a:ext cx="59690" cy="59690"/>
            </a:xfrm>
            <a:custGeom>
              <a:avLst/>
              <a:gdLst/>
              <a:ahLst/>
              <a:cxnLst/>
              <a:rect l="l" t="t" r="r" b="b"/>
              <a:pathLst>
                <a:path w="59689" h="59689">
                  <a:moveTo>
                    <a:pt x="59435" y="59435"/>
                  </a:moveTo>
                  <a:lnTo>
                    <a:pt x="0" y="594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59435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3466916" y="3709797"/>
              <a:ext cx="59690" cy="59690"/>
            </a:xfrm>
            <a:custGeom>
              <a:avLst/>
              <a:gdLst/>
              <a:ahLst/>
              <a:cxnLst/>
              <a:rect l="l" t="t" r="r" b="b"/>
              <a:pathLst>
                <a:path w="59689" h="59689">
                  <a:moveTo>
                    <a:pt x="0" y="0"/>
                  </a:moveTo>
                  <a:lnTo>
                    <a:pt x="59435" y="0"/>
                  </a:lnTo>
                  <a:lnTo>
                    <a:pt x="59435" y="59435"/>
                  </a:lnTo>
                  <a:lnTo>
                    <a:pt x="0" y="59435"/>
                  </a:lnTo>
                  <a:lnTo>
                    <a:pt x="0" y="0"/>
                  </a:lnTo>
                  <a:close/>
                </a:path>
                <a:path w="59689" h="59689">
                  <a:moveTo>
                    <a:pt x="0" y="0"/>
                  </a:moveTo>
                  <a:lnTo>
                    <a:pt x="59435" y="0"/>
                  </a:lnTo>
                  <a:lnTo>
                    <a:pt x="59435" y="59435"/>
                  </a:lnTo>
                  <a:lnTo>
                    <a:pt x="0" y="5943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211663" y="3709797"/>
              <a:ext cx="59690" cy="59690"/>
            </a:xfrm>
            <a:custGeom>
              <a:avLst/>
              <a:gdLst/>
              <a:ahLst/>
              <a:cxnLst/>
              <a:rect l="l" t="t" r="r" b="b"/>
              <a:pathLst>
                <a:path w="59689" h="59689">
                  <a:moveTo>
                    <a:pt x="59435" y="59435"/>
                  </a:moveTo>
                  <a:lnTo>
                    <a:pt x="0" y="594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59435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211663" y="3709797"/>
              <a:ext cx="59690" cy="59690"/>
            </a:xfrm>
            <a:custGeom>
              <a:avLst/>
              <a:gdLst/>
              <a:ahLst/>
              <a:cxnLst/>
              <a:rect l="l" t="t" r="r" b="b"/>
              <a:pathLst>
                <a:path w="59689" h="59689">
                  <a:moveTo>
                    <a:pt x="0" y="0"/>
                  </a:moveTo>
                  <a:lnTo>
                    <a:pt x="59435" y="0"/>
                  </a:lnTo>
                  <a:lnTo>
                    <a:pt x="59435" y="59435"/>
                  </a:lnTo>
                  <a:lnTo>
                    <a:pt x="0" y="59435"/>
                  </a:lnTo>
                  <a:lnTo>
                    <a:pt x="0" y="0"/>
                  </a:lnTo>
                  <a:close/>
                </a:path>
                <a:path w="59689" h="59689">
                  <a:moveTo>
                    <a:pt x="0" y="0"/>
                  </a:moveTo>
                  <a:lnTo>
                    <a:pt x="59435" y="0"/>
                  </a:lnTo>
                  <a:lnTo>
                    <a:pt x="59435" y="59435"/>
                  </a:lnTo>
                  <a:lnTo>
                    <a:pt x="0" y="5943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608748" y="3709797"/>
              <a:ext cx="59690" cy="59690"/>
            </a:xfrm>
            <a:custGeom>
              <a:avLst/>
              <a:gdLst/>
              <a:ahLst/>
              <a:cxnLst/>
              <a:rect l="l" t="t" r="r" b="b"/>
              <a:pathLst>
                <a:path w="59689" h="59689">
                  <a:moveTo>
                    <a:pt x="59435" y="59435"/>
                  </a:moveTo>
                  <a:lnTo>
                    <a:pt x="0" y="594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59435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608748" y="3709797"/>
              <a:ext cx="59690" cy="59690"/>
            </a:xfrm>
            <a:custGeom>
              <a:avLst/>
              <a:gdLst/>
              <a:ahLst/>
              <a:cxnLst/>
              <a:rect l="l" t="t" r="r" b="b"/>
              <a:pathLst>
                <a:path w="59689" h="59689">
                  <a:moveTo>
                    <a:pt x="0" y="0"/>
                  </a:moveTo>
                  <a:lnTo>
                    <a:pt x="59435" y="0"/>
                  </a:lnTo>
                  <a:lnTo>
                    <a:pt x="59435" y="59435"/>
                  </a:lnTo>
                  <a:lnTo>
                    <a:pt x="0" y="59435"/>
                  </a:lnTo>
                  <a:lnTo>
                    <a:pt x="0" y="0"/>
                  </a:lnTo>
                  <a:close/>
                </a:path>
                <a:path w="59689" h="59689">
                  <a:moveTo>
                    <a:pt x="0" y="0"/>
                  </a:moveTo>
                  <a:lnTo>
                    <a:pt x="59435" y="0"/>
                  </a:lnTo>
                  <a:lnTo>
                    <a:pt x="59435" y="59435"/>
                  </a:lnTo>
                  <a:lnTo>
                    <a:pt x="0" y="5943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3532607" y="3350711"/>
            <a:ext cx="2190115" cy="45974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tabLst>
                <a:tab pos="1466850" algn="l"/>
              </a:tabLst>
            </a:pPr>
            <a:r>
              <a:rPr dirty="0" sz="1000">
                <a:solidFill>
                  <a:srgbClr val="595959"/>
                </a:solidFill>
                <a:latin typeface="Arial"/>
                <a:cs typeface="Arial"/>
              </a:rPr>
              <a:t>Post </a:t>
            </a:r>
            <a:r>
              <a:rPr dirty="0" sz="1000" spc="-10">
                <a:solidFill>
                  <a:srgbClr val="595959"/>
                </a:solidFill>
                <a:latin typeface="Arial"/>
                <a:cs typeface="Arial"/>
              </a:rPr>
              <a:t>Procedure</a:t>
            </a:r>
            <a:r>
              <a:rPr dirty="0" sz="1000">
                <a:solidFill>
                  <a:srgbClr val="595959"/>
                </a:solidFill>
                <a:latin typeface="Arial"/>
                <a:cs typeface="Arial"/>
              </a:rPr>
              <a:t>	30</a:t>
            </a:r>
            <a:r>
              <a:rPr dirty="0" sz="1000" spc="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95959"/>
                </a:solidFill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 marL="69850">
              <a:lnSpc>
                <a:spcPct val="100000"/>
              </a:lnSpc>
              <a:spcBef>
                <a:spcPts val="560"/>
              </a:spcBef>
              <a:tabLst>
                <a:tab pos="814705" algn="l"/>
                <a:tab pos="1211580" algn="l"/>
                <a:tab pos="1854835" algn="l"/>
              </a:tabLst>
            </a:pPr>
            <a:r>
              <a:rPr dirty="0" sz="800" spc="-10">
                <a:solidFill>
                  <a:srgbClr val="595959"/>
                </a:solidFill>
                <a:latin typeface="Arial"/>
                <a:cs typeface="Arial"/>
              </a:rPr>
              <a:t>None/Trace</a:t>
            </a:r>
            <a:r>
              <a:rPr dirty="0" sz="800">
                <a:solidFill>
                  <a:srgbClr val="595959"/>
                </a:solidFill>
                <a:latin typeface="Arial"/>
                <a:cs typeface="Arial"/>
              </a:rPr>
              <a:t>	</a:t>
            </a:r>
            <a:r>
              <a:rPr dirty="0" sz="800" spc="-20">
                <a:solidFill>
                  <a:srgbClr val="595959"/>
                </a:solidFill>
                <a:latin typeface="Arial"/>
                <a:cs typeface="Arial"/>
              </a:rPr>
              <a:t>Mild</a:t>
            </a:r>
            <a:r>
              <a:rPr dirty="0" sz="800">
                <a:solidFill>
                  <a:srgbClr val="595959"/>
                </a:solidFill>
                <a:latin typeface="Arial"/>
                <a:cs typeface="Arial"/>
              </a:rPr>
              <a:t>	</a:t>
            </a:r>
            <a:r>
              <a:rPr dirty="0" sz="800" spc="-10">
                <a:solidFill>
                  <a:srgbClr val="595959"/>
                </a:solidFill>
                <a:latin typeface="Arial"/>
                <a:cs typeface="Arial"/>
              </a:rPr>
              <a:t>Moderate</a:t>
            </a:r>
            <a:r>
              <a:rPr dirty="0" sz="800">
                <a:solidFill>
                  <a:srgbClr val="595959"/>
                </a:solidFill>
                <a:latin typeface="Arial"/>
                <a:cs typeface="Arial"/>
              </a:rPr>
              <a:t>	</a:t>
            </a:r>
            <a:r>
              <a:rPr dirty="0" sz="800" spc="-10">
                <a:solidFill>
                  <a:srgbClr val="595959"/>
                </a:solidFill>
                <a:latin typeface="Arial"/>
                <a:cs typeface="Arial"/>
              </a:rPr>
              <a:t>Severe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9" name="object 49" descr=""/>
          <p:cNvGrpSpPr/>
          <p:nvPr/>
        </p:nvGrpSpPr>
        <p:grpSpPr>
          <a:xfrm>
            <a:off x="5247133" y="3705035"/>
            <a:ext cx="69215" cy="69215"/>
            <a:chOff x="5247133" y="3705035"/>
            <a:chExt cx="69215" cy="69215"/>
          </a:xfrm>
        </p:grpSpPr>
        <p:sp>
          <p:nvSpPr>
            <p:cNvPr id="50" name="object 50" descr=""/>
            <p:cNvSpPr/>
            <p:nvPr/>
          </p:nvSpPr>
          <p:spPr>
            <a:xfrm>
              <a:off x="5251896" y="3709797"/>
              <a:ext cx="59690" cy="59690"/>
            </a:xfrm>
            <a:custGeom>
              <a:avLst/>
              <a:gdLst/>
              <a:ahLst/>
              <a:cxnLst/>
              <a:rect l="l" t="t" r="r" b="b"/>
              <a:pathLst>
                <a:path w="59689" h="59689">
                  <a:moveTo>
                    <a:pt x="59435" y="59435"/>
                  </a:moveTo>
                  <a:lnTo>
                    <a:pt x="0" y="594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59435"/>
                  </a:lnTo>
                  <a:close/>
                </a:path>
              </a:pathLst>
            </a:custGeom>
            <a:solidFill>
              <a:srgbClr val="26447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5251896" y="3709797"/>
              <a:ext cx="59690" cy="59690"/>
            </a:xfrm>
            <a:custGeom>
              <a:avLst/>
              <a:gdLst/>
              <a:ahLst/>
              <a:cxnLst/>
              <a:rect l="l" t="t" r="r" b="b"/>
              <a:pathLst>
                <a:path w="59689" h="59689">
                  <a:moveTo>
                    <a:pt x="0" y="0"/>
                  </a:moveTo>
                  <a:lnTo>
                    <a:pt x="59435" y="0"/>
                  </a:lnTo>
                  <a:lnTo>
                    <a:pt x="59435" y="59435"/>
                  </a:lnTo>
                  <a:lnTo>
                    <a:pt x="0" y="59435"/>
                  </a:lnTo>
                  <a:lnTo>
                    <a:pt x="0" y="0"/>
                  </a:lnTo>
                  <a:close/>
                </a:path>
                <a:path w="59689" h="59689">
                  <a:moveTo>
                    <a:pt x="0" y="0"/>
                  </a:moveTo>
                  <a:lnTo>
                    <a:pt x="59435" y="0"/>
                  </a:lnTo>
                  <a:lnTo>
                    <a:pt x="59435" y="59435"/>
                  </a:lnTo>
                  <a:lnTo>
                    <a:pt x="0" y="5943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 descr=""/>
          <p:cNvSpPr txBox="1"/>
          <p:nvPr/>
        </p:nvSpPr>
        <p:spPr>
          <a:xfrm>
            <a:off x="3314544" y="3961253"/>
            <a:ext cx="246380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366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No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moderate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severe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paravalvular </a:t>
            </a:r>
            <a:r>
              <a:rPr dirty="0" sz="1100">
                <a:latin typeface="Arial"/>
                <a:cs typeface="Arial"/>
              </a:rPr>
              <a:t>leak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was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observed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30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days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follow-</a:t>
            </a:r>
            <a:r>
              <a:rPr dirty="0" sz="1100" spc="-25">
                <a:latin typeface="Arial"/>
                <a:cs typeface="Arial"/>
              </a:rPr>
              <a:t>up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53" name="object 53" descr=""/>
          <p:cNvGrpSpPr/>
          <p:nvPr/>
        </p:nvGrpSpPr>
        <p:grpSpPr>
          <a:xfrm>
            <a:off x="6261100" y="774700"/>
            <a:ext cx="2705100" cy="3213100"/>
            <a:chOff x="6261100" y="774700"/>
            <a:chExt cx="2705100" cy="3213100"/>
          </a:xfrm>
        </p:grpSpPr>
        <p:pic>
          <p:nvPicPr>
            <p:cNvPr id="54" name="object 5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61100" y="1130300"/>
              <a:ext cx="2705100" cy="2857500"/>
            </a:xfrm>
            <a:prstGeom prst="rect">
              <a:avLst/>
            </a:prstGeom>
          </p:spPr>
        </p:pic>
        <p:sp>
          <p:nvSpPr>
            <p:cNvPr id="55" name="object 55" descr=""/>
            <p:cNvSpPr/>
            <p:nvPr/>
          </p:nvSpPr>
          <p:spPr>
            <a:xfrm>
              <a:off x="6339156" y="1184256"/>
              <a:ext cx="2578100" cy="2731135"/>
            </a:xfrm>
            <a:custGeom>
              <a:avLst/>
              <a:gdLst/>
              <a:ahLst/>
              <a:cxnLst/>
              <a:rect l="l" t="t" r="r" b="b"/>
              <a:pathLst>
                <a:path w="2578100" h="2731135">
                  <a:moveTo>
                    <a:pt x="2577974" y="2730520"/>
                  </a:moveTo>
                  <a:lnTo>
                    <a:pt x="0" y="2730520"/>
                  </a:lnTo>
                  <a:lnTo>
                    <a:pt x="0" y="0"/>
                  </a:lnTo>
                  <a:lnTo>
                    <a:pt x="2577974" y="0"/>
                  </a:lnTo>
                  <a:lnTo>
                    <a:pt x="2577974" y="273052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1100" y="774700"/>
              <a:ext cx="2705100" cy="419100"/>
            </a:xfrm>
            <a:prstGeom prst="rect">
              <a:avLst/>
            </a:prstGeom>
          </p:spPr>
        </p:pic>
      </p:grpSp>
      <p:sp>
        <p:nvSpPr>
          <p:cNvPr id="57" name="object 57" descr=""/>
          <p:cNvSpPr txBox="1"/>
          <p:nvPr/>
        </p:nvSpPr>
        <p:spPr>
          <a:xfrm>
            <a:off x="6339156" y="826686"/>
            <a:ext cx="2578100" cy="2889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32384" rIns="0" bIns="0" rtlCol="0" vert="horz">
            <a:spAutoFit/>
          </a:bodyPr>
          <a:lstStyle/>
          <a:p>
            <a:pPr marL="436880">
              <a:lnSpc>
                <a:spcPct val="100000"/>
              </a:lnSpc>
              <a:spcBef>
                <a:spcPts val="254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Six-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minute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walk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Arial"/>
                <a:cs typeface="Arial"/>
              </a:rPr>
              <a:t>test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6325038" y="1913994"/>
            <a:ext cx="196215" cy="8890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Distance</a:t>
            </a:r>
            <a:r>
              <a:rPr dirty="0" sz="12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595959"/>
                </a:solidFill>
                <a:latin typeface="Arial"/>
                <a:cs typeface="Arial"/>
              </a:rPr>
              <a:t>(m)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9" name="object 59" descr=""/>
          <p:cNvGrpSpPr/>
          <p:nvPr/>
        </p:nvGrpSpPr>
        <p:grpSpPr>
          <a:xfrm>
            <a:off x="6951361" y="1507331"/>
            <a:ext cx="1854835" cy="2068830"/>
            <a:chOff x="6951361" y="1507331"/>
            <a:chExt cx="1854835" cy="2068830"/>
          </a:xfrm>
        </p:grpSpPr>
        <p:sp>
          <p:nvSpPr>
            <p:cNvPr id="60" name="object 60" descr=""/>
            <p:cNvSpPr/>
            <p:nvPr/>
          </p:nvSpPr>
          <p:spPr>
            <a:xfrm>
              <a:off x="6951361" y="3570975"/>
              <a:ext cx="1854835" cy="0"/>
            </a:xfrm>
            <a:custGeom>
              <a:avLst/>
              <a:gdLst/>
              <a:ahLst/>
              <a:cxnLst/>
              <a:rect l="l" t="t" r="r" b="b"/>
              <a:pathLst>
                <a:path w="1854834" h="0">
                  <a:moveTo>
                    <a:pt x="185456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6951361" y="3570975"/>
              <a:ext cx="1854835" cy="0"/>
            </a:xfrm>
            <a:custGeom>
              <a:avLst/>
              <a:gdLst/>
              <a:ahLst/>
              <a:cxnLst/>
              <a:rect l="l" t="t" r="r" b="b"/>
              <a:pathLst>
                <a:path w="1854834" h="0">
                  <a:moveTo>
                    <a:pt x="0" y="0"/>
                  </a:moveTo>
                  <a:lnTo>
                    <a:pt x="185456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7415002" y="1543459"/>
              <a:ext cx="927735" cy="1573530"/>
            </a:xfrm>
            <a:custGeom>
              <a:avLst/>
              <a:gdLst/>
              <a:ahLst/>
              <a:cxnLst/>
              <a:rect l="l" t="t" r="r" b="b"/>
              <a:pathLst>
                <a:path w="927734" h="1573530">
                  <a:moveTo>
                    <a:pt x="0" y="1573394"/>
                  </a:moveTo>
                  <a:lnTo>
                    <a:pt x="927281" y="0"/>
                  </a:lnTo>
                </a:path>
              </a:pathLst>
            </a:custGeom>
            <a:ln w="28574">
              <a:solidFill>
                <a:srgbClr val="70AD4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78700" y="3080543"/>
              <a:ext cx="73025" cy="73025"/>
            </a:xfrm>
            <a:prstGeom prst="rect">
              <a:avLst/>
            </a:prstGeom>
          </p:spPr>
        </p:pic>
        <p:pic>
          <p:nvPicPr>
            <p:cNvPr id="64" name="object 6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05800" y="1507331"/>
              <a:ext cx="73025" cy="73025"/>
            </a:xfrm>
            <a:prstGeom prst="rect">
              <a:avLst/>
            </a:prstGeom>
          </p:spPr>
        </p:pic>
      </p:grpSp>
      <p:sp>
        <p:nvSpPr>
          <p:cNvPr id="65" name="object 65" descr=""/>
          <p:cNvSpPr txBox="1"/>
          <p:nvPr/>
        </p:nvSpPr>
        <p:spPr>
          <a:xfrm>
            <a:off x="6636129" y="3478567"/>
            <a:ext cx="2247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595959"/>
                </a:solidFill>
                <a:latin typeface="Arial"/>
                <a:cs typeface="Arial"/>
              </a:rPr>
              <a:t>200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66" name="object 66" descr=""/>
          <p:cNvSpPr txBox="1"/>
          <p:nvPr/>
        </p:nvSpPr>
        <p:spPr>
          <a:xfrm>
            <a:off x="6636129" y="2944307"/>
            <a:ext cx="2247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595959"/>
                </a:solidFill>
                <a:latin typeface="Arial"/>
                <a:cs typeface="Arial"/>
              </a:rPr>
              <a:t>220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6636129" y="2410047"/>
            <a:ext cx="2247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595959"/>
                </a:solidFill>
                <a:latin typeface="Arial"/>
                <a:cs typeface="Arial"/>
              </a:rPr>
              <a:t>240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6636129" y="1875788"/>
            <a:ext cx="2247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595959"/>
                </a:solidFill>
                <a:latin typeface="Arial"/>
                <a:cs typeface="Arial"/>
              </a:rPr>
              <a:t>260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6636129" y="1341528"/>
            <a:ext cx="2247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595959"/>
                </a:solidFill>
                <a:latin typeface="Arial"/>
                <a:cs typeface="Arial"/>
              </a:rPr>
              <a:t>280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7124452" y="3219319"/>
            <a:ext cx="75311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solidFill>
                  <a:srgbClr val="592C75"/>
                </a:solidFill>
                <a:latin typeface="Arial"/>
                <a:cs typeface="Arial"/>
              </a:rPr>
              <a:t>217.0</a:t>
            </a:r>
            <a:r>
              <a:rPr dirty="0" sz="1050" spc="-25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92C75"/>
                </a:solidFill>
                <a:latin typeface="Arial"/>
                <a:cs typeface="Arial"/>
              </a:rPr>
              <a:t>±</a:t>
            </a:r>
            <a:r>
              <a:rPr dirty="0" sz="1050" spc="-25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592C75"/>
                </a:solidFill>
                <a:latin typeface="Arial"/>
                <a:cs typeface="Arial"/>
              </a:rPr>
              <a:t>50.9</a:t>
            </a:r>
            <a:endParaRPr sz="105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7994887" y="1297226"/>
            <a:ext cx="75311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solidFill>
                  <a:srgbClr val="592C75"/>
                </a:solidFill>
                <a:latin typeface="Arial"/>
                <a:cs typeface="Arial"/>
              </a:rPr>
              <a:t>275.9</a:t>
            </a:r>
            <a:r>
              <a:rPr dirty="0" sz="1050" spc="-25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92C75"/>
                </a:solidFill>
                <a:latin typeface="Arial"/>
                <a:cs typeface="Arial"/>
              </a:rPr>
              <a:t>±</a:t>
            </a:r>
            <a:r>
              <a:rPr dirty="0" sz="1050" spc="-25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592C75"/>
                </a:solidFill>
                <a:latin typeface="Arial"/>
                <a:cs typeface="Arial"/>
              </a:rPr>
              <a:t>66.4</a:t>
            </a:r>
            <a:endParaRPr sz="105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7342640" y="2043862"/>
            <a:ext cx="3943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P&lt;0.001</a:t>
            </a:r>
            <a:endParaRPr sz="8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6521946" y="3630967"/>
            <a:ext cx="2282190" cy="1038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0855">
              <a:lnSpc>
                <a:spcPct val="100000"/>
              </a:lnSpc>
              <a:spcBef>
                <a:spcPts val="100"/>
              </a:spcBef>
              <a:tabLst>
                <a:tab pos="1600835" algn="l"/>
              </a:tabLst>
            </a:pPr>
            <a:r>
              <a:rPr dirty="0" sz="1000" spc="-10">
                <a:solidFill>
                  <a:srgbClr val="595959"/>
                </a:solidFill>
                <a:latin typeface="Arial"/>
                <a:cs typeface="Arial"/>
              </a:rPr>
              <a:t>Pre-procedure</a:t>
            </a:r>
            <a:r>
              <a:rPr dirty="0" sz="1000">
                <a:solidFill>
                  <a:srgbClr val="595959"/>
                </a:solidFill>
                <a:latin typeface="Arial"/>
                <a:cs typeface="Arial"/>
              </a:rPr>
              <a:t>	30</a:t>
            </a:r>
            <a:r>
              <a:rPr dirty="0" sz="1000" spc="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95959"/>
                </a:solidFill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000">
              <a:latin typeface="Arial"/>
              <a:cs typeface="Arial"/>
            </a:endParaRPr>
          </a:p>
          <a:p>
            <a:pPr algn="ctr" marL="12700" marR="5080" indent="-127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The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six-</a:t>
            </a:r>
            <a:r>
              <a:rPr dirty="0" sz="1100">
                <a:latin typeface="Arial"/>
                <a:cs typeface="Arial"/>
              </a:rPr>
              <a:t>minute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walk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test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distance increased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from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217.0±50.9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at </a:t>
            </a:r>
            <a:r>
              <a:rPr dirty="0" sz="1100" spc="-10">
                <a:latin typeface="Arial"/>
                <a:cs typeface="Arial"/>
              </a:rPr>
              <a:t>baseline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275.9±66.4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at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days </a:t>
            </a:r>
            <a:r>
              <a:rPr dirty="0" sz="1100" spc="-10" b="1">
                <a:latin typeface="Arial"/>
                <a:cs typeface="Arial"/>
              </a:rPr>
              <a:t>(P&lt;0.001)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 is this </a:t>
            </a:r>
            <a:r>
              <a:rPr dirty="0" spc="-10"/>
              <a:t>important?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25425" y="802390"/>
            <a:ext cx="87115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Comparative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clinical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outcomes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GENESIS-</a:t>
            </a:r>
            <a:r>
              <a:rPr dirty="0" sz="1400">
                <a:latin typeface="Arial"/>
                <a:cs typeface="Arial"/>
              </a:rPr>
              <a:t>II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study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with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historical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control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group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GENESIS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study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736322" y="1286655"/>
          <a:ext cx="7694930" cy="3042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4375"/>
                <a:gridCol w="1164589"/>
                <a:gridCol w="1092200"/>
                <a:gridCol w="823595"/>
              </a:tblGrid>
              <a:tr h="523875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Variables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  <a:tc>
                  <a:txBody>
                    <a:bodyPr/>
                    <a:lstStyle/>
                    <a:p>
                      <a:pPr marL="323850" marR="100330" indent="-217170">
                        <a:lnSpc>
                          <a:spcPts val="1680"/>
                        </a:lnSpc>
                        <a:spcBef>
                          <a:spcPts val="15"/>
                        </a:spcBef>
                      </a:pP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GENESIS-</a:t>
                      </a:r>
                      <a:r>
                        <a:rPr dirty="0" sz="14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 </a:t>
                      </a: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(n=40)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  <a:tc>
                  <a:txBody>
                    <a:bodyPr/>
                    <a:lstStyle/>
                    <a:p>
                      <a:pPr marL="287655" marR="144145" indent="-138430">
                        <a:lnSpc>
                          <a:spcPts val="1680"/>
                        </a:lnSpc>
                        <a:spcBef>
                          <a:spcPts val="15"/>
                        </a:spcBef>
                      </a:pP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GENESIS (n=40)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9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 </a:t>
                      </a: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Device success as per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VARC-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95.0%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92.5%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&gt;0.999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All-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cause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mortality at 30 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20">
                          <a:latin typeface="Arial"/>
                          <a:cs typeface="Arial"/>
                        </a:rPr>
                        <a:t>2.5%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10.0%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0.178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mortality at 30 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20">
                          <a:latin typeface="Arial"/>
                          <a:cs typeface="Arial"/>
                        </a:rPr>
                        <a:t>2.5%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20">
                          <a:latin typeface="Arial"/>
                          <a:cs typeface="Arial"/>
                        </a:rPr>
                        <a:t>7.5%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0.316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Major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vascular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complication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25">
                          <a:latin typeface="Arial"/>
                          <a:cs typeface="Arial"/>
                        </a:rPr>
                        <a:t>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20">
                          <a:latin typeface="Arial"/>
                          <a:cs typeface="Arial"/>
                        </a:rPr>
                        <a:t>2.5%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0.311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permanent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pacemaker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implantation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20">
                          <a:latin typeface="Arial"/>
                          <a:cs typeface="Arial"/>
                        </a:rPr>
                        <a:t>7.5%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20">
                          <a:latin typeface="Arial"/>
                          <a:cs typeface="Arial"/>
                        </a:rPr>
                        <a:t>7.5%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0.982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aortic-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valve gradient at 30 days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(mmHG)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8.4±4.0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6.7±2.8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0.054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EOA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days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(cm</a:t>
                      </a:r>
                      <a:r>
                        <a:rPr dirty="0" baseline="24691" sz="135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1.9±0.6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2.3±0.6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0.004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Moderate/severe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para-valvular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leak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25">
                          <a:latin typeface="Arial"/>
                          <a:cs typeface="Arial"/>
                        </a:rPr>
                        <a:t>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25">
                          <a:latin typeface="Arial"/>
                          <a:cs typeface="Arial"/>
                        </a:rPr>
                        <a:t>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5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6-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minute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walk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test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distance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days,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(m)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275.9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66.4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229±24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639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&lt;0.001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15"/>
              <a:t> </a:t>
            </a:r>
            <a:r>
              <a:rPr dirty="0"/>
              <a:t>essentials</a:t>
            </a:r>
            <a:r>
              <a:rPr dirty="0" spc="-10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 spc="-10"/>
              <a:t>remember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269240" marR="5080" indent="-257175">
              <a:lnSpc>
                <a:spcPct val="100000"/>
              </a:lnSpc>
              <a:spcBef>
                <a:spcPts val="100"/>
              </a:spcBef>
              <a:buSzPct val="102941"/>
              <a:buChar char="•"/>
              <a:tabLst>
                <a:tab pos="269240" algn="l"/>
              </a:tabLst>
            </a:pPr>
            <a:r>
              <a:rPr dirty="0"/>
              <a:t>The</a:t>
            </a:r>
            <a:r>
              <a:rPr dirty="0" spc="50"/>
              <a:t> </a:t>
            </a:r>
            <a:r>
              <a:rPr dirty="0"/>
              <a:t>Hydra</a:t>
            </a:r>
            <a:r>
              <a:rPr dirty="0" spc="50"/>
              <a:t> </a:t>
            </a:r>
            <a:r>
              <a:rPr dirty="0"/>
              <a:t>THV</a:t>
            </a:r>
            <a:r>
              <a:rPr dirty="0" spc="45"/>
              <a:t> </a:t>
            </a:r>
            <a:r>
              <a:rPr dirty="0"/>
              <a:t>is</a:t>
            </a:r>
            <a:r>
              <a:rPr dirty="0" spc="40"/>
              <a:t> </a:t>
            </a:r>
            <a:r>
              <a:rPr dirty="0"/>
              <a:t>the</a:t>
            </a:r>
            <a:r>
              <a:rPr dirty="0" spc="60"/>
              <a:t> </a:t>
            </a:r>
            <a:r>
              <a:rPr dirty="0"/>
              <a:t>first</a:t>
            </a:r>
            <a:r>
              <a:rPr dirty="0" spc="45"/>
              <a:t> </a:t>
            </a:r>
            <a:r>
              <a:rPr dirty="0"/>
              <a:t>device</a:t>
            </a:r>
            <a:r>
              <a:rPr dirty="0" spc="55"/>
              <a:t> </a:t>
            </a:r>
            <a:r>
              <a:rPr dirty="0"/>
              <a:t>with</a:t>
            </a:r>
            <a:r>
              <a:rPr dirty="0" spc="50"/>
              <a:t> </a:t>
            </a:r>
            <a:r>
              <a:rPr dirty="0"/>
              <a:t>an</a:t>
            </a:r>
            <a:r>
              <a:rPr dirty="0" spc="50"/>
              <a:t> </a:t>
            </a:r>
            <a:r>
              <a:rPr dirty="0"/>
              <a:t>active</a:t>
            </a:r>
            <a:r>
              <a:rPr dirty="0" spc="60"/>
              <a:t> </a:t>
            </a:r>
            <a:r>
              <a:rPr dirty="0"/>
              <a:t>release</a:t>
            </a:r>
            <a:r>
              <a:rPr dirty="0" spc="55"/>
              <a:t> </a:t>
            </a:r>
            <a:r>
              <a:rPr dirty="0"/>
              <a:t>mechanism</a:t>
            </a:r>
            <a:r>
              <a:rPr dirty="0" spc="55"/>
              <a:t> </a:t>
            </a:r>
            <a:r>
              <a:rPr dirty="0"/>
              <a:t>for</a:t>
            </a:r>
            <a:r>
              <a:rPr dirty="0" spc="50"/>
              <a:t> </a:t>
            </a:r>
            <a:r>
              <a:rPr dirty="0"/>
              <a:t>deploying</a:t>
            </a:r>
            <a:r>
              <a:rPr dirty="0" spc="65"/>
              <a:t> </a:t>
            </a:r>
            <a:r>
              <a:rPr dirty="0" spc="-25"/>
              <a:t>the </a:t>
            </a:r>
            <a:r>
              <a:rPr dirty="0" spc="-10"/>
              <a:t>supra-</a:t>
            </a:r>
            <a:r>
              <a:rPr dirty="0"/>
              <a:t>annular</a:t>
            </a:r>
            <a:r>
              <a:rPr dirty="0" spc="-50"/>
              <a:t> </a:t>
            </a:r>
            <a:r>
              <a:rPr dirty="0" spc="-10"/>
              <a:t>valve.</a:t>
            </a:r>
          </a:p>
          <a:p>
            <a:pPr algn="just" marL="269240" marR="7620" indent="-257175">
              <a:lnSpc>
                <a:spcPct val="100000"/>
              </a:lnSpc>
              <a:spcBef>
                <a:spcPts val="1200"/>
              </a:spcBef>
              <a:buSzPct val="102941"/>
              <a:buChar char="•"/>
              <a:tabLst>
                <a:tab pos="269240" algn="l"/>
              </a:tabLst>
            </a:pPr>
            <a:r>
              <a:rPr dirty="0"/>
              <a:t>The</a:t>
            </a:r>
            <a:r>
              <a:rPr dirty="0" spc="195"/>
              <a:t> </a:t>
            </a:r>
            <a:r>
              <a:rPr dirty="0"/>
              <a:t>observed</a:t>
            </a:r>
            <a:r>
              <a:rPr dirty="0" spc="210"/>
              <a:t> </a:t>
            </a:r>
            <a:r>
              <a:rPr dirty="0"/>
              <a:t>high</a:t>
            </a:r>
            <a:r>
              <a:rPr dirty="0" spc="204"/>
              <a:t> </a:t>
            </a:r>
            <a:r>
              <a:rPr dirty="0"/>
              <a:t>rate</a:t>
            </a:r>
            <a:r>
              <a:rPr dirty="0" spc="200"/>
              <a:t> </a:t>
            </a:r>
            <a:r>
              <a:rPr dirty="0"/>
              <a:t>of</a:t>
            </a:r>
            <a:r>
              <a:rPr dirty="0" spc="195"/>
              <a:t> </a:t>
            </a:r>
            <a:r>
              <a:rPr dirty="0"/>
              <a:t>device</a:t>
            </a:r>
            <a:r>
              <a:rPr dirty="0" spc="204"/>
              <a:t> </a:t>
            </a:r>
            <a:r>
              <a:rPr dirty="0"/>
              <a:t>success</a:t>
            </a:r>
            <a:r>
              <a:rPr dirty="0" spc="195"/>
              <a:t> </a:t>
            </a:r>
            <a:r>
              <a:rPr dirty="0"/>
              <a:t>and</a:t>
            </a:r>
            <a:r>
              <a:rPr dirty="0" spc="204"/>
              <a:t> </a:t>
            </a:r>
            <a:r>
              <a:rPr dirty="0"/>
              <a:t>procedural</a:t>
            </a:r>
            <a:r>
              <a:rPr dirty="0" spc="210"/>
              <a:t> </a:t>
            </a:r>
            <a:r>
              <a:rPr dirty="0"/>
              <a:t>safety</a:t>
            </a:r>
            <a:r>
              <a:rPr dirty="0" spc="210"/>
              <a:t> </a:t>
            </a:r>
            <a:r>
              <a:rPr dirty="0"/>
              <a:t>in</a:t>
            </a:r>
            <a:r>
              <a:rPr dirty="0" spc="190"/>
              <a:t> </a:t>
            </a:r>
            <a:r>
              <a:rPr dirty="0"/>
              <a:t>the</a:t>
            </a:r>
            <a:r>
              <a:rPr dirty="0" spc="204"/>
              <a:t> </a:t>
            </a:r>
            <a:r>
              <a:rPr dirty="0" spc="-20"/>
              <a:t>GENESIS-</a:t>
            </a:r>
            <a:r>
              <a:rPr dirty="0" spc="-25"/>
              <a:t>II </a:t>
            </a:r>
            <a:r>
              <a:rPr dirty="0"/>
              <a:t>study</a:t>
            </a:r>
            <a:r>
              <a:rPr dirty="0" spc="430"/>
              <a:t> </a:t>
            </a:r>
            <a:r>
              <a:rPr dirty="0"/>
              <a:t>confirm</a:t>
            </a:r>
            <a:r>
              <a:rPr dirty="0" spc="425"/>
              <a:t> </a:t>
            </a:r>
            <a:r>
              <a:rPr dirty="0"/>
              <a:t>the</a:t>
            </a:r>
            <a:r>
              <a:rPr dirty="0" spc="434"/>
              <a:t> </a:t>
            </a:r>
            <a:r>
              <a:rPr dirty="0"/>
              <a:t>safety</a:t>
            </a:r>
            <a:r>
              <a:rPr dirty="0" spc="434"/>
              <a:t> </a:t>
            </a:r>
            <a:r>
              <a:rPr dirty="0"/>
              <a:t>and</a:t>
            </a:r>
            <a:r>
              <a:rPr dirty="0" spc="434"/>
              <a:t> </a:t>
            </a:r>
            <a:r>
              <a:rPr dirty="0"/>
              <a:t>performance</a:t>
            </a:r>
            <a:r>
              <a:rPr dirty="0" spc="445"/>
              <a:t> </a:t>
            </a:r>
            <a:r>
              <a:rPr dirty="0"/>
              <a:t>of</a:t>
            </a:r>
            <a:r>
              <a:rPr dirty="0" spc="425"/>
              <a:t> </a:t>
            </a:r>
            <a:r>
              <a:rPr dirty="0"/>
              <a:t>the</a:t>
            </a:r>
            <a:r>
              <a:rPr dirty="0" spc="434"/>
              <a:t> </a:t>
            </a:r>
            <a:r>
              <a:rPr dirty="0"/>
              <a:t>device</a:t>
            </a:r>
            <a:r>
              <a:rPr dirty="0" spc="434"/>
              <a:t> </a:t>
            </a:r>
            <a:r>
              <a:rPr dirty="0"/>
              <a:t>in</a:t>
            </a:r>
            <a:r>
              <a:rPr dirty="0" spc="425"/>
              <a:t> </a:t>
            </a:r>
            <a:r>
              <a:rPr dirty="0"/>
              <a:t>treating</a:t>
            </a:r>
            <a:r>
              <a:rPr dirty="0" spc="440"/>
              <a:t> </a:t>
            </a:r>
            <a:r>
              <a:rPr dirty="0"/>
              <a:t>severe</a:t>
            </a:r>
            <a:r>
              <a:rPr dirty="0" spc="430"/>
              <a:t> </a:t>
            </a:r>
            <a:r>
              <a:rPr dirty="0" spc="-10"/>
              <a:t>aortic </a:t>
            </a:r>
            <a:r>
              <a:rPr dirty="0"/>
              <a:t>stenosis</a:t>
            </a:r>
            <a:r>
              <a:rPr dirty="0" spc="-50"/>
              <a:t> </a:t>
            </a:r>
            <a:r>
              <a:rPr dirty="0"/>
              <a:t>in</a:t>
            </a:r>
            <a:r>
              <a:rPr dirty="0" spc="-50"/>
              <a:t> </a:t>
            </a:r>
            <a:r>
              <a:rPr dirty="0"/>
              <a:t>patients</a:t>
            </a:r>
            <a:r>
              <a:rPr dirty="0" spc="-50"/>
              <a:t> </a:t>
            </a:r>
            <a:r>
              <a:rPr dirty="0"/>
              <a:t>at</a:t>
            </a:r>
            <a:r>
              <a:rPr dirty="0" spc="-50"/>
              <a:t> </a:t>
            </a:r>
            <a:r>
              <a:rPr dirty="0"/>
              <a:t>high</a:t>
            </a:r>
            <a:r>
              <a:rPr dirty="0" spc="-50"/>
              <a:t> </a:t>
            </a:r>
            <a:r>
              <a:rPr dirty="0"/>
              <a:t>surgical</a:t>
            </a:r>
            <a:r>
              <a:rPr dirty="0" spc="-50"/>
              <a:t> </a:t>
            </a:r>
            <a:r>
              <a:rPr dirty="0" spc="-10"/>
              <a:t>risk.</a:t>
            </a:r>
          </a:p>
          <a:p>
            <a:pPr algn="just" marL="269240" marR="7620" indent="-257175">
              <a:lnSpc>
                <a:spcPct val="100000"/>
              </a:lnSpc>
              <a:spcBef>
                <a:spcPts val="1200"/>
              </a:spcBef>
              <a:buSzPct val="102941"/>
              <a:buChar char="•"/>
              <a:tabLst>
                <a:tab pos="269240" algn="l"/>
              </a:tabLst>
            </a:pPr>
            <a:r>
              <a:rPr dirty="0"/>
              <a:t>The</a:t>
            </a:r>
            <a:r>
              <a:rPr dirty="0" spc="10"/>
              <a:t> </a:t>
            </a:r>
            <a:r>
              <a:rPr dirty="0" spc="-20"/>
              <a:t>GENESIS-</a:t>
            </a:r>
            <a:r>
              <a:rPr dirty="0"/>
              <a:t>II</a:t>
            </a:r>
            <a:r>
              <a:rPr dirty="0" spc="15"/>
              <a:t> </a:t>
            </a:r>
            <a:r>
              <a:rPr dirty="0"/>
              <a:t>study</a:t>
            </a:r>
            <a:r>
              <a:rPr dirty="0" spc="15"/>
              <a:t> </a:t>
            </a:r>
            <a:r>
              <a:rPr dirty="0"/>
              <a:t>demonstrates</a:t>
            </a:r>
            <a:r>
              <a:rPr dirty="0" spc="25"/>
              <a:t> </a:t>
            </a:r>
            <a:r>
              <a:rPr dirty="0"/>
              <a:t>higher</a:t>
            </a:r>
            <a:r>
              <a:rPr dirty="0" spc="10"/>
              <a:t> </a:t>
            </a:r>
            <a:r>
              <a:rPr dirty="0"/>
              <a:t>device</a:t>
            </a:r>
            <a:r>
              <a:rPr dirty="0" spc="15"/>
              <a:t> </a:t>
            </a:r>
            <a:r>
              <a:rPr dirty="0"/>
              <a:t>success</a:t>
            </a:r>
            <a:r>
              <a:rPr dirty="0" spc="10"/>
              <a:t> </a:t>
            </a:r>
            <a:r>
              <a:rPr dirty="0"/>
              <a:t>rates,</a:t>
            </a:r>
            <a:r>
              <a:rPr dirty="0" spc="10"/>
              <a:t> </a:t>
            </a:r>
            <a:r>
              <a:rPr dirty="0"/>
              <a:t>lower</a:t>
            </a:r>
            <a:r>
              <a:rPr dirty="0" spc="5"/>
              <a:t> </a:t>
            </a:r>
            <a:r>
              <a:rPr dirty="0" spc="-10"/>
              <a:t>mortality,</a:t>
            </a:r>
            <a:r>
              <a:rPr dirty="0" spc="5"/>
              <a:t> </a:t>
            </a:r>
            <a:r>
              <a:rPr dirty="0" spc="-25"/>
              <a:t>and </a:t>
            </a:r>
            <a:r>
              <a:rPr dirty="0"/>
              <a:t>absence</a:t>
            </a:r>
            <a:r>
              <a:rPr dirty="0" spc="40"/>
              <a:t> </a:t>
            </a:r>
            <a:r>
              <a:rPr dirty="0"/>
              <a:t>of</a:t>
            </a:r>
            <a:r>
              <a:rPr dirty="0" spc="30"/>
              <a:t> </a:t>
            </a:r>
            <a:r>
              <a:rPr dirty="0"/>
              <a:t>major</a:t>
            </a:r>
            <a:r>
              <a:rPr dirty="0" spc="25"/>
              <a:t> </a:t>
            </a:r>
            <a:r>
              <a:rPr dirty="0"/>
              <a:t>vascular</a:t>
            </a:r>
            <a:r>
              <a:rPr dirty="0" spc="30"/>
              <a:t> </a:t>
            </a:r>
            <a:r>
              <a:rPr dirty="0"/>
              <a:t>complications</a:t>
            </a:r>
            <a:r>
              <a:rPr dirty="0" spc="35"/>
              <a:t> </a:t>
            </a:r>
            <a:r>
              <a:rPr dirty="0"/>
              <a:t>compared</a:t>
            </a:r>
            <a:r>
              <a:rPr dirty="0" spc="40"/>
              <a:t> </a:t>
            </a:r>
            <a:r>
              <a:rPr dirty="0"/>
              <a:t>to</a:t>
            </a:r>
            <a:r>
              <a:rPr dirty="0" spc="30"/>
              <a:t> </a:t>
            </a:r>
            <a:r>
              <a:rPr dirty="0"/>
              <a:t>a</a:t>
            </a:r>
            <a:r>
              <a:rPr dirty="0" spc="25"/>
              <a:t> </a:t>
            </a:r>
            <a:r>
              <a:rPr dirty="0"/>
              <a:t>historical</a:t>
            </a:r>
            <a:r>
              <a:rPr dirty="0" spc="30"/>
              <a:t> </a:t>
            </a:r>
            <a:r>
              <a:rPr dirty="0"/>
              <a:t>control</a:t>
            </a:r>
            <a:r>
              <a:rPr dirty="0" spc="35"/>
              <a:t> </a:t>
            </a:r>
            <a:r>
              <a:rPr dirty="0"/>
              <a:t>group,</a:t>
            </a:r>
            <a:r>
              <a:rPr dirty="0" spc="35"/>
              <a:t> </a:t>
            </a:r>
            <a:r>
              <a:rPr dirty="0" spc="-10"/>
              <a:t>while maintaining</a:t>
            </a:r>
            <a:r>
              <a:rPr dirty="0" spc="-60"/>
              <a:t> </a:t>
            </a:r>
            <a:r>
              <a:rPr dirty="0" spc="-10"/>
              <a:t>comparable</a:t>
            </a:r>
            <a:r>
              <a:rPr dirty="0" spc="-55"/>
              <a:t> </a:t>
            </a:r>
            <a:r>
              <a:rPr dirty="0"/>
              <a:t>hemodynamic</a:t>
            </a:r>
            <a:r>
              <a:rPr dirty="0" spc="-55"/>
              <a:t> </a:t>
            </a:r>
            <a:r>
              <a:rPr dirty="0" spc="-10"/>
              <a:t>outcomes.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7081" y="2773525"/>
            <a:ext cx="1631314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0" b="0">
                <a:latin typeface="Calibri Light"/>
                <a:cs typeface="Calibri Light"/>
              </a:rPr>
              <a:t>PCRonline.com</a:t>
            </a:r>
            <a:endParaRPr sz="21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5400" y="1955800"/>
            <a:ext cx="1468706" cy="6171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506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/>
              <a:t>Potential</a:t>
            </a:r>
            <a:r>
              <a:rPr dirty="0" sz="2100" spc="-15"/>
              <a:t> </a:t>
            </a:r>
            <a:r>
              <a:rPr dirty="0" sz="2100"/>
              <a:t>conflicts</a:t>
            </a:r>
            <a:r>
              <a:rPr dirty="0" sz="2100" spc="-15"/>
              <a:t> </a:t>
            </a:r>
            <a:r>
              <a:rPr dirty="0" sz="2100"/>
              <a:t>of</a:t>
            </a:r>
            <a:r>
              <a:rPr dirty="0" sz="2100" spc="-10"/>
              <a:t> interest</a:t>
            </a:r>
            <a:endParaRPr sz="21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59357" rIns="0" bIns="0" rtlCol="0" vert="horz">
            <a:spAutoFit/>
          </a:bodyPr>
          <a:lstStyle/>
          <a:p>
            <a:pPr marL="24511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Arial"/>
                <a:cs typeface="Arial"/>
              </a:rPr>
              <a:t>Speaker's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name</a:t>
            </a:r>
            <a:r>
              <a:rPr dirty="0" sz="2000" spc="-8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:</a:t>
            </a:r>
            <a:r>
              <a:rPr dirty="0" sz="2000" spc="-8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Nagendra</a:t>
            </a:r>
            <a:r>
              <a:rPr dirty="0" sz="2000" spc="-8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Boopathy</a:t>
            </a:r>
            <a:r>
              <a:rPr dirty="0" sz="2000" spc="-8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Senguttuvan</a:t>
            </a:r>
            <a:endParaRPr sz="2000">
              <a:latin typeface="Arial"/>
              <a:cs typeface="Arial"/>
            </a:endParaRPr>
          </a:p>
          <a:p>
            <a:pPr marL="294005">
              <a:lnSpc>
                <a:spcPct val="100000"/>
              </a:lnSpc>
              <a:spcBef>
                <a:spcPts val="1765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55">
                <a:latin typeface="Segoe UI Emoji"/>
                <a:cs typeface="Segoe UI Emoji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following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conflicts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interest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report:</a:t>
            </a:r>
            <a:endParaRPr sz="2000">
              <a:latin typeface="Calibri"/>
              <a:cs typeface="Calibri"/>
            </a:endParaRPr>
          </a:p>
          <a:p>
            <a:pPr marL="294005">
              <a:lnSpc>
                <a:spcPct val="100000"/>
              </a:lnSpc>
              <a:spcBef>
                <a:spcPts val="1960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75">
                <a:latin typeface="Segoe UI Emoji"/>
                <a:cs typeface="Segoe UI Emoji"/>
              </a:rPr>
              <a:t> </a:t>
            </a:r>
            <a:r>
              <a:rPr dirty="0" sz="2000">
                <a:solidFill>
                  <a:srgbClr val="262626"/>
                </a:solidFill>
                <a:latin typeface="Calibri"/>
                <a:cs typeface="Calibri"/>
              </a:rPr>
              <a:t>Proctor</a:t>
            </a:r>
            <a:r>
              <a:rPr dirty="0" sz="2000" spc="-6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262626"/>
                </a:solidFill>
                <a:latin typeface="Calibri"/>
                <a:cs typeface="Calibri"/>
              </a:rPr>
              <a:t>for</a:t>
            </a:r>
            <a:r>
              <a:rPr dirty="0" sz="2000" spc="-6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262626"/>
                </a:solidFill>
                <a:latin typeface="Calibri"/>
                <a:cs typeface="Calibri"/>
              </a:rPr>
              <a:t>Hydra</a:t>
            </a:r>
            <a:r>
              <a:rPr dirty="0" sz="2000" spc="-6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262626"/>
                </a:solidFill>
                <a:latin typeface="Calibri"/>
                <a:cs typeface="Calibri"/>
              </a:rPr>
              <a:t>valves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2911" y="823590"/>
            <a:ext cx="8589645" cy="2661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69240" marR="8255" indent="-257175">
              <a:lnSpc>
                <a:spcPct val="100000"/>
              </a:lnSpc>
              <a:spcBef>
                <a:spcPts val="100"/>
              </a:spcBef>
              <a:buSzPct val="102941"/>
              <a:buChar char="•"/>
              <a:tabLst>
                <a:tab pos="269240" algn="l"/>
              </a:tabLst>
            </a:pP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50">
                <a:latin typeface="Arial"/>
                <a:cs typeface="Arial"/>
              </a:rPr>
              <a:t>  </a:t>
            </a:r>
            <a:r>
              <a:rPr dirty="0" sz="1700">
                <a:latin typeface="Arial"/>
                <a:cs typeface="Arial"/>
              </a:rPr>
              <a:t>Hydra</a:t>
            </a:r>
            <a:r>
              <a:rPr dirty="0" sz="1700" spc="50">
                <a:latin typeface="Arial"/>
                <a:cs typeface="Arial"/>
              </a:rPr>
              <a:t>  </a:t>
            </a:r>
            <a:r>
              <a:rPr dirty="0" sz="1700">
                <a:latin typeface="Arial"/>
                <a:cs typeface="Arial"/>
              </a:rPr>
              <a:t>transcatheter</a:t>
            </a:r>
            <a:r>
              <a:rPr dirty="0" sz="1700" spc="65">
                <a:latin typeface="Arial"/>
                <a:cs typeface="Arial"/>
              </a:rPr>
              <a:t>  </a:t>
            </a:r>
            <a:r>
              <a:rPr dirty="0" sz="1700">
                <a:latin typeface="Arial"/>
                <a:cs typeface="Arial"/>
              </a:rPr>
              <a:t>aortic</a:t>
            </a:r>
            <a:r>
              <a:rPr dirty="0" sz="1700" spc="50">
                <a:latin typeface="Arial"/>
                <a:cs typeface="Arial"/>
              </a:rPr>
              <a:t>  </a:t>
            </a:r>
            <a:r>
              <a:rPr dirty="0" sz="1700">
                <a:latin typeface="Arial"/>
                <a:cs typeface="Arial"/>
              </a:rPr>
              <a:t>valve</a:t>
            </a:r>
            <a:r>
              <a:rPr dirty="0" sz="1700" spc="50">
                <a:latin typeface="Arial"/>
                <a:cs typeface="Arial"/>
              </a:rPr>
              <a:t>  </a:t>
            </a:r>
            <a:r>
              <a:rPr dirty="0" sz="1700">
                <a:latin typeface="Arial"/>
                <a:cs typeface="Arial"/>
              </a:rPr>
              <a:t>(THV)</a:t>
            </a:r>
            <a:r>
              <a:rPr dirty="0" sz="1700" spc="45">
                <a:latin typeface="Arial"/>
                <a:cs typeface="Arial"/>
              </a:rPr>
              <a:t>  </a:t>
            </a:r>
            <a:r>
              <a:rPr dirty="0" sz="1700">
                <a:latin typeface="Arial"/>
                <a:cs typeface="Arial"/>
              </a:rPr>
              <a:t>utilized</a:t>
            </a:r>
            <a:r>
              <a:rPr dirty="0" sz="1700" spc="55">
                <a:latin typeface="Arial"/>
                <a:cs typeface="Arial"/>
              </a:rPr>
              <a:t>  </a:t>
            </a:r>
            <a:r>
              <a:rPr dirty="0" sz="1700">
                <a:latin typeface="Arial"/>
                <a:cs typeface="Arial"/>
              </a:rPr>
              <a:t>in</a:t>
            </a:r>
            <a:r>
              <a:rPr dirty="0" sz="1700" spc="50">
                <a:latin typeface="Arial"/>
                <a:cs typeface="Arial"/>
              </a:rPr>
              <a:t> 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50">
                <a:latin typeface="Arial"/>
                <a:cs typeface="Arial"/>
              </a:rPr>
              <a:t>  </a:t>
            </a:r>
            <a:r>
              <a:rPr dirty="0" sz="1700" spc="-20">
                <a:latin typeface="Arial"/>
                <a:cs typeface="Arial"/>
              </a:rPr>
              <a:t>GENESIS-</a:t>
            </a:r>
            <a:r>
              <a:rPr dirty="0" sz="1700">
                <a:latin typeface="Arial"/>
                <a:cs typeface="Arial"/>
              </a:rPr>
              <a:t>II</a:t>
            </a:r>
            <a:r>
              <a:rPr dirty="0" sz="1700" spc="60">
                <a:latin typeface="Arial"/>
                <a:cs typeface="Arial"/>
              </a:rPr>
              <a:t>  </a:t>
            </a:r>
            <a:r>
              <a:rPr dirty="0" sz="1700">
                <a:latin typeface="Arial"/>
                <a:cs typeface="Arial"/>
              </a:rPr>
              <a:t>study</a:t>
            </a:r>
            <a:r>
              <a:rPr dirty="0" sz="1700" spc="50">
                <a:latin typeface="Arial"/>
                <a:cs typeface="Arial"/>
              </a:rPr>
              <a:t>  </a:t>
            </a:r>
            <a:r>
              <a:rPr dirty="0" sz="1700" spc="-25">
                <a:latin typeface="Arial"/>
                <a:cs typeface="Arial"/>
              </a:rPr>
              <a:t>is </a:t>
            </a:r>
            <a:r>
              <a:rPr dirty="0" sz="1700">
                <a:latin typeface="Arial"/>
                <a:cs typeface="Arial"/>
              </a:rPr>
              <a:t>equipped</a:t>
            </a:r>
            <a:r>
              <a:rPr dirty="0" sz="1700" spc="10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with</a:t>
            </a:r>
            <a:r>
              <a:rPr dirty="0" sz="1700" spc="8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an</a:t>
            </a:r>
            <a:r>
              <a:rPr dirty="0" sz="1700" spc="8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active</a:t>
            </a:r>
            <a:r>
              <a:rPr dirty="0" sz="1700" spc="8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release</a:t>
            </a:r>
            <a:r>
              <a:rPr dirty="0" sz="1700" spc="8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mechanism</a:t>
            </a:r>
            <a:r>
              <a:rPr dirty="0" sz="1700" spc="8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for</a:t>
            </a:r>
            <a:r>
              <a:rPr dirty="0" sz="1700" spc="7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tentacle</a:t>
            </a:r>
            <a:r>
              <a:rPr dirty="0" sz="1700" spc="9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deployment,</a:t>
            </a:r>
            <a:r>
              <a:rPr dirty="0" sz="1700" spc="9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distinguishing</a:t>
            </a:r>
            <a:r>
              <a:rPr dirty="0" sz="1700" spc="100">
                <a:latin typeface="Arial"/>
                <a:cs typeface="Arial"/>
              </a:rPr>
              <a:t> </a:t>
            </a:r>
            <a:r>
              <a:rPr dirty="0" sz="1700" spc="-25">
                <a:latin typeface="Arial"/>
                <a:cs typeface="Arial"/>
              </a:rPr>
              <a:t>it </a:t>
            </a:r>
            <a:r>
              <a:rPr dirty="0" sz="1700">
                <a:latin typeface="Arial"/>
                <a:cs typeface="Arial"/>
              </a:rPr>
              <a:t>from</a:t>
            </a:r>
            <a:r>
              <a:rPr dirty="0" sz="1700" spc="-3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-3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Hydra</a:t>
            </a:r>
            <a:r>
              <a:rPr dirty="0" sz="1700" spc="-6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THV</a:t>
            </a:r>
            <a:r>
              <a:rPr dirty="0" sz="1700" spc="-3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used</a:t>
            </a:r>
            <a:r>
              <a:rPr dirty="0" sz="1700" spc="-3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in</a:t>
            </a:r>
            <a:r>
              <a:rPr dirty="0" sz="1700" spc="-3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earlier</a:t>
            </a:r>
            <a:r>
              <a:rPr dirty="0" sz="1700" spc="-30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studies.</a:t>
            </a:r>
            <a:endParaRPr sz="1700">
              <a:latin typeface="Arial"/>
              <a:cs typeface="Arial"/>
            </a:endParaRPr>
          </a:p>
          <a:p>
            <a:pPr algn="just" marL="269240" marR="7620" indent="-257175">
              <a:lnSpc>
                <a:spcPct val="100000"/>
              </a:lnSpc>
              <a:spcBef>
                <a:spcPts val="1200"/>
              </a:spcBef>
              <a:buSzPct val="102941"/>
              <a:buChar char="•"/>
              <a:tabLst>
                <a:tab pos="269240" algn="l"/>
              </a:tabLst>
            </a:pPr>
            <a:r>
              <a:rPr dirty="0" sz="1700">
                <a:latin typeface="Arial"/>
                <a:cs typeface="Arial"/>
              </a:rPr>
              <a:t>In</a:t>
            </a:r>
            <a:r>
              <a:rPr dirty="0" sz="1700" spc="6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this</a:t>
            </a:r>
            <a:r>
              <a:rPr dirty="0" sz="1700" spc="6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regard,</a:t>
            </a:r>
            <a:r>
              <a:rPr dirty="0" sz="1700" spc="6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7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primary</a:t>
            </a:r>
            <a:r>
              <a:rPr dirty="0" sz="1700" spc="4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objective</a:t>
            </a:r>
            <a:r>
              <a:rPr dirty="0" sz="1700" spc="7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of</a:t>
            </a:r>
            <a:r>
              <a:rPr dirty="0" sz="1700" spc="6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70">
                <a:latin typeface="Arial"/>
                <a:cs typeface="Arial"/>
              </a:rPr>
              <a:t> </a:t>
            </a:r>
            <a:r>
              <a:rPr dirty="0" sz="1700" spc="-20">
                <a:latin typeface="Arial"/>
                <a:cs typeface="Arial"/>
              </a:rPr>
              <a:t>GENESIS-</a:t>
            </a:r>
            <a:r>
              <a:rPr dirty="0" sz="1700">
                <a:latin typeface="Arial"/>
                <a:cs typeface="Arial"/>
              </a:rPr>
              <a:t>II</a:t>
            </a:r>
            <a:r>
              <a:rPr dirty="0" sz="1700" spc="6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study</a:t>
            </a:r>
            <a:r>
              <a:rPr dirty="0" sz="1700" spc="6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is</a:t>
            </a:r>
            <a:r>
              <a:rPr dirty="0" sz="1700" spc="5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to</a:t>
            </a:r>
            <a:r>
              <a:rPr dirty="0" sz="1700" spc="6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assess</a:t>
            </a:r>
            <a:r>
              <a:rPr dirty="0" sz="1700" spc="6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6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ongoing </a:t>
            </a:r>
            <a:r>
              <a:rPr dirty="0" sz="1700">
                <a:latin typeface="Arial"/>
                <a:cs typeface="Arial"/>
              </a:rPr>
              <a:t>safety</a:t>
            </a:r>
            <a:r>
              <a:rPr dirty="0" sz="1700" spc="1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and</a:t>
            </a:r>
            <a:r>
              <a:rPr dirty="0" sz="1700" spc="2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performance</a:t>
            </a:r>
            <a:r>
              <a:rPr dirty="0" sz="1700" spc="2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of</a:t>
            </a:r>
            <a:r>
              <a:rPr dirty="0" sz="1700" spc="1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1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Hydra</a:t>
            </a:r>
            <a:r>
              <a:rPr dirty="0" sz="1700" spc="1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THV</a:t>
            </a:r>
            <a:r>
              <a:rPr dirty="0" sz="1700" spc="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in</a:t>
            </a:r>
            <a:r>
              <a:rPr dirty="0" sz="1700" spc="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treating</a:t>
            </a:r>
            <a:r>
              <a:rPr dirty="0" sz="1700" spc="2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severe</a:t>
            </a:r>
            <a:r>
              <a:rPr dirty="0" sz="1700" spc="1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aortic</a:t>
            </a:r>
            <a:r>
              <a:rPr dirty="0" sz="1700" spc="1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stenosis</a:t>
            </a:r>
            <a:r>
              <a:rPr dirty="0" sz="1700" spc="1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in</a:t>
            </a:r>
            <a:r>
              <a:rPr dirty="0" sz="1700" spc="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patients </a:t>
            </a:r>
            <a:r>
              <a:rPr dirty="0" sz="1700">
                <a:latin typeface="Arial"/>
                <a:cs typeface="Arial"/>
              </a:rPr>
              <a:t>at</a:t>
            </a:r>
            <a:r>
              <a:rPr dirty="0" sz="1700" spc="-5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high</a:t>
            </a:r>
            <a:r>
              <a:rPr dirty="0" sz="1700" spc="-5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surgical</a:t>
            </a:r>
            <a:r>
              <a:rPr dirty="0" sz="1700" spc="-5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risk.*</a:t>
            </a:r>
            <a:endParaRPr sz="1700">
              <a:latin typeface="Arial"/>
              <a:cs typeface="Arial"/>
            </a:endParaRPr>
          </a:p>
          <a:p>
            <a:pPr algn="just" marL="269240" marR="5080" indent="-257175">
              <a:lnSpc>
                <a:spcPct val="100000"/>
              </a:lnSpc>
              <a:spcBef>
                <a:spcPts val="1200"/>
              </a:spcBef>
              <a:buSzPct val="102941"/>
              <a:buChar char="•"/>
              <a:tabLst>
                <a:tab pos="269240" algn="l"/>
              </a:tabLst>
            </a:pPr>
            <a:r>
              <a:rPr dirty="0" sz="1700">
                <a:latin typeface="Arial"/>
                <a:cs typeface="Arial"/>
              </a:rPr>
              <a:t>In</a:t>
            </a:r>
            <a:r>
              <a:rPr dirty="0" sz="1700" spc="31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addition,</a:t>
            </a:r>
            <a:r>
              <a:rPr dirty="0" sz="1700" spc="33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we</a:t>
            </a:r>
            <a:r>
              <a:rPr dirty="0" sz="1700" spc="31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also</a:t>
            </a:r>
            <a:r>
              <a:rPr dirty="0" sz="1700" spc="31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intended</a:t>
            </a:r>
            <a:r>
              <a:rPr dirty="0" sz="1700" spc="34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to</a:t>
            </a:r>
            <a:r>
              <a:rPr dirty="0" sz="1700" spc="31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compare</a:t>
            </a:r>
            <a:r>
              <a:rPr dirty="0" sz="1700" spc="32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32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clinical</a:t>
            </a:r>
            <a:r>
              <a:rPr dirty="0" sz="1700" spc="31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outcomes</a:t>
            </a:r>
            <a:r>
              <a:rPr dirty="0" sz="1700" spc="32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of</a:t>
            </a:r>
            <a:r>
              <a:rPr dirty="0" sz="1700" spc="31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320">
                <a:latin typeface="Arial"/>
                <a:cs typeface="Arial"/>
              </a:rPr>
              <a:t> </a:t>
            </a:r>
            <a:r>
              <a:rPr dirty="0" sz="1700" spc="-20">
                <a:latin typeface="Arial"/>
                <a:cs typeface="Arial"/>
              </a:rPr>
              <a:t>GENESIS-</a:t>
            </a:r>
            <a:r>
              <a:rPr dirty="0" sz="1700" spc="-25">
                <a:latin typeface="Arial"/>
                <a:cs typeface="Arial"/>
              </a:rPr>
              <a:t>II </a:t>
            </a:r>
            <a:r>
              <a:rPr dirty="0" sz="1700">
                <a:latin typeface="Arial"/>
                <a:cs typeface="Arial"/>
              </a:rPr>
              <a:t>study</a:t>
            </a:r>
            <a:r>
              <a:rPr dirty="0" sz="1700" spc="13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with</a:t>
            </a:r>
            <a:r>
              <a:rPr dirty="0" sz="1700" spc="13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13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historical</a:t>
            </a:r>
            <a:r>
              <a:rPr dirty="0" sz="1700" spc="13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control</a:t>
            </a:r>
            <a:r>
              <a:rPr dirty="0" sz="1700" spc="14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group</a:t>
            </a:r>
            <a:r>
              <a:rPr dirty="0" sz="1700" spc="14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of</a:t>
            </a:r>
            <a:r>
              <a:rPr dirty="0" sz="1700" spc="13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14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GENESIS</a:t>
            </a:r>
            <a:r>
              <a:rPr dirty="0" sz="1700" spc="14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study^</a:t>
            </a:r>
            <a:r>
              <a:rPr dirty="0" sz="1700" spc="14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where</a:t>
            </a:r>
            <a:r>
              <a:rPr dirty="0" sz="1700" spc="13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the</a:t>
            </a:r>
            <a:r>
              <a:rPr dirty="0" sz="1700" spc="140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Hydra</a:t>
            </a:r>
            <a:r>
              <a:rPr dirty="0" sz="1700" spc="130">
                <a:latin typeface="Arial"/>
                <a:cs typeface="Arial"/>
              </a:rPr>
              <a:t> </a:t>
            </a:r>
            <a:r>
              <a:rPr dirty="0" sz="1700" spc="-25">
                <a:latin typeface="Arial"/>
                <a:cs typeface="Arial"/>
              </a:rPr>
              <a:t>THV </a:t>
            </a:r>
            <a:r>
              <a:rPr dirty="0" sz="1700">
                <a:latin typeface="Arial"/>
                <a:cs typeface="Arial"/>
              </a:rPr>
              <a:t>was</a:t>
            </a:r>
            <a:r>
              <a:rPr dirty="0" sz="1700" spc="-35">
                <a:latin typeface="Arial"/>
                <a:cs typeface="Arial"/>
              </a:rPr>
              <a:t> </a:t>
            </a:r>
            <a:r>
              <a:rPr dirty="0" sz="1700" spc="-10">
                <a:latin typeface="Arial"/>
                <a:cs typeface="Arial"/>
              </a:rPr>
              <a:t>used.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 this </a:t>
            </a:r>
            <a:r>
              <a:rPr dirty="0" spc="-10"/>
              <a:t>study?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8740" y="3862483"/>
            <a:ext cx="8907780" cy="831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*The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high-risk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classification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was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assigned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to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subjects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with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severe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aortic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stenosis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symptoms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for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whom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conventional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aortic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valve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replacement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surgery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was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associated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with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high-risk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equivalent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to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 STS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risk</a:t>
            </a:r>
            <a:r>
              <a:rPr dirty="0" sz="1000" spc="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score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that was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≥3%.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Patients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with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STS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risk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score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that was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&lt;3%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were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assigned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high risk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if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frailty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indices </a:t>
            </a:r>
            <a:r>
              <a:rPr dirty="0" sz="1000" i="1">
                <a:latin typeface="Arial"/>
                <a:cs typeface="Arial"/>
              </a:rPr>
              <a:t>and/or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existing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co-morbidities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not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captured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by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STS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were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also</a:t>
            </a:r>
            <a:r>
              <a:rPr dirty="0" sz="1000" spc="-10" i="1">
                <a:latin typeface="Arial"/>
                <a:cs typeface="Arial"/>
              </a:rPr>
              <a:t> present.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10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i="1">
                <a:latin typeface="Arial"/>
                <a:cs typeface="Arial"/>
              </a:rPr>
              <a:t>^Catheter</a:t>
            </a:r>
            <a:r>
              <a:rPr dirty="0" sz="1200" spc="-1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Cardiovasc</a:t>
            </a:r>
            <a:r>
              <a:rPr dirty="0" sz="1200" spc="-10" i="1">
                <a:latin typeface="Arial"/>
                <a:cs typeface="Arial"/>
              </a:rPr>
              <a:t> Interv. </a:t>
            </a:r>
            <a:r>
              <a:rPr dirty="0" sz="1200" i="1">
                <a:latin typeface="Arial"/>
                <a:cs typeface="Arial"/>
              </a:rPr>
              <a:t>2021</a:t>
            </a:r>
            <a:r>
              <a:rPr dirty="0" sz="1200" spc="-5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Aug</a:t>
            </a:r>
            <a:r>
              <a:rPr dirty="0" sz="1200" spc="-1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1;98(2):371-</a:t>
            </a:r>
            <a:r>
              <a:rPr dirty="0" sz="1200" spc="-20" i="1">
                <a:latin typeface="Arial"/>
                <a:cs typeface="Arial"/>
              </a:rPr>
              <a:t>379.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7850" y="781190"/>
            <a:ext cx="2879725" cy="368681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u="sng" sz="1400" b="1">
                <a:solidFill>
                  <a:srgbClr val="5E2D76"/>
                </a:solidFill>
                <a:uFill>
                  <a:solidFill>
                    <a:srgbClr val="5E2D76"/>
                  </a:solidFill>
                </a:uFill>
                <a:latin typeface="Arial"/>
                <a:cs typeface="Arial"/>
              </a:rPr>
              <a:t>Study</a:t>
            </a:r>
            <a:r>
              <a:rPr dirty="0" u="sng" sz="1400" spc="-20" b="1">
                <a:solidFill>
                  <a:srgbClr val="5E2D76"/>
                </a:solidFill>
                <a:uFill>
                  <a:solidFill>
                    <a:srgbClr val="5E2D7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b="1">
                <a:solidFill>
                  <a:srgbClr val="5E2D76"/>
                </a:solidFill>
                <a:uFill>
                  <a:solidFill>
                    <a:srgbClr val="5E2D76"/>
                  </a:solidFill>
                </a:uFill>
                <a:latin typeface="Arial"/>
                <a:cs typeface="Arial"/>
              </a:rPr>
              <a:t>Principal</a:t>
            </a:r>
            <a:r>
              <a:rPr dirty="0" u="sng" sz="1400" spc="-10" b="1">
                <a:solidFill>
                  <a:srgbClr val="5E2D76"/>
                </a:solidFill>
                <a:uFill>
                  <a:solidFill>
                    <a:srgbClr val="5E2D76"/>
                  </a:solidFill>
                </a:uFill>
                <a:latin typeface="Arial"/>
                <a:cs typeface="Arial"/>
              </a:rPr>
              <a:t> Investigators</a:t>
            </a:r>
            <a:r>
              <a:rPr dirty="0" u="sng" sz="1400" spc="-10">
                <a:solidFill>
                  <a:srgbClr val="5E2D76"/>
                </a:solidFill>
                <a:uFill>
                  <a:solidFill>
                    <a:srgbClr val="5E2D76"/>
                  </a:solidFill>
                </a:u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24154" marR="303530" indent="-212090">
              <a:lnSpc>
                <a:spcPts val="1440"/>
              </a:lnSpc>
              <a:spcBef>
                <a:spcPts val="655"/>
              </a:spcBef>
              <a:buSzPct val="104166"/>
              <a:buAutoNum type="arabicPeriod"/>
              <a:tabLst>
                <a:tab pos="224154" algn="l"/>
                <a:tab pos="241300" algn="l"/>
              </a:tabLst>
            </a:pPr>
            <a:r>
              <a:rPr dirty="0" sz="1200" b="1">
                <a:latin typeface="Arial"/>
                <a:cs typeface="Arial"/>
              </a:rPr>
              <a:t>	Dr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Praveen </a:t>
            </a:r>
            <a:r>
              <a:rPr dirty="0" sz="1200" spc="-10" b="1">
                <a:latin typeface="Arial"/>
                <a:cs typeface="Arial"/>
              </a:rPr>
              <a:t>Chandra, </a:t>
            </a:r>
            <a:r>
              <a:rPr dirty="0" sz="1200">
                <a:latin typeface="Arial"/>
                <a:cs typeface="Arial"/>
              </a:rPr>
              <a:t>Medanta–The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Medicity,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Gurugram, India</a:t>
            </a:r>
            <a:endParaRPr sz="1200">
              <a:latin typeface="Arial"/>
              <a:cs typeface="Arial"/>
            </a:endParaRPr>
          </a:p>
          <a:p>
            <a:pPr marL="241935" indent="-229235">
              <a:lnSpc>
                <a:spcPts val="1495"/>
              </a:lnSpc>
              <a:spcBef>
                <a:spcPts val="500"/>
              </a:spcBef>
              <a:buSzPct val="104166"/>
              <a:buAutoNum type="arabicPeriod"/>
              <a:tabLst>
                <a:tab pos="241935" algn="l"/>
              </a:tabLst>
            </a:pPr>
            <a:r>
              <a:rPr dirty="0" sz="1200" b="1">
                <a:latin typeface="Arial"/>
                <a:cs typeface="Arial"/>
              </a:rPr>
              <a:t>Dr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John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Jose,</a:t>
            </a:r>
            <a:endParaRPr sz="1200">
              <a:latin typeface="Arial"/>
              <a:cs typeface="Arial"/>
            </a:endParaRPr>
          </a:p>
          <a:p>
            <a:pPr marL="221615" marR="325755" indent="2540">
              <a:lnSpc>
                <a:spcPts val="1440"/>
              </a:lnSpc>
              <a:spcBef>
                <a:spcPts val="45"/>
              </a:spcBef>
            </a:pPr>
            <a:r>
              <a:rPr dirty="0" sz="1200">
                <a:latin typeface="Arial"/>
                <a:cs typeface="Arial"/>
              </a:rPr>
              <a:t>Christian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Medical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College,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Vellore, </a:t>
            </a:r>
            <a:r>
              <a:rPr dirty="0" sz="1200" spc="-20">
                <a:latin typeface="Arial"/>
                <a:cs typeface="Arial"/>
              </a:rPr>
              <a:t>Tamil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Nadu,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India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sng" sz="1400" b="1">
                <a:solidFill>
                  <a:srgbClr val="5E2D76"/>
                </a:solidFill>
                <a:uFill>
                  <a:solidFill>
                    <a:srgbClr val="5E2D76"/>
                  </a:solidFill>
                </a:uFill>
                <a:latin typeface="Arial"/>
                <a:cs typeface="Arial"/>
              </a:rPr>
              <a:t>Coordinating </a:t>
            </a:r>
            <a:r>
              <a:rPr dirty="0" u="sng" sz="1400" spc="-10" b="1">
                <a:solidFill>
                  <a:srgbClr val="5E2D76"/>
                </a:solidFill>
                <a:uFill>
                  <a:solidFill>
                    <a:srgbClr val="5E2D76"/>
                  </a:solidFill>
                </a:uFill>
                <a:latin typeface="Arial"/>
                <a:cs typeface="Arial"/>
              </a:rPr>
              <a:t>Investigators</a:t>
            </a:r>
            <a:endParaRPr sz="1400">
              <a:latin typeface="Arial"/>
              <a:cs typeface="Arial"/>
            </a:endParaRPr>
          </a:p>
          <a:p>
            <a:pPr marL="221615" marR="5080" indent="-209550">
              <a:lnSpc>
                <a:spcPct val="100000"/>
              </a:lnSpc>
              <a:spcBef>
                <a:spcPts val="555"/>
              </a:spcBef>
              <a:buSzPct val="104166"/>
              <a:buAutoNum type="arabicPeriod"/>
              <a:tabLst>
                <a:tab pos="221615" algn="l"/>
                <a:tab pos="241300" algn="l"/>
              </a:tabLst>
            </a:pPr>
            <a:r>
              <a:rPr dirty="0" sz="1200" b="1">
                <a:latin typeface="Arial"/>
                <a:cs typeface="Arial"/>
              </a:rPr>
              <a:t>	Dr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Nagendra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Boopathy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Senguttuvan </a:t>
            </a:r>
            <a:r>
              <a:rPr dirty="0" sz="1200">
                <a:latin typeface="Arial"/>
                <a:cs typeface="Arial"/>
              </a:rPr>
              <a:t>Sri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Ramachandra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Hospital,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Chennai, </a:t>
            </a:r>
            <a:r>
              <a:rPr dirty="0" sz="1200" spc="-20">
                <a:latin typeface="Arial"/>
                <a:cs typeface="Arial"/>
              </a:rPr>
              <a:t>Tamil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Nadu,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India</a:t>
            </a:r>
            <a:endParaRPr sz="1200">
              <a:latin typeface="Arial"/>
              <a:cs typeface="Arial"/>
            </a:endParaRPr>
          </a:p>
          <a:p>
            <a:pPr marL="241935" indent="-229235">
              <a:lnSpc>
                <a:spcPts val="1495"/>
              </a:lnSpc>
              <a:spcBef>
                <a:spcPts val="540"/>
              </a:spcBef>
              <a:buSzPct val="104166"/>
              <a:buAutoNum type="arabicPeriod"/>
              <a:tabLst>
                <a:tab pos="241935" algn="l"/>
              </a:tabLst>
            </a:pPr>
            <a:r>
              <a:rPr dirty="0" sz="1200" b="1">
                <a:latin typeface="Arial"/>
                <a:cs typeface="Arial"/>
              </a:rPr>
              <a:t>Dr</a:t>
            </a:r>
            <a:r>
              <a:rPr dirty="0" sz="1200" spc="-6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Anmol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Sonawane</a:t>
            </a:r>
            <a:endParaRPr sz="1200">
              <a:latin typeface="Arial"/>
              <a:cs typeface="Arial"/>
            </a:endParaRPr>
          </a:p>
          <a:p>
            <a:pPr marL="224154" marR="38100">
              <a:lnSpc>
                <a:spcPts val="1440"/>
              </a:lnSpc>
              <a:spcBef>
                <a:spcPts val="45"/>
              </a:spcBef>
            </a:pPr>
            <a:r>
              <a:rPr dirty="0" sz="1200">
                <a:latin typeface="Arial"/>
                <a:cs typeface="Arial"/>
              </a:rPr>
              <a:t>Breach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Candy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Hospital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Trust,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Mumbai, India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CTRI </a:t>
            </a:r>
            <a:r>
              <a:rPr dirty="0" sz="1400" spc="-10" b="1">
                <a:solidFill>
                  <a:srgbClr val="5E2D76"/>
                </a:solidFill>
                <a:latin typeface="Arial"/>
                <a:cs typeface="Arial"/>
              </a:rPr>
              <a:t>number: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CTRI/2021/06/034172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Participating</a:t>
            </a:r>
            <a:r>
              <a:rPr dirty="0" spc="-60"/>
              <a:t> </a:t>
            </a:r>
            <a:r>
              <a:rPr dirty="0" spc="-10"/>
              <a:t>Sites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3274828" y="754912"/>
            <a:ext cx="0" cy="3870325"/>
          </a:xfrm>
          <a:custGeom>
            <a:avLst/>
            <a:gdLst/>
            <a:ahLst/>
            <a:cxnLst/>
            <a:rect l="l" t="t" r="r" b="b"/>
            <a:pathLst>
              <a:path w="0" h="3870325">
                <a:moveTo>
                  <a:pt x="0" y="0"/>
                </a:moveTo>
                <a:lnTo>
                  <a:pt x="0" y="3870250"/>
                </a:lnTo>
              </a:path>
            </a:pathLst>
          </a:custGeom>
          <a:ln w="9525">
            <a:solidFill>
              <a:srgbClr val="5E2D76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3589458" y="727294"/>
          <a:ext cx="5319395" cy="3887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895"/>
                <a:gridCol w="1737360"/>
                <a:gridCol w="2936240"/>
              </a:tblGrid>
              <a:tr h="195580"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Sr. 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Investigators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Sites</a:t>
                      </a:r>
                      <a:r>
                        <a:rPr dirty="0" sz="11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(19</a:t>
                      </a:r>
                      <a:r>
                        <a:rPr dirty="0" sz="11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sites</a:t>
                      </a:r>
                      <a:r>
                        <a:rPr dirty="0" sz="11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across</a:t>
                      </a:r>
                      <a:r>
                        <a:rPr dirty="0" sz="11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Senguttuvan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Sri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Ramachandra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Chennai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Sandeep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Bansal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Safdarjung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Delhi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Rahul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Gupta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Apollo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Hospitals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Enterprise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Limited,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Thane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John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Jose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Christian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Medical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College,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Vellore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Anoop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Agrawal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Hyderabad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Manjunath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Sri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Jayadeva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Institute,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Bangalore,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Karnataka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Sharad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Chandra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KGM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University,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Lucknow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Suhas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Hardas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Sahyadri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Super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Speciality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Pune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Milan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Chag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CIMS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Pvt.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Ltd.,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Ahmadabad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Premchand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KIMS Ltd.,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Hyderabad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Shafeeq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Mattummal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Aster MIMS,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Kozhikode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Rajpal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Abhaichand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GKNM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Coimbatore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Bishav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Mohan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College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Ludhiana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Sengottuvelu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Apollo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Hospitals,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Chennai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Ranjan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Shetty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Manipal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Hospitals,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Bangalore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Saibal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Mukhopadhyay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Pant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Delhi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Tejas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Patel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Apex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Heart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Institute,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Ahmadabad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Niteen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Deshpande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Spandan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Heart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Institute,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Nagpur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Abhilash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Sree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Chitra,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Thiruvananthapuram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did</a:t>
            </a:r>
            <a:r>
              <a:rPr dirty="0" spc="-25"/>
              <a:t> </a:t>
            </a:r>
            <a:r>
              <a:rPr dirty="0"/>
              <a:t>we</a:t>
            </a:r>
            <a:r>
              <a:rPr dirty="0" spc="-25"/>
              <a:t> </a:t>
            </a:r>
            <a:r>
              <a:rPr dirty="0" spc="-10"/>
              <a:t>study?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55600" y="1130300"/>
            <a:ext cx="8369300" cy="3568700"/>
            <a:chOff x="355600" y="1130300"/>
            <a:chExt cx="8369300" cy="356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5600" y="1130300"/>
              <a:ext cx="8369300" cy="35687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24174" y="1177816"/>
              <a:ext cx="8243570" cy="3441700"/>
            </a:xfrm>
            <a:custGeom>
              <a:avLst/>
              <a:gdLst/>
              <a:ahLst/>
              <a:cxnLst/>
              <a:rect l="l" t="t" r="r" b="b"/>
              <a:pathLst>
                <a:path w="8243570" h="3441700">
                  <a:moveTo>
                    <a:pt x="8242952" y="3441255"/>
                  </a:moveTo>
                  <a:lnTo>
                    <a:pt x="0" y="3441255"/>
                  </a:lnTo>
                  <a:lnTo>
                    <a:pt x="0" y="0"/>
                  </a:lnTo>
                  <a:lnTo>
                    <a:pt x="8242952" y="0"/>
                  </a:lnTo>
                  <a:lnTo>
                    <a:pt x="8242952" y="3441255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4800" y="1143000"/>
              <a:ext cx="3080713" cy="3224848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687131" y="1483527"/>
            <a:ext cx="1922780" cy="60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Three</a:t>
            </a:r>
            <a:r>
              <a:rPr dirty="0" sz="1400" spc="-30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Tentacle</a:t>
            </a:r>
            <a:r>
              <a:rPr dirty="0" sz="1400" spc="-25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E2D76"/>
                </a:solidFill>
                <a:latin typeface="Arial"/>
                <a:cs typeface="Arial"/>
              </a:rPr>
              <a:t>Design </a:t>
            </a:r>
            <a:r>
              <a:rPr dirty="0" sz="1200">
                <a:latin typeface="Arial"/>
                <a:cs typeface="Arial"/>
              </a:rPr>
              <a:t>More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flexibility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navigate </a:t>
            </a:r>
            <a:r>
              <a:rPr dirty="0" sz="1200">
                <a:latin typeface="Arial"/>
                <a:cs typeface="Arial"/>
              </a:rPr>
              <a:t>through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aortic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arch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860160" y="3517262"/>
            <a:ext cx="2644775" cy="4229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Extended Internal Sealing </a:t>
            </a:r>
            <a:r>
              <a:rPr dirty="0" sz="1400" spc="-10" b="1">
                <a:solidFill>
                  <a:srgbClr val="5E2D76"/>
                </a:solidFill>
                <a:latin typeface="Arial"/>
                <a:cs typeface="Arial"/>
              </a:rPr>
              <a:t>Skirt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Mitigates paravalvular </a:t>
            </a:r>
            <a:r>
              <a:rPr dirty="0" sz="1200" spc="-20">
                <a:latin typeface="Arial"/>
                <a:cs typeface="Arial"/>
              </a:rPr>
              <a:t>leak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22464" y="3970071"/>
            <a:ext cx="1803400" cy="60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5E2D76"/>
                </a:solidFill>
                <a:latin typeface="Arial"/>
                <a:cs typeface="Arial"/>
              </a:rPr>
              <a:t>Non-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Flare Inflow </a:t>
            </a:r>
            <a:r>
              <a:rPr dirty="0" sz="1400" spc="-20" b="1">
                <a:solidFill>
                  <a:srgbClr val="5E2D76"/>
                </a:solidFill>
                <a:latin typeface="Arial"/>
                <a:cs typeface="Arial"/>
              </a:rPr>
              <a:t>part </a:t>
            </a:r>
            <a:r>
              <a:rPr dirty="0" sz="1200">
                <a:latin typeface="Arial"/>
                <a:cs typeface="Arial"/>
              </a:rPr>
              <a:t>Reduces </a:t>
            </a:r>
            <a:r>
              <a:rPr dirty="0" sz="1200" spc="-10">
                <a:latin typeface="Arial"/>
                <a:cs typeface="Arial"/>
              </a:rPr>
              <a:t>conduction abnormalities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883201" y="1658502"/>
            <a:ext cx="2822575" cy="2493010"/>
            <a:chOff x="2883201" y="1658502"/>
            <a:chExt cx="2822575" cy="2493010"/>
          </a:xfrm>
        </p:grpSpPr>
        <p:sp>
          <p:nvSpPr>
            <p:cNvPr id="11" name="object 11" descr=""/>
            <p:cNvSpPr/>
            <p:nvPr/>
          </p:nvSpPr>
          <p:spPr>
            <a:xfrm>
              <a:off x="3244342" y="2420795"/>
              <a:ext cx="2341245" cy="962660"/>
            </a:xfrm>
            <a:custGeom>
              <a:avLst/>
              <a:gdLst/>
              <a:ahLst/>
              <a:cxnLst/>
              <a:rect l="l" t="t" r="r" b="b"/>
              <a:pathLst>
                <a:path w="2341245" h="962660">
                  <a:moveTo>
                    <a:pt x="1798" y="0"/>
                  </a:moveTo>
                  <a:lnTo>
                    <a:pt x="2341020" y="0"/>
                  </a:lnTo>
                </a:path>
                <a:path w="2341245" h="962660">
                  <a:moveTo>
                    <a:pt x="0" y="962031"/>
                  </a:moveTo>
                  <a:lnTo>
                    <a:pt x="2339220" y="962031"/>
                  </a:lnTo>
                </a:path>
              </a:pathLst>
            </a:custGeom>
            <a:ln w="38100">
              <a:solidFill>
                <a:srgbClr val="B3A2C7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902979" y="1696602"/>
              <a:ext cx="779780" cy="0"/>
            </a:xfrm>
            <a:custGeom>
              <a:avLst/>
              <a:gdLst/>
              <a:ahLst/>
              <a:cxnLst/>
              <a:rect l="l" t="t" r="r" b="b"/>
              <a:pathLst>
                <a:path w="779779" h="0">
                  <a:moveTo>
                    <a:pt x="0" y="0"/>
                  </a:moveTo>
                  <a:lnTo>
                    <a:pt x="77951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63439" y="1658502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199"/>
                  </a:moveTo>
                  <a:lnTo>
                    <a:pt x="0" y="0"/>
                  </a:lnTo>
                  <a:lnTo>
                    <a:pt x="76200" y="38099"/>
                  </a:lnTo>
                  <a:lnTo>
                    <a:pt x="0" y="7619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149933" y="2644028"/>
              <a:ext cx="546735" cy="0"/>
            </a:xfrm>
            <a:custGeom>
              <a:avLst/>
              <a:gdLst/>
              <a:ahLst/>
              <a:cxnLst/>
              <a:rect l="l" t="t" r="r" b="b"/>
              <a:pathLst>
                <a:path w="546735" h="0">
                  <a:moveTo>
                    <a:pt x="54613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092783" y="260592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76200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76200" y="762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13100" y="3403600"/>
              <a:ext cx="2409101" cy="747629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5120134" y="3680090"/>
              <a:ext cx="546735" cy="0"/>
            </a:xfrm>
            <a:custGeom>
              <a:avLst/>
              <a:gdLst/>
              <a:ahLst/>
              <a:cxnLst/>
              <a:rect l="l" t="t" r="r" b="b"/>
              <a:pathLst>
                <a:path w="546735" h="0">
                  <a:moveTo>
                    <a:pt x="54613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062984" y="364199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76200"/>
                  </a:moveTo>
                  <a:lnTo>
                    <a:pt x="76200" y="0"/>
                  </a:lnTo>
                  <a:lnTo>
                    <a:pt x="0" y="38100"/>
                  </a:lnTo>
                  <a:lnTo>
                    <a:pt x="76200" y="762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892726" y="4035893"/>
              <a:ext cx="742315" cy="0"/>
            </a:xfrm>
            <a:custGeom>
              <a:avLst/>
              <a:gdLst/>
              <a:ahLst/>
              <a:cxnLst/>
              <a:rect l="l" t="t" r="r" b="b"/>
              <a:pathLst>
                <a:path w="742314" h="0">
                  <a:moveTo>
                    <a:pt x="0" y="0"/>
                  </a:moveTo>
                  <a:lnTo>
                    <a:pt x="74222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615903" y="399779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0" y="0"/>
                  </a:lnTo>
                  <a:lnTo>
                    <a:pt x="76200" y="381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722463" y="2543136"/>
            <a:ext cx="1744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5E2D76"/>
                </a:solidFill>
                <a:latin typeface="Arial"/>
                <a:cs typeface="Arial"/>
              </a:rPr>
              <a:t>Supra-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annular </a:t>
            </a:r>
            <a:r>
              <a:rPr dirty="0" sz="1400" spc="-20" b="1">
                <a:solidFill>
                  <a:srgbClr val="5E2D76"/>
                </a:solidFill>
                <a:latin typeface="Arial"/>
                <a:cs typeface="Arial"/>
              </a:rPr>
              <a:t>Valve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22463" y="2757198"/>
            <a:ext cx="20231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optimized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hemodynamics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355600" y="774700"/>
            <a:ext cx="8369300" cy="2981960"/>
            <a:chOff x="355600" y="774700"/>
            <a:chExt cx="8369300" cy="2981960"/>
          </a:xfrm>
        </p:grpSpPr>
        <p:sp>
          <p:nvSpPr>
            <p:cNvPr id="24" name="object 24" descr=""/>
            <p:cNvSpPr/>
            <p:nvPr/>
          </p:nvSpPr>
          <p:spPr>
            <a:xfrm>
              <a:off x="2646517" y="2773263"/>
              <a:ext cx="988694" cy="0"/>
            </a:xfrm>
            <a:custGeom>
              <a:avLst/>
              <a:gdLst/>
              <a:ahLst/>
              <a:cxnLst/>
              <a:rect l="l" t="t" r="r" b="b"/>
              <a:pathLst>
                <a:path w="988695" h="0">
                  <a:moveTo>
                    <a:pt x="0" y="0"/>
                  </a:moveTo>
                  <a:lnTo>
                    <a:pt x="98843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615903" y="273516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0" y="0"/>
                  </a:lnTo>
                  <a:lnTo>
                    <a:pt x="76200" y="381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646517" y="3718190"/>
              <a:ext cx="1418590" cy="0"/>
            </a:xfrm>
            <a:custGeom>
              <a:avLst/>
              <a:gdLst/>
              <a:ahLst/>
              <a:cxnLst/>
              <a:rect l="l" t="t" r="r" b="b"/>
              <a:pathLst>
                <a:path w="1418589" h="0">
                  <a:moveTo>
                    <a:pt x="0" y="0"/>
                  </a:moveTo>
                  <a:lnTo>
                    <a:pt x="14181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4045635" y="368009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6200"/>
                  </a:moveTo>
                  <a:lnTo>
                    <a:pt x="0" y="0"/>
                  </a:lnTo>
                  <a:lnTo>
                    <a:pt x="76200" y="381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5600" y="774700"/>
              <a:ext cx="8369300" cy="419100"/>
            </a:xfrm>
            <a:prstGeom prst="rect">
              <a:avLst/>
            </a:prstGeom>
          </p:spPr>
        </p:pic>
      </p:grpSp>
      <p:sp>
        <p:nvSpPr>
          <p:cNvPr id="29" name="object 29" descr=""/>
          <p:cNvSpPr txBox="1"/>
          <p:nvPr/>
        </p:nvSpPr>
        <p:spPr>
          <a:xfrm>
            <a:off x="722463" y="3398471"/>
            <a:ext cx="25450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Radio</a:t>
            </a:r>
            <a:r>
              <a:rPr dirty="0" sz="1400" spc="-15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Opaque</a:t>
            </a:r>
            <a:r>
              <a:rPr dirty="0" sz="1400" spc="-15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Frame</a:t>
            </a:r>
            <a:r>
              <a:rPr dirty="0" sz="1400" spc="-15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E2D76"/>
                </a:solidFill>
                <a:latin typeface="Arial"/>
                <a:cs typeface="Arial"/>
              </a:rPr>
              <a:t>Markers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22463" y="3612533"/>
            <a:ext cx="1397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Accurate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positioning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24174" y="823511"/>
            <a:ext cx="8243570" cy="2889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1651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30"/>
              </a:spcBef>
            </a:pP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HYDRA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THV</a:t>
            </a:r>
            <a:r>
              <a:rPr dirty="0" sz="16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Self-expanding,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Supra-annular,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Bovine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pericardium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5951325" y="1435001"/>
            <a:ext cx="2072005" cy="708660"/>
            <a:chOff x="5951325" y="1435001"/>
            <a:chExt cx="2072005" cy="708660"/>
          </a:xfrm>
        </p:grpSpPr>
        <p:pic>
          <p:nvPicPr>
            <p:cNvPr id="33" name="object 3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51325" y="1630076"/>
              <a:ext cx="512960" cy="512959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41465" y="1516822"/>
              <a:ext cx="595034" cy="595033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345605" y="1435001"/>
              <a:ext cx="677106" cy="677107"/>
            </a:xfrm>
            <a:prstGeom prst="rect">
              <a:avLst/>
            </a:prstGeom>
          </p:spPr>
        </p:pic>
      </p:grpSp>
      <p:sp>
        <p:nvSpPr>
          <p:cNvPr id="36" name="object 36" descr=""/>
          <p:cNvSpPr txBox="1"/>
          <p:nvPr/>
        </p:nvSpPr>
        <p:spPr>
          <a:xfrm>
            <a:off x="6293596" y="1202523"/>
            <a:ext cx="12903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604A7B"/>
                </a:solidFill>
                <a:latin typeface="Arial"/>
                <a:cs typeface="Arial"/>
              </a:rPr>
              <a:t>3</a:t>
            </a:r>
            <a:r>
              <a:rPr dirty="0" sz="1400" spc="-10" b="1">
                <a:solidFill>
                  <a:srgbClr val="604A7B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604A7B"/>
                </a:solidFill>
                <a:latin typeface="Arial"/>
                <a:cs typeface="Arial"/>
              </a:rPr>
              <a:t>sizes</a:t>
            </a:r>
            <a:r>
              <a:rPr dirty="0" sz="1400" spc="-10" b="1">
                <a:solidFill>
                  <a:srgbClr val="604A7B"/>
                </a:solidFill>
                <a:latin typeface="Arial"/>
                <a:cs typeface="Arial"/>
              </a:rPr>
              <a:t> studied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7" name="object 37" descr=""/>
          <p:cNvSpPr txBox="1"/>
          <p:nvPr/>
        </p:nvSpPr>
        <p:spPr>
          <a:xfrm>
            <a:off x="5889959" y="2102719"/>
            <a:ext cx="2188210" cy="9823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7475">
              <a:lnSpc>
                <a:spcPct val="100000"/>
              </a:lnSpc>
              <a:spcBef>
                <a:spcPts val="100"/>
              </a:spcBef>
              <a:tabLst>
                <a:tab pos="852805" algn="l"/>
                <a:tab pos="1605280" algn="l"/>
              </a:tabLst>
            </a:pPr>
            <a:r>
              <a:rPr dirty="0" sz="1200">
                <a:latin typeface="Arial"/>
                <a:cs typeface="Arial"/>
              </a:rPr>
              <a:t>22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mm</a:t>
            </a:r>
            <a:r>
              <a:rPr dirty="0" sz="1200">
                <a:latin typeface="Arial"/>
                <a:cs typeface="Arial"/>
              </a:rPr>
              <a:t>	26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mm</a:t>
            </a:r>
            <a:r>
              <a:rPr dirty="0" sz="1200">
                <a:latin typeface="Arial"/>
                <a:cs typeface="Arial"/>
              </a:rPr>
              <a:t>	30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mm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Large</a:t>
            </a:r>
            <a:r>
              <a:rPr dirty="0" sz="1400" spc="-20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Frame</a:t>
            </a:r>
            <a:r>
              <a:rPr dirty="0" sz="1400" spc="-20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Cells</a:t>
            </a:r>
            <a:r>
              <a:rPr dirty="0" sz="1400" spc="-20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(≥15</a:t>
            </a:r>
            <a:r>
              <a:rPr dirty="0" sz="1400" spc="-15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spc="-25" b="1">
                <a:solidFill>
                  <a:srgbClr val="5E2D76"/>
                </a:solidFill>
                <a:latin typeface="Arial"/>
                <a:cs typeface="Arial"/>
              </a:rPr>
              <a:t>F) </a:t>
            </a:r>
            <a:r>
              <a:rPr dirty="0" sz="1200">
                <a:latin typeface="Arial"/>
                <a:cs typeface="Arial"/>
              </a:rPr>
              <a:t>Facilitates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easy access to </a:t>
            </a:r>
            <a:r>
              <a:rPr dirty="0" sz="1200" spc="-25">
                <a:latin typeface="Arial"/>
                <a:cs typeface="Arial"/>
              </a:rPr>
              <a:t>the </a:t>
            </a:r>
            <a:r>
              <a:rPr dirty="0" sz="1200">
                <a:latin typeface="Arial"/>
                <a:cs typeface="Arial"/>
              </a:rPr>
              <a:t>coronary </a:t>
            </a:r>
            <a:r>
              <a:rPr dirty="0" sz="1200" spc="-10">
                <a:latin typeface="Arial"/>
                <a:cs typeface="Arial"/>
              </a:rPr>
              <a:t>arteries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did</a:t>
            </a:r>
            <a:r>
              <a:rPr dirty="0" spc="-25"/>
              <a:t> </a:t>
            </a:r>
            <a:r>
              <a:rPr dirty="0"/>
              <a:t>we</a:t>
            </a:r>
            <a:r>
              <a:rPr dirty="0" spc="-25"/>
              <a:t> </a:t>
            </a:r>
            <a:r>
              <a:rPr dirty="0" spc="-10"/>
              <a:t>study?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68300" y="1143000"/>
            <a:ext cx="8369300" cy="3352800"/>
            <a:chOff x="368300" y="1143000"/>
            <a:chExt cx="8369300" cy="33528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8300" y="1143000"/>
              <a:ext cx="8369300" cy="33528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35190" y="1196579"/>
              <a:ext cx="8243570" cy="3223260"/>
            </a:xfrm>
            <a:custGeom>
              <a:avLst/>
              <a:gdLst/>
              <a:ahLst/>
              <a:cxnLst/>
              <a:rect l="l" t="t" r="r" b="b"/>
              <a:pathLst>
                <a:path w="8243570" h="3223260">
                  <a:moveTo>
                    <a:pt x="8242952" y="3223021"/>
                  </a:moveTo>
                  <a:lnTo>
                    <a:pt x="0" y="3223021"/>
                  </a:lnTo>
                  <a:lnTo>
                    <a:pt x="0" y="0"/>
                  </a:lnTo>
                  <a:lnTo>
                    <a:pt x="8242952" y="0"/>
                  </a:lnTo>
                  <a:lnTo>
                    <a:pt x="8242952" y="3223021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300" y="1193800"/>
              <a:ext cx="7746527" cy="1738955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577757" y="2879812"/>
              <a:ext cx="1143000" cy="55880"/>
            </a:xfrm>
            <a:custGeom>
              <a:avLst/>
              <a:gdLst/>
              <a:ahLst/>
              <a:cxnLst/>
              <a:rect l="l" t="t" r="r" b="b"/>
              <a:pathLst>
                <a:path w="1143000" h="55880">
                  <a:moveTo>
                    <a:pt x="1143000" y="0"/>
                  </a:moveTo>
                  <a:lnTo>
                    <a:pt x="1142206" y="21431"/>
                  </a:lnTo>
                  <a:lnTo>
                    <a:pt x="1141412" y="39687"/>
                  </a:lnTo>
                  <a:lnTo>
                    <a:pt x="1139825" y="51593"/>
                  </a:lnTo>
                  <a:lnTo>
                    <a:pt x="1138237" y="55562"/>
                  </a:lnTo>
                  <a:lnTo>
                    <a:pt x="4762" y="55562"/>
                  </a:lnTo>
                  <a:lnTo>
                    <a:pt x="3175" y="51593"/>
                  </a:lnTo>
                  <a:lnTo>
                    <a:pt x="1587" y="39687"/>
                  </a:lnTo>
                  <a:lnTo>
                    <a:pt x="793" y="21431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563231" y="2907421"/>
              <a:ext cx="2174240" cy="55880"/>
            </a:xfrm>
            <a:custGeom>
              <a:avLst/>
              <a:gdLst/>
              <a:ahLst/>
              <a:cxnLst/>
              <a:rect l="l" t="t" r="r" b="b"/>
              <a:pathLst>
                <a:path w="2174240" h="55880">
                  <a:moveTo>
                    <a:pt x="2174081" y="0"/>
                  </a:moveTo>
                  <a:lnTo>
                    <a:pt x="2174081" y="21431"/>
                  </a:lnTo>
                  <a:lnTo>
                    <a:pt x="2173287" y="39687"/>
                  </a:lnTo>
                  <a:lnTo>
                    <a:pt x="2171700" y="51593"/>
                  </a:lnTo>
                  <a:lnTo>
                    <a:pt x="2170112" y="55562"/>
                  </a:lnTo>
                  <a:lnTo>
                    <a:pt x="4762" y="55562"/>
                  </a:lnTo>
                  <a:lnTo>
                    <a:pt x="3175" y="51593"/>
                  </a:lnTo>
                  <a:lnTo>
                    <a:pt x="1587" y="39687"/>
                  </a:lnTo>
                  <a:lnTo>
                    <a:pt x="793" y="21431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557150" y="2879771"/>
              <a:ext cx="2815590" cy="82550"/>
            </a:xfrm>
            <a:custGeom>
              <a:avLst/>
              <a:gdLst/>
              <a:ahLst/>
              <a:cxnLst/>
              <a:rect l="l" t="t" r="r" b="b"/>
              <a:pathLst>
                <a:path w="2815590" h="82550">
                  <a:moveTo>
                    <a:pt x="2815431" y="0"/>
                  </a:moveTo>
                  <a:lnTo>
                    <a:pt x="2814637" y="32543"/>
                  </a:lnTo>
                  <a:lnTo>
                    <a:pt x="2813843" y="58737"/>
                  </a:lnTo>
                  <a:lnTo>
                    <a:pt x="2811462" y="76200"/>
                  </a:lnTo>
                  <a:lnTo>
                    <a:pt x="2809081" y="82550"/>
                  </a:lnTo>
                  <a:lnTo>
                    <a:pt x="6350" y="82550"/>
                  </a:lnTo>
                  <a:lnTo>
                    <a:pt x="3968" y="76200"/>
                  </a:lnTo>
                  <a:lnTo>
                    <a:pt x="2381" y="58737"/>
                  </a:lnTo>
                  <a:lnTo>
                    <a:pt x="793" y="32543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2614" y="3794074"/>
              <a:ext cx="1128395" cy="462280"/>
            </a:xfrm>
            <a:custGeom>
              <a:avLst/>
              <a:gdLst/>
              <a:ahLst/>
              <a:cxnLst/>
              <a:rect l="l" t="t" r="r" b="b"/>
              <a:pathLst>
                <a:path w="1128395" h="462279">
                  <a:moveTo>
                    <a:pt x="1050890" y="461665"/>
                  </a:moveTo>
                  <a:lnTo>
                    <a:pt x="76945" y="461665"/>
                  </a:lnTo>
                  <a:lnTo>
                    <a:pt x="46994" y="455618"/>
                  </a:lnTo>
                  <a:lnTo>
                    <a:pt x="22536" y="439128"/>
                  </a:lnTo>
                  <a:lnTo>
                    <a:pt x="6046" y="414670"/>
                  </a:lnTo>
                  <a:lnTo>
                    <a:pt x="0" y="384719"/>
                  </a:lnTo>
                  <a:lnTo>
                    <a:pt x="0" y="76945"/>
                  </a:lnTo>
                  <a:lnTo>
                    <a:pt x="6046" y="46994"/>
                  </a:lnTo>
                  <a:lnTo>
                    <a:pt x="22537" y="22536"/>
                  </a:lnTo>
                  <a:lnTo>
                    <a:pt x="46995" y="6046"/>
                  </a:lnTo>
                  <a:lnTo>
                    <a:pt x="76945" y="0"/>
                  </a:lnTo>
                  <a:lnTo>
                    <a:pt x="1050890" y="0"/>
                  </a:lnTo>
                  <a:lnTo>
                    <a:pt x="1080841" y="6046"/>
                  </a:lnTo>
                  <a:lnTo>
                    <a:pt x="1105299" y="22537"/>
                  </a:lnTo>
                  <a:lnTo>
                    <a:pt x="1121789" y="46995"/>
                  </a:lnTo>
                  <a:lnTo>
                    <a:pt x="1127836" y="76945"/>
                  </a:lnTo>
                  <a:lnTo>
                    <a:pt x="1127835" y="384719"/>
                  </a:lnTo>
                  <a:lnTo>
                    <a:pt x="1121788" y="414670"/>
                  </a:lnTo>
                  <a:lnTo>
                    <a:pt x="1105298" y="439128"/>
                  </a:lnTo>
                  <a:lnTo>
                    <a:pt x="1080840" y="455618"/>
                  </a:lnTo>
                  <a:lnTo>
                    <a:pt x="1050890" y="4616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92931" y="3794125"/>
              <a:ext cx="1128395" cy="462280"/>
            </a:xfrm>
            <a:custGeom>
              <a:avLst/>
              <a:gdLst/>
              <a:ahLst/>
              <a:cxnLst/>
              <a:rect l="l" t="t" r="r" b="b"/>
              <a:pathLst>
                <a:path w="1128395" h="462279">
                  <a:moveTo>
                    <a:pt x="0" y="76993"/>
                  </a:moveTo>
                  <a:lnTo>
                    <a:pt x="6350" y="46831"/>
                  </a:lnTo>
                  <a:lnTo>
                    <a:pt x="22225" y="23018"/>
                  </a:lnTo>
                  <a:lnTo>
                    <a:pt x="46831" y="6350"/>
                  </a:lnTo>
                  <a:lnTo>
                    <a:pt x="76993" y="0"/>
                  </a:lnTo>
                  <a:lnTo>
                    <a:pt x="1050925" y="0"/>
                  </a:lnTo>
                  <a:lnTo>
                    <a:pt x="1081087" y="6350"/>
                  </a:lnTo>
                  <a:lnTo>
                    <a:pt x="1105693" y="23018"/>
                  </a:lnTo>
                  <a:lnTo>
                    <a:pt x="1121568" y="46831"/>
                  </a:lnTo>
                  <a:lnTo>
                    <a:pt x="1127918" y="76993"/>
                  </a:lnTo>
                  <a:lnTo>
                    <a:pt x="1127918" y="384968"/>
                  </a:lnTo>
                  <a:lnTo>
                    <a:pt x="1121568" y="415131"/>
                  </a:lnTo>
                  <a:lnTo>
                    <a:pt x="1105693" y="439737"/>
                  </a:lnTo>
                  <a:lnTo>
                    <a:pt x="1081087" y="455612"/>
                  </a:lnTo>
                  <a:lnTo>
                    <a:pt x="1050925" y="461962"/>
                  </a:lnTo>
                  <a:lnTo>
                    <a:pt x="76993" y="461962"/>
                  </a:lnTo>
                  <a:lnTo>
                    <a:pt x="46831" y="455612"/>
                  </a:lnTo>
                  <a:lnTo>
                    <a:pt x="22225" y="439737"/>
                  </a:lnTo>
                  <a:lnTo>
                    <a:pt x="6350" y="415131"/>
                  </a:lnTo>
                  <a:lnTo>
                    <a:pt x="0" y="384968"/>
                  </a:lnTo>
                  <a:lnTo>
                    <a:pt x="0" y="76993"/>
                  </a:lnTo>
                  <a:close/>
                </a:path>
              </a:pathLst>
            </a:custGeom>
            <a:ln w="254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713975" y="2991888"/>
            <a:ext cx="877569" cy="122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9525" indent="190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Arial"/>
                <a:cs typeface="Arial"/>
              </a:rPr>
              <a:t>Non-braided transparent </a:t>
            </a:r>
            <a:r>
              <a:rPr dirty="0" sz="1200">
                <a:latin typeface="Arial"/>
                <a:cs typeface="Arial"/>
              </a:rPr>
              <a:t>capsule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0">
                <a:latin typeface="Arial"/>
                <a:cs typeface="Arial"/>
              </a:rPr>
              <a:t>&amp; </a:t>
            </a:r>
            <a:r>
              <a:rPr dirty="0" sz="1200">
                <a:latin typeface="Arial"/>
                <a:cs typeface="Arial"/>
              </a:rPr>
              <a:t>flexible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shaft</a:t>
            </a:r>
            <a:endParaRPr sz="1200">
              <a:latin typeface="Arial"/>
              <a:cs typeface="Arial"/>
            </a:endParaRPr>
          </a:p>
          <a:p>
            <a:pPr algn="ctr" marL="25400" marR="5080" indent="-5080">
              <a:lnSpc>
                <a:spcPct val="100000"/>
              </a:lnSpc>
              <a:spcBef>
                <a:spcPts val="800"/>
              </a:spcBef>
            </a:pPr>
            <a:r>
              <a:rPr dirty="0" sz="1200">
                <a:latin typeface="Arial"/>
                <a:cs typeface="Arial"/>
              </a:rPr>
              <a:t>For </a:t>
            </a:r>
            <a:r>
              <a:rPr dirty="0" sz="1200" spc="-10">
                <a:latin typeface="Arial"/>
                <a:cs typeface="Arial"/>
              </a:rPr>
              <a:t>better deliverability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30204" y="3081525"/>
            <a:ext cx="1245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14F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inline</a:t>
            </a:r>
            <a:r>
              <a:rPr dirty="0" sz="1200" spc="-10">
                <a:latin typeface="Arial"/>
                <a:cs typeface="Arial"/>
              </a:rPr>
              <a:t> sheath*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2579687" y="3781425"/>
            <a:ext cx="2171065" cy="487680"/>
            <a:chOff x="2579687" y="3781425"/>
            <a:chExt cx="2171065" cy="487680"/>
          </a:xfrm>
        </p:grpSpPr>
        <p:sp>
          <p:nvSpPr>
            <p:cNvPr id="15" name="object 15" descr=""/>
            <p:cNvSpPr/>
            <p:nvPr/>
          </p:nvSpPr>
          <p:spPr>
            <a:xfrm>
              <a:off x="2591839" y="3794074"/>
              <a:ext cx="2145665" cy="462280"/>
            </a:xfrm>
            <a:custGeom>
              <a:avLst/>
              <a:gdLst/>
              <a:ahLst/>
              <a:cxnLst/>
              <a:rect l="l" t="t" r="r" b="b"/>
              <a:pathLst>
                <a:path w="2145665" h="462279">
                  <a:moveTo>
                    <a:pt x="2068467" y="461665"/>
                  </a:moveTo>
                  <a:lnTo>
                    <a:pt x="76946" y="461665"/>
                  </a:lnTo>
                  <a:lnTo>
                    <a:pt x="46994" y="455618"/>
                  </a:lnTo>
                  <a:lnTo>
                    <a:pt x="22536" y="439128"/>
                  </a:lnTo>
                  <a:lnTo>
                    <a:pt x="6046" y="414670"/>
                  </a:lnTo>
                  <a:lnTo>
                    <a:pt x="0" y="384719"/>
                  </a:lnTo>
                  <a:lnTo>
                    <a:pt x="0" y="76945"/>
                  </a:lnTo>
                  <a:lnTo>
                    <a:pt x="6046" y="46994"/>
                  </a:lnTo>
                  <a:lnTo>
                    <a:pt x="22537" y="22536"/>
                  </a:lnTo>
                  <a:lnTo>
                    <a:pt x="46995" y="6046"/>
                  </a:lnTo>
                  <a:lnTo>
                    <a:pt x="76945" y="0"/>
                  </a:lnTo>
                  <a:lnTo>
                    <a:pt x="2068467" y="0"/>
                  </a:lnTo>
                  <a:lnTo>
                    <a:pt x="2098418" y="6046"/>
                  </a:lnTo>
                  <a:lnTo>
                    <a:pt x="2122876" y="22537"/>
                  </a:lnTo>
                  <a:lnTo>
                    <a:pt x="2139366" y="46995"/>
                  </a:lnTo>
                  <a:lnTo>
                    <a:pt x="2145413" y="76945"/>
                  </a:lnTo>
                  <a:lnTo>
                    <a:pt x="2145413" y="384719"/>
                  </a:lnTo>
                  <a:lnTo>
                    <a:pt x="2139366" y="414670"/>
                  </a:lnTo>
                  <a:lnTo>
                    <a:pt x="2122875" y="439128"/>
                  </a:lnTo>
                  <a:lnTo>
                    <a:pt x="2098417" y="455618"/>
                  </a:lnTo>
                  <a:lnTo>
                    <a:pt x="2068467" y="4616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592387" y="3794125"/>
              <a:ext cx="2145665" cy="462280"/>
            </a:xfrm>
            <a:custGeom>
              <a:avLst/>
              <a:gdLst/>
              <a:ahLst/>
              <a:cxnLst/>
              <a:rect l="l" t="t" r="r" b="b"/>
              <a:pathLst>
                <a:path w="2145665" h="462279">
                  <a:moveTo>
                    <a:pt x="0" y="76993"/>
                  </a:moveTo>
                  <a:lnTo>
                    <a:pt x="6350" y="46831"/>
                  </a:lnTo>
                  <a:lnTo>
                    <a:pt x="22225" y="23018"/>
                  </a:lnTo>
                  <a:lnTo>
                    <a:pt x="46831" y="6350"/>
                  </a:lnTo>
                  <a:lnTo>
                    <a:pt x="76993" y="0"/>
                  </a:lnTo>
                  <a:lnTo>
                    <a:pt x="2068512" y="0"/>
                  </a:lnTo>
                  <a:lnTo>
                    <a:pt x="2098675" y="6350"/>
                  </a:lnTo>
                  <a:lnTo>
                    <a:pt x="2122487" y="23018"/>
                  </a:lnTo>
                  <a:lnTo>
                    <a:pt x="2139156" y="46831"/>
                  </a:lnTo>
                  <a:lnTo>
                    <a:pt x="2145506" y="76993"/>
                  </a:lnTo>
                  <a:lnTo>
                    <a:pt x="2145506" y="384968"/>
                  </a:lnTo>
                  <a:lnTo>
                    <a:pt x="2139156" y="415131"/>
                  </a:lnTo>
                  <a:lnTo>
                    <a:pt x="2122487" y="439737"/>
                  </a:lnTo>
                  <a:lnTo>
                    <a:pt x="2098675" y="455612"/>
                  </a:lnTo>
                  <a:lnTo>
                    <a:pt x="2068512" y="461962"/>
                  </a:lnTo>
                  <a:lnTo>
                    <a:pt x="76993" y="461962"/>
                  </a:lnTo>
                  <a:lnTo>
                    <a:pt x="46831" y="455612"/>
                  </a:lnTo>
                  <a:lnTo>
                    <a:pt x="22225" y="439737"/>
                  </a:lnTo>
                  <a:lnTo>
                    <a:pt x="6350" y="415131"/>
                  </a:lnTo>
                  <a:lnTo>
                    <a:pt x="0" y="384968"/>
                  </a:lnTo>
                  <a:lnTo>
                    <a:pt x="0" y="76993"/>
                  </a:lnTo>
                  <a:close/>
                </a:path>
              </a:pathLst>
            </a:custGeom>
            <a:ln w="254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3013671" y="3916557"/>
            <a:ext cx="1304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For smaller </a:t>
            </a:r>
            <a:r>
              <a:rPr dirty="0" sz="1200" spc="-10">
                <a:latin typeface="Arial"/>
                <a:cs typeface="Arial"/>
              </a:rPr>
              <a:t>access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765426" y="3034239"/>
            <a:ext cx="24136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6595" marR="5080" indent="-68453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Improved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control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handle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active </a:t>
            </a:r>
            <a:r>
              <a:rPr dirty="0" sz="1200">
                <a:latin typeface="Arial"/>
                <a:cs typeface="Arial"/>
              </a:rPr>
              <a:t>release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feature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5572918" y="3734593"/>
            <a:ext cx="2812415" cy="487045"/>
            <a:chOff x="5572918" y="3734593"/>
            <a:chExt cx="2812415" cy="487045"/>
          </a:xfrm>
        </p:grpSpPr>
        <p:sp>
          <p:nvSpPr>
            <p:cNvPr id="20" name="object 20" descr=""/>
            <p:cNvSpPr/>
            <p:nvPr/>
          </p:nvSpPr>
          <p:spPr>
            <a:xfrm>
              <a:off x="5585328" y="3746788"/>
              <a:ext cx="2787650" cy="462280"/>
            </a:xfrm>
            <a:custGeom>
              <a:avLst/>
              <a:gdLst/>
              <a:ahLst/>
              <a:cxnLst/>
              <a:rect l="l" t="t" r="r" b="b"/>
              <a:pathLst>
                <a:path w="2787650" h="462279">
                  <a:moveTo>
                    <a:pt x="2710117" y="461665"/>
                  </a:moveTo>
                  <a:lnTo>
                    <a:pt x="76946" y="461665"/>
                  </a:lnTo>
                  <a:lnTo>
                    <a:pt x="46994" y="455618"/>
                  </a:lnTo>
                  <a:lnTo>
                    <a:pt x="22536" y="439128"/>
                  </a:lnTo>
                  <a:lnTo>
                    <a:pt x="6046" y="414670"/>
                  </a:lnTo>
                  <a:lnTo>
                    <a:pt x="0" y="384719"/>
                  </a:lnTo>
                  <a:lnTo>
                    <a:pt x="0" y="76945"/>
                  </a:lnTo>
                  <a:lnTo>
                    <a:pt x="6046" y="46994"/>
                  </a:lnTo>
                  <a:lnTo>
                    <a:pt x="22537" y="22536"/>
                  </a:lnTo>
                  <a:lnTo>
                    <a:pt x="46995" y="6046"/>
                  </a:lnTo>
                  <a:lnTo>
                    <a:pt x="76945" y="0"/>
                  </a:lnTo>
                  <a:lnTo>
                    <a:pt x="2710117" y="0"/>
                  </a:lnTo>
                  <a:lnTo>
                    <a:pt x="2740067" y="6046"/>
                  </a:lnTo>
                  <a:lnTo>
                    <a:pt x="2764525" y="22537"/>
                  </a:lnTo>
                  <a:lnTo>
                    <a:pt x="2781015" y="46995"/>
                  </a:lnTo>
                  <a:lnTo>
                    <a:pt x="2787062" y="76945"/>
                  </a:lnTo>
                  <a:lnTo>
                    <a:pt x="2787062" y="384719"/>
                  </a:lnTo>
                  <a:lnTo>
                    <a:pt x="2781015" y="414670"/>
                  </a:lnTo>
                  <a:lnTo>
                    <a:pt x="2764525" y="439128"/>
                  </a:lnTo>
                  <a:lnTo>
                    <a:pt x="2740066" y="455618"/>
                  </a:lnTo>
                  <a:lnTo>
                    <a:pt x="2710117" y="4616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5585618" y="3747293"/>
              <a:ext cx="2787015" cy="461645"/>
            </a:xfrm>
            <a:custGeom>
              <a:avLst/>
              <a:gdLst/>
              <a:ahLst/>
              <a:cxnLst/>
              <a:rect l="l" t="t" r="r" b="b"/>
              <a:pathLst>
                <a:path w="2787015" h="461645">
                  <a:moveTo>
                    <a:pt x="0" y="76993"/>
                  </a:moveTo>
                  <a:lnTo>
                    <a:pt x="6350" y="46831"/>
                  </a:lnTo>
                  <a:lnTo>
                    <a:pt x="23018" y="22225"/>
                  </a:lnTo>
                  <a:lnTo>
                    <a:pt x="46831" y="6350"/>
                  </a:lnTo>
                  <a:lnTo>
                    <a:pt x="76993" y="0"/>
                  </a:lnTo>
                  <a:lnTo>
                    <a:pt x="2709862" y="0"/>
                  </a:lnTo>
                  <a:lnTo>
                    <a:pt x="2740025" y="6350"/>
                  </a:lnTo>
                  <a:lnTo>
                    <a:pt x="2764631" y="22225"/>
                  </a:lnTo>
                  <a:lnTo>
                    <a:pt x="2780506" y="46831"/>
                  </a:lnTo>
                  <a:lnTo>
                    <a:pt x="2786856" y="76993"/>
                  </a:lnTo>
                  <a:lnTo>
                    <a:pt x="2786856" y="384968"/>
                  </a:lnTo>
                  <a:lnTo>
                    <a:pt x="2780506" y="414337"/>
                  </a:lnTo>
                  <a:lnTo>
                    <a:pt x="2764631" y="438943"/>
                  </a:lnTo>
                  <a:lnTo>
                    <a:pt x="2740025" y="454818"/>
                  </a:lnTo>
                  <a:lnTo>
                    <a:pt x="2709862" y="461168"/>
                  </a:lnTo>
                  <a:lnTo>
                    <a:pt x="76993" y="461168"/>
                  </a:lnTo>
                  <a:lnTo>
                    <a:pt x="46831" y="454818"/>
                  </a:lnTo>
                  <a:lnTo>
                    <a:pt x="23018" y="438943"/>
                  </a:lnTo>
                  <a:lnTo>
                    <a:pt x="6350" y="414337"/>
                  </a:lnTo>
                  <a:lnTo>
                    <a:pt x="0" y="384968"/>
                  </a:lnTo>
                  <a:lnTo>
                    <a:pt x="0" y="76993"/>
                  </a:lnTo>
                  <a:close/>
                </a:path>
              </a:pathLst>
            </a:custGeom>
            <a:ln w="254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6311316" y="3869271"/>
            <a:ext cx="1338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ease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release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3802179" y="1261348"/>
            <a:ext cx="743585" cy="701675"/>
          </a:xfrm>
          <a:custGeom>
            <a:avLst/>
            <a:gdLst/>
            <a:ahLst/>
            <a:cxnLst/>
            <a:rect l="l" t="t" r="r" b="b"/>
            <a:pathLst>
              <a:path w="743585" h="701675">
                <a:moveTo>
                  <a:pt x="371735" y="0"/>
                </a:moveTo>
                <a:close/>
              </a:path>
              <a:path w="743585" h="701675">
                <a:moveTo>
                  <a:pt x="743470" y="350739"/>
                </a:moveTo>
                <a:lnTo>
                  <a:pt x="1" y="350739"/>
                </a:lnTo>
                <a:lnTo>
                  <a:pt x="3395" y="303146"/>
                </a:lnTo>
                <a:lnTo>
                  <a:pt x="13280" y="257498"/>
                </a:lnTo>
                <a:lnTo>
                  <a:pt x="29214" y="214215"/>
                </a:lnTo>
                <a:lnTo>
                  <a:pt x="50754" y="173714"/>
                </a:lnTo>
                <a:lnTo>
                  <a:pt x="77457" y="136412"/>
                </a:lnTo>
                <a:lnTo>
                  <a:pt x="108880" y="102729"/>
                </a:lnTo>
                <a:lnTo>
                  <a:pt x="144580" y="73080"/>
                </a:lnTo>
                <a:lnTo>
                  <a:pt x="184115" y="47886"/>
                </a:lnTo>
                <a:lnTo>
                  <a:pt x="227040" y="27562"/>
                </a:lnTo>
                <a:lnTo>
                  <a:pt x="272914" y="12528"/>
                </a:lnTo>
                <a:lnTo>
                  <a:pt x="321294" y="3201"/>
                </a:lnTo>
                <a:lnTo>
                  <a:pt x="371735" y="0"/>
                </a:lnTo>
                <a:lnTo>
                  <a:pt x="422177" y="3201"/>
                </a:lnTo>
                <a:lnTo>
                  <a:pt x="470557" y="12528"/>
                </a:lnTo>
                <a:lnTo>
                  <a:pt x="516431" y="27562"/>
                </a:lnTo>
                <a:lnTo>
                  <a:pt x="559357" y="47886"/>
                </a:lnTo>
                <a:lnTo>
                  <a:pt x="598891" y="73081"/>
                </a:lnTo>
                <a:lnTo>
                  <a:pt x="634591" y="102729"/>
                </a:lnTo>
                <a:lnTo>
                  <a:pt x="666014" y="136413"/>
                </a:lnTo>
                <a:lnTo>
                  <a:pt x="692717" y="173714"/>
                </a:lnTo>
                <a:lnTo>
                  <a:pt x="714257" y="214216"/>
                </a:lnTo>
                <a:lnTo>
                  <a:pt x="730191" y="257499"/>
                </a:lnTo>
                <a:lnTo>
                  <a:pt x="740076" y="303146"/>
                </a:lnTo>
                <a:lnTo>
                  <a:pt x="743470" y="350739"/>
                </a:lnTo>
                <a:close/>
              </a:path>
              <a:path w="743585" h="701675">
                <a:moveTo>
                  <a:pt x="371735" y="701478"/>
                </a:moveTo>
                <a:lnTo>
                  <a:pt x="321292" y="698276"/>
                </a:lnTo>
                <a:lnTo>
                  <a:pt x="272912" y="688950"/>
                </a:lnTo>
                <a:lnTo>
                  <a:pt x="227038" y="673915"/>
                </a:lnTo>
                <a:lnTo>
                  <a:pt x="184113" y="653592"/>
                </a:lnTo>
                <a:lnTo>
                  <a:pt x="144578" y="628397"/>
                </a:lnTo>
                <a:lnTo>
                  <a:pt x="108878" y="598749"/>
                </a:lnTo>
                <a:lnTo>
                  <a:pt x="77455" y="565065"/>
                </a:lnTo>
                <a:lnTo>
                  <a:pt x="50752" y="527764"/>
                </a:lnTo>
                <a:lnTo>
                  <a:pt x="29212" y="487263"/>
                </a:lnTo>
                <a:lnTo>
                  <a:pt x="13278" y="443979"/>
                </a:lnTo>
                <a:lnTo>
                  <a:pt x="3393" y="398332"/>
                </a:lnTo>
                <a:lnTo>
                  <a:pt x="0" y="350739"/>
                </a:lnTo>
                <a:lnTo>
                  <a:pt x="743470" y="350739"/>
                </a:lnTo>
                <a:lnTo>
                  <a:pt x="740075" y="398332"/>
                </a:lnTo>
                <a:lnTo>
                  <a:pt x="730190" y="443979"/>
                </a:lnTo>
                <a:lnTo>
                  <a:pt x="714256" y="487263"/>
                </a:lnTo>
                <a:lnTo>
                  <a:pt x="692716" y="527764"/>
                </a:lnTo>
                <a:lnTo>
                  <a:pt x="666013" y="565065"/>
                </a:lnTo>
                <a:lnTo>
                  <a:pt x="634590" y="598749"/>
                </a:lnTo>
                <a:lnTo>
                  <a:pt x="598890" y="628397"/>
                </a:lnTo>
                <a:lnTo>
                  <a:pt x="559356" y="653592"/>
                </a:lnTo>
                <a:lnTo>
                  <a:pt x="516430" y="673915"/>
                </a:lnTo>
                <a:lnTo>
                  <a:pt x="470556" y="688950"/>
                </a:lnTo>
                <a:lnTo>
                  <a:pt x="422177" y="698276"/>
                </a:lnTo>
                <a:lnTo>
                  <a:pt x="371735" y="701478"/>
                </a:lnTo>
                <a:close/>
              </a:path>
            </a:pathLst>
          </a:custGeom>
          <a:solidFill>
            <a:srgbClr val="592C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4000879" y="1503738"/>
            <a:ext cx="347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14F*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5" name="object 2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8300" y="787400"/>
            <a:ext cx="8369300" cy="419100"/>
          </a:xfrm>
          <a:prstGeom prst="rect">
            <a:avLst/>
          </a:prstGeom>
        </p:spPr>
      </p:pic>
      <p:sp>
        <p:nvSpPr>
          <p:cNvPr id="26" name="object 26" descr=""/>
          <p:cNvSpPr txBox="1"/>
          <p:nvPr/>
        </p:nvSpPr>
        <p:spPr>
          <a:xfrm>
            <a:off x="435191" y="836211"/>
            <a:ext cx="8243570" cy="2889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16510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130"/>
              </a:spcBef>
            </a:pP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HYDRA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AVDC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6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Flexibility,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Better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Control,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80%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Recapturable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27" name="object 27" descr=""/>
          <p:cNvSpPr txBox="1"/>
          <p:nvPr/>
        </p:nvSpPr>
        <p:spPr>
          <a:xfrm>
            <a:off x="502914" y="4518362"/>
            <a:ext cx="42779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*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14F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equivalent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integrated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sheath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diameter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for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patients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requiring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22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mm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or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26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mm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Hydra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THV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650740" y="1479980"/>
            <a:ext cx="1440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14F*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delivery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system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dirty="0" spc="-5"/>
              <a:t> </a:t>
            </a:r>
            <a:r>
              <a:rPr dirty="0"/>
              <a:t>was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/>
              <a:t>study</a:t>
            </a:r>
            <a:r>
              <a:rPr dirty="0" spc="-5"/>
              <a:t> </a:t>
            </a:r>
            <a:r>
              <a:rPr dirty="0" spc="-10"/>
              <a:t>executed?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1792" y="875633"/>
            <a:ext cx="12007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592C75"/>
                </a:solidFill>
                <a:latin typeface="Arial"/>
                <a:cs typeface="Arial"/>
              </a:rPr>
              <a:t>Study</a:t>
            </a:r>
            <a:r>
              <a:rPr dirty="0" sz="1400" spc="-20" b="1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92C75"/>
                </a:solidFill>
                <a:latin typeface="Arial"/>
                <a:cs typeface="Arial"/>
              </a:rPr>
              <a:t>design: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68992" y="1088993"/>
            <a:ext cx="3583304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SzPct val="103571"/>
              <a:buChar char="•"/>
              <a:tabLst>
                <a:tab pos="298450" algn="l"/>
              </a:tabLst>
            </a:pPr>
            <a:r>
              <a:rPr dirty="0" sz="1400">
                <a:latin typeface="Arial"/>
                <a:cs typeface="Arial"/>
              </a:rPr>
              <a:t>Prospective,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multicenter,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non-randomized </a:t>
            </a:r>
            <a:r>
              <a:rPr dirty="0" sz="1400">
                <a:latin typeface="Arial"/>
                <a:cs typeface="Arial"/>
              </a:rPr>
              <a:t>investigational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study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1792" y="1668113"/>
            <a:ext cx="10033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5E2D76"/>
                </a:solidFill>
                <a:latin typeface="Arial"/>
                <a:cs typeface="Arial"/>
              </a:rPr>
              <a:t>Population: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8992" y="1881473"/>
            <a:ext cx="3672204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SzPct val="103571"/>
              <a:buChar char="•"/>
              <a:tabLst>
                <a:tab pos="298450" algn="l"/>
              </a:tabLst>
            </a:pPr>
            <a:r>
              <a:rPr dirty="0" sz="1400">
                <a:latin typeface="Arial"/>
                <a:cs typeface="Arial"/>
              </a:rPr>
              <a:t>Patients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with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severe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aortic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stenosis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high </a:t>
            </a:r>
            <a:r>
              <a:rPr dirty="0" sz="1400">
                <a:latin typeface="Arial"/>
                <a:cs typeface="Arial"/>
              </a:rPr>
              <a:t>surgical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risk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11792" y="2460593"/>
            <a:ext cx="354647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Primary</a:t>
            </a:r>
            <a:r>
              <a:rPr dirty="0" sz="1400" spc="-55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safety</a:t>
            </a:r>
            <a:r>
              <a:rPr dirty="0" sz="1400" spc="-55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E2D76"/>
                </a:solidFill>
                <a:latin typeface="Arial"/>
                <a:cs typeface="Arial"/>
              </a:rPr>
              <a:t>endpoint:</a:t>
            </a:r>
            <a:endParaRPr sz="14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buSzPct val="103571"/>
              <a:buChar char="•"/>
              <a:tabLst>
                <a:tab pos="755650" algn="l"/>
              </a:tabLst>
            </a:pPr>
            <a:r>
              <a:rPr dirty="0" sz="1400">
                <a:latin typeface="Arial"/>
                <a:cs typeface="Arial"/>
              </a:rPr>
              <a:t>Cardiovascular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mortality at 30 </a:t>
            </a:r>
            <a:r>
              <a:rPr dirty="0" sz="1400" spc="-20">
                <a:latin typeface="Arial"/>
                <a:cs typeface="Arial"/>
              </a:rPr>
              <a:t>days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11792" y="3039713"/>
            <a:ext cx="375348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592C75"/>
                </a:solidFill>
                <a:latin typeface="Arial"/>
                <a:cs typeface="Arial"/>
              </a:rPr>
              <a:t>Primary</a:t>
            </a:r>
            <a:r>
              <a:rPr dirty="0" sz="1400" spc="-70" b="1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592C75"/>
                </a:solidFill>
                <a:latin typeface="Arial"/>
                <a:cs typeface="Arial"/>
              </a:rPr>
              <a:t>performance</a:t>
            </a:r>
            <a:r>
              <a:rPr dirty="0" sz="1400" spc="-65" b="1">
                <a:solidFill>
                  <a:srgbClr val="592C75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92C75"/>
                </a:solidFill>
                <a:latin typeface="Arial"/>
                <a:cs typeface="Arial"/>
              </a:rPr>
              <a:t>endpoint:</a:t>
            </a:r>
            <a:endParaRPr sz="14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buSzPct val="103571"/>
              <a:buChar char="•"/>
              <a:tabLst>
                <a:tab pos="755650" algn="l"/>
              </a:tabLst>
            </a:pPr>
            <a:r>
              <a:rPr dirty="0" sz="1400">
                <a:latin typeface="Arial"/>
                <a:cs typeface="Arial"/>
              </a:rPr>
              <a:t>Acute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device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success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-10">
                <a:latin typeface="Arial"/>
                <a:cs typeface="Arial"/>
              </a:rPr>
              <a:t> implantation*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11792" y="3618833"/>
            <a:ext cx="31083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Hemodynamic</a:t>
            </a:r>
            <a:r>
              <a:rPr dirty="0" sz="1400" spc="-50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5E2D76"/>
                </a:solidFill>
                <a:latin typeface="Arial"/>
                <a:cs typeface="Arial"/>
              </a:rPr>
              <a:t>parameters</a:t>
            </a:r>
            <a:r>
              <a:rPr dirty="0" sz="1400" spc="-45" b="1">
                <a:solidFill>
                  <a:srgbClr val="5E2D7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E2D76"/>
                </a:solidFill>
                <a:latin typeface="Arial"/>
                <a:cs typeface="Arial"/>
              </a:rPr>
              <a:t>analyzed: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68992" y="3832193"/>
            <a:ext cx="1932939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3571"/>
              <a:buChar char="•"/>
              <a:tabLst>
                <a:tab pos="298450" algn="l"/>
              </a:tabLst>
            </a:pPr>
            <a:r>
              <a:rPr dirty="0" sz="1400">
                <a:latin typeface="Arial"/>
                <a:cs typeface="Arial"/>
              </a:rPr>
              <a:t>Mean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aortic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gradient</a:t>
            </a:r>
            <a:endParaRPr sz="14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buSzPct val="103571"/>
              <a:buChar char="•"/>
              <a:tabLst>
                <a:tab pos="298450" algn="l"/>
              </a:tabLst>
            </a:pPr>
            <a:r>
              <a:rPr dirty="0" sz="1400">
                <a:latin typeface="Arial"/>
                <a:cs typeface="Arial"/>
              </a:rPr>
              <a:t>Effective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orifice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area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8740" y="4503137"/>
            <a:ext cx="50082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*Device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success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defined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Valve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Academic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Research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Consortium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(VARC)-</a:t>
            </a:r>
            <a:r>
              <a:rPr dirty="0" sz="1000">
                <a:latin typeface="Arial"/>
                <a:cs typeface="Arial"/>
              </a:rPr>
              <a:t>2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criteria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4278700" y="850961"/>
            <a:ext cx="0" cy="3581400"/>
          </a:xfrm>
          <a:custGeom>
            <a:avLst/>
            <a:gdLst/>
            <a:ahLst/>
            <a:cxnLst/>
            <a:rect l="l" t="t" r="r" b="b"/>
            <a:pathLst>
              <a:path w="0" h="3581400">
                <a:moveTo>
                  <a:pt x="0" y="0"/>
                </a:moveTo>
                <a:lnTo>
                  <a:pt x="0" y="3581259"/>
                </a:lnTo>
              </a:path>
            </a:pathLst>
          </a:custGeom>
          <a:ln w="9525">
            <a:solidFill>
              <a:srgbClr val="592C75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5011737" y="1304131"/>
            <a:ext cx="2192655" cy="2582545"/>
            <a:chOff x="5011737" y="1304131"/>
            <a:chExt cx="2192655" cy="2582545"/>
          </a:xfrm>
        </p:grpSpPr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91200" y="1765300"/>
              <a:ext cx="203200" cy="889000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5907158" y="1855377"/>
              <a:ext cx="0" cy="587375"/>
            </a:xfrm>
            <a:custGeom>
              <a:avLst/>
              <a:gdLst/>
              <a:ahLst/>
              <a:cxnLst/>
              <a:rect l="l" t="t" r="r" b="b"/>
              <a:pathLst>
                <a:path w="0" h="587375">
                  <a:moveTo>
                    <a:pt x="0" y="0"/>
                  </a:moveTo>
                  <a:lnTo>
                    <a:pt x="0" y="586751"/>
                  </a:lnTo>
                </a:path>
              </a:pathLst>
            </a:custGeom>
            <a:ln w="381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850008" y="2423079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57150" y="114300"/>
                  </a:moveTo>
                  <a:lnTo>
                    <a:pt x="0" y="0"/>
                  </a:lnTo>
                  <a:lnTo>
                    <a:pt x="114299" y="0"/>
                  </a:lnTo>
                  <a:lnTo>
                    <a:pt x="57150" y="114300"/>
                  </a:lnTo>
                  <a:close/>
                </a:path>
              </a:pathLst>
            </a:custGeom>
            <a:solidFill>
              <a:srgbClr val="5E2D7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91200" y="2997200"/>
              <a:ext cx="203200" cy="889000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5907158" y="3084334"/>
              <a:ext cx="0" cy="587375"/>
            </a:xfrm>
            <a:custGeom>
              <a:avLst/>
              <a:gdLst/>
              <a:ahLst/>
              <a:cxnLst/>
              <a:rect l="l" t="t" r="r" b="b"/>
              <a:pathLst>
                <a:path w="0" h="587375">
                  <a:moveTo>
                    <a:pt x="0" y="0"/>
                  </a:moveTo>
                  <a:lnTo>
                    <a:pt x="0" y="586752"/>
                  </a:lnTo>
                </a:path>
              </a:pathLst>
            </a:custGeom>
            <a:ln w="3810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850008" y="3652037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57150" y="114300"/>
                  </a:moveTo>
                  <a:lnTo>
                    <a:pt x="0" y="0"/>
                  </a:lnTo>
                  <a:lnTo>
                    <a:pt x="114299" y="0"/>
                  </a:lnTo>
                  <a:lnTo>
                    <a:pt x="57150" y="114300"/>
                  </a:lnTo>
                  <a:close/>
                </a:path>
              </a:pathLst>
            </a:custGeom>
            <a:solidFill>
              <a:srgbClr val="5E2D7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907158" y="2168600"/>
              <a:ext cx="1287780" cy="1244600"/>
            </a:xfrm>
            <a:custGeom>
              <a:avLst/>
              <a:gdLst/>
              <a:ahLst/>
              <a:cxnLst/>
              <a:rect l="l" t="t" r="r" b="b"/>
              <a:pathLst>
                <a:path w="1287779" h="1244600">
                  <a:moveTo>
                    <a:pt x="0" y="1244320"/>
                  </a:moveTo>
                  <a:lnTo>
                    <a:pt x="1287459" y="1244320"/>
                  </a:lnTo>
                </a:path>
                <a:path w="1287779" h="1244600">
                  <a:moveTo>
                    <a:pt x="0" y="0"/>
                  </a:moveTo>
                  <a:lnTo>
                    <a:pt x="1287459" y="0"/>
                  </a:lnTo>
                </a:path>
              </a:pathLst>
            </a:custGeom>
            <a:ln w="19050">
              <a:solidFill>
                <a:srgbClr val="5E2D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5023692" y="1316322"/>
              <a:ext cx="1767205" cy="523240"/>
            </a:xfrm>
            <a:custGeom>
              <a:avLst/>
              <a:gdLst/>
              <a:ahLst/>
              <a:cxnLst/>
              <a:rect l="l" t="t" r="r" b="b"/>
              <a:pathLst>
                <a:path w="1767204" h="523239">
                  <a:moveTo>
                    <a:pt x="1679725" y="523215"/>
                  </a:moveTo>
                  <a:lnTo>
                    <a:pt x="87204" y="523215"/>
                  </a:lnTo>
                  <a:lnTo>
                    <a:pt x="53260" y="516362"/>
                  </a:lnTo>
                  <a:lnTo>
                    <a:pt x="25541" y="497674"/>
                  </a:lnTo>
                  <a:lnTo>
                    <a:pt x="6853" y="469955"/>
                  </a:lnTo>
                  <a:lnTo>
                    <a:pt x="0" y="436011"/>
                  </a:lnTo>
                  <a:lnTo>
                    <a:pt x="0" y="87204"/>
                  </a:lnTo>
                  <a:lnTo>
                    <a:pt x="6853" y="53260"/>
                  </a:lnTo>
                  <a:lnTo>
                    <a:pt x="25541" y="25541"/>
                  </a:lnTo>
                  <a:lnTo>
                    <a:pt x="53261" y="6852"/>
                  </a:lnTo>
                  <a:lnTo>
                    <a:pt x="87204" y="0"/>
                  </a:lnTo>
                  <a:lnTo>
                    <a:pt x="1679725" y="0"/>
                  </a:lnTo>
                  <a:lnTo>
                    <a:pt x="1741388" y="25541"/>
                  </a:lnTo>
                  <a:lnTo>
                    <a:pt x="1766930" y="87204"/>
                  </a:lnTo>
                  <a:lnTo>
                    <a:pt x="1766930" y="436011"/>
                  </a:lnTo>
                  <a:lnTo>
                    <a:pt x="1760076" y="469955"/>
                  </a:lnTo>
                  <a:lnTo>
                    <a:pt x="1741387" y="497674"/>
                  </a:lnTo>
                  <a:lnTo>
                    <a:pt x="1713669" y="516362"/>
                  </a:lnTo>
                  <a:lnTo>
                    <a:pt x="1679725" y="523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5024437" y="1316831"/>
              <a:ext cx="1767205" cy="523240"/>
            </a:xfrm>
            <a:custGeom>
              <a:avLst/>
              <a:gdLst/>
              <a:ahLst/>
              <a:cxnLst/>
              <a:rect l="l" t="t" r="r" b="b"/>
              <a:pathLst>
                <a:path w="1767204" h="523239">
                  <a:moveTo>
                    <a:pt x="0" y="87312"/>
                  </a:moveTo>
                  <a:lnTo>
                    <a:pt x="7143" y="53181"/>
                  </a:lnTo>
                  <a:lnTo>
                    <a:pt x="25400" y="25400"/>
                  </a:lnTo>
                  <a:lnTo>
                    <a:pt x="53181" y="7143"/>
                  </a:lnTo>
                  <a:lnTo>
                    <a:pt x="86518" y="0"/>
                  </a:lnTo>
                  <a:lnTo>
                    <a:pt x="1679575" y="0"/>
                  </a:lnTo>
                  <a:lnTo>
                    <a:pt x="1713706" y="7143"/>
                  </a:lnTo>
                  <a:lnTo>
                    <a:pt x="1741487" y="25400"/>
                  </a:lnTo>
                  <a:lnTo>
                    <a:pt x="1759743" y="53181"/>
                  </a:lnTo>
                  <a:lnTo>
                    <a:pt x="1766887" y="87312"/>
                  </a:lnTo>
                  <a:lnTo>
                    <a:pt x="1766887" y="435768"/>
                  </a:lnTo>
                  <a:lnTo>
                    <a:pt x="1759743" y="469900"/>
                  </a:lnTo>
                  <a:lnTo>
                    <a:pt x="1741487" y="497681"/>
                  </a:lnTo>
                  <a:lnTo>
                    <a:pt x="1713706" y="515937"/>
                  </a:lnTo>
                  <a:lnTo>
                    <a:pt x="1679575" y="523081"/>
                  </a:lnTo>
                  <a:lnTo>
                    <a:pt x="86518" y="523081"/>
                  </a:lnTo>
                  <a:lnTo>
                    <a:pt x="53181" y="515937"/>
                  </a:lnTo>
                  <a:lnTo>
                    <a:pt x="25400" y="497681"/>
                  </a:lnTo>
                  <a:lnTo>
                    <a:pt x="7143" y="469900"/>
                  </a:lnTo>
                  <a:lnTo>
                    <a:pt x="0" y="435768"/>
                  </a:lnTo>
                  <a:lnTo>
                    <a:pt x="0" y="87312"/>
                  </a:lnTo>
                  <a:close/>
                </a:path>
              </a:pathLst>
            </a:custGeom>
            <a:ln w="25400">
              <a:solidFill>
                <a:srgbClr val="59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5576577" y="4409598"/>
            <a:ext cx="23774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6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months </a:t>
            </a:r>
            <a:r>
              <a:rPr dirty="0" sz="1400" spc="-10">
                <a:latin typeface="Arial"/>
                <a:cs typeface="Arial"/>
              </a:rPr>
              <a:t>follow-</a:t>
            </a:r>
            <a:r>
              <a:rPr dirty="0" sz="1400">
                <a:latin typeface="Arial"/>
                <a:cs typeface="Arial"/>
              </a:rPr>
              <a:t>up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is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ongoing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565559" y="755154"/>
            <a:ext cx="434403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365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Between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November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2021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November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2023,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total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40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patients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recruited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19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sites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across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India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184846" y="1346959"/>
            <a:ext cx="144907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4184" marR="5080" indent="-45212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Patients </a:t>
            </a:r>
            <a:r>
              <a:rPr dirty="0" sz="1400" spc="-10">
                <a:latin typeface="Arial"/>
                <a:cs typeface="Arial"/>
              </a:rPr>
              <a:t>screened (n=43)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4982368" y="2546350"/>
            <a:ext cx="1792605" cy="548640"/>
            <a:chOff x="4982368" y="2546350"/>
            <a:chExt cx="1792605" cy="548640"/>
          </a:xfrm>
        </p:grpSpPr>
        <p:sp>
          <p:nvSpPr>
            <p:cNvPr id="27" name="object 27" descr=""/>
            <p:cNvSpPr/>
            <p:nvPr/>
          </p:nvSpPr>
          <p:spPr>
            <a:xfrm>
              <a:off x="4994714" y="2558521"/>
              <a:ext cx="1767205" cy="523240"/>
            </a:xfrm>
            <a:custGeom>
              <a:avLst/>
              <a:gdLst/>
              <a:ahLst/>
              <a:cxnLst/>
              <a:rect l="l" t="t" r="r" b="b"/>
              <a:pathLst>
                <a:path w="1767204" h="523239">
                  <a:moveTo>
                    <a:pt x="87204" y="523216"/>
                  </a:moveTo>
                  <a:lnTo>
                    <a:pt x="53260" y="516362"/>
                  </a:lnTo>
                  <a:lnTo>
                    <a:pt x="25541" y="497674"/>
                  </a:lnTo>
                  <a:lnTo>
                    <a:pt x="6853" y="469955"/>
                  </a:lnTo>
                  <a:lnTo>
                    <a:pt x="0" y="436011"/>
                  </a:lnTo>
                  <a:lnTo>
                    <a:pt x="0" y="87204"/>
                  </a:lnTo>
                  <a:lnTo>
                    <a:pt x="6853" y="53260"/>
                  </a:lnTo>
                  <a:lnTo>
                    <a:pt x="25542" y="25541"/>
                  </a:lnTo>
                  <a:lnTo>
                    <a:pt x="53262" y="6852"/>
                  </a:lnTo>
                  <a:lnTo>
                    <a:pt x="87204" y="0"/>
                  </a:lnTo>
                  <a:lnTo>
                    <a:pt x="1679726" y="0"/>
                  </a:lnTo>
                  <a:lnTo>
                    <a:pt x="1741388" y="25541"/>
                  </a:lnTo>
                  <a:lnTo>
                    <a:pt x="1766930" y="87204"/>
                  </a:lnTo>
                  <a:lnTo>
                    <a:pt x="1766931" y="436011"/>
                  </a:lnTo>
                  <a:lnTo>
                    <a:pt x="1760077" y="469955"/>
                  </a:lnTo>
                  <a:lnTo>
                    <a:pt x="1741388" y="497674"/>
                  </a:lnTo>
                  <a:lnTo>
                    <a:pt x="1713668" y="516363"/>
                  </a:lnTo>
                  <a:lnTo>
                    <a:pt x="1679726" y="523215"/>
                  </a:lnTo>
                  <a:lnTo>
                    <a:pt x="87204" y="5232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4995068" y="2559050"/>
              <a:ext cx="1767205" cy="523240"/>
            </a:xfrm>
            <a:custGeom>
              <a:avLst/>
              <a:gdLst/>
              <a:ahLst/>
              <a:cxnLst/>
              <a:rect l="l" t="t" r="r" b="b"/>
              <a:pathLst>
                <a:path w="1767204" h="523239">
                  <a:moveTo>
                    <a:pt x="0" y="87312"/>
                  </a:moveTo>
                  <a:lnTo>
                    <a:pt x="7143" y="53181"/>
                  </a:lnTo>
                  <a:lnTo>
                    <a:pt x="25400" y="25400"/>
                  </a:lnTo>
                  <a:lnTo>
                    <a:pt x="53181" y="7143"/>
                  </a:lnTo>
                  <a:lnTo>
                    <a:pt x="87312" y="0"/>
                  </a:lnTo>
                  <a:lnTo>
                    <a:pt x="1679575" y="0"/>
                  </a:lnTo>
                  <a:lnTo>
                    <a:pt x="1713706" y="7143"/>
                  </a:lnTo>
                  <a:lnTo>
                    <a:pt x="1741487" y="25400"/>
                  </a:lnTo>
                  <a:lnTo>
                    <a:pt x="1759743" y="53181"/>
                  </a:lnTo>
                  <a:lnTo>
                    <a:pt x="1766887" y="87312"/>
                  </a:lnTo>
                  <a:lnTo>
                    <a:pt x="1766887" y="435768"/>
                  </a:lnTo>
                  <a:lnTo>
                    <a:pt x="1759743" y="469900"/>
                  </a:lnTo>
                  <a:lnTo>
                    <a:pt x="1741487" y="497681"/>
                  </a:lnTo>
                  <a:lnTo>
                    <a:pt x="1713706" y="515937"/>
                  </a:lnTo>
                  <a:lnTo>
                    <a:pt x="1679575" y="523081"/>
                  </a:lnTo>
                  <a:lnTo>
                    <a:pt x="87312" y="523081"/>
                  </a:lnTo>
                  <a:lnTo>
                    <a:pt x="53181" y="515937"/>
                  </a:lnTo>
                  <a:lnTo>
                    <a:pt x="25400" y="497681"/>
                  </a:lnTo>
                  <a:lnTo>
                    <a:pt x="7143" y="469900"/>
                  </a:lnTo>
                  <a:lnTo>
                    <a:pt x="0" y="435768"/>
                  </a:lnTo>
                  <a:lnTo>
                    <a:pt x="0" y="87312"/>
                  </a:lnTo>
                  <a:close/>
                </a:path>
              </a:pathLst>
            </a:custGeom>
            <a:ln w="25400">
              <a:solidFill>
                <a:srgbClr val="59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5441618" y="2589158"/>
            <a:ext cx="87566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8435" marR="5080" indent="-16637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Enrollment (n=40)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5047456" y="3770312"/>
            <a:ext cx="1792605" cy="548640"/>
            <a:chOff x="5047456" y="3770312"/>
            <a:chExt cx="1792605" cy="548640"/>
          </a:xfrm>
        </p:grpSpPr>
        <p:sp>
          <p:nvSpPr>
            <p:cNvPr id="31" name="object 31" descr=""/>
            <p:cNvSpPr/>
            <p:nvPr/>
          </p:nvSpPr>
          <p:spPr>
            <a:xfrm>
              <a:off x="5059481" y="3782304"/>
              <a:ext cx="1767205" cy="523240"/>
            </a:xfrm>
            <a:custGeom>
              <a:avLst/>
              <a:gdLst/>
              <a:ahLst/>
              <a:cxnLst/>
              <a:rect l="l" t="t" r="r" b="b"/>
              <a:pathLst>
                <a:path w="1767204" h="523239">
                  <a:moveTo>
                    <a:pt x="1679725" y="523216"/>
                  </a:moveTo>
                  <a:lnTo>
                    <a:pt x="87204" y="523216"/>
                  </a:lnTo>
                  <a:lnTo>
                    <a:pt x="53260" y="516363"/>
                  </a:lnTo>
                  <a:lnTo>
                    <a:pt x="25541" y="497674"/>
                  </a:lnTo>
                  <a:lnTo>
                    <a:pt x="6853" y="469955"/>
                  </a:lnTo>
                  <a:lnTo>
                    <a:pt x="0" y="436012"/>
                  </a:lnTo>
                  <a:lnTo>
                    <a:pt x="0" y="87204"/>
                  </a:lnTo>
                  <a:lnTo>
                    <a:pt x="6853" y="53260"/>
                  </a:lnTo>
                  <a:lnTo>
                    <a:pt x="25542" y="25541"/>
                  </a:lnTo>
                  <a:lnTo>
                    <a:pt x="53261" y="6852"/>
                  </a:lnTo>
                  <a:lnTo>
                    <a:pt x="87204" y="0"/>
                  </a:lnTo>
                  <a:lnTo>
                    <a:pt x="1679727" y="0"/>
                  </a:lnTo>
                  <a:lnTo>
                    <a:pt x="1713670" y="6853"/>
                  </a:lnTo>
                  <a:lnTo>
                    <a:pt x="1741389" y="25541"/>
                  </a:lnTo>
                  <a:lnTo>
                    <a:pt x="1760077" y="53260"/>
                  </a:lnTo>
                  <a:lnTo>
                    <a:pt x="1766930" y="87204"/>
                  </a:lnTo>
                  <a:lnTo>
                    <a:pt x="1766929" y="436012"/>
                  </a:lnTo>
                  <a:lnTo>
                    <a:pt x="1760076" y="469955"/>
                  </a:lnTo>
                  <a:lnTo>
                    <a:pt x="1741388" y="497674"/>
                  </a:lnTo>
                  <a:lnTo>
                    <a:pt x="1713669" y="516363"/>
                  </a:lnTo>
                  <a:lnTo>
                    <a:pt x="1679725" y="523216"/>
                  </a:lnTo>
                  <a:close/>
                </a:path>
                <a:path w="1767204" h="523239">
                  <a:moveTo>
                    <a:pt x="1766931" y="436012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5060156" y="3783012"/>
              <a:ext cx="1767205" cy="523240"/>
            </a:xfrm>
            <a:custGeom>
              <a:avLst/>
              <a:gdLst/>
              <a:ahLst/>
              <a:cxnLst/>
              <a:rect l="l" t="t" r="r" b="b"/>
              <a:pathLst>
                <a:path w="1767204" h="523239">
                  <a:moveTo>
                    <a:pt x="0" y="86518"/>
                  </a:moveTo>
                  <a:lnTo>
                    <a:pt x="7143" y="53181"/>
                  </a:lnTo>
                  <a:lnTo>
                    <a:pt x="25400" y="25400"/>
                  </a:lnTo>
                  <a:lnTo>
                    <a:pt x="53181" y="7143"/>
                  </a:lnTo>
                  <a:lnTo>
                    <a:pt x="86518" y="0"/>
                  </a:lnTo>
                  <a:lnTo>
                    <a:pt x="1679575" y="0"/>
                  </a:lnTo>
                  <a:lnTo>
                    <a:pt x="1713706" y="7143"/>
                  </a:lnTo>
                  <a:lnTo>
                    <a:pt x="1741487" y="25400"/>
                  </a:lnTo>
                  <a:lnTo>
                    <a:pt x="1759743" y="53181"/>
                  </a:lnTo>
                  <a:lnTo>
                    <a:pt x="1766887" y="86518"/>
                  </a:lnTo>
                  <a:lnTo>
                    <a:pt x="1766887" y="435768"/>
                  </a:lnTo>
                  <a:lnTo>
                    <a:pt x="1759743" y="469900"/>
                  </a:lnTo>
                  <a:lnTo>
                    <a:pt x="1741487" y="497681"/>
                  </a:lnTo>
                  <a:lnTo>
                    <a:pt x="1713706" y="515937"/>
                  </a:lnTo>
                  <a:lnTo>
                    <a:pt x="1679575" y="523081"/>
                  </a:lnTo>
                  <a:lnTo>
                    <a:pt x="86518" y="523081"/>
                  </a:lnTo>
                  <a:lnTo>
                    <a:pt x="53181" y="515937"/>
                  </a:lnTo>
                  <a:lnTo>
                    <a:pt x="25400" y="497681"/>
                  </a:lnTo>
                  <a:lnTo>
                    <a:pt x="7143" y="469900"/>
                  </a:lnTo>
                  <a:lnTo>
                    <a:pt x="0" y="435768"/>
                  </a:lnTo>
                  <a:lnTo>
                    <a:pt x="0" y="86518"/>
                  </a:lnTo>
                  <a:close/>
                </a:path>
              </a:pathLst>
            </a:custGeom>
            <a:ln w="25400">
              <a:solidFill>
                <a:srgbClr val="59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5280166" y="3812942"/>
            <a:ext cx="133032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4495" marR="5080" indent="-39243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30-day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follow-</a:t>
            </a:r>
            <a:r>
              <a:rPr dirty="0" sz="1400" spc="-25">
                <a:latin typeface="Arial"/>
                <a:cs typeface="Arial"/>
              </a:rPr>
              <a:t>up </a:t>
            </a:r>
            <a:r>
              <a:rPr dirty="0" sz="1400" spc="-10">
                <a:latin typeface="Arial"/>
                <a:cs typeface="Arial"/>
              </a:rPr>
              <a:t>(n=39)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7182643" y="3231356"/>
            <a:ext cx="1652905" cy="333375"/>
            <a:chOff x="7182643" y="3231356"/>
            <a:chExt cx="1652905" cy="333375"/>
          </a:xfrm>
        </p:grpSpPr>
        <p:sp>
          <p:nvSpPr>
            <p:cNvPr id="35" name="object 35" descr=""/>
            <p:cNvSpPr/>
            <p:nvPr/>
          </p:nvSpPr>
          <p:spPr>
            <a:xfrm>
              <a:off x="7194618" y="3243699"/>
              <a:ext cx="1628139" cy="307975"/>
            </a:xfrm>
            <a:custGeom>
              <a:avLst/>
              <a:gdLst/>
              <a:ahLst/>
              <a:cxnLst/>
              <a:rect l="l" t="t" r="r" b="b"/>
              <a:pathLst>
                <a:path w="1628140" h="307975">
                  <a:moveTo>
                    <a:pt x="1576537" y="307776"/>
                  </a:moveTo>
                  <a:lnTo>
                    <a:pt x="51297" y="307776"/>
                  </a:lnTo>
                  <a:lnTo>
                    <a:pt x="31330" y="303745"/>
                  </a:lnTo>
                  <a:lnTo>
                    <a:pt x="15024" y="292751"/>
                  </a:lnTo>
                  <a:lnTo>
                    <a:pt x="4031" y="276446"/>
                  </a:lnTo>
                  <a:lnTo>
                    <a:pt x="0" y="256479"/>
                  </a:lnTo>
                  <a:lnTo>
                    <a:pt x="0" y="51296"/>
                  </a:lnTo>
                  <a:lnTo>
                    <a:pt x="4031" y="31329"/>
                  </a:lnTo>
                  <a:lnTo>
                    <a:pt x="15024" y="15024"/>
                  </a:lnTo>
                  <a:lnTo>
                    <a:pt x="31330" y="4031"/>
                  </a:lnTo>
                  <a:lnTo>
                    <a:pt x="51296" y="0"/>
                  </a:lnTo>
                  <a:lnTo>
                    <a:pt x="1576537" y="0"/>
                  </a:lnTo>
                  <a:lnTo>
                    <a:pt x="1596503" y="4031"/>
                  </a:lnTo>
                  <a:lnTo>
                    <a:pt x="1612809" y="15024"/>
                  </a:lnTo>
                  <a:lnTo>
                    <a:pt x="1623802" y="31329"/>
                  </a:lnTo>
                  <a:lnTo>
                    <a:pt x="1627833" y="51296"/>
                  </a:lnTo>
                  <a:lnTo>
                    <a:pt x="1627833" y="256479"/>
                  </a:lnTo>
                  <a:lnTo>
                    <a:pt x="1623802" y="276446"/>
                  </a:lnTo>
                  <a:lnTo>
                    <a:pt x="1612809" y="292751"/>
                  </a:lnTo>
                  <a:lnTo>
                    <a:pt x="1596503" y="303745"/>
                  </a:lnTo>
                  <a:lnTo>
                    <a:pt x="1576537" y="3077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195343" y="3244056"/>
              <a:ext cx="1627505" cy="307975"/>
            </a:xfrm>
            <a:custGeom>
              <a:avLst/>
              <a:gdLst/>
              <a:ahLst/>
              <a:cxnLst/>
              <a:rect l="l" t="t" r="r" b="b"/>
              <a:pathLst>
                <a:path w="1627504" h="307975">
                  <a:moveTo>
                    <a:pt x="0" y="51593"/>
                  </a:moveTo>
                  <a:lnTo>
                    <a:pt x="3968" y="31750"/>
                  </a:lnTo>
                  <a:lnTo>
                    <a:pt x="15081" y="15081"/>
                  </a:lnTo>
                  <a:lnTo>
                    <a:pt x="30956" y="3968"/>
                  </a:lnTo>
                  <a:lnTo>
                    <a:pt x="50800" y="0"/>
                  </a:lnTo>
                  <a:lnTo>
                    <a:pt x="1576387" y="0"/>
                  </a:lnTo>
                  <a:lnTo>
                    <a:pt x="1596231" y="3968"/>
                  </a:lnTo>
                  <a:lnTo>
                    <a:pt x="1612106" y="15081"/>
                  </a:lnTo>
                  <a:lnTo>
                    <a:pt x="1623218" y="31750"/>
                  </a:lnTo>
                  <a:lnTo>
                    <a:pt x="1627187" y="51593"/>
                  </a:lnTo>
                  <a:lnTo>
                    <a:pt x="1627187" y="256381"/>
                  </a:lnTo>
                  <a:lnTo>
                    <a:pt x="1623218" y="276225"/>
                  </a:lnTo>
                  <a:lnTo>
                    <a:pt x="1612106" y="292893"/>
                  </a:lnTo>
                  <a:lnTo>
                    <a:pt x="1596231" y="304006"/>
                  </a:lnTo>
                  <a:lnTo>
                    <a:pt x="1576387" y="307975"/>
                  </a:lnTo>
                  <a:lnTo>
                    <a:pt x="50800" y="307975"/>
                  </a:lnTo>
                  <a:lnTo>
                    <a:pt x="30956" y="304006"/>
                  </a:lnTo>
                  <a:lnTo>
                    <a:pt x="15081" y="292893"/>
                  </a:lnTo>
                  <a:lnTo>
                    <a:pt x="3968" y="276225"/>
                  </a:lnTo>
                  <a:lnTo>
                    <a:pt x="0" y="256381"/>
                  </a:lnTo>
                  <a:lnTo>
                    <a:pt x="0" y="51593"/>
                  </a:lnTo>
                  <a:close/>
                </a:path>
              </a:pathLst>
            </a:custGeom>
            <a:ln w="25400">
              <a:solidFill>
                <a:srgbClr val="59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7525935" y="3273296"/>
            <a:ext cx="96964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Death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(n=1)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7182643" y="1881187"/>
            <a:ext cx="1652905" cy="548640"/>
            <a:chOff x="7182643" y="1881187"/>
            <a:chExt cx="1652905" cy="548640"/>
          </a:xfrm>
        </p:grpSpPr>
        <p:sp>
          <p:nvSpPr>
            <p:cNvPr id="39" name="object 39" descr=""/>
            <p:cNvSpPr/>
            <p:nvPr/>
          </p:nvSpPr>
          <p:spPr>
            <a:xfrm>
              <a:off x="7194618" y="1893477"/>
              <a:ext cx="1628139" cy="523240"/>
            </a:xfrm>
            <a:custGeom>
              <a:avLst/>
              <a:gdLst/>
              <a:ahLst/>
              <a:cxnLst/>
              <a:rect l="l" t="t" r="r" b="b"/>
              <a:pathLst>
                <a:path w="1628140" h="523239">
                  <a:moveTo>
                    <a:pt x="1540628" y="523216"/>
                  </a:moveTo>
                  <a:lnTo>
                    <a:pt x="87204" y="523216"/>
                  </a:lnTo>
                  <a:lnTo>
                    <a:pt x="53260" y="516363"/>
                  </a:lnTo>
                  <a:lnTo>
                    <a:pt x="25541" y="497674"/>
                  </a:lnTo>
                  <a:lnTo>
                    <a:pt x="6852" y="469955"/>
                  </a:lnTo>
                  <a:lnTo>
                    <a:pt x="0" y="436011"/>
                  </a:lnTo>
                  <a:lnTo>
                    <a:pt x="0" y="87204"/>
                  </a:lnTo>
                  <a:lnTo>
                    <a:pt x="6853" y="53260"/>
                  </a:lnTo>
                  <a:lnTo>
                    <a:pt x="25541" y="25541"/>
                  </a:lnTo>
                  <a:lnTo>
                    <a:pt x="53260" y="6852"/>
                  </a:lnTo>
                  <a:lnTo>
                    <a:pt x="87203" y="0"/>
                  </a:lnTo>
                  <a:lnTo>
                    <a:pt x="1540628" y="0"/>
                  </a:lnTo>
                  <a:lnTo>
                    <a:pt x="1602290" y="25541"/>
                  </a:lnTo>
                  <a:lnTo>
                    <a:pt x="1627832" y="87204"/>
                  </a:lnTo>
                  <a:lnTo>
                    <a:pt x="1627833" y="436011"/>
                  </a:lnTo>
                  <a:lnTo>
                    <a:pt x="1620979" y="469955"/>
                  </a:lnTo>
                  <a:lnTo>
                    <a:pt x="1602290" y="497674"/>
                  </a:lnTo>
                  <a:lnTo>
                    <a:pt x="1574572" y="516363"/>
                  </a:lnTo>
                  <a:lnTo>
                    <a:pt x="1540628" y="5232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195343" y="1893887"/>
              <a:ext cx="1627505" cy="523240"/>
            </a:xfrm>
            <a:custGeom>
              <a:avLst/>
              <a:gdLst/>
              <a:ahLst/>
              <a:cxnLst/>
              <a:rect l="l" t="t" r="r" b="b"/>
              <a:pathLst>
                <a:path w="1627504" h="523239">
                  <a:moveTo>
                    <a:pt x="0" y="87312"/>
                  </a:moveTo>
                  <a:lnTo>
                    <a:pt x="7143" y="53181"/>
                  </a:lnTo>
                  <a:lnTo>
                    <a:pt x="25400" y="25400"/>
                  </a:lnTo>
                  <a:lnTo>
                    <a:pt x="53181" y="7143"/>
                  </a:lnTo>
                  <a:lnTo>
                    <a:pt x="86518" y="0"/>
                  </a:lnTo>
                  <a:lnTo>
                    <a:pt x="1540668" y="0"/>
                  </a:lnTo>
                  <a:lnTo>
                    <a:pt x="1574006" y="7143"/>
                  </a:lnTo>
                  <a:lnTo>
                    <a:pt x="1601787" y="25400"/>
                  </a:lnTo>
                  <a:lnTo>
                    <a:pt x="1620043" y="53181"/>
                  </a:lnTo>
                  <a:lnTo>
                    <a:pt x="1627187" y="87312"/>
                  </a:lnTo>
                  <a:lnTo>
                    <a:pt x="1627187" y="435768"/>
                  </a:lnTo>
                  <a:lnTo>
                    <a:pt x="1620043" y="469900"/>
                  </a:lnTo>
                  <a:lnTo>
                    <a:pt x="1601787" y="497681"/>
                  </a:lnTo>
                  <a:lnTo>
                    <a:pt x="1574006" y="515937"/>
                  </a:lnTo>
                  <a:lnTo>
                    <a:pt x="1540668" y="523081"/>
                  </a:lnTo>
                  <a:lnTo>
                    <a:pt x="86518" y="523081"/>
                  </a:lnTo>
                  <a:lnTo>
                    <a:pt x="53181" y="515937"/>
                  </a:lnTo>
                  <a:lnTo>
                    <a:pt x="25400" y="497681"/>
                  </a:lnTo>
                  <a:lnTo>
                    <a:pt x="7143" y="469900"/>
                  </a:lnTo>
                  <a:lnTo>
                    <a:pt x="0" y="435768"/>
                  </a:lnTo>
                  <a:lnTo>
                    <a:pt x="0" y="87312"/>
                  </a:lnTo>
                  <a:close/>
                </a:path>
              </a:pathLst>
            </a:custGeom>
            <a:ln w="25400">
              <a:solidFill>
                <a:srgbClr val="59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7330672" y="1924114"/>
            <a:ext cx="135953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8630" marR="5080" indent="-45656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Screening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failure (n=3)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dirty="0" spc="-5"/>
              <a:t> </a:t>
            </a:r>
            <a:r>
              <a:rPr dirty="0"/>
              <a:t>was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/>
              <a:t>study</a:t>
            </a:r>
            <a:r>
              <a:rPr dirty="0" spc="-5"/>
              <a:t> </a:t>
            </a:r>
            <a:r>
              <a:rPr dirty="0" spc="-10"/>
              <a:t>executed?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067678" y="931347"/>
            <a:ext cx="635" cy="3421379"/>
          </a:xfrm>
          <a:custGeom>
            <a:avLst/>
            <a:gdLst/>
            <a:ahLst/>
            <a:cxnLst/>
            <a:rect l="l" t="t" r="r" b="b"/>
            <a:pathLst>
              <a:path w="635" h="3421379">
                <a:moveTo>
                  <a:pt x="6" y="0"/>
                </a:moveTo>
                <a:lnTo>
                  <a:pt x="0" y="3421245"/>
                </a:lnTo>
              </a:path>
            </a:pathLst>
          </a:custGeom>
          <a:ln w="9525">
            <a:solidFill>
              <a:srgbClr val="592C75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74170" y="1211823"/>
            <a:ext cx="3787775" cy="3141345"/>
          </a:xfrm>
          <a:prstGeom prst="rect">
            <a:avLst/>
          </a:prstGeom>
          <a:solidFill>
            <a:srgbClr val="F2F2F2"/>
          </a:solidFill>
        </p:spPr>
        <p:txBody>
          <a:bodyPr wrap="square" lIns="0" tIns="142240" rIns="0" bIns="0" rtlCol="0" vert="horz">
            <a:spAutoFit/>
          </a:bodyPr>
          <a:lstStyle/>
          <a:p>
            <a:pPr algn="just" marL="376555" marR="3175" indent="-285750">
              <a:lnSpc>
                <a:spcPct val="100000"/>
              </a:lnSpc>
              <a:spcBef>
                <a:spcPts val="1120"/>
              </a:spcBef>
              <a:buSzPct val="103846"/>
              <a:buChar char="•"/>
              <a:tabLst>
                <a:tab pos="376555" algn="l"/>
              </a:tabLst>
            </a:pPr>
            <a:r>
              <a:rPr dirty="0" sz="1300">
                <a:latin typeface="Arial"/>
                <a:cs typeface="Arial"/>
              </a:rPr>
              <a:t>Age</a:t>
            </a:r>
            <a:r>
              <a:rPr dirty="0" sz="1300" spc="-1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≥</a:t>
            </a:r>
            <a:r>
              <a:rPr dirty="0" sz="1300" spc="-1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65</a:t>
            </a:r>
            <a:r>
              <a:rPr dirty="0" sz="1300" spc="-10">
                <a:latin typeface="Arial"/>
                <a:cs typeface="Arial"/>
              </a:rPr>
              <a:t> years</a:t>
            </a:r>
            <a:endParaRPr sz="1300">
              <a:latin typeface="Arial"/>
              <a:cs typeface="Arial"/>
            </a:endParaRPr>
          </a:p>
          <a:p>
            <a:pPr algn="just" marL="376555" marR="3175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376555" algn="l"/>
              </a:tabLst>
            </a:pPr>
            <a:r>
              <a:rPr dirty="0" sz="1300">
                <a:latin typeface="Arial"/>
                <a:cs typeface="Arial"/>
              </a:rPr>
              <a:t>STS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score</a:t>
            </a:r>
            <a:r>
              <a:rPr dirty="0" sz="1300" spc="-25">
                <a:latin typeface="Arial"/>
                <a:cs typeface="Arial"/>
              </a:rPr>
              <a:t> ≥3%</a:t>
            </a:r>
            <a:endParaRPr sz="1300">
              <a:latin typeface="Arial"/>
              <a:cs typeface="Arial"/>
            </a:endParaRPr>
          </a:p>
          <a:p>
            <a:pPr algn="just" marL="376555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376555" algn="l"/>
              </a:tabLst>
            </a:pPr>
            <a:r>
              <a:rPr dirty="0" sz="1300">
                <a:latin typeface="Arial"/>
                <a:cs typeface="Arial"/>
              </a:rPr>
              <a:t>STS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score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&lt;3%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presence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of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frailty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indices </a:t>
            </a:r>
            <a:r>
              <a:rPr dirty="0" sz="1300">
                <a:latin typeface="Arial"/>
                <a:cs typeface="Arial"/>
              </a:rPr>
              <a:t>and/or</a:t>
            </a:r>
            <a:r>
              <a:rPr dirty="0" sz="1300" spc="-5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existing</a:t>
            </a:r>
            <a:r>
              <a:rPr dirty="0" sz="1300" spc="-5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co-morbidities</a:t>
            </a:r>
            <a:endParaRPr sz="1300">
              <a:latin typeface="Arial"/>
              <a:cs typeface="Arial"/>
            </a:endParaRPr>
          </a:p>
          <a:p>
            <a:pPr algn="just" marL="376555" marR="41910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376555" algn="l"/>
              </a:tabLst>
            </a:pPr>
            <a:r>
              <a:rPr dirty="0" sz="1300">
                <a:latin typeface="Arial"/>
                <a:cs typeface="Arial"/>
              </a:rPr>
              <a:t>Aortic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annulus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diameter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meets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the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range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-20">
                <a:latin typeface="Arial"/>
                <a:cs typeface="Arial"/>
              </a:rPr>
              <a:t>17.0 mm-</a:t>
            </a:r>
            <a:r>
              <a:rPr dirty="0" sz="1300">
                <a:latin typeface="Arial"/>
                <a:cs typeface="Arial"/>
              </a:rPr>
              <a:t>20.0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mm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for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Hydra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22,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20.0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 spc="-20">
                <a:latin typeface="Arial"/>
                <a:cs typeface="Arial"/>
              </a:rPr>
              <a:t>mm-</a:t>
            </a:r>
            <a:r>
              <a:rPr dirty="0" sz="1300">
                <a:latin typeface="Arial"/>
                <a:cs typeface="Arial"/>
              </a:rPr>
              <a:t>23.5</a:t>
            </a:r>
            <a:r>
              <a:rPr dirty="0" sz="1300" spc="-25">
                <a:latin typeface="Arial"/>
                <a:cs typeface="Arial"/>
              </a:rPr>
              <a:t> mm </a:t>
            </a:r>
            <a:r>
              <a:rPr dirty="0" sz="1300">
                <a:latin typeface="Arial"/>
                <a:cs typeface="Arial"/>
              </a:rPr>
              <a:t>for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Hydra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26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and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23.5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 spc="-20">
                <a:latin typeface="Arial"/>
                <a:cs typeface="Arial"/>
              </a:rPr>
              <a:t>mm-</a:t>
            </a:r>
            <a:r>
              <a:rPr dirty="0" sz="1300">
                <a:latin typeface="Arial"/>
                <a:cs typeface="Arial"/>
              </a:rPr>
              <a:t>27.0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mm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for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Hydra </a:t>
            </a:r>
            <a:r>
              <a:rPr dirty="0" sz="1300" spc="-25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  <a:p>
            <a:pPr marL="376555" marR="183515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376555" algn="l"/>
              </a:tabLst>
            </a:pPr>
            <a:r>
              <a:rPr dirty="0" sz="1300">
                <a:latin typeface="Arial"/>
                <a:cs typeface="Arial"/>
              </a:rPr>
              <a:t>Patient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or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without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&gt;mild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aortic regurgitation</a:t>
            </a:r>
            <a:r>
              <a:rPr dirty="0" sz="1300" spc="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</a:t>
            </a:r>
            <a:r>
              <a:rPr dirty="0" sz="1300" spc="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echocardiography</a:t>
            </a:r>
            <a:r>
              <a:rPr dirty="0" sz="1300" spc="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derived </a:t>
            </a:r>
            <a:r>
              <a:rPr dirty="0" sz="1300">
                <a:latin typeface="Arial"/>
                <a:cs typeface="Arial"/>
              </a:rPr>
              <a:t>aortic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valve</a:t>
            </a:r>
            <a:r>
              <a:rPr dirty="0" sz="1300" spc="-2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area</a:t>
            </a:r>
            <a:r>
              <a:rPr dirty="0" sz="1300" spc="-2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of</a:t>
            </a:r>
            <a:r>
              <a:rPr dirty="0" sz="1300" spc="-2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&lt;1.0</a:t>
            </a:r>
            <a:r>
              <a:rPr dirty="0" sz="1300" spc="-2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cm</a:t>
            </a:r>
            <a:r>
              <a:rPr dirty="0" baseline="26143" sz="1275">
                <a:latin typeface="Arial"/>
                <a:cs typeface="Arial"/>
              </a:rPr>
              <a:t>2</a:t>
            </a:r>
            <a:r>
              <a:rPr dirty="0" baseline="26143" sz="1275" spc="52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AND</a:t>
            </a:r>
            <a:r>
              <a:rPr dirty="0" sz="1300" spc="325">
                <a:latin typeface="Arial"/>
                <a:cs typeface="Arial"/>
              </a:rPr>
              <a:t> </a:t>
            </a:r>
            <a:r>
              <a:rPr dirty="0" sz="1300" spc="-20">
                <a:latin typeface="Arial"/>
                <a:cs typeface="Arial"/>
              </a:rPr>
              <a:t>mean </a:t>
            </a:r>
            <a:r>
              <a:rPr dirty="0" sz="1300">
                <a:latin typeface="Arial"/>
                <a:cs typeface="Arial"/>
              </a:rPr>
              <a:t>gradient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&gt;40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mmHg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or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peak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velocity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greater</a:t>
            </a:r>
            <a:endParaRPr sz="1300">
              <a:latin typeface="Arial"/>
              <a:cs typeface="Arial"/>
            </a:endParaRPr>
          </a:p>
          <a:p>
            <a:pPr marL="376555" marR="3175">
              <a:lnSpc>
                <a:spcPct val="100000"/>
              </a:lnSpc>
            </a:pPr>
            <a:r>
              <a:rPr dirty="0" sz="1300">
                <a:latin typeface="Arial"/>
                <a:cs typeface="Arial"/>
              </a:rPr>
              <a:t>&gt;4.0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m/s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or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doppler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velocity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index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(DVI)</a:t>
            </a:r>
            <a:r>
              <a:rPr dirty="0" sz="1300" spc="-3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≤0.25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74170" y="861713"/>
            <a:ext cx="3775075" cy="337820"/>
          </a:xfrm>
          <a:prstGeom prst="rect">
            <a:avLst/>
          </a:prstGeom>
          <a:solidFill>
            <a:srgbClr val="F2F2F2"/>
          </a:solidFill>
          <a:ln w="25400">
            <a:solidFill>
              <a:srgbClr val="5E2D76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56944">
              <a:lnSpc>
                <a:spcPct val="100000"/>
              </a:lnSpc>
              <a:spcBef>
                <a:spcPts val="325"/>
              </a:spcBef>
            </a:pPr>
            <a:r>
              <a:rPr dirty="0" sz="1600">
                <a:latin typeface="Arial"/>
                <a:cs typeface="Arial"/>
              </a:rPr>
              <a:t>Key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inclusion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criteria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265104" y="903602"/>
            <a:ext cx="4542790" cy="314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509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Key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exclusion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criteria</a:t>
            </a:r>
            <a:endParaRPr sz="16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1530"/>
              </a:spcBef>
              <a:buSzPct val="103846"/>
              <a:buChar char="•"/>
              <a:tabLst>
                <a:tab pos="298450" algn="l"/>
              </a:tabLst>
            </a:pPr>
            <a:r>
              <a:rPr dirty="0" sz="1300">
                <a:latin typeface="Arial"/>
                <a:cs typeface="Arial"/>
              </a:rPr>
              <a:t>Patients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congenital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bicuspid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aortic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valve</a:t>
            </a:r>
            <a:endParaRPr sz="1300">
              <a:latin typeface="Arial"/>
              <a:cs typeface="Arial"/>
            </a:endParaRPr>
          </a:p>
          <a:p>
            <a:pPr marL="298450" marR="6350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298450" algn="l"/>
              </a:tabLst>
            </a:pPr>
            <a:r>
              <a:rPr dirty="0" sz="1300">
                <a:latin typeface="Arial"/>
                <a:cs typeface="Arial"/>
              </a:rPr>
              <a:t>Patients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associated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severe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mitral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or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tricuspid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valvular regurgitation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or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moderate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to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severe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mitral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stenosis</a:t>
            </a:r>
            <a:endParaRPr sz="13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298450" algn="l"/>
              </a:tabLst>
            </a:pPr>
            <a:r>
              <a:rPr dirty="0" sz="1300">
                <a:latin typeface="Arial"/>
                <a:cs typeface="Arial"/>
              </a:rPr>
              <a:t>Patient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has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aortic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root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diameter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of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&lt;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26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mm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or</a:t>
            </a:r>
            <a:r>
              <a:rPr dirty="0" sz="1300" spc="-2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&gt;36</a:t>
            </a:r>
            <a:r>
              <a:rPr dirty="0" sz="1300" spc="-25">
                <a:latin typeface="Arial"/>
                <a:cs typeface="Arial"/>
              </a:rPr>
              <a:t> mm</a:t>
            </a:r>
            <a:endParaRPr sz="13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298450" algn="l"/>
              </a:tabLst>
            </a:pPr>
            <a:r>
              <a:rPr dirty="0" sz="1300">
                <a:latin typeface="Arial"/>
                <a:cs typeface="Arial"/>
              </a:rPr>
              <a:t>Patient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has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resting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LVEF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&lt;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 spc="-25">
                <a:latin typeface="Arial"/>
                <a:cs typeface="Arial"/>
              </a:rPr>
              <a:t>20%</a:t>
            </a:r>
            <a:endParaRPr sz="13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298450" algn="l"/>
              </a:tabLst>
            </a:pPr>
            <a:r>
              <a:rPr dirty="0" sz="1300">
                <a:latin typeface="Arial"/>
                <a:cs typeface="Arial"/>
              </a:rPr>
              <a:t>Patients</a:t>
            </a:r>
            <a:r>
              <a:rPr dirty="0" sz="1300" spc="-5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significant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coronary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artery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disease</a:t>
            </a:r>
            <a:endParaRPr sz="1300">
              <a:latin typeface="Arial"/>
              <a:cs typeface="Arial"/>
            </a:endParaRPr>
          </a:p>
          <a:p>
            <a:pPr marL="298450" marR="224790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298450" algn="l"/>
              </a:tabLst>
            </a:pPr>
            <a:r>
              <a:rPr dirty="0" sz="1300">
                <a:latin typeface="Arial"/>
                <a:cs typeface="Arial"/>
              </a:rPr>
              <a:t>Patient</a:t>
            </a:r>
            <a:r>
              <a:rPr dirty="0" sz="1300" spc="-2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has</a:t>
            </a:r>
            <a:r>
              <a:rPr dirty="0" sz="1300" spc="-2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echocardiographic</a:t>
            </a:r>
            <a:r>
              <a:rPr dirty="0" sz="1300" spc="-2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evidence</a:t>
            </a:r>
            <a:r>
              <a:rPr dirty="0" sz="1300" spc="-2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of</a:t>
            </a:r>
            <a:r>
              <a:rPr dirty="0" sz="1300" spc="-20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intracardiac </a:t>
            </a:r>
            <a:r>
              <a:rPr dirty="0" sz="1300">
                <a:latin typeface="Arial"/>
                <a:cs typeface="Arial"/>
              </a:rPr>
              <a:t>mass,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thrombus,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or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vegetation</a:t>
            </a:r>
            <a:endParaRPr sz="1300">
              <a:latin typeface="Arial"/>
              <a:cs typeface="Arial"/>
            </a:endParaRPr>
          </a:p>
          <a:p>
            <a:pPr marL="298450" marR="161290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298450" algn="l"/>
              </a:tabLst>
            </a:pPr>
            <a:r>
              <a:rPr dirty="0" sz="1300">
                <a:latin typeface="Arial"/>
                <a:cs typeface="Arial"/>
              </a:rPr>
              <a:t>Cardiac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shock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(vasopressor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dependence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or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mechanical support)</a:t>
            </a:r>
            <a:endParaRPr sz="13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298450" algn="l"/>
              </a:tabLst>
            </a:pPr>
            <a:r>
              <a:rPr dirty="0" sz="1300">
                <a:latin typeface="Arial"/>
                <a:cs typeface="Arial"/>
              </a:rPr>
              <a:t>Patients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severe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lung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disease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FEV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1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&lt;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 spc="-25">
                <a:latin typeface="Arial"/>
                <a:cs typeface="Arial"/>
              </a:rPr>
              <a:t>50%</a:t>
            </a:r>
            <a:endParaRPr sz="13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300"/>
              </a:spcBef>
              <a:buSzPct val="103846"/>
              <a:buChar char="•"/>
              <a:tabLst>
                <a:tab pos="298450" algn="l"/>
              </a:tabLst>
            </a:pPr>
            <a:r>
              <a:rPr dirty="0" sz="1300">
                <a:latin typeface="Arial"/>
                <a:cs typeface="Arial"/>
              </a:rPr>
              <a:t>Patient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with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expected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life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expectancy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less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than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24</a:t>
            </a:r>
            <a:r>
              <a:rPr dirty="0" sz="1300" spc="-45">
                <a:latin typeface="Arial"/>
                <a:cs typeface="Arial"/>
              </a:rPr>
              <a:t> </a:t>
            </a:r>
            <a:r>
              <a:rPr dirty="0" sz="1300" spc="-10">
                <a:latin typeface="Arial"/>
                <a:cs typeface="Arial"/>
              </a:rPr>
              <a:t>months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776155" y="4532024"/>
            <a:ext cx="31991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FEV: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Forced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expiratory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volume,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LVEF: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Left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ventricular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ejection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fraction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30"/>
              <a:t> </a:t>
            </a:r>
            <a:r>
              <a:rPr dirty="0"/>
              <a:t>are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essential</a:t>
            </a:r>
            <a:r>
              <a:rPr dirty="0" spc="-30"/>
              <a:t> </a:t>
            </a:r>
            <a:r>
              <a:rPr dirty="0" spc="-10"/>
              <a:t>results?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20519" y="784226"/>
          <a:ext cx="4340860" cy="3851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4655"/>
                <a:gridCol w="1297305"/>
              </a:tblGrid>
              <a:tr h="194945">
                <a:tc>
                  <a:txBody>
                    <a:bodyPr/>
                    <a:lstStyle/>
                    <a:p>
                      <a:pPr marL="42545">
                        <a:lnSpc>
                          <a:spcPts val="1435"/>
                        </a:lnSpc>
                      </a:pPr>
                      <a:r>
                        <a:rPr dirty="0" sz="12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1250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Characteristics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N=40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years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74.4±6.7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Male,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26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(65.0)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Body-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mass</a:t>
                      </a:r>
                      <a:r>
                        <a:rPr dirty="0" sz="12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index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25.7±5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67945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STS</a:t>
                      </a:r>
                      <a:r>
                        <a:rPr dirty="0" sz="12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2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3.5±1.6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Diabetes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mellitus,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(42.5)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Hypertension,</a:t>
                      </a:r>
                      <a:r>
                        <a:rPr dirty="0" sz="12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(60.0)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Coronary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artery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disease,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(25.0)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Previous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CABG,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(12.5)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Previous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PCI,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(10.0)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67945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Peripheral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artery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disease,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(5.0)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67945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Chronic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kidney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disease,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(5.0)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67945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COPD,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(10.0)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67945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Prior</a:t>
                      </a:r>
                      <a:r>
                        <a:rPr dirty="0" sz="12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stroke,</a:t>
                      </a:r>
                      <a:r>
                        <a:rPr dirty="0" sz="12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(2.5)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Permanent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pacemaker,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(5.0)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67945">
                        <a:lnSpc>
                          <a:spcPts val="1435"/>
                        </a:lnSpc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NYHA</a:t>
                      </a:r>
                      <a:r>
                        <a:rPr dirty="0" sz="12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III/IV</a:t>
                      </a:r>
                      <a:r>
                        <a:rPr dirty="0" sz="12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functional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class,</a:t>
                      </a:r>
                      <a:r>
                        <a:rPr dirty="0" sz="12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(45.0)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67945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2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aortic</a:t>
                      </a:r>
                      <a:r>
                        <a:rPr dirty="0" sz="12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gradient,</a:t>
                      </a:r>
                      <a:r>
                        <a:rPr dirty="0" sz="12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mmHg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53.1±12.5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67945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Aortic</a:t>
                      </a:r>
                      <a:r>
                        <a:rPr dirty="0" sz="12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area,</a:t>
                      </a:r>
                      <a:r>
                        <a:rPr dirty="0" sz="12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cm</a:t>
                      </a:r>
                      <a:r>
                        <a:rPr dirty="0" baseline="24305" sz="1200" spc="-37">
                          <a:latin typeface="Arial"/>
                          <a:cs typeface="Arial"/>
                        </a:rPr>
                        <a:t>2</a:t>
                      </a:r>
                      <a:endParaRPr baseline="24305" sz="12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0.6±0.2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67945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Moderate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aortic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regurgitation,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9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(20.0)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659280" y="784227"/>
          <a:ext cx="4340860" cy="3542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4655"/>
                <a:gridCol w="1297305"/>
              </a:tblGrid>
              <a:tr h="25209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Procedural Characteristics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N=40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9277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 spc="-25">
                          <a:latin typeface="Arial"/>
                          <a:cs typeface="Arial"/>
                        </a:rPr>
                        <a:t>Trans-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femoral</a:t>
                      </a:r>
                      <a:r>
                        <a:rPr dirty="0" sz="125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Access, n</a:t>
                      </a:r>
                      <a:r>
                        <a:rPr dirty="0" sz="12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(100.0)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67945" marR="6280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Local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anesthesia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conscious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sedation,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(100.0)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530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1010285">
                <a:tc>
                  <a:txBody>
                    <a:bodyPr/>
                    <a:lstStyle/>
                    <a:p>
                      <a:pPr algn="just" marL="6794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Implanted</a:t>
                      </a:r>
                      <a:r>
                        <a:rPr dirty="0" sz="12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size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algn="just" marL="525145" marR="1000760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Hydra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mm,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Hydra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26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mm,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Hydra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mm,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00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 (5.0)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(55.0)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(40.0)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Pre-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dilatation,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33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(82.5)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Post-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dilatation,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(%)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(47.5)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Procedure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time,</a:t>
                      </a:r>
                      <a:r>
                        <a:rPr dirty="0" sz="12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min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116.8±51.3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Fluoroscopy</a:t>
                      </a:r>
                      <a:r>
                        <a:rPr dirty="0" sz="12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time,</a:t>
                      </a:r>
                      <a:r>
                        <a:rPr dirty="0" sz="12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min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39.9±9.5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Contrast</a:t>
                      </a:r>
                      <a:r>
                        <a:rPr dirty="0" sz="12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Volume,</a:t>
                      </a:r>
                      <a:r>
                        <a:rPr dirty="0" sz="12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mL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204.9±119.4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Duration</a:t>
                      </a:r>
                      <a:r>
                        <a:rPr dirty="0" sz="12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12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10">
                          <a:latin typeface="Arial"/>
                          <a:cs typeface="Arial"/>
                        </a:rPr>
                        <a:t>stay,</a:t>
                      </a:r>
                      <a:r>
                        <a:rPr dirty="0" sz="12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20">
                          <a:latin typeface="Arial"/>
                          <a:cs typeface="Arial"/>
                        </a:rPr>
                        <a:t>days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250" spc="-10">
                          <a:latin typeface="Arial"/>
                          <a:cs typeface="Arial"/>
                        </a:rPr>
                        <a:t>4.0±2.4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Nagendra Boopathy Senguttuvan</dc:creator>
  <dc:subject>TAVI Hotline: new devices, new approaches</dc:subject>
  <dc:title>Clinical evaluation of the Hydra self-expanding THV: 30 days results from the GENESIS-II study</dc:title>
  <dcterms:created xsi:type="dcterms:W3CDTF">2024-05-16T22:28:38Z</dcterms:created>
  <dcterms:modified xsi:type="dcterms:W3CDTF">2024-05-16T22:28:38Z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2015-11-16T00:00:00Z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2024-05-16T00:00:00Z</vt:filetime>
  </property>
  <property fmtid="{D5CDD505-2E9C-101B-9397-08002B2CF9AE}" pid="5" name="Producer">
    <vt:lpwstr>Aspose.Slides for .NET 23.12; modified using iTextSharp™ 5.5.13.3 ©2000-2022 iText Group NV (AGPL-version)</vt:lpwstr>
  </property>
</Properties>
</file>