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Default Extension="png" ContentType="image/png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6375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6375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6375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96409" y="555831"/>
            <a:ext cx="25991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16375E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0142" y="2464116"/>
            <a:ext cx="11122660" cy="3592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1913" y="1905121"/>
            <a:ext cx="9203055" cy="2038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-3810">
              <a:lnSpc>
                <a:spcPct val="100000"/>
              </a:lnSpc>
              <a:spcBef>
                <a:spcPts val="105"/>
              </a:spcBef>
            </a:pPr>
            <a:r>
              <a:rPr dirty="0" sz="4400" spc="-10">
                <a:solidFill>
                  <a:srgbClr val="000000"/>
                </a:solidFill>
              </a:rPr>
              <a:t>Hypotension-</a:t>
            </a:r>
            <a:r>
              <a:rPr dirty="0" sz="4400">
                <a:solidFill>
                  <a:srgbClr val="000000"/>
                </a:solidFill>
              </a:rPr>
              <a:t>avoidance</a:t>
            </a:r>
            <a:r>
              <a:rPr dirty="0" sz="4400" spc="-185">
                <a:solidFill>
                  <a:srgbClr val="000000"/>
                </a:solidFill>
              </a:rPr>
              <a:t> </a:t>
            </a:r>
            <a:r>
              <a:rPr dirty="0" sz="4400" spc="-10">
                <a:solidFill>
                  <a:srgbClr val="000000"/>
                </a:solidFill>
              </a:rPr>
              <a:t>strategy</a:t>
            </a:r>
            <a:r>
              <a:rPr dirty="0" sz="4400" spc="-150">
                <a:solidFill>
                  <a:srgbClr val="000000"/>
                </a:solidFill>
              </a:rPr>
              <a:t> </a:t>
            </a:r>
            <a:r>
              <a:rPr dirty="0" sz="4400" spc="-10">
                <a:solidFill>
                  <a:srgbClr val="000000"/>
                </a:solidFill>
              </a:rPr>
              <a:t>versus </a:t>
            </a:r>
            <a:r>
              <a:rPr dirty="0" sz="4400" spc="-20">
                <a:solidFill>
                  <a:srgbClr val="000000"/>
                </a:solidFill>
              </a:rPr>
              <a:t>hypertension-</a:t>
            </a:r>
            <a:r>
              <a:rPr dirty="0" sz="4400">
                <a:solidFill>
                  <a:srgbClr val="000000"/>
                </a:solidFill>
              </a:rPr>
              <a:t>avoidance</a:t>
            </a:r>
            <a:r>
              <a:rPr dirty="0" sz="4400" spc="-145">
                <a:solidFill>
                  <a:srgbClr val="000000"/>
                </a:solidFill>
              </a:rPr>
              <a:t> </a:t>
            </a:r>
            <a:r>
              <a:rPr dirty="0" sz="4400" spc="-10">
                <a:solidFill>
                  <a:srgbClr val="000000"/>
                </a:solidFill>
              </a:rPr>
              <a:t>strategy</a:t>
            </a:r>
            <a:r>
              <a:rPr dirty="0" sz="4400" spc="-120">
                <a:solidFill>
                  <a:srgbClr val="000000"/>
                </a:solidFill>
              </a:rPr>
              <a:t> </a:t>
            </a:r>
            <a:r>
              <a:rPr dirty="0" sz="4400" spc="-25">
                <a:solidFill>
                  <a:srgbClr val="000000"/>
                </a:solidFill>
              </a:rPr>
              <a:t>in </a:t>
            </a:r>
            <a:r>
              <a:rPr dirty="0" sz="4400">
                <a:solidFill>
                  <a:srgbClr val="000000"/>
                </a:solidFill>
              </a:rPr>
              <a:t>patients</a:t>
            </a:r>
            <a:r>
              <a:rPr dirty="0" sz="4400" spc="-130">
                <a:solidFill>
                  <a:srgbClr val="000000"/>
                </a:solidFill>
              </a:rPr>
              <a:t> </a:t>
            </a:r>
            <a:r>
              <a:rPr dirty="0" sz="4400">
                <a:solidFill>
                  <a:srgbClr val="000000"/>
                </a:solidFill>
              </a:rPr>
              <a:t>undergoing</a:t>
            </a:r>
            <a:r>
              <a:rPr dirty="0" sz="4400" spc="-110">
                <a:solidFill>
                  <a:srgbClr val="000000"/>
                </a:solidFill>
              </a:rPr>
              <a:t> </a:t>
            </a:r>
            <a:r>
              <a:rPr dirty="0" sz="4400">
                <a:solidFill>
                  <a:srgbClr val="000000"/>
                </a:solidFill>
              </a:rPr>
              <a:t>noncardiac</a:t>
            </a:r>
            <a:r>
              <a:rPr dirty="0" sz="4400" spc="-120">
                <a:solidFill>
                  <a:srgbClr val="000000"/>
                </a:solidFill>
              </a:rPr>
              <a:t> </a:t>
            </a:r>
            <a:r>
              <a:rPr dirty="0" sz="4400" spc="-10">
                <a:solidFill>
                  <a:srgbClr val="000000"/>
                </a:solidFill>
              </a:rPr>
              <a:t>surgery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1754077" y="4583900"/>
            <a:ext cx="8477885" cy="762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Calibri"/>
                <a:cs typeface="Calibri"/>
              </a:rPr>
              <a:t>Maura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Marcucci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on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behalf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of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POISE-</a:t>
            </a:r>
            <a:r>
              <a:rPr dirty="0" sz="2800" b="1">
                <a:latin typeface="Calibri"/>
                <a:cs typeface="Calibri"/>
              </a:rPr>
              <a:t>3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Investigators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dirty="0" sz="2000">
                <a:latin typeface="Calibri"/>
                <a:cs typeface="Calibri"/>
              </a:rPr>
              <a:t>McMaster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University,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Population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Health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Research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Institute,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Hamilton,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Canada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1959" y="192327"/>
            <a:ext cx="3421379" cy="132597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2076670" y="6030658"/>
            <a:ext cx="81197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9310" marR="5080" indent="-817244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Funding: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Canadian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Institutes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Health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Research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(Canada),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National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Health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Medical </a:t>
            </a:r>
            <a:r>
              <a:rPr dirty="0" sz="1800">
                <a:latin typeface="Calibri"/>
                <a:cs typeface="Calibri"/>
              </a:rPr>
              <a:t>Research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Council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(Australia),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Research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Grant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Council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(Hong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Kong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SAR)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51559" y="2153310"/>
            <a:ext cx="9053195" cy="4025900"/>
          </a:xfrm>
          <a:prstGeom prst="rect">
            <a:avLst/>
          </a:prstGeom>
        </p:spPr>
        <p:txBody>
          <a:bodyPr wrap="square" lIns="0" tIns="249554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964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10">
                <a:latin typeface="Calibri"/>
                <a:cs typeface="Calibri"/>
              </a:rPr>
              <a:t>P</a:t>
            </a:r>
            <a:r>
              <a:rPr dirty="0" sz="3200" spc="-10">
                <a:latin typeface="Calibri"/>
                <a:cs typeface="Calibri"/>
              </a:rPr>
              <a:t>reoperative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management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62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given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antihypertensive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medications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10">
                <a:latin typeface="Calibri"/>
                <a:cs typeface="Calibri"/>
              </a:rPr>
              <a:t>Intraoperative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management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62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target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≥60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mm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Hg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57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20">
                <a:latin typeface="Calibri"/>
                <a:cs typeface="Calibri"/>
              </a:rPr>
              <a:t>Postoperative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management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63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restart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antihypertensive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medications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after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07087" y="1055109"/>
            <a:ext cx="69761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"/>
              <a:t>Hypertension-</a:t>
            </a:r>
            <a:r>
              <a:rPr dirty="0"/>
              <a:t>avoidance</a:t>
            </a:r>
            <a:r>
              <a:rPr dirty="0" spc="-130"/>
              <a:t> </a:t>
            </a:r>
            <a:r>
              <a:rPr dirty="0" spc="-10"/>
              <a:t>strategy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1611" y="1149818"/>
            <a:ext cx="36696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Primary</a:t>
            </a:r>
            <a:r>
              <a:rPr dirty="0" spc="-110"/>
              <a:t> </a:t>
            </a:r>
            <a:r>
              <a:rPr dirty="0" spc="-10"/>
              <a:t>outcome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93748" y="2502063"/>
            <a:ext cx="9213215" cy="2237105"/>
          </a:xfrm>
          <a:prstGeom prst="rect">
            <a:avLst/>
          </a:prstGeom>
        </p:spPr>
        <p:txBody>
          <a:bodyPr wrap="square" lIns="0" tIns="249554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964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Major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vascular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complication</a:t>
            </a:r>
            <a:endParaRPr sz="3200">
              <a:latin typeface="Calibri"/>
              <a:cs typeface="Calibri"/>
            </a:endParaRPr>
          </a:p>
          <a:p>
            <a:pPr marL="681355" marR="5080" indent="-257810">
              <a:lnSpc>
                <a:spcPct val="100000"/>
              </a:lnSpc>
              <a:spcBef>
                <a:spcPts val="1625"/>
              </a:spcBef>
            </a:pPr>
            <a:r>
              <a:rPr dirty="0" sz="2800" spc="-25">
                <a:latin typeface="Arial"/>
                <a:cs typeface="Arial"/>
              </a:rPr>
              <a:t>–</a:t>
            </a:r>
            <a:r>
              <a:rPr dirty="0" sz="2800" spc="-305">
                <a:latin typeface="Arial"/>
                <a:cs typeface="Arial"/>
              </a:rPr>
              <a:t> </a:t>
            </a:r>
            <a:r>
              <a:rPr dirty="0" sz="2800" spc="-10">
                <a:latin typeface="Calibri"/>
                <a:cs typeface="Calibri"/>
              </a:rPr>
              <a:t>composite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vascular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death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nonfatal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myocardial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injury </a:t>
            </a:r>
            <a:r>
              <a:rPr dirty="0" sz="2800">
                <a:latin typeface="Calibri"/>
                <a:cs typeface="Calibri"/>
              </a:rPr>
              <a:t>after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noncardiac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surgery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(MINS),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stroke,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cardiac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arrest </a:t>
            </a:r>
            <a:r>
              <a:rPr dirty="0" sz="2800">
                <a:latin typeface="Calibri"/>
                <a:cs typeface="Calibri"/>
              </a:rPr>
              <a:t>at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30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days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after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randomization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1367027"/>
            <a:ext cx="10286987" cy="522122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03275" y="187504"/>
            <a:ext cx="498602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000000"/>
                </a:solidFill>
              </a:rPr>
              <a:t>7490</a:t>
            </a:r>
            <a:r>
              <a:rPr dirty="0" sz="3600" spc="-20">
                <a:solidFill>
                  <a:srgbClr val="000000"/>
                </a:solidFill>
              </a:rPr>
              <a:t> </a:t>
            </a:r>
            <a:r>
              <a:rPr dirty="0" sz="3600">
                <a:solidFill>
                  <a:srgbClr val="000000"/>
                </a:solidFill>
              </a:rPr>
              <a:t>patients</a:t>
            </a:r>
            <a:r>
              <a:rPr dirty="0" sz="3600" spc="5">
                <a:solidFill>
                  <a:srgbClr val="000000"/>
                </a:solidFill>
              </a:rPr>
              <a:t> </a:t>
            </a:r>
            <a:r>
              <a:rPr dirty="0" sz="3600" spc="-10">
                <a:solidFill>
                  <a:srgbClr val="000000"/>
                </a:solidFill>
              </a:rPr>
              <a:t>randomized</a:t>
            </a:r>
            <a:endParaRPr sz="3600"/>
          </a:p>
          <a:p>
            <a:pPr marL="111760">
              <a:lnSpc>
                <a:spcPct val="100000"/>
              </a:lnSpc>
            </a:pPr>
            <a:r>
              <a:rPr dirty="0" sz="3600">
                <a:solidFill>
                  <a:srgbClr val="000000"/>
                </a:solidFill>
              </a:rPr>
              <a:t>110</a:t>
            </a:r>
            <a:r>
              <a:rPr dirty="0" sz="3600" spc="-20">
                <a:solidFill>
                  <a:srgbClr val="000000"/>
                </a:solidFill>
              </a:rPr>
              <a:t> </a:t>
            </a:r>
            <a:r>
              <a:rPr dirty="0" sz="3600">
                <a:solidFill>
                  <a:srgbClr val="000000"/>
                </a:solidFill>
              </a:rPr>
              <a:t>centres,</a:t>
            </a:r>
            <a:r>
              <a:rPr dirty="0" sz="3600" spc="-5">
                <a:solidFill>
                  <a:srgbClr val="000000"/>
                </a:solidFill>
              </a:rPr>
              <a:t> </a:t>
            </a:r>
            <a:r>
              <a:rPr dirty="0" sz="3600">
                <a:solidFill>
                  <a:srgbClr val="000000"/>
                </a:solidFill>
              </a:rPr>
              <a:t>22</a:t>
            </a:r>
            <a:r>
              <a:rPr dirty="0" sz="3600" spc="-10">
                <a:solidFill>
                  <a:srgbClr val="000000"/>
                </a:solidFill>
              </a:rPr>
              <a:t> countries</a:t>
            </a:r>
            <a:endParaRPr sz="3600"/>
          </a:p>
        </p:txBody>
      </p:sp>
      <p:sp>
        <p:nvSpPr>
          <p:cNvPr id="4" name="object 4" descr=""/>
          <p:cNvSpPr txBox="1"/>
          <p:nvPr/>
        </p:nvSpPr>
        <p:spPr>
          <a:xfrm>
            <a:off x="1422213" y="3118775"/>
            <a:ext cx="717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2,304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438465" y="5106376"/>
            <a:ext cx="4876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150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740668" y="1765463"/>
            <a:ext cx="717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3,058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946250" y="3853648"/>
            <a:ext cx="717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1,960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988914" y="5432664"/>
            <a:ext cx="5049520" cy="1200150"/>
          </a:xfrm>
          <a:prstGeom prst="rect">
            <a:avLst/>
          </a:prstGeom>
        </p:spPr>
        <p:txBody>
          <a:bodyPr wrap="square" lIns="0" tIns="189230" rIns="0" bIns="0" rtlCol="0" vert="horz">
            <a:spAutoFit/>
          </a:bodyPr>
          <a:lstStyle/>
          <a:p>
            <a:pPr algn="ctr" marR="761365">
              <a:lnSpc>
                <a:spcPct val="100000"/>
              </a:lnSpc>
              <a:spcBef>
                <a:spcPts val="1490"/>
              </a:spcBef>
            </a:pPr>
            <a:r>
              <a:rPr dirty="0" sz="2400" spc="-25">
                <a:latin typeface="Calibri"/>
                <a:cs typeface="Calibri"/>
              </a:rPr>
              <a:t>18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614"/>
              </a:spcBef>
            </a:pPr>
            <a:r>
              <a:rPr dirty="0" sz="2800">
                <a:latin typeface="Calibri"/>
                <a:cs typeface="Calibri"/>
              </a:rPr>
              <a:t>99.9%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completed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30-</a:t>
            </a:r>
            <a:r>
              <a:rPr dirty="0" sz="2800">
                <a:latin typeface="Calibri"/>
                <a:cs typeface="Calibri"/>
              </a:rPr>
              <a:t>day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follow-</a:t>
            </a:r>
            <a:r>
              <a:rPr dirty="0" sz="2800" spc="-25">
                <a:latin typeface="Calibri"/>
                <a:cs typeface="Calibri"/>
              </a:rPr>
              <a:t>up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5247" y="547688"/>
            <a:ext cx="49206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Baseline</a:t>
            </a:r>
            <a:r>
              <a:rPr dirty="0" spc="-145"/>
              <a:t> </a:t>
            </a:r>
            <a:r>
              <a:rPr dirty="0" spc="-10"/>
              <a:t>characteristics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59915" y="1789879"/>
          <a:ext cx="9833610" cy="438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3425"/>
                <a:gridCol w="3273425"/>
                <a:gridCol w="3273425"/>
              </a:tblGrid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89330" marR="136525" indent="-8477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3742)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89330" marR="87630" indent="-896619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age,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years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70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77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70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male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2075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(56%)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2096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(56%)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90805" marR="3562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chronic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antihypertensive</a:t>
                      </a:r>
                      <a:r>
                        <a:rPr dirty="0" sz="24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meds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 marR="857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(sd)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(1)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(1)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6565">
                <a:tc>
                  <a:txBody>
                    <a:bodyPr/>
                    <a:lstStyle/>
                    <a:p>
                      <a:pPr algn="r" marR="850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≥3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meds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1038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(28%)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1011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(27%)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chronic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ACEI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ARB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37894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2684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(72%)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37894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2684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(72%)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chronic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beta-blocker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1668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(45%)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851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1601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(43%)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763" y="579483"/>
            <a:ext cx="55562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"/>
              <a:t>Intraoperative</a:t>
            </a:r>
            <a:r>
              <a:rPr dirty="0" spc="-125"/>
              <a:t> </a:t>
            </a:r>
            <a:r>
              <a:rPr dirty="0" spc="-10"/>
              <a:t>compliance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70475" y="1945993"/>
          <a:ext cx="9246870" cy="3794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1950"/>
                <a:gridCol w="2153285"/>
                <a:gridCol w="2107565"/>
                <a:gridCol w="2072004"/>
              </a:tblGrid>
              <a:tr h="1342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28625" marR="217170" indent="-20320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3742)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06400" marR="146685" indent="-25336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3748)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93700" marR="387350" indent="63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Median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Intraoperative</a:t>
                      </a:r>
                      <a:r>
                        <a:rPr dirty="0" sz="24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latin typeface="Calibri"/>
                          <a:cs typeface="Calibri"/>
                        </a:rPr>
                        <a:t>MAPs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b="1">
                          <a:latin typeface="Calibri"/>
                          <a:cs typeface="Calibri"/>
                        </a:rPr>
                        <a:t>Minutes,</a:t>
                      </a:r>
                      <a:r>
                        <a:rPr dirty="0" sz="24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median</a:t>
                      </a:r>
                      <a:r>
                        <a:rPr dirty="0" sz="2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latin typeface="Calibri"/>
                          <a:cs typeface="Calibri"/>
                        </a:rPr>
                        <a:t>(IRQ)*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4673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MAP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&lt;60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NA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6642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MAP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60-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79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(5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63)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56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(20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108)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34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-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28)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5278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MAP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≥80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101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(55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165)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(26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125)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(27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36)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5801845" y="5975911"/>
            <a:ext cx="49174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*mean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duration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surgery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170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minutes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683" y="815481"/>
            <a:ext cx="73526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Pre-</a:t>
            </a:r>
            <a:r>
              <a:rPr dirty="0" spc="-100"/>
              <a:t> </a:t>
            </a:r>
            <a:r>
              <a:rPr dirty="0"/>
              <a:t>and</a:t>
            </a:r>
            <a:r>
              <a:rPr dirty="0" spc="-95"/>
              <a:t> </a:t>
            </a:r>
            <a:r>
              <a:rPr dirty="0" spc="-30"/>
              <a:t>postoperative</a:t>
            </a:r>
            <a:r>
              <a:rPr dirty="0" spc="-85"/>
              <a:t> </a:t>
            </a:r>
            <a:r>
              <a:rPr dirty="0" spc="-10"/>
              <a:t>compliance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09136" y="2247409"/>
          <a:ext cx="9465310" cy="2876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4490"/>
                <a:gridCol w="3273425"/>
                <a:gridCol w="3273425"/>
              </a:tblGrid>
              <a:tr h="906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89330" marR="136525" indent="-84772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3742)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89330" marR="87630" indent="-896619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54165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-25" b="1">
                          <a:latin typeface="Calibri"/>
                          <a:cs typeface="Calibri"/>
                        </a:rPr>
                        <a:t>Day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compliance</a:t>
                      </a:r>
                      <a:r>
                        <a:rPr dirty="0" sz="2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(95% </a:t>
                      </a:r>
                      <a:r>
                        <a:rPr dirty="0" sz="2400" spc="-25" b="1"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1308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Surgery*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68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(67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70)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271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(55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58)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1943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Postoperative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75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(73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76)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271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67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(65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68)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Postoperative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72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(71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74)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271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(69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72)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7629727" y="5388146"/>
            <a:ext cx="31756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*before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763" y="805611"/>
            <a:ext cx="78524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Medications</a:t>
            </a:r>
            <a:r>
              <a:rPr dirty="0" spc="-135"/>
              <a:t> </a:t>
            </a:r>
            <a:r>
              <a:rPr dirty="0" spc="-10"/>
              <a:t>received</a:t>
            </a:r>
            <a:r>
              <a:rPr dirty="0" spc="-175"/>
              <a:t> </a:t>
            </a:r>
            <a:r>
              <a:rPr dirty="0" spc="-10"/>
              <a:t>perioperatively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060452" y="2122491"/>
          <a:ext cx="100584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4400"/>
                <a:gridCol w="1244600"/>
                <a:gridCol w="1231900"/>
                <a:gridCol w="1295400"/>
                <a:gridCol w="1308100"/>
                <a:gridCol w="1384300"/>
                <a:gridCol w="1397000"/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4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321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20" b="1">
                          <a:latin typeface="Calibri"/>
                          <a:cs typeface="Calibri"/>
                        </a:rPr>
                        <a:t>Hypo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Hyper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988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20" b="1">
                          <a:latin typeface="Calibri"/>
                          <a:cs typeface="Calibri"/>
                        </a:rPr>
                        <a:t>Hypo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Hyper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20" b="1">
                          <a:latin typeface="Calibri"/>
                          <a:cs typeface="Calibri"/>
                        </a:rPr>
                        <a:t>Hypo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Hyper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38100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received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ACEI/ARB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5%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38%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6%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7945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47%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7%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50%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38100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received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beta-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blocker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23%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32%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7782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25%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36%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28%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37%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38735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received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≥1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antihypertensive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7500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36%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70%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226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39%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21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79%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42%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21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83%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78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6992011" y="5746521"/>
            <a:ext cx="4040504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9621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Hypo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=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hypotension-avoidance </a:t>
            </a:r>
            <a:r>
              <a:rPr dirty="0" sz="2400">
                <a:latin typeface="Calibri"/>
                <a:cs typeface="Calibri"/>
              </a:rPr>
              <a:t>Hyper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=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hypertension-avoidance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1611" y="806249"/>
            <a:ext cx="36696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Primary</a:t>
            </a:r>
            <a:r>
              <a:rPr dirty="0" spc="-110"/>
              <a:t> </a:t>
            </a:r>
            <a:r>
              <a:rPr dirty="0" spc="-10"/>
              <a:t>outcome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13484" y="2227474"/>
          <a:ext cx="9365615" cy="2484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3275"/>
                <a:gridCol w="1989454"/>
                <a:gridCol w="2072004"/>
                <a:gridCol w="2106929"/>
                <a:gridCol w="1111250"/>
              </a:tblGrid>
              <a:tr h="1553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51155" marR="136525" indent="-20764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3742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691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92430" marR="128905" indent="-2565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</a:t>
                      </a:r>
                      <a:r>
                        <a:rPr dirty="0" sz="2400" spc="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72009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536575" marR="276225" indent="-254635">
                        <a:lnSpc>
                          <a:spcPct val="100000"/>
                        </a:lnSpc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Hazard</a:t>
                      </a:r>
                      <a:r>
                        <a:rPr dirty="0" sz="2400" spc="-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ratio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6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30910">
                <a:tc>
                  <a:txBody>
                    <a:bodyPr/>
                    <a:lstStyle/>
                    <a:p>
                      <a:pPr marL="37465" marR="15367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400" b="1">
                          <a:latin typeface="Calibri"/>
                          <a:cs typeface="Calibri"/>
                        </a:rPr>
                        <a:t>Major</a:t>
                      </a:r>
                      <a:r>
                        <a:rPr dirty="0" sz="24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latin typeface="Calibri"/>
                          <a:cs typeface="Calibri"/>
                        </a:rPr>
                        <a:t>vascular complication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7030">
                        <a:lnSpc>
                          <a:spcPct val="100000"/>
                        </a:lnSpc>
                        <a:spcBef>
                          <a:spcPts val="20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520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(13.9)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2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ct val="100000"/>
                        </a:lnSpc>
                        <a:spcBef>
                          <a:spcPts val="20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524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(14.0)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2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0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0.99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(0.88-1.12)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2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7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0.92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2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1676510" y="5009422"/>
            <a:ext cx="86106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Results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modified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status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randomization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tranexamic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acid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placebo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group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(interaction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P=0.54)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1279" y="413120"/>
            <a:ext cx="440880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Secondary</a:t>
            </a:r>
            <a:r>
              <a:rPr dirty="0" spc="-165"/>
              <a:t> </a:t>
            </a:r>
            <a:r>
              <a:rPr dirty="0" spc="-10"/>
              <a:t>outcomes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21915" y="1181724"/>
          <a:ext cx="11205845" cy="5483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4875"/>
                <a:gridCol w="1902460"/>
                <a:gridCol w="2025649"/>
                <a:gridCol w="2174875"/>
                <a:gridCol w="1645284"/>
              </a:tblGrid>
              <a:tr h="16465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07975" marR="92710" indent="-20764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3742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68935" marR="105410" indent="-25654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</a:t>
                      </a:r>
                      <a:r>
                        <a:rPr dirty="0" sz="2400" spc="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9532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marL="571500" marR="310515" indent="-256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Hazard</a:t>
                      </a:r>
                      <a:r>
                        <a:rPr dirty="0" sz="2400" spc="-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ratio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2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829944">
                <a:tc>
                  <a:txBody>
                    <a:bodyPr/>
                    <a:lstStyle/>
                    <a:p>
                      <a:pPr marL="38100" marR="12318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injury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after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noncardiac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surgery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(MINS)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474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(12.7)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481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(12.8)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0.99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(0.87-1.12)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0.84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37465" marR="2927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MINS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fulfilling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universal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definition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MI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424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(11.3)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32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439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(11.7)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32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0.97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(0.85-1.10)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32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0.61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32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6324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24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infarction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54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46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1.18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(0.80-1.75)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0.41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35305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Stroke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1.00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(0.51-1.96)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&gt;0.99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44830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Vascular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mortality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(0.7)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24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1.04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(0.60-1.83)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0.88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2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mortality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43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1.17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(0.78-1.75)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0.46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2364" y="413120"/>
            <a:ext cx="382777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Tertiary</a:t>
            </a:r>
            <a:r>
              <a:rPr dirty="0" spc="-150"/>
              <a:t> </a:t>
            </a:r>
            <a:r>
              <a:rPr dirty="0" spc="-10"/>
              <a:t>outcomes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21915" y="1297475"/>
          <a:ext cx="11205845" cy="506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8590"/>
                <a:gridCol w="1886585"/>
                <a:gridCol w="2002154"/>
                <a:gridCol w="2106295"/>
                <a:gridCol w="1238250"/>
              </a:tblGrid>
              <a:tr h="16465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00355" marR="84455" indent="-20764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3742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2611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58140" marR="93345" indent="-25654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</a:t>
                      </a:r>
                      <a:r>
                        <a:rPr dirty="0" sz="2400" spc="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389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marL="536575" marR="276225" indent="-254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Hazard</a:t>
                      </a:r>
                      <a:r>
                        <a:rPr dirty="0" sz="2400" spc="-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ratio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2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Non-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fatal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arrest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(0.2)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(&lt;0.1)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2.34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(0.60-9.04)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0.22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6705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Hemorrhagic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stroke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(0.0)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(&lt;0.1)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-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6324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Non-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hemorrhagic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stroke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16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1.07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(0.54-2.11)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0.86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3530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Acute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congestive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heart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failure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21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18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1.17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(0.62-2.19)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0.63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54483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clinically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important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AF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62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(1.7)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44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1.42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(0.96-2.08)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0.08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Sepsis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57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(1.5)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0.88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(0.60-1.29)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0.51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64954" y="1897465"/>
            <a:ext cx="9747885" cy="425069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&gt;</a:t>
            </a:r>
            <a:r>
              <a:rPr dirty="0" sz="3200">
                <a:latin typeface="Calibri"/>
                <a:cs typeface="Calibri"/>
              </a:rPr>
              <a:t>300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millions/year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adult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noncardiac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surgeries</a:t>
            </a:r>
            <a:endParaRPr sz="32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Major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vascular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complications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frequent</a:t>
            </a:r>
            <a:endParaRPr sz="32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Hemodynamics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abnormalities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frequent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225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&gt;25%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intraoperative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and/or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postoperative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hypotension</a:t>
            </a:r>
            <a:endParaRPr sz="28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200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linked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major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vascular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complications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&gt;50%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take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chronic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antihypertensive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medications</a:t>
            </a:r>
            <a:endParaRPr sz="3200">
              <a:latin typeface="Calibri"/>
              <a:cs typeface="Calibri"/>
            </a:endParaRPr>
          </a:p>
          <a:p>
            <a:pPr marL="681355" indent="-257810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commonly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continued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perioperatively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(although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practice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varies)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34667" y="834682"/>
            <a:ext cx="25215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Background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0142" y="2464116"/>
          <a:ext cx="11122660" cy="3592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8795"/>
                <a:gridCol w="2124710"/>
                <a:gridCol w="2141220"/>
                <a:gridCol w="2557779"/>
                <a:gridCol w="1226820"/>
              </a:tblGrid>
              <a:tr h="1920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203835" indent="-20764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3742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743585" marR="276860" indent="-4591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median</a:t>
                      </a:r>
                      <a:r>
                        <a:rPr dirty="0" sz="24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days </a:t>
                      </a:r>
                      <a:r>
                        <a:rPr dirty="0" sz="24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(IRQ)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26720" marR="164465" indent="-2565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</a:t>
                      </a:r>
                      <a:r>
                        <a:rPr dirty="0" sz="2400" spc="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3748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751840" marR="285750" indent="-4591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median</a:t>
                      </a:r>
                      <a:r>
                        <a:rPr dirty="0" sz="24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days </a:t>
                      </a:r>
                      <a:r>
                        <a:rPr dirty="0" sz="24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(IRQ)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763270" marR="110489" indent="-647700">
                        <a:lnSpc>
                          <a:spcPct val="100000"/>
                        </a:lnSpc>
                        <a:spcBef>
                          <a:spcPts val="1765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Median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814705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Length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hospital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stay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4.0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(2.1-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7.1)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4.0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(2.1-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7.0)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0.05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0.05,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0.14)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0.34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7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Days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alive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home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260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25.0</a:t>
                      </a:r>
                      <a:r>
                        <a:rPr dirty="0" sz="2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(21.0-28.0)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260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25.0</a:t>
                      </a:r>
                      <a:r>
                        <a:rPr dirty="0" sz="2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(21.0-28.0)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260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&gt;-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0.01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0.29,</a:t>
                      </a:r>
                      <a:r>
                        <a:rPr dirty="0" sz="2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0.29)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260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780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1.00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260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8599" y="1071032"/>
            <a:ext cx="51333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Other</a:t>
            </a:r>
            <a:r>
              <a:rPr dirty="0" spc="-150"/>
              <a:t> </a:t>
            </a:r>
            <a:r>
              <a:rPr dirty="0"/>
              <a:t>tertiary</a:t>
            </a:r>
            <a:r>
              <a:rPr dirty="0" spc="-114"/>
              <a:t> </a:t>
            </a:r>
            <a:r>
              <a:rPr dirty="0" spc="-10"/>
              <a:t>outcomes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6832" y="179340"/>
            <a:ext cx="39573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Subgroup</a:t>
            </a:r>
            <a:r>
              <a:rPr dirty="0" spc="-200"/>
              <a:t> </a:t>
            </a:r>
            <a:r>
              <a:rPr dirty="0" spc="-10"/>
              <a:t>analyses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3139" y="929640"/>
            <a:ext cx="7729727" cy="573938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034" y="410668"/>
            <a:ext cx="103695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Arial"/>
                <a:cs typeface="Arial"/>
              </a:rPr>
              <a:t>Subgroup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based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on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type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surgery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chronic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beta-</a:t>
            </a:r>
            <a:r>
              <a:rPr dirty="0" sz="2800" spc="-10">
                <a:latin typeface="Arial"/>
                <a:cs typeface="Arial"/>
              </a:rPr>
              <a:t>blocker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8196" y="938784"/>
            <a:ext cx="8769095" cy="580948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56028" y="1819251"/>
            <a:ext cx="9533255" cy="2894330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207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T</a:t>
            </a:r>
            <a:r>
              <a:rPr dirty="0" sz="3200">
                <a:latin typeface="Calibri"/>
                <a:cs typeface="Calibri"/>
              </a:rPr>
              <a:t>wo</a:t>
            </a:r>
            <a:r>
              <a:rPr dirty="0" sz="3200" spc="-12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potential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explanations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main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results</a:t>
            </a:r>
            <a:endParaRPr sz="3200">
              <a:latin typeface="Calibri"/>
              <a:cs typeface="Calibri"/>
            </a:endParaRPr>
          </a:p>
          <a:p>
            <a:pPr lvl="1" marL="681355" marR="5080" indent="-257810">
              <a:lnSpc>
                <a:spcPct val="100000"/>
              </a:lnSpc>
              <a:spcBef>
                <a:spcPts val="1720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compliance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with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planned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strategies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decreased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effects </a:t>
            </a:r>
            <a:r>
              <a:rPr dirty="0" sz="2800">
                <a:latin typeface="Calibri"/>
                <a:cs typeface="Calibri"/>
              </a:rPr>
              <a:t>that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might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have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seen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with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optimal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compliance</a:t>
            </a:r>
            <a:endParaRPr sz="2800">
              <a:latin typeface="Calibri"/>
              <a:cs typeface="Calibri"/>
            </a:endParaRPr>
          </a:p>
          <a:p>
            <a:pPr lvl="1" marL="681355" marR="1153795" indent="-257810">
              <a:lnSpc>
                <a:spcPct val="100000"/>
              </a:lnSpc>
              <a:spcBef>
                <a:spcPts val="1610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interventions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differed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insufficiently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their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impact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on </a:t>
            </a:r>
            <a:r>
              <a:rPr dirty="0" sz="2800" spc="-10">
                <a:latin typeface="Calibri"/>
                <a:cs typeface="Calibri"/>
              </a:rPr>
              <a:t>hemodynamics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(even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with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optimal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compliance)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622" y="616351"/>
            <a:ext cx="37592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Post-</a:t>
            </a:r>
            <a:r>
              <a:rPr dirty="0"/>
              <a:t>hoc</a:t>
            </a:r>
            <a:r>
              <a:rPr dirty="0" spc="-15"/>
              <a:t> </a:t>
            </a:r>
            <a:r>
              <a:rPr dirty="0" spc="-10"/>
              <a:t>analyses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237" y="376256"/>
            <a:ext cx="94119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Effects</a:t>
            </a:r>
            <a:r>
              <a:rPr dirty="0" sz="3600" spc="-75"/>
              <a:t> </a:t>
            </a:r>
            <a:r>
              <a:rPr dirty="0" sz="3600"/>
              <a:t>on</a:t>
            </a:r>
            <a:r>
              <a:rPr dirty="0" sz="3600" spc="-55"/>
              <a:t> </a:t>
            </a:r>
            <a:r>
              <a:rPr dirty="0" sz="3600"/>
              <a:t>primary</a:t>
            </a:r>
            <a:r>
              <a:rPr dirty="0" sz="3600" spc="-65"/>
              <a:t> </a:t>
            </a:r>
            <a:r>
              <a:rPr dirty="0" sz="3600"/>
              <a:t>outcome</a:t>
            </a:r>
            <a:r>
              <a:rPr dirty="0" sz="3600" spc="-60"/>
              <a:t> </a:t>
            </a:r>
            <a:r>
              <a:rPr dirty="0" sz="3600"/>
              <a:t>by</a:t>
            </a:r>
            <a:r>
              <a:rPr dirty="0" sz="3600" spc="-45"/>
              <a:t> </a:t>
            </a:r>
            <a:r>
              <a:rPr dirty="0" sz="3600"/>
              <a:t>centre</a:t>
            </a:r>
            <a:r>
              <a:rPr dirty="0" sz="3600" spc="-60"/>
              <a:t> </a:t>
            </a:r>
            <a:r>
              <a:rPr dirty="0" sz="3600" spc="-10"/>
              <a:t>compliance</a:t>
            </a:r>
            <a:endParaRPr sz="3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4811" y="1028700"/>
            <a:ext cx="8019287" cy="573633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503" y="134599"/>
            <a:ext cx="53968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Effects</a:t>
            </a:r>
            <a:r>
              <a:rPr dirty="0" spc="-100"/>
              <a:t> </a:t>
            </a:r>
            <a:r>
              <a:rPr dirty="0"/>
              <a:t>on</a:t>
            </a:r>
            <a:r>
              <a:rPr dirty="0" spc="-105"/>
              <a:t> </a:t>
            </a:r>
            <a:r>
              <a:rPr dirty="0" spc="-10"/>
              <a:t>hemodynamics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06750" y="945078"/>
          <a:ext cx="9979025" cy="5850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3020"/>
                <a:gridCol w="1945004"/>
                <a:gridCol w="1991359"/>
                <a:gridCol w="2188209"/>
              </a:tblGrid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Post-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randomization</a:t>
                      </a:r>
                      <a:r>
                        <a:rPr dirty="0" sz="2400" spc="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0" marR="1149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Hypotension- avoidance </a:t>
                      </a:r>
                      <a:r>
                        <a:rPr dirty="0" sz="24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4615" marR="89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Hypertension- avoidance </a:t>
                      </a:r>
                      <a:r>
                        <a:rPr dirty="0" sz="24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50850" marR="445134" indent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2400" b="1">
                          <a:latin typeface="Calibri"/>
                          <a:cs typeface="Calibri"/>
                        </a:rPr>
                        <a:t>Systolic</a:t>
                      </a:r>
                      <a:r>
                        <a:rPr dirty="0" sz="24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blood</a:t>
                      </a:r>
                      <a:r>
                        <a:rPr dirty="0" sz="24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pressure,</a:t>
                      </a:r>
                      <a:r>
                        <a:rPr dirty="0" sz="2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mm</a:t>
                      </a:r>
                      <a:r>
                        <a:rPr dirty="0" sz="24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latin typeface="Calibri"/>
                          <a:cs typeface="Calibri"/>
                        </a:rPr>
                        <a:t>Hg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5125">
                <a:tc>
                  <a:txBody>
                    <a:bodyPr/>
                    <a:lstStyle/>
                    <a:p>
                      <a:pPr marL="37465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before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anesthetic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induction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147.5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146.5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1.0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(0.0,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1655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PACU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(2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hrs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132.5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131.3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1.2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(0.1,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2.3)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pPr marL="38100">
                        <a:lnSpc>
                          <a:spcPts val="283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upon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arrival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surgical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ward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3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132.1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83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130.4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3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1.7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(0.7,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2.7)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38100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129.0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127.4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1.6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(0.8,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2.4)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38735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131.8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725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130.7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72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1.1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(0.2,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marL="1270">
                        <a:lnSpc>
                          <a:spcPts val="2725"/>
                        </a:lnSpc>
                      </a:pPr>
                      <a:r>
                        <a:rPr dirty="0" sz="2400" b="1">
                          <a:latin typeface="Calibri"/>
                          <a:cs typeface="Calibri"/>
                        </a:rPr>
                        <a:t>Heart</a:t>
                      </a:r>
                      <a:r>
                        <a:rPr dirty="0" sz="24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rate,</a:t>
                      </a:r>
                      <a:r>
                        <a:rPr dirty="0" sz="24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latin typeface="Calibri"/>
                          <a:cs typeface="Calibri"/>
                        </a:rPr>
                        <a:t>bpm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5605">
                <a:tc>
                  <a:txBody>
                    <a:bodyPr/>
                    <a:lstStyle/>
                    <a:p>
                      <a:pPr marL="38735">
                        <a:lnSpc>
                          <a:spcPts val="284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before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anesthetic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induction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75.4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74.8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0.6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(0.0,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1.2)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38735">
                        <a:lnSpc>
                          <a:spcPts val="284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PACU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(2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hrs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76.0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74.7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1.3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(0.5,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38735">
                        <a:lnSpc>
                          <a:spcPts val="284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upon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arrival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surgical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ward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76.6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75.2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1.4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(0.7,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38735">
                        <a:lnSpc>
                          <a:spcPts val="284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77.0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75.8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1.2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(0.6,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1.8)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38735">
                        <a:lnSpc>
                          <a:spcPts val="284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day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surgery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78.7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77.3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1.4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(0.7,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2.1)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362" y="844324"/>
            <a:ext cx="486283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07034" marR="5080" indent="-39497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Effects</a:t>
            </a:r>
            <a:r>
              <a:rPr dirty="0" sz="3600" spc="-105"/>
              <a:t> </a:t>
            </a:r>
            <a:r>
              <a:rPr dirty="0" sz="3600"/>
              <a:t>on</a:t>
            </a:r>
            <a:r>
              <a:rPr dirty="0" sz="3600" spc="-80"/>
              <a:t> </a:t>
            </a:r>
            <a:r>
              <a:rPr dirty="0" sz="3600" spc="-10"/>
              <a:t>hemodynamics </a:t>
            </a:r>
            <a:r>
              <a:rPr dirty="0" sz="3600"/>
              <a:t>by</a:t>
            </a:r>
            <a:r>
              <a:rPr dirty="0" sz="3600" spc="-60"/>
              <a:t> </a:t>
            </a:r>
            <a:r>
              <a:rPr dirty="0" sz="3600"/>
              <a:t>centre</a:t>
            </a:r>
            <a:r>
              <a:rPr dirty="0" sz="3600" spc="-45"/>
              <a:t> </a:t>
            </a:r>
            <a:r>
              <a:rPr dirty="0" sz="3600" spc="-10"/>
              <a:t>compliance</a:t>
            </a:r>
            <a:endParaRPr sz="3600"/>
          </a:p>
        </p:txBody>
      </p:sp>
      <p:sp>
        <p:nvSpPr>
          <p:cNvPr id="3" name="object 3" descr=""/>
          <p:cNvSpPr txBox="1"/>
          <p:nvPr/>
        </p:nvSpPr>
        <p:spPr>
          <a:xfrm>
            <a:off x="1589385" y="2762017"/>
            <a:ext cx="9216390" cy="207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1945" marR="5080" indent="-30988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20">
                <a:latin typeface="Calibri"/>
                <a:cs typeface="Calibri"/>
              </a:rPr>
              <a:t>Effects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blood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pressure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strategies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on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hemodynamics </a:t>
            </a:r>
            <a:r>
              <a:rPr dirty="0" sz="3200">
                <a:latin typeface="Calibri"/>
                <a:cs typeface="Calibri"/>
              </a:rPr>
              <a:t>consistent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across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centres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with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different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compliance</a:t>
            </a:r>
            <a:endParaRPr sz="32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50" spc="-20">
                <a:latin typeface="Calibri"/>
                <a:cs typeface="Calibri"/>
              </a:rPr>
              <a:t>Interaction</a:t>
            </a:r>
            <a:r>
              <a:rPr dirty="0" sz="2850" spc="-125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P=0.72</a:t>
            </a:r>
            <a:r>
              <a:rPr dirty="0" sz="2850" spc="-114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for</a:t>
            </a:r>
            <a:r>
              <a:rPr dirty="0" sz="2850" spc="-95">
                <a:latin typeface="Calibri"/>
                <a:cs typeface="Calibri"/>
              </a:rPr>
              <a:t> </a:t>
            </a:r>
            <a:r>
              <a:rPr dirty="0" sz="2850" spc="-20">
                <a:latin typeface="Calibri"/>
                <a:cs typeface="Calibri"/>
              </a:rPr>
              <a:t>systolic</a:t>
            </a:r>
            <a:r>
              <a:rPr dirty="0" sz="2850" spc="-100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blood</a:t>
            </a:r>
            <a:r>
              <a:rPr dirty="0" sz="2850" spc="-110">
                <a:latin typeface="Calibri"/>
                <a:cs typeface="Calibri"/>
              </a:rPr>
              <a:t> </a:t>
            </a:r>
            <a:r>
              <a:rPr dirty="0" sz="2850" spc="-10">
                <a:latin typeface="Calibri"/>
                <a:cs typeface="Calibri"/>
              </a:rPr>
              <a:t>pressure</a:t>
            </a:r>
            <a:endParaRPr sz="285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790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50" spc="-20">
                <a:latin typeface="Calibri"/>
                <a:cs typeface="Calibri"/>
              </a:rPr>
              <a:t>Interaction</a:t>
            </a:r>
            <a:r>
              <a:rPr dirty="0" sz="2850" spc="-120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P=0.15</a:t>
            </a:r>
            <a:r>
              <a:rPr dirty="0" sz="2850" spc="-110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for</a:t>
            </a:r>
            <a:r>
              <a:rPr dirty="0" sz="2850" spc="-90">
                <a:latin typeface="Calibri"/>
                <a:cs typeface="Calibri"/>
              </a:rPr>
              <a:t> </a:t>
            </a:r>
            <a:r>
              <a:rPr dirty="0" sz="2850">
                <a:latin typeface="Calibri"/>
                <a:cs typeface="Calibri"/>
              </a:rPr>
              <a:t>heart</a:t>
            </a:r>
            <a:r>
              <a:rPr dirty="0" sz="2850" spc="-125">
                <a:latin typeface="Calibri"/>
                <a:cs typeface="Calibri"/>
              </a:rPr>
              <a:t> </a:t>
            </a:r>
            <a:r>
              <a:rPr dirty="0" sz="2850" spc="-20">
                <a:latin typeface="Calibri"/>
                <a:cs typeface="Calibri"/>
              </a:rPr>
              <a:t>rate</a:t>
            </a:r>
            <a:endParaRPr sz="2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3143" y="1264669"/>
            <a:ext cx="252603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Conclusions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36046" y="2651288"/>
            <a:ext cx="9252585" cy="14890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21310" marR="5080" indent="-30924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10">
                <a:latin typeface="Calibri"/>
                <a:cs typeface="Calibri"/>
              </a:rPr>
              <a:t>Perioperative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hypotension-</a:t>
            </a:r>
            <a:r>
              <a:rPr dirty="0" sz="3200">
                <a:latin typeface="Calibri"/>
                <a:cs typeface="Calibri"/>
              </a:rPr>
              <a:t>avoidance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strategy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did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not </a:t>
            </a:r>
            <a:r>
              <a:rPr dirty="0" sz="3200">
                <a:latin typeface="Calibri"/>
                <a:cs typeface="Calibri"/>
              </a:rPr>
              <a:t>differ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from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hypertension-</a:t>
            </a:r>
            <a:r>
              <a:rPr dirty="0" sz="3200">
                <a:latin typeface="Calibri"/>
                <a:cs typeface="Calibri"/>
              </a:rPr>
              <a:t>avoidance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strategy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regarding </a:t>
            </a:r>
            <a:r>
              <a:rPr dirty="0" sz="3200">
                <a:latin typeface="Calibri"/>
                <a:cs typeface="Calibri"/>
              </a:rPr>
              <a:t>effects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on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30-</a:t>
            </a:r>
            <a:r>
              <a:rPr dirty="0" sz="3200">
                <a:latin typeface="Calibri"/>
                <a:cs typeface="Calibri"/>
              </a:rPr>
              <a:t>day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major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vascular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complications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Implications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9990" y="1688853"/>
            <a:ext cx="9906000" cy="481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21945" marR="636270" indent="-30988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dirty="0" sz="2800" spc="-25">
                <a:latin typeface="Calibri"/>
                <a:cs typeface="Calibri"/>
              </a:rPr>
              <a:t>POISE-</a:t>
            </a:r>
            <a:r>
              <a:rPr dirty="0" sz="2800">
                <a:latin typeface="Calibri"/>
                <a:cs typeface="Calibri"/>
              </a:rPr>
              <a:t>3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informs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questions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that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commonly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confront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physicians </a:t>
            </a:r>
            <a:r>
              <a:rPr dirty="0" sz="2800">
                <a:latin typeface="Calibri"/>
                <a:cs typeface="Calibri"/>
              </a:rPr>
              <a:t>taking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care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patients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undergoing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1215"/>
              </a:spcBef>
              <a:buFont typeface="Arial"/>
              <a:buChar char="•"/>
              <a:tabLst>
                <a:tab pos="681355" algn="l"/>
                <a:tab pos="681990" algn="l"/>
              </a:tabLst>
            </a:pPr>
            <a:r>
              <a:rPr dirty="0" sz="2400">
                <a:latin typeface="Calibri"/>
                <a:cs typeface="Calibri"/>
              </a:rPr>
              <a:t>during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surgery: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target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MAPs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≥60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≥80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produced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similar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vascular</a:t>
            </a:r>
            <a:endParaRPr sz="2400">
              <a:latin typeface="Calibri"/>
              <a:cs typeface="Calibri"/>
            </a:endParaRPr>
          </a:p>
          <a:p>
            <a:pPr marL="681355">
              <a:lnSpc>
                <a:spcPct val="100000"/>
              </a:lnSpc>
            </a:pPr>
            <a:r>
              <a:rPr dirty="0" sz="2400" spc="-10">
                <a:latin typeface="Calibri"/>
                <a:cs typeface="Calibri"/>
              </a:rPr>
              <a:t>outcomes</a:t>
            </a:r>
            <a:endParaRPr sz="2400">
              <a:latin typeface="Calibri"/>
              <a:cs typeface="Calibri"/>
            </a:endParaRPr>
          </a:p>
          <a:p>
            <a:pPr lvl="1" marL="681355" marR="6254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681355" algn="l"/>
                <a:tab pos="681990" algn="l"/>
              </a:tabLst>
            </a:pPr>
            <a:r>
              <a:rPr dirty="0" sz="2400">
                <a:latin typeface="Calibri"/>
                <a:cs typeface="Calibri"/>
              </a:rPr>
              <a:t>perioperatively: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holding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ACEI/ARBs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continuing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other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chronic </a:t>
            </a:r>
            <a:r>
              <a:rPr dirty="0" sz="2400">
                <a:latin typeface="Calibri"/>
                <a:cs typeface="Calibri"/>
              </a:rPr>
              <a:t>antihypertensive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meds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based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blood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pressure,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versus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continuing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all </a:t>
            </a:r>
            <a:r>
              <a:rPr dirty="0" sz="2400">
                <a:latin typeface="Calibri"/>
                <a:cs typeface="Calibri"/>
              </a:rPr>
              <a:t>antihypertensive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meds,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resulted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substantial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impact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on </a:t>
            </a:r>
            <a:r>
              <a:rPr dirty="0" sz="2400">
                <a:latin typeface="Calibri"/>
                <a:cs typeface="Calibri"/>
              </a:rPr>
              <a:t>hemodynamics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vascular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outcomes</a:t>
            </a:r>
            <a:endParaRPr sz="2400">
              <a:latin typeface="Calibri"/>
              <a:cs typeface="Calibri"/>
            </a:endParaRPr>
          </a:p>
          <a:p>
            <a:pPr algn="just" marL="321945" marR="5080" indent="-309880">
              <a:lnSpc>
                <a:spcPct val="100000"/>
              </a:lnSpc>
              <a:spcBef>
                <a:spcPts val="118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2800">
                <a:latin typeface="Calibri"/>
                <a:cs typeface="Calibri"/>
              </a:rPr>
              <a:t>Further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research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needed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evaluate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perioperative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interventions </a:t>
            </a:r>
            <a:r>
              <a:rPr dirty="0" sz="2800">
                <a:latin typeface="Calibri"/>
                <a:cs typeface="Calibri"/>
              </a:rPr>
              <a:t>that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can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modify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hemodynamics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extent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direction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that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will </a:t>
            </a:r>
            <a:r>
              <a:rPr dirty="0" sz="2800">
                <a:latin typeface="Calibri"/>
                <a:cs typeface="Calibri"/>
              </a:rPr>
              <a:t>lead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favorable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impact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clinical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outcomes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9936" y="654204"/>
            <a:ext cx="20320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Rationale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58415" y="1396333"/>
            <a:ext cx="10184130" cy="4979035"/>
          </a:xfrm>
          <a:prstGeom prst="rect">
            <a:avLst/>
          </a:prstGeom>
        </p:spPr>
        <p:txBody>
          <a:bodyPr wrap="square" lIns="0" tIns="147955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165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dirty="0" sz="2800">
                <a:latin typeface="Calibri"/>
                <a:cs typeface="Calibri"/>
              </a:rPr>
              <a:t>Small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studies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with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methodological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limitations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suggest</a:t>
            </a:r>
            <a:endParaRPr sz="2800">
              <a:latin typeface="Calibri"/>
              <a:cs typeface="Calibri"/>
            </a:endParaRPr>
          </a:p>
          <a:p>
            <a:pPr lvl="1" marL="681355" marR="78740" indent="-257810">
              <a:lnSpc>
                <a:spcPct val="110000"/>
              </a:lnSpc>
              <a:spcBef>
                <a:spcPts val="625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400">
                <a:latin typeface="Calibri"/>
                <a:cs typeface="Calibri"/>
              </a:rPr>
              <a:t>withholding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ACEIs/ARBs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may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reduce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perioperative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hypotension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vascular complications</a:t>
            </a:r>
            <a:endParaRPr sz="24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400">
                <a:latin typeface="Calibri"/>
                <a:cs typeface="Calibri"/>
              </a:rPr>
              <a:t>withholding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beta-blockers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may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increase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perioperative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vascular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complications</a:t>
            </a:r>
            <a:endParaRPr sz="24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955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dirty="0" sz="2800" spc="-25">
                <a:latin typeface="Calibri"/>
                <a:cs typeface="Calibri"/>
              </a:rPr>
              <a:t>Intraoperative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mean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arterial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pressure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(MAP)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targets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≥60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are</a:t>
            </a:r>
            <a:endParaRPr sz="2800">
              <a:latin typeface="Calibri"/>
              <a:cs typeface="Calibri"/>
            </a:endParaRPr>
          </a:p>
          <a:p>
            <a:pPr marL="321945">
              <a:lnSpc>
                <a:spcPct val="100000"/>
              </a:lnSpc>
              <a:spcBef>
                <a:spcPts val="335"/>
              </a:spcBef>
            </a:pPr>
            <a:r>
              <a:rPr dirty="0" sz="2800">
                <a:latin typeface="Calibri"/>
                <a:cs typeface="Calibri"/>
              </a:rPr>
              <a:t>commonly</a:t>
            </a:r>
            <a:r>
              <a:rPr dirty="0" sz="2800" spc="-1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used</a:t>
            </a:r>
            <a:endParaRPr sz="28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920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400" spc="-25">
                <a:latin typeface="Calibri"/>
                <a:cs typeface="Calibri"/>
              </a:rPr>
              <a:t>however, </a:t>
            </a:r>
            <a:r>
              <a:rPr dirty="0" sz="2400">
                <a:latin typeface="Calibri"/>
                <a:cs typeface="Calibri"/>
              </a:rPr>
              <a:t>based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observational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data,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it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been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questioned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whether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MAP</a:t>
            </a:r>
            <a:endParaRPr sz="2400">
              <a:latin typeface="Calibri"/>
              <a:cs typeface="Calibri"/>
            </a:endParaRPr>
          </a:p>
          <a:p>
            <a:pPr marL="681355">
              <a:lnSpc>
                <a:spcPct val="100000"/>
              </a:lnSpc>
              <a:spcBef>
                <a:spcPts val="285"/>
              </a:spcBef>
            </a:pPr>
            <a:r>
              <a:rPr dirty="0" sz="2400">
                <a:latin typeface="Calibri"/>
                <a:cs typeface="Calibri"/>
              </a:rPr>
              <a:t>targets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≥80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mm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Hg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would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improve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outcomes</a:t>
            </a:r>
            <a:endParaRPr sz="2400">
              <a:latin typeface="Calibri"/>
              <a:cs typeface="Calibri"/>
            </a:endParaRPr>
          </a:p>
          <a:p>
            <a:pPr marL="12700" marR="696595">
              <a:lnSpc>
                <a:spcPct val="110000"/>
              </a:lnSpc>
              <a:spcBef>
                <a:spcPts val="1764"/>
              </a:spcBef>
            </a:pPr>
            <a:r>
              <a:rPr dirty="0" sz="2700">
                <a:latin typeface="Calibri"/>
                <a:cs typeface="Calibri"/>
              </a:rPr>
              <a:t>Uncertainty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remains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regarding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optimal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perioperative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blood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pressure management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1915" y="1106302"/>
            <a:ext cx="38862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Research</a:t>
            </a:r>
            <a:r>
              <a:rPr dirty="0" spc="-200"/>
              <a:t> </a:t>
            </a:r>
            <a:r>
              <a:rPr dirty="0" spc="-10"/>
              <a:t>question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81565" y="2234215"/>
            <a:ext cx="10083165" cy="2532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1945" marR="274320" indent="-30988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patients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undergoing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noncardiac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surgery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who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are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at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risk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vascular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events</a:t>
            </a:r>
            <a:endParaRPr sz="3200">
              <a:latin typeface="Calibri"/>
              <a:cs typeface="Calibri"/>
            </a:endParaRPr>
          </a:p>
          <a:p>
            <a:pPr lvl="1" marL="681355" marR="5080" indent="-257810">
              <a:lnSpc>
                <a:spcPct val="100000"/>
              </a:lnSpc>
              <a:spcBef>
                <a:spcPts val="1225"/>
              </a:spcBef>
              <a:buFont typeface="Arial"/>
              <a:buChar char="–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what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effects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perioperative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hypotension-</a:t>
            </a:r>
            <a:r>
              <a:rPr dirty="0" sz="2800">
                <a:latin typeface="Calibri"/>
                <a:cs typeface="Calibri"/>
              </a:rPr>
              <a:t>avoidance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strategy </a:t>
            </a:r>
            <a:r>
              <a:rPr dirty="0" sz="2800">
                <a:latin typeface="Calibri"/>
                <a:cs typeface="Calibri"/>
              </a:rPr>
              <a:t>versus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hypertension-</a:t>
            </a:r>
            <a:r>
              <a:rPr dirty="0" sz="2800">
                <a:latin typeface="Calibri"/>
                <a:cs typeface="Calibri"/>
              </a:rPr>
              <a:t>avoidance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strategy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  <a:p>
            <a:pPr lvl="2" marL="1041400" indent="-20574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1041400" algn="l"/>
              </a:tabLst>
            </a:pPr>
            <a:r>
              <a:rPr dirty="0" sz="2400" spc="-10">
                <a:latin typeface="Calibri"/>
                <a:cs typeface="Calibri"/>
              </a:rPr>
              <a:t>30-</a:t>
            </a:r>
            <a:r>
              <a:rPr dirty="0" sz="2400">
                <a:latin typeface="Calibri"/>
                <a:cs typeface="Calibri"/>
              </a:rPr>
              <a:t>day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incidence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major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vascular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complications?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4130" y="1106420"/>
            <a:ext cx="14420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Design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074163" y="2346457"/>
            <a:ext cx="9907905" cy="3332479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Partial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2x2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factorial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design</a:t>
            </a:r>
            <a:endParaRPr sz="32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10,000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patients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tranexamic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acid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or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placebo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trial</a:t>
            </a:r>
            <a:endParaRPr sz="32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Expected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6,500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patients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blood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pressure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trial</a:t>
            </a:r>
            <a:endParaRPr sz="3200">
              <a:latin typeface="Calibri"/>
              <a:cs typeface="Calibri"/>
            </a:endParaRPr>
          </a:p>
          <a:p>
            <a:pPr marL="321945" marR="5080" indent="-309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Patients,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healthcare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providers,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study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personnel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aware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blood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pressure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treatment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assignment</a:t>
            </a:r>
            <a:endParaRPr sz="32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Outcome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adjudicators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masked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treatment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assignment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1935" y="964984"/>
            <a:ext cx="356933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Eligibility</a:t>
            </a:r>
            <a:r>
              <a:rPr dirty="0" spc="-130"/>
              <a:t> </a:t>
            </a:r>
            <a:r>
              <a:rPr dirty="0" spc="-10"/>
              <a:t>criteria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04372" y="1903848"/>
            <a:ext cx="9140190" cy="43713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Included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patients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≥45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years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old,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undergoing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inpatient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noncardiac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at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risk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perioperative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cardiovascular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events</a:t>
            </a:r>
            <a:endParaRPr sz="28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chronically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taking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≥1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antihypertensive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medication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Excluded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patients</a:t>
            </a:r>
            <a:endParaRPr sz="32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cranial</a:t>
            </a:r>
            <a:r>
              <a:rPr dirty="0" sz="2800" spc="-1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neurosurgery</a:t>
            </a:r>
            <a:endParaRPr sz="2800">
              <a:latin typeface="Calibri"/>
              <a:cs typeface="Calibri"/>
            </a:endParaRPr>
          </a:p>
          <a:p>
            <a:pPr lvl="1" marL="681355" indent="-25781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NYHA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class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III-</a:t>
            </a:r>
            <a:r>
              <a:rPr dirty="0" sz="2800" spc="-70">
                <a:latin typeface="Calibri"/>
                <a:cs typeface="Calibri"/>
              </a:rPr>
              <a:t>IV,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LVEF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≤30%;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hemodynamically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unstable</a:t>
            </a:r>
            <a:endParaRPr sz="2800">
              <a:latin typeface="Calibri"/>
              <a:cs typeface="Calibri"/>
            </a:endParaRPr>
          </a:p>
          <a:p>
            <a:pPr lvl="1" marL="681355" marR="52705" indent="-25781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 spc="-30">
                <a:latin typeface="Calibri"/>
                <a:cs typeface="Calibri"/>
              </a:rPr>
              <a:t>hypertension-</a:t>
            </a:r>
            <a:r>
              <a:rPr dirty="0" sz="2800">
                <a:latin typeface="Calibri"/>
                <a:cs typeface="Calibri"/>
              </a:rPr>
              <a:t>related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cerebral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hemorrhage,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thyrotoxicosis, pheochromocytoma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3707" y="953778"/>
            <a:ext cx="26441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Intervention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17078" y="2168272"/>
            <a:ext cx="9255125" cy="3280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1945" marR="5080" indent="-30988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>
                <a:latin typeface="Calibri"/>
                <a:cs typeface="Calibri"/>
              </a:rPr>
              <a:t>Patients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told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not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take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antihypertensive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medications </a:t>
            </a:r>
            <a:r>
              <a:rPr dirty="0" sz="3200">
                <a:latin typeface="Calibri"/>
                <a:cs typeface="Calibri"/>
              </a:rPr>
              <a:t>night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before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morning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surgery</a:t>
            </a:r>
            <a:endParaRPr sz="3200">
              <a:latin typeface="Calibri"/>
              <a:cs typeface="Calibri"/>
            </a:endParaRPr>
          </a:p>
          <a:p>
            <a:pPr marL="424180">
              <a:lnSpc>
                <a:spcPct val="100000"/>
              </a:lnSpc>
              <a:spcBef>
                <a:spcPts val="1620"/>
              </a:spcBef>
            </a:pPr>
            <a:r>
              <a:rPr dirty="0" sz="2800" spc="-25">
                <a:latin typeface="Arial"/>
                <a:cs typeface="Arial"/>
              </a:rPr>
              <a:t>–</a:t>
            </a:r>
            <a:r>
              <a:rPr dirty="0" sz="2800" spc="-305">
                <a:latin typeface="Arial"/>
                <a:cs typeface="Arial"/>
              </a:rPr>
              <a:t> </a:t>
            </a:r>
            <a:r>
              <a:rPr dirty="0" sz="2800">
                <a:latin typeface="Calibri"/>
                <a:cs typeface="Calibri"/>
              </a:rPr>
              <a:t>bring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medications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preoperative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holding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area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20">
                <a:latin typeface="Calibri"/>
                <a:cs typeface="Calibri"/>
              </a:rPr>
              <a:t>hypotension-</a:t>
            </a:r>
            <a:r>
              <a:rPr dirty="0" sz="3200">
                <a:latin typeface="Calibri"/>
                <a:cs typeface="Calibri"/>
              </a:rPr>
              <a:t>avoidance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vs </a:t>
            </a:r>
            <a:r>
              <a:rPr dirty="0" sz="3200" spc="-10">
                <a:latin typeface="Calibri"/>
                <a:cs typeface="Calibri"/>
              </a:rPr>
              <a:t>hypertension-avoidance</a:t>
            </a:r>
            <a:endParaRPr sz="3200">
              <a:latin typeface="Calibri"/>
              <a:cs typeface="Calibri"/>
            </a:endParaRPr>
          </a:p>
          <a:p>
            <a:pPr lvl="1" marL="681355" marR="1176020" indent="-25781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based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blood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pressure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abnormality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preferentially </a:t>
            </a:r>
            <a:r>
              <a:rPr dirty="0" sz="2800">
                <a:latin typeface="Calibri"/>
                <a:cs typeface="Calibri"/>
              </a:rPr>
              <a:t>intended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avoid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0367" y="907596"/>
            <a:ext cx="68110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"/>
              <a:t>Hypotension-</a:t>
            </a:r>
            <a:r>
              <a:rPr dirty="0" spc="-10"/>
              <a:t>avoidance</a:t>
            </a:r>
            <a:r>
              <a:rPr dirty="0" spc="-75"/>
              <a:t> </a:t>
            </a:r>
            <a:r>
              <a:rPr dirty="0" spc="-10"/>
              <a:t>strategy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72866" y="1754122"/>
            <a:ext cx="8869680" cy="4660265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1045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10">
                <a:latin typeface="Calibri"/>
                <a:cs typeface="Calibri"/>
              </a:rPr>
              <a:t>Preoperative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management</a:t>
            </a:r>
            <a:endParaRPr sz="32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19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hold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ACEI/ARBs</a:t>
            </a:r>
            <a:endParaRPr sz="28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other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antihypertensive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based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algorithm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10">
                <a:latin typeface="Calibri"/>
                <a:cs typeface="Calibri"/>
              </a:rPr>
              <a:t>Intraoperative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management</a:t>
            </a:r>
            <a:endParaRPr sz="32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19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 spc="-10">
                <a:latin typeface="Calibri"/>
                <a:cs typeface="Calibri"/>
              </a:rPr>
              <a:t>target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≥80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mm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Hg</a:t>
            </a:r>
            <a:endParaRPr sz="28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22580" algn="l"/>
              </a:tabLst>
            </a:pPr>
            <a:r>
              <a:rPr dirty="0" sz="3200" spc="-20">
                <a:latin typeface="Calibri"/>
                <a:cs typeface="Calibri"/>
              </a:rPr>
              <a:t>Postoperative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management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day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0-</a:t>
            </a:r>
            <a:r>
              <a:rPr dirty="0" sz="3200" spc="-50">
                <a:latin typeface="Calibri"/>
                <a:cs typeface="Calibri"/>
              </a:rPr>
              <a:t>2</a:t>
            </a:r>
            <a:endParaRPr sz="32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19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hold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ACEI/ARBs</a:t>
            </a:r>
            <a:endParaRPr sz="2800">
              <a:latin typeface="Calibri"/>
              <a:cs typeface="Calibri"/>
            </a:endParaRPr>
          </a:p>
          <a:p>
            <a:pPr lvl="1" marL="681355" indent="-258445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681990" algn="l"/>
              </a:tabLst>
            </a:pPr>
            <a:r>
              <a:rPr dirty="0" sz="2800">
                <a:latin typeface="Calibri"/>
                <a:cs typeface="Calibri"/>
              </a:rPr>
              <a:t>other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chronic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antihypertensive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based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algorithm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8454" y="193938"/>
            <a:ext cx="69564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"/>
              <a:t>Hypotension-</a:t>
            </a:r>
            <a:r>
              <a:rPr dirty="0" spc="-20"/>
              <a:t>avoidance</a:t>
            </a:r>
            <a:r>
              <a:rPr dirty="0" spc="-65"/>
              <a:t> </a:t>
            </a:r>
            <a:r>
              <a:rPr dirty="0" sz="3600" spc="-10"/>
              <a:t>algorithm</a:t>
            </a:r>
            <a:endParaRPr sz="3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39" y="891540"/>
            <a:ext cx="11934443" cy="59207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Marcucci, Maura</dc:creator>
  <dc:title>PowerPoint Presentation</dc:title>
  <dcterms:created xsi:type="dcterms:W3CDTF">2022-04-04T17:24:25Z</dcterms:created>
  <dcterms:modified xsi:type="dcterms:W3CDTF">2022-04-04T17:24:25Z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2022-04-03T00:00:00Z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2022-04-04T00:00:00Z</vt:filetime>
  </property>
</Properties>
</file>