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7" r:id="rId2"/>
    <p:sldId id="267" r:id="rId3"/>
    <p:sldId id="268" r:id="rId4"/>
    <p:sldId id="269" r:id="rId5"/>
    <p:sldId id="270" r:id="rId6"/>
    <p:sldId id="276" r:id="rId7"/>
    <p:sldId id="273" r:id="rId8"/>
    <p:sldId id="277" r:id="rId9"/>
    <p:sldId id="278" r:id="rId10"/>
    <p:sldId id="279" r:id="rId11"/>
    <p:sldId id="280" r:id="rId12"/>
    <p:sldId id="287" r:id="rId13"/>
    <p:sldId id="288" r:id="rId14"/>
    <p:sldId id="285" r:id="rId15"/>
    <p:sldId id="301" r:id="rId16"/>
    <p:sldId id="302" r:id="rId17"/>
    <p:sldId id="291" r:id="rId18"/>
    <p:sldId id="293" r:id="rId19"/>
    <p:sldId id="294" r:id="rId20"/>
    <p:sldId id="295" r:id="rId21"/>
    <p:sldId id="304" r:id="rId22"/>
    <p:sldId id="296" r:id="rId23"/>
    <p:sldId id="297" r:id="rId24"/>
    <p:sldId id="298" r:id="rId25"/>
    <p:sldId id="299" r:id="rId26"/>
    <p:sldId id="300" r:id="rId27"/>
    <p:sldId id="303" r:id="rId28"/>
    <p:sldId id="29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6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18"/>
              <c:delete val="1"/>
            </c:dLbl>
            <c:dLbl>
              <c:idx val="19"/>
              <c:delete val="1"/>
            </c:dLbl>
            <c:dLbl>
              <c:idx val="22"/>
              <c:delete val="1"/>
            </c:dLbl>
            <c:dLbl>
              <c:idx val="23"/>
              <c:delete val="1"/>
            </c:dLbl>
            <c:dLbl>
              <c:idx val="24"/>
              <c:delete val="1"/>
            </c:dLbl>
            <c:dLbl>
              <c:idx val="25"/>
              <c:delete val="1"/>
            </c:dLbl>
            <c:dLbl>
              <c:idx val="26"/>
              <c:delete val="1"/>
            </c:dLbl>
            <c:dLbl>
              <c:idx val="27"/>
              <c:delete val="1"/>
            </c:dLbl>
            <c:dLbl>
              <c:idx val="28"/>
              <c:delete val="1"/>
            </c:dLbl>
            <c:txPr>
              <a:bodyPr anchor="t" anchorCtr="0"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Tabelle1!$E$2:$AH$2</c:f>
              <c:numCache>
                <c:formatCode>General</c:formatCode>
                <c:ptCount val="30"/>
                <c:pt idx="0">
                  <c:v>1.0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1.0</c:v>
                </c:pt>
                <c:pt idx="5">
                  <c:v>1.0</c:v>
                </c:pt>
                <c:pt idx="6">
                  <c:v>0.0</c:v>
                </c:pt>
                <c:pt idx="7">
                  <c:v>8.0</c:v>
                </c:pt>
                <c:pt idx="8">
                  <c:v>28.0</c:v>
                </c:pt>
                <c:pt idx="9">
                  <c:v>15.0</c:v>
                </c:pt>
                <c:pt idx="10">
                  <c:v>21.0</c:v>
                </c:pt>
                <c:pt idx="11">
                  <c:v>6.0</c:v>
                </c:pt>
                <c:pt idx="12">
                  <c:v>5.0</c:v>
                </c:pt>
                <c:pt idx="13">
                  <c:v>3.0</c:v>
                </c:pt>
                <c:pt idx="14">
                  <c:v>6.0</c:v>
                </c:pt>
                <c:pt idx="15">
                  <c:v>4.0</c:v>
                </c:pt>
                <c:pt idx="16">
                  <c:v>3.0</c:v>
                </c:pt>
                <c:pt idx="17">
                  <c:v>1.0</c:v>
                </c:pt>
                <c:pt idx="18">
                  <c:v>0.0</c:v>
                </c:pt>
                <c:pt idx="19">
                  <c:v>0.0</c:v>
                </c:pt>
                <c:pt idx="20">
                  <c:v>1.0</c:v>
                </c:pt>
                <c:pt idx="21">
                  <c:v>2.0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"/>
        <c:overlap val="51"/>
        <c:axId val="-2019152168"/>
        <c:axId val="-2019433672"/>
      </c:barChart>
      <c:catAx>
        <c:axId val="-2019152168"/>
        <c:scaling>
          <c:orientation val="minMax"/>
        </c:scaling>
        <c:delete val="0"/>
        <c:axPos val="b"/>
        <c:majorTickMark val="out"/>
        <c:minorTickMark val="none"/>
        <c:tickLblPos val="nextTo"/>
        <c:crossAx val="-2019433672"/>
        <c:crosses val="autoZero"/>
        <c:auto val="1"/>
        <c:lblAlgn val="ctr"/>
        <c:lblOffset val="100"/>
        <c:noMultiLvlLbl val="0"/>
      </c:catAx>
      <c:valAx>
        <c:axId val="-2019433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-2019152168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084A0-6E19-5442-94B5-489D4B7DCAFF}" type="datetimeFigureOut">
              <a:rPr lang="en-US" smtClean="0"/>
              <a:t>2/20/16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DE100-76E4-2347-831F-49CCFE4C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07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049B-C0A5-5E43-BB6B-BAB9EA2A6EEA}" type="datetimeFigureOut">
              <a:rPr lang="en-US" smtClean="0"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F1D0-42C7-5B47-AA56-F05602D00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0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049B-C0A5-5E43-BB6B-BAB9EA2A6EEA}" type="datetimeFigureOut">
              <a:rPr lang="en-US" smtClean="0"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F1D0-42C7-5B47-AA56-F05602D00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7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049B-C0A5-5E43-BB6B-BAB9EA2A6EEA}" type="datetimeFigureOut">
              <a:rPr lang="en-US" smtClean="0"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F1D0-42C7-5B47-AA56-F05602D00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97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049B-C0A5-5E43-BB6B-BAB9EA2A6EEA}" type="datetimeFigureOut">
              <a:rPr lang="en-US" smtClean="0"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F1D0-42C7-5B47-AA56-F05602D00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7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049B-C0A5-5E43-BB6B-BAB9EA2A6EEA}" type="datetimeFigureOut">
              <a:rPr lang="en-US" smtClean="0"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F1D0-42C7-5B47-AA56-F05602D00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5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049B-C0A5-5E43-BB6B-BAB9EA2A6EEA}" type="datetimeFigureOut">
              <a:rPr lang="en-US" smtClean="0"/>
              <a:t>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F1D0-42C7-5B47-AA56-F05602D00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6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049B-C0A5-5E43-BB6B-BAB9EA2A6EEA}" type="datetimeFigureOut">
              <a:rPr lang="en-US" smtClean="0"/>
              <a:t>2/20/16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F1D0-42C7-5B47-AA56-F05602D00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8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049B-C0A5-5E43-BB6B-BAB9EA2A6EEA}" type="datetimeFigureOut">
              <a:rPr lang="en-US" smtClean="0"/>
              <a:t>2/20/16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F1D0-42C7-5B47-AA56-F05602D00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5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049B-C0A5-5E43-BB6B-BAB9EA2A6EEA}" type="datetimeFigureOut">
              <a:rPr lang="en-US" smtClean="0"/>
              <a:t>2/20/16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F1D0-42C7-5B47-AA56-F05602D00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6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049B-C0A5-5E43-BB6B-BAB9EA2A6EEA}" type="datetimeFigureOut">
              <a:rPr lang="en-US" smtClean="0"/>
              <a:t>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F1D0-42C7-5B47-AA56-F05602D00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2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049B-C0A5-5E43-BB6B-BAB9EA2A6EEA}" type="datetimeFigureOut">
              <a:rPr lang="en-US" smtClean="0"/>
              <a:t>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F1D0-42C7-5B47-AA56-F05602D00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79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2049B-C0A5-5E43-BB6B-BAB9EA2A6EEA}" type="datetimeFigureOut">
              <a:rPr lang="en-US" smtClean="0"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2F1D0-42C7-5B47-AA56-F05602D00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0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Line 8"/>
          <p:cNvSpPr>
            <a:spLocks noChangeShapeType="1"/>
          </p:cNvSpPr>
          <p:nvPr/>
        </p:nvSpPr>
        <p:spPr bwMode="auto">
          <a:xfrm>
            <a:off x="0" y="1584325"/>
            <a:ext cx="9144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  <a:buFont typeface="Tahoma" pitchFamily="34" charset="0"/>
              <a:buNone/>
            </a:pPr>
            <a:endParaRPr lang="de-DE" sz="14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22275" y="2059932"/>
            <a:ext cx="8288338" cy="109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Tahoma" pitchFamily="34" charset="0"/>
              <a:buNone/>
              <a:defRPr/>
            </a:pPr>
            <a:r>
              <a:rPr lang="en-US" sz="3600" dirty="0" smtClean="0"/>
              <a:t>Patient Care Post-TAVR: </a:t>
            </a:r>
          </a:p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Tahoma" pitchFamily="34" charset="0"/>
              <a:buNone/>
              <a:defRPr/>
            </a:pPr>
            <a:r>
              <a:rPr lang="en-US" sz="3600" dirty="0" smtClean="0"/>
              <a:t>What are the Essentials</a:t>
            </a:r>
          </a:p>
        </p:txBody>
      </p:sp>
      <p:sp>
        <p:nvSpPr>
          <p:cNvPr id="14344" name="Text Box 17"/>
          <p:cNvSpPr txBox="1">
            <a:spLocks noChangeArrowheads="1"/>
          </p:cNvSpPr>
          <p:nvPr/>
        </p:nvSpPr>
        <p:spPr bwMode="auto">
          <a:xfrm>
            <a:off x="-1208088" y="36528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 typeface="Tahoma" pitchFamily="34" charset="0"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14345" name="Text Box 18"/>
          <p:cNvSpPr txBox="1">
            <a:spLocks noChangeArrowheads="1"/>
          </p:cNvSpPr>
          <p:nvPr/>
        </p:nvSpPr>
        <p:spPr bwMode="auto">
          <a:xfrm>
            <a:off x="-2498725" y="4238625"/>
            <a:ext cx="2968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 typeface="Tahoma" pitchFamily="34" charset="0"/>
              <a:buNone/>
            </a:pPr>
            <a:r>
              <a:rPr lang="de-DE" sz="3200">
                <a:solidFill>
                  <a:srgbClr val="000000"/>
                </a:solidFill>
              </a:rPr>
              <a:t>.</a:t>
            </a:r>
            <a:endParaRPr lang="en-US" sz="3200">
              <a:solidFill>
                <a:srgbClr val="000000"/>
              </a:solidFill>
            </a:endParaRPr>
          </a:p>
        </p:txBody>
      </p:sp>
      <p:sp>
        <p:nvSpPr>
          <p:cNvPr id="14346" name="Text Box 19"/>
          <p:cNvSpPr txBox="1">
            <a:spLocks noChangeArrowheads="1"/>
          </p:cNvSpPr>
          <p:nvPr/>
        </p:nvSpPr>
        <p:spPr bwMode="auto">
          <a:xfrm>
            <a:off x="-1839913" y="5915025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 typeface="Tahoma" pitchFamily="34" charset="0"/>
              <a:buNone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4347" name="Text Box 20"/>
          <p:cNvSpPr txBox="1">
            <a:spLocks noChangeArrowheads="1"/>
          </p:cNvSpPr>
          <p:nvPr/>
        </p:nvSpPr>
        <p:spPr bwMode="auto">
          <a:xfrm>
            <a:off x="-2055813" y="5780088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Tahoma" pitchFamily="34" charset="0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 typeface="Tahoma" pitchFamily="34" charset="0"/>
              <a:buNone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>
          <a:xfrm>
            <a:off x="636588" y="4248704"/>
            <a:ext cx="8074025" cy="227806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400" u="sng" baseline="30000" dirty="0" smtClean="0">
                <a:solidFill>
                  <a:schemeClr val="tx1"/>
                </a:solidFill>
              </a:rPr>
              <a:t>1</a:t>
            </a:r>
            <a:r>
              <a:rPr lang="en-US" sz="2400" u="sng" dirty="0" smtClean="0">
                <a:solidFill>
                  <a:schemeClr val="tx1"/>
                </a:solidFill>
              </a:rPr>
              <a:t>CVC Frankfurt</a:t>
            </a:r>
            <a:r>
              <a:rPr lang="en-US" sz="2400" dirty="0" smtClean="0">
                <a:solidFill>
                  <a:schemeClr val="tx1"/>
                </a:solidFill>
              </a:rPr>
              <a:t>: Jennifer </a:t>
            </a:r>
            <a:r>
              <a:rPr lang="en-US" sz="2400" dirty="0" err="1" smtClean="0">
                <a:solidFill>
                  <a:schemeClr val="tx1"/>
                </a:solidFill>
              </a:rPr>
              <a:t>Franke</a:t>
            </a:r>
            <a:r>
              <a:rPr lang="en-US" sz="2400" dirty="0" smtClean="0">
                <a:solidFill>
                  <a:schemeClr val="tx1"/>
                </a:solidFill>
              </a:rPr>
              <a:t>, Simon Lam, Stefan Bertog, Laura Vaskelyte, </a:t>
            </a:r>
          </a:p>
          <a:p>
            <a:pPr>
              <a:defRPr/>
            </a:pPr>
            <a:r>
              <a:rPr lang="en-US" sz="2400" dirty="0" err="1" smtClean="0">
                <a:solidFill>
                  <a:schemeClr val="tx1"/>
                </a:solidFill>
              </a:rPr>
              <a:t>Ilona</a:t>
            </a:r>
            <a:r>
              <a:rPr lang="en-US" sz="2400" dirty="0" smtClean="0">
                <a:solidFill>
                  <a:schemeClr val="tx1"/>
                </a:solidFill>
              </a:rPr>
              <a:t> Hofmann, Markus Reinartz, Horst Sievert</a:t>
            </a:r>
          </a:p>
          <a:p>
            <a:pPr>
              <a:defRPr/>
            </a:pPr>
            <a:r>
              <a:rPr lang="en-US" sz="2400" u="sng" baseline="30000" dirty="0" smtClean="0">
                <a:solidFill>
                  <a:schemeClr val="tx1"/>
                </a:solidFill>
              </a:rPr>
              <a:t>2</a:t>
            </a:r>
            <a:r>
              <a:rPr lang="en-US" sz="2400" u="sng" dirty="0" smtClean="0">
                <a:solidFill>
                  <a:schemeClr val="tx1"/>
                </a:solidFill>
              </a:rPr>
              <a:t>Swedish Heart and Vascular</a:t>
            </a:r>
            <a:r>
              <a:rPr lang="en-US" sz="2400" dirty="0" smtClean="0">
                <a:solidFill>
                  <a:schemeClr val="tx1"/>
                </a:solidFill>
              </a:rPr>
              <a:t>: Ming Zhang, John Petersen II</a:t>
            </a:r>
            <a:r>
              <a:rPr lang="en-US" sz="2400" dirty="0">
                <a:solidFill>
                  <a:schemeClr val="tx1"/>
                </a:solidFill>
              </a:rPr>
              <a:t>, Eric Lehr, </a:t>
            </a:r>
            <a:r>
              <a:rPr lang="en-US" sz="2400" dirty="0" err="1">
                <a:solidFill>
                  <a:schemeClr val="tx1"/>
                </a:solidFill>
              </a:rPr>
              <a:t>Madalena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Petrescu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Nimish</a:t>
            </a:r>
            <a:r>
              <a:rPr lang="en-US" sz="2400" dirty="0" smtClean="0">
                <a:solidFill>
                  <a:schemeClr val="tx1"/>
                </a:solidFill>
              </a:rPr>
              <a:t> Muni, 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Paul </a:t>
            </a:r>
            <a:r>
              <a:rPr lang="en-US" sz="2400" dirty="0">
                <a:solidFill>
                  <a:schemeClr val="tx1"/>
                </a:solidFill>
              </a:rPr>
              <a:t>Huang, Darryl Wells, Adam </a:t>
            </a:r>
            <a:r>
              <a:rPr lang="en-US" sz="2400" dirty="0" err="1">
                <a:solidFill>
                  <a:schemeClr val="tx1"/>
                </a:solidFill>
              </a:rPr>
              <a:t>Zivin</a:t>
            </a:r>
            <a:r>
              <a:rPr lang="en-US" sz="2400" dirty="0">
                <a:solidFill>
                  <a:schemeClr val="tx1"/>
                </a:solidFill>
              </a:rPr>
              <a:t>, Eric Williams</a:t>
            </a:r>
            <a:r>
              <a:rPr lang="en-US" sz="2400" dirty="0" smtClean="0">
                <a:solidFill>
                  <a:schemeClr val="tx1"/>
                </a:solidFill>
              </a:rPr>
              <a:t>,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Robert </a:t>
            </a:r>
            <a:r>
              <a:rPr lang="en-US" sz="2400" dirty="0" err="1" smtClean="0">
                <a:solidFill>
                  <a:schemeClr val="tx1"/>
                </a:solidFill>
              </a:rPr>
              <a:t>Bersin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Glenn Barnhart, Samuel Youssef, Pat Ryan,  Irina </a:t>
            </a:r>
            <a:r>
              <a:rPr lang="en-US" sz="2400" dirty="0" err="1" smtClean="0">
                <a:solidFill>
                  <a:schemeClr val="tx1"/>
                </a:solidFill>
              </a:rPr>
              <a:t>Penev</a:t>
            </a:r>
            <a:r>
              <a:rPr lang="en-US" sz="2400" dirty="0" smtClean="0">
                <a:solidFill>
                  <a:schemeClr val="tx1"/>
                </a:solidFill>
              </a:rPr>
              <a:t>, Amanda Ray,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Michelle </a:t>
            </a:r>
            <a:r>
              <a:rPr lang="en-US" sz="2400" dirty="0" err="1" smtClean="0">
                <a:solidFill>
                  <a:schemeClr val="tx1"/>
                </a:solidFill>
              </a:rPr>
              <a:t>Batjargal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Thearry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Deap</a:t>
            </a:r>
            <a:r>
              <a:rPr lang="en-US" sz="2400" dirty="0" smtClean="0">
                <a:solidFill>
                  <a:schemeClr val="tx1"/>
                </a:solidFill>
              </a:rPr>
              <a:t>, Zachary Newhart, David </a:t>
            </a:r>
            <a:r>
              <a:rPr lang="en-US" sz="2400" dirty="0" err="1" smtClean="0">
                <a:solidFill>
                  <a:schemeClr val="tx1"/>
                </a:solidFill>
              </a:rPr>
              <a:t>Mazza</a:t>
            </a:r>
            <a:r>
              <a:rPr lang="en-US" sz="2400" dirty="0" smtClean="0">
                <a:solidFill>
                  <a:schemeClr val="tx1"/>
                </a:solidFill>
              </a:rPr>
              <a:t>, Heather Garcia </a:t>
            </a:r>
          </a:p>
          <a:p>
            <a:pPr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CVC: CardioVascular Center Frankfurt, Frankfurt, Germany</a:t>
            </a: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Swedish Heart and Vascular: Swedish Medical Center, Seattle, WA, USA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0" y="266135"/>
            <a:ext cx="9144000" cy="1262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Tahoma" pitchFamily="34" charset="0"/>
              <a:buNone/>
              <a:defRPr/>
            </a:pPr>
            <a:r>
              <a:rPr lang="en-US" sz="2800" dirty="0" smtClean="0">
                <a:cs typeface="Arial" pitchFamily="34" charset="0"/>
              </a:rPr>
              <a:t>CRT 2016</a:t>
            </a:r>
          </a:p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Tahoma" pitchFamily="34" charset="0"/>
              <a:buNone/>
              <a:defRPr/>
            </a:pPr>
            <a:r>
              <a:rPr lang="en-US" sz="2800" dirty="0" smtClean="0">
                <a:cs typeface="Arial" pitchFamily="34" charset="0"/>
              </a:rPr>
              <a:t>February 20-23, 2016</a:t>
            </a:r>
          </a:p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Tahoma" pitchFamily="34" charset="0"/>
              <a:buNone/>
              <a:defRPr/>
            </a:pPr>
            <a:r>
              <a:rPr lang="en-US" sz="2800" dirty="0" smtClean="0">
                <a:cs typeface="Arial" pitchFamily="34" charset="0"/>
              </a:rPr>
              <a:t>Washington, DC, USA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21543" y="3393424"/>
            <a:ext cx="3459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Sameer Gafoor</a:t>
            </a:r>
            <a:r>
              <a:rPr lang="en-US" sz="3600" baseline="30000" dirty="0" smtClean="0">
                <a:solidFill>
                  <a:schemeClr val="tx1"/>
                </a:solidFill>
              </a:rPr>
              <a:t>1,2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838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Complete Heart Block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1195462"/>
            <a:ext cx="7024687" cy="451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3"/>
          <p:cNvSpPr txBox="1"/>
          <p:nvPr/>
        </p:nvSpPr>
        <p:spPr>
          <a:xfrm>
            <a:off x="4800600" y="6163291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De Carlo M. Am Heart J 2012;163:492-9 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84308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Postprocedural</a:t>
            </a:r>
            <a:r>
              <a:rPr lang="en-US" dirty="0" smtClean="0"/>
              <a:t> Pacemaker Management - Bern</a:t>
            </a:r>
            <a:endParaRPr lang="en-US" dirty="0"/>
          </a:p>
        </p:txBody>
      </p:sp>
      <p:sp>
        <p:nvSpPr>
          <p:cNvPr id="5" name="Rechteck 2"/>
          <p:cNvSpPr/>
          <p:nvPr/>
        </p:nvSpPr>
        <p:spPr>
          <a:xfrm>
            <a:off x="457200" y="1908406"/>
            <a:ext cx="8458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CH" sz="2400" b="1" dirty="0" err="1"/>
              <a:t>T</a:t>
            </a:r>
            <a:r>
              <a:rPr lang="de-CH" sz="2400" b="1" dirty="0" err="1" smtClean="0"/>
              <a:t>emporary</a:t>
            </a:r>
            <a:r>
              <a:rPr lang="de-CH" sz="2400" b="1" dirty="0" smtClean="0"/>
              <a:t> </a:t>
            </a:r>
            <a:r>
              <a:rPr lang="de-CH" sz="2400" b="1" dirty="0" err="1" smtClean="0"/>
              <a:t>pacemaker</a:t>
            </a:r>
            <a:r>
              <a:rPr lang="de-CH" sz="2400" b="1" dirty="0" smtClean="0"/>
              <a:t> </a:t>
            </a:r>
            <a:r>
              <a:rPr lang="de-CH" sz="2400" dirty="0" smtClean="0"/>
              <a:t>   Standard </a:t>
            </a:r>
            <a:r>
              <a:rPr lang="de-CH" sz="2400" dirty="0" err="1" smtClean="0"/>
              <a:t>back-up</a:t>
            </a:r>
            <a:r>
              <a:rPr lang="de-CH" sz="2400" dirty="0" smtClean="0"/>
              <a:t>:	   24hrs                   </a:t>
            </a:r>
          </a:p>
          <a:p>
            <a:pPr lvl="0"/>
            <a:r>
              <a:rPr lang="de-CH" sz="2400" dirty="0" smtClean="0"/>
              <a:t>   			     </a:t>
            </a:r>
            <a:r>
              <a:rPr lang="de-CH" sz="2400" dirty="0" err="1" smtClean="0"/>
              <a:t>Prolonged</a:t>
            </a:r>
            <a:r>
              <a:rPr lang="de-CH" sz="2400" dirty="0" smtClean="0"/>
              <a:t> </a:t>
            </a:r>
            <a:r>
              <a:rPr lang="de-CH" sz="2400" dirty="0" err="1" smtClean="0"/>
              <a:t>back-up</a:t>
            </a:r>
            <a:r>
              <a:rPr lang="de-CH" sz="2400" dirty="0" smtClean="0"/>
              <a:t>:   48hrs                                                                                			          in </a:t>
            </a:r>
            <a:r>
              <a:rPr lang="de-CH" sz="2400" dirty="0" err="1" smtClean="0"/>
              <a:t>case</a:t>
            </a:r>
            <a:r>
              <a:rPr lang="de-CH" sz="2400" dirty="0" smtClean="0"/>
              <a:t> </a:t>
            </a:r>
            <a:r>
              <a:rPr lang="de-CH" sz="2400" dirty="0" err="1" smtClean="0"/>
              <a:t>of</a:t>
            </a:r>
            <a:r>
              <a:rPr lang="de-CH" sz="2400" dirty="0" smtClean="0"/>
              <a:t> </a:t>
            </a:r>
            <a:r>
              <a:rPr lang="de-CH" sz="2400" dirty="0" err="1" smtClean="0"/>
              <a:t>new</a:t>
            </a:r>
            <a:r>
              <a:rPr lang="de-CH" sz="2400" dirty="0" smtClean="0"/>
              <a:t> LBBB plus AVB 1 (&gt;250 </a:t>
            </a:r>
            <a:r>
              <a:rPr lang="de-CH" sz="2400" dirty="0" err="1" smtClean="0"/>
              <a:t>ms</a:t>
            </a:r>
            <a:r>
              <a:rPr lang="de-CH" sz="2400" dirty="0" smtClean="0"/>
              <a:t>)</a:t>
            </a:r>
            <a:r>
              <a:rPr lang="de-CH" sz="2400" dirty="0"/>
              <a:t>	</a:t>
            </a:r>
            <a:r>
              <a:rPr lang="de-CH" sz="2400" dirty="0" smtClean="0"/>
              <a:t>					  </a:t>
            </a:r>
          </a:p>
          <a:p>
            <a:pPr lvl="0"/>
            <a:r>
              <a:rPr lang="de-CH" sz="2400" b="1" dirty="0" smtClean="0"/>
              <a:t>ECG </a:t>
            </a:r>
            <a:r>
              <a:rPr lang="de-CH" sz="2400" b="1" dirty="0" err="1" smtClean="0"/>
              <a:t>telemetry</a:t>
            </a:r>
            <a:r>
              <a:rPr lang="de-CH" sz="2400" b="1" dirty="0" smtClean="0"/>
              <a:t> </a:t>
            </a:r>
            <a:r>
              <a:rPr lang="de-CH" sz="2400" dirty="0" smtClean="0"/>
              <a:t>                  Standard </a:t>
            </a:r>
            <a:r>
              <a:rPr lang="de-CH" sz="2400" dirty="0" err="1" smtClean="0"/>
              <a:t>monitoring</a:t>
            </a:r>
            <a:endParaRPr lang="de-CH" sz="2400" dirty="0" smtClean="0"/>
          </a:p>
          <a:p>
            <a:r>
              <a:rPr lang="de-CH" sz="2400" dirty="0"/>
              <a:t> </a:t>
            </a:r>
            <a:r>
              <a:rPr lang="de-CH" sz="2400" dirty="0" smtClean="0"/>
              <a:t>                                             </a:t>
            </a:r>
            <a:r>
              <a:rPr lang="de-CH" sz="2400" dirty="0" err="1" smtClean="0"/>
              <a:t>Prolonged</a:t>
            </a:r>
            <a:r>
              <a:rPr lang="de-CH" sz="2400" dirty="0" smtClean="0"/>
              <a:t> </a:t>
            </a:r>
            <a:r>
              <a:rPr lang="de-CH" sz="2400" dirty="0" err="1" smtClean="0"/>
              <a:t>monitoring</a:t>
            </a:r>
            <a:r>
              <a:rPr lang="de-CH" sz="2400" dirty="0" smtClean="0"/>
              <a:t> in </a:t>
            </a:r>
            <a:r>
              <a:rPr lang="de-CH" sz="2400" dirty="0" err="1" smtClean="0"/>
              <a:t>case</a:t>
            </a:r>
            <a:r>
              <a:rPr lang="de-CH" sz="2400" dirty="0" smtClean="0"/>
              <a:t> </a:t>
            </a:r>
            <a:r>
              <a:rPr lang="de-CH" sz="2400" dirty="0" err="1" smtClean="0"/>
              <a:t>of</a:t>
            </a:r>
            <a:r>
              <a:rPr lang="de-CH" sz="2400" dirty="0" smtClean="0"/>
              <a:t> </a:t>
            </a:r>
            <a:r>
              <a:rPr lang="de-CH" sz="2400" dirty="0" err="1" smtClean="0"/>
              <a:t>new</a:t>
            </a:r>
            <a:r>
              <a:rPr lang="de-CH" sz="2400" dirty="0" smtClean="0"/>
              <a:t> </a:t>
            </a:r>
            <a:r>
              <a:rPr lang="de-CH" sz="2400" dirty="0"/>
              <a:t>	</a:t>
            </a:r>
            <a:r>
              <a:rPr lang="de-CH" sz="2400" dirty="0" smtClean="0"/>
              <a:t>			           </a:t>
            </a:r>
            <a:r>
              <a:rPr lang="de-CH" sz="2400" dirty="0" err="1" smtClean="0"/>
              <a:t>conduction</a:t>
            </a:r>
            <a:r>
              <a:rPr lang="de-CH" sz="2400" dirty="0" smtClean="0"/>
              <a:t> </a:t>
            </a:r>
            <a:r>
              <a:rPr lang="de-CH" sz="2400" dirty="0" err="1" smtClean="0"/>
              <a:t>disturbances</a:t>
            </a:r>
            <a:r>
              <a:rPr lang="de-CH" sz="2400" dirty="0" smtClean="0"/>
              <a:t> </a:t>
            </a:r>
          </a:p>
          <a:p>
            <a:endParaRPr lang="de-CH" sz="2400" dirty="0" smtClean="0"/>
          </a:p>
          <a:p>
            <a:r>
              <a:rPr lang="de-CH" sz="2400" b="1" dirty="0" smtClean="0"/>
              <a:t>Permanent </a:t>
            </a:r>
            <a:r>
              <a:rPr lang="de-CH" sz="2400" b="1" dirty="0" err="1" smtClean="0"/>
              <a:t>pacemaker</a:t>
            </a:r>
            <a:r>
              <a:rPr lang="de-CH" sz="2400" b="1" dirty="0" smtClean="0"/>
              <a:t>  </a:t>
            </a:r>
            <a:r>
              <a:rPr lang="de-CH" sz="2400" dirty="0" smtClean="0"/>
              <a:t>  </a:t>
            </a:r>
            <a:r>
              <a:rPr lang="de-CH" sz="2400" dirty="0" err="1" smtClean="0"/>
              <a:t>Postprocedural</a:t>
            </a:r>
            <a:r>
              <a:rPr lang="de-CH" sz="2400" dirty="0" smtClean="0"/>
              <a:t> AVB III </a:t>
            </a:r>
            <a:r>
              <a:rPr lang="de-CH" sz="2400" dirty="0" err="1" smtClean="0"/>
              <a:t>or</a:t>
            </a:r>
            <a:r>
              <a:rPr lang="de-CH" sz="2400" dirty="0" smtClean="0"/>
              <a:t> II</a:t>
            </a:r>
          </a:p>
          <a:p>
            <a:r>
              <a:rPr lang="de-CH" sz="2400" dirty="0"/>
              <a:t> </a:t>
            </a:r>
            <a:r>
              <a:rPr lang="de-CH" sz="2400" dirty="0" smtClean="0"/>
              <a:t>                                             </a:t>
            </a:r>
            <a:r>
              <a:rPr lang="de-CH" sz="2400" dirty="0" err="1" smtClean="0"/>
              <a:t>Postprocedural</a:t>
            </a:r>
            <a:r>
              <a:rPr lang="de-CH" sz="2400" dirty="0" smtClean="0"/>
              <a:t> AVB I (PQ &gt;300ms) plus                                			                                       </a:t>
            </a:r>
            <a:r>
              <a:rPr lang="de-CH" sz="2400" dirty="0" err="1" smtClean="0"/>
              <a:t>bifascicular</a:t>
            </a:r>
            <a:r>
              <a:rPr lang="de-CH" sz="2400" dirty="0" smtClean="0"/>
              <a:t> block</a:t>
            </a:r>
          </a:p>
          <a:p>
            <a:r>
              <a:rPr lang="de-CH" sz="2400" dirty="0"/>
              <a:t>	</a:t>
            </a:r>
            <a:r>
              <a:rPr lang="de-CH" sz="2400" dirty="0" smtClean="0"/>
              <a:t>		                           Sick Sinus, Slow </a:t>
            </a:r>
            <a:r>
              <a:rPr lang="de-CH" sz="2400" dirty="0" err="1" smtClean="0"/>
              <a:t>Afib</a:t>
            </a:r>
            <a:r>
              <a:rPr lang="de-CH" sz="2400" dirty="0" smtClean="0"/>
              <a:t> </a:t>
            </a:r>
          </a:p>
          <a:p>
            <a:r>
              <a:rPr lang="de-CH" sz="2400" dirty="0"/>
              <a:t>	</a:t>
            </a:r>
            <a:r>
              <a:rPr lang="de-CH" sz="2400" dirty="0" smtClean="0"/>
              <a:t>						(</a:t>
            </a:r>
            <a:r>
              <a:rPr lang="de-CH" sz="2400" dirty="0" err="1" smtClean="0"/>
              <a:t>according</a:t>
            </a:r>
            <a:r>
              <a:rPr lang="de-CH" sz="2400" dirty="0" smtClean="0"/>
              <a:t> </a:t>
            </a:r>
            <a:r>
              <a:rPr lang="de-CH" sz="2400" dirty="0" err="1" smtClean="0"/>
              <a:t>to</a:t>
            </a:r>
            <a:r>
              <a:rPr lang="de-CH" sz="2400" dirty="0" smtClean="0"/>
              <a:t> PM </a:t>
            </a:r>
            <a:r>
              <a:rPr lang="de-CH" sz="2400" dirty="0" err="1" smtClean="0"/>
              <a:t>guidelines</a:t>
            </a:r>
            <a:r>
              <a:rPr lang="de-CH" sz="2400" dirty="0" smtClean="0"/>
              <a:t>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987440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do we switch to a permanent pacemaker?</a:t>
            </a:r>
            <a:endParaRPr lang="en-US" dirty="0"/>
          </a:p>
        </p:txBody>
      </p:sp>
      <p:grpSp>
        <p:nvGrpSpPr>
          <p:cNvPr id="5" name="Gruppieren 3"/>
          <p:cNvGrpSpPr/>
          <p:nvPr/>
        </p:nvGrpSpPr>
        <p:grpSpPr>
          <a:xfrm>
            <a:off x="467544" y="1693165"/>
            <a:ext cx="7329692" cy="4328123"/>
            <a:chOff x="467544" y="1052736"/>
            <a:chExt cx="8136904" cy="4968552"/>
          </a:xfrm>
        </p:grpSpPr>
        <p:sp>
          <p:nvSpPr>
            <p:cNvPr id="6" name="Rechteck 4"/>
            <p:cNvSpPr/>
            <p:nvPr/>
          </p:nvSpPr>
          <p:spPr>
            <a:xfrm>
              <a:off x="467544" y="1052736"/>
              <a:ext cx="8136904" cy="49685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" name="Rechteck 5"/>
            <p:cNvSpPr/>
            <p:nvPr/>
          </p:nvSpPr>
          <p:spPr>
            <a:xfrm>
              <a:off x="3059832" y="1412776"/>
              <a:ext cx="5112568" cy="381642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8" name="Rechteck 6"/>
            <p:cNvSpPr/>
            <p:nvPr/>
          </p:nvSpPr>
          <p:spPr>
            <a:xfrm>
              <a:off x="2843808" y="1412776"/>
              <a:ext cx="288032" cy="381642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" name="Rechteck 7"/>
            <p:cNvSpPr/>
            <p:nvPr/>
          </p:nvSpPr>
          <p:spPr>
            <a:xfrm>
              <a:off x="1331640" y="1412776"/>
              <a:ext cx="1584176" cy="381642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graphicFrame>
          <p:nvGraphicFramePr>
            <p:cNvPr id="10" name="Diagramm 8"/>
            <p:cNvGraphicFramePr/>
            <p:nvPr/>
          </p:nvGraphicFramePr>
          <p:xfrm>
            <a:off x="971600" y="1268760"/>
            <a:ext cx="7344816" cy="42576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1" name="Rechteck 9"/>
            <p:cNvSpPr/>
            <p:nvPr/>
          </p:nvSpPr>
          <p:spPr>
            <a:xfrm>
              <a:off x="1115616" y="5301208"/>
              <a:ext cx="7056784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CH" sz="1050" b="1" dirty="0" smtClean="0">
                  <a:solidFill>
                    <a:schemeClr val="tx1"/>
                  </a:solidFill>
                </a:rPr>
                <a:t> -7   -6    -5    -4    -3    -2   - 1     0      1     2     3      4     5     6      7      8    9     10   11   12   13   14   15   16   17   18   19   20   21   22</a:t>
              </a:r>
              <a:endParaRPr lang="de-C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Textfeld 10"/>
            <p:cNvSpPr txBox="1"/>
            <p:nvPr/>
          </p:nvSpPr>
          <p:spPr>
            <a:xfrm>
              <a:off x="3563888" y="5600273"/>
              <a:ext cx="2016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b="1" dirty="0" smtClean="0"/>
                <a:t>Days post TAVI</a:t>
              </a:r>
              <a:endParaRPr lang="de-CH" sz="1400" b="1" dirty="0"/>
            </a:p>
          </p:txBody>
        </p:sp>
        <p:sp>
          <p:nvSpPr>
            <p:cNvPr id="13" name="Textfeld 11"/>
            <p:cNvSpPr txBox="1"/>
            <p:nvPr/>
          </p:nvSpPr>
          <p:spPr>
            <a:xfrm>
              <a:off x="2843808" y="1412776"/>
              <a:ext cx="36003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200" b="1" dirty="0" smtClean="0"/>
                <a:t>T</a:t>
              </a:r>
            </a:p>
            <a:p>
              <a:pPr algn="ctr"/>
              <a:r>
                <a:rPr lang="de-CH" sz="1200" b="1" dirty="0" smtClean="0"/>
                <a:t>A</a:t>
              </a:r>
            </a:p>
            <a:p>
              <a:pPr algn="ctr"/>
              <a:r>
                <a:rPr lang="de-CH" sz="1200" b="1" dirty="0" smtClean="0"/>
                <a:t>V</a:t>
              </a:r>
            </a:p>
            <a:p>
              <a:pPr algn="ctr"/>
              <a:r>
                <a:rPr lang="de-CH" sz="1200" b="1" dirty="0" smtClean="0"/>
                <a:t>I</a:t>
              </a:r>
              <a:endParaRPr lang="de-CH" sz="1200" b="1" dirty="0"/>
            </a:p>
          </p:txBody>
        </p:sp>
        <p:sp>
          <p:nvSpPr>
            <p:cNvPr id="14" name="Textfeld 12"/>
            <p:cNvSpPr txBox="1"/>
            <p:nvPr/>
          </p:nvSpPr>
          <p:spPr>
            <a:xfrm rot="16200000">
              <a:off x="-186044" y="2987079"/>
              <a:ext cx="2016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b="1" dirty="0" err="1" smtClean="0"/>
                <a:t>Number</a:t>
              </a:r>
              <a:r>
                <a:rPr lang="de-CH" sz="1400" b="1" dirty="0" smtClean="0"/>
                <a:t> </a:t>
              </a:r>
              <a:r>
                <a:rPr lang="de-CH" sz="1400" b="1" dirty="0" err="1" smtClean="0"/>
                <a:t>of</a:t>
              </a:r>
              <a:r>
                <a:rPr lang="de-CH" sz="1400" b="1" dirty="0" smtClean="0"/>
                <a:t> </a:t>
              </a:r>
              <a:r>
                <a:rPr lang="de-CH" sz="1400" b="1" dirty="0" err="1" smtClean="0"/>
                <a:t>patients</a:t>
              </a:r>
              <a:endParaRPr lang="de-CH" sz="1400" b="1" dirty="0"/>
            </a:p>
          </p:txBody>
        </p:sp>
      </p:grpSp>
      <p:sp>
        <p:nvSpPr>
          <p:cNvPr id="15" name="Rechteck 13"/>
          <p:cNvSpPr/>
          <p:nvPr/>
        </p:nvSpPr>
        <p:spPr>
          <a:xfrm>
            <a:off x="4017022" y="6356906"/>
            <a:ext cx="472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err="1" smtClean="0"/>
              <a:t>Buellesfeld</a:t>
            </a:r>
            <a:r>
              <a:rPr lang="en-US" dirty="0" smtClean="0"/>
              <a:t> CRT 2013: 98 </a:t>
            </a:r>
            <a:r>
              <a:rPr lang="en-US" dirty="0"/>
              <a:t>patients (27.8</a:t>
            </a:r>
            <a:r>
              <a:rPr lang="en-US" dirty="0" smtClean="0"/>
              <a:t>%)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07284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putting in PPM, is it needed?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36 patients with PPM after </a:t>
            </a:r>
            <a:r>
              <a:rPr lang="en-US" dirty="0" err="1" smtClean="0"/>
              <a:t>CoreValve</a:t>
            </a:r>
            <a:r>
              <a:rPr lang="en-US" dirty="0" smtClean="0"/>
              <a:t>, f/u 1-40m</a:t>
            </a:r>
          </a:p>
          <a:p>
            <a:r>
              <a:rPr lang="en-US" dirty="0" smtClean="0"/>
              <a:t>Indication: </a:t>
            </a:r>
          </a:p>
          <a:p>
            <a:pPr lvl="1"/>
            <a:r>
              <a:rPr lang="en-US" dirty="0" smtClean="0"/>
              <a:t>AV block type 2 (2 patients)</a:t>
            </a:r>
          </a:p>
          <a:p>
            <a:pPr lvl="1"/>
            <a:r>
              <a:rPr lang="en-US" dirty="0" smtClean="0"/>
              <a:t>Complete heart block (28 patients)</a:t>
            </a:r>
          </a:p>
          <a:p>
            <a:pPr lvl="1"/>
            <a:r>
              <a:rPr lang="en-US" dirty="0" smtClean="0"/>
              <a:t>postoperative symptomatic </a:t>
            </a:r>
            <a:r>
              <a:rPr lang="en-US" dirty="0" err="1" smtClean="0"/>
              <a:t>bradycardia</a:t>
            </a:r>
            <a:r>
              <a:rPr lang="en-US" dirty="0" smtClean="0"/>
              <a:t> (3)</a:t>
            </a:r>
          </a:p>
          <a:p>
            <a:pPr lvl="1"/>
            <a:r>
              <a:rPr lang="en-US" dirty="0" err="1" smtClean="0"/>
              <a:t>Afib</a:t>
            </a:r>
            <a:r>
              <a:rPr lang="en-US" dirty="0" smtClean="0"/>
              <a:t> slow response (1)</a:t>
            </a:r>
            <a:endParaRPr lang="en-US" dirty="0"/>
          </a:p>
          <a:p>
            <a:pPr lvl="1"/>
            <a:r>
              <a:rPr lang="en-US" dirty="0" err="1" smtClean="0"/>
              <a:t>brady-tachy</a:t>
            </a:r>
            <a:r>
              <a:rPr lang="en-US" dirty="0" smtClean="0"/>
              <a:t> syndrome (1)</a:t>
            </a:r>
          </a:p>
          <a:p>
            <a:pPr lvl="1"/>
            <a:r>
              <a:rPr lang="en-US" dirty="0" smtClean="0"/>
              <a:t>LBBB (1)</a:t>
            </a:r>
          </a:p>
          <a:p>
            <a:r>
              <a:rPr lang="en-US" dirty="0" smtClean="0"/>
              <a:t>Of high degree AV block – 16/30 patients did not need PPM at </a:t>
            </a:r>
            <a:r>
              <a:rPr lang="en-US" dirty="0" err="1" smtClean="0"/>
              <a:t>followup</a:t>
            </a:r>
            <a:r>
              <a:rPr lang="en-US" dirty="0" smtClean="0"/>
              <a:t> visit</a:t>
            </a:r>
          </a:p>
          <a:p>
            <a:r>
              <a:rPr lang="en-US" dirty="0" smtClean="0"/>
              <a:t>Of all patients 20/36 did not need PPM at </a:t>
            </a:r>
            <a:r>
              <a:rPr lang="en-US" dirty="0" err="1" smtClean="0"/>
              <a:t>followup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80606" y="6235518"/>
            <a:ext cx="4109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v.d.Boon</a:t>
            </a:r>
            <a:r>
              <a:rPr lang="en-US" smtClean="0"/>
              <a:t> – IJC 2013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88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do we do?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pushes us to keep the temporary pacemaker </a:t>
            </a:r>
            <a:r>
              <a:rPr lang="en-US" dirty="0" smtClean="0"/>
              <a:t>in longer</a:t>
            </a:r>
            <a:endParaRPr lang="en-US" dirty="0" smtClean="0"/>
          </a:p>
          <a:p>
            <a:r>
              <a:rPr lang="en-US" dirty="0" smtClean="0"/>
              <a:t>This intensifies the level of care, increases the costs, and decreases mobility</a:t>
            </a:r>
          </a:p>
          <a:p>
            <a:r>
              <a:rPr lang="en-US" dirty="0" smtClean="0"/>
              <a:t>Germany approach: right subclavian access and implantation of an RV active-fixation screw in lead to generator. Allows full mobility. </a:t>
            </a:r>
          </a:p>
          <a:p>
            <a:r>
              <a:rPr lang="en-US" dirty="0" smtClean="0"/>
              <a:t>What this means for US – impact on nursing protocols, off-label use of products, responsibility for interrogation, location of removal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03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Atrial Fibrillation Following TAVI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17638"/>
            <a:ext cx="8228600" cy="541934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4414892" y="1434031"/>
            <a:ext cx="472910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3600" b="1" dirty="0" err="1" smtClean="0"/>
              <a:t>History</a:t>
            </a:r>
            <a:r>
              <a:rPr lang="de-CH" sz="3600" b="1" dirty="0" smtClean="0"/>
              <a:t> </a:t>
            </a:r>
            <a:r>
              <a:rPr lang="de-CH" sz="3600" b="1" dirty="0" err="1" smtClean="0"/>
              <a:t>of</a:t>
            </a:r>
            <a:r>
              <a:rPr lang="de-CH" sz="3600" b="1" dirty="0" smtClean="0"/>
              <a:t> AF 16-40%</a:t>
            </a:r>
          </a:p>
          <a:p>
            <a:pPr algn="ctr"/>
            <a:r>
              <a:rPr lang="de-CH" sz="3600" b="1" dirty="0" smtClean="0"/>
              <a:t>New </a:t>
            </a:r>
            <a:r>
              <a:rPr lang="de-CH" sz="3600" b="1" dirty="0" err="1" smtClean="0"/>
              <a:t>onset</a:t>
            </a:r>
            <a:r>
              <a:rPr lang="de-CH" sz="3600" b="1" dirty="0" smtClean="0"/>
              <a:t> </a:t>
            </a:r>
            <a:r>
              <a:rPr lang="de-CH" sz="3600" b="1" dirty="0" err="1" smtClean="0"/>
              <a:t>of</a:t>
            </a:r>
            <a:r>
              <a:rPr lang="de-CH" sz="3600" b="1" dirty="0" smtClean="0"/>
              <a:t> AF 1-16%</a:t>
            </a:r>
            <a:endParaRPr lang="de-CH" sz="3600" b="1" dirty="0"/>
          </a:p>
        </p:txBody>
      </p:sp>
      <p:sp>
        <p:nvSpPr>
          <p:cNvPr id="6" name="Textfeld 3"/>
          <p:cNvSpPr txBox="1"/>
          <p:nvPr/>
        </p:nvSpPr>
        <p:spPr>
          <a:xfrm>
            <a:off x="5919629" y="6083803"/>
            <a:ext cx="32243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600" dirty="0" smtClean="0"/>
              <a:t>Mok M. J </a:t>
            </a:r>
            <a:r>
              <a:rPr lang="de-CH" sz="1600" dirty="0" err="1" smtClean="0"/>
              <a:t>Thromb</a:t>
            </a:r>
            <a:r>
              <a:rPr lang="de-CH" sz="1600" dirty="0" smtClean="0"/>
              <a:t> </a:t>
            </a:r>
            <a:r>
              <a:rPr lang="de-CH" sz="1600" dirty="0" err="1" smtClean="0"/>
              <a:t>Thrombolysis</a:t>
            </a:r>
            <a:r>
              <a:rPr lang="de-CH" sz="1600" dirty="0" smtClean="0"/>
              <a:t> 2012</a:t>
            </a:r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3042915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Anticoagulation after Atrial Fibrillation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Anticoagulation </a:t>
            </a:r>
            <a:r>
              <a:rPr lang="en-US" dirty="0" smtClean="0"/>
              <a:t>indicated</a:t>
            </a:r>
            <a:endParaRPr lang="en-US" dirty="0" smtClean="0"/>
          </a:p>
          <a:p>
            <a:r>
              <a:rPr lang="en-US" dirty="0" smtClean="0"/>
              <a:t>Triple therapy avoided</a:t>
            </a:r>
          </a:p>
          <a:p>
            <a:r>
              <a:rPr lang="en-US" dirty="0" smtClean="0"/>
              <a:t>Newer oral anticoagulation therapies are probably superior but valve disease patients excluded in previous trials</a:t>
            </a:r>
          </a:p>
          <a:p>
            <a:r>
              <a:rPr lang="en-US" dirty="0" smtClean="0"/>
              <a:t>Same with </a:t>
            </a:r>
            <a:r>
              <a:rPr lang="en-US" dirty="0" err="1" smtClean="0"/>
              <a:t>prasugrel</a:t>
            </a:r>
            <a:r>
              <a:rPr lang="en-US" dirty="0" smtClean="0"/>
              <a:t>/</a:t>
            </a:r>
            <a:r>
              <a:rPr lang="en-US" dirty="0" err="1" smtClean="0"/>
              <a:t>ticagrelor</a:t>
            </a:r>
            <a:endParaRPr lang="en-US" dirty="0" smtClean="0"/>
          </a:p>
          <a:p>
            <a:r>
              <a:rPr lang="en-US" dirty="0" smtClean="0"/>
              <a:t>What I do: </a:t>
            </a:r>
          </a:p>
          <a:p>
            <a:pPr lvl="1"/>
            <a:r>
              <a:rPr lang="en-US" dirty="0" smtClean="0"/>
              <a:t>If recent DES: </a:t>
            </a:r>
            <a:r>
              <a:rPr lang="en-US" dirty="0" err="1" smtClean="0"/>
              <a:t>thienopyridine</a:t>
            </a:r>
            <a:r>
              <a:rPr lang="en-US" dirty="0" smtClean="0"/>
              <a:t> + warfarin</a:t>
            </a:r>
          </a:p>
          <a:p>
            <a:pPr lvl="1"/>
            <a:r>
              <a:rPr lang="en-US" dirty="0" smtClean="0"/>
              <a:t>If not recent DES: aspirin </a:t>
            </a:r>
            <a:r>
              <a:rPr lang="en-US" dirty="0" smtClean="0"/>
              <a:t>+ </a:t>
            </a:r>
            <a:r>
              <a:rPr lang="en-US" dirty="0" smtClean="0"/>
              <a:t>warfarin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40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Neurological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Daily physical examination for gross motor and sensory dysfunction</a:t>
            </a:r>
          </a:p>
          <a:p>
            <a:r>
              <a:rPr lang="en-US" dirty="0" smtClean="0"/>
              <a:t>New Neurologic deficit </a:t>
            </a:r>
            <a:r>
              <a:rPr lang="en-US" dirty="0" smtClean="0">
                <a:sym typeface="Wingdings"/>
              </a:rPr>
              <a:t> new consultation/imaging. Differential is </a:t>
            </a:r>
          </a:p>
          <a:p>
            <a:pPr lvl="1"/>
            <a:r>
              <a:rPr lang="en-US" dirty="0" smtClean="0">
                <a:sym typeface="Wingdings"/>
              </a:rPr>
              <a:t>Thromboembolic complications (Atrial fibrillation, debris (aorta, valve, device)</a:t>
            </a:r>
          </a:p>
          <a:p>
            <a:pPr lvl="1"/>
            <a:r>
              <a:rPr lang="en-US" dirty="0" smtClean="0">
                <a:sym typeface="Wingdings"/>
              </a:rPr>
              <a:t>Carotid artery disease</a:t>
            </a:r>
          </a:p>
          <a:p>
            <a:pPr lvl="1"/>
            <a:r>
              <a:rPr lang="en-US" dirty="0" smtClean="0">
                <a:sym typeface="Wingdings"/>
              </a:rPr>
              <a:t>Post-procedural delirium</a:t>
            </a:r>
          </a:p>
          <a:p>
            <a:r>
              <a:rPr lang="en-US" dirty="0" smtClean="0">
                <a:sym typeface="Wingdings"/>
              </a:rPr>
              <a:t>Close contact with stroke team</a:t>
            </a:r>
            <a:endParaRPr lang="en-US" dirty="0">
              <a:sym typeface="Wingdings"/>
            </a:endParaRPr>
          </a:p>
          <a:p>
            <a:endParaRPr lang="en-US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855454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to Floor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 on Floor Capabilities</a:t>
            </a:r>
          </a:p>
          <a:p>
            <a:r>
              <a:rPr lang="en-US" dirty="0" smtClean="0"/>
              <a:t>Nursing requirements, Pacemaker capability</a:t>
            </a:r>
          </a:p>
          <a:p>
            <a:r>
              <a:rPr lang="en-US" dirty="0" smtClean="0"/>
              <a:t>Still requires telemetry for duration of stay</a:t>
            </a:r>
          </a:p>
          <a:p>
            <a:r>
              <a:rPr lang="en-US" dirty="0" smtClean="0"/>
              <a:t>Requires close monitoring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82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Floor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Ambulation: out of bed with assist to walking</a:t>
            </a:r>
          </a:p>
          <a:p>
            <a:r>
              <a:rPr lang="en-US" dirty="0" smtClean="0"/>
              <a:t>Nutrition: advance diet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foley</a:t>
            </a:r>
            <a:r>
              <a:rPr lang="en-US" dirty="0" smtClean="0"/>
              <a:t> – remove catheter, make sure urinate and have BM (</a:t>
            </a:r>
            <a:r>
              <a:rPr lang="en-US" dirty="0" smtClean="0"/>
              <a:t>should not have had Foley catheter in)</a:t>
            </a:r>
          </a:p>
          <a:p>
            <a:r>
              <a:rPr lang="en-US" dirty="0" smtClean="0"/>
              <a:t>Rule out bleeding</a:t>
            </a:r>
          </a:p>
          <a:p>
            <a:r>
              <a:rPr lang="en-US" dirty="0" smtClean="0"/>
              <a:t>Continue </a:t>
            </a:r>
            <a:r>
              <a:rPr lang="en-US" dirty="0" smtClean="0"/>
              <a:t>anticoagulation, maximize </a:t>
            </a:r>
            <a:r>
              <a:rPr lang="en-US" dirty="0" smtClean="0"/>
              <a:t>other medications including beta-blocker, </a:t>
            </a:r>
            <a:r>
              <a:rPr lang="en-US" dirty="0" err="1" smtClean="0"/>
              <a:t>antilipidemic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8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Successful TAVR!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does the patient go? </a:t>
            </a:r>
            <a:endParaRPr lang="en-US" dirty="0"/>
          </a:p>
          <a:p>
            <a:r>
              <a:rPr lang="en-US" dirty="0" smtClean="0"/>
              <a:t>What do we watch out for?</a:t>
            </a:r>
          </a:p>
          <a:p>
            <a:r>
              <a:rPr lang="en-US" dirty="0" smtClean="0"/>
              <a:t>What management decisions do we make?</a:t>
            </a:r>
          </a:p>
          <a:p>
            <a:r>
              <a:rPr lang="en-US" dirty="0" smtClean="0"/>
              <a:t>What do we do for follow-up?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638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Floor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Labs: Daily Complete Blood Count, </a:t>
            </a:r>
            <a:r>
              <a:rPr lang="en-US" dirty="0" err="1" smtClean="0"/>
              <a:t>Chem</a:t>
            </a:r>
            <a:r>
              <a:rPr lang="en-US" dirty="0" smtClean="0"/>
              <a:t> panel</a:t>
            </a:r>
          </a:p>
          <a:p>
            <a:r>
              <a:rPr lang="en-US" dirty="0" smtClean="0"/>
              <a:t>Echocardiogram before discharge</a:t>
            </a:r>
          </a:p>
          <a:p>
            <a:pPr lvl="1"/>
            <a:r>
              <a:rPr lang="en-US" dirty="0" smtClean="0"/>
              <a:t>Valve function: Pressure gradient, AVA, AI/PVL</a:t>
            </a:r>
          </a:p>
          <a:p>
            <a:pPr lvl="1"/>
            <a:r>
              <a:rPr lang="en-US" dirty="0" smtClean="0"/>
              <a:t>Myocardial function: LVEDD, LVESD, LVEF, RVSF, </a:t>
            </a:r>
          </a:p>
          <a:p>
            <a:pPr lvl="1"/>
            <a:r>
              <a:rPr lang="en-US" dirty="0" smtClean="0"/>
              <a:t>Valvular disease: MR/TR</a:t>
            </a:r>
          </a:p>
          <a:p>
            <a:pPr lvl="1"/>
            <a:r>
              <a:rPr lang="en-US" dirty="0" smtClean="0"/>
              <a:t>Pericardial effusion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136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the patient still here </a:t>
            </a:r>
            <a:br>
              <a:rPr lang="en-US" dirty="0" smtClean="0"/>
            </a:br>
            <a:r>
              <a:rPr lang="en-US" dirty="0" smtClean="0"/>
              <a:t>after </a:t>
            </a:r>
            <a:r>
              <a:rPr lang="en-US" i="1" dirty="0" smtClean="0"/>
              <a:t>n</a:t>
            </a:r>
            <a:r>
              <a:rPr lang="en-US" dirty="0" smtClean="0"/>
              <a:t> days?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Complications</a:t>
            </a:r>
          </a:p>
          <a:p>
            <a:pPr lvl="1"/>
            <a:r>
              <a:rPr lang="en-US" dirty="0" smtClean="0"/>
              <a:t>Vascular access, pericardial, neurological, pacemaker need, </a:t>
            </a:r>
            <a:r>
              <a:rPr lang="en-US" dirty="0" err="1" smtClean="0"/>
              <a:t>nephrologic</a:t>
            </a:r>
            <a:r>
              <a:rPr lang="en-US" dirty="0" smtClean="0"/>
              <a:t> injury, infection</a:t>
            </a:r>
          </a:p>
          <a:p>
            <a:pPr lvl="1"/>
            <a:r>
              <a:rPr lang="en-US" dirty="0" smtClean="0"/>
              <a:t>How quickly was this recognized and treated?</a:t>
            </a:r>
          </a:p>
          <a:p>
            <a:r>
              <a:rPr lang="en-US" dirty="0" smtClean="0"/>
              <a:t>Debilitation</a:t>
            </a:r>
          </a:p>
          <a:p>
            <a:pPr lvl="1"/>
            <a:r>
              <a:rPr lang="en-US" dirty="0" smtClean="0"/>
              <a:t>Why was early mobility not obtained? </a:t>
            </a:r>
          </a:p>
          <a:p>
            <a:r>
              <a:rPr lang="en-US" dirty="0" smtClean="0"/>
              <a:t>Social issues</a:t>
            </a:r>
          </a:p>
          <a:p>
            <a:pPr lvl="1"/>
            <a:r>
              <a:rPr lang="en-US" dirty="0" smtClean="0"/>
              <a:t>Patient did not have a ride home</a:t>
            </a:r>
          </a:p>
          <a:p>
            <a:pPr lvl="1"/>
            <a:r>
              <a:rPr lang="en-US" dirty="0" smtClean="0"/>
              <a:t>Patient needs rehab/SNF</a:t>
            </a:r>
          </a:p>
          <a:p>
            <a:pPr lvl="1"/>
            <a:r>
              <a:rPr lang="en-US" dirty="0" smtClean="0"/>
              <a:t>Patient lives alone</a:t>
            </a:r>
          </a:p>
          <a:p>
            <a:r>
              <a:rPr lang="en-US" dirty="0" smtClean="0"/>
              <a:t>How much can this be treated pre-procedure?</a:t>
            </a:r>
            <a:r>
              <a:rPr lang="en-US" dirty="0"/>
              <a:t> </a:t>
            </a:r>
            <a:r>
              <a:rPr lang="en-US" dirty="0" smtClean="0"/>
              <a:t>Need a continual audit and process improvement initiative to focus on this. </a:t>
            </a:r>
          </a:p>
        </p:txBody>
      </p:sp>
    </p:spTree>
    <p:extLst>
      <p:ext uri="{BB962C8B-B14F-4D97-AF65-F5344CB8AC3E}">
        <p14:creationId xmlns:p14="http://schemas.microsoft.com/office/powerpoint/2010/main" val="2568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Discharge location</a:t>
            </a:r>
          </a:p>
          <a:p>
            <a:pPr lvl="1"/>
            <a:r>
              <a:rPr lang="en-US" dirty="0" smtClean="0"/>
              <a:t>Home, Home Health, Facility</a:t>
            </a:r>
          </a:p>
          <a:p>
            <a:r>
              <a:rPr lang="en-US" dirty="0" smtClean="0"/>
              <a:t>Discharge Instructions</a:t>
            </a:r>
          </a:p>
          <a:p>
            <a:pPr lvl="1"/>
            <a:r>
              <a:rPr lang="en-US" dirty="0" smtClean="0"/>
              <a:t>Come back to hospital if …</a:t>
            </a:r>
          </a:p>
          <a:p>
            <a:pPr lvl="1"/>
            <a:r>
              <a:rPr lang="en-US" dirty="0" smtClean="0"/>
              <a:t>Call MD if …</a:t>
            </a:r>
          </a:p>
          <a:p>
            <a:r>
              <a:rPr lang="en-US" dirty="0" smtClean="0"/>
              <a:t>Involve social services, physical therapy, occupational therapy</a:t>
            </a:r>
          </a:p>
          <a:p>
            <a:r>
              <a:rPr lang="en-US" dirty="0" smtClean="0"/>
              <a:t>Communicate with primary cardiologist to establish plan of care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7726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Followup</a:t>
            </a:r>
            <a:r>
              <a:rPr lang="en-US" dirty="0" smtClean="0"/>
              <a:t> Visit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676902" y="-609099"/>
            <a:ext cx="5790197" cy="914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3439" y="883136"/>
            <a:ext cx="610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PARTNER-US IDE Trial – CAP and Post-Approval Protocol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13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Followup</a:t>
            </a:r>
            <a:r>
              <a:rPr lang="en-US" dirty="0" smtClean="0"/>
              <a:t> – Labs and Tests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722539" y="-606336"/>
            <a:ext cx="5741797" cy="918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495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Followup</a:t>
            </a:r>
            <a:r>
              <a:rPr lang="en-US" dirty="0" smtClean="0"/>
              <a:t> – QOL Measures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175156" y="-555679"/>
            <a:ext cx="2634860" cy="89851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3439" y="6314722"/>
            <a:ext cx="610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PARTNER-US IDE Trial – CAP and Post-Approval Protocol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45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 Visit - Meds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660" y="1460500"/>
            <a:ext cx="8022940" cy="41660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3439" y="6314722"/>
            <a:ext cx="610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PARTNER-US IDE Trial – CAP and Post-Approval Protocol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9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Followup visits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2688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Discharge-30 days</a:t>
            </a:r>
          </a:p>
          <a:p>
            <a:pPr lvl="1"/>
            <a:r>
              <a:rPr lang="en-US" dirty="0" smtClean="0"/>
              <a:t>7 day check at hospital or local site</a:t>
            </a:r>
          </a:p>
          <a:p>
            <a:pPr lvl="1"/>
            <a:r>
              <a:rPr lang="en-US" dirty="0" smtClean="0"/>
              <a:t>Phone call to patient at 7 days, 21 days</a:t>
            </a:r>
          </a:p>
          <a:p>
            <a:r>
              <a:rPr lang="en-US" dirty="0" smtClean="0"/>
              <a:t>30 days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ccess site, rhythm, mobility, &amp; valve function/EF</a:t>
            </a:r>
          </a:p>
          <a:p>
            <a:pPr lvl="1"/>
            <a:r>
              <a:rPr lang="en-US" dirty="0" smtClean="0"/>
              <a:t>Evaluate functional status/QOL</a:t>
            </a:r>
          </a:p>
          <a:p>
            <a:pPr lvl="1"/>
            <a:r>
              <a:rPr lang="en-US" dirty="0" smtClean="0"/>
              <a:t>Communicate with the referring physician</a:t>
            </a:r>
          </a:p>
          <a:p>
            <a:r>
              <a:rPr lang="en-US" dirty="0" smtClean="0"/>
              <a:t>1 year</a:t>
            </a:r>
          </a:p>
          <a:p>
            <a:pPr lvl="1"/>
            <a:r>
              <a:rPr lang="en-US" dirty="0" smtClean="0"/>
              <a:t>Evaluate interval events</a:t>
            </a:r>
          </a:p>
          <a:p>
            <a:pPr lvl="1"/>
            <a:r>
              <a:rPr lang="en-US" dirty="0" smtClean="0"/>
              <a:t>Evaluate valve function, LVEF, functional status, QOL</a:t>
            </a:r>
          </a:p>
          <a:p>
            <a:pPr lvl="1"/>
            <a:r>
              <a:rPr lang="en-US" dirty="0" smtClean="0"/>
              <a:t>Communicate with the referring physician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989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can we do to make it simple(r)?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Advance the technology</a:t>
            </a:r>
            <a:endParaRPr lang="en-US" dirty="0" smtClean="0"/>
          </a:p>
          <a:p>
            <a:pPr lvl="1"/>
            <a:r>
              <a:rPr lang="en-US" dirty="0" smtClean="0"/>
              <a:t>Smaller sheaths</a:t>
            </a:r>
          </a:p>
          <a:p>
            <a:pPr lvl="1"/>
            <a:r>
              <a:rPr lang="en-US" dirty="0" smtClean="0"/>
              <a:t>Embolic protection </a:t>
            </a:r>
            <a:r>
              <a:rPr lang="en-US" dirty="0" smtClean="0"/>
              <a:t>systems (?)</a:t>
            </a:r>
            <a:endParaRPr lang="en-US" dirty="0" smtClean="0"/>
          </a:p>
          <a:p>
            <a:r>
              <a:rPr lang="en-US" dirty="0" smtClean="0"/>
              <a:t>Advance the culture</a:t>
            </a:r>
            <a:endParaRPr lang="en-US" dirty="0" smtClean="0"/>
          </a:p>
          <a:p>
            <a:pPr lvl="1"/>
            <a:r>
              <a:rPr lang="en-US" dirty="0" smtClean="0"/>
              <a:t>Early mobility, early transfer, early discharge</a:t>
            </a:r>
          </a:p>
          <a:p>
            <a:pPr lvl="1"/>
            <a:r>
              <a:rPr lang="en-US" dirty="0" smtClean="0"/>
              <a:t>Create hybrid nursing units that focus on post-TAVR patients, that can manage more and faster</a:t>
            </a:r>
          </a:p>
          <a:p>
            <a:r>
              <a:rPr lang="en-US" dirty="0" smtClean="0"/>
              <a:t>Advance the communication</a:t>
            </a:r>
            <a:endParaRPr lang="en-US" dirty="0" smtClean="0"/>
          </a:p>
          <a:p>
            <a:pPr lvl="1"/>
            <a:r>
              <a:rPr lang="en-US" dirty="0" smtClean="0"/>
              <a:t>Multiple iterations</a:t>
            </a:r>
          </a:p>
          <a:p>
            <a:pPr lvl="1"/>
            <a:r>
              <a:rPr lang="en-US" dirty="0" smtClean="0"/>
              <a:t>Need for regular standardized communication to all parties that take care of these patients post-procedure</a:t>
            </a:r>
          </a:p>
        </p:txBody>
      </p:sp>
    </p:spTree>
    <p:extLst>
      <p:ext uri="{BB962C8B-B14F-4D97-AF65-F5344CB8AC3E}">
        <p14:creationId xmlns:p14="http://schemas.microsoft.com/office/powerpoint/2010/main" val="828044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conscious sedation and no pacing needs </a:t>
            </a:r>
            <a:r>
              <a:rPr lang="en-US" dirty="0" smtClean="0">
                <a:sym typeface="Wingdings"/>
              </a:rPr>
              <a:t> go to telemetry (or PACU and telemetry)</a:t>
            </a:r>
          </a:p>
          <a:p>
            <a:r>
              <a:rPr lang="en-US" dirty="0" smtClean="0">
                <a:sym typeface="Wingdings"/>
              </a:rPr>
              <a:t>If conscious sedation and backup pacing needs  go to pacing-capable floor (often ICU/CCU)</a:t>
            </a:r>
          </a:p>
          <a:p>
            <a:r>
              <a:rPr lang="en-US" dirty="0" smtClean="0">
                <a:sym typeface="Wingdings"/>
              </a:rPr>
              <a:t>If general anesthesia and no pacing needs  go to PACU and consider floor</a:t>
            </a:r>
          </a:p>
          <a:p>
            <a:r>
              <a:rPr lang="en-US" dirty="0" smtClean="0">
                <a:sym typeface="Wingdings"/>
              </a:rPr>
              <a:t>If general anesthesia and backup pacing needs  often ICU/CCU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31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watch out for?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Day 0-1</a:t>
            </a:r>
          </a:p>
          <a:p>
            <a:pPr lvl="1"/>
            <a:r>
              <a:rPr lang="en-US" dirty="0" smtClean="0"/>
              <a:t>Access site management</a:t>
            </a:r>
          </a:p>
          <a:p>
            <a:pPr lvl="1"/>
            <a:r>
              <a:rPr lang="en-US" dirty="0" smtClean="0"/>
              <a:t>Perforation/Effusion</a:t>
            </a:r>
          </a:p>
          <a:p>
            <a:pPr lvl="1"/>
            <a:r>
              <a:rPr lang="en-US" dirty="0" smtClean="0"/>
              <a:t>Rhythm abnormalities</a:t>
            </a:r>
          </a:p>
          <a:p>
            <a:pPr lvl="1"/>
            <a:r>
              <a:rPr lang="en-US" dirty="0" err="1" smtClean="0"/>
              <a:t>Neuro</a:t>
            </a:r>
            <a:r>
              <a:rPr lang="en-US" dirty="0" smtClean="0"/>
              <a:t> evaluation</a:t>
            </a:r>
          </a:p>
          <a:p>
            <a:r>
              <a:rPr lang="en-US" dirty="0" smtClean="0"/>
              <a:t>Day 1-2</a:t>
            </a:r>
          </a:p>
          <a:p>
            <a:pPr lvl="1"/>
            <a:r>
              <a:rPr lang="en-US" dirty="0" err="1" smtClean="0"/>
              <a:t>Neuro</a:t>
            </a:r>
            <a:r>
              <a:rPr lang="en-US" dirty="0" smtClean="0"/>
              <a:t> evaluation</a:t>
            </a:r>
          </a:p>
          <a:p>
            <a:pPr lvl="1"/>
            <a:r>
              <a:rPr lang="en-US" dirty="0" smtClean="0"/>
              <a:t>Fluid and medication management</a:t>
            </a:r>
          </a:p>
          <a:p>
            <a:pPr lvl="1"/>
            <a:r>
              <a:rPr lang="en-US" dirty="0" smtClean="0"/>
              <a:t>Mobility</a:t>
            </a:r>
          </a:p>
          <a:p>
            <a:pPr lvl="1"/>
            <a:r>
              <a:rPr lang="en-US" dirty="0" smtClean="0"/>
              <a:t>Consider early discharge</a:t>
            </a:r>
          </a:p>
          <a:p>
            <a:r>
              <a:rPr lang="en-US" dirty="0" smtClean="0"/>
              <a:t>Day 3</a:t>
            </a:r>
          </a:p>
          <a:p>
            <a:pPr lvl="1"/>
            <a:r>
              <a:rPr lang="en-US" dirty="0" smtClean="0"/>
              <a:t>Hypertension, Renal status</a:t>
            </a:r>
          </a:p>
          <a:p>
            <a:pPr lvl="1"/>
            <a:r>
              <a:rPr lang="en-US" dirty="0" smtClean="0"/>
              <a:t>Mobility</a:t>
            </a:r>
          </a:p>
          <a:p>
            <a:pPr lvl="1"/>
            <a:r>
              <a:rPr lang="en-US" dirty="0" smtClean="0"/>
              <a:t>Why is the patient still here?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66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site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focus on </a:t>
            </a:r>
            <a:r>
              <a:rPr lang="en-US" dirty="0" err="1" smtClean="0"/>
              <a:t>transfemoral</a:t>
            </a:r>
            <a:r>
              <a:rPr lang="en-US" dirty="0" smtClean="0"/>
              <a:t> cases</a:t>
            </a:r>
          </a:p>
          <a:p>
            <a:r>
              <a:rPr lang="en-US" dirty="0" smtClean="0"/>
              <a:t>Currently, we are at &gt; 95% </a:t>
            </a:r>
            <a:r>
              <a:rPr lang="en-US" dirty="0" err="1" smtClean="0"/>
              <a:t>transfemoral</a:t>
            </a:r>
            <a:r>
              <a:rPr lang="en-US" dirty="0" smtClean="0"/>
              <a:t> route</a:t>
            </a:r>
          </a:p>
          <a:p>
            <a:r>
              <a:rPr lang="en-US" dirty="0" smtClean="0"/>
              <a:t>Eventually we will be at &gt; 99% TF route</a:t>
            </a:r>
          </a:p>
          <a:p>
            <a:r>
              <a:rPr lang="en-US" dirty="0" smtClean="0"/>
              <a:t>How do we optimize this? </a:t>
            </a:r>
          </a:p>
        </p:txBody>
      </p:sp>
    </p:spTree>
    <p:extLst>
      <p:ext uri="{BB962C8B-B14F-4D97-AF65-F5344CB8AC3E}">
        <p14:creationId xmlns:p14="http://schemas.microsoft.com/office/powerpoint/2010/main" val="2125359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Vascular Abnormalities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Should have complete vascular exam prior to case and in lab</a:t>
            </a:r>
          </a:p>
          <a:p>
            <a:r>
              <a:rPr lang="en-US" dirty="0" smtClean="0"/>
              <a:t>Final angiography in lab</a:t>
            </a:r>
          </a:p>
          <a:p>
            <a:r>
              <a:rPr lang="en-US" dirty="0" err="1" smtClean="0"/>
              <a:t>Postprocedural</a:t>
            </a:r>
            <a:r>
              <a:rPr lang="en-US" dirty="0" smtClean="0"/>
              <a:t> care</a:t>
            </a:r>
          </a:p>
          <a:p>
            <a:pPr lvl="1"/>
            <a:r>
              <a:rPr lang="en-US" dirty="0" smtClean="0"/>
              <a:t>Early evaluation: every 15 min x 2 hours, then hourly</a:t>
            </a:r>
          </a:p>
          <a:p>
            <a:pPr lvl="1"/>
            <a:r>
              <a:rPr lang="en-US" dirty="0" smtClean="0"/>
              <a:t>Evaluate access site: Hematoma, color, warmth, pulse</a:t>
            </a:r>
          </a:p>
          <a:p>
            <a:pPr lvl="1"/>
            <a:r>
              <a:rPr lang="en-US" dirty="0" smtClean="0"/>
              <a:t>Be aware of retroperitoneal hematoma and hypotension</a:t>
            </a:r>
          </a:p>
          <a:p>
            <a:pPr lvl="1"/>
            <a:r>
              <a:rPr lang="en-US" dirty="0" smtClean="0"/>
              <a:t>Watch for limb ischemia – peripheral embolization or large size sheath, compartment syndrome</a:t>
            </a:r>
          </a:p>
          <a:p>
            <a:r>
              <a:rPr lang="en-US" dirty="0" smtClean="0"/>
              <a:t>Early involvement of ultrasound, repeat angiography, covered stenting, vascular surgery if need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062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Perforation and Effusion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come from RV or </a:t>
            </a:r>
            <a:r>
              <a:rPr lang="en-US" dirty="0" smtClean="0"/>
              <a:t>LV… or from aorta</a:t>
            </a:r>
            <a:endParaRPr lang="en-US" dirty="0" smtClean="0"/>
          </a:p>
          <a:p>
            <a:r>
              <a:rPr lang="en-US" dirty="0" smtClean="0"/>
              <a:t>Early echocardiography during case should always begin and finish with evaluation of the pericardium and note the size of any effusion if present</a:t>
            </a:r>
          </a:p>
          <a:p>
            <a:r>
              <a:rPr lang="en-US" dirty="0" smtClean="0"/>
              <a:t>Early management and drainage, bedside if possible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947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Pacemaker </a:t>
            </a:r>
            <a:r>
              <a:rPr lang="en-US" dirty="0" smtClean="0"/>
              <a:t>abnormalities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63" y="1705970"/>
            <a:ext cx="7507748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eck 3"/>
          <p:cNvSpPr/>
          <p:nvPr/>
        </p:nvSpPr>
        <p:spPr>
          <a:xfrm>
            <a:off x="3425808" y="6008132"/>
            <a:ext cx="5260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CH" dirty="0" err="1" smtClean="0"/>
              <a:t>Calvi</a:t>
            </a:r>
            <a:r>
              <a:rPr lang="de-CH" dirty="0" smtClean="0"/>
              <a:t> V. J </a:t>
            </a:r>
            <a:r>
              <a:rPr lang="de-CH" dirty="0" err="1"/>
              <a:t>Interv</a:t>
            </a:r>
            <a:r>
              <a:rPr lang="de-CH" dirty="0"/>
              <a:t> Card </a:t>
            </a:r>
            <a:r>
              <a:rPr lang="de-CH" dirty="0" err="1"/>
              <a:t>Electrophysiol</a:t>
            </a:r>
            <a:r>
              <a:rPr lang="de-CH" dirty="0"/>
              <a:t> (2012) 34:189–195</a:t>
            </a:r>
          </a:p>
        </p:txBody>
      </p:sp>
    </p:spTree>
    <p:extLst>
      <p:ext uri="{BB962C8B-B14F-4D97-AF65-F5344CB8AC3E}">
        <p14:creationId xmlns:p14="http://schemas.microsoft.com/office/powerpoint/2010/main" val="3430815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4"/>
            <a:ext cx="8229600" cy="1143000"/>
          </a:xfrm>
        </p:spPr>
        <p:txBody>
          <a:bodyPr/>
          <a:lstStyle/>
          <a:p>
            <a:r>
              <a:rPr lang="en-US" dirty="0" smtClean="0"/>
              <a:t>New-Onset LBBB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1001121"/>
            <a:ext cx="7820025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3"/>
          <p:cNvSpPr txBox="1"/>
          <p:nvPr/>
        </p:nvSpPr>
        <p:spPr>
          <a:xfrm>
            <a:off x="5238279" y="6098978"/>
            <a:ext cx="472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err="1" smtClean="0"/>
              <a:t>Urena</a:t>
            </a:r>
            <a:r>
              <a:rPr lang="de-CH" sz="1600" dirty="0" smtClean="0"/>
              <a:t> M. JACC 2012;60(18)</a:t>
            </a:r>
            <a:endParaRPr lang="de-CH" sz="1600" dirty="0"/>
          </a:p>
        </p:txBody>
      </p:sp>
      <p:sp>
        <p:nvSpPr>
          <p:cNvPr id="6" name="Textfeld 4"/>
          <p:cNvSpPr txBox="1"/>
          <p:nvPr/>
        </p:nvSpPr>
        <p:spPr>
          <a:xfrm>
            <a:off x="0" y="5288340"/>
            <a:ext cx="4948707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3200" b="1" dirty="0" smtClean="0"/>
              <a:t>New-</a:t>
            </a:r>
            <a:r>
              <a:rPr lang="de-CH" sz="3200" b="1" dirty="0" err="1" smtClean="0"/>
              <a:t>onset</a:t>
            </a:r>
            <a:r>
              <a:rPr lang="de-CH" sz="3200" b="1" dirty="0" smtClean="0"/>
              <a:t> LBBB 30%,</a:t>
            </a:r>
          </a:p>
          <a:p>
            <a:pPr algn="ctr"/>
            <a:r>
              <a:rPr lang="de-CH" sz="3200" b="1" dirty="0" err="1" smtClean="0"/>
              <a:t>Resolved</a:t>
            </a:r>
            <a:r>
              <a:rPr lang="de-CH" sz="3200" b="1" dirty="0" smtClean="0"/>
              <a:t> in 38% </a:t>
            </a:r>
            <a:r>
              <a:rPr lang="de-CH" sz="3200" b="1" dirty="0" err="1" smtClean="0"/>
              <a:t>and</a:t>
            </a:r>
            <a:r>
              <a:rPr lang="de-CH" sz="3200" b="1" dirty="0" smtClean="0"/>
              <a:t> 57% </a:t>
            </a:r>
            <a:r>
              <a:rPr lang="de-CH" sz="3200" b="1" dirty="0" err="1" smtClean="0"/>
              <a:t>at</a:t>
            </a:r>
            <a:r>
              <a:rPr lang="de-CH" sz="3200" b="1" dirty="0" smtClean="0"/>
              <a:t> </a:t>
            </a:r>
            <a:r>
              <a:rPr lang="de-CH" sz="3200" b="1" dirty="0" err="1" smtClean="0"/>
              <a:t>discharge</a:t>
            </a:r>
            <a:r>
              <a:rPr lang="de-CH" sz="3200" b="1" dirty="0" smtClean="0"/>
              <a:t> </a:t>
            </a:r>
            <a:r>
              <a:rPr lang="de-CH" sz="3200" b="1" dirty="0" err="1" smtClean="0"/>
              <a:t>and</a:t>
            </a:r>
            <a:r>
              <a:rPr lang="de-CH" sz="3200" b="1" dirty="0" smtClean="0"/>
              <a:t> 6-12 </a:t>
            </a:r>
            <a:r>
              <a:rPr lang="de-CH" sz="3200" b="1" dirty="0" err="1" smtClean="0"/>
              <a:t>months</a:t>
            </a:r>
            <a:endParaRPr lang="de-CH" sz="3200" b="1" dirty="0"/>
          </a:p>
        </p:txBody>
      </p:sp>
    </p:spTree>
    <p:extLst>
      <p:ext uri="{BB962C8B-B14F-4D97-AF65-F5344CB8AC3E}">
        <p14:creationId xmlns:p14="http://schemas.microsoft.com/office/powerpoint/2010/main" val="3814974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Openup.p3d 0"/>
  <p:tag name="POWER3D OPTIONS" val="Slow "/>
  <p:tag name="POWER3D SOUND" val="Open Up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1316</Words>
  <Application>Microsoft Macintosh PowerPoint</Application>
  <PresentationFormat>On-screen Show (4:3)</PresentationFormat>
  <Paragraphs>189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Successful TAVR! Now what?</vt:lpstr>
      <vt:lpstr>After procedure</vt:lpstr>
      <vt:lpstr>What do we watch out for? </vt:lpstr>
      <vt:lpstr>Access site management</vt:lpstr>
      <vt:lpstr>Vascular Abnormalities</vt:lpstr>
      <vt:lpstr>Perforation and Effusion </vt:lpstr>
      <vt:lpstr>Pacemaker abnormalities</vt:lpstr>
      <vt:lpstr>New-Onset LBBB</vt:lpstr>
      <vt:lpstr>New Complete Heart Block</vt:lpstr>
      <vt:lpstr>Postprocedural Pacemaker Management - Bern</vt:lpstr>
      <vt:lpstr>When do we switch to a permanent pacemaker?</vt:lpstr>
      <vt:lpstr>After putting in PPM, is it needed?</vt:lpstr>
      <vt:lpstr>So what do we do? </vt:lpstr>
      <vt:lpstr>Atrial Fibrillation Following TAVI</vt:lpstr>
      <vt:lpstr>Anticoagulation after Atrial Fibrillation</vt:lpstr>
      <vt:lpstr>Neurological Status</vt:lpstr>
      <vt:lpstr>Transfer to Floor</vt:lpstr>
      <vt:lpstr>Goals for Floor</vt:lpstr>
      <vt:lpstr>Floor Studies</vt:lpstr>
      <vt:lpstr>Why is the patient still here  after n days? </vt:lpstr>
      <vt:lpstr>Discharge</vt:lpstr>
      <vt:lpstr>Followup Visit</vt:lpstr>
      <vt:lpstr>Followup – Labs and Tests</vt:lpstr>
      <vt:lpstr>Followup – QOL Measures</vt:lpstr>
      <vt:lpstr>Follow-up Visit - Meds</vt:lpstr>
      <vt:lpstr>Followup visits</vt:lpstr>
      <vt:lpstr>What can we do to make it simple(r)?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Sameer Gafoor</dc:creator>
  <cp:lastModifiedBy>Advance Concepts</cp:lastModifiedBy>
  <cp:revision>51</cp:revision>
  <dcterms:created xsi:type="dcterms:W3CDTF">2016-02-20T18:08:47Z</dcterms:created>
  <dcterms:modified xsi:type="dcterms:W3CDTF">2016-02-21T00:14:52Z</dcterms:modified>
</cp:coreProperties>
</file>