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2"/>
  </p:notesMasterIdLst>
  <p:handoutMasterIdLst>
    <p:handoutMasterId r:id="rId13"/>
  </p:handoutMasterIdLst>
  <p:sldIdLst>
    <p:sldId id="314" r:id="rId3"/>
    <p:sldId id="327" r:id="rId4"/>
    <p:sldId id="326" r:id="rId5"/>
    <p:sldId id="316" r:id="rId6"/>
    <p:sldId id="317" r:id="rId7"/>
    <p:sldId id="320" r:id="rId8"/>
    <p:sldId id="321" r:id="rId9"/>
    <p:sldId id="323" r:id="rId10"/>
    <p:sldId id="324" r:id="rId1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7B7"/>
    <a:srgbClr val="003060"/>
    <a:srgbClr val="000000"/>
    <a:srgbClr val="FCFCFC"/>
    <a:srgbClr val="D1332A"/>
    <a:srgbClr val="98C925"/>
    <a:srgbClr val="CE000B"/>
    <a:srgbClr val="AA0F27"/>
    <a:srgbClr val="191564"/>
    <a:srgbClr val="9C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5092" autoAdjust="0"/>
  </p:normalViewPr>
  <p:slideViewPr>
    <p:cSldViewPr snapToGrid="0">
      <p:cViewPr varScale="1">
        <p:scale>
          <a:sx n="70" d="100"/>
          <a:sy n="70" d="100"/>
        </p:scale>
        <p:origin x="2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52DD8-FAA0-41BE-BF48-61233586EE45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4AE0B-7B2D-4766-A052-D74F746A2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7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8FE48-89F9-463C-BEF7-B6F484453B02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9375" y="1162050"/>
            <a:ext cx="418306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83DB8-F239-42B5-9A52-1B323339E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7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24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F5A78E-7A75-41F7-A7EA-2038E6AD6DC3}" type="slidenum">
              <a:rPr lang="en-US" smtClean="0">
                <a:solidFill>
                  <a:prstClr val="black"/>
                </a:solidFill>
                <a:ea typeface="ヒラギノ角ゴ Pro W3"/>
                <a:cs typeface="ヒラギノ角ゴ Pro W3"/>
              </a:rPr>
              <a:pPr/>
              <a:t>2</a:t>
            </a:fld>
            <a:endParaRPr lang="en-US" smtClean="0">
              <a:solidFill>
                <a:prstClr val="black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6" y="4342781"/>
            <a:ext cx="5487629" cy="411511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8249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83DB8-F239-42B5-9A52-1B323339E6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0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" descr="d7579 - base PP ESC Congress 201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-30480"/>
            <a:ext cx="9237800" cy="6929120"/>
          </a:xfrm>
          <a:prstGeom prst="rect">
            <a:avLst/>
          </a:prstGeom>
        </p:spPr>
      </p:pic>
      <p:pic>
        <p:nvPicPr>
          <p:cNvPr id="5" name="Picture 4" descr="PLATFORM-logo-final-l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56" y="195003"/>
            <a:ext cx="2737688" cy="1200672"/>
          </a:xfrm>
          <a:prstGeom prst="rect">
            <a:avLst/>
          </a:prstGeom>
        </p:spPr>
      </p:pic>
      <p:sp>
        <p:nvSpPr>
          <p:cNvPr id="1137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3968" y="3390110"/>
            <a:ext cx="8436064" cy="557204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800"/>
              </a:spcBef>
              <a:buFont typeface="Monotype Sorts" charset="0"/>
              <a:buNone/>
              <a:defRPr sz="2200" b="0" i="1">
                <a:solidFill>
                  <a:schemeClr val="bg2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376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5600" y="2577306"/>
            <a:ext cx="8432800" cy="582613"/>
          </a:xfrm>
          <a:effectLst/>
        </p:spPr>
        <p:txBody>
          <a:bodyPr bIns="0" anchor="b" anchorCtr="0">
            <a:noAutofit/>
          </a:bodyPr>
          <a:lstStyle>
            <a:lvl1pPr algn="ctr">
              <a:lnSpc>
                <a:spcPct val="100000"/>
              </a:lnSpc>
              <a:defRPr sz="3600" b="0">
                <a:solidFill>
                  <a:schemeClr val="bg2"/>
                </a:solidFill>
                <a:effectLst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pic>
        <p:nvPicPr>
          <p:cNvPr id="11" name="Picture 10" descr="clinical_research_institute_cmyk_no_bord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79" y="5826521"/>
            <a:ext cx="3252832" cy="364249"/>
          </a:xfrm>
          <a:prstGeom prst="rect">
            <a:avLst/>
          </a:prstGeom>
        </p:spPr>
      </p:pic>
      <p:pic>
        <p:nvPicPr>
          <p:cNvPr id="6" name="Picture 5" descr="heartflow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222" y="5703350"/>
            <a:ext cx="1570565" cy="5478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0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227013"/>
            <a:ext cx="2170113" cy="4497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13" y="227013"/>
            <a:ext cx="6361112" cy="4497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67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0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92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82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94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38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46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78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8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4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10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81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493B-6931-4A40-A42C-4CFF442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62018-1790-A942-9D46-E0822E6DD6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4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4825"/>
            <a:ext cx="7772400" cy="1362075"/>
          </a:xfrm>
        </p:spPr>
        <p:txBody>
          <a:bodyPr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446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905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665134"/>
            <a:ext cx="4041775" cy="1874872"/>
          </a:xfrm>
        </p:spPr>
        <p:txBody>
          <a:bodyPr lIns="0" tIns="0" rIns="0" bIns="0" anchor="t" anchorCtr="1"/>
          <a:lstStyle>
            <a:lvl1pPr marL="228600" indent="-228600">
              <a:spcBef>
                <a:spcPts val="800"/>
              </a:spcBef>
              <a:buFont typeface="Wingdings" charset="2"/>
              <a:buChar char="§"/>
              <a:defRPr sz="2000" b="0"/>
            </a:lvl1pPr>
            <a:lvl2pPr>
              <a:spcBef>
                <a:spcPts val="800"/>
              </a:spcBef>
              <a:defRPr sz="2000"/>
            </a:lvl2pPr>
            <a:lvl3pPr>
              <a:spcBef>
                <a:spcPts val="800"/>
              </a:spcBef>
              <a:defRPr sz="2000"/>
            </a:lvl3pPr>
            <a:lvl4pPr>
              <a:spcBef>
                <a:spcPts val="800"/>
              </a:spcBef>
              <a:defRPr sz="2000"/>
            </a:lvl4pPr>
            <a:lvl5pPr>
              <a:spcBef>
                <a:spcPts val="80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665134"/>
            <a:ext cx="4043363" cy="1874872"/>
          </a:xfrm>
        </p:spPr>
        <p:txBody>
          <a:bodyPr lIns="0" tIns="0" rIns="0" bIns="0" anchor="t" anchorCtr="1"/>
          <a:lstStyle>
            <a:lvl1pPr marL="228600" indent="-228600">
              <a:spcBef>
                <a:spcPts val="800"/>
              </a:spcBef>
              <a:buFont typeface="Wingdings" charset="2"/>
              <a:buChar char="§"/>
              <a:defRPr sz="2000" b="0"/>
            </a:lvl1pPr>
            <a:lvl2pPr>
              <a:spcBef>
                <a:spcPts val="800"/>
              </a:spcBef>
              <a:defRPr sz="2000"/>
            </a:lvl2pPr>
            <a:lvl3pPr>
              <a:spcBef>
                <a:spcPts val="800"/>
              </a:spcBef>
              <a:defRPr sz="2000"/>
            </a:lvl3pPr>
            <a:lvl4pPr>
              <a:spcBef>
                <a:spcPts val="800"/>
              </a:spcBef>
              <a:defRPr sz="2000"/>
            </a:lvl4pPr>
            <a:lvl5pPr>
              <a:spcBef>
                <a:spcPts val="80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4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1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7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4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923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660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/>
            </a:gs>
            <a:gs pos="100000">
              <a:schemeClr val="bg1">
                <a:lumMod val="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TFORM-logo-final_white-text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44" y="6053549"/>
            <a:ext cx="1448967" cy="636222"/>
          </a:xfrm>
          <a:prstGeom prst="rect">
            <a:avLst/>
          </a:prstGeom>
        </p:spPr>
      </p:pic>
      <p:sp>
        <p:nvSpPr>
          <p:cNvPr id="153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3231" y="2410590"/>
            <a:ext cx="8237538" cy="224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E9C0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3365F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65100" tIns="155575" rIns="165100" bIns="155575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341313"/>
            <a:ext cx="85090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E9C0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3365F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292100" indent="-292100" algn="l" rtl="0" eaLnBrk="1" fontAlgn="base" hangingPunct="1">
        <a:lnSpc>
          <a:spcPct val="95000"/>
        </a:lnSpc>
        <a:spcBef>
          <a:spcPts val="1400"/>
        </a:spcBef>
        <a:spcAft>
          <a:spcPct val="0"/>
        </a:spcAft>
        <a:buClr>
          <a:schemeClr val="tx2"/>
        </a:buClr>
        <a:buSzPct val="100000"/>
        <a:buFont typeface="Wingdings" charset="2"/>
        <a:buChar char="§"/>
        <a:defRPr sz="2600" b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30188" algn="l" rtl="0" eaLnBrk="1" fontAlgn="base" hangingPunct="1">
        <a:lnSpc>
          <a:spcPct val="95000"/>
        </a:lnSpc>
        <a:spcBef>
          <a:spcPts val="700"/>
        </a:spcBef>
        <a:spcAft>
          <a:spcPct val="0"/>
        </a:spcAft>
        <a:buClr>
          <a:schemeClr val="accent3"/>
        </a:buClr>
        <a:buSzPct val="100000"/>
        <a:buFont typeface="Arial"/>
        <a:buChar char="•"/>
        <a:defRPr sz="2200">
          <a:solidFill>
            <a:schemeClr val="tx1"/>
          </a:solidFill>
          <a:effectLst/>
          <a:latin typeface="+mn-lt"/>
          <a:ea typeface="+mn-ea"/>
        </a:defRPr>
      </a:lvl2pPr>
      <a:lvl3pPr marL="1027113" indent="4763" algn="l" rtl="0" eaLnBrk="1" fontAlgn="base" hangingPunct="1">
        <a:lnSpc>
          <a:spcPct val="95000"/>
        </a:lnSpc>
        <a:spcBef>
          <a:spcPct val="10000"/>
        </a:spcBef>
        <a:spcAft>
          <a:spcPct val="0"/>
        </a:spcAft>
        <a:buClr>
          <a:schemeClr val="tx1"/>
        </a:buClr>
        <a:buSzPct val="44000"/>
        <a:buFont typeface="Monotype Sorts" charset="0"/>
        <a:defRPr sz="2200" i="1">
          <a:solidFill>
            <a:schemeClr val="tx1"/>
          </a:solidFill>
          <a:effectLst/>
          <a:latin typeface="+mn-lt"/>
          <a:ea typeface="+mn-ea"/>
        </a:defRPr>
      </a:lvl3pPr>
      <a:lvl4pPr marL="1544638" indent="-1714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effectLst/>
          <a:latin typeface="Times New Roman" charset="0"/>
          <a:ea typeface="+mn-ea"/>
        </a:defRPr>
      </a:lvl4pPr>
      <a:lvl5pPr marL="2000250" indent="-17145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effectLst/>
          <a:latin typeface="Times New Roman" charset="0"/>
          <a:ea typeface="+mn-ea"/>
        </a:defRPr>
      </a:lvl5pPr>
      <a:lvl6pPr marL="2457450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6pPr>
      <a:lvl7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7pPr>
      <a:lvl8pPr marL="3371850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8pPr>
      <a:lvl9pPr marL="3829050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4CF493B-6931-4A40-A42C-4CFF442B52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0062018-1790-A942-9D46-E0822E6DD6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0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-35719" y="406400"/>
            <a:ext cx="9144000" cy="2946400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latin typeface="Helvetica" charset="0"/>
                <a:ea typeface="MS PGothic" charset="0"/>
              </a:rPr>
              <a:t>PLATFORM:  Economic and Quality of Life Outcomes of an FFR</a:t>
            </a:r>
            <a:r>
              <a:rPr lang="en-US" sz="4400" baseline="-25000" dirty="0">
                <a:latin typeface="Helvetica" charset="0"/>
                <a:ea typeface="MS PGothic" charset="0"/>
              </a:rPr>
              <a:t>CT</a:t>
            </a:r>
            <a:r>
              <a:rPr lang="en-US" sz="4400" dirty="0">
                <a:latin typeface="Helvetica" charset="0"/>
                <a:ea typeface="MS PGothic" charset="0"/>
              </a:rPr>
              <a:t> Diagnostic Strategy in Suspected CAD  </a:t>
            </a:r>
            <a:br>
              <a:rPr lang="en-US" sz="4400" dirty="0">
                <a:latin typeface="Helvetica" charset="0"/>
                <a:ea typeface="MS PGothic" charset="0"/>
              </a:rPr>
            </a:br>
            <a:r>
              <a:rPr lang="en-US" dirty="0">
                <a:latin typeface="Times" charset="0"/>
                <a:ea typeface="MS PGothic" charset="0"/>
              </a:rPr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87338" y="2711224"/>
            <a:ext cx="8458200" cy="8293552"/>
          </a:xfrm>
        </p:spPr>
        <p:txBody>
          <a:bodyPr/>
          <a:lstStyle/>
          <a:p>
            <a:pPr algn="ctr">
              <a:buFont typeface="Monotype Sorts" pitchFamily="2" charset="2"/>
              <a:buNone/>
              <a:defRPr/>
            </a:pPr>
            <a:endParaRPr lang="en-US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algn="ctr">
              <a:buNone/>
              <a:defRPr/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A Hlatky, 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Bernard De </a:t>
            </a:r>
            <a:r>
              <a:rPr lang="en-US" sz="3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Bruyne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Gianluca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Pontone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Manesh</a:t>
            </a:r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Patel, Alan Wilk,    Campbell Rogers, Pamela Douglas, PLATFORM Investigators </a:t>
            </a:r>
          </a:p>
          <a:p>
            <a:pPr algn="ctr">
              <a:buNone/>
              <a:defRPr/>
            </a:pPr>
            <a:endParaRPr 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  <a:defRPr/>
            </a:pP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Supported by </a:t>
            </a:r>
            <a:r>
              <a:rPr lang="en-US" sz="3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HeartFlow</a:t>
            </a:r>
            <a:r>
              <a:rPr lang="en-US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Inc.</a:t>
            </a:r>
          </a:p>
          <a:p>
            <a:pPr algn="ctr">
              <a:buFont typeface="Monotype Sorts" pitchFamily="2" charset="2"/>
              <a:buNone/>
              <a:defRPr/>
            </a:pPr>
            <a:endParaRPr lang="en-US" sz="3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algn="ctr">
              <a:buFont typeface="Monotype Sorts" pitchFamily="2" charset="2"/>
              <a:buNone/>
              <a:defRPr/>
            </a:pPr>
            <a:endParaRPr lang="en-US" sz="3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algn="ctr">
              <a:buFont typeface="Monotype Sorts" pitchFamily="2" charset="2"/>
              <a:buNone/>
              <a:defRPr/>
            </a:pPr>
            <a:r>
              <a:rPr 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</a:p>
          <a:p>
            <a:pPr algn="ctr">
              <a:buFont typeface="Monotype Sorts" pitchFamily="2" charset="2"/>
              <a:buNone/>
              <a:defRPr/>
            </a:pPr>
            <a:endParaRPr lang="en-US" sz="3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algn="ctr">
              <a:buFont typeface="Monotype Sorts" pitchFamily="2" charset="2"/>
              <a:buNone/>
              <a:defRPr/>
            </a:pPr>
            <a:endParaRPr lang="en-US" sz="3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algn="ctr">
              <a:buFont typeface="Monotype Sorts" pitchFamily="2" charset="2"/>
              <a:buNone/>
              <a:defRPr/>
            </a:pPr>
            <a:endParaRPr lang="en-US" sz="3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algn="ctr">
              <a:buFont typeface="Monotype Sorts" pitchFamily="2" charset="2"/>
              <a:buNone/>
              <a:defRPr/>
            </a:pP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27025" y="3276600"/>
            <a:ext cx="8418513" cy="46038"/>
          </a:xfrm>
          <a:prstGeom prst="rect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1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066800" y="1944688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FFC000"/>
              </a:solidFill>
              <a:ea typeface="MS PGothic" pitchFamily="34" charset="-128"/>
              <a:cs typeface="ヒラギノ角ゴ Pro W3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Disclosure Statement of Financial Interest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solidFill>
                  <a:srgbClr val="FFC000"/>
                </a:solidFill>
              </a:rPr>
              <a:t>I</a:t>
            </a:r>
            <a:r>
              <a:rPr lang="en-US" smtClean="0">
                <a:solidFill>
                  <a:srgbClr val="FFC000"/>
                </a:solidFill>
              </a:rPr>
              <a:t>, DO </a:t>
            </a:r>
            <a:r>
              <a:rPr lang="en-US" dirty="0" smtClean="0">
                <a:solidFill>
                  <a:srgbClr val="FFC000"/>
                </a:solidFill>
              </a:rPr>
              <a:t>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pPr marL="0" indent="0" eaLnBrk="1" hangingPunct="1"/>
            <a:endParaRPr lang="en-US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22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Fractional Flow </a:t>
            </a:r>
            <a:r>
              <a:rPr lang="en-GB" dirty="0" smtClean="0"/>
              <a:t>Reserve by CT Coronary Angiography (</a:t>
            </a:r>
            <a:r>
              <a:rPr lang="en-GB" dirty="0"/>
              <a:t>FFR</a:t>
            </a:r>
            <a:r>
              <a:rPr lang="en-GB" baseline="-25000" dirty="0"/>
              <a:t>CT</a:t>
            </a:r>
            <a:r>
              <a:rPr lang="en-GB" dirty="0" smtClean="0"/>
              <a:t>)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029" y="1137433"/>
            <a:ext cx="8790690" cy="1691489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GB" sz="2000" dirty="0" smtClean="0"/>
              <a:t>CT angiography can detect anatomic lesions, but does not determine whether they significantly obstruct blood flow</a:t>
            </a:r>
            <a:endParaRPr lang="en-GB" sz="2000" dirty="0"/>
          </a:p>
          <a:p>
            <a:pPr>
              <a:spcBef>
                <a:spcPts val="800"/>
              </a:spcBef>
            </a:pPr>
            <a:r>
              <a:rPr lang="en-GB" sz="2000" dirty="0" smtClean="0"/>
              <a:t>Coronary blood </a:t>
            </a:r>
            <a:r>
              <a:rPr lang="en-GB" sz="2000" dirty="0"/>
              <a:t>flow </a:t>
            </a:r>
            <a:r>
              <a:rPr lang="en-GB" sz="2000" dirty="0" smtClean="0"/>
              <a:t>can be modelled with computational fluid dynamics</a:t>
            </a:r>
          </a:p>
          <a:p>
            <a:pPr>
              <a:spcBef>
                <a:spcPts val="800"/>
              </a:spcBef>
            </a:pPr>
            <a:r>
              <a:rPr lang="en-GB" sz="2000" dirty="0" smtClean="0"/>
              <a:t>Fractional flow reserve can be estimated from standard CT data</a:t>
            </a:r>
            <a:endParaRPr lang="en-US" sz="2000" dirty="0"/>
          </a:p>
        </p:txBody>
      </p:sp>
      <p:pic>
        <p:nvPicPr>
          <p:cNvPr id="9" name="Picture 8" descr="ffrct one colo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" t="9013" r="48303"/>
          <a:stretch/>
        </p:blipFill>
        <p:spPr>
          <a:xfrm>
            <a:off x="1120877" y="3188288"/>
            <a:ext cx="3253566" cy="286278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ffrct one color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2" t="475" r="396" b="8538"/>
          <a:stretch/>
        </p:blipFill>
        <p:spPr>
          <a:xfrm>
            <a:off x="4748981" y="3192372"/>
            <a:ext cx="3254476" cy="286358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08382" y="6053918"/>
            <a:ext cx="4814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Hemodynamically significant LAD lesion by FFR</a:t>
            </a:r>
            <a:r>
              <a:rPr lang="en-US" sz="1600" baseline="-25000" dirty="0" smtClean="0"/>
              <a:t>CT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0664" y="3356410"/>
            <a:ext cx="2400012" cy="5977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851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" charset="0"/>
                <a:ea typeface="MS PGothic" charset="0"/>
              </a:rPr>
              <a:t>Background and </a:t>
            </a:r>
            <a:r>
              <a:rPr lang="en-US" dirty="0" smtClean="0">
                <a:latin typeface="Times" charset="0"/>
                <a:ea typeface="MS PGothic" charset="0"/>
              </a:rPr>
              <a:t>Aims</a:t>
            </a:r>
            <a:endParaRPr lang="en-US" dirty="0">
              <a:latin typeface="Times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32" y="1089931"/>
            <a:ext cx="8237759" cy="3834511"/>
          </a:xfrm>
        </p:spPr>
        <p:txBody>
          <a:bodyPr/>
          <a:lstStyle/>
          <a:p>
            <a:pPr>
              <a:defRPr/>
            </a:pPr>
            <a:r>
              <a:rPr lang="en-US" sz="2700" dirty="0">
                <a:latin typeface="Helvetica" charset="0"/>
                <a:ea typeface="MS PGothic" charset="0"/>
              </a:rPr>
              <a:t>Optimal evaluation of new onset stable chest pain is uncertain</a:t>
            </a:r>
          </a:p>
          <a:p>
            <a:pPr>
              <a:defRPr/>
            </a:pPr>
            <a:r>
              <a:rPr lang="en-US" sz="2700" dirty="0" smtClean="0">
                <a:latin typeface="Helvetica" charset="0"/>
                <a:ea typeface="MS PGothic" charset="0"/>
              </a:rPr>
              <a:t>In PLATFORM, use </a:t>
            </a:r>
            <a:r>
              <a:rPr lang="en-US" sz="2700" dirty="0">
                <a:latin typeface="Helvetica" charset="0"/>
                <a:ea typeface="MS PGothic" charset="0"/>
              </a:rPr>
              <a:t>of FFR</a:t>
            </a:r>
            <a:r>
              <a:rPr lang="en-US" sz="2700" baseline="-25000" dirty="0">
                <a:latin typeface="Helvetica" charset="0"/>
                <a:ea typeface="MS PGothic" charset="0"/>
              </a:rPr>
              <a:t>CT</a:t>
            </a:r>
            <a:r>
              <a:rPr lang="en-US" sz="2700" dirty="0">
                <a:latin typeface="Helvetica" charset="0"/>
                <a:ea typeface="MS PGothic" charset="0"/>
              </a:rPr>
              <a:t> reduced rate of invasive angiography </a:t>
            </a:r>
            <a:r>
              <a:rPr lang="en-US" sz="2700" dirty="0" smtClean="0">
                <a:latin typeface="Helvetica" charset="0"/>
                <a:ea typeface="MS PGothic" charset="0"/>
              </a:rPr>
              <a:t>without obstructive coronary artery disease from 73% to 12%</a:t>
            </a:r>
          </a:p>
          <a:p>
            <a:pPr>
              <a:defRPr/>
            </a:pPr>
            <a:r>
              <a:rPr lang="en-US" sz="2700" dirty="0" smtClean="0">
                <a:latin typeface="Helvetica" charset="0"/>
                <a:ea typeface="MS PGothic" charset="0"/>
              </a:rPr>
              <a:t>STUDY AIM</a:t>
            </a:r>
            <a:r>
              <a:rPr lang="en-US" sz="2700" dirty="0">
                <a:latin typeface="Helvetica" charset="0"/>
                <a:ea typeface="MS PGothic" charset="0"/>
              </a:rPr>
              <a:t>:  Assess economic and </a:t>
            </a:r>
            <a:r>
              <a:rPr lang="en-US" sz="2700" dirty="0" smtClean="0">
                <a:latin typeface="Helvetica" charset="0"/>
                <a:ea typeface="MS PGothic" charset="0"/>
              </a:rPr>
              <a:t>quality of life </a:t>
            </a:r>
            <a:r>
              <a:rPr lang="en-US" sz="2700" dirty="0">
                <a:latin typeface="Helvetica" charset="0"/>
                <a:ea typeface="MS PGothic" charset="0"/>
              </a:rPr>
              <a:t>outcomes of using CTA with FFR</a:t>
            </a:r>
            <a:r>
              <a:rPr lang="en-US" sz="2700" baseline="-25000" dirty="0">
                <a:latin typeface="Helvetica" charset="0"/>
                <a:ea typeface="MS PGothic" charset="0"/>
              </a:rPr>
              <a:t>CT</a:t>
            </a:r>
            <a:r>
              <a:rPr lang="en-US" sz="2700" dirty="0">
                <a:latin typeface="Helvetica" charset="0"/>
                <a:ea typeface="MS PGothic" charset="0"/>
              </a:rPr>
              <a:t> instead of usual care</a:t>
            </a:r>
          </a:p>
        </p:txBody>
      </p:sp>
    </p:spTree>
    <p:extLst>
      <p:ext uri="{BB962C8B-B14F-4D97-AF65-F5344CB8AC3E}">
        <p14:creationId xmlns:p14="http://schemas.microsoft.com/office/powerpoint/2010/main" val="17435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imes" charset="0"/>
                <a:ea typeface="MS PGothic" charset="0"/>
              </a:rPr>
              <a:t>Study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31" y="1033525"/>
            <a:ext cx="8237538" cy="1892721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Helvetica" charset="0"/>
                <a:ea typeface="MS PGothic" charset="0"/>
              </a:rPr>
              <a:t>Patients with stable symptoms, intermediate probability of CAD, and no established CAD </a:t>
            </a:r>
            <a:r>
              <a:rPr lang="en-US" dirty="0" smtClean="0">
                <a:latin typeface="Helvetica" charset="0"/>
                <a:ea typeface="MS PGothic" charset="0"/>
              </a:rPr>
              <a:t>diagnosis</a:t>
            </a:r>
            <a:endParaRPr lang="en-US" dirty="0">
              <a:latin typeface="Helvetica" charset="0"/>
              <a:ea typeface="MS P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74" y="3157420"/>
            <a:ext cx="8753337" cy="260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2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" charset="0"/>
                <a:ea typeface="MS PGothic" charset="0"/>
              </a:rPr>
              <a:t>Costs Over 90 Days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84" y="1379426"/>
            <a:ext cx="8910536" cy="415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3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imes" charset="0"/>
                <a:ea typeface="MS PGothic" charset="0"/>
              </a:rPr>
              <a:t>Changes in </a:t>
            </a:r>
            <a:r>
              <a:rPr lang="en-US" dirty="0" smtClean="0">
                <a:latin typeface="Times" charset="0"/>
                <a:ea typeface="MS PGothic" charset="0"/>
              </a:rPr>
              <a:t>Quality of Life Over 90 Days</a:t>
            </a:r>
            <a:endParaRPr lang="en-US" dirty="0">
              <a:latin typeface="Times" charset="0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1" y="2830328"/>
            <a:ext cx="8952560" cy="21162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61" y="1083480"/>
            <a:ext cx="8940109" cy="177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3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Times" charset="0"/>
                <a:ea typeface="MS PGothic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31" y="1647689"/>
            <a:ext cx="8237538" cy="3768468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Helvetica" charset="0"/>
                <a:ea typeface="MS PGothic" charset="0"/>
              </a:rPr>
              <a:t>In symptomatic patients with intermediate probability of CAD, evaluation strategies </a:t>
            </a:r>
            <a:r>
              <a:rPr lang="en-US" sz="3200" dirty="0">
                <a:latin typeface="Helvetica" charset="0"/>
                <a:ea typeface="MS PGothic" charset="0"/>
              </a:rPr>
              <a:t>based on </a:t>
            </a:r>
            <a:r>
              <a:rPr lang="en-US" sz="3200" dirty="0" smtClean="0">
                <a:latin typeface="Helvetica" charset="0"/>
                <a:ea typeface="MS PGothic" charset="0"/>
              </a:rPr>
              <a:t>FFR</a:t>
            </a:r>
            <a:r>
              <a:rPr lang="en-US" sz="3200" baseline="-25000" dirty="0" smtClean="0">
                <a:latin typeface="Helvetica" charset="0"/>
                <a:ea typeface="MS PGothic" charset="0"/>
              </a:rPr>
              <a:t>CT </a:t>
            </a:r>
            <a:r>
              <a:rPr lang="en-US" sz="3200" dirty="0" smtClean="0">
                <a:latin typeface="Helvetica" charset="0"/>
                <a:ea typeface="MS PGothic" charset="0"/>
              </a:rPr>
              <a:t>had</a:t>
            </a:r>
            <a:endParaRPr lang="en-US" sz="3200" baseline="-25000" dirty="0">
              <a:latin typeface="Helvetica" charset="0"/>
              <a:ea typeface="MS PGothic" charset="0"/>
            </a:endParaRPr>
          </a:p>
          <a:p>
            <a:pPr lvl="1">
              <a:defRPr/>
            </a:pPr>
            <a:r>
              <a:rPr lang="en-US" sz="3200" dirty="0">
                <a:solidFill>
                  <a:srgbClr val="FFFFFF"/>
                </a:solidFill>
                <a:latin typeface="Helvetica" charset="0"/>
                <a:ea typeface="MS PGothic" charset="0"/>
              </a:rPr>
              <a:t>Lower cost than invasive coronary angiography</a:t>
            </a:r>
          </a:p>
          <a:p>
            <a:pPr lvl="1">
              <a:defRPr/>
            </a:pPr>
            <a:r>
              <a:rPr lang="en-US" sz="3200" dirty="0">
                <a:solidFill>
                  <a:srgbClr val="FFFFFF"/>
                </a:solidFill>
                <a:latin typeface="Helvetica" charset="0"/>
                <a:ea typeface="MS PGothic" charset="0"/>
              </a:rPr>
              <a:t>Greater improvement in QOL than usual non-invasive testing</a:t>
            </a:r>
          </a:p>
        </p:txBody>
      </p:sp>
    </p:spTree>
    <p:extLst>
      <p:ext uri="{BB962C8B-B14F-4D97-AF65-F5344CB8AC3E}">
        <p14:creationId xmlns:p14="http://schemas.microsoft.com/office/powerpoint/2010/main" val="2309263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Published today in J Am </a:t>
            </a:r>
            <a:r>
              <a:rPr lang="en-US" dirty="0" err="1" smtClean="0"/>
              <a:t>Coll</a:t>
            </a:r>
            <a:r>
              <a:rPr lang="en-US" dirty="0" smtClean="0"/>
              <a:t> </a:t>
            </a:r>
            <a:r>
              <a:rPr lang="en-US" dirty="0" err="1" smtClean="0"/>
              <a:t>Cardiol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7" y="1456898"/>
            <a:ext cx="8947570" cy="367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20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mise">
  <a:themeElements>
    <a:clrScheme name="Custom 13">
      <a:dk1>
        <a:srgbClr val="000000"/>
      </a:dk1>
      <a:lt1>
        <a:srgbClr val="FFFFFF"/>
      </a:lt1>
      <a:dk2>
        <a:srgbClr val="003366"/>
      </a:dk2>
      <a:lt2>
        <a:srgbClr val="FF9933"/>
      </a:lt2>
      <a:accent1>
        <a:srgbClr val="F7F96A"/>
      </a:accent1>
      <a:accent2>
        <a:srgbClr val="48CE59"/>
      </a:accent2>
      <a:accent3>
        <a:srgbClr val="84D0E4"/>
      </a:accent3>
      <a:accent4>
        <a:srgbClr val="DADADA"/>
      </a:accent4>
      <a:accent5>
        <a:srgbClr val="EA8E44"/>
      </a:accent5>
      <a:accent6>
        <a:srgbClr val="4C4C4C"/>
      </a:accent6>
      <a:hlink>
        <a:srgbClr val="86C6BB"/>
      </a:hlink>
      <a:folHlink>
        <a:srgbClr val="F8E6C6"/>
      </a:folHlink>
    </a:clrScheme>
    <a:fontScheme name="9902rc08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E9C09"/>
        </a:solidFill>
        <a:ln w="50800" cap="flat" cmpd="sng" algn="ctr">
          <a:solidFill>
            <a:srgbClr val="3365FB"/>
          </a:solidFill>
          <a:prstDash val="solid"/>
          <a:round/>
          <a:headEnd type="none" w="med" len="med"/>
          <a:tailEnd type="triangle" w="med" len="med"/>
        </a:ln>
        <a:effectLst>
          <a:outerShdw blurRad="63500" dist="1796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charset="0"/>
          <a:buChar char="4"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E9C09"/>
        </a:solidFill>
        <a:ln w="50800" cap="flat" cmpd="sng" algn="ctr">
          <a:solidFill>
            <a:srgbClr val="3365FB"/>
          </a:solidFill>
          <a:prstDash val="solid"/>
          <a:round/>
          <a:headEnd type="none" w="med" len="med"/>
          <a:tailEnd type="triangle" w="med" len="med"/>
        </a:ln>
        <a:effectLst>
          <a:outerShdw blurRad="63500" dist="1796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charset="0"/>
          <a:buChar char="4"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9902rc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902rc0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902rc08 8">
        <a:dk1>
          <a:srgbClr val="000000"/>
        </a:dk1>
        <a:lt1>
          <a:srgbClr val="FFFFFF"/>
        </a:lt1>
        <a:dk2>
          <a:srgbClr val="00529B"/>
        </a:dk2>
        <a:lt2>
          <a:srgbClr val="FFBA3E"/>
        </a:lt2>
        <a:accent1>
          <a:srgbClr val="3365FB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ADB8FD"/>
        </a:accent5>
        <a:accent6>
          <a:srgbClr val="6060BA"/>
        </a:accent6>
        <a:hlink>
          <a:srgbClr val="00B7A5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902rc08 9">
        <a:dk1>
          <a:srgbClr val="000000"/>
        </a:dk1>
        <a:lt1>
          <a:srgbClr val="FFFFFF"/>
        </a:lt1>
        <a:dk2>
          <a:srgbClr val="00529B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B3CB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902rc08 10">
        <a:dk1>
          <a:srgbClr val="000000"/>
        </a:dk1>
        <a:lt1>
          <a:srgbClr val="FFFFFF"/>
        </a:lt1>
        <a:dk2>
          <a:srgbClr val="003366"/>
        </a:dk2>
        <a:lt2>
          <a:srgbClr val="FCAF17"/>
        </a:lt2>
        <a:accent1>
          <a:srgbClr val="7DA9DA"/>
        </a:accent1>
        <a:accent2>
          <a:srgbClr val="6B6BCE"/>
        </a:accent2>
        <a:accent3>
          <a:srgbClr val="AAADB8"/>
        </a:accent3>
        <a:accent4>
          <a:srgbClr val="DADADA"/>
        </a:accent4>
        <a:accent5>
          <a:srgbClr val="BFD1EA"/>
        </a:accent5>
        <a:accent6>
          <a:srgbClr val="6060BA"/>
        </a:accent6>
        <a:hlink>
          <a:srgbClr val="8CC63F"/>
        </a:hlink>
        <a:folHlink>
          <a:srgbClr val="F8E6C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promise.thmx</Template>
  <TotalTime>4560</TotalTime>
  <Words>265</Words>
  <Application>Microsoft Office PowerPoint</Application>
  <PresentationFormat>On-screen Show (4:3)</PresentationFormat>
  <Paragraphs>32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MS PGothic</vt:lpstr>
      <vt:lpstr>MS PGothic</vt:lpstr>
      <vt:lpstr>Arial</vt:lpstr>
      <vt:lpstr>Calibri</vt:lpstr>
      <vt:lpstr>Helvetica</vt:lpstr>
      <vt:lpstr>Monotype Sorts</vt:lpstr>
      <vt:lpstr>Times</vt:lpstr>
      <vt:lpstr>Times New Roman</vt:lpstr>
      <vt:lpstr>Wingdings</vt:lpstr>
      <vt:lpstr>ヒラギノ角ゴ Pro W3</vt:lpstr>
      <vt:lpstr>promise</vt:lpstr>
      <vt:lpstr>1_Office Theme</vt:lpstr>
      <vt:lpstr>PLATFORM:  Economic and Quality of Life Outcomes of an FFRCT Diagnostic Strategy in Suspected CAD    </vt:lpstr>
      <vt:lpstr>Disclosure Statement of Financial Interest</vt:lpstr>
      <vt:lpstr>Fractional Flow Reserve by CT Coronary Angiography (FFRCT) </vt:lpstr>
      <vt:lpstr>Background and Aims</vt:lpstr>
      <vt:lpstr>Study Design</vt:lpstr>
      <vt:lpstr>Costs Over 90 Days</vt:lpstr>
      <vt:lpstr>Changes in Quality of Life Over 90 Days</vt:lpstr>
      <vt:lpstr>Conclusions</vt:lpstr>
      <vt:lpstr>Published today in J Am Coll Cardiol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Douglas, MD</dc:creator>
  <cp:lastModifiedBy>Checkin 004</cp:lastModifiedBy>
  <cp:revision>276</cp:revision>
  <cp:lastPrinted>2015-10-05T23:05:39Z</cp:lastPrinted>
  <dcterms:created xsi:type="dcterms:W3CDTF">2015-07-10T21:19:02Z</dcterms:created>
  <dcterms:modified xsi:type="dcterms:W3CDTF">2015-10-10T15:54:25Z</dcterms:modified>
</cp:coreProperties>
</file>