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jpg"/><Relationship Id="rId10" Type="http://schemas.openxmlformats.org/officeDocument/2006/relationships/image" Target="../media/image4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7800" y="4762499"/>
            <a:ext cx="762287" cy="36355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2914" y="-5511"/>
            <a:ext cx="863817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8707" y="1084630"/>
            <a:ext cx="8246584" cy="2433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048658" y="4878556"/>
            <a:ext cx="98615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6.pn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7" Type="http://schemas.openxmlformats.org/officeDocument/2006/relationships/image" Target="../media/image3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jpg"/><Relationship Id="rId4" Type="http://schemas.openxmlformats.org/officeDocument/2006/relationships/image" Target="../media/image23.png"/><Relationship Id="rId5" Type="http://schemas.openxmlformats.org/officeDocument/2006/relationships/image" Target="../media/image24.jpg"/><Relationship Id="rId6" Type="http://schemas.openxmlformats.org/officeDocument/2006/relationships/image" Target="../media/image2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8" Type="http://schemas.openxmlformats.org/officeDocument/2006/relationships/image" Target="../media/image32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70300" y="965200"/>
            <a:ext cx="1797456" cy="85725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9600" y="4318000"/>
            <a:ext cx="1123031" cy="40574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70300" y="4241800"/>
            <a:ext cx="574390" cy="57439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37445" y="1891436"/>
            <a:ext cx="745807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444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Fractional</a:t>
            </a:r>
            <a:r>
              <a:rPr dirty="0" sz="2000" spc="-55"/>
              <a:t> </a:t>
            </a:r>
            <a:r>
              <a:rPr dirty="0" sz="2000"/>
              <a:t>flow</a:t>
            </a:r>
            <a:r>
              <a:rPr dirty="0" sz="2000" spc="-50"/>
              <a:t> </a:t>
            </a:r>
            <a:r>
              <a:rPr dirty="0" sz="2000"/>
              <a:t>reserve</a:t>
            </a:r>
            <a:r>
              <a:rPr dirty="0" sz="2000" spc="-45"/>
              <a:t> </a:t>
            </a:r>
            <a:r>
              <a:rPr dirty="0" sz="2000"/>
              <a:t>versus</a:t>
            </a:r>
            <a:r>
              <a:rPr dirty="0" sz="2000" spc="-55"/>
              <a:t> </a:t>
            </a:r>
            <a:r>
              <a:rPr dirty="0" sz="2000"/>
              <a:t>quantitative</a:t>
            </a:r>
            <a:r>
              <a:rPr dirty="0" sz="2000" spc="-45"/>
              <a:t> </a:t>
            </a:r>
            <a:r>
              <a:rPr dirty="0" sz="2000"/>
              <a:t>flow</a:t>
            </a:r>
            <a:r>
              <a:rPr dirty="0" sz="2000" spc="-50"/>
              <a:t> </a:t>
            </a:r>
            <a:r>
              <a:rPr dirty="0" sz="2000"/>
              <a:t>ratio</a:t>
            </a:r>
            <a:r>
              <a:rPr dirty="0" sz="2000" spc="-50"/>
              <a:t> </a:t>
            </a:r>
            <a:r>
              <a:rPr dirty="0" sz="2000"/>
              <a:t>for</a:t>
            </a:r>
            <a:r>
              <a:rPr dirty="0" sz="2000" spc="-50"/>
              <a:t> </a:t>
            </a:r>
            <a:r>
              <a:rPr dirty="0" sz="2000"/>
              <a:t>the</a:t>
            </a:r>
            <a:r>
              <a:rPr dirty="0" sz="2000" spc="-45"/>
              <a:t> </a:t>
            </a:r>
            <a:r>
              <a:rPr dirty="0" sz="2000" spc="-10"/>
              <a:t>assessment </a:t>
            </a:r>
            <a:r>
              <a:rPr dirty="0" sz="2000"/>
              <a:t>of</a:t>
            </a:r>
            <a:r>
              <a:rPr dirty="0" sz="2000" spc="-40"/>
              <a:t> </a:t>
            </a:r>
            <a:r>
              <a:rPr dirty="0" sz="2000"/>
              <a:t>non-culprit</a:t>
            </a:r>
            <a:r>
              <a:rPr dirty="0" sz="2000" spc="-35"/>
              <a:t> </a:t>
            </a:r>
            <a:r>
              <a:rPr dirty="0" sz="2000"/>
              <a:t>coronary</a:t>
            </a:r>
            <a:r>
              <a:rPr dirty="0" sz="2000" spc="-30"/>
              <a:t> </a:t>
            </a:r>
            <a:r>
              <a:rPr dirty="0" sz="2000"/>
              <a:t>stenoses</a:t>
            </a:r>
            <a:r>
              <a:rPr dirty="0" sz="2000" spc="-40"/>
              <a:t> </a:t>
            </a:r>
            <a:r>
              <a:rPr dirty="0" sz="2000"/>
              <a:t>in</a:t>
            </a:r>
            <a:r>
              <a:rPr dirty="0" sz="2000" spc="-35"/>
              <a:t> </a:t>
            </a:r>
            <a:r>
              <a:rPr dirty="0" sz="2000"/>
              <a:t>patients</a:t>
            </a:r>
            <a:r>
              <a:rPr dirty="0" sz="2000" spc="-35"/>
              <a:t> </a:t>
            </a:r>
            <a:r>
              <a:rPr dirty="0" sz="2000"/>
              <a:t>with</a:t>
            </a:r>
            <a:r>
              <a:rPr dirty="0" sz="2000" spc="-35"/>
              <a:t> </a:t>
            </a:r>
            <a:r>
              <a:rPr dirty="0" sz="2000" spc="-60"/>
              <a:t>ST-</a:t>
            </a:r>
            <a:r>
              <a:rPr dirty="0" sz="2000"/>
              <a:t>segment</a:t>
            </a:r>
            <a:r>
              <a:rPr dirty="0" sz="2000" spc="-35"/>
              <a:t> </a:t>
            </a:r>
            <a:r>
              <a:rPr dirty="0" sz="2000" spc="-10"/>
              <a:t>myocardial infarction: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/>
              <a:t>a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/>
              <a:t>substudy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/>
              <a:t>of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/>
              <a:t>the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/>
              <a:t>REDUCE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/>
              <a:t>MVI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 spc="-10"/>
              <a:t>trial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775922" y="3163177"/>
            <a:ext cx="5594350" cy="1049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Lin</a:t>
            </a:r>
            <a:r>
              <a:rPr dirty="0" sz="16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Wang,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Alejandro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Travieso,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Nina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van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der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Hoeven,</a:t>
            </a:r>
            <a:endParaRPr sz="16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Maarten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AH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van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Leeuwen,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Gladys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Janssens,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Hernán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Mejía-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Rentería,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Adrian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Jeronimo,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Nieves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Gonzal,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Robin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Nijveldt,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Niels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van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Royen,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Javier</a:t>
            </a:r>
            <a:r>
              <a:rPr dirty="0" sz="16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Escaned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77800" y="1174166"/>
            <a:ext cx="4018915" cy="3952240"/>
            <a:chOff x="177800" y="1174166"/>
            <a:chExt cx="4018915" cy="395224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7800" y="4762499"/>
              <a:ext cx="762287" cy="36355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283" y="1174166"/>
              <a:ext cx="3998188" cy="3562451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64500" y="4787900"/>
            <a:ext cx="851881" cy="307776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70800" y="4787900"/>
            <a:ext cx="307776" cy="30777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7023" y="-44818"/>
            <a:ext cx="795337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100">
                <a:latin typeface="Times New Roman"/>
                <a:cs typeface="Times New Roman"/>
              </a:rPr>
              <a:t> </a:t>
            </a:r>
            <a:r>
              <a:rPr dirty="0"/>
              <a:t>are</a:t>
            </a:r>
            <a:r>
              <a:rPr dirty="0" spc="-95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dirty="0" spc="-95">
                <a:latin typeface="Times New Roman"/>
                <a:cs typeface="Times New Roman"/>
              </a:rPr>
              <a:t> </a:t>
            </a:r>
            <a:r>
              <a:rPr dirty="0"/>
              <a:t>essential</a:t>
            </a:r>
            <a:r>
              <a:rPr dirty="0" spc="-100">
                <a:latin typeface="Times New Roman"/>
                <a:cs typeface="Times New Roman"/>
              </a:rPr>
              <a:t> </a:t>
            </a:r>
            <a:r>
              <a:rPr dirty="0"/>
              <a:t>results?</a:t>
            </a:r>
            <a:r>
              <a:rPr dirty="0" spc="-100">
                <a:latin typeface="Times New Roman"/>
                <a:cs typeface="Times New Roman"/>
              </a:rPr>
              <a:t> </a:t>
            </a:r>
            <a:r>
              <a:rPr dirty="0"/>
              <a:t>Discordance</a:t>
            </a:r>
            <a:r>
              <a:rPr dirty="0" spc="-95">
                <a:latin typeface="Times New Roman"/>
                <a:cs typeface="Times New Roman"/>
              </a:rPr>
              <a:t> </a:t>
            </a:r>
            <a:r>
              <a:rPr dirty="0"/>
              <a:t>between</a:t>
            </a:r>
            <a:r>
              <a:rPr dirty="0" spc="-100">
                <a:latin typeface="Times New Roman"/>
                <a:cs typeface="Times New Roman"/>
              </a:rPr>
              <a:t> </a:t>
            </a:r>
            <a:r>
              <a:rPr dirty="0"/>
              <a:t>FFR</a:t>
            </a:r>
            <a:r>
              <a:rPr dirty="0" spc="-95">
                <a:latin typeface="Times New Roman"/>
                <a:cs typeface="Times New Roman"/>
              </a:rPr>
              <a:t> </a:t>
            </a:r>
            <a:r>
              <a:rPr dirty="0" spc="-25"/>
              <a:t>and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 spc="-25"/>
              <a:t>QFR</a:t>
            </a:r>
          </a:p>
        </p:txBody>
      </p: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86300" y="1244606"/>
            <a:ext cx="4103827" cy="341003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2988195" y="3522116"/>
            <a:ext cx="13989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11</a:t>
            </a:r>
            <a:r>
              <a:rPr dirty="0" sz="1800" spc="-10">
                <a:latin typeface="SimSun"/>
                <a:cs typeface="SimSun"/>
              </a:rPr>
              <a:t>（</a:t>
            </a:r>
            <a:r>
              <a:rPr dirty="0" sz="1800" spc="-10">
                <a:latin typeface="Calibri"/>
                <a:cs typeface="Calibri"/>
              </a:rPr>
              <a:t>18.03%</a:t>
            </a:r>
            <a:r>
              <a:rPr dirty="0" sz="1800" spc="-10">
                <a:latin typeface="SimSun"/>
                <a:cs typeface="SimSun"/>
              </a:rPr>
              <a:t>）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7634325" y="3522116"/>
            <a:ext cx="1281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3</a:t>
            </a:r>
            <a:r>
              <a:rPr dirty="0" sz="1800" spc="45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SimSun"/>
                <a:cs typeface="SimSun"/>
              </a:rPr>
              <a:t>（</a:t>
            </a:r>
            <a:r>
              <a:rPr dirty="0" sz="1800" spc="-10">
                <a:latin typeface="Calibri"/>
                <a:cs typeface="Calibri"/>
              </a:rPr>
              <a:t>5.36%</a:t>
            </a:r>
            <a:r>
              <a:rPr dirty="0" sz="1800" spc="-10">
                <a:latin typeface="SimSun"/>
                <a:cs typeface="SimSun"/>
              </a:rPr>
              <a:t>）</a:t>
            </a:r>
            <a:endParaRPr sz="1800">
              <a:latin typeface="SimSun"/>
              <a:cs typeface="SimSu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23748" y="664935"/>
            <a:ext cx="6709409" cy="1104265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2393315">
              <a:lnSpc>
                <a:spcPct val="100000"/>
              </a:lnSpc>
              <a:spcBef>
                <a:spcPts val="860"/>
              </a:spcBef>
            </a:pPr>
            <a:r>
              <a:rPr dirty="0" sz="2400">
                <a:latin typeface="Calibri"/>
                <a:cs typeface="Calibri"/>
              </a:rPr>
              <a:t>Discordance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Calibri"/>
                <a:cs typeface="Calibri"/>
              </a:rPr>
              <a:t>between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>
                <a:latin typeface="Calibri"/>
                <a:cs typeface="Calibri"/>
              </a:rPr>
              <a:t>FFR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Calibri"/>
                <a:cs typeface="Calibri"/>
              </a:rPr>
              <a:t>QFR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4312920" algn="l"/>
              </a:tabLst>
            </a:pPr>
            <a:r>
              <a:rPr dirty="0" sz="3200" spc="-25">
                <a:latin typeface="Calibri"/>
                <a:cs typeface="Calibri"/>
              </a:rPr>
              <a:t>FFR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5">
                <a:latin typeface="Calibri"/>
                <a:cs typeface="Calibri"/>
              </a:rPr>
              <a:t>QFR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1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95">
                <a:latin typeface="Times New Roman"/>
                <a:cs typeface="Times New Roman"/>
              </a:rPr>
              <a:t> </a:t>
            </a:r>
            <a:r>
              <a:rPr dirty="0"/>
              <a:t>are</a:t>
            </a:r>
            <a:r>
              <a:rPr dirty="0" spc="-9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dirty="0" spc="-90">
                <a:latin typeface="Times New Roman"/>
                <a:cs typeface="Times New Roman"/>
              </a:rPr>
              <a:t> </a:t>
            </a:r>
            <a:r>
              <a:rPr dirty="0"/>
              <a:t>essential</a:t>
            </a:r>
            <a:r>
              <a:rPr dirty="0" spc="-90">
                <a:latin typeface="Times New Roman"/>
                <a:cs typeface="Times New Roman"/>
              </a:rPr>
              <a:t> </a:t>
            </a:r>
            <a:r>
              <a:rPr dirty="0" spc="-10"/>
              <a:t>results?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39700" y="1384300"/>
            <a:ext cx="6376035" cy="3114675"/>
            <a:chOff x="139700" y="1384300"/>
            <a:chExt cx="6376035" cy="31146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700" y="1384300"/>
              <a:ext cx="4895964" cy="311411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645226" y="1474088"/>
              <a:ext cx="870585" cy="2742565"/>
            </a:xfrm>
            <a:custGeom>
              <a:avLst/>
              <a:gdLst/>
              <a:ahLst/>
              <a:cxnLst/>
              <a:rect l="l" t="t" r="r" b="b"/>
              <a:pathLst>
                <a:path w="870584" h="2742565">
                  <a:moveTo>
                    <a:pt x="870508" y="0"/>
                  </a:moveTo>
                  <a:lnTo>
                    <a:pt x="0" y="0"/>
                  </a:lnTo>
                  <a:lnTo>
                    <a:pt x="272859" y="2742485"/>
                  </a:lnTo>
                  <a:lnTo>
                    <a:pt x="597649" y="2742485"/>
                  </a:lnTo>
                  <a:lnTo>
                    <a:pt x="870508" y="0"/>
                  </a:lnTo>
                  <a:close/>
                </a:path>
              </a:pathLst>
            </a:custGeom>
            <a:solidFill>
              <a:srgbClr val="F27F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85702" y="830122"/>
            <a:ext cx="47066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Diagnostic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performance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9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QFR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present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study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642974" y="1453883"/>
            <a:ext cx="731520" cy="2752090"/>
            <a:chOff x="7642974" y="1453883"/>
            <a:chExt cx="731520" cy="2752090"/>
          </a:xfrm>
        </p:grpSpPr>
        <p:sp>
          <p:nvSpPr>
            <p:cNvPr id="8" name="object 8" descr=""/>
            <p:cNvSpPr/>
            <p:nvPr/>
          </p:nvSpPr>
          <p:spPr>
            <a:xfrm>
              <a:off x="7647737" y="1458645"/>
              <a:ext cx="721995" cy="2742565"/>
            </a:xfrm>
            <a:custGeom>
              <a:avLst/>
              <a:gdLst/>
              <a:ahLst/>
              <a:cxnLst/>
              <a:rect l="l" t="t" r="r" b="b"/>
              <a:pathLst>
                <a:path w="721995" h="2742565">
                  <a:moveTo>
                    <a:pt x="721677" y="0"/>
                  </a:moveTo>
                  <a:lnTo>
                    <a:pt x="0" y="0"/>
                  </a:lnTo>
                  <a:lnTo>
                    <a:pt x="56946" y="2742485"/>
                  </a:lnTo>
                  <a:lnTo>
                    <a:pt x="664718" y="2742485"/>
                  </a:lnTo>
                  <a:lnTo>
                    <a:pt x="72167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647737" y="1458645"/>
              <a:ext cx="721995" cy="2742565"/>
            </a:xfrm>
            <a:custGeom>
              <a:avLst/>
              <a:gdLst/>
              <a:ahLst/>
              <a:cxnLst/>
              <a:rect l="l" t="t" r="r" b="b"/>
              <a:pathLst>
                <a:path w="721995" h="2742565">
                  <a:moveTo>
                    <a:pt x="721677" y="0"/>
                  </a:moveTo>
                  <a:lnTo>
                    <a:pt x="664718" y="2742485"/>
                  </a:lnTo>
                  <a:lnTo>
                    <a:pt x="56946" y="2742485"/>
                  </a:lnTo>
                  <a:lnTo>
                    <a:pt x="0" y="0"/>
                  </a:lnTo>
                  <a:lnTo>
                    <a:pt x="721677" y="0"/>
                  </a:lnTo>
                  <a:close/>
                </a:path>
              </a:pathLst>
            </a:custGeom>
            <a:ln w="9525">
              <a:solidFill>
                <a:srgbClr val="4A7E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560208" y="795613"/>
            <a:ext cx="1066165" cy="58483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968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dirty="0" sz="3200" spc="-25">
                <a:solidFill>
                  <a:srgbClr val="001F5F"/>
                </a:solidFill>
                <a:latin typeface="Calibri"/>
                <a:cs typeface="Calibri"/>
              </a:rPr>
              <a:t>QFR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757479" y="1452295"/>
            <a:ext cx="5626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Acute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599557" y="3852862"/>
            <a:ext cx="8851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Subacute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405888" y="1458654"/>
            <a:ext cx="593725" cy="3695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114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dirty="0" sz="1800" spc="-20">
                <a:latin typeface="Calibri"/>
                <a:cs typeface="Calibri"/>
              </a:rPr>
              <a:t>0.84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355583" y="3863338"/>
            <a:ext cx="593725" cy="3695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114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dirty="0" sz="1800" spc="-20">
                <a:latin typeface="Calibri"/>
                <a:cs typeface="Calibri"/>
              </a:rPr>
              <a:t>0.83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647737" y="4310924"/>
            <a:ext cx="831215" cy="3695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114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dirty="0" sz="1800" spc="-10">
                <a:latin typeface="Calibri"/>
                <a:cs typeface="Calibri"/>
              </a:rPr>
              <a:t>p=0.31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8605164" y="1806752"/>
            <a:ext cx="76200" cy="2028189"/>
            <a:chOff x="8605164" y="1806752"/>
            <a:chExt cx="76200" cy="2028189"/>
          </a:xfrm>
        </p:grpSpPr>
        <p:sp>
          <p:nvSpPr>
            <p:cNvPr id="17" name="object 17" descr=""/>
            <p:cNvSpPr/>
            <p:nvPr/>
          </p:nvSpPr>
          <p:spPr>
            <a:xfrm>
              <a:off x="8643264" y="1806752"/>
              <a:ext cx="0" cy="1971039"/>
            </a:xfrm>
            <a:custGeom>
              <a:avLst/>
              <a:gdLst/>
              <a:ahLst/>
              <a:cxnLst/>
              <a:rect l="l" t="t" r="r" b="b"/>
              <a:pathLst>
                <a:path w="0" h="1971039">
                  <a:moveTo>
                    <a:pt x="0" y="0"/>
                  </a:moveTo>
                  <a:lnTo>
                    <a:pt x="0" y="1970570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605164" y="375827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5766320" y="866546"/>
            <a:ext cx="61976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>
                <a:solidFill>
                  <a:srgbClr val="E46C09"/>
                </a:solidFill>
                <a:latin typeface="Calibri"/>
                <a:cs typeface="Calibri"/>
              </a:rPr>
              <a:t>FFR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989233" y="1474097"/>
            <a:ext cx="593725" cy="3695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114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dirty="0" sz="1800" spc="-20">
                <a:latin typeface="Calibri"/>
                <a:cs typeface="Calibri"/>
              </a:rPr>
              <a:t>0.88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622339" y="2594580"/>
            <a:ext cx="892175" cy="3695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114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dirty="0" sz="1800">
                <a:latin typeface="Calibri"/>
                <a:cs typeface="Calibri"/>
              </a:rPr>
              <a:t>30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days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5054549" y="3880638"/>
            <a:ext cx="593725" cy="369570"/>
          </a:xfrm>
          <a:custGeom>
            <a:avLst/>
            <a:gdLst/>
            <a:ahLst/>
            <a:cxnLst/>
            <a:rect l="l" t="t" r="r" b="b"/>
            <a:pathLst>
              <a:path w="593725" h="369570">
                <a:moveTo>
                  <a:pt x="593432" y="0"/>
                </a:moveTo>
                <a:lnTo>
                  <a:pt x="0" y="0"/>
                </a:lnTo>
                <a:lnTo>
                  <a:pt x="0" y="369332"/>
                </a:lnTo>
                <a:lnTo>
                  <a:pt x="593432" y="369332"/>
                </a:lnTo>
                <a:lnTo>
                  <a:pt x="593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5133289" y="3899029"/>
            <a:ext cx="431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0.85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5305793" y="1852917"/>
            <a:ext cx="76200" cy="2028189"/>
            <a:chOff x="5305793" y="1852917"/>
            <a:chExt cx="76200" cy="2028189"/>
          </a:xfrm>
        </p:grpSpPr>
        <p:sp>
          <p:nvSpPr>
            <p:cNvPr id="25" name="object 25" descr=""/>
            <p:cNvSpPr/>
            <p:nvPr/>
          </p:nvSpPr>
          <p:spPr>
            <a:xfrm>
              <a:off x="5343893" y="1852917"/>
              <a:ext cx="0" cy="1971039"/>
            </a:xfrm>
            <a:custGeom>
              <a:avLst/>
              <a:gdLst/>
              <a:ahLst/>
              <a:cxnLst/>
              <a:rect l="l" t="t" r="r" b="b"/>
              <a:pathLst>
                <a:path w="0" h="1971039">
                  <a:moveTo>
                    <a:pt x="0" y="0"/>
                  </a:moveTo>
                  <a:lnTo>
                    <a:pt x="0" y="1970570"/>
                  </a:lnTo>
                </a:path>
              </a:pathLst>
            </a:custGeom>
            <a:ln w="254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305793" y="380443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1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5582666" y="4283967"/>
            <a:ext cx="948055" cy="3695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1114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</a:pP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p=0.001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28" name="object 28" descr=""/>
          <p:cNvSpPr txBox="1"/>
          <p:nvPr/>
        </p:nvSpPr>
        <p:spPr>
          <a:xfrm>
            <a:off x="306962" y="3157363"/>
            <a:ext cx="1642110" cy="862330"/>
          </a:xfrm>
          <a:prstGeom prst="rect">
            <a:avLst/>
          </a:prstGeom>
          <a:solidFill>
            <a:srgbClr val="F0F1F4"/>
          </a:solidFill>
        </p:spPr>
        <p:txBody>
          <a:bodyPr wrap="square" lIns="0" tIns="32384" rIns="0" bIns="0" rtlCol="0" vert="horz">
            <a:spAutoFit/>
          </a:bodyPr>
          <a:lstStyle/>
          <a:p>
            <a:pPr algn="just" marL="90805" marR="146050">
              <a:lnSpc>
                <a:spcPct val="100000"/>
              </a:lnSpc>
              <a:spcBef>
                <a:spcPts val="254"/>
              </a:spcBef>
            </a:pPr>
            <a:r>
              <a:rPr dirty="0" sz="1600">
                <a:latin typeface="Calibri"/>
                <a:cs typeface="Calibri"/>
              </a:rPr>
              <a:t>QFR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AUC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=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Calibri"/>
                <a:cs typeface="Calibri"/>
              </a:rPr>
              <a:t>0.977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FFR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AUC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>
                <a:latin typeface="Calibri"/>
                <a:cs typeface="Calibri"/>
              </a:rPr>
              <a:t>=</a:t>
            </a:r>
            <a:r>
              <a:rPr dirty="0" sz="1600" spc="-5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Calibri"/>
                <a:cs typeface="Calibri"/>
              </a:rPr>
              <a:t>0.901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p=0.047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2914" y="795464"/>
            <a:ext cx="8439150" cy="36468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473075" indent="-342900">
              <a:lnSpc>
                <a:spcPct val="100000"/>
              </a:lnSpc>
              <a:spcBef>
                <a:spcPts val="100"/>
              </a:spcBef>
              <a:buSzPct val="102777"/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latin typeface="Calibri"/>
                <a:cs typeface="Calibri"/>
              </a:rPr>
              <a:t>Our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findings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confirm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FFR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values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NCL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lesions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vary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significantly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acute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Calibri"/>
                <a:cs typeface="Calibri"/>
              </a:rPr>
              <a:t>to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subacute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STEMI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phases.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This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phenomenon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was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not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observed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QFR.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SzPct val="102777"/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latin typeface="Calibri"/>
                <a:cs typeface="Calibri"/>
              </a:rPr>
              <a:t>When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measured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time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PPCI,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QFR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outperforms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FFR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predicting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NCL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FFR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values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subacute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STEMI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phase.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354965" marR="190500" indent="-342900">
              <a:lnSpc>
                <a:spcPct val="100000"/>
              </a:lnSpc>
              <a:buSzPct val="102777"/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latin typeface="Calibri"/>
                <a:cs typeface="Calibri"/>
              </a:rPr>
              <a:t>QFR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might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become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physiological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index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choice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clinical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decision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making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Calibri"/>
                <a:cs typeface="Calibri"/>
              </a:rPr>
              <a:t>in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patients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STEMI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NCL.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findings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also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may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help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interpreting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results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Calibri"/>
                <a:cs typeface="Calibri"/>
              </a:rPr>
              <a:t>of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previous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trials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formulating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new</a:t>
            </a:r>
            <a:r>
              <a:rPr dirty="0" sz="1800" spc="-7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ones.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450">
              <a:latin typeface="Calibri"/>
              <a:cs typeface="Calibri"/>
            </a:endParaRPr>
          </a:p>
          <a:p>
            <a:pPr marL="354965" marR="335915" indent="-342900">
              <a:lnSpc>
                <a:spcPct val="100000"/>
              </a:lnSpc>
              <a:spcBef>
                <a:spcPts val="5"/>
              </a:spcBef>
              <a:buSzPct val="102777"/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latin typeface="Calibri"/>
                <a:cs typeface="Calibri"/>
              </a:rPr>
              <a:t>Online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publication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this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study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b="1">
                <a:latin typeface="Calibri"/>
                <a:cs typeface="Calibri"/>
              </a:rPr>
              <a:t>JACC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Cardiovascular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Interventions</a:t>
            </a:r>
            <a:r>
              <a:rPr dirty="0" sz="1800" spc="-12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will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take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place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simultaneously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presentation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EuroPCR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2023.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1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dirty="0" spc="-100">
                <a:latin typeface="Times New Roman"/>
                <a:cs typeface="Times New Roman"/>
              </a:rPr>
              <a:t> </a:t>
            </a:r>
            <a:r>
              <a:rPr dirty="0"/>
              <a:t>is</a:t>
            </a:r>
            <a:r>
              <a:rPr dirty="0" spc="-95">
                <a:latin typeface="Times New Roman"/>
                <a:cs typeface="Times New Roman"/>
              </a:rPr>
              <a:t> </a:t>
            </a:r>
            <a:r>
              <a:rPr dirty="0"/>
              <a:t>this</a:t>
            </a:r>
            <a:r>
              <a:rPr dirty="0" spc="-95">
                <a:latin typeface="Times New Roman"/>
                <a:cs typeface="Times New Roman"/>
              </a:rPr>
              <a:t> </a:t>
            </a:r>
            <a:r>
              <a:rPr dirty="0"/>
              <a:t>important</a:t>
            </a:r>
            <a:r>
              <a:rPr dirty="0" spc="-85">
                <a:latin typeface="Times New Roman"/>
                <a:cs typeface="Times New Roman"/>
              </a:rPr>
              <a:t> </a:t>
            </a:r>
            <a:r>
              <a:rPr dirty="0"/>
              <a:t>/</a:t>
            </a:r>
            <a:r>
              <a:rPr dirty="0" spc="-95">
                <a:latin typeface="Times New Roman"/>
                <a:cs typeface="Times New Roman"/>
              </a:rPr>
              <a:t> </a:t>
            </a:r>
            <a:r>
              <a:rPr dirty="0"/>
              <a:t>Relevance</a:t>
            </a:r>
            <a:r>
              <a:rPr dirty="0" spc="-9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dirty="0" spc="-95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dirty="0" spc="-85">
                <a:latin typeface="Times New Roman"/>
                <a:cs typeface="Times New Roman"/>
              </a:rPr>
              <a:t> </a:t>
            </a:r>
            <a:r>
              <a:rPr dirty="0" spc="-10"/>
              <a:t>trial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9413" y="2767838"/>
            <a:ext cx="216662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latin typeface="Calibri Light"/>
                <a:cs typeface="Calibri Light"/>
              </a:rPr>
              <a:t>PCRonline.com</a:t>
            </a:r>
            <a:endParaRPr sz="28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5400" y="1955798"/>
            <a:ext cx="1468704" cy="6171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1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Potential</a:t>
            </a:r>
            <a:r>
              <a:rPr dirty="0" spc="-110">
                <a:latin typeface="Times New Roman"/>
                <a:cs typeface="Times New Roman"/>
              </a:rPr>
              <a:t> </a:t>
            </a:r>
            <a:r>
              <a:rPr dirty="0"/>
              <a:t>conflicts</a:t>
            </a:r>
            <a:r>
              <a:rPr dirty="0" spc="-100">
                <a:latin typeface="Times New Roman"/>
                <a:cs typeface="Times New Roman"/>
              </a:rPr>
              <a:t> </a:t>
            </a:r>
            <a:r>
              <a:rPr dirty="0"/>
              <a:t>of</a:t>
            </a:r>
            <a:r>
              <a:rPr dirty="0" spc="-95">
                <a:latin typeface="Times New Roman"/>
                <a:cs typeface="Times New Roman"/>
              </a:rPr>
              <a:t> </a:t>
            </a:r>
            <a:r>
              <a:rPr dirty="0" spc="-10"/>
              <a:t>interest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94367" y="942111"/>
            <a:ext cx="17532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Speaker's</a:t>
            </a:r>
            <a:r>
              <a:rPr dirty="0" sz="2000" spc="-105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name: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43332" y="1480258"/>
            <a:ext cx="62128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Segoe UI Emoji"/>
                <a:cs typeface="Segoe UI Emoji"/>
              </a:rPr>
              <a:t>☑</a:t>
            </a:r>
            <a:r>
              <a:rPr dirty="0" sz="2000" spc="-130">
                <a:latin typeface="Segoe UI Emoji"/>
                <a:cs typeface="Segoe UI Emoji"/>
              </a:rPr>
              <a:t> 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do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not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have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any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potential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conflict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interest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declare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69097" y="959126"/>
            <a:ext cx="8788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Lin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Wang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739" y="694245"/>
            <a:ext cx="8943340" cy="29152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845819" indent="-342900">
              <a:lnSpc>
                <a:spcPct val="100000"/>
              </a:lnSpc>
              <a:spcBef>
                <a:spcPts val="100"/>
              </a:spcBef>
              <a:buSzPct val="102777"/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The</a:t>
            </a:r>
            <a:r>
              <a:rPr dirty="0" sz="1800" spc="-80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management</a:t>
            </a:r>
            <a:r>
              <a:rPr dirty="0" sz="1800" spc="-65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of</a:t>
            </a:r>
            <a:r>
              <a:rPr dirty="0" sz="1800" spc="-70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non-culprit</a:t>
            </a:r>
            <a:r>
              <a:rPr dirty="0" sz="1800" spc="-65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lesions</a:t>
            </a:r>
            <a:r>
              <a:rPr dirty="0" sz="1800" spc="-65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(NCL)</a:t>
            </a:r>
            <a:r>
              <a:rPr dirty="0" sz="1800" spc="-70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in</a:t>
            </a:r>
            <a:r>
              <a:rPr dirty="0" sz="1800" spc="-65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patients</a:t>
            </a:r>
            <a:r>
              <a:rPr dirty="0" sz="1800" spc="-65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with</a:t>
            </a:r>
            <a:r>
              <a:rPr dirty="0" sz="1800" spc="45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ST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segment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elevation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myocardial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infarction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(STEMI)</a:t>
            </a:r>
            <a:r>
              <a:rPr dirty="0" sz="1800" spc="-60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and</a:t>
            </a:r>
            <a:r>
              <a:rPr dirty="0" sz="1800" spc="-65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multivessel</a:t>
            </a:r>
            <a:r>
              <a:rPr dirty="0" sz="1800" spc="-60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disease</a:t>
            </a:r>
            <a:r>
              <a:rPr dirty="0" sz="1800" spc="-60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has</a:t>
            </a:r>
            <a:r>
              <a:rPr dirty="0" sz="1800" spc="-60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been</a:t>
            </a:r>
            <a:r>
              <a:rPr dirty="0" sz="1800" spc="-65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the</a:t>
            </a:r>
            <a:r>
              <a:rPr dirty="0" sz="1800" spc="-60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focus</a:t>
            </a:r>
            <a:r>
              <a:rPr dirty="0" sz="1800" spc="-60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of</a:t>
            </a:r>
            <a:r>
              <a:rPr dirty="0" sz="1800" spc="-60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333440"/>
                </a:solidFill>
                <a:latin typeface="Calibri"/>
                <a:cs typeface="Calibri"/>
              </a:rPr>
              <a:t>major</a:t>
            </a:r>
            <a:r>
              <a:rPr dirty="0" sz="1800" spc="-10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333440"/>
                </a:solidFill>
                <a:latin typeface="Calibri"/>
                <a:cs typeface="Calibri"/>
              </a:rPr>
              <a:t>randomised</a:t>
            </a:r>
            <a:r>
              <a:rPr dirty="0" sz="1800" spc="-65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trials</a:t>
            </a:r>
            <a:r>
              <a:rPr dirty="0" sz="1800" spc="-60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over</a:t>
            </a:r>
            <a:r>
              <a:rPr dirty="0" sz="1800" spc="-60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the</a:t>
            </a:r>
            <a:r>
              <a:rPr dirty="0" sz="1800" spc="-60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last</a:t>
            </a:r>
            <a:r>
              <a:rPr dirty="0" sz="1800" spc="-60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440"/>
                </a:solidFill>
                <a:latin typeface="Calibri"/>
                <a:cs typeface="Calibri"/>
              </a:rPr>
              <a:t>decade.</a:t>
            </a:r>
            <a:r>
              <a:rPr dirty="0" sz="1800" spc="-60">
                <a:solidFill>
                  <a:srgbClr val="333440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333440"/>
                </a:solidFill>
                <a:latin typeface="Calibri"/>
                <a:cs typeface="Calibri"/>
              </a:rPr>
              <a:t>(1)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buSzPct val="102777"/>
              <a:buFont typeface="Arial"/>
              <a:buChar char="•"/>
              <a:tabLst>
                <a:tab pos="354965" algn="l"/>
              </a:tabLst>
            </a:pPr>
            <a:r>
              <a:rPr dirty="0" sz="1800">
                <a:latin typeface="Calibri"/>
                <a:cs typeface="Calibri"/>
              </a:rPr>
              <a:t>Use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fractional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flow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reserve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(FFR)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decide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revascularisation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non-culprit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lesions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(NCL)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Calibri"/>
                <a:cs typeface="Calibri"/>
              </a:rPr>
              <a:t>in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STEMI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patients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remains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controversial.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Calibri"/>
                <a:cs typeface="Calibri"/>
              </a:rPr>
              <a:t>(2)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marL="354965" marR="13335" indent="-342900">
              <a:lnSpc>
                <a:spcPct val="100000"/>
              </a:lnSpc>
              <a:buSzPct val="102777"/>
              <a:buFont typeface="Arial"/>
              <a:buChar char="•"/>
              <a:tabLst>
                <a:tab pos="354965" algn="l"/>
              </a:tabLst>
            </a:pPr>
            <a:r>
              <a:rPr dirty="0" sz="1800" spc="-10">
                <a:latin typeface="Calibri"/>
                <a:cs typeface="Calibri"/>
              </a:rPr>
              <a:t>Quantitative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flow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ratio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(QFR)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novel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approach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functional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evaluation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coronary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stenosis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shown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good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agreement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pressure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wire–determined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FFR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measurements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8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patients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stable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coronary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artery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disease.</a:t>
            </a:r>
            <a:r>
              <a:rPr dirty="0" sz="1800" spc="-7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Calibri"/>
                <a:cs typeface="Calibri"/>
              </a:rPr>
              <a:t>(3)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692140" y="3947681"/>
            <a:ext cx="29673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(1)Mehta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Calibri"/>
                <a:cs typeface="Calibri"/>
              </a:rPr>
              <a:t>SR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Calibri"/>
                <a:cs typeface="Calibri"/>
              </a:rPr>
              <a:t>.New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Calibri"/>
                <a:cs typeface="Calibri"/>
              </a:rPr>
              <a:t>England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Calibri"/>
                <a:cs typeface="Calibri"/>
              </a:rPr>
              <a:t>Journal</a:t>
            </a:r>
            <a:r>
              <a:rPr dirty="0" sz="1200" spc="-40">
                <a:latin typeface="Times New Roman"/>
                <a:cs typeface="Times New Roman"/>
              </a:rPr>
              <a:t> </a:t>
            </a:r>
            <a:r>
              <a:rPr dirty="0" sz="1200">
                <a:latin typeface="Calibri"/>
                <a:cs typeface="Calibri"/>
              </a:rPr>
              <a:t>of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Calibri"/>
                <a:cs typeface="Calibri"/>
              </a:rPr>
              <a:t>Medicine.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739" y="4137268"/>
            <a:ext cx="3346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alibri"/>
                <a:cs typeface="Calibri"/>
              </a:rPr>
              <a:t>2019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623966" y="4320143"/>
            <a:ext cx="2719070" cy="46482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58445" indent="-245745">
              <a:lnSpc>
                <a:spcPct val="100000"/>
              </a:lnSpc>
              <a:spcBef>
                <a:spcPts val="385"/>
              </a:spcBef>
              <a:buAutoNum type="arabicParenBoth" startAt="2"/>
              <a:tabLst>
                <a:tab pos="258445" algn="l"/>
              </a:tabLst>
            </a:pPr>
            <a:r>
              <a:rPr dirty="0" sz="1200" spc="-10">
                <a:latin typeface="Calibri"/>
                <a:cs typeface="Calibri"/>
              </a:rPr>
              <a:t>Cerrato</a:t>
            </a:r>
            <a:r>
              <a:rPr dirty="0" sz="1200" spc="-35">
                <a:latin typeface="Times New Roman"/>
                <a:cs typeface="Times New Roman"/>
              </a:rPr>
              <a:t> </a:t>
            </a:r>
            <a:r>
              <a:rPr dirty="0" sz="1200">
                <a:latin typeface="Calibri"/>
                <a:cs typeface="Calibri"/>
              </a:rPr>
              <a:t>E,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>
                <a:latin typeface="Calibri"/>
                <a:cs typeface="Calibri"/>
              </a:rPr>
              <a:t>JACC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Calibri"/>
                <a:cs typeface="Calibri"/>
              </a:rPr>
              <a:t>Cardiovasc</a:t>
            </a:r>
            <a:r>
              <a:rPr dirty="0" sz="1200" spc="-2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Calibri"/>
                <a:cs typeface="Calibri"/>
              </a:rPr>
              <a:t>Interv.</a:t>
            </a:r>
            <a:r>
              <a:rPr dirty="0" sz="1200" spc="-20">
                <a:latin typeface="Times New Roman"/>
                <a:cs typeface="Times New Roman"/>
              </a:rPr>
              <a:t> </a:t>
            </a:r>
            <a:r>
              <a:rPr dirty="0" sz="1200" spc="-10">
                <a:latin typeface="Calibri"/>
                <a:cs typeface="Calibri"/>
              </a:rPr>
              <a:t>2020.</a:t>
            </a:r>
            <a:endParaRPr sz="1200">
              <a:latin typeface="Calibri"/>
              <a:cs typeface="Calibri"/>
            </a:endParaRPr>
          </a:p>
          <a:p>
            <a:pPr marL="258445" indent="-245745">
              <a:lnSpc>
                <a:spcPct val="100000"/>
              </a:lnSpc>
              <a:spcBef>
                <a:spcPts val="290"/>
              </a:spcBef>
              <a:buAutoNum type="arabicParenBoth" startAt="2"/>
              <a:tabLst>
                <a:tab pos="258445" algn="l"/>
              </a:tabLst>
            </a:pPr>
            <a:r>
              <a:rPr dirty="0" sz="1200">
                <a:latin typeface="Calibri"/>
                <a:cs typeface="Calibri"/>
              </a:rPr>
              <a:t>Xu</a:t>
            </a:r>
            <a:r>
              <a:rPr dirty="0" sz="1200" spc="-50">
                <a:latin typeface="Times New Roman"/>
                <a:cs typeface="Times New Roman"/>
              </a:rPr>
              <a:t> </a:t>
            </a:r>
            <a:r>
              <a:rPr dirty="0" sz="1200">
                <a:latin typeface="Calibri"/>
                <a:cs typeface="Calibri"/>
              </a:rPr>
              <a:t>S.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>
                <a:latin typeface="Calibri"/>
                <a:cs typeface="Calibri"/>
              </a:rPr>
              <a:t>Lancet.</a:t>
            </a:r>
            <a:r>
              <a:rPr dirty="0" sz="1200" spc="-45">
                <a:latin typeface="Times New Roman"/>
                <a:cs typeface="Times New Roman"/>
              </a:rPr>
              <a:t> </a:t>
            </a:r>
            <a:r>
              <a:rPr dirty="0" sz="1200" spc="-20">
                <a:latin typeface="Calibri"/>
                <a:cs typeface="Calibri"/>
              </a:rPr>
              <a:t>2021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1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dirty="0" spc="-100">
                <a:latin typeface="Times New Roman"/>
                <a:cs typeface="Times New Roman"/>
              </a:rPr>
              <a:t> </a:t>
            </a:r>
            <a:r>
              <a:rPr dirty="0"/>
              <a:t>this</a:t>
            </a:r>
            <a:r>
              <a:rPr dirty="0" spc="-95">
                <a:latin typeface="Times New Roman"/>
                <a:cs typeface="Times New Roman"/>
              </a:rPr>
              <a:t> </a:t>
            </a:r>
            <a:r>
              <a:rPr dirty="0" spc="-10"/>
              <a:t>study?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3800" y="1841496"/>
            <a:ext cx="2015998" cy="261125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851" y="1843746"/>
            <a:ext cx="2200910" cy="259200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0" y="1879606"/>
            <a:ext cx="2202357" cy="259199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Why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/>
              <a:t>this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 spc="-10"/>
              <a:t>study?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719247" y="3858269"/>
            <a:ext cx="13246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Occluded</a:t>
            </a:r>
            <a:r>
              <a:rPr dirty="0" sz="1800" spc="-8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00"/>
                </a:solidFill>
                <a:latin typeface="Calibri"/>
                <a:cs typeface="Calibri"/>
              </a:rPr>
              <a:t>RCA</a:t>
            </a:r>
            <a:r>
              <a:rPr dirty="0" sz="1800" spc="-2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FFFF00"/>
                </a:solidFill>
                <a:latin typeface="Calibri"/>
                <a:cs typeface="Calibri"/>
              </a:rPr>
              <a:t>PPCI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526851" y="1843746"/>
            <a:ext cx="2200910" cy="2592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302895" marR="75565">
              <a:lnSpc>
                <a:spcPct val="100000"/>
              </a:lnSpc>
              <a:spcBef>
                <a:spcPts val="1300"/>
              </a:spcBef>
            </a:pP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Nonculprit</a:t>
            </a:r>
            <a:r>
              <a:rPr dirty="0" sz="1800" spc="-6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lesion</a:t>
            </a:r>
            <a:r>
              <a:rPr dirty="0" sz="1800" spc="-2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00"/>
                </a:solidFill>
                <a:latin typeface="Calibri"/>
                <a:cs typeface="Calibri"/>
              </a:rPr>
              <a:t>in</a:t>
            </a:r>
            <a:r>
              <a:rPr dirty="0" sz="1800" spc="-2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00"/>
                </a:solidFill>
                <a:latin typeface="Calibri"/>
                <a:cs typeface="Calibri"/>
              </a:rPr>
              <a:t>LAD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23201" y="3836492"/>
            <a:ext cx="18357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Nonculprit</a:t>
            </a:r>
            <a:r>
              <a:rPr dirty="0" sz="1800" spc="-6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lesion</a:t>
            </a:r>
            <a:r>
              <a:rPr dirty="0" sz="1800" spc="-5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FFFF00"/>
                </a:solidFill>
                <a:latin typeface="Calibri"/>
                <a:cs typeface="Calibri"/>
              </a:rPr>
              <a:t>in</a:t>
            </a:r>
            <a:r>
              <a:rPr dirty="0" sz="1800" spc="-2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LAD</a:t>
            </a:r>
            <a:r>
              <a:rPr dirty="0" sz="1800" spc="3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00"/>
                </a:solidFill>
                <a:latin typeface="Calibri"/>
                <a:cs typeface="Calibri"/>
              </a:rPr>
              <a:t>30-days</a:t>
            </a:r>
            <a:r>
              <a:rPr dirty="0" sz="1800" spc="-6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00"/>
                </a:solidFill>
                <a:latin typeface="Calibri"/>
                <a:cs typeface="Calibri"/>
              </a:rPr>
              <a:t>later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971800" y="3073400"/>
            <a:ext cx="546100" cy="863600"/>
            <a:chOff x="2971800" y="3073400"/>
            <a:chExt cx="546100" cy="86360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1800" y="3073400"/>
              <a:ext cx="546100" cy="86360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094583" y="3199790"/>
              <a:ext cx="342265" cy="640715"/>
            </a:xfrm>
            <a:custGeom>
              <a:avLst/>
              <a:gdLst/>
              <a:ahLst/>
              <a:cxnLst/>
              <a:rect l="l" t="t" r="r" b="b"/>
              <a:pathLst>
                <a:path w="342264" h="640714">
                  <a:moveTo>
                    <a:pt x="341795" y="64009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067659" y="3149384"/>
              <a:ext cx="69850" cy="85725"/>
            </a:xfrm>
            <a:custGeom>
              <a:avLst/>
              <a:gdLst/>
              <a:ahLst/>
              <a:cxnLst/>
              <a:rect l="l" t="t" r="r" b="b"/>
              <a:pathLst>
                <a:path w="69850" h="85725">
                  <a:moveTo>
                    <a:pt x="0" y="0"/>
                  </a:moveTo>
                  <a:lnTo>
                    <a:pt x="2286" y="85166"/>
                  </a:lnTo>
                  <a:lnTo>
                    <a:pt x="69507" y="49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5334000" y="2362200"/>
            <a:ext cx="177800" cy="1562100"/>
            <a:chOff x="5334000" y="2362200"/>
            <a:chExt cx="177800" cy="1562100"/>
          </a:xfrm>
        </p:grpSpPr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4000" y="2362200"/>
              <a:ext cx="177800" cy="1562100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429478" y="2492489"/>
              <a:ext cx="0" cy="1325880"/>
            </a:xfrm>
            <a:custGeom>
              <a:avLst/>
              <a:gdLst/>
              <a:ahLst/>
              <a:cxnLst/>
              <a:rect l="l" t="t" r="r" b="b"/>
              <a:pathLst>
                <a:path w="0" h="1325879">
                  <a:moveTo>
                    <a:pt x="0" y="132561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391378" y="243533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7327900" y="2413000"/>
            <a:ext cx="190500" cy="1397000"/>
            <a:chOff x="7327900" y="2413000"/>
            <a:chExt cx="190500" cy="1397000"/>
          </a:xfrm>
        </p:grpSpPr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27900" y="2413000"/>
              <a:ext cx="190500" cy="1397000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7418705" y="2544381"/>
              <a:ext cx="15875" cy="1161415"/>
            </a:xfrm>
            <a:custGeom>
              <a:avLst/>
              <a:gdLst/>
              <a:ahLst/>
              <a:cxnLst/>
              <a:rect l="l" t="t" r="r" b="b"/>
              <a:pathLst>
                <a:path w="15875" h="1161414">
                  <a:moveTo>
                    <a:pt x="0" y="1161415"/>
                  </a:moveTo>
                  <a:lnTo>
                    <a:pt x="15443" y="0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395794" y="2487244"/>
              <a:ext cx="76200" cy="76835"/>
            </a:xfrm>
            <a:custGeom>
              <a:avLst/>
              <a:gdLst/>
              <a:ahLst/>
              <a:cxnLst/>
              <a:rect l="l" t="t" r="r" b="b"/>
              <a:pathLst>
                <a:path w="76200" h="76835">
                  <a:moveTo>
                    <a:pt x="39103" y="0"/>
                  </a:moveTo>
                  <a:lnTo>
                    <a:pt x="0" y="75679"/>
                  </a:lnTo>
                  <a:lnTo>
                    <a:pt x="76187" y="76695"/>
                  </a:lnTo>
                  <a:lnTo>
                    <a:pt x="3910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4022" y="1882254"/>
            <a:ext cx="2404745" cy="2568575"/>
            <a:chOff x="4022" y="1882254"/>
            <a:chExt cx="2404745" cy="2568575"/>
          </a:xfrm>
        </p:grpSpPr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9199" y="2476500"/>
              <a:ext cx="63500" cy="50800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9502" y="1882254"/>
              <a:ext cx="2374900" cy="125730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436" y="1882261"/>
              <a:ext cx="2384971" cy="126712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06499" y="3746500"/>
              <a:ext cx="63500" cy="63500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22" y="3115525"/>
              <a:ext cx="2404402" cy="1334960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419968" y="827430"/>
            <a:ext cx="7612380" cy="954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0014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Which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best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tool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perform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funcional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assessment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NCL</a:t>
            </a:r>
            <a:r>
              <a:rPr dirty="0" sz="2000" spc="-7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7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STEMI?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Inferior</a:t>
            </a:r>
            <a:r>
              <a:rPr dirty="0" sz="2000" spc="-120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Calibri"/>
                <a:cs typeface="Calibri"/>
              </a:rPr>
              <a:t>STEMI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495300" y="1803400"/>
            <a:ext cx="330200" cy="711200"/>
            <a:chOff x="495300" y="1803400"/>
            <a:chExt cx="330200" cy="711200"/>
          </a:xfrm>
        </p:grpSpPr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5300" y="1803400"/>
              <a:ext cx="330200" cy="711200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609610" y="1882254"/>
              <a:ext cx="144145" cy="478790"/>
            </a:xfrm>
            <a:custGeom>
              <a:avLst/>
              <a:gdLst/>
              <a:ahLst/>
              <a:cxnLst/>
              <a:rect l="l" t="t" r="r" b="b"/>
              <a:pathLst>
                <a:path w="144145" h="478789">
                  <a:moveTo>
                    <a:pt x="144150" y="0"/>
                  </a:moveTo>
                  <a:lnTo>
                    <a:pt x="0" y="478536"/>
                  </a:lnTo>
                </a:path>
              </a:pathLst>
            </a:custGeom>
            <a:ln w="254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78623" y="2331554"/>
              <a:ext cx="73025" cy="84455"/>
            </a:xfrm>
            <a:custGeom>
              <a:avLst/>
              <a:gdLst/>
              <a:ahLst/>
              <a:cxnLst/>
              <a:rect l="l" t="t" r="r" b="b"/>
              <a:pathLst>
                <a:path w="73025" h="84455">
                  <a:moveTo>
                    <a:pt x="0" y="0"/>
                  </a:moveTo>
                  <a:lnTo>
                    <a:pt x="14500" y="83959"/>
                  </a:lnTo>
                  <a:lnTo>
                    <a:pt x="72961" y="21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Why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/>
              <a:t>this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 spc="-10"/>
              <a:t>study?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90600" y="1369608"/>
            <a:ext cx="7617459" cy="3273425"/>
            <a:chOff x="990600" y="1369608"/>
            <a:chExt cx="7617459" cy="327342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0425" y="1369608"/>
              <a:ext cx="3987012" cy="322501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4100" y="1371597"/>
              <a:ext cx="2462149" cy="120033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67100" y="1892299"/>
              <a:ext cx="1155700" cy="17780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567772" y="1971586"/>
              <a:ext cx="920750" cy="0"/>
            </a:xfrm>
            <a:custGeom>
              <a:avLst/>
              <a:gdLst/>
              <a:ahLst/>
              <a:cxnLst/>
              <a:rect l="l" t="t" r="r" b="b"/>
              <a:pathLst>
                <a:path w="920750" h="0">
                  <a:moveTo>
                    <a:pt x="0" y="0"/>
                  </a:moveTo>
                  <a:lnTo>
                    <a:pt x="920724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469447" y="193348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600" y="2730503"/>
              <a:ext cx="2527084" cy="1912480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620425" y="1369608"/>
            <a:ext cx="3987165" cy="3225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Times New Roman"/>
              <a:cs typeface="Times New Roman"/>
            </a:endParaRPr>
          </a:p>
          <a:p>
            <a:pPr algn="ctr" marL="273050">
              <a:lnSpc>
                <a:spcPct val="100000"/>
              </a:lnSpc>
            </a:pPr>
            <a:r>
              <a:rPr dirty="0" sz="2800">
                <a:solidFill>
                  <a:srgbClr val="FFFF00"/>
                </a:solidFill>
                <a:latin typeface="Calibri"/>
                <a:cs typeface="Calibri"/>
              </a:rPr>
              <a:t>FFR</a:t>
            </a:r>
            <a:r>
              <a:rPr dirty="0" sz="2800" spc="-7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20">
                <a:solidFill>
                  <a:srgbClr val="FFFF00"/>
                </a:solidFill>
                <a:latin typeface="Calibri"/>
                <a:cs typeface="Calibri"/>
              </a:rPr>
              <a:t>0.74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3416300" y="3543300"/>
            <a:ext cx="1206500" cy="177800"/>
            <a:chOff x="3416300" y="3543300"/>
            <a:chExt cx="1206500" cy="177800"/>
          </a:xfrm>
        </p:grpSpPr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6300" y="3543300"/>
              <a:ext cx="1206500" cy="17780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571760" y="3620071"/>
              <a:ext cx="974090" cy="0"/>
            </a:xfrm>
            <a:custGeom>
              <a:avLst/>
              <a:gdLst/>
              <a:ahLst/>
              <a:cxnLst/>
              <a:rect l="l" t="t" r="r" b="b"/>
              <a:pathLst>
                <a:path w="974089" h="0">
                  <a:moveTo>
                    <a:pt x="973886" y="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514610" y="358197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426037" y="714603"/>
            <a:ext cx="21075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30-day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Calibri"/>
                <a:cs typeface="Calibri"/>
              </a:rPr>
              <a:t>follow-up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16" name="object 16" descr=""/>
          <p:cNvSpPr txBox="1"/>
          <p:nvPr/>
        </p:nvSpPr>
        <p:spPr>
          <a:xfrm>
            <a:off x="78739" y="1589573"/>
            <a:ext cx="61976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>
                <a:latin typeface="Calibri"/>
                <a:cs typeface="Calibri"/>
              </a:rPr>
              <a:t>FFR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8739" y="3334693"/>
            <a:ext cx="70675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>
                <a:latin typeface="Calibri"/>
                <a:cs typeface="Calibri"/>
              </a:rPr>
              <a:t>QFR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8739" y="732526"/>
            <a:ext cx="35521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2145" algn="l"/>
              </a:tabLst>
            </a:pPr>
            <a:r>
              <a:rPr dirty="0" sz="2400" spc="-25">
                <a:latin typeface="Calibri"/>
                <a:cs typeface="Calibri"/>
              </a:rPr>
              <a:t>NCL</a:t>
            </a:r>
            <a:r>
              <a:rPr dirty="0" sz="2400">
                <a:latin typeface="Times New Roman"/>
                <a:cs typeface="Times New Roman"/>
              </a:rPr>
              <a:t>	</a:t>
            </a:r>
            <a:r>
              <a:rPr dirty="0" sz="2400">
                <a:latin typeface="Calibri"/>
                <a:cs typeface="Calibri"/>
              </a:rPr>
              <a:t>at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Calibri"/>
                <a:cs typeface="Calibri"/>
              </a:rPr>
              <a:t>stage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Calibri"/>
                <a:cs typeface="Calibri"/>
              </a:rPr>
              <a:t>acute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Calibri"/>
                <a:cs typeface="Calibri"/>
              </a:rPr>
              <a:t>STEMI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/>
              <a:t>Objectives</a:t>
            </a:r>
            <a:endParaRPr sz="3200"/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5715" marR="81280">
              <a:lnSpc>
                <a:spcPct val="100000"/>
              </a:lnSpc>
              <a:spcBef>
                <a:spcPts val="100"/>
              </a:spcBef>
            </a:pPr>
            <a:r>
              <a:rPr dirty="0"/>
              <a:t>Main</a:t>
            </a:r>
            <a:r>
              <a:rPr dirty="0" spc="-85">
                <a:latin typeface="Times New Roman"/>
                <a:cs typeface="Times New Roman"/>
              </a:rPr>
              <a:t> </a:t>
            </a:r>
            <a:r>
              <a:rPr dirty="0" spc="-10"/>
              <a:t>objective</a:t>
            </a:r>
          </a:p>
          <a:p>
            <a:pPr marL="6350">
              <a:lnSpc>
                <a:spcPct val="100000"/>
              </a:lnSpc>
              <a:spcBef>
                <a:spcPts val="20"/>
              </a:spcBef>
            </a:pPr>
            <a:endParaRPr sz="2850"/>
          </a:p>
          <a:p>
            <a:pPr marL="19050">
              <a:lnSpc>
                <a:spcPct val="100000"/>
              </a:lnSpc>
            </a:pPr>
            <a:r>
              <a:rPr dirty="0" sz="2400" spc="-90"/>
              <a:t>To</a:t>
            </a:r>
            <a:r>
              <a:rPr dirty="0" sz="2400" spc="-45"/>
              <a:t> </a:t>
            </a:r>
            <a:r>
              <a:rPr dirty="0" sz="2400"/>
              <a:t>compare</a:t>
            </a:r>
            <a:r>
              <a:rPr dirty="0" sz="2400" spc="-30"/>
              <a:t> </a:t>
            </a:r>
            <a:r>
              <a:rPr dirty="0" sz="2400"/>
              <a:t>the</a:t>
            </a:r>
            <a:r>
              <a:rPr dirty="0" sz="2400" spc="-35"/>
              <a:t> </a:t>
            </a:r>
            <a:r>
              <a:rPr dirty="0" sz="2400"/>
              <a:t>value</a:t>
            </a:r>
            <a:r>
              <a:rPr dirty="0" sz="2400" spc="-30"/>
              <a:t> </a:t>
            </a:r>
            <a:r>
              <a:rPr dirty="0" sz="2400"/>
              <a:t>of</a:t>
            </a:r>
            <a:r>
              <a:rPr dirty="0" sz="2400" spc="-35"/>
              <a:t> </a:t>
            </a:r>
            <a:r>
              <a:rPr dirty="0" sz="2400"/>
              <a:t>FFR</a:t>
            </a:r>
            <a:r>
              <a:rPr dirty="0" sz="2400" spc="-35"/>
              <a:t> </a:t>
            </a:r>
            <a:r>
              <a:rPr dirty="0" sz="2400"/>
              <a:t>and</a:t>
            </a:r>
            <a:r>
              <a:rPr dirty="0" sz="2400" spc="-30"/>
              <a:t> </a:t>
            </a:r>
            <a:r>
              <a:rPr dirty="0" sz="2400"/>
              <a:t>angiography</a:t>
            </a:r>
            <a:r>
              <a:rPr dirty="0" sz="2400" spc="-35"/>
              <a:t> </a:t>
            </a:r>
            <a:r>
              <a:rPr dirty="0" sz="2400"/>
              <a:t>–based</a:t>
            </a:r>
            <a:r>
              <a:rPr dirty="0" sz="2400" spc="-30"/>
              <a:t> </a:t>
            </a:r>
            <a:r>
              <a:rPr dirty="0" sz="2400" spc="-10"/>
              <a:t>quantitative</a:t>
            </a:r>
            <a:endParaRPr sz="2400"/>
          </a:p>
          <a:p>
            <a:pPr marL="19050">
              <a:lnSpc>
                <a:spcPct val="100000"/>
              </a:lnSpc>
            </a:pPr>
            <a:r>
              <a:rPr dirty="0" sz="2400"/>
              <a:t>flow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/>
              <a:t>ratio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/>
              <a:t>(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/>
              <a:t>QFR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/>
              <a:t>)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/>
              <a:t>in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/>
              <a:t>assessing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/>
              <a:t>NCL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/>
              <a:t>during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/>
              <a:t>the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/>
              <a:t>acute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/>
              <a:t>STEMI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10"/>
              <a:t>phase</a:t>
            </a:r>
            <a:endParaRPr sz="240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  <a:spcBef>
                <a:spcPts val="575"/>
              </a:spcBef>
            </a:pPr>
            <a:r>
              <a:rPr dirty="0" sz="2400"/>
              <a:t>and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predicting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/>
              <a:t>functional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/>
              <a:t>NCL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/>
              <a:t>relevance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/>
              <a:t>(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/>
              <a:t>FFR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/>
              <a:t>)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/>
              <a:t>once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 spc="-10"/>
              <a:t>microvascular</a:t>
            </a:r>
            <a:endParaRPr sz="240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</a:pPr>
            <a:r>
              <a:rPr dirty="0" sz="2400"/>
              <a:t>/hemodynamic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/>
              <a:t>conditions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return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to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normal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(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30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day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follow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/>
              <a:t>up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 spc="-50"/>
              <a:t>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latin typeface="Arial"/>
                <a:cs typeface="Arial"/>
              </a:rPr>
              <a:t>How</a:t>
            </a:r>
            <a:r>
              <a:rPr dirty="0" sz="3200" spc="25">
                <a:latin typeface="Times New Roman"/>
                <a:cs typeface="Times New Roman"/>
              </a:rPr>
              <a:t> </a:t>
            </a:r>
            <a:r>
              <a:rPr dirty="0" sz="3200">
                <a:latin typeface="Arial"/>
                <a:cs typeface="Arial"/>
              </a:rPr>
              <a:t>was</a:t>
            </a:r>
            <a:r>
              <a:rPr dirty="0" sz="3200" spc="25">
                <a:latin typeface="Times New Roman"/>
                <a:cs typeface="Times New Roman"/>
              </a:rPr>
              <a:t> </a:t>
            </a:r>
            <a:r>
              <a:rPr dirty="0" sz="3200">
                <a:latin typeface="Arial"/>
                <a:cs typeface="Arial"/>
              </a:rPr>
              <a:t>it</a:t>
            </a:r>
            <a:r>
              <a:rPr dirty="0" sz="3200" spc="25">
                <a:latin typeface="Times New Roman"/>
                <a:cs typeface="Times New Roman"/>
              </a:rPr>
              <a:t> </a:t>
            </a:r>
            <a:r>
              <a:rPr dirty="0" sz="3200" spc="-10">
                <a:latin typeface="Arial"/>
                <a:cs typeface="Arial"/>
              </a:rPr>
              <a:t>executed?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03932" y="1237386"/>
            <a:ext cx="3873500" cy="983615"/>
            <a:chOff x="903932" y="1237386"/>
            <a:chExt cx="3873500" cy="983615"/>
          </a:xfrm>
        </p:grpSpPr>
        <p:sp>
          <p:nvSpPr>
            <p:cNvPr id="4" name="object 4" descr=""/>
            <p:cNvSpPr/>
            <p:nvPr/>
          </p:nvSpPr>
          <p:spPr>
            <a:xfrm>
              <a:off x="916632" y="1250086"/>
              <a:ext cx="3848100" cy="958215"/>
            </a:xfrm>
            <a:custGeom>
              <a:avLst/>
              <a:gdLst/>
              <a:ahLst/>
              <a:cxnLst/>
              <a:rect l="l" t="t" r="r" b="b"/>
              <a:pathLst>
                <a:path w="3848100" h="958214">
                  <a:moveTo>
                    <a:pt x="3847912" y="0"/>
                  </a:moveTo>
                  <a:lnTo>
                    <a:pt x="479021" y="0"/>
                  </a:lnTo>
                  <a:lnTo>
                    <a:pt x="0" y="479018"/>
                  </a:lnTo>
                  <a:lnTo>
                    <a:pt x="479021" y="958037"/>
                  </a:lnTo>
                  <a:lnTo>
                    <a:pt x="3847912" y="958037"/>
                  </a:lnTo>
                  <a:lnTo>
                    <a:pt x="3847912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16632" y="1250086"/>
              <a:ext cx="3848100" cy="958215"/>
            </a:xfrm>
            <a:custGeom>
              <a:avLst/>
              <a:gdLst/>
              <a:ahLst/>
              <a:cxnLst/>
              <a:rect l="l" t="t" r="r" b="b"/>
              <a:pathLst>
                <a:path w="3848100" h="958214">
                  <a:moveTo>
                    <a:pt x="3847912" y="958037"/>
                  </a:moveTo>
                  <a:lnTo>
                    <a:pt x="479021" y="958037"/>
                  </a:lnTo>
                  <a:lnTo>
                    <a:pt x="0" y="479018"/>
                  </a:lnTo>
                  <a:lnTo>
                    <a:pt x="479021" y="0"/>
                  </a:lnTo>
                  <a:lnTo>
                    <a:pt x="3847912" y="0"/>
                  </a:lnTo>
                  <a:lnTo>
                    <a:pt x="3847912" y="958037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567561" y="1462239"/>
            <a:ext cx="3038475" cy="488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825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70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patients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STEMI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≥1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25"/>
              </a:lnSpc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intermediate</a:t>
            </a:r>
            <a:r>
              <a:rPr dirty="0" sz="16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NCL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73075" y="1266024"/>
            <a:ext cx="850265" cy="850265"/>
            <a:chOff x="473075" y="1266024"/>
            <a:chExt cx="850265" cy="850265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174" y="1278204"/>
              <a:ext cx="824843" cy="82485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85775" y="1278724"/>
              <a:ext cx="824865" cy="824865"/>
            </a:xfrm>
            <a:custGeom>
              <a:avLst/>
              <a:gdLst/>
              <a:ahLst/>
              <a:cxnLst/>
              <a:rect l="l" t="t" r="r" b="b"/>
              <a:pathLst>
                <a:path w="824865" h="824864">
                  <a:moveTo>
                    <a:pt x="0" y="411962"/>
                  </a:moveTo>
                  <a:lnTo>
                    <a:pt x="8731" y="328612"/>
                  </a:lnTo>
                  <a:lnTo>
                    <a:pt x="32543" y="251625"/>
                  </a:lnTo>
                  <a:lnTo>
                    <a:pt x="70643" y="181775"/>
                  </a:lnTo>
                  <a:lnTo>
                    <a:pt x="120650" y="120650"/>
                  </a:lnTo>
                  <a:lnTo>
                    <a:pt x="181768" y="70650"/>
                  </a:lnTo>
                  <a:lnTo>
                    <a:pt x="251618" y="32550"/>
                  </a:lnTo>
                  <a:lnTo>
                    <a:pt x="328612" y="8737"/>
                  </a:lnTo>
                  <a:lnTo>
                    <a:pt x="411956" y="0"/>
                  </a:lnTo>
                  <a:lnTo>
                    <a:pt x="495300" y="8737"/>
                  </a:lnTo>
                  <a:lnTo>
                    <a:pt x="572293" y="32550"/>
                  </a:lnTo>
                  <a:lnTo>
                    <a:pt x="642937" y="70650"/>
                  </a:lnTo>
                  <a:lnTo>
                    <a:pt x="704056" y="120650"/>
                  </a:lnTo>
                  <a:lnTo>
                    <a:pt x="754062" y="181775"/>
                  </a:lnTo>
                  <a:lnTo>
                    <a:pt x="792162" y="251625"/>
                  </a:lnTo>
                  <a:lnTo>
                    <a:pt x="815975" y="328612"/>
                  </a:lnTo>
                  <a:lnTo>
                    <a:pt x="824712" y="411962"/>
                  </a:lnTo>
                  <a:lnTo>
                    <a:pt x="815975" y="495300"/>
                  </a:lnTo>
                  <a:lnTo>
                    <a:pt x="792162" y="572300"/>
                  </a:lnTo>
                  <a:lnTo>
                    <a:pt x="754062" y="642937"/>
                  </a:lnTo>
                  <a:lnTo>
                    <a:pt x="704056" y="704062"/>
                  </a:lnTo>
                  <a:lnTo>
                    <a:pt x="642937" y="754062"/>
                  </a:lnTo>
                  <a:lnTo>
                    <a:pt x="572293" y="792162"/>
                  </a:lnTo>
                  <a:lnTo>
                    <a:pt x="495300" y="815975"/>
                  </a:lnTo>
                  <a:lnTo>
                    <a:pt x="411956" y="824712"/>
                  </a:lnTo>
                  <a:lnTo>
                    <a:pt x="328612" y="815975"/>
                  </a:lnTo>
                  <a:lnTo>
                    <a:pt x="251618" y="792162"/>
                  </a:lnTo>
                  <a:lnTo>
                    <a:pt x="181768" y="754062"/>
                  </a:lnTo>
                  <a:lnTo>
                    <a:pt x="120650" y="704062"/>
                  </a:lnTo>
                  <a:lnTo>
                    <a:pt x="70643" y="642937"/>
                  </a:lnTo>
                  <a:lnTo>
                    <a:pt x="32543" y="572300"/>
                  </a:lnTo>
                  <a:lnTo>
                    <a:pt x="8731" y="495300"/>
                  </a:lnTo>
                  <a:lnTo>
                    <a:pt x="0" y="4119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464343" y="2386190"/>
            <a:ext cx="4325620" cy="962660"/>
            <a:chOff x="464343" y="2386190"/>
            <a:chExt cx="4325620" cy="962660"/>
          </a:xfrm>
        </p:grpSpPr>
        <p:sp>
          <p:nvSpPr>
            <p:cNvPr id="11" name="object 11" descr=""/>
            <p:cNvSpPr/>
            <p:nvPr/>
          </p:nvSpPr>
          <p:spPr>
            <a:xfrm>
              <a:off x="761563" y="2398890"/>
              <a:ext cx="4015740" cy="937260"/>
            </a:xfrm>
            <a:custGeom>
              <a:avLst/>
              <a:gdLst/>
              <a:ahLst/>
              <a:cxnLst/>
              <a:rect l="l" t="t" r="r" b="b"/>
              <a:pathLst>
                <a:path w="4015740" h="937260">
                  <a:moveTo>
                    <a:pt x="4015618" y="0"/>
                  </a:moveTo>
                  <a:lnTo>
                    <a:pt x="468442" y="0"/>
                  </a:lnTo>
                  <a:lnTo>
                    <a:pt x="0" y="468452"/>
                  </a:lnTo>
                  <a:lnTo>
                    <a:pt x="468442" y="936879"/>
                  </a:lnTo>
                  <a:lnTo>
                    <a:pt x="4015618" y="936879"/>
                  </a:lnTo>
                  <a:lnTo>
                    <a:pt x="4015618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61563" y="2398890"/>
              <a:ext cx="4015740" cy="937260"/>
            </a:xfrm>
            <a:custGeom>
              <a:avLst/>
              <a:gdLst/>
              <a:ahLst/>
              <a:cxnLst/>
              <a:rect l="l" t="t" r="r" b="b"/>
              <a:pathLst>
                <a:path w="4015740" h="937260">
                  <a:moveTo>
                    <a:pt x="4015618" y="936879"/>
                  </a:moveTo>
                  <a:lnTo>
                    <a:pt x="468442" y="936879"/>
                  </a:lnTo>
                  <a:lnTo>
                    <a:pt x="0" y="468452"/>
                  </a:lnTo>
                  <a:lnTo>
                    <a:pt x="468442" y="0"/>
                  </a:lnTo>
                  <a:lnTo>
                    <a:pt x="4015618" y="0"/>
                  </a:lnTo>
                  <a:lnTo>
                    <a:pt x="4015618" y="936879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275" y="2429167"/>
              <a:ext cx="824852" cy="824839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477043" y="2429662"/>
              <a:ext cx="824865" cy="824865"/>
            </a:xfrm>
            <a:custGeom>
              <a:avLst/>
              <a:gdLst/>
              <a:ahLst/>
              <a:cxnLst/>
              <a:rect l="l" t="t" r="r" b="b"/>
              <a:pathLst>
                <a:path w="824865" h="824864">
                  <a:moveTo>
                    <a:pt x="0" y="411962"/>
                  </a:moveTo>
                  <a:lnTo>
                    <a:pt x="8731" y="328612"/>
                  </a:lnTo>
                  <a:lnTo>
                    <a:pt x="32543" y="251625"/>
                  </a:lnTo>
                  <a:lnTo>
                    <a:pt x="70643" y="181775"/>
                  </a:lnTo>
                  <a:lnTo>
                    <a:pt x="120650" y="120650"/>
                  </a:lnTo>
                  <a:lnTo>
                    <a:pt x="181768" y="70650"/>
                  </a:lnTo>
                  <a:lnTo>
                    <a:pt x="251618" y="32550"/>
                  </a:lnTo>
                  <a:lnTo>
                    <a:pt x="328612" y="8737"/>
                  </a:lnTo>
                  <a:lnTo>
                    <a:pt x="411956" y="0"/>
                  </a:lnTo>
                  <a:lnTo>
                    <a:pt x="495300" y="8737"/>
                  </a:lnTo>
                  <a:lnTo>
                    <a:pt x="572293" y="32550"/>
                  </a:lnTo>
                  <a:lnTo>
                    <a:pt x="642937" y="70650"/>
                  </a:lnTo>
                  <a:lnTo>
                    <a:pt x="704056" y="120650"/>
                  </a:lnTo>
                  <a:lnTo>
                    <a:pt x="754062" y="181775"/>
                  </a:lnTo>
                  <a:lnTo>
                    <a:pt x="792162" y="251625"/>
                  </a:lnTo>
                  <a:lnTo>
                    <a:pt x="815981" y="328612"/>
                  </a:lnTo>
                  <a:lnTo>
                    <a:pt x="824706" y="411962"/>
                  </a:lnTo>
                  <a:lnTo>
                    <a:pt x="815981" y="495300"/>
                  </a:lnTo>
                  <a:lnTo>
                    <a:pt x="792162" y="572300"/>
                  </a:lnTo>
                  <a:lnTo>
                    <a:pt x="754062" y="642937"/>
                  </a:lnTo>
                  <a:lnTo>
                    <a:pt x="704056" y="704062"/>
                  </a:lnTo>
                  <a:lnTo>
                    <a:pt x="642937" y="754062"/>
                  </a:lnTo>
                  <a:lnTo>
                    <a:pt x="572293" y="792162"/>
                  </a:lnTo>
                  <a:lnTo>
                    <a:pt x="495300" y="815975"/>
                  </a:lnTo>
                  <a:lnTo>
                    <a:pt x="411956" y="824712"/>
                  </a:lnTo>
                  <a:lnTo>
                    <a:pt x="328612" y="815975"/>
                  </a:lnTo>
                  <a:lnTo>
                    <a:pt x="251618" y="792162"/>
                  </a:lnTo>
                  <a:lnTo>
                    <a:pt x="181768" y="754062"/>
                  </a:lnTo>
                  <a:lnTo>
                    <a:pt x="120650" y="704062"/>
                  </a:lnTo>
                  <a:lnTo>
                    <a:pt x="70643" y="642937"/>
                  </a:lnTo>
                  <a:lnTo>
                    <a:pt x="32543" y="572300"/>
                  </a:lnTo>
                  <a:lnTo>
                    <a:pt x="8731" y="495300"/>
                  </a:lnTo>
                  <a:lnTo>
                    <a:pt x="0" y="411962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837505" y="3483216"/>
            <a:ext cx="3952875" cy="928369"/>
            <a:chOff x="837505" y="3483216"/>
            <a:chExt cx="3952875" cy="928369"/>
          </a:xfrm>
        </p:grpSpPr>
        <p:sp>
          <p:nvSpPr>
            <p:cNvPr id="16" name="object 16" descr=""/>
            <p:cNvSpPr/>
            <p:nvPr/>
          </p:nvSpPr>
          <p:spPr>
            <a:xfrm>
              <a:off x="850205" y="3495916"/>
              <a:ext cx="3927475" cy="902969"/>
            </a:xfrm>
            <a:custGeom>
              <a:avLst/>
              <a:gdLst/>
              <a:ahLst/>
              <a:cxnLst/>
              <a:rect l="l" t="t" r="r" b="b"/>
              <a:pathLst>
                <a:path w="3927475" h="902970">
                  <a:moveTo>
                    <a:pt x="3926963" y="0"/>
                  </a:moveTo>
                  <a:lnTo>
                    <a:pt x="451265" y="0"/>
                  </a:lnTo>
                  <a:lnTo>
                    <a:pt x="0" y="451269"/>
                  </a:lnTo>
                  <a:lnTo>
                    <a:pt x="451265" y="902535"/>
                  </a:lnTo>
                  <a:lnTo>
                    <a:pt x="3926963" y="902535"/>
                  </a:lnTo>
                  <a:lnTo>
                    <a:pt x="3926963" y="0"/>
                  </a:lnTo>
                  <a:close/>
                </a:path>
              </a:pathLst>
            </a:custGeom>
            <a:solidFill>
              <a:srgbClr val="4F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50205" y="3495916"/>
              <a:ext cx="3927475" cy="902969"/>
            </a:xfrm>
            <a:custGeom>
              <a:avLst/>
              <a:gdLst/>
              <a:ahLst/>
              <a:cxnLst/>
              <a:rect l="l" t="t" r="r" b="b"/>
              <a:pathLst>
                <a:path w="3927475" h="902970">
                  <a:moveTo>
                    <a:pt x="3926963" y="902535"/>
                  </a:moveTo>
                  <a:lnTo>
                    <a:pt x="451265" y="902535"/>
                  </a:lnTo>
                  <a:lnTo>
                    <a:pt x="0" y="451269"/>
                  </a:lnTo>
                  <a:lnTo>
                    <a:pt x="451265" y="0"/>
                  </a:lnTo>
                  <a:lnTo>
                    <a:pt x="3926963" y="0"/>
                  </a:lnTo>
                  <a:lnTo>
                    <a:pt x="3926963" y="90253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376727" y="2490749"/>
            <a:ext cx="3274060" cy="167830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algn="ctr" marL="12700" marR="5080" indent="-6985">
              <a:lnSpc>
                <a:spcPts val="1730"/>
              </a:lnSpc>
              <a:spcBef>
                <a:spcPts val="315"/>
              </a:spcBef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Invasive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FFR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measurements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obtained</a:t>
            </a:r>
            <a:r>
              <a:rPr dirty="0" sz="16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NCL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PPCI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dirty="0" sz="1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16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follow</a:t>
            </a:r>
            <a:r>
              <a:rPr dirty="0" sz="16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Calibri"/>
              <a:cs typeface="Calibri"/>
            </a:endParaRPr>
          </a:p>
          <a:p>
            <a:pPr algn="ctr" marL="76200">
              <a:lnSpc>
                <a:spcPts val="1825"/>
              </a:lnSpc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QFR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measured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angiograms</a:t>
            </a:r>
            <a:endParaRPr sz="1600">
              <a:latin typeface="Calibri"/>
              <a:cs typeface="Calibri"/>
            </a:endParaRPr>
          </a:p>
          <a:p>
            <a:pPr algn="ctr" marL="78740">
              <a:lnSpc>
                <a:spcPts val="1825"/>
              </a:lnSpc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obtained</a:t>
            </a:r>
            <a:r>
              <a:rPr dirty="0" sz="16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PPCI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dirty="0" sz="16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464343" y="3536950"/>
            <a:ext cx="906144" cy="846455"/>
            <a:chOff x="464343" y="3536950"/>
            <a:chExt cx="906144" cy="846455"/>
          </a:xfrm>
        </p:grpSpPr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275" y="3549103"/>
              <a:ext cx="880363" cy="82080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477043" y="3549650"/>
              <a:ext cx="880744" cy="821055"/>
            </a:xfrm>
            <a:custGeom>
              <a:avLst/>
              <a:gdLst/>
              <a:ahLst/>
              <a:cxnLst/>
              <a:rect l="l" t="t" r="r" b="b"/>
              <a:pathLst>
                <a:path w="880744" h="821054">
                  <a:moveTo>
                    <a:pt x="0" y="410368"/>
                  </a:moveTo>
                  <a:lnTo>
                    <a:pt x="8731" y="327818"/>
                  </a:lnTo>
                  <a:lnTo>
                    <a:pt x="34925" y="250825"/>
                  </a:lnTo>
                  <a:lnTo>
                    <a:pt x="75406" y="180975"/>
                  </a:lnTo>
                  <a:lnTo>
                    <a:pt x="128587" y="119849"/>
                  </a:lnTo>
                  <a:lnTo>
                    <a:pt x="193675" y="69850"/>
                  </a:lnTo>
                  <a:lnTo>
                    <a:pt x="268287" y="32537"/>
                  </a:lnTo>
                  <a:lnTo>
                    <a:pt x="350837" y="7937"/>
                  </a:lnTo>
                  <a:lnTo>
                    <a:pt x="439737" y="0"/>
                  </a:lnTo>
                  <a:lnTo>
                    <a:pt x="528637" y="7937"/>
                  </a:lnTo>
                  <a:lnTo>
                    <a:pt x="611187" y="32537"/>
                  </a:lnTo>
                  <a:lnTo>
                    <a:pt x="685800" y="69850"/>
                  </a:lnTo>
                  <a:lnTo>
                    <a:pt x="750887" y="119849"/>
                  </a:lnTo>
                  <a:lnTo>
                    <a:pt x="804868" y="180975"/>
                  </a:lnTo>
                  <a:lnTo>
                    <a:pt x="845343" y="250825"/>
                  </a:lnTo>
                  <a:lnTo>
                    <a:pt x="871543" y="327818"/>
                  </a:lnTo>
                  <a:lnTo>
                    <a:pt x="880268" y="410368"/>
                  </a:lnTo>
                  <a:lnTo>
                    <a:pt x="871543" y="492918"/>
                  </a:lnTo>
                  <a:lnTo>
                    <a:pt x="845343" y="569912"/>
                  </a:lnTo>
                  <a:lnTo>
                    <a:pt x="804868" y="639762"/>
                  </a:lnTo>
                  <a:lnTo>
                    <a:pt x="750887" y="700087"/>
                  </a:lnTo>
                  <a:lnTo>
                    <a:pt x="685800" y="750887"/>
                  </a:lnTo>
                  <a:lnTo>
                    <a:pt x="611187" y="788193"/>
                  </a:lnTo>
                  <a:lnTo>
                    <a:pt x="528637" y="812006"/>
                  </a:lnTo>
                  <a:lnTo>
                    <a:pt x="439737" y="820737"/>
                  </a:lnTo>
                  <a:lnTo>
                    <a:pt x="350837" y="812006"/>
                  </a:lnTo>
                  <a:lnTo>
                    <a:pt x="268287" y="788193"/>
                  </a:lnTo>
                  <a:lnTo>
                    <a:pt x="193675" y="750887"/>
                  </a:lnTo>
                  <a:lnTo>
                    <a:pt x="128587" y="700087"/>
                  </a:lnTo>
                  <a:lnTo>
                    <a:pt x="75406" y="639762"/>
                  </a:lnTo>
                  <a:lnTo>
                    <a:pt x="34925" y="569912"/>
                  </a:lnTo>
                  <a:lnTo>
                    <a:pt x="8731" y="492918"/>
                  </a:lnTo>
                  <a:lnTo>
                    <a:pt x="0" y="41036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" name="object 2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8000" y="1155696"/>
            <a:ext cx="1245886" cy="1208104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54900" y="1219196"/>
            <a:ext cx="782695" cy="1208104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89600" y="2641601"/>
            <a:ext cx="1138167" cy="1422603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5655967" y="4093676"/>
            <a:ext cx="10229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10489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CULPRIT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RCA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42.9%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20000" y="2679700"/>
            <a:ext cx="613794" cy="1208104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7844828" y="4093676"/>
            <a:ext cx="3911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latin typeface="Calibri"/>
                <a:cs typeface="Calibri"/>
              </a:rPr>
              <a:t>NCL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sp>
        <p:nvSpPr>
          <p:cNvPr id="28" name="object 28" descr=""/>
          <p:cNvSpPr txBox="1"/>
          <p:nvPr/>
        </p:nvSpPr>
        <p:spPr>
          <a:xfrm>
            <a:off x="6820096" y="4367996"/>
            <a:ext cx="23799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LAD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1E1919"/>
                </a:solidFill>
                <a:latin typeface="Arial"/>
                <a:cs typeface="Arial"/>
              </a:rPr>
              <a:t>34.3%,</a:t>
            </a:r>
            <a:r>
              <a:rPr dirty="0" sz="1800" spc="-5">
                <a:solidFill>
                  <a:srgbClr val="1E191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1E1919"/>
                </a:solidFill>
                <a:latin typeface="Arial"/>
                <a:cs typeface="Arial"/>
              </a:rPr>
              <a:t>LCX </a:t>
            </a:r>
            <a:r>
              <a:rPr dirty="0" sz="1800" spc="-10">
                <a:solidFill>
                  <a:srgbClr val="1E1919"/>
                </a:solidFill>
                <a:latin typeface="Arial"/>
                <a:cs typeface="Arial"/>
              </a:rPr>
              <a:t>34.3%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272273" y="727667"/>
            <a:ext cx="69297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substudy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REDUCE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MVI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trial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(Clinical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Calibri"/>
                <a:cs typeface="Calibri"/>
              </a:rPr>
              <a:t>Trial</a:t>
            </a:r>
            <a:r>
              <a:rPr dirty="0" sz="1800" spc="-65">
                <a:latin typeface="Times New Roman"/>
                <a:cs typeface="Times New Roman"/>
              </a:rPr>
              <a:t> </a:t>
            </a:r>
            <a:r>
              <a:rPr dirty="0" sz="1800">
                <a:latin typeface="Calibri"/>
                <a:cs typeface="Calibri"/>
              </a:rPr>
              <a:t>Identifier:</a:t>
            </a:r>
            <a:r>
              <a:rPr dirty="0" sz="1800" spc="-6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Calibri"/>
                <a:cs typeface="Calibri"/>
              </a:rPr>
              <a:t>NCT02422888)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165731" y="2156574"/>
            <a:ext cx="67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1E1919"/>
                </a:solidFill>
                <a:latin typeface="Arial"/>
                <a:cs typeface="Arial"/>
              </a:rPr>
              <a:t>15.7%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337046" y="2155026"/>
            <a:ext cx="673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1E1919"/>
                </a:solidFill>
                <a:latin typeface="Arial"/>
                <a:cs typeface="Arial"/>
              </a:rPr>
              <a:t>84.3%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18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100">
                <a:latin typeface="Times New Roman"/>
                <a:cs typeface="Times New Roman"/>
              </a:rPr>
              <a:t> </a:t>
            </a:r>
            <a:r>
              <a:rPr dirty="0"/>
              <a:t>are</a:t>
            </a:r>
            <a:r>
              <a:rPr dirty="0" spc="-100">
                <a:latin typeface="Times New Roman"/>
                <a:cs typeface="Times New Roman"/>
              </a:rPr>
              <a:t> </a:t>
            </a:r>
            <a:r>
              <a:rPr dirty="0"/>
              <a:t>the</a:t>
            </a:r>
            <a:r>
              <a:rPr dirty="0" spc="-100">
                <a:latin typeface="Times New Roman"/>
                <a:cs typeface="Times New Roman"/>
              </a:rPr>
              <a:t> </a:t>
            </a:r>
            <a:r>
              <a:rPr dirty="0"/>
              <a:t>essential</a:t>
            </a:r>
            <a:r>
              <a:rPr dirty="0" spc="-100">
                <a:latin typeface="Times New Roman"/>
                <a:cs typeface="Times New Roman"/>
              </a:rPr>
              <a:t> </a:t>
            </a:r>
            <a:r>
              <a:rPr dirty="0"/>
              <a:t>results?</a:t>
            </a:r>
            <a:r>
              <a:rPr dirty="0" spc="-105">
                <a:latin typeface="Times New Roman"/>
                <a:cs typeface="Times New Roman"/>
              </a:rPr>
              <a:t> </a:t>
            </a:r>
            <a:r>
              <a:rPr dirty="0"/>
              <a:t>Functional</a:t>
            </a:r>
            <a:r>
              <a:rPr dirty="0" spc="-100">
                <a:latin typeface="Times New Roman"/>
                <a:cs typeface="Times New Roman"/>
              </a:rPr>
              <a:t> </a:t>
            </a:r>
            <a:r>
              <a:rPr dirty="0" spc="-10"/>
              <a:t>measurements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62566" y="1027315"/>
          <a:ext cx="8842375" cy="3403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31085"/>
                <a:gridCol w="2040889"/>
                <a:gridCol w="2186304"/>
                <a:gridCol w="2186304"/>
              </a:tblGrid>
              <a:tr h="680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Variable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Baseline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30-</a:t>
                      </a:r>
                      <a:r>
                        <a:rPr dirty="0" sz="2000" spc="-25" b="1">
                          <a:latin typeface="Calibri"/>
                          <a:cs typeface="Calibri"/>
                        </a:rPr>
                        <a:t>day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0675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value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  <a:tr h="680720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2000" spc="-25" b="1">
                          <a:latin typeface="Calibri"/>
                          <a:cs typeface="Calibri"/>
                        </a:rPr>
                        <a:t>FFR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0.88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(0.08)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0.85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(0.10)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0.003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</a:tr>
              <a:tr h="680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 spc="-25" b="1">
                          <a:latin typeface="Calibri"/>
                          <a:cs typeface="Calibri"/>
                        </a:rPr>
                        <a:t>QFR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  <a:tc>
                  <a:txBody>
                    <a:bodyPr/>
                    <a:lstStyle/>
                    <a:p>
                      <a:pPr marL="45402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0.84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(0.09)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  <a:tc>
                  <a:txBody>
                    <a:bodyPr/>
                    <a:lstStyle/>
                    <a:p>
                      <a:pPr marL="53276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0.83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(0.10)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 spc="-10" b="1">
                          <a:latin typeface="Calibri"/>
                          <a:cs typeface="Calibri"/>
                        </a:rPr>
                        <a:t>0.310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8CDE5"/>
                    </a:solidFill>
                  </a:tcPr>
                </a:tc>
              </a:tr>
              <a:tr h="680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 spc="-25" b="1">
                          <a:latin typeface="Calibri"/>
                          <a:cs typeface="Calibri"/>
                        </a:rPr>
                        <a:t>CFR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2.85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(1.36)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3.98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(2.15)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31520">
                        <a:lnSpc>
                          <a:spcPct val="100000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&lt;0.001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  <a:tr h="680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000" spc="-25" b="1">
                          <a:latin typeface="Calibri"/>
                          <a:cs typeface="Calibri"/>
                        </a:rPr>
                        <a:t>IMR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23.7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(16.0)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21.5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(16.3)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0.404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914" y="-63233"/>
            <a:ext cx="771334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What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/>
              <a:t>are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/>
              <a:t>the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/>
              <a:t>essential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/>
              <a:t>results?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/>
              <a:t>Correlation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/>
              <a:t>between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/>
              <a:t>PPCI-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 spc="-25"/>
              <a:t>and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/>
              <a:t>30-day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 spc="-10"/>
              <a:t>measurements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500" y="1409694"/>
            <a:ext cx="3933698" cy="329975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3800" y="1409693"/>
            <a:ext cx="3803916" cy="331360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52906" y="665176"/>
            <a:ext cx="7367905" cy="1099820"/>
          </a:xfrm>
          <a:prstGeom prst="rect">
            <a:avLst/>
          </a:prstGeom>
        </p:spPr>
        <p:txBody>
          <a:bodyPr wrap="square" lIns="0" tIns="107315" rIns="0" bIns="0" rtlCol="0" vert="horz">
            <a:spAutoFit/>
          </a:bodyPr>
          <a:lstStyle/>
          <a:p>
            <a:pPr marL="1223645">
              <a:lnSpc>
                <a:spcPct val="100000"/>
              </a:lnSpc>
              <a:spcBef>
                <a:spcPts val="845"/>
              </a:spcBef>
            </a:pPr>
            <a:r>
              <a:rPr dirty="0" sz="2400">
                <a:latin typeface="Calibri"/>
                <a:cs typeface="Calibri"/>
              </a:rPr>
              <a:t>Correlation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Calibri"/>
                <a:cs typeface="Calibri"/>
              </a:rPr>
              <a:t>agreement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Calibri"/>
                <a:cs typeface="Calibri"/>
              </a:rPr>
              <a:t>between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Calibri"/>
                <a:cs typeface="Calibri"/>
              </a:rPr>
              <a:t>QFR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Calibri"/>
                <a:cs typeface="Calibri"/>
              </a:rPr>
              <a:t>FFR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  <a:tabLst>
                <a:tab pos="4634230" algn="l"/>
              </a:tabLst>
            </a:pPr>
            <a:r>
              <a:rPr dirty="0" sz="3200" spc="-25">
                <a:latin typeface="Calibri"/>
                <a:cs typeface="Calibri"/>
              </a:rPr>
              <a:t>FFR</a:t>
            </a:r>
            <a:r>
              <a:rPr dirty="0" sz="3200">
                <a:latin typeface="Times New Roman"/>
                <a:cs typeface="Times New Roman"/>
              </a:rPr>
              <a:t>	</a:t>
            </a:r>
            <a:r>
              <a:rPr dirty="0" sz="3200" spc="-25">
                <a:latin typeface="Calibri"/>
                <a:cs typeface="Calibri"/>
              </a:rPr>
              <a:t>QFR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156200" y="2451100"/>
            <a:ext cx="1638300" cy="546100"/>
            <a:chOff x="5156200" y="2451100"/>
            <a:chExt cx="1638300" cy="54610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6200" y="2451100"/>
              <a:ext cx="1638300" cy="54610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231892" y="2496921"/>
              <a:ext cx="1511300" cy="414020"/>
            </a:xfrm>
            <a:custGeom>
              <a:avLst/>
              <a:gdLst/>
              <a:ahLst/>
              <a:cxnLst/>
              <a:rect l="l" t="t" r="r" b="b"/>
              <a:pathLst>
                <a:path w="1511300" h="414019">
                  <a:moveTo>
                    <a:pt x="755586" y="0"/>
                  </a:moveTo>
                  <a:lnTo>
                    <a:pt x="682818" y="947"/>
                  </a:lnTo>
                  <a:lnTo>
                    <a:pt x="612008" y="3731"/>
                  </a:lnTo>
                  <a:lnTo>
                    <a:pt x="543470" y="8265"/>
                  </a:lnTo>
                  <a:lnTo>
                    <a:pt x="477524" y="14462"/>
                  </a:lnTo>
                  <a:lnTo>
                    <a:pt x="414483" y="22236"/>
                  </a:lnTo>
                  <a:lnTo>
                    <a:pt x="354667" y="31501"/>
                  </a:lnTo>
                  <a:lnTo>
                    <a:pt x="298391" y="42168"/>
                  </a:lnTo>
                  <a:lnTo>
                    <a:pt x="245971" y="54152"/>
                  </a:lnTo>
                  <a:lnTo>
                    <a:pt x="197725" y="67365"/>
                  </a:lnTo>
                  <a:lnTo>
                    <a:pt x="153969" y="81722"/>
                  </a:lnTo>
                  <a:lnTo>
                    <a:pt x="115020" y="97136"/>
                  </a:lnTo>
                  <a:lnTo>
                    <a:pt x="52808" y="130785"/>
                  </a:lnTo>
                  <a:lnTo>
                    <a:pt x="13624" y="167620"/>
                  </a:lnTo>
                  <a:lnTo>
                    <a:pt x="0" y="206946"/>
                  </a:lnTo>
                  <a:lnTo>
                    <a:pt x="3458" y="226875"/>
                  </a:lnTo>
                  <a:lnTo>
                    <a:pt x="30180" y="265039"/>
                  </a:lnTo>
                  <a:lnTo>
                    <a:pt x="81194" y="300365"/>
                  </a:lnTo>
                  <a:lnTo>
                    <a:pt x="153969" y="332160"/>
                  </a:lnTo>
                  <a:lnTo>
                    <a:pt x="197725" y="346516"/>
                  </a:lnTo>
                  <a:lnTo>
                    <a:pt x="245971" y="359729"/>
                  </a:lnTo>
                  <a:lnTo>
                    <a:pt x="298391" y="371712"/>
                  </a:lnTo>
                  <a:lnTo>
                    <a:pt x="354667" y="382379"/>
                  </a:lnTo>
                  <a:lnTo>
                    <a:pt x="414483" y="391643"/>
                  </a:lnTo>
                  <a:lnTo>
                    <a:pt x="477524" y="399417"/>
                  </a:lnTo>
                  <a:lnTo>
                    <a:pt x="543470" y="405614"/>
                  </a:lnTo>
                  <a:lnTo>
                    <a:pt x="612008" y="410149"/>
                  </a:lnTo>
                  <a:lnTo>
                    <a:pt x="682818" y="412933"/>
                  </a:lnTo>
                  <a:lnTo>
                    <a:pt x="755586" y="413880"/>
                  </a:lnTo>
                  <a:lnTo>
                    <a:pt x="828354" y="412933"/>
                  </a:lnTo>
                  <a:lnTo>
                    <a:pt x="899164" y="410149"/>
                  </a:lnTo>
                  <a:lnTo>
                    <a:pt x="967702" y="405614"/>
                  </a:lnTo>
                  <a:lnTo>
                    <a:pt x="1033649" y="399417"/>
                  </a:lnTo>
                  <a:lnTo>
                    <a:pt x="1052413" y="397103"/>
                  </a:lnTo>
                  <a:lnTo>
                    <a:pt x="755586" y="397103"/>
                  </a:lnTo>
                  <a:lnTo>
                    <a:pt x="684435" y="396233"/>
                  </a:lnTo>
                  <a:lnTo>
                    <a:pt x="615198" y="393674"/>
                  </a:lnTo>
                  <a:lnTo>
                    <a:pt x="548183" y="389507"/>
                  </a:lnTo>
                  <a:lnTo>
                    <a:pt x="483702" y="383812"/>
                  </a:lnTo>
                  <a:lnTo>
                    <a:pt x="422062" y="376668"/>
                  </a:lnTo>
                  <a:lnTo>
                    <a:pt x="363575" y="368155"/>
                  </a:lnTo>
                  <a:lnTo>
                    <a:pt x="308549" y="358353"/>
                  </a:lnTo>
                  <a:lnTo>
                    <a:pt x="257294" y="347340"/>
                  </a:lnTo>
                  <a:lnTo>
                    <a:pt x="210120" y="335198"/>
                  </a:lnTo>
                  <a:lnTo>
                    <a:pt x="167337" y="322006"/>
                  </a:lnTo>
                  <a:lnTo>
                    <a:pt x="129253" y="307843"/>
                  </a:lnTo>
                  <a:lnTo>
                    <a:pt x="68424" y="276924"/>
                  </a:lnTo>
                  <a:lnTo>
                    <a:pt x="30111" y="243079"/>
                  </a:lnTo>
                  <a:lnTo>
                    <a:pt x="16789" y="206946"/>
                  </a:lnTo>
                  <a:lnTo>
                    <a:pt x="20171" y="188631"/>
                  </a:lnTo>
                  <a:lnTo>
                    <a:pt x="46298" y="153559"/>
                  </a:lnTo>
                  <a:lnTo>
                    <a:pt x="96179" y="121095"/>
                  </a:lnTo>
                  <a:lnTo>
                    <a:pt x="167337" y="91876"/>
                  </a:lnTo>
                  <a:lnTo>
                    <a:pt x="210120" y="78683"/>
                  </a:lnTo>
                  <a:lnTo>
                    <a:pt x="257294" y="66540"/>
                  </a:lnTo>
                  <a:lnTo>
                    <a:pt x="308549" y="55528"/>
                  </a:lnTo>
                  <a:lnTo>
                    <a:pt x="363575" y="45725"/>
                  </a:lnTo>
                  <a:lnTo>
                    <a:pt x="422062" y="37211"/>
                  </a:lnTo>
                  <a:lnTo>
                    <a:pt x="483702" y="30067"/>
                  </a:lnTo>
                  <a:lnTo>
                    <a:pt x="548183" y="24372"/>
                  </a:lnTo>
                  <a:lnTo>
                    <a:pt x="615198" y="20205"/>
                  </a:lnTo>
                  <a:lnTo>
                    <a:pt x="684435" y="17647"/>
                  </a:lnTo>
                  <a:lnTo>
                    <a:pt x="755586" y="16776"/>
                  </a:lnTo>
                  <a:lnTo>
                    <a:pt x="1052411" y="16776"/>
                  </a:lnTo>
                  <a:lnTo>
                    <a:pt x="1033649" y="14462"/>
                  </a:lnTo>
                  <a:lnTo>
                    <a:pt x="967702" y="8265"/>
                  </a:lnTo>
                  <a:lnTo>
                    <a:pt x="899164" y="3731"/>
                  </a:lnTo>
                  <a:lnTo>
                    <a:pt x="828354" y="947"/>
                  </a:lnTo>
                  <a:lnTo>
                    <a:pt x="755586" y="0"/>
                  </a:lnTo>
                  <a:close/>
                </a:path>
                <a:path w="1511300" h="414019">
                  <a:moveTo>
                    <a:pt x="1052411" y="16776"/>
                  </a:moveTo>
                  <a:lnTo>
                    <a:pt x="755586" y="16776"/>
                  </a:lnTo>
                  <a:lnTo>
                    <a:pt x="826737" y="17647"/>
                  </a:lnTo>
                  <a:lnTo>
                    <a:pt x="895974" y="20205"/>
                  </a:lnTo>
                  <a:lnTo>
                    <a:pt x="962989" y="24372"/>
                  </a:lnTo>
                  <a:lnTo>
                    <a:pt x="1027470" y="30067"/>
                  </a:lnTo>
                  <a:lnTo>
                    <a:pt x="1089110" y="37211"/>
                  </a:lnTo>
                  <a:lnTo>
                    <a:pt x="1147597" y="45725"/>
                  </a:lnTo>
                  <a:lnTo>
                    <a:pt x="1202623" y="55528"/>
                  </a:lnTo>
                  <a:lnTo>
                    <a:pt x="1253878" y="66540"/>
                  </a:lnTo>
                  <a:lnTo>
                    <a:pt x="1301052" y="78683"/>
                  </a:lnTo>
                  <a:lnTo>
                    <a:pt x="1343835" y="91876"/>
                  </a:lnTo>
                  <a:lnTo>
                    <a:pt x="1381919" y="106040"/>
                  </a:lnTo>
                  <a:lnTo>
                    <a:pt x="1442748" y="136961"/>
                  </a:lnTo>
                  <a:lnTo>
                    <a:pt x="1481061" y="170809"/>
                  </a:lnTo>
                  <a:lnTo>
                    <a:pt x="1494383" y="206946"/>
                  </a:lnTo>
                  <a:lnTo>
                    <a:pt x="1491001" y="225259"/>
                  </a:lnTo>
                  <a:lnTo>
                    <a:pt x="1464874" y="260327"/>
                  </a:lnTo>
                  <a:lnTo>
                    <a:pt x="1414993" y="292789"/>
                  </a:lnTo>
                  <a:lnTo>
                    <a:pt x="1343835" y="322006"/>
                  </a:lnTo>
                  <a:lnTo>
                    <a:pt x="1301052" y="335198"/>
                  </a:lnTo>
                  <a:lnTo>
                    <a:pt x="1253878" y="347340"/>
                  </a:lnTo>
                  <a:lnTo>
                    <a:pt x="1202623" y="358353"/>
                  </a:lnTo>
                  <a:lnTo>
                    <a:pt x="1147597" y="368155"/>
                  </a:lnTo>
                  <a:lnTo>
                    <a:pt x="1089110" y="376668"/>
                  </a:lnTo>
                  <a:lnTo>
                    <a:pt x="1027470" y="383812"/>
                  </a:lnTo>
                  <a:lnTo>
                    <a:pt x="962989" y="389507"/>
                  </a:lnTo>
                  <a:lnTo>
                    <a:pt x="895974" y="393674"/>
                  </a:lnTo>
                  <a:lnTo>
                    <a:pt x="826737" y="396233"/>
                  </a:lnTo>
                  <a:lnTo>
                    <a:pt x="755586" y="397103"/>
                  </a:lnTo>
                  <a:lnTo>
                    <a:pt x="1052413" y="397103"/>
                  </a:lnTo>
                  <a:lnTo>
                    <a:pt x="1096689" y="391643"/>
                  </a:lnTo>
                  <a:lnTo>
                    <a:pt x="1156505" y="382379"/>
                  </a:lnTo>
                  <a:lnTo>
                    <a:pt x="1212781" y="371712"/>
                  </a:lnTo>
                  <a:lnTo>
                    <a:pt x="1265201" y="359729"/>
                  </a:lnTo>
                  <a:lnTo>
                    <a:pt x="1313447" y="346516"/>
                  </a:lnTo>
                  <a:lnTo>
                    <a:pt x="1357203" y="332160"/>
                  </a:lnTo>
                  <a:lnTo>
                    <a:pt x="1396152" y="316747"/>
                  </a:lnTo>
                  <a:lnTo>
                    <a:pt x="1458364" y="283100"/>
                  </a:lnTo>
                  <a:lnTo>
                    <a:pt x="1497548" y="246269"/>
                  </a:lnTo>
                  <a:lnTo>
                    <a:pt x="1511173" y="206946"/>
                  </a:lnTo>
                  <a:lnTo>
                    <a:pt x="1507714" y="187015"/>
                  </a:lnTo>
                  <a:lnTo>
                    <a:pt x="1480993" y="148847"/>
                  </a:lnTo>
                  <a:lnTo>
                    <a:pt x="1429978" y="113519"/>
                  </a:lnTo>
                  <a:lnTo>
                    <a:pt x="1357203" y="81722"/>
                  </a:lnTo>
                  <a:lnTo>
                    <a:pt x="1313447" y="67365"/>
                  </a:lnTo>
                  <a:lnTo>
                    <a:pt x="1265201" y="54152"/>
                  </a:lnTo>
                  <a:lnTo>
                    <a:pt x="1212781" y="42168"/>
                  </a:lnTo>
                  <a:lnTo>
                    <a:pt x="1156505" y="31501"/>
                  </a:lnTo>
                  <a:lnTo>
                    <a:pt x="1096689" y="22236"/>
                  </a:lnTo>
                  <a:lnTo>
                    <a:pt x="1052411" y="1677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232400" y="2497137"/>
              <a:ext cx="1511300" cy="414655"/>
            </a:xfrm>
            <a:custGeom>
              <a:avLst/>
              <a:gdLst/>
              <a:ahLst/>
              <a:cxnLst/>
              <a:rect l="l" t="t" r="r" b="b"/>
              <a:pathLst>
                <a:path w="1511300" h="414655">
                  <a:moveTo>
                    <a:pt x="0" y="207162"/>
                  </a:moveTo>
                  <a:lnTo>
                    <a:pt x="15087" y="165100"/>
                  </a:lnTo>
                  <a:lnTo>
                    <a:pt x="59537" y="126199"/>
                  </a:lnTo>
                  <a:lnTo>
                    <a:pt x="129387" y="91274"/>
                  </a:lnTo>
                  <a:lnTo>
                    <a:pt x="172250" y="75399"/>
                  </a:lnTo>
                  <a:lnTo>
                    <a:pt x="221462" y="60325"/>
                  </a:lnTo>
                  <a:lnTo>
                    <a:pt x="274637" y="47625"/>
                  </a:lnTo>
                  <a:lnTo>
                    <a:pt x="333375" y="35712"/>
                  </a:lnTo>
                  <a:lnTo>
                    <a:pt x="461175" y="16662"/>
                  </a:lnTo>
                  <a:lnTo>
                    <a:pt x="603250" y="3962"/>
                  </a:lnTo>
                  <a:lnTo>
                    <a:pt x="755650" y="0"/>
                  </a:lnTo>
                  <a:lnTo>
                    <a:pt x="908050" y="3962"/>
                  </a:lnTo>
                  <a:lnTo>
                    <a:pt x="1049337" y="16662"/>
                  </a:lnTo>
                  <a:lnTo>
                    <a:pt x="1177925" y="35712"/>
                  </a:lnTo>
                  <a:lnTo>
                    <a:pt x="1235875" y="47625"/>
                  </a:lnTo>
                  <a:lnTo>
                    <a:pt x="1289850" y="61112"/>
                  </a:lnTo>
                  <a:lnTo>
                    <a:pt x="1338262" y="75399"/>
                  </a:lnTo>
                  <a:lnTo>
                    <a:pt x="1381925" y="91274"/>
                  </a:lnTo>
                  <a:lnTo>
                    <a:pt x="1420025" y="108737"/>
                  </a:lnTo>
                  <a:lnTo>
                    <a:pt x="1477175" y="145249"/>
                  </a:lnTo>
                  <a:lnTo>
                    <a:pt x="1507337" y="185737"/>
                  </a:lnTo>
                  <a:lnTo>
                    <a:pt x="1511300" y="207162"/>
                  </a:lnTo>
                  <a:lnTo>
                    <a:pt x="1507337" y="228600"/>
                  </a:lnTo>
                  <a:lnTo>
                    <a:pt x="1496225" y="249237"/>
                  </a:lnTo>
                  <a:lnTo>
                    <a:pt x="1451775" y="288124"/>
                  </a:lnTo>
                  <a:lnTo>
                    <a:pt x="1381925" y="323049"/>
                  </a:lnTo>
                  <a:lnTo>
                    <a:pt x="1338262" y="338924"/>
                  </a:lnTo>
                  <a:lnTo>
                    <a:pt x="1289850" y="353212"/>
                  </a:lnTo>
                  <a:lnTo>
                    <a:pt x="1235875" y="366712"/>
                  </a:lnTo>
                  <a:lnTo>
                    <a:pt x="1177925" y="378612"/>
                  </a:lnTo>
                  <a:lnTo>
                    <a:pt x="1049337" y="397662"/>
                  </a:lnTo>
                  <a:lnTo>
                    <a:pt x="908050" y="410362"/>
                  </a:lnTo>
                  <a:lnTo>
                    <a:pt x="755650" y="414337"/>
                  </a:lnTo>
                  <a:lnTo>
                    <a:pt x="603250" y="410362"/>
                  </a:lnTo>
                  <a:lnTo>
                    <a:pt x="461175" y="397662"/>
                  </a:lnTo>
                  <a:lnTo>
                    <a:pt x="333375" y="378612"/>
                  </a:lnTo>
                  <a:lnTo>
                    <a:pt x="274637" y="366712"/>
                  </a:lnTo>
                  <a:lnTo>
                    <a:pt x="221462" y="354012"/>
                  </a:lnTo>
                  <a:lnTo>
                    <a:pt x="172250" y="338924"/>
                  </a:lnTo>
                  <a:lnTo>
                    <a:pt x="129387" y="323049"/>
                  </a:lnTo>
                  <a:lnTo>
                    <a:pt x="91287" y="305587"/>
                  </a:lnTo>
                  <a:lnTo>
                    <a:pt x="34137" y="269074"/>
                  </a:lnTo>
                  <a:lnTo>
                    <a:pt x="3975" y="228600"/>
                  </a:lnTo>
                  <a:lnTo>
                    <a:pt x="0" y="207162"/>
                  </a:lnTo>
                  <a:close/>
                </a:path>
                <a:path w="1511300" h="414655">
                  <a:moveTo>
                    <a:pt x="16675" y="207162"/>
                  </a:moveTo>
                  <a:lnTo>
                    <a:pt x="31750" y="245262"/>
                  </a:lnTo>
                  <a:lnTo>
                    <a:pt x="74612" y="280987"/>
                  </a:lnTo>
                  <a:lnTo>
                    <a:pt x="142875" y="313524"/>
                  </a:lnTo>
                  <a:lnTo>
                    <a:pt x="185737" y="327812"/>
                  </a:lnTo>
                  <a:lnTo>
                    <a:pt x="233362" y="341312"/>
                  </a:lnTo>
                  <a:lnTo>
                    <a:pt x="285750" y="353212"/>
                  </a:lnTo>
                  <a:lnTo>
                    <a:pt x="342900" y="364324"/>
                  </a:lnTo>
                  <a:lnTo>
                    <a:pt x="468312" y="381787"/>
                  </a:lnTo>
                  <a:lnTo>
                    <a:pt x="606425" y="392899"/>
                  </a:lnTo>
                  <a:lnTo>
                    <a:pt x="755650" y="396875"/>
                  </a:lnTo>
                  <a:lnTo>
                    <a:pt x="904875" y="392899"/>
                  </a:lnTo>
                  <a:lnTo>
                    <a:pt x="1042987" y="381787"/>
                  </a:lnTo>
                  <a:lnTo>
                    <a:pt x="1168400" y="364324"/>
                  </a:lnTo>
                  <a:lnTo>
                    <a:pt x="1225550" y="353212"/>
                  </a:lnTo>
                  <a:lnTo>
                    <a:pt x="1277937" y="341312"/>
                  </a:lnTo>
                  <a:lnTo>
                    <a:pt x="1325562" y="327812"/>
                  </a:lnTo>
                  <a:lnTo>
                    <a:pt x="1368425" y="313524"/>
                  </a:lnTo>
                  <a:lnTo>
                    <a:pt x="1405737" y="297649"/>
                  </a:lnTo>
                  <a:lnTo>
                    <a:pt x="1461300" y="263525"/>
                  </a:lnTo>
                  <a:lnTo>
                    <a:pt x="1490662" y="226212"/>
                  </a:lnTo>
                  <a:lnTo>
                    <a:pt x="1494637" y="207162"/>
                  </a:lnTo>
                  <a:lnTo>
                    <a:pt x="1479550" y="169062"/>
                  </a:lnTo>
                  <a:lnTo>
                    <a:pt x="1436687" y="133350"/>
                  </a:lnTo>
                  <a:lnTo>
                    <a:pt x="1368425" y="100799"/>
                  </a:lnTo>
                  <a:lnTo>
                    <a:pt x="1325562" y="86512"/>
                  </a:lnTo>
                  <a:lnTo>
                    <a:pt x="1277937" y="73025"/>
                  </a:lnTo>
                  <a:lnTo>
                    <a:pt x="1225550" y="60325"/>
                  </a:lnTo>
                  <a:lnTo>
                    <a:pt x="1168400" y="49212"/>
                  </a:lnTo>
                  <a:lnTo>
                    <a:pt x="1042987" y="31750"/>
                  </a:lnTo>
                  <a:lnTo>
                    <a:pt x="904875" y="20637"/>
                  </a:lnTo>
                  <a:lnTo>
                    <a:pt x="755650" y="16662"/>
                  </a:lnTo>
                  <a:lnTo>
                    <a:pt x="606425" y="20637"/>
                  </a:lnTo>
                  <a:lnTo>
                    <a:pt x="468312" y="31750"/>
                  </a:lnTo>
                  <a:lnTo>
                    <a:pt x="342900" y="49212"/>
                  </a:lnTo>
                  <a:lnTo>
                    <a:pt x="285750" y="60325"/>
                  </a:lnTo>
                  <a:lnTo>
                    <a:pt x="233362" y="73025"/>
                  </a:lnTo>
                  <a:lnTo>
                    <a:pt x="185737" y="86512"/>
                  </a:lnTo>
                  <a:lnTo>
                    <a:pt x="142875" y="100799"/>
                  </a:lnTo>
                  <a:lnTo>
                    <a:pt x="105575" y="116674"/>
                  </a:lnTo>
                  <a:lnTo>
                    <a:pt x="50012" y="150812"/>
                  </a:lnTo>
                  <a:lnTo>
                    <a:pt x="20637" y="188112"/>
                  </a:lnTo>
                  <a:lnTo>
                    <a:pt x="16675" y="207162"/>
                  </a:lnTo>
                  <a:close/>
                </a:path>
              </a:pathLst>
            </a:custGeom>
            <a:ln w="3175">
              <a:solidFill>
                <a:srgbClr val="4A7E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30"/>
              </a:lnSpc>
            </a:pPr>
            <a:r>
              <a:rPr dirty="0" spc="-10"/>
              <a:t>EuroPCR.com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Lin Wang</dc:creator>
  <dc:subject>Clinical Hotline: from (N)STEMI to Chronic Coronary Syndromes (CCS)</dc:subject>
  <dc:title>QFR vs. FFR in STEMI: a substudy of the REDUCE MVI randomised clinical trial</dc:title>
  <dcterms:created xsi:type="dcterms:W3CDTF">2023-05-19T15:58:05Z</dcterms:created>
  <dcterms:modified xsi:type="dcterms:W3CDTF">2023-05-19T15:58:05Z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2023-05-19T00:00:00Z</vt:filetime>
  </property>
  <property fmtid="{D5CDD505-2E9C-101B-9397-08002B2CF9AE}" pid="3" name="Creator">
    <vt:lpwstr>EUROPCR2023</vt:lpwstr>
  </property>
  <property fmtid="{D5CDD505-2E9C-101B-9397-08002B2CF9AE}" pid="4" name="LastSaved">
    <vt:filetime>2023-05-19T00:00:00Z</vt:filetime>
  </property>
  <property fmtid="{D5CDD505-2E9C-101B-9397-08002B2CF9AE}" pid="5" name="Producer">
    <vt:lpwstr>GPL Ghostscript 9.20</vt:lpwstr>
  </property>
</Properties>
</file>