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002060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2060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852159"/>
            <a:ext cx="12192000" cy="100583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8731" y="196071"/>
            <a:ext cx="6308824" cy="3887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2060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2060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852159"/>
            <a:ext cx="12192000" cy="10058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328" y="1009395"/>
            <a:ext cx="355917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002060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3549" y="1934475"/>
            <a:ext cx="5777230" cy="4023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2811" y="260094"/>
            <a:ext cx="9126220" cy="2387600"/>
          </a:xfrm>
          <a:prstGeom prst="rect"/>
          <a:solidFill>
            <a:srgbClr val="EDEDED">
              <a:alpha val="65098"/>
            </a:srgbClr>
          </a:solidFill>
        </p:spPr>
        <p:txBody>
          <a:bodyPr wrap="square" lIns="0" tIns="20320" rIns="0" bIns="0" rtlCol="0" vert="horz">
            <a:spAutoFit/>
          </a:bodyPr>
          <a:lstStyle/>
          <a:p>
            <a:pPr marL="91440" marR="948690">
              <a:lnSpc>
                <a:spcPct val="140000"/>
              </a:lnSpc>
              <a:spcBef>
                <a:spcPts val="160"/>
              </a:spcBef>
            </a:pPr>
            <a:r>
              <a:rPr dirty="0" sz="3600">
                <a:solidFill>
                  <a:srgbClr val="002856"/>
                </a:solidFill>
                <a:latin typeface="Arial"/>
                <a:cs typeface="Arial"/>
              </a:rPr>
              <a:t>Intravascular</a:t>
            </a:r>
            <a:r>
              <a:rPr dirty="0" sz="36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3600" spc="-10">
                <a:solidFill>
                  <a:srgbClr val="002856"/>
                </a:solidFill>
                <a:latin typeface="Arial"/>
                <a:cs typeface="Arial"/>
              </a:rPr>
              <a:t>Imaging-</a:t>
            </a:r>
            <a:r>
              <a:rPr dirty="0" sz="3600">
                <a:solidFill>
                  <a:srgbClr val="002856"/>
                </a:solidFill>
                <a:latin typeface="Arial"/>
                <a:cs typeface="Arial"/>
              </a:rPr>
              <a:t>Guided </a:t>
            </a:r>
            <a:r>
              <a:rPr dirty="0" sz="3600" spc="-35">
                <a:solidFill>
                  <a:srgbClr val="002856"/>
                </a:solidFill>
                <a:latin typeface="Arial"/>
                <a:cs typeface="Arial"/>
              </a:rPr>
              <a:t>Versus </a:t>
            </a:r>
            <a:r>
              <a:rPr dirty="0" sz="3600" spc="-10">
                <a:solidFill>
                  <a:srgbClr val="002856"/>
                </a:solidFill>
                <a:latin typeface="Arial"/>
                <a:cs typeface="Arial"/>
              </a:rPr>
              <a:t>Angiography-</a:t>
            </a:r>
            <a:r>
              <a:rPr dirty="0" sz="3600">
                <a:solidFill>
                  <a:srgbClr val="002856"/>
                </a:solidFill>
                <a:latin typeface="Arial"/>
                <a:cs typeface="Arial"/>
              </a:rPr>
              <a:t>Guided</a:t>
            </a:r>
            <a:r>
              <a:rPr dirty="0" sz="3600" spc="4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002856"/>
                </a:solidFill>
                <a:latin typeface="Arial"/>
                <a:cs typeface="Arial"/>
              </a:rPr>
              <a:t>Complex</a:t>
            </a:r>
            <a:r>
              <a:rPr dirty="0" sz="3600" spc="4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3600" spc="-25">
                <a:solidFill>
                  <a:srgbClr val="002856"/>
                </a:solidFill>
                <a:latin typeface="Arial"/>
                <a:cs typeface="Arial"/>
              </a:rPr>
              <a:t>PCI </a:t>
            </a:r>
            <a:r>
              <a:rPr dirty="0" sz="3600">
                <a:solidFill>
                  <a:srgbClr val="002856"/>
                </a:solidFill>
                <a:latin typeface="Arial"/>
                <a:cs typeface="Arial"/>
              </a:rPr>
              <a:t>The</a:t>
            </a:r>
            <a:r>
              <a:rPr dirty="0" sz="3600" spc="6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3600" spc="-70">
                <a:solidFill>
                  <a:srgbClr val="002856"/>
                </a:solidFill>
                <a:latin typeface="Arial"/>
                <a:cs typeface="Arial"/>
              </a:rPr>
              <a:t>RENOVATE-</a:t>
            </a:r>
            <a:r>
              <a:rPr dirty="0" sz="3600" spc="-10">
                <a:solidFill>
                  <a:srgbClr val="002856"/>
                </a:solidFill>
                <a:latin typeface="Arial"/>
                <a:cs typeface="Arial"/>
              </a:rPr>
              <a:t>COMPLEX-</a:t>
            </a:r>
            <a:r>
              <a:rPr dirty="0" sz="3600">
                <a:solidFill>
                  <a:srgbClr val="002856"/>
                </a:solidFill>
                <a:latin typeface="Arial"/>
                <a:cs typeface="Arial"/>
              </a:rPr>
              <a:t>PCI</a:t>
            </a:r>
            <a:r>
              <a:rPr dirty="0" sz="3600" spc="6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3600" spc="-10">
                <a:solidFill>
                  <a:srgbClr val="002856"/>
                </a:solidFill>
                <a:latin typeface="Arial"/>
                <a:cs typeface="Arial"/>
              </a:rPr>
              <a:t>Trial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01550" y="3092805"/>
            <a:ext cx="6450330" cy="2186305"/>
          </a:xfrm>
          <a:prstGeom prst="rect">
            <a:avLst/>
          </a:prstGeom>
        </p:spPr>
        <p:txBody>
          <a:bodyPr wrap="square" lIns="0" tIns="142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dirty="0" sz="2800" b="1">
                <a:solidFill>
                  <a:srgbClr val="002856"/>
                </a:solidFill>
                <a:latin typeface="Arial"/>
                <a:cs typeface="Arial"/>
              </a:rPr>
              <a:t>Joo-</a:t>
            </a:r>
            <a:r>
              <a:rPr dirty="0" sz="2800" spc="-10" b="1">
                <a:solidFill>
                  <a:srgbClr val="002856"/>
                </a:solidFill>
                <a:latin typeface="Arial"/>
                <a:cs typeface="Arial"/>
              </a:rPr>
              <a:t>Yong</a:t>
            </a:r>
            <a:r>
              <a:rPr dirty="0" sz="2800" spc="-5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2856"/>
                </a:solidFill>
                <a:latin typeface="Arial"/>
                <a:cs typeface="Arial"/>
              </a:rPr>
              <a:t>Hahn,</a:t>
            </a:r>
            <a:r>
              <a:rPr dirty="0" sz="2800" spc="-6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2856"/>
                </a:solidFill>
                <a:latin typeface="Arial"/>
                <a:cs typeface="Arial"/>
              </a:rPr>
              <a:t>MD,</a:t>
            </a:r>
            <a:r>
              <a:rPr dirty="0" sz="2800" spc="-6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 spc="-25" b="1">
                <a:solidFill>
                  <a:srgbClr val="002856"/>
                </a:solidFill>
                <a:latin typeface="Arial"/>
                <a:cs typeface="Arial"/>
              </a:rPr>
              <a:t>PhD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Director</a:t>
            </a:r>
            <a:r>
              <a:rPr dirty="0" sz="2000" spc="-2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of</a:t>
            </a:r>
            <a:r>
              <a:rPr dirty="0" sz="2000" spc="-2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Interventional</a:t>
            </a:r>
            <a:r>
              <a:rPr dirty="0" sz="2000" spc="-10">
                <a:solidFill>
                  <a:srgbClr val="002856"/>
                </a:solidFill>
                <a:latin typeface="Arial"/>
                <a:cs typeface="Arial"/>
              </a:rPr>
              <a:t> Cardiology</a:t>
            </a:r>
            <a:endParaRPr sz="2000">
              <a:latin typeface="Arial"/>
              <a:cs typeface="Arial"/>
            </a:endParaRPr>
          </a:p>
          <a:p>
            <a:pPr marL="12700" marR="1563370">
              <a:lnSpc>
                <a:spcPct val="129000"/>
              </a:lnSpc>
              <a:spcBef>
                <a:spcPts val="120"/>
              </a:spcBef>
            </a:pPr>
            <a:r>
              <a:rPr dirty="0" sz="2000" spc="-10">
                <a:solidFill>
                  <a:srgbClr val="002856"/>
                </a:solidFill>
                <a:latin typeface="Arial"/>
                <a:cs typeface="Arial"/>
              </a:rPr>
              <a:t>Professor,</a:t>
            </a:r>
            <a:r>
              <a:rPr dirty="0" sz="2000" spc="-5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Samsung</a:t>
            </a:r>
            <a:r>
              <a:rPr dirty="0" sz="2000" spc="-5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Medical</a:t>
            </a:r>
            <a:r>
              <a:rPr dirty="0" sz="2000" spc="-4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Center,</a:t>
            </a:r>
            <a:r>
              <a:rPr dirty="0" sz="2000" spc="-5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856"/>
                </a:solidFill>
                <a:latin typeface="Arial"/>
                <a:cs typeface="Arial"/>
              </a:rPr>
              <a:t>Korea @mySMC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On</a:t>
            </a:r>
            <a:r>
              <a:rPr dirty="0" sz="2000" spc="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behalf</a:t>
            </a:r>
            <a:r>
              <a:rPr dirty="0" sz="2000" spc="1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of</a:t>
            </a:r>
            <a:r>
              <a:rPr dirty="0" sz="2000" spc="1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40" b="1">
                <a:solidFill>
                  <a:srgbClr val="002856"/>
                </a:solidFill>
                <a:latin typeface="Arial"/>
                <a:cs typeface="Arial"/>
              </a:rPr>
              <a:t>RENOVATE-</a:t>
            </a:r>
            <a:r>
              <a:rPr dirty="0" sz="2000" spc="-10" b="1">
                <a:solidFill>
                  <a:srgbClr val="002856"/>
                </a:solidFill>
                <a:latin typeface="Arial"/>
                <a:cs typeface="Arial"/>
              </a:rPr>
              <a:t>COMPLEX-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PCI</a:t>
            </a:r>
            <a:r>
              <a:rPr dirty="0" sz="2000" spc="1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2856"/>
                </a:solidFill>
                <a:latin typeface="Arial"/>
                <a:cs typeface="Arial"/>
              </a:rPr>
              <a:t>Investigators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74530" y="202272"/>
            <a:ext cx="2253257" cy="38253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744970" y="6367272"/>
            <a:ext cx="37211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1.</a:t>
            </a:r>
            <a:r>
              <a:rPr dirty="0" sz="1100" spc="-2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Raber</a:t>
            </a:r>
            <a:r>
              <a:rPr dirty="0" sz="11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L,</a:t>
            </a:r>
            <a:r>
              <a:rPr dirty="0" sz="11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Mintz</a:t>
            </a:r>
            <a:r>
              <a:rPr dirty="0" sz="11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GS,</a:t>
            </a:r>
            <a:r>
              <a:rPr dirty="0" sz="11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Koskinas</a:t>
            </a:r>
            <a:r>
              <a:rPr dirty="0" sz="11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KC,</a:t>
            </a:r>
            <a:r>
              <a:rPr dirty="0" sz="11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et</a:t>
            </a:r>
            <a:r>
              <a:rPr dirty="0" sz="11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al.</a:t>
            </a:r>
            <a:r>
              <a:rPr dirty="0" sz="11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Eur</a:t>
            </a:r>
            <a:r>
              <a:rPr dirty="0" sz="11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Heart</a:t>
            </a:r>
            <a:r>
              <a:rPr dirty="0" sz="11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J</a:t>
            </a:r>
            <a:r>
              <a:rPr dirty="0" sz="1100" spc="-10">
                <a:solidFill>
                  <a:srgbClr val="FFFFFF"/>
                </a:solidFill>
                <a:latin typeface="Arial Narrow"/>
                <a:cs typeface="Arial Narrow"/>
              </a:rPr>
              <a:t> 2018;39:3281-</a:t>
            </a:r>
            <a:r>
              <a:rPr dirty="0" sz="1100" spc="-20">
                <a:solidFill>
                  <a:srgbClr val="FFFFFF"/>
                </a:solidFill>
                <a:latin typeface="Arial Narrow"/>
                <a:cs typeface="Arial Narrow"/>
              </a:rPr>
              <a:t>300.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540" y="877315"/>
            <a:ext cx="4916170" cy="4537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45465" indent="-456565">
              <a:lnSpc>
                <a:spcPts val="2850"/>
              </a:lnSpc>
              <a:spcBef>
                <a:spcPts val="100"/>
              </a:spcBef>
              <a:buFont typeface="Arial"/>
              <a:buChar char="•"/>
              <a:tabLst>
                <a:tab pos="545465" algn="l"/>
                <a:tab pos="546100" algn="l"/>
              </a:tabLst>
            </a:pPr>
            <a:r>
              <a:rPr dirty="0" sz="2400" spc="-10" b="1">
                <a:latin typeface="Arial Narrow"/>
                <a:cs typeface="Arial Narrow"/>
              </a:rPr>
              <a:t>Drug-</a:t>
            </a:r>
            <a:r>
              <a:rPr dirty="0" sz="2400" b="1">
                <a:latin typeface="Arial Narrow"/>
                <a:cs typeface="Arial Narrow"/>
              </a:rPr>
              <a:t>eluting</a:t>
            </a:r>
            <a:r>
              <a:rPr dirty="0" sz="2400" spc="10" b="1">
                <a:latin typeface="Arial Narrow"/>
                <a:cs typeface="Arial Narrow"/>
              </a:rPr>
              <a:t> </a:t>
            </a:r>
            <a:r>
              <a:rPr dirty="0" sz="2400" spc="-10" b="1">
                <a:latin typeface="Arial Narrow"/>
                <a:cs typeface="Arial Narrow"/>
              </a:rPr>
              <a:t>Stents</a:t>
            </a:r>
            <a:endParaRPr sz="2400">
              <a:latin typeface="Arial Narrow"/>
              <a:cs typeface="Arial Narrow"/>
            </a:endParaRPr>
          </a:p>
          <a:p>
            <a:pPr lvl="1" marL="534670" indent="-264795">
              <a:lnSpc>
                <a:spcPts val="1889"/>
              </a:lnSpc>
              <a:buFont typeface="Arial"/>
              <a:buChar char="•"/>
              <a:tabLst>
                <a:tab pos="534670" algn="l"/>
                <a:tab pos="535305" algn="l"/>
              </a:tabLst>
            </a:pPr>
            <a:r>
              <a:rPr dirty="0" sz="1600">
                <a:latin typeface="Arial Narrow"/>
                <a:cs typeface="Arial Narrow"/>
              </a:rPr>
              <a:t>Biodegradable</a:t>
            </a:r>
            <a:r>
              <a:rPr dirty="0" sz="1600" spc="-40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polymer-</a:t>
            </a:r>
            <a:r>
              <a:rPr dirty="0" sz="1600">
                <a:latin typeface="Arial Narrow"/>
                <a:cs typeface="Arial Narrow"/>
              </a:rPr>
              <a:t>coated</a:t>
            </a:r>
            <a:r>
              <a:rPr dirty="0" sz="1600" spc="-2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everolimus</a:t>
            </a:r>
            <a:r>
              <a:rPr dirty="0" sz="1600" spc="-2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eluting</a:t>
            </a:r>
            <a:r>
              <a:rPr dirty="0" sz="1600" spc="-25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stents</a:t>
            </a:r>
            <a:endParaRPr sz="1600">
              <a:latin typeface="Arial Narrow"/>
              <a:cs typeface="Arial Narrow"/>
            </a:endParaRPr>
          </a:p>
          <a:p>
            <a:pPr marL="535305">
              <a:lnSpc>
                <a:spcPts val="1910"/>
              </a:lnSpc>
              <a:spcBef>
                <a:spcPts val="70"/>
              </a:spcBef>
            </a:pPr>
            <a:r>
              <a:rPr dirty="0" sz="1600">
                <a:latin typeface="Arial Narrow"/>
                <a:cs typeface="Arial Narrow"/>
              </a:rPr>
              <a:t>(Synergy</a:t>
            </a:r>
            <a:r>
              <a:rPr dirty="0" sz="1600" spc="-2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stent</a:t>
            </a:r>
            <a:r>
              <a:rPr dirty="0" sz="1600" spc="-2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system,</a:t>
            </a:r>
            <a:r>
              <a:rPr dirty="0" sz="1600" spc="-2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Boston</a:t>
            </a:r>
            <a:r>
              <a:rPr dirty="0" sz="1600" spc="-2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Scientific</a:t>
            </a:r>
            <a:r>
              <a:rPr dirty="0" sz="1600" spc="-15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Corporation)</a:t>
            </a:r>
            <a:endParaRPr sz="1600">
              <a:latin typeface="Arial Narrow"/>
              <a:cs typeface="Arial Narrow"/>
            </a:endParaRPr>
          </a:p>
          <a:p>
            <a:pPr lvl="1" marL="534670" marR="257810" indent="-264795">
              <a:lnSpc>
                <a:spcPts val="1900"/>
              </a:lnSpc>
              <a:spcBef>
                <a:spcPts val="70"/>
              </a:spcBef>
              <a:buFont typeface="Arial"/>
              <a:buChar char="•"/>
              <a:tabLst>
                <a:tab pos="534670" algn="l"/>
                <a:tab pos="535305" algn="l"/>
              </a:tabLst>
            </a:pPr>
            <a:r>
              <a:rPr dirty="0" sz="1600">
                <a:latin typeface="Arial Narrow"/>
                <a:cs typeface="Arial Narrow"/>
              </a:rPr>
              <a:t>Biocompatible</a:t>
            </a:r>
            <a:r>
              <a:rPr dirty="0" sz="1600" spc="-5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polymer-</a:t>
            </a:r>
            <a:r>
              <a:rPr dirty="0" sz="1600">
                <a:latin typeface="Arial Narrow"/>
                <a:cs typeface="Arial Narrow"/>
              </a:rPr>
              <a:t>coated</a:t>
            </a:r>
            <a:r>
              <a:rPr dirty="0" sz="1600" spc="5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everolimus-</a:t>
            </a:r>
            <a:r>
              <a:rPr dirty="0" sz="1600">
                <a:latin typeface="Arial Narrow"/>
                <a:cs typeface="Arial Narrow"/>
              </a:rPr>
              <a:t>eluting</a:t>
            </a:r>
            <a:r>
              <a:rPr dirty="0" sz="1600" spc="5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stents </a:t>
            </a:r>
            <a:r>
              <a:rPr dirty="0" sz="1600">
                <a:latin typeface="Arial Narrow"/>
                <a:cs typeface="Arial Narrow"/>
              </a:rPr>
              <a:t>(Xience</a:t>
            </a:r>
            <a:r>
              <a:rPr dirty="0" sz="1600" spc="-2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stent</a:t>
            </a:r>
            <a:r>
              <a:rPr dirty="0" sz="1600" spc="-1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system</a:t>
            </a:r>
            <a:r>
              <a:rPr dirty="0" sz="1600" spc="-5">
                <a:latin typeface="Arial Narrow"/>
                <a:cs typeface="Arial Narrow"/>
              </a:rPr>
              <a:t> </a:t>
            </a:r>
            <a:r>
              <a:rPr dirty="0" sz="1600" spc="-25">
                <a:latin typeface="Arial Narrow"/>
                <a:cs typeface="Arial Narrow"/>
              </a:rPr>
              <a:t>family,</a:t>
            </a:r>
            <a:r>
              <a:rPr dirty="0" sz="1600" spc="-8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Abbott</a:t>
            </a:r>
            <a:r>
              <a:rPr dirty="0" sz="1600" spc="-5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Vascular).</a:t>
            </a:r>
            <a:endParaRPr sz="1600">
              <a:latin typeface="Arial Narrow"/>
              <a:cs typeface="Arial Narrow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450">
              <a:latin typeface="Arial Narrow"/>
              <a:cs typeface="Arial Narrow"/>
            </a:endParaRPr>
          </a:p>
          <a:p>
            <a:pPr marL="545465" indent="-456565">
              <a:lnSpc>
                <a:spcPct val="100000"/>
              </a:lnSpc>
              <a:buFont typeface="Arial"/>
              <a:buChar char="•"/>
              <a:tabLst>
                <a:tab pos="545465" algn="l"/>
                <a:tab pos="546100" algn="l"/>
              </a:tabLst>
            </a:pPr>
            <a:r>
              <a:rPr dirty="0" sz="2400" b="1">
                <a:latin typeface="Arial Narrow"/>
                <a:cs typeface="Arial Narrow"/>
              </a:rPr>
              <a:t>Intravascular</a:t>
            </a:r>
            <a:r>
              <a:rPr dirty="0" sz="2400" spc="-15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Imaging</a:t>
            </a:r>
            <a:r>
              <a:rPr dirty="0" sz="2400" spc="5" b="1">
                <a:latin typeface="Arial Narrow"/>
                <a:cs typeface="Arial Narrow"/>
              </a:rPr>
              <a:t> </a:t>
            </a:r>
            <a:r>
              <a:rPr dirty="0" sz="2400" spc="-10" b="1">
                <a:latin typeface="Arial Narrow"/>
                <a:cs typeface="Arial Narrow"/>
              </a:rPr>
              <a:t>Devices</a:t>
            </a:r>
            <a:endParaRPr sz="2400">
              <a:latin typeface="Arial Narrow"/>
              <a:cs typeface="Arial Narrow"/>
            </a:endParaRPr>
          </a:p>
          <a:p>
            <a:pPr lvl="1" marL="534670" marR="135890" indent="-264795">
              <a:lnSpc>
                <a:spcPts val="1900"/>
              </a:lnSpc>
              <a:spcBef>
                <a:spcPts val="85"/>
              </a:spcBef>
              <a:buFont typeface="Arial"/>
              <a:buChar char="•"/>
              <a:tabLst>
                <a:tab pos="534670" algn="l"/>
                <a:tab pos="535305" algn="l"/>
              </a:tabLst>
            </a:pPr>
            <a:r>
              <a:rPr dirty="0" sz="1600">
                <a:latin typeface="Arial Narrow"/>
                <a:cs typeface="Arial Narrow"/>
              </a:rPr>
              <a:t>IVUS</a:t>
            </a:r>
            <a:r>
              <a:rPr dirty="0" sz="1600" spc="-5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(Opticross</a:t>
            </a:r>
            <a:r>
              <a:rPr dirty="0" baseline="25252" sz="1650">
                <a:latin typeface="Arial Narrow"/>
                <a:cs typeface="Arial Narrow"/>
              </a:rPr>
              <a:t>TM</a:t>
            </a:r>
            <a:r>
              <a:rPr dirty="0" sz="1600">
                <a:latin typeface="Arial Narrow"/>
                <a:cs typeface="Arial Narrow"/>
              </a:rPr>
              <a:t>,</a:t>
            </a:r>
            <a:r>
              <a:rPr dirty="0" sz="1600" spc="-4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Boston</a:t>
            </a:r>
            <a:r>
              <a:rPr dirty="0" sz="1600" spc="-4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Scientific</a:t>
            </a:r>
            <a:r>
              <a:rPr dirty="0" sz="1600" spc="-4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Corporation)</a:t>
            </a:r>
            <a:r>
              <a:rPr dirty="0" sz="1600" spc="-4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or</a:t>
            </a:r>
            <a:r>
              <a:rPr dirty="0" sz="1600" spc="-40">
                <a:latin typeface="Arial Narrow"/>
                <a:cs typeface="Arial Narrow"/>
              </a:rPr>
              <a:t> </a:t>
            </a:r>
            <a:r>
              <a:rPr dirty="0" sz="1600" spc="-25">
                <a:latin typeface="Arial Narrow"/>
                <a:cs typeface="Arial Narrow"/>
              </a:rPr>
              <a:t>OCT </a:t>
            </a:r>
            <a:r>
              <a:rPr dirty="0" sz="1600" spc="-10">
                <a:latin typeface="Arial Narrow"/>
                <a:cs typeface="Arial Narrow"/>
              </a:rPr>
              <a:t>(Dragonfly</a:t>
            </a:r>
            <a:r>
              <a:rPr dirty="0" baseline="25252" sz="1650" spc="-15">
                <a:latin typeface="Arial Narrow"/>
                <a:cs typeface="Arial Narrow"/>
              </a:rPr>
              <a:t>TM</a:t>
            </a:r>
            <a:r>
              <a:rPr dirty="0" sz="1600" spc="-10">
                <a:latin typeface="Arial Narrow"/>
                <a:cs typeface="Arial Narrow"/>
              </a:rPr>
              <a:t>,</a:t>
            </a:r>
            <a:r>
              <a:rPr dirty="0" sz="1600" spc="-8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Abbott</a:t>
            </a:r>
            <a:r>
              <a:rPr dirty="0" sz="1600" spc="-5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Vascular)</a:t>
            </a:r>
            <a:endParaRPr sz="1600">
              <a:latin typeface="Arial Narrow"/>
              <a:cs typeface="Arial Narrow"/>
            </a:endParaRPr>
          </a:p>
          <a:p>
            <a:pPr lvl="1" marL="534670" marR="214629" indent="-264795">
              <a:lnSpc>
                <a:spcPts val="1900"/>
              </a:lnSpc>
              <a:spcBef>
                <a:spcPts val="20"/>
              </a:spcBef>
              <a:buFont typeface="Arial"/>
              <a:buChar char="•"/>
              <a:tabLst>
                <a:tab pos="534670" algn="l"/>
                <a:tab pos="535305" algn="l"/>
              </a:tabLst>
            </a:pPr>
            <a:r>
              <a:rPr dirty="0" sz="1600">
                <a:latin typeface="Arial Narrow"/>
                <a:cs typeface="Arial Narrow"/>
              </a:rPr>
              <a:t>Protocols</a:t>
            </a:r>
            <a:r>
              <a:rPr dirty="0" sz="1600" spc="-3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for</a:t>
            </a:r>
            <a:r>
              <a:rPr dirty="0" sz="1600" spc="-2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selecting</a:t>
            </a:r>
            <a:r>
              <a:rPr dirty="0" sz="1600" spc="-3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the</a:t>
            </a:r>
            <a:r>
              <a:rPr dirty="0" sz="1600" spc="-2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reference</a:t>
            </a:r>
            <a:r>
              <a:rPr dirty="0" sz="1600" spc="-3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segments</a:t>
            </a:r>
            <a:r>
              <a:rPr dirty="0" sz="1600" spc="-1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for</a:t>
            </a:r>
            <a:r>
              <a:rPr dirty="0" sz="1600" spc="-20">
                <a:latin typeface="Arial Narrow"/>
                <a:cs typeface="Arial Narrow"/>
              </a:rPr>
              <a:t> </a:t>
            </a:r>
            <a:r>
              <a:rPr dirty="0" sz="1600" spc="-25">
                <a:latin typeface="Arial Narrow"/>
                <a:cs typeface="Arial Narrow"/>
              </a:rPr>
              <a:t>the </a:t>
            </a:r>
            <a:r>
              <a:rPr dirty="0" sz="1600">
                <a:latin typeface="Arial Narrow"/>
                <a:cs typeface="Arial Narrow"/>
              </a:rPr>
              <a:t>lesion,</a:t>
            </a:r>
            <a:r>
              <a:rPr dirty="0" sz="1600" spc="-4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for</a:t>
            </a:r>
            <a:r>
              <a:rPr dirty="0" sz="1600" spc="-3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selecting</a:t>
            </a:r>
            <a:r>
              <a:rPr dirty="0" sz="1600" spc="-3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the</a:t>
            </a:r>
            <a:r>
              <a:rPr dirty="0" sz="1600" spc="-3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appropriate</a:t>
            </a:r>
            <a:r>
              <a:rPr dirty="0" sz="1600" spc="-3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size</a:t>
            </a:r>
            <a:r>
              <a:rPr dirty="0" sz="1600" spc="-3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of</a:t>
            </a:r>
            <a:r>
              <a:rPr dirty="0" sz="1600" spc="-3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the</a:t>
            </a:r>
            <a:r>
              <a:rPr dirty="0" sz="1600" spc="-3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stent,</a:t>
            </a:r>
            <a:r>
              <a:rPr dirty="0" sz="1600" spc="-25">
                <a:latin typeface="Arial Narrow"/>
                <a:cs typeface="Arial Narrow"/>
              </a:rPr>
              <a:t> and</a:t>
            </a:r>
            <a:endParaRPr sz="1600">
              <a:latin typeface="Arial Narrow"/>
              <a:cs typeface="Arial Narrow"/>
            </a:endParaRPr>
          </a:p>
          <a:p>
            <a:pPr marL="535305" marR="93980">
              <a:lnSpc>
                <a:spcPts val="1900"/>
              </a:lnSpc>
              <a:spcBef>
                <a:spcPts val="85"/>
              </a:spcBef>
            </a:pPr>
            <a:r>
              <a:rPr dirty="0" sz="1600">
                <a:latin typeface="Arial Narrow"/>
                <a:cs typeface="Arial Narrow"/>
              </a:rPr>
              <a:t>for</a:t>
            </a:r>
            <a:r>
              <a:rPr dirty="0" sz="1600" spc="-3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stent</a:t>
            </a:r>
            <a:r>
              <a:rPr dirty="0" sz="1600" spc="-3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optimization</a:t>
            </a:r>
            <a:r>
              <a:rPr dirty="0" sz="1600" spc="-4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were</a:t>
            </a:r>
            <a:r>
              <a:rPr dirty="0" sz="1600" spc="-4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prespecified</a:t>
            </a:r>
            <a:r>
              <a:rPr dirty="0" sz="1600" spc="-4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based</a:t>
            </a:r>
            <a:r>
              <a:rPr dirty="0" sz="1600" spc="-4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on</a:t>
            </a:r>
            <a:r>
              <a:rPr dirty="0" sz="1600" spc="-35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previous </a:t>
            </a:r>
            <a:r>
              <a:rPr dirty="0" sz="1600">
                <a:latin typeface="Arial Narrow"/>
                <a:cs typeface="Arial Narrow"/>
              </a:rPr>
              <a:t>reports</a:t>
            </a:r>
            <a:r>
              <a:rPr dirty="0" sz="1600" spc="-1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in</a:t>
            </a:r>
            <a:r>
              <a:rPr dirty="0" sz="1600" spc="-2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the</a:t>
            </a:r>
            <a:r>
              <a:rPr dirty="0" sz="1600" spc="-20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literature.</a:t>
            </a:r>
            <a:r>
              <a:rPr dirty="0" baseline="25252" sz="1650" spc="-15">
                <a:latin typeface="Arial Narrow"/>
                <a:cs typeface="Arial Narrow"/>
              </a:rPr>
              <a:t>1</a:t>
            </a:r>
            <a:endParaRPr baseline="25252" sz="1650">
              <a:latin typeface="Arial Narrow"/>
              <a:cs typeface="Arial Narrow"/>
            </a:endParaRPr>
          </a:p>
          <a:p>
            <a:pPr lvl="1" marL="534670" indent="-264795">
              <a:lnSpc>
                <a:spcPts val="1830"/>
              </a:lnSpc>
              <a:buFont typeface="Arial"/>
              <a:buChar char="•"/>
              <a:tabLst>
                <a:tab pos="534670" algn="l"/>
                <a:tab pos="535305" algn="l"/>
              </a:tabLst>
            </a:pPr>
            <a:r>
              <a:rPr dirty="0" sz="1600">
                <a:latin typeface="Arial Narrow"/>
                <a:cs typeface="Arial Narrow"/>
              </a:rPr>
              <a:t>While</a:t>
            </a:r>
            <a:r>
              <a:rPr dirty="0" sz="1600" spc="-4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use</a:t>
            </a:r>
            <a:r>
              <a:rPr dirty="0" sz="1600" spc="-2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of</a:t>
            </a:r>
            <a:r>
              <a:rPr dirty="0" sz="1600" spc="-2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intravascular</a:t>
            </a:r>
            <a:r>
              <a:rPr dirty="0" sz="1600" spc="-2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imaging</a:t>
            </a:r>
            <a:r>
              <a:rPr dirty="0" sz="1600" spc="-2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devices</a:t>
            </a:r>
            <a:r>
              <a:rPr dirty="0" sz="1600" spc="-1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was</a:t>
            </a:r>
            <a:r>
              <a:rPr dirty="0" sz="1600" spc="-1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allowed</a:t>
            </a:r>
            <a:r>
              <a:rPr dirty="0" sz="1600" spc="-25">
                <a:latin typeface="Arial Narrow"/>
                <a:cs typeface="Arial Narrow"/>
              </a:rPr>
              <a:t> at</a:t>
            </a:r>
            <a:endParaRPr sz="1600">
              <a:latin typeface="Arial Narrow"/>
              <a:cs typeface="Arial Narrow"/>
            </a:endParaRPr>
          </a:p>
          <a:p>
            <a:pPr marL="535305" marR="132715">
              <a:lnSpc>
                <a:spcPts val="1900"/>
              </a:lnSpc>
              <a:spcBef>
                <a:spcPts val="80"/>
              </a:spcBef>
            </a:pPr>
            <a:r>
              <a:rPr dirty="0" sz="1600">
                <a:latin typeface="Arial Narrow"/>
                <a:cs typeface="Arial Narrow"/>
              </a:rPr>
              <a:t>any</a:t>
            </a:r>
            <a:r>
              <a:rPr dirty="0" sz="1600" spc="-1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step</a:t>
            </a:r>
            <a:r>
              <a:rPr dirty="0" sz="1600" spc="-3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of</a:t>
            </a:r>
            <a:r>
              <a:rPr dirty="0" sz="1600" spc="-2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the</a:t>
            </a:r>
            <a:r>
              <a:rPr dirty="0" sz="1600" spc="-3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PCI</a:t>
            </a:r>
            <a:r>
              <a:rPr dirty="0" sz="1600" spc="-2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procedure,</a:t>
            </a:r>
            <a:r>
              <a:rPr dirty="0" sz="1600" spc="-35">
                <a:latin typeface="Arial Narrow"/>
                <a:cs typeface="Arial Narrow"/>
              </a:rPr>
              <a:t> </a:t>
            </a:r>
            <a:r>
              <a:rPr dirty="0" sz="1600" b="1">
                <a:solidFill>
                  <a:srgbClr val="C00000"/>
                </a:solidFill>
                <a:latin typeface="Arial Narrow"/>
                <a:cs typeface="Arial Narrow"/>
              </a:rPr>
              <a:t>intravascular</a:t>
            </a:r>
            <a:r>
              <a:rPr dirty="0" sz="1600" spc="-15" b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600" spc="-10" b="1">
                <a:solidFill>
                  <a:srgbClr val="C00000"/>
                </a:solidFill>
                <a:latin typeface="Arial Narrow"/>
                <a:cs typeface="Arial Narrow"/>
              </a:rPr>
              <a:t>imaging </a:t>
            </a:r>
            <a:r>
              <a:rPr dirty="0" sz="1600" b="1">
                <a:solidFill>
                  <a:srgbClr val="C00000"/>
                </a:solidFill>
                <a:latin typeface="Arial Narrow"/>
                <a:cs typeface="Arial Narrow"/>
              </a:rPr>
              <a:t>evaluation</a:t>
            </a:r>
            <a:r>
              <a:rPr dirty="0" sz="1600" spc="-35" b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600" b="1">
                <a:solidFill>
                  <a:srgbClr val="C00000"/>
                </a:solidFill>
                <a:latin typeface="Arial Narrow"/>
                <a:cs typeface="Arial Narrow"/>
              </a:rPr>
              <a:t>after</a:t>
            </a:r>
            <a:r>
              <a:rPr dirty="0" sz="1600" spc="-20" b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600" b="1">
                <a:solidFill>
                  <a:srgbClr val="C00000"/>
                </a:solidFill>
                <a:latin typeface="Arial Narrow"/>
                <a:cs typeface="Arial Narrow"/>
              </a:rPr>
              <a:t>PCI</a:t>
            </a:r>
            <a:r>
              <a:rPr dirty="0" sz="1600" spc="-20" b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600" b="1">
                <a:solidFill>
                  <a:srgbClr val="C00000"/>
                </a:solidFill>
                <a:latin typeface="Arial Narrow"/>
                <a:cs typeface="Arial Narrow"/>
              </a:rPr>
              <a:t>was</a:t>
            </a:r>
            <a:r>
              <a:rPr dirty="0" sz="1600" spc="-30" b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600" b="1">
                <a:solidFill>
                  <a:srgbClr val="C00000"/>
                </a:solidFill>
                <a:latin typeface="Arial Narrow"/>
                <a:cs typeface="Arial Narrow"/>
              </a:rPr>
              <a:t>mandated</a:t>
            </a:r>
            <a:r>
              <a:rPr dirty="0" sz="1600" spc="-20" b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600" b="1">
                <a:solidFill>
                  <a:srgbClr val="C00000"/>
                </a:solidFill>
                <a:latin typeface="Arial Narrow"/>
                <a:cs typeface="Arial Narrow"/>
              </a:rPr>
              <a:t>for</a:t>
            </a:r>
            <a:r>
              <a:rPr dirty="0" sz="1600" spc="-20" b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600" b="1">
                <a:solidFill>
                  <a:srgbClr val="C00000"/>
                </a:solidFill>
                <a:latin typeface="Arial Narrow"/>
                <a:cs typeface="Arial Narrow"/>
              </a:rPr>
              <a:t>optimization</a:t>
            </a:r>
            <a:r>
              <a:rPr dirty="0" sz="1600" spc="-20" b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600" spc="-25" b="1">
                <a:solidFill>
                  <a:srgbClr val="C00000"/>
                </a:solidFill>
                <a:latin typeface="Arial Narrow"/>
                <a:cs typeface="Arial Narrow"/>
              </a:rPr>
              <a:t>of</a:t>
            </a:r>
            <a:endParaRPr sz="1600">
              <a:latin typeface="Arial Narrow"/>
              <a:cs typeface="Arial Narrow"/>
            </a:endParaRPr>
          </a:p>
          <a:p>
            <a:pPr marL="535305">
              <a:lnSpc>
                <a:spcPct val="100000"/>
              </a:lnSpc>
              <a:spcBef>
                <a:spcPts val="10"/>
              </a:spcBef>
            </a:pPr>
            <a:r>
              <a:rPr dirty="0" sz="1600" b="1">
                <a:solidFill>
                  <a:srgbClr val="C00000"/>
                </a:solidFill>
                <a:latin typeface="Arial Narrow"/>
                <a:cs typeface="Arial Narrow"/>
              </a:rPr>
              <a:t>the</a:t>
            </a:r>
            <a:r>
              <a:rPr dirty="0" sz="1600" spc="-25" b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600" b="1">
                <a:solidFill>
                  <a:srgbClr val="C00000"/>
                </a:solidFill>
                <a:latin typeface="Arial Narrow"/>
                <a:cs typeface="Arial Narrow"/>
              </a:rPr>
              <a:t>stented</a:t>
            </a:r>
            <a:r>
              <a:rPr dirty="0" sz="1600" spc="-15" b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600" spc="-10" b="1">
                <a:solidFill>
                  <a:srgbClr val="C00000"/>
                </a:solidFill>
                <a:latin typeface="Arial Narrow"/>
                <a:cs typeface="Arial Narrow"/>
              </a:rPr>
              <a:t>segment.</a:t>
            </a:r>
            <a:endParaRPr sz="1600">
              <a:latin typeface="Arial Narrow"/>
              <a:cs typeface="Arial Narrow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5406611" y="1090576"/>
          <a:ext cx="6783705" cy="5194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2875"/>
                <a:gridCol w="2477135"/>
                <a:gridCol w="2802890"/>
              </a:tblGrid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</a:pPr>
                      <a:r>
                        <a:rPr dirty="0" sz="1200" spc="-20" b="1">
                          <a:latin typeface="Arial Narrow"/>
                          <a:cs typeface="Arial Narrow"/>
                        </a:rPr>
                        <a:t>IVUS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</a:pPr>
                      <a:r>
                        <a:rPr dirty="0" sz="1200" spc="-25" b="1">
                          <a:latin typeface="Arial Narrow"/>
                          <a:cs typeface="Arial Narrow"/>
                        </a:rPr>
                        <a:t>OCT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</a:tr>
              <a:tr h="751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Arial Narrow"/>
                          <a:cs typeface="Arial Narrow"/>
                        </a:rPr>
                        <a:t>Reference</a:t>
                      </a:r>
                      <a:r>
                        <a:rPr dirty="0" sz="1200" spc="-10" b="1">
                          <a:latin typeface="Arial Narrow"/>
                          <a:cs typeface="Arial Narrow"/>
                        </a:rPr>
                        <a:t> Sites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Narrow"/>
                          <a:cs typeface="Arial Narrow"/>
                        </a:rPr>
                        <a:t>Largest</a:t>
                      </a:r>
                      <a:r>
                        <a:rPr dirty="0" sz="1200" spc="-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size</a:t>
                      </a:r>
                      <a:r>
                        <a:rPr dirty="0" sz="1200" spc="-1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vessel</a:t>
                      </a:r>
                      <a:r>
                        <a:rPr dirty="0" sz="1200" spc="-1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-10">
                          <a:latin typeface="Arial Narrow"/>
                          <a:cs typeface="Arial Narrow"/>
                        </a:rPr>
                        <a:t>lumen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200">
                          <a:latin typeface="Arial Narrow"/>
                          <a:cs typeface="Arial Narrow"/>
                        </a:rPr>
                        <a:t>Plaque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burden </a:t>
                      </a:r>
                      <a:r>
                        <a:rPr dirty="0" sz="1200" spc="-20">
                          <a:latin typeface="Arial Narrow"/>
                          <a:cs typeface="Arial Narrow"/>
                        </a:rPr>
                        <a:t>&lt;50%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  <a:p>
                      <a:pPr marL="35560">
                        <a:lnSpc>
                          <a:spcPts val="1330"/>
                        </a:lnSpc>
                        <a:spcBef>
                          <a:spcPts val="840"/>
                        </a:spcBef>
                      </a:pPr>
                      <a:r>
                        <a:rPr dirty="0" sz="1200">
                          <a:latin typeface="Arial Narrow"/>
                          <a:cs typeface="Arial Narrow"/>
                        </a:rPr>
                        <a:t>At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least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5 mm apart from target </a:t>
                      </a:r>
                      <a:r>
                        <a:rPr dirty="0" sz="1200" spc="-10">
                          <a:latin typeface="Arial Narrow"/>
                          <a:cs typeface="Arial Narrow"/>
                        </a:rPr>
                        <a:t>lesion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Narrow"/>
                          <a:cs typeface="Arial Narrow"/>
                        </a:rPr>
                        <a:t>Most</a:t>
                      </a:r>
                      <a:r>
                        <a:rPr dirty="0" sz="1200" spc="-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normal</a:t>
                      </a:r>
                      <a:r>
                        <a:rPr dirty="0" sz="1200" spc="-1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looking </a:t>
                      </a:r>
                      <a:r>
                        <a:rPr dirty="0" sz="1200" spc="-10">
                          <a:latin typeface="Arial Narrow"/>
                          <a:cs typeface="Arial Narrow"/>
                        </a:rPr>
                        <a:t>segment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200">
                          <a:latin typeface="Arial Narrow"/>
                          <a:cs typeface="Arial Narrow"/>
                        </a:rPr>
                        <a:t>No </a:t>
                      </a:r>
                      <a:r>
                        <a:rPr dirty="0" sz="1200" spc="-10">
                          <a:latin typeface="Arial Narrow"/>
                          <a:cs typeface="Arial Narrow"/>
                        </a:rPr>
                        <a:t>lipid-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containing </a:t>
                      </a:r>
                      <a:r>
                        <a:rPr dirty="0" sz="1200" spc="-10">
                          <a:latin typeface="Arial Narrow"/>
                          <a:cs typeface="Arial Narrow"/>
                        </a:rPr>
                        <a:t>plaque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  <a:p>
                      <a:pPr marL="35560">
                        <a:lnSpc>
                          <a:spcPts val="1330"/>
                        </a:lnSpc>
                        <a:spcBef>
                          <a:spcPts val="840"/>
                        </a:spcBef>
                      </a:pPr>
                      <a:r>
                        <a:rPr dirty="0" sz="1200">
                          <a:latin typeface="Arial Narrow"/>
                          <a:cs typeface="Arial Narrow"/>
                        </a:rPr>
                        <a:t>At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least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5 mm apart from target </a:t>
                      </a:r>
                      <a:r>
                        <a:rPr dirty="0" sz="1200" spc="-10">
                          <a:latin typeface="Arial Narrow"/>
                          <a:cs typeface="Arial Narrow"/>
                        </a:rPr>
                        <a:t>lesion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</a:tr>
              <a:tr h="1141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Arial Narrow"/>
                          <a:cs typeface="Arial Narrow"/>
                        </a:rPr>
                        <a:t>Stent</a:t>
                      </a:r>
                      <a:r>
                        <a:rPr dirty="0" sz="1200" spc="-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-10" b="1">
                          <a:latin typeface="Arial Narrow"/>
                          <a:cs typeface="Arial Narrow"/>
                        </a:rPr>
                        <a:t>Sizing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5560" marR="29209">
                        <a:lnSpc>
                          <a:spcPts val="1390"/>
                        </a:lnSpc>
                      </a:pPr>
                      <a:r>
                        <a:rPr dirty="0" sz="1200">
                          <a:latin typeface="Arial Narrow"/>
                          <a:cs typeface="Arial Narrow"/>
                        </a:rPr>
                        <a:t>By</a:t>
                      </a:r>
                      <a:r>
                        <a:rPr dirty="0" sz="1200" spc="2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mean</a:t>
                      </a:r>
                      <a:r>
                        <a:rPr dirty="0" sz="1200" spc="2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EEM</a:t>
                      </a:r>
                      <a:r>
                        <a:rPr dirty="0" sz="1200" spc="25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diameter</a:t>
                      </a:r>
                      <a:r>
                        <a:rPr dirty="0" sz="1200" spc="2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dirty="0" sz="1200" spc="2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proximal</a:t>
                      </a:r>
                      <a:r>
                        <a:rPr dirty="0" sz="1200" spc="2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-25">
                          <a:latin typeface="Arial Narrow"/>
                          <a:cs typeface="Arial Narrow"/>
                        </a:rPr>
                        <a:t>and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distal</a:t>
                      </a:r>
                      <a:r>
                        <a:rPr dirty="0" sz="1200" spc="-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reference</a:t>
                      </a:r>
                      <a:r>
                        <a:rPr dirty="0" sz="1200" spc="-1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-10">
                          <a:latin typeface="Arial Narrow"/>
                          <a:cs typeface="Arial Narrow"/>
                        </a:rPr>
                        <a:t>segment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35560" marR="29209">
                        <a:lnSpc>
                          <a:spcPct val="100800"/>
                        </a:lnSpc>
                        <a:spcBef>
                          <a:spcPts val="480"/>
                        </a:spcBef>
                      </a:pPr>
                      <a:r>
                        <a:rPr dirty="0" sz="1200">
                          <a:latin typeface="Arial Narrow"/>
                          <a:cs typeface="Arial Narrow"/>
                        </a:rPr>
                        <a:t>By</a:t>
                      </a:r>
                      <a:r>
                        <a:rPr dirty="0" sz="1200" spc="484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mean</a:t>
                      </a:r>
                      <a:r>
                        <a:rPr dirty="0" sz="1200" spc="49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EEM</a:t>
                      </a:r>
                      <a:r>
                        <a:rPr dirty="0" sz="1200" spc="49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diameter</a:t>
                      </a:r>
                      <a:r>
                        <a:rPr dirty="0" sz="1200" spc="484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at</a:t>
                      </a:r>
                      <a:r>
                        <a:rPr dirty="0" sz="1200" spc="49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distal</a:t>
                      </a:r>
                      <a:r>
                        <a:rPr dirty="0" sz="1200" spc="484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-10">
                          <a:latin typeface="Arial Narrow"/>
                          <a:cs typeface="Arial Narrow"/>
                        </a:rPr>
                        <a:t>reference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segment</a:t>
                      </a:r>
                      <a:r>
                        <a:rPr dirty="0" sz="1200" spc="37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(rounded</a:t>
                      </a:r>
                      <a:r>
                        <a:rPr dirty="0" sz="1200" spc="38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down</a:t>
                      </a:r>
                      <a:r>
                        <a:rPr dirty="0" sz="1200" spc="38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dirty="0" sz="1200" spc="38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the</a:t>
                      </a:r>
                      <a:r>
                        <a:rPr dirty="0" sz="1200" spc="38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nearest</a:t>
                      </a:r>
                      <a:r>
                        <a:rPr dirty="0" sz="1200" spc="38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-20">
                          <a:latin typeface="Arial Narrow"/>
                          <a:cs typeface="Arial Narrow"/>
                        </a:rPr>
                        <a:t>0.25 mm).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  <a:p>
                      <a:pPr algn="just" marL="35560" marR="29845">
                        <a:lnSpc>
                          <a:spcPts val="1390"/>
                        </a:lnSpc>
                        <a:spcBef>
                          <a:spcPts val="855"/>
                        </a:spcBef>
                      </a:pPr>
                      <a:r>
                        <a:rPr dirty="0" sz="1200">
                          <a:latin typeface="Arial Narrow"/>
                          <a:cs typeface="Arial Narrow"/>
                        </a:rPr>
                        <a:t>By</a:t>
                      </a:r>
                      <a:r>
                        <a:rPr dirty="0" sz="1200" spc="3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mean</a:t>
                      </a:r>
                      <a:r>
                        <a:rPr dirty="0" sz="1200" spc="3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Lumen</a:t>
                      </a:r>
                      <a:r>
                        <a:rPr dirty="0" sz="1200" spc="3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diameter</a:t>
                      </a:r>
                      <a:r>
                        <a:rPr dirty="0" sz="1200" spc="3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at</a:t>
                      </a:r>
                      <a:r>
                        <a:rPr dirty="0" sz="1200" spc="3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distal</a:t>
                      </a:r>
                      <a:r>
                        <a:rPr dirty="0" sz="1200" spc="3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-10">
                          <a:latin typeface="Arial Narrow"/>
                          <a:cs typeface="Arial Narrow"/>
                        </a:rPr>
                        <a:t>reference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segment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(rounded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up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to the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nearest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0.25 </a:t>
                      </a:r>
                      <a:r>
                        <a:rPr dirty="0" sz="1200" spc="-20">
                          <a:latin typeface="Arial Narrow"/>
                          <a:cs typeface="Arial Narrow"/>
                        </a:rPr>
                        <a:t>mm).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609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35560">
                        <a:lnSpc>
                          <a:spcPts val="1340"/>
                        </a:lnSpc>
                      </a:pPr>
                      <a:r>
                        <a:rPr dirty="0" sz="1200" b="1">
                          <a:latin typeface="Arial Narrow"/>
                          <a:cs typeface="Arial Narrow"/>
                        </a:rPr>
                        <a:t>Stent</a:t>
                      </a:r>
                      <a:r>
                        <a:rPr dirty="0" sz="1200" spc="-10" b="1">
                          <a:latin typeface="Arial Narrow"/>
                          <a:cs typeface="Arial Narrow"/>
                        </a:rPr>
                        <a:t> Length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5560">
                        <a:lnSpc>
                          <a:spcPts val="1340"/>
                        </a:lnSpc>
                      </a:pPr>
                      <a:r>
                        <a:rPr dirty="0" sz="1200">
                          <a:latin typeface="Arial Narrow"/>
                          <a:cs typeface="Arial Narrow"/>
                        </a:rPr>
                        <a:t>By</a:t>
                      </a:r>
                      <a:r>
                        <a:rPr dirty="0" sz="1200" spc="-2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measuring</a:t>
                      </a:r>
                      <a:r>
                        <a:rPr dirty="0" sz="1200" spc="-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the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distance</a:t>
                      </a:r>
                      <a:r>
                        <a:rPr dirty="0" sz="1200" spc="-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from the</a:t>
                      </a:r>
                      <a:r>
                        <a:rPr dirty="0" sz="1200" spc="-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distal</a:t>
                      </a:r>
                      <a:r>
                        <a:rPr dirty="0" sz="1200" spc="-1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dirty="0" sz="1200" spc="-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the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proximal</a:t>
                      </a:r>
                      <a:r>
                        <a:rPr dirty="0" sz="1200" spc="-1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reference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-10">
                          <a:latin typeface="Arial Narrow"/>
                          <a:cs typeface="Arial Narrow"/>
                        </a:rPr>
                        <a:t>site.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2880">
                <a:tc>
                  <a:txBody>
                    <a:bodyPr/>
                    <a:lstStyle/>
                    <a:p>
                      <a:pPr marL="35560">
                        <a:lnSpc>
                          <a:spcPts val="1340"/>
                        </a:lnSpc>
                      </a:pPr>
                      <a:r>
                        <a:rPr dirty="0" sz="1200" b="1">
                          <a:latin typeface="Arial Narrow"/>
                          <a:cs typeface="Arial Narrow"/>
                        </a:rPr>
                        <a:t>Stent</a:t>
                      </a:r>
                      <a:r>
                        <a:rPr dirty="0" sz="1200" spc="-10" b="1">
                          <a:latin typeface="Arial Narrow"/>
                          <a:cs typeface="Arial Narrow"/>
                        </a:rPr>
                        <a:t> Optimization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1525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218440" indent="-183515">
                        <a:lnSpc>
                          <a:spcPct val="100000"/>
                        </a:lnSpc>
                        <a:buFont typeface="Wingdings"/>
                        <a:buChar char=""/>
                        <a:tabLst>
                          <a:tab pos="219075" algn="l"/>
                        </a:tabLst>
                      </a:pPr>
                      <a:r>
                        <a:rPr dirty="0" sz="1200" b="1">
                          <a:latin typeface="Arial Narrow"/>
                          <a:cs typeface="Arial Narrow"/>
                        </a:rPr>
                        <a:t>Stent</a:t>
                      </a:r>
                      <a:r>
                        <a:rPr dirty="0" sz="1200" spc="-10" b="1">
                          <a:latin typeface="Arial Narrow"/>
                          <a:cs typeface="Arial Narrow"/>
                        </a:rPr>
                        <a:t> Expansion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1910">
                        <a:lnSpc>
                          <a:spcPts val="1415"/>
                        </a:lnSpc>
                        <a:spcBef>
                          <a:spcPts val="550"/>
                        </a:spcBef>
                      </a:pPr>
                      <a:r>
                        <a:rPr dirty="0" sz="1200">
                          <a:latin typeface="Arial Narrow"/>
                          <a:cs typeface="Arial Narrow"/>
                        </a:rPr>
                        <a:t>Visually</a:t>
                      </a:r>
                      <a:r>
                        <a:rPr dirty="0" sz="120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assess</a:t>
                      </a:r>
                      <a:r>
                        <a:rPr dirty="0" sz="1200" spc="-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that</a:t>
                      </a:r>
                      <a:r>
                        <a:rPr dirty="0" sz="1200" spc="-1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the</a:t>
                      </a:r>
                      <a:r>
                        <a:rPr dirty="0" sz="1200" spc="-1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residual</a:t>
                      </a:r>
                      <a:r>
                        <a:rPr dirty="0" sz="1200" spc="-2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angiographic</a:t>
                      </a:r>
                      <a:r>
                        <a:rPr dirty="0" sz="1200" spc="-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diameter</a:t>
                      </a:r>
                      <a:r>
                        <a:rPr dirty="0" sz="1200" spc="-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stenosis</a:t>
                      </a:r>
                      <a:r>
                        <a:rPr dirty="0" sz="1200" spc="-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is</a:t>
                      </a:r>
                      <a:r>
                        <a:rPr dirty="0" sz="1200" spc="-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&lt;10%</a:t>
                      </a:r>
                      <a:r>
                        <a:rPr dirty="0" sz="1200" spc="-1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-10">
                          <a:latin typeface="Arial Narrow"/>
                          <a:cs typeface="Arial Narrow"/>
                        </a:rPr>
                        <a:t>“AND”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  <a:p>
                      <a:pPr marL="378460" indent="-343535">
                        <a:lnSpc>
                          <a:spcPts val="1415"/>
                        </a:lnSpc>
                        <a:buFont typeface="Wingdings"/>
                        <a:buChar char=""/>
                        <a:tabLst>
                          <a:tab pos="378460" algn="l"/>
                          <a:tab pos="379095" algn="l"/>
                        </a:tabLst>
                      </a:pPr>
                      <a:r>
                        <a:rPr dirty="0" sz="1200" spc="-10">
                          <a:latin typeface="Arial Narrow"/>
                          <a:cs typeface="Arial Narrow"/>
                        </a:rPr>
                        <a:t>Non-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left main</a:t>
                      </a:r>
                      <a:r>
                        <a:rPr dirty="0" sz="1200" spc="1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coronary</a:t>
                      </a:r>
                      <a:r>
                        <a:rPr dirty="0" sz="1200" spc="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artery</a:t>
                      </a:r>
                      <a:r>
                        <a:rPr dirty="0" sz="1200" spc="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lesions:</a:t>
                      </a:r>
                      <a:r>
                        <a:rPr dirty="0" sz="1200" spc="1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MSA</a:t>
                      </a:r>
                      <a:r>
                        <a:rPr dirty="0" sz="1200" spc="-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&gt;</a:t>
                      </a:r>
                      <a:r>
                        <a:rPr dirty="0" sz="1200" spc="1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80%</a:t>
                      </a:r>
                      <a:r>
                        <a:rPr dirty="0" sz="1200" spc="1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dirty="0" sz="1200" spc="1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the</a:t>
                      </a:r>
                      <a:r>
                        <a:rPr dirty="0" sz="1200" spc="1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average</a:t>
                      </a:r>
                      <a:r>
                        <a:rPr dirty="0" sz="1200" spc="1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reference</a:t>
                      </a:r>
                      <a:r>
                        <a:rPr dirty="0" sz="1200" spc="1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lumen</a:t>
                      </a:r>
                      <a:r>
                        <a:rPr dirty="0" sz="1200" spc="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-20">
                          <a:latin typeface="Arial Narrow"/>
                          <a:cs typeface="Arial Narrow"/>
                        </a:rPr>
                        <a:t>area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  <a:p>
                      <a:pPr marL="37846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Arial Narrow"/>
                          <a:cs typeface="Arial Narrow"/>
                        </a:rPr>
                        <a:t>“OR”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a MSA</a:t>
                      </a:r>
                      <a:r>
                        <a:rPr dirty="0" sz="1200" spc="-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of &gt;5.5</a:t>
                      </a:r>
                      <a:r>
                        <a:rPr dirty="0" sz="12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mm</a:t>
                      </a:r>
                      <a:r>
                        <a:rPr dirty="0" baseline="27777" sz="12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baseline="27777" sz="1200" spc="1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by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IVUS</a:t>
                      </a:r>
                      <a:r>
                        <a:rPr dirty="0" sz="1200" spc="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and &gt;4.5</a:t>
                      </a:r>
                      <a:r>
                        <a:rPr dirty="0" sz="12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mm</a:t>
                      </a:r>
                      <a:r>
                        <a:rPr dirty="0" baseline="27777" sz="12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baseline="27777" sz="1200" spc="1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by </a:t>
                      </a:r>
                      <a:r>
                        <a:rPr dirty="0" sz="1200" spc="-20">
                          <a:latin typeface="Arial Narrow"/>
                          <a:cs typeface="Arial Narrow"/>
                        </a:rPr>
                        <a:t>OCT.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  <a:p>
                      <a:pPr marL="378460" marR="28575" indent="-342900">
                        <a:lnSpc>
                          <a:spcPts val="1390"/>
                        </a:lnSpc>
                        <a:spcBef>
                          <a:spcPts val="855"/>
                        </a:spcBef>
                        <a:buFont typeface="Wingdings"/>
                        <a:buChar char=""/>
                        <a:tabLst>
                          <a:tab pos="378460" algn="l"/>
                          <a:tab pos="379095" algn="l"/>
                        </a:tabLst>
                      </a:pPr>
                      <a:r>
                        <a:rPr dirty="0" sz="1200">
                          <a:latin typeface="Arial Narrow"/>
                          <a:cs typeface="Arial Narrow"/>
                        </a:rPr>
                        <a:t>Left</a:t>
                      </a:r>
                      <a:r>
                        <a:rPr dirty="0" sz="1200" spc="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main</a:t>
                      </a:r>
                      <a:r>
                        <a:rPr dirty="0" sz="1200" spc="5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coronary</a:t>
                      </a:r>
                      <a:r>
                        <a:rPr dirty="0" sz="1200" spc="5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artery</a:t>
                      </a:r>
                      <a:r>
                        <a:rPr dirty="0" sz="1200" spc="5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lesions:</a:t>
                      </a:r>
                      <a:r>
                        <a:rPr dirty="0" sz="1200" spc="5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MSA</a:t>
                      </a:r>
                      <a:r>
                        <a:rPr dirty="0" sz="12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dirty="0" sz="1200" spc="5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&gt;7</a:t>
                      </a:r>
                      <a:r>
                        <a:rPr dirty="0" sz="1200" spc="5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mm</a:t>
                      </a:r>
                      <a:r>
                        <a:rPr dirty="0" baseline="27777" sz="12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baseline="27777" sz="1200" spc="202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for</a:t>
                      </a:r>
                      <a:r>
                        <a:rPr dirty="0" sz="1200" spc="5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200" spc="5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distal</a:t>
                      </a:r>
                      <a:r>
                        <a:rPr dirty="0" sz="1200" spc="5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left</a:t>
                      </a:r>
                      <a:r>
                        <a:rPr dirty="0" sz="1200" spc="5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main</a:t>
                      </a:r>
                      <a:r>
                        <a:rPr dirty="0" sz="1200" spc="5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coronary</a:t>
                      </a:r>
                      <a:r>
                        <a:rPr dirty="0" sz="1200" spc="5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-10">
                          <a:latin typeface="Arial Narrow"/>
                          <a:cs typeface="Arial Narrow"/>
                        </a:rPr>
                        <a:t>artery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stenosis</a:t>
                      </a:r>
                      <a:r>
                        <a:rPr dirty="0" sz="1200" spc="-2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and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&gt;8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mm</a:t>
                      </a:r>
                      <a:r>
                        <a:rPr dirty="0" baseline="27777" sz="12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baseline="27777" sz="1200" spc="1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for</a:t>
                      </a:r>
                      <a:r>
                        <a:rPr dirty="0" sz="1200" spc="-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proximal</a:t>
                      </a:r>
                      <a:r>
                        <a:rPr dirty="0" sz="1200" spc="-1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left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main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coronary</a:t>
                      </a:r>
                      <a:r>
                        <a:rPr dirty="0" sz="1200" spc="-1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artery</a:t>
                      </a:r>
                      <a:r>
                        <a:rPr dirty="0" sz="1200" spc="-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stenosis</a:t>
                      </a:r>
                      <a:r>
                        <a:rPr dirty="0" sz="1200" spc="-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by</a:t>
                      </a:r>
                      <a:r>
                        <a:rPr dirty="0" sz="1200" spc="-10">
                          <a:latin typeface="Arial Narrow"/>
                          <a:cs typeface="Arial Narrow"/>
                        </a:rPr>
                        <a:t> IVUS.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698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65760">
                <a:tc>
                  <a:txBody>
                    <a:bodyPr/>
                    <a:lstStyle/>
                    <a:p>
                      <a:pPr marL="218440" indent="-183515">
                        <a:lnSpc>
                          <a:spcPct val="100000"/>
                        </a:lnSpc>
                        <a:spcBef>
                          <a:spcPts val="710"/>
                        </a:spcBef>
                        <a:buFont typeface="Wingdings"/>
                        <a:buChar char=""/>
                        <a:tabLst>
                          <a:tab pos="219075" algn="l"/>
                        </a:tabLst>
                      </a:pPr>
                      <a:r>
                        <a:rPr dirty="0" sz="1200" b="1">
                          <a:latin typeface="Arial Narrow"/>
                          <a:cs typeface="Arial Narrow"/>
                        </a:rPr>
                        <a:t>Stent</a:t>
                      </a:r>
                      <a:r>
                        <a:rPr dirty="0" sz="1200" spc="-4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-10" b="1">
                          <a:latin typeface="Arial Narrow"/>
                          <a:cs typeface="Arial Narrow"/>
                        </a:rPr>
                        <a:t>Apposition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901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5560" marR="28575">
                        <a:lnSpc>
                          <a:spcPts val="1420"/>
                        </a:lnSpc>
                      </a:pPr>
                      <a:r>
                        <a:rPr dirty="0" sz="1200">
                          <a:latin typeface="Arial Narrow"/>
                          <a:cs typeface="Arial Narrow"/>
                        </a:rPr>
                        <a:t>No</a:t>
                      </a:r>
                      <a:r>
                        <a:rPr dirty="0" sz="1200" spc="19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major</a:t>
                      </a:r>
                      <a:r>
                        <a:rPr dirty="0" sz="1200" spc="19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malapposition</a:t>
                      </a:r>
                      <a:r>
                        <a:rPr dirty="0" sz="1200" spc="19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(defined</a:t>
                      </a:r>
                      <a:r>
                        <a:rPr dirty="0" sz="1200" spc="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as</a:t>
                      </a:r>
                      <a:r>
                        <a:rPr dirty="0" sz="1200" spc="19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an</a:t>
                      </a:r>
                      <a:r>
                        <a:rPr dirty="0" sz="1200" spc="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acute</a:t>
                      </a:r>
                      <a:r>
                        <a:rPr dirty="0" sz="1200" spc="19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malapposition</a:t>
                      </a:r>
                      <a:r>
                        <a:rPr dirty="0" sz="1200" spc="19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dirty="0" sz="1200" spc="19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≥0.4</a:t>
                      </a:r>
                      <a:r>
                        <a:rPr dirty="0" sz="1200" spc="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mm</a:t>
                      </a:r>
                      <a:r>
                        <a:rPr dirty="0" sz="1200" spc="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with</a:t>
                      </a:r>
                      <a:r>
                        <a:rPr dirty="0" sz="1200" spc="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-10">
                          <a:latin typeface="Arial Narrow"/>
                          <a:cs typeface="Arial Narrow"/>
                        </a:rPr>
                        <a:t>longitudinal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extension</a:t>
                      </a:r>
                      <a:r>
                        <a:rPr dirty="0" sz="1200" spc="-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&gt;1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mm)</a:t>
                      </a:r>
                      <a:r>
                        <a:rPr dirty="0" sz="1200" spc="-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dirty="0" sz="1200" spc="-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the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stent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over</a:t>
                      </a:r>
                      <a:r>
                        <a:rPr dirty="0" sz="1200" spc="-1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its</a:t>
                      </a:r>
                      <a:r>
                        <a:rPr dirty="0" sz="1200" spc="-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entire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length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against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the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vessel</a:t>
                      </a:r>
                      <a:r>
                        <a:rPr dirty="0" sz="1200" spc="-10">
                          <a:latin typeface="Arial Narrow"/>
                          <a:cs typeface="Arial Narrow"/>
                        </a:rPr>
                        <a:t> wall.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218440" indent="-183515">
                        <a:lnSpc>
                          <a:spcPct val="100000"/>
                        </a:lnSpc>
                        <a:buFont typeface="Wingdings"/>
                        <a:buChar char=""/>
                        <a:tabLst>
                          <a:tab pos="219075" algn="l"/>
                        </a:tabLst>
                      </a:pPr>
                      <a:r>
                        <a:rPr dirty="0" sz="1200" b="1">
                          <a:latin typeface="Arial Narrow"/>
                          <a:cs typeface="Arial Narrow"/>
                        </a:rPr>
                        <a:t>Edge</a:t>
                      </a:r>
                      <a:r>
                        <a:rPr dirty="0" sz="1200" spc="-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-10" b="1">
                          <a:latin typeface="Arial Narrow"/>
                          <a:cs typeface="Arial Narrow"/>
                        </a:rPr>
                        <a:t>Dissection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25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5560" marR="29209">
                        <a:lnSpc>
                          <a:spcPts val="1420"/>
                        </a:lnSpc>
                        <a:spcBef>
                          <a:spcPts val="55"/>
                        </a:spcBef>
                      </a:pPr>
                      <a:r>
                        <a:rPr dirty="0" sz="1200">
                          <a:latin typeface="Arial Narrow"/>
                          <a:cs typeface="Arial Narrow"/>
                        </a:rPr>
                        <a:t>No</a:t>
                      </a:r>
                      <a:r>
                        <a:rPr dirty="0" sz="1200" spc="5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major</a:t>
                      </a:r>
                      <a:r>
                        <a:rPr dirty="0" sz="1200" spc="5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edge</a:t>
                      </a:r>
                      <a:r>
                        <a:rPr dirty="0" sz="1200" spc="6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dissection</a:t>
                      </a:r>
                      <a:r>
                        <a:rPr dirty="0" sz="1200" spc="6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in</a:t>
                      </a:r>
                      <a:r>
                        <a:rPr dirty="0" sz="1200" spc="6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the</a:t>
                      </a:r>
                      <a:r>
                        <a:rPr dirty="0" sz="1200" spc="6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proximal</a:t>
                      </a:r>
                      <a:r>
                        <a:rPr dirty="0" sz="1200" spc="5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or</a:t>
                      </a:r>
                      <a:r>
                        <a:rPr dirty="0" sz="1200" spc="6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distal</a:t>
                      </a:r>
                      <a:r>
                        <a:rPr dirty="0" sz="1200" spc="5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reference</a:t>
                      </a:r>
                      <a:r>
                        <a:rPr dirty="0" sz="1200" spc="5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segments,</a:t>
                      </a:r>
                      <a:r>
                        <a:rPr dirty="0" sz="1200" spc="6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defined</a:t>
                      </a:r>
                      <a:r>
                        <a:rPr dirty="0" sz="1200" spc="6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as</a:t>
                      </a:r>
                      <a:r>
                        <a:rPr dirty="0" sz="1200" spc="5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200" spc="6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-10">
                          <a:latin typeface="Arial Narrow"/>
                          <a:cs typeface="Arial Narrow"/>
                        </a:rPr>
                        <a:t>location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that</a:t>
                      </a:r>
                      <a:r>
                        <a:rPr dirty="0" sz="1200" spc="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is</a:t>
                      </a:r>
                      <a:r>
                        <a:rPr dirty="0" sz="1200" spc="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5</a:t>
                      </a:r>
                      <a:r>
                        <a:rPr dirty="0" sz="1200" spc="5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mm</a:t>
                      </a:r>
                      <a:r>
                        <a:rPr dirty="0" sz="1200" spc="5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from</a:t>
                      </a:r>
                      <a:r>
                        <a:rPr dirty="0" sz="1200" spc="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the</a:t>
                      </a:r>
                      <a:r>
                        <a:rPr dirty="0" sz="1200" spc="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edge</a:t>
                      </a:r>
                      <a:r>
                        <a:rPr dirty="0" sz="1200" spc="5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dirty="0" sz="1200" spc="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the</a:t>
                      </a:r>
                      <a:r>
                        <a:rPr dirty="0" sz="1200" spc="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stent,</a:t>
                      </a:r>
                      <a:r>
                        <a:rPr dirty="0" sz="1200" spc="5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extends</a:t>
                      </a:r>
                      <a:r>
                        <a:rPr dirty="0" sz="1200" spc="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dirty="0" sz="1200" spc="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the</a:t>
                      </a:r>
                      <a:r>
                        <a:rPr dirty="0" sz="1200" spc="5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medial</a:t>
                      </a:r>
                      <a:r>
                        <a:rPr dirty="0" sz="1200" spc="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layer</a:t>
                      </a:r>
                      <a:r>
                        <a:rPr dirty="0" sz="1200" spc="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with</a:t>
                      </a:r>
                      <a:r>
                        <a:rPr dirty="0" sz="1200" spc="5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potential</a:t>
                      </a:r>
                      <a:r>
                        <a:rPr dirty="0" sz="1200" spc="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dirty="0" sz="1200" spc="5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-10">
                          <a:latin typeface="Arial Narrow"/>
                          <a:cs typeface="Arial Narrow"/>
                        </a:rPr>
                        <a:t>provoke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  <a:p>
                      <a:pPr marL="35560" marR="29209">
                        <a:lnSpc>
                          <a:spcPts val="1420"/>
                        </a:lnSpc>
                      </a:pPr>
                      <a:r>
                        <a:rPr dirty="0" sz="1200">
                          <a:latin typeface="Arial Narrow"/>
                          <a:cs typeface="Arial Narrow"/>
                        </a:rPr>
                        <a:t>flow</a:t>
                      </a:r>
                      <a:r>
                        <a:rPr dirty="0" sz="1200" spc="1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disturbances</a:t>
                      </a:r>
                      <a:r>
                        <a:rPr dirty="0" sz="1200" spc="1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(defined</a:t>
                      </a:r>
                      <a:r>
                        <a:rPr dirty="0" sz="1200" spc="1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as</a:t>
                      </a:r>
                      <a:r>
                        <a:rPr dirty="0" sz="1200" spc="1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≥60°</a:t>
                      </a:r>
                      <a:r>
                        <a:rPr dirty="0" sz="1200" spc="1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dirty="0" sz="1200" spc="1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the</a:t>
                      </a:r>
                      <a:r>
                        <a:rPr dirty="0" sz="1200" spc="1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circumference</a:t>
                      </a:r>
                      <a:r>
                        <a:rPr dirty="0" sz="1200" spc="1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dirty="0" sz="1200" spc="1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the</a:t>
                      </a:r>
                      <a:r>
                        <a:rPr dirty="0" sz="1200" spc="1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vessel</a:t>
                      </a:r>
                      <a:r>
                        <a:rPr dirty="0" sz="1200" spc="1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at</a:t>
                      </a:r>
                      <a:r>
                        <a:rPr dirty="0" sz="1200" spc="1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site</a:t>
                      </a:r>
                      <a:r>
                        <a:rPr dirty="0" sz="1200" spc="1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dirty="0" sz="1200" spc="1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-10">
                          <a:latin typeface="Arial Narrow"/>
                          <a:cs typeface="Arial Narrow"/>
                        </a:rPr>
                        <a:t>dissection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and/or</a:t>
                      </a:r>
                      <a:r>
                        <a:rPr dirty="0" sz="1200" spc="-1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≥3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mm in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length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the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dissection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-10">
                          <a:latin typeface="Arial Narrow"/>
                          <a:cs typeface="Arial Narrow"/>
                        </a:rPr>
                        <a:t>flap)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6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03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Arial Narrow"/>
                          <a:cs typeface="Arial Narrow"/>
                        </a:rPr>
                        <a:t>Additional</a:t>
                      </a:r>
                      <a:r>
                        <a:rPr dirty="0" sz="1200" spc="-2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-10" b="1">
                          <a:latin typeface="Arial Narrow"/>
                          <a:cs typeface="Arial Narrow"/>
                        </a:rPr>
                        <a:t>Procedure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6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5D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5560" marR="28575">
                        <a:lnSpc>
                          <a:spcPts val="1390"/>
                        </a:lnSpc>
                        <a:spcBef>
                          <a:spcPts val="630"/>
                        </a:spcBef>
                      </a:pPr>
                      <a:r>
                        <a:rPr dirty="0" sz="1200" b="1">
                          <a:latin typeface="Arial Narrow"/>
                          <a:cs typeface="Arial Narrow"/>
                        </a:rPr>
                        <a:t>If</a:t>
                      </a:r>
                      <a:r>
                        <a:rPr dirty="0" sz="1200" spc="18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b="1">
                          <a:latin typeface="Arial Narrow"/>
                          <a:cs typeface="Arial Narrow"/>
                        </a:rPr>
                        <a:t>any</a:t>
                      </a:r>
                      <a:r>
                        <a:rPr dirty="0" sz="1200" spc="20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b="1"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dirty="0" sz="1200" spc="19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b="1">
                          <a:latin typeface="Arial Narrow"/>
                          <a:cs typeface="Arial Narrow"/>
                        </a:rPr>
                        <a:t>above</a:t>
                      </a:r>
                      <a:r>
                        <a:rPr dirty="0" sz="1200" spc="204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b="1">
                          <a:latin typeface="Arial Narrow"/>
                          <a:cs typeface="Arial Narrow"/>
                        </a:rPr>
                        <a:t>findings</a:t>
                      </a:r>
                      <a:r>
                        <a:rPr dirty="0" sz="1200" spc="204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b="1">
                          <a:latin typeface="Arial Narrow"/>
                          <a:cs typeface="Arial Narrow"/>
                        </a:rPr>
                        <a:t>are</a:t>
                      </a:r>
                      <a:r>
                        <a:rPr dirty="0" sz="1200" spc="20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b="1">
                          <a:latin typeface="Arial Narrow"/>
                          <a:cs typeface="Arial Narrow"/>
                        </a:rPr>
                        <a:t>identified,</a:t>
                      </a:r>
                      <a:r>
                        <a:rPr dirty="0" sz="1200" spc="204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b="1">
                          <a:latin typeface="Arial Narrow"/>
                          <a:cs typeface="Arial Narrow"/>
                        </a:rPr>
                        <a:t>additional</a:t>
                      </a:r>
                      <a:r>
                        <a:rPr dirty="0" sz="1200" spc="20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b="1">
                          <a:latin typeface="Arial Narrow"/>
                          <a:cs typeface="Arial Narrow"/>
                        </a:rPr>
                        <a:t>procedural</a:t>
                      </a:r>
                      <a:r>
                        <a:rPr dirty="0" sz="1200" spc="20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b="1">
                          <a:latin typeface="Arial Narrow"/>
                          <a:cs typeface="Arial Narrow"/>
                        </a:rPr>
                        <a:t>intervention,</a:t>
                      </a:r>
                      <a:r>
                        <a:rPr dirty="0" sz="1200" spc="204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-10" b="1">
                          <a:latin typeface="Arial Narrow"/>
                          <a:cs typeface="Arial Narrow"/>
                        </a:rPr>
                        <a:t>including </a:t>
                      </a:r>
                      <a:r>
                        <a:rPr dirty="0" sz="1200" b="1">
                          <a:latin typeface="Arial Narrow"/>
                          <a:cs typeface="Arial Narrow"/>
                        </a:rPr>
                        <a:t>additional</a:t>
                      </a:r>
                      <a:r>
                        <a:rPr dirty="0" sz="1200" spc="-2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-10" b="1">
                          <a:latin typeface="Arial Narrow"/>
                          <a:cs typeface="Arial Narrow"/>
                        </a:rPr>
                        <a:t>post-</a:t>
                      </a:r>
                      <a:r>
                        <a:rPr dirty="0" sz="1200" b="1">
                          <a:latin typeface="Arial Narrow"/>
                          <a:cs typeface="Arial Narrow"/>
                        </a:rPr>
                        <a:t>dilatation</a:t>
                      </a:r>
                      <a:r>
                        <a:rPr dirty="0" sz="12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b="1"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dirty="0" sz="1200" spc="-1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b="1">
                          <a:latin typeface="Arial Narrow"/>
                          <a:cs typeface="Arial Narrow"/>
                        </a:rPr>
                        <a:t>the</a:t>
                      </a:r>
                      <a:r>
                        <a:rPr dirty="0" sz="12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b="1">
                          <a:latin typeface="Arial Narrow"/>
                          <a:cs typeface="Arial Narrow"/>
                        </a:rPr>
                        <a:t>stent</a:t>
                      </a:r>
                      <a:r>
                        <a:rPr dirty="0" sz="1200" spc="-1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b="1">
                          <a:latin typeface="Arial Narrow"/>
                          <a:cs typeface="Arial Narrow"/>
                        </a:rPr>
                        <a:t>or</a:t>
                      </a:r>
                      <a:r>
                        <a:rPr dirty="0" sz="1200" spc="-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b="1">
                          <a:latin typeface="Arial Narrow"/>
                          <a:cs typeface="Arial Narrow"/>
                        </a:rPr>
                        <a:t>additional</a:t>
                      </a:r>
                      <a:r>
                        <a:rPr dirty="0" sz="12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b="1">
                          <a:latin typeface="Arial Narrow"/>
                          <a:cs typeface="Arial Narrow"/>
                        </a:rPr>
                        <a:t>stent</a:t>
                      </a:r>
                      <a:r>
                        <a:rPr dirty="0" sz="1200" spc="-1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b="1">
                          <a:latin typeface="Arial Narrow"/>
                          <a:cs typeface="Arial Narrow"/>
                        </a:rPr>
                        <a:t>implantation</a:t>
                      </a:r>
                      <a:r>
                        <a:rPr dirty="0" sz="1200" spc="-1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b="1">
                          <a:latin typeface="Arial Narrow"/>
                          <a:cs typeface="Arial Narrow"/>
                        </a:rPr>
                        <a:t>is</a:t>
                      </a:r>
                      <a:r>
                        <a:rPr dirty="0" sz="1200" spc="-10" b="1">
                          <a:latin typeface="Arial Narrow"/>
                          <a:cs typeface="Arial Narrow"/>
                        </a:rPr>
                        <a:t> recommended.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800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5D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801916" y="761491"/>
            <a:ext cx="591756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0000"/>
                </a:solidFill>
              </a:rPr>
              <a:t>Standardized</a:t>
            </a:r>
            <a:r>
              <a:rPr dirty="0" sz="1800" spc="-25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Protocols</a:t>
            </a:r>
            <a:r>
              <a:rPr dirty="0" sz="1800" spc="-10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of</a:t>
            </a:r>
            <a:r>
              <a:rPr dirty="0" sz="1800" spc="-15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Intravascular</a:t>
            </a:r>
            <a:r>
              <a:rPr dirty="0" sz="1800" spc="-15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Imaging</a:t>
            </a:r>
            <a:r>
              <a:rPr dirty="0" sz="1800" spc="-15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and</a:t>
            </a:r>
            <a:r>
              <a:rPr dirty="0" sz="1800" spc="-10">
                <a:solidFill>
                  <a:srgbClr val="000000"/>
                </a:solidFill>
              </a:rPr>
              <a:t> Optimization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7399" y="196071"/>
            <a:ext cx="3784799" cy="48944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20951" y="785876"/>
            <a:ext cx="2221230" cy="565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 indent="-285115">
              <a:lnSpc>
                <a:spcPts val="2125"/>
              </a:lnSpc>
              <a:spcBef>
                <a:spcPts val="10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1800" b="1" i="1">
                <a:solidFill>
                  <a:srgbClr val="C00000"/>
                </a:solidFill>
                <a:latin typeface="Arial Narrow"/>
                <a:cs typeface="Arial Narrow"/>
              </a:rPr>
              <a:t>Principal</a:t>
            </a:r>
            <a:r>
              <a:rPr dirty="0" sz="1800" spc="-5" b="1" i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800" spc="-10" b="1" i="1">
                <a:solidFill>
                  <a:srgbClr val="C00000"/>
                </a:solidFill>
                <a:latin typeface="Arial Narrow"/>
                <a:cs typeface="Arial Narrow"/>
              </a:rPr>
              <a:t>Investigator</a:t>
            </a:r>
            <a:endParaRPr sz="1800">
              <a:latin typeface="Arial Narrow"/>
              <a:cs typeface="Arial Narrow"/>
            </a:endParaRPr>
          </a:p>
          <a:p>
            <a:pPr marL="277495">
              <a:lnSpc>
                <a:spcPts val="2125"/>
              </a:lnSpc>
            </a:pPr>
            <a:r>
              <a:rPr dirty="0" sz="1800" spc="-10">
                <a:latin typeface="Arial Narrow"/>
                <a:cs typeface="Arial Narrow"/>
              </a:rPr>
              <a:t>Joo-Yong</a:t>
            </a:r>
            <a:r>
              <a:rPr dirty="0" sz="1800" spc="-70">
                <a:latin typeface="Arial Narrow"/>
                <a:cs typeface="Arial Narrow"/>
              </a:rPr>
              <a:t> </a:t>
            </a:r>
            <a:r>
              <a:rPr dirty="0" sz="1800" spc="-20">
                <a:latin typeface="Arial Narrow"/>
                <a:cs typeface="Arial Narrow"/>
              </a:rPr>
              <a:t>Hahn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20951" y="1596644"/>
            <a:ext cx="2210435" cy="1406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1800" b="1" i="1">
                <a:solidFill>
                  <a:srgbClr val="C00000"/>
                </a:solidFill>
                <a:latin typeface="Arial Narrow"/>
                <a:cs typeface="Arial Narrow"/>
              </a:rPr>
              <a:t>Executive</a:t>
            </a:r>
            <a:r>
              <a:rPr dirty="0" sz="1800" spc="-5" b="1" i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800" spc="-10" b="1" i="1">
                <a:solidFill>
                  <a:srgbClr val="C00000"/>
                </a:solidFill>
                <a:latin typeface="Arial Narrow"/>
                <a:cs typeface="Arial Narrow"/>
              </a:rPr>
              <a:t>Committee</a:t>
            </a:r>
            <a:endParaRPr sz="1800">
              <a:latin typeface="Arial Narrow"/>
              <a:cs typeface="Arial Narrow"/>
            </a:endParaRPr>
          </a:p>
          <a:p>
            <a:pPr marL="277495" marR="434340">
              <a:lnSpc>
                <a:spcPct val="100400"/>
              </a:lnSpc>
              <a:spcBef>
                <a:spcPts val="40"/>
              </a:spcBef>
            </a:pPr>
            <a:r>
              <a:rPr dirty="0" sz="1800" spc="-10">
                <a:latin typeface="Arial Narrow"/>
                <a:cs typeface="Arial Narrow"/>
              </a:rPr>
              <a:t>Joo-Yong</a:t>
            </a:r>
            <a:r>
              <a:rPr dirty="0" sz="1800" spc="-70">
                <a:latin typeface="Arial Narrow"/>
                <a:cs typeface="Arial Narrow"/>
              </a:rPr>
              <a:t> </a:t>
            </a:r>
            <a:r>
              <a:rPr dirty="0" sz="1800" spc="-20">
                <a:latin typeface="Arial Narrow"/>
                <a:cs typeface="Arial Narrow"/>
              </a:rPr>
              <a:t>Hahn </a:t>
            </a:r>
            <a:r>
              <a:rPr dirty="0" sz="1800" spc="-10">
                <a:latin typeface="Arial Narrow"/>
                <a:cs typeface="Arial Narrow"/>
              </a:rPr>
              <a:t>Young</a:t>
            </a:r>
            <a:r>
              <a:rPr dirty="0" sz="1800" spc="-4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Bin</a:t>
            </a:r>
            <a:r>
              <a:rPr dirty="0" sz="1800" spc="-40">
                <a:latin typeface="Arial Narrow"/>
                <a:cs typeface="Arial Narrow"/>
              </a:rPr>
              <a:t> </a:t>
            </a:r>
            <a:r>
              <a:rPr dirty="0" sz="1800" spc="-20">
                <a:latin typeface="Arial Narrow"/>
                <a:cs typeface="Arial Narrow"/>
              </a:rPr>
              <a:t>Song </a:t>
            </a:r>
            <a:r>
              <a:rPr dirty="0" sz="1800">
                <a:latin typeface="Arial Narrow"/>
                <a:cs typeface="Arial Narrow"/>
              </a:rPr>
              <a:t>Jeong</a:t>
            </a:r>
            <a:r>
              <a:rPr dirty="0" sz="1800" spc="-1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Hoon</a:t>
            </a:r>
            <a:r>
              <a:rPr dirty="0" sz="1800" spc="-20">
                <a:latin typeface="Arial Narrow"/>
                <a:cs typeface="Arial Narrow"/>
              </a:rPr>
              <a:t> </a:t>
            </a:r>
            <a:r>
              <a:rPr dirty="0" sz="1800" spc="-30">
                <a:latin typeface="Arial Narrow"/>
                <a:cs typeface="Arial Narrow"/>
              </a:rPr>
              <a:t>Yang </a:t>
            </a:r>
            <a:r>
              <a:rPr dirty="0" sz="1800">
                <a:latin typeface="Arial Narrow"/>
                <a:cs typeface="Arial Narrow"/>
              </a:rPr>
              <a:t>Joo</a:t>
            </a:r>
            <a:r>
              <a:rPr dirty="0" sz="1800" spc="-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Myung </a:t>
            </a:r>
            <a:r>
              <a:rPr dirty="0" sz="1800" spc="-25">
                <a:latin typeface="Arial Narrow"/>
                <a:cs typeface="Arial Narrow"/>
              </a:rPr>
              <a:t>Lee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20951" y="3248659"/>
            <a:ext cx="3743325" cy="1125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1800" b="1" i="1">
                <a:solidFill>
                  <a:srgbClr val="C00000"/>
                </a:solidFill>
                <a:latin typeface="Arial Narrow"/>
                <a:cs typeface="Arial Narrow"/>
              </a:rPr>
              <a:t>Clinical</a:t>
            </a:r>
            <a:r>
              <a:rPr dirty="0" sz="1800" spc="-20" b="1" i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800" b="1" i="1">
                <a:solidFill>
                  <a:srgbClr val="C00000"/>
                </a:solidFill>
                <a:latin typeface="Arial Narrow"/>
                <a:cs typeface="Arial Narrow"/>
              </a:rPr>
              <a:t>Event</a:t>
            </a:r>
            <a:r>
              <a:rPr dirty="0" sz="1800" spc="-80" b="1" i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800" b="1" i="1">
                <a:solidFill>
                  <a:srgbClr val="C00000"/>
                </a:solidFill>
                <a:latin typeface="Arial Narrow"/>
                <a:cs typeface="Arial Narrow"/>
              </a:rPr>
              <a:t>Adjudication</a:t>
            </a:r>
            <a:r>
              <a:rPr dirty="0" sz="1800" spc="-15" b="1" i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800" spc="-10" b="1" i="1">
                <a:solidFill>
                  <a:srgbClr val="C00000"/>
                </a:solidFill>
                <a:latin typeface="Arial Narrow"/>
                <a:cs typeface="Arial Narrow"/>
              </a:rPr>
              <a:t>Committee</a:t>
            </a:r>
            <a:endParaRPr sz="1800">
              <a:latin typeface="Arial Narrow"/>
              <a:cs typeface="Arial Narrow"/>
            </a:endParaRPr>
          </a:p>
          <a:p>
            <a:pPr marL="277495" marR="1556385">
              <a:lnSpc>
                <a:spcPts val="2090"/>
              </a:lnSpc>
              <a:spcBef>
                <a:spcPts val="175"/>
              </a:spcBef>
            </a:pPr>
            <a:r>
              <a:rPr dirty="0" sz="1800" spc="-10">
                <a:latin typeface="Arial Narrow"/>
                <a:cs typeface="Arial Narrow"/>
              </a:rPr>
              <a:t>Hyun-</a:t>
            </a:r>
            <a:r>
              <a:rPr dirty="0" sz="1800">
                <a:latin typeface="Arial Narrow"/>
                <a:cs typeface="Arial Narrow"/>
              </a:rPr>
              <a:t>Jong</a:t>
            </a:r>
            <a:r>
              <a:rPr dirty="0" sz="1800" spc="2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Lee</a:t>
            </a:r>
            <a:r>
              <a:rPr dirty="0" sz="1800" spc="20">
                <a:latin typeface="Arial Narrow"/>
                <a:cs typeface="Arial Narrow"/>
              </a:rPr>
              <a:t> </a:t>
            </a:r>
            <a:r>
              <a:rPr dirty="0" sz="1800" spc="-10">
                <a:latin typeface="Arial Narrow"/>
                <a:cs typeface="Arial Narrow"/>
              </a:rPr>
              <a:t>(Chair) </a:t>
            </a:r>
            <a:r>
              <a:rPr dirty="0" sz="1800">
                <a:latin typeface="Arial Narrow"/>
                <a:cs typeface="Arial Narrow"/>
              </a:rPr>
              <a:t>Dong</a:t>
            </a:r>
            <a:r>
              <a:rPr dirty="0" sz="1800" spc="-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Ryeol</a:t>
            </a:r>
            <a:r>
              <a:rPr dirty="0" sz="1800" spc="-10">
                <a:latin typeface="Arial Narrow"/>
                <a:cs typeface="Arial Narrow"/>
              </a:rPr>
              <a:t> </a:t>
            </a:r>
            <a:r>
              <a:rPr dirty="0" sz="1800" spc="-25">
                <a:latin typeface="Arial Narrow"/>
                <a:cs typeface="Arial Narrow"/>
              </a:rPr>
              <a:t>Ryu</a:t>
            </a:r>
            <a:endParaRPr sz="1800">
              <a:latin typeface="Arial Narrow"/>
              <a:cs typeface="Arial Narrow"/>
            </a:endParaRPr>
          </a:p>
          <a:p>
            <a:pPr marL="277495">
              <a:lnSpc>
                <a:spcPts val="2150"/>
              </a:lnSpc>
            </a:pPr>
            <a:r>
              <a:rPr dirty="0" sz="1800">
                <a:latin typeface="Arial Narrow"/>
                <a:cs typeface="Arial Narrow"/>
              </a:rPr>
              <a:t>Kyu</a:t>
            </a:r>
            <a:r>
              <a:rPr dirty="0" sz="1800" spc="-65">
                <a:latin typeface="Arial Narrow"/>
                <a:cs typeface="Arial Narrow"/>
              </a:rPr>
              <a:t> </a:t>
            </a:r>
            <a:r>
              <a:rPr dirty="0" sz="1800" spc="-35">
                <a:latin typeface="Arial Narrow"/>
                <a:cs typeface="Arial Narrow"/>
              </a:rPr>
              <a:t>Tae</a:t>
            </a:r>
            <a:r>
              <a:rPr dirty="0" sz="1800" spc="-25">
                <a:latin typeface="Arial Narrow"/>
                <a:cs typeface="Arial Narrow"/>
              </a:rPr>
              <a:t> </a:t>
            </a:r>
            <a:r>
              <a:rPr dirty="0" sz="1800" spc="-20">
                <a:latin typeface="Arial Narrow"/>
                <a:cs typeface="Arial Narrow"/>
              </a:rPr>
              <a:t>Park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20951" y="4620259"/>
            <a:ext cx="3333115" cy="1125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1800" b="1" i="1">
                <a:solidFill>
                  <a:srgbClr val="C00000"/>
                </a:solidFill>
                <a:latin typeface="Arial Narrow"/>
                <a:cs typeface="Arial Narrow"/>
              </a:rPr>
              <a:t>Data</a:t>
            </a:r>
            <a:r>
              <a:rPr dirty="0" sz="1800" spc="-20" b="1" i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800" b="1" i="1">
                <a:solidFill>
                  <a:srgbClr val="C00000"/>
                </a:solidFill>
                <a:latin typeface="Arial Narrow"/>
                <a:cs typeface="Arial Narrow"/>
              </a:rPr>
              <a:t>Safety</a:t>
            </a:r>
            <a:r>
              <a:rPr dirty="0" sz="1800" spc="-10" b="1" i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800" b="1" i="1">
                <a:solidFill>
                  <a:srgbClr val="C00000"/>
                </a:solidFill>
                <a:latin typeface="Arial Narrow"/>
                <a:cs typeface="Arial Narrow"/>
              </a:rPr>
              <a:t>and</a:t>
            </a:r>
            <a:r>
              <a:rPr dirty="0" sz="1800" spc="-15" b="1" i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800" b="1" i="1">
                <a:solidFill>
                  <a:srgbClr val="C00000"/>
                </a:solidFill>
                <a:latin typeface="Arial Narrow"/>
                <a:cs typeface="Arial Narrow"/>
              </a:rPr>
              <a:t>Monitoring</a:t>
            </a:r>
            <a:r>
              <a:rPr dirty="0" sz="1800" spc="-10" b="1" i="1">
                <a:solidFill>
                  <a:srgbClr val="C00000"/>
                </a:solidFill>
                <a:latin typeface="Arial Narrow"/>
                <a:cs typeface="Arial Narrow"/>
              </a:rPr>
              <a:t> Board</a:t>
            </a:r>
            <a:endParaRPr sz="1800">
              <a:latin typeface="Arial Narrow"/>
              <a:cs typeface="Arial Narrow"/>
            </a:endParaRPr>
          </a:p>
          <a:p>
            <a:pPr marL="277495" marR="833755">
              <a:lnSpc>
                <a:spcPct val="99400"/>
              </a:lnSpc>
              <a:spcBef>
                <a:spcPts val="60"/>
              </a:spcBef>
            </a:pPr>
            <a:r>
              <a:rPr dirty="0" sz="1800">
                <a:latin typeface="Arial Narrow"/>
                <a:cs typeface="Arial Narrow"/>
              </a:rPr>
              <a:t>Kiyuk</a:t>
            </a:r>
            <a:r>
              <a:rPr dirty="0" sz="1800" spc="-1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Change </a:t>
            </a:r>
            <a:r>
              <a:rPr dirty="0" sz="1800" spc="-10">
                <a:latin typeface="Arial Narrow"/>
                <a:cs typeface="Arial Narrow"/>
              </a:rPr>
              <a:t>(Chair) </a:t>
            </a:r>
            <a:r>
              <a:rPr dirty="0" sz="1800">
                <a:latin typeface="Arial Narrow"/>
                <a:cs typeface="Arial Narrow"/>
              </a:rPr>
              <a:t>Seonwoo</a:t>
            </a:r>
            <a:r>
              <a:rPr dirty="0" sz="1800" spc="-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Kim</a:t>
            </a:r>
            <a:r>
              <a:rPr dirty="0" sz="1800" spc="-10">
                <a:latin typeface="Arial Narrow"/>
                <a:cs typeface="Arial Narrow"/>
              </a:rPr>
              <a:t> (statistician) Dong-Yeon</a:t>
            </a:r>
            <a:r>
              <a:rPr dirty="0" sz="1800" spc="-50">
                <a:latin typeface="Arial Narrow"/>
                <a:cs typeface="Arial Narrow"/>
              </a:rPr>
              <a:t> </a:t>
            </a:r>
            <a:r>
              <a:rPr dirty="0" sz="1800" spc="-25">
                <a:latin typeface="Arial Narrow"/>
                <a:cs typeface="Arial Narrow"/>
              </a:rPr>
              <a:t>Kim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929218" y="785876"/>
            <a:ext cx="3520440" cy="2482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 indent="-285115">
              <a:lnSpc>
                <a:spcPts val="2125"/>
              </a:lnSpc>
              <a:spcBef>
                <a:spcPts val="10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1800" b="1" i="1">
                <a:solidFill>
                  <a:srgbClr val="C00000"/>
                </a:solidFill>
                <a:latin typeface="Arial Narrow"/>
                <a:cs typeface="Arial Narrow"/>
              </a:rPr>
              <a:t>Data</a:t>
            </a:r>
            <a:r>
              <a:rPr dirty="0" sz="1800" spc="-15" b="1" i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800" b="1" i="1">
                <a:solidFill>
                  <a:srgbClr val="C00000"/>
                </a:solidFill>
                <a:latin typeface="Arial Narrow"/>
                <a:cs typeface="Arial Narrow"/>
              </a:rPr>
              <a:t>Coordination</a:t>
            </a:r>
            <a:r>
              <a:rPr dirty="0" sz="1800" spc="-20" b="1" i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800" b="1" i="1">
                <a:solidFill>
                  <a:srgbClr val="C00000"/>
                </a:solidFill>
                <a:latin typeface="Arial Narrow"/>
                <a:cs typeface="Arial Narrow"/>
              </a:rPr>
              <a:t>and</a:t>
            </a:r>
            <a:r>
              <a:rPr dirty="0" sz="1800" spc="-15" b="1" i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800" spc="-10" b="1" i="1">
                <a:solidFill>
                  <a:srgbClr val="C00000"/>
                </a:solidFill>
                <a:latin typeface="Arial Narrow"/>
                <a:cs typeface="Arial Narrow"/>
              </a:rPr>
              <a:t>Management</a:t>
            </a:r>
            <a:endParaRPr sz="1800">
              <a:latin typeface="Arial Narrow"/>
              <a:cs typeface="Arial Narrow"/>
            </a:endParaRPr>
          </a:p>
          <a:p>
            <a:pPr marL="278130">
              <a:lnSpc>
                <a:spcPts val="2125"/>
              </a:lnSpc>
            </a:pPr>
            <a:r>
              <a:rPr dirty="0" sz="1800">
                <a:latin typeface="Arial Narrow"/>
                <a:cs typeface="Arial Narrow"/>
              </a:rPr>
              <a:t>Suyoun</a:t>
            </a:r>
            <a:r>
              <a:rPr dirty="0" sz="1800" spc="-15">
                <a:latin typeface="Arial Narrow"/>
                <a:cs typeface="Arial Narrow"/>
              </a:rPr>
              <a:t> </a:t>
            </a:r>
            <a:r>
              <a:rPr dirty="0" sz="1800" spc="-20">
                <a:latin typeface="Arial Narrow"/>
                <a:cs typeface="Arial Narrow"/>
              </a:rPr>
              <a:t>Shin</a:t>
            </a:r>
            <a:endParaRPr sz="1800">
              <a:latin typeface="Arial Narrow"/>
              <a:cs typeface="Arial Narrow"/>
            </a:endParaRPr>
          </a:p>
          <a:p>
            <a:pPr marL="278130" marR="1915160">
              <a:lnSpc>
                <a:spcPct val="99400"/>
              </a:lnSpc>
              <a:spcBef>
                <a:spcPts val="60"/>
              </a:spcBef>
            </a:pPr>
            <a:r>
              <a:rPr dirty="0" sz="1800">
                <a:latin typeface="Arial Narrow"/>
                <a:cs typeface="Arial Narrow"/>
              </a:rPr>
              <a:t>Jinshil</a:t>
            </a:r>
            <a:r>
              <a:rPr dirty="0" sz="1800" spc="-25">
                <a:latin typeface="Arial Narrow"/>
                <a:cs typeface="Arial Narrow"/>
              </a:rPr>
              <a:t> Kim </a:t>
            </a:r>
            <a:r>
              <a:rPr dirty="0" sz="1800">
                <a:latin typeface="Arial Narrow"/>
                <a:cs typeface="Arial Narrow"/>
              </a:rPr>
              <a:t>Jaeyoung</a:t>
            </a:r>
            <a:r>
              <a:rPr dirty="0" sz="1800" spc="-20">
                <a:latin typeface="Arial Narrow"/>
                <a:cs typeface="Arial Narrow"/>
              </a:rPr>
              <a:t> Park </a:t>
            </a:r>
            <a:r>
              <a:rPr dirty="0" sz="1800">
                <a:latin typeface="Arial Narrow"/>
                <a:cs typeface="Arial Narrow"/>
              </a:rPr>
              <a:t>Seunghyun</a:t>
            </a:r>
            <a:r>
              <a:rPr dirty="0" sz="1800" spc="-5">
                <a:latin typeface="Arial Narrow"/>
                <a:cs typeface="Arial Narrow"/>
              </a:rPr>
              <a:t> </a:t>
            </a:r>
            <a:r>
              <a:rPr dirty="0" sz="1800" spc="-25">
                <a:latin typeface="Arial Narrow"/>
                <a:cs typeface="Arial Narrow"/>
              </a:rPr>
              <a:t>Lee </a:t>
            </a:r>
            <a:r>
              <a:rPr dirty="0" sz="1800">
                <a:latin typeface="Arial Narrow"/>
                <a:cs typeface="Arial Narrow"/>
              </a:rPr>
              <a:t>Euna </a:t>
            </a:r>
            <a:r>
              <a:rPr dirty="0" sz="1800" spc="-25">
                <a:latin typeface="Arial Narrow"/>
                <a:cs typeface="Arial Narrow"/>
              </a:rPr>
              <a:t>Kim</a:t>
            </a:r>
            <a:r>
              <a:rPr dirty="0" sz="1800" spc="50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Hyein</a:t>
            </a:r>
            <a:r>
              <a:rPr dirty="0" sz="1800" spc="-10">
                <a:latin typeface="Arial Narrow"/>
                <a:cs typeface="Arial Narrow"/>
              </a:rPr>
              <a:t> </a:t>
            </a:r>
            <a:r>
              <a:rPr dirty="0" sz="1800" spc="-20">
                <a:latin typeface="Arial Narrow"/>
                <a:cs typeface="Arial Narrow"/>
              </a:rPr>
              <a:t>Kang</a:t>
            </a:r>
            <a:endParaRPr sz="1800">
              <a:latin typeface="Arial Narrow"/>
              <a:cs typeface="Arial Narrow"/>
            </a:endParaRPr>
          </a:p>
          <a:p>
            <a:pPr marL="278130" marR="2075814">
              <a:lnSpc>
                <a:spcPts val="2090"/>
              </a:lnSpc>
              <a:spcBef>
                <a:spcPts val="175"/>
              </a:spcBef>
            </a:pPr>
            <a:r>
              <a:rPr dirty="0" sz="1800">
                <a:latin typeface="Arial Narrow"/>
                <a:cs typeface="Arial Narrow"/>
              </a:rPr>
              <a:t>Su Jin </a:t>
            </a:r>
            <a:r>
              <a:rPr dirty="0" sz="1800" spc="-10">
                <a:latin typeface="Arial Narrow"/>
                <a:cs typeface="Arial Narrow"/>
              </a:rPr>
              <a:t>Hwang Yeonhui</a:t>
            </a:r>
            <a:r>
              <a:rPr dirty="0" sz="1800" spc="-70">
                <a:latin typeface="Arial Narrow"/>
                <a:cs typeface="Arial Narrow"/>
              </a:rPr>
              <a:t> </a:t>
            </a:r>
            <a:r>
              <a:rPr dirty="0" sz="1800" spc="-25">
                <a:latin typeface="Arial Narrow"/>
                <a:cs typeface="Arial Narrow"/>
              </a:rPr>
              <a:t>Lee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929218" y="3529076"/>
            <a:ext cx="2977515" cy="1110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 indent="-285115">
              <a:lnSpc>
                <a:spcPts val="2125"/>
              </a:lnSpc>
              <a:spcBef>
                <a:spcPts val="10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1800" b="1" i="1">
                <a:solidFill>
                  <a:srgbClr val="C00000"/>
                </a:solidFill>
                <a:latin typeface="Arial Narrow"/>
                <a:cs typeface="Arial Narrow"/>
              </a:rPr>
              <a:t>Angiography</a:t>
            </a:r>
            <a:r>
              <a:rPr dirty="0" sz="1800" spc="-25" b="1" i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800" b="1" i="1">
                <a:solidFill>
                  <a:srgbClr val="C00000"/>
                </a:solidFill>
                <a:latin typeface="Arial Narrow"/>
                <a:cs typeface="Arial Narrow"/>
              </a:rPr>
              <a:t>Core</a:t>
            </a:r>
            <a:r>
              <a:rPr dirty="0" sz="1800" spc="-15" b="1" i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800" spc="-10" b="1" i="1">
                <a:solidFill>
                  <a:srgbClr val="C00000"/>
                </a:solidFill>
                <a:latin typeface="Arial Narrow"/>
                <a:cs typeface="Arial Narrow"/>
              </a:rPr>
              <a:t>Laboratory</a:t>
            </a:r>
            <a:endParaRPr sz="1800">
              <a:latin typeface="Arial Narrow"/>
              <a:cs typeface="Arial Narrow"/>
            </a:endParaRPr>
          </a:p>
          <a:p>
            <a:pPr marL="278130">
              <a:lnSpc>
                <a:spcPts val="2125"/>
              </a:lnSpc>
            </a:pPr>
            <a:r>
              <a:rPr dirty="0" sz="1800">
                <a:latin typeface="Arial Narrow"/>
                <a:cs typeface="Arial Narrow"/>
              </a:rPr>
              <a:t>Hyein</a:t>
            </a:r>
            <a:r>
              <a:rPr dirty="0" sz="1800" spc="-10">
                <a:latin typeface="Arial Narrow"/>
                <a:cs typeface="Arial Narrow"/>
              </a:rPr>
              <a:t> </a:t>
            </a:r>
            <a:r>
              <a:rPr dirty="0" sz="1800" spc="-20">
                <a:latin typeface="Arial Narrow"/>
                <a:cs typeface="Arial Narrow"/>
              </a:rPr>
              <a:t>Kang</a:t>
            </a:r>
            <a:endParaRPr sz="1800">
              <a:latin typeface="Arial Narrow"/>
              <a:cs typeface="Arial Narrow"/>
            </a:endParaRPr>
          </a:p>
          <a:p>
            <a:pPr marL="278130" marR="1405890">
              <a:lnSpc>
                <a:spcPts val="2090"/>
              </a:lnSpc>
              <a:spcBef>
                <a:spcPts val="175"/>
              </a:spcBef>
            </a:pPr>
            <a:r>
              <a:rPr dirty="0" sz="1800">
                <a:latin typeface="Arial Narrow"/>
                <a:cs typeface="Arial Narrow"/>
              </a:rPr>
              <a:t>Hyun</a:t>
            </a:r>
            <a:r>
              <a:rPr dirty="0" sz="1800" spc="-1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Sung</a:t>
            </a:r>
            <a:r>
              <a:rPr dirty="0" sz="1800" spc="-5">
                <a:latin typeface="Arial Narrow"/>
                <a:cs typeface="Arial Narrow"/>
              </a:rPr>
              <a:t> </a:t>
            </a:r>
            <a:r>
              <a:rPr dirty="0" sz="1800" spc="-25">
                <a:latin typeface="Arial Narrow"/>
                <a:cs typeface="Arial Narrow"/>
              </a:rPr>
              <a:t>Joh </a:t>
            </a:r>
            <a:r>
              <a:rPr dirty="0" sz="1800">
                <a:latin typeface="Arial Narrow"/>
                <a:cs typeface="Arial Narrow"/>
              </a:rPr>
              <a:t>Ki</a:t>
            </a:r>
            <a:r>
              <a:rPr dirty="0" sz="1800" spc="-1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Hong</a:t>
            </a:r>
            <a:r>
              <a:rPr dirty="0" sz="1800" spc="5">
                <a:latin typeface="Arial Narrow"/>
                <a:cs typeface="Arial Narrow"/>
              </a:rPr>
              <a:t> </a:t>
            </a:r>
            <a:r>
              <a:rPr dirty="0" sz="1800" spc="-20">
                <a:latin typeface="Arial Narrow"/>
                <a:cs typeface="Arial Narrow"/>
              </a:rPr>
              <a:t>Choi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929218" y="4900676"/>
            <a:ext cx="3763645" cy="1110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 indent="-285115">
              <a:lnSpc>
                <a:spcPts val="2125"/>
              </a:lnSpc>
              <a:spcBef>
                <a:spcPts val="10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1800" b="1" i="1">
                <a:solidFill>
                  <a:srgbClr val="C00000"/>
                </a:solidFill>
                <a:latin typeface="Arial Narrow"/>
                <a:cs typeface="Arial Narrow"/>
              </a:rPr>
              <a:t>Intravascular</a:t>
            </a:r>
            <a:r>
              <a:rPr dirty="0" sz="1800" spc="-15" b="1" i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800" b="1" i="1">
                <a:solidFill>
                  <a:srgbClr val="C00000"/>
                </a:solidFill>
                <a:latin typeface="Arial Narrow"/>
                <a:cs typeface="Arial Narrow"/>
              </a:rPr>
              <a:t>Imaging</a:t>
            </a:r>
            <a:r>
              <a:rPr dirty="0" sz="1800" spc="-10" b="1" i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800" b="1" i="1">
                <a:solidFill>
                  <a:srgbClr val="C00000"/>
                </a:solidFill>
                <a:latin typeface="Arial Narrow"/>
                <a:cs typeface="Arial Narrow"/>
              </a:rPr>
              <a:t>Core</a:t>
            </a:r>
            <a:r>
              <a:rPr dirty="0" sz="1800" spc="-5" b="1" i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800" spc="-10" b="1" i="1">
                <a:solidFill>
                  <a:srgbClr val="C00000"/>
                </a:solidFill>
                <a:latin typeface="Arial Narrow"/>
                <a:cs typeface="Arial Narrow"/>
              </a:rPr>
              <a:t>Laboratory</a:t>
            </a:r>
            <a:endParaRPr sz="1800">
              <a:latin typeface="Arial Narrow"/>
              <a:cs typeface="Arial Narrow"/>
            </a:endParaRPr>
          </a:p>
          <a:p>
            <a:pPr marL="278130">
              <a:lnSpc>
                <a:spcPts val="2125"/>
              </a:lnSpc>
            </a:pPr>
            <a:r>
              <a:rPr dirty="0" sz="1800">
                <a:latin typeface="Arial Narrow"/>
                <a:cs typeface="Arial Narrow"/>
              </a:rPr>
              <a:t>Joo</a:t>
            </a:r>
            <a:r>
              <a:rPr dirty="0" sz="1800" spc="-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Myung </a:t>
            </a:r>
            <a:r>
              <a:rPr dirty="0" sz="1800" spc="-25">
                <a:latin typeface="Arial Narrow"/>
                <a:cs typeface="Arial Narrow"/>
              </a:rPr>
              <a:t>Lee</a:t>
            </a:r>
            <a:endParaRPr sz="1800">
              <a:latin typeface="Arial Narrow"/>
              <a:cs typeface="Arial Narrow"/>
            </a:endParaRPr>
          </a:p>
          <a:p>
            <a:pPr marL="278130" marR="2409190">
              <a:lnSpc>
                <a:spcPts val="2090"/>
              </a:lnSpc>
              <a:spcBef>
                <a:spcPts val="175"/>
              </a:spcBef>
            </a:pPr>
            <a:r>
              <a:rPr dirty="0" sz="1800">
                <a:latin typeface="Arial Narrow"/>
                <a:cs typeface="Arial Narrow"/>
              </a:rPr>
              <a:t>Hyein</a:t>
            </a:r>
            <a:r>
              <a:rPr dirty="0" sz="1800" spc="-10">
                <a:latin typeface="Arial Narrow"/>
                <a:cs typeface="Arial Narrow"/>
              </a:rPr>
              <a:t> </a:t>
            </a:r>
            <a:r>
              <a:rPr dirty="0" sz="1800" spc="-20">
                <a:latin typeface="Arial Narrow"/>
                <a:cs typeface="Arial Narrow"/>
              </a:rPr>
              <a:t>Kang </a:t>
            </a:r>
            <a:r>
              <a:rPr dirty="0" sz="1800">
                <a:latin typeface="Arial Narrow"/>
                <a:cs typeface="Arial Narrow"/>
              </a:rPr>
              <a:t>Se</a:t>
            </a:r>
            <a:r>
              <a:rPr dirty="0" sz="1800" spc="-65">
                <a:latin typeface="Arial Narrow"/>
                <a:cs typeface="Arial Narrow"/>
              </a:rPr>
              <a:t> </a:t>
            </a:r>
            <a:r>
              <a:rPr dirty="0" sz="1800" spc="-10">
                <a:latin typeface="Arial Narrow"/>
                <a:cs typeface="Arial Narrow"/>
              </a:rPr>
              <a:t>Young</a:t>
            </a:r>
            <a:r>
              <a:rPr dirty="0" sz="1800" spc="-35">
                <a:latin typeface="Arial Narrow"/>
                <a:cs typeface="Arial Narrow"/>
              </a:rPr>
              <a:t> </a:t>
            </a:r>
            <a:r>
              <a:rPr dirty="0" sz="1800" spc="-25">
                <a:latin typeface="Arial Narrow"/>
                <a:cs typeface="Arial Narrow"/>
              </a:rPr>
              <a:t>Im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220" y="196071"/>
            <a:ext cx="2217489" cy="48944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32052" y="149713"/>
            <a:ext cx="3615054" cy="576580"/>
          </a:xfrm>
          <a:prstGeom prst="rect"/>
          <a:solidFill>
            <a:srgbClr val="C5E0B4"/>
          </a:solidFill>
          <a:ln w="9525">
            <a:solidFill>
              <a:srgbClr val="000000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1313180" marR="125095" indent="-1180465">
              <a:lnSpc>
                <a:spcPct val="100000"/>
              </a:lnSpc>
              <a:spcBef>
                <a:spcPts val="315"/>
              </a:spcBef>
            </a:pPr>
            <a:r>
              <a:rPr dirty="0">
                <a:solidFill>
                  <a:srgbClr val="000000"/>
                </a:solidFill>
              </a:rPr>
              <a:t>5586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Patients</a:t>
            </a:r>
            <a:r>
              <a:rPr dirty="0" spc="-2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from</a:t>
            </a:r>
            <a:r>
              <a:rPr dirty="0" spc="-1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20</a:t>
            </a:r>
            <a:r>
              <a:rPr dirty="0" spc="-2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sites</a:t>
            </a:r>
            <a:r>
              <a:rPr dirty="0" spc="-2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were</a:t>
            </a:r>
            <a:r>
              <a:rPr dirty="0" spc="-20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assessed </a:t>
            </a:r>
            <a:r>
              <a:rPr dirty="0">
                <a:solidFill>
                  <a:srgbClr val="000000"/>
                </a:solidFill>
              </a:rPr>
              <a:t>for</a:t>
            </a:r>
            <a:r>
              <a:rPr dirty="0" spc="-10">
                <a:solidFill>
                  <a:srgbClr val="000000"/>
                </a:solidFill>
              </a:rPr>
              <a:t> eligibility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7923220" y="479628"/>
            <a:ext cx="3615054" cy="161734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78105" rIns="0" bIns="0" rtlCol="0" vert="horz">
            <a:spAutoFit/>
          </a:bodyPr>
          <a:lstStyle/>
          <a:p>
            <a:pPr marL="69850">
              <a:lnSpc>
                <a:spcPts val="1415"/>
              </a:lnSpc>
              <a:spcBef>
                <a:spcPts val="615"/>
              </a:spcBef>
            </a:pPr>
            <a:r>
              <a:rPr dirty="0" sz="1200" b="1">
                <a:latin typeface="Arial Narrow"/>
                <a:cs typeface="Arial Narrow"/>
              </a:rPr>
              <a:t>3947</a:t>
            </a:r>
            <a:r>
              <a:rPr dirty="0" sz="1200" spc="-15" b="1">
                <a:latin typeface="Arial Narrow"/>
                <a:cs typeface="Arial Narrow"/>
              </a:rPr>
              <a:t> </a:t>
            </a:r>
            <a:r>
              <a:rPr dirty="0" sz="1200" b="1">
                <a:latin typeface="Arial Narrow"/>
                <a:cs typeface="Arial Narrow"/>
              </a:rPr>
              <a:t>Were</a:t>
            </a:r>
            <a:r>
              <a:rPr dirty="0" sz="1200" spc="-10" b="1">
                <a:latin typeface="Arial Narrow"/>
                <a:cs typeface="Arial Narrow"/>
              </a:rPr>
              <a:t> </a:t>
            </a:r>
            <a:r>
              <a:rPr dirty="0" sz="1200" b="1">
                <a:latin typeface="Arial Narrow"/>
                <a:cs typeface="Arial Narrow"/>
              </a:rPr>
              <a:t>not</a:t>
            </a:r>
            <a:r>
              <a:rPr dirty="0" sz="1200" spc="-10" b="1">
                <a:latin typeface="Arial Narrow"/>
                <a:cs typeface="Arial Narrow"/>
              </a:rPr>
              <a:t> enrolled</a:t>
            </a:r>
            <a:endParaRPr sz="1200">
              <a:latin typeface="Arial Narrow"/>
              <a:cs typeface="Arial Narrow"/>
            </a:endParaRPr>
          </a:p>
          <a:p>
            <a:pPr marL="158750">
              <a:lnSpc>
                <a:spcPts val="1415"/>
              </a:lnSpc>
            </a:pPr>
            <a:r>
              <a:rPr dirty="0" sz="1200" b="1">
                <a:latin typeface="Arial Narrow"/>
                <a:cs typeface="Arial Narrow"/>
              </a:rPr>
              <a:t>1989</a:t>
            </a:r>
            <a:r>
              <a:rPr dirty="0" sz="1200" spc="-5" b="1">
                <a:latin typeface="Arial Narrow"/>
                <a:cs typeface="Arial Narrow"/>
              </a:rPr>
              <a:t> </a:t>
            </a:r>
            <a:r>
              <a:rPr dirty="0" sz="1200" b="1">
                <a:latin typeface="Arial Narrow"/>
                <a:cs typeface="Arial Narrow"/>
              </a:rPr>
              <a:t>Had</a:t>
            </a:r>
            <a:r>
              <a:rPr dirty="0" sz="1200" spc="-5" b="1">
                <a:latin typeface="Arial Narrow"/>
                <a:cs typeface="Arial Narrow"/>
              </a:rPr>
              <a:t> </a:t>
            </a:r>
            <a:r>
              <a:rPr dirty="0" sz="1200" b="1">
                <a:latin typeface="Arial Narrow"/>
                <a:cs typeface="Arial Narrow"/>
              </a:rPr>
              <a:t>no</a:t>
            </a:r>
            <a:r>
              <a:rPr dirty="0" sz="1200" spc="-10" b="1">
                <a:latin typeface="Arial Narrow"/>
                <a:cs typeface="Arial Narrow"/>
              </a:rPr>
              <a:t> </a:t>
            </a:r>
            <a:r>
              <a:rPr dirty="0" sz="1200" b="1">
                <a:latin typeface="Arial Narrow"/>
                <a:cs typeface="Arial Narrow"/>
              </a:rPr>
              <a:t>complex</a:t>
            </a:r>
            <a:r>
              <a:rPr dirty="0" sz="1200" spc="-5" b="1">
                <a:latin typeface="Arial Narrow"/>
                <a:cs typeface="Arial Narrow"/>
              </a:rPr>
              <a:t> </a:t>
            </a:r>
            <a:r>
              <a:rPr dirty="0" sz="1200" b="1">
                <a:latin typeface="Arial Narrow"/>
                <a:cs typeface="Arial Narrow"/>
              </a:rPr>
              <a:t>coronary</a:t>
            </a:r>
            <a:r>
              <a:rPr dirty="0" sz="1200" spc="-5" b="1">
                <a:latin typeface="Arial Narrow"/>
                <a:cs typeface="Arial Narrow"/>
              </a:rPr>
              <a:t> </a:t>
            </a:r>
            <a:r>
              <a:rPr dirty="0" sz="1200" b="1">
                <a:latin typeface="Arial Narrow"/>
                <a:cs typeface="Arial Narrow"/>
              </a:rPr>
              <a:t>lesion </a:t>
            </a:r>
            <a:r>
              <a:rPr dirty="0" sz="1200" spc="-25" b="1">
                <a:latin typeface="Arial Narrow"/>
                <a:cs typeface="Arial Narrow"/>
              </a:rPr>
              <a:t>PCI</a:t>
            </a:r>
            <a:endParaRPr sz="1200">
              <a:latin typeface="Arial Narrow"/>
              <a:cs typeface="Arial Narrow"/>
            </a:endParaRPr>
          </a:p>
          <a:p>
            <a:pPr marL="158750" marR="994410">
              <a:lnSpc>
                <a:spcPts val="1420"/>
              </a:lnSpc>
              <a:spcBef>
                <a:spcPts val="110"/>
              </a:spcBef>
            </a:pPr>
            <a:r>
              <a:rPr dirty="0" sz="1200" b="1">
                <a:latin typeface="Arial Narrow"/>
                <a:cs typeface="Arial Narrow"/>
              </a:rPr>
              <a:t>755</a:t>
            </a:r>
            <a:r>
              <a:rPr dirty="0" sz="1200" spc="-5" b="1">
                <a:latin typeface="Arial Narrow"/>
                <a:cs typeface="Arial Narrow"/>
              </a:rPr>
              <a:t> </a:t>
            </a:r>
            <a:r>
              <a:rPr dirty="0" sz="1200" b="1">
                <a:latin typeface="Arial Narrow"/>
                <a:cs typeface="Arial Narrow"/>
              </a:rPr>
              <a:t>Sent</a:t>
            </a:r>
            <a:r>
              <a:rPr dirty="0" sz="1200" spc="-10" b="1">
                <a:latin typeface="Arial Narrow"/>
                <a:cs typeface="Arial Narrow"/>
              </a:rPr>
              <a:t> </a:t>
            </a:r>
            <a:r>
              <a:rPr dirty="0" sz="1200" b="1">
                <a:latin typeface="Arial Narrow"/>
                <a:cs typeface="Arial Narrow"/>
              </a:rPr>
              <a:t>for</a:t>
            </a:r>
            <a:r>
              <a:rPr dirty="0" sz="1200" spc="5" b="1">
                <a:latin typeface="Arial Narrow"/>
                <a:cs typeface="Arial Narrow"/>
              </a:rPr>
              <a:t> </a:t>
            </a:r>
            <a:r>
              <a:rPr dirty="0" sz="1200" b="1">
                <a:latin typeface="Arial Narrow"/>
                <a:cs typeface="Arial Narrow"/>
              </a:rPr>
              <a:t>coronary</a:t>
            </a:r>
            <a:r>
              <a:rPr dirty="0" sz="1200" spc="-5" b="1">
                <a:latin typeface="Arial Narrow"/>
                <a:cs typeface="Arial Narrow"/>
              </a:rPr>
              <a:t> </a:t>
            </a:r>
            <a:r>
              <a:rPr dirty="0" sz="1200" b="1">
                <a:latin typeface="Arial Narrow"/>
                <a:cs typeface="Arial Narrow"/>
              </a:rPr>
              <a:t>artery</a:t>
            </a:r>
            <a:r>
              <a:rPr dirty="0" sz="1200" spc="-5" b="1">
                <a:latin typeface="Arial Narrow"/>
                <a:cs typeface="Arial Narrow"/>
              </a:rPr>
              <a:t> </a:t>
            </a:r>
            <a:r>
              <a:rPr dirty="0" sz="1200" b="1">
                <a:latin typeface="Arial Narrow"/>
                <a:cs typeface="Arial Narrow"/>
              </a:rPr>
              <a:t>bypass </a:t>
            </a:r>
            <a:r>
              <a:rPr dirty="0" sz="1200" spc="-20" b="1">
                <a:latin typeface="Arial Narrow"/>
                <a:cs typeface="Arial Narrow"/>
              </a:rPr>
              <a:t>graft </a:t>
            </a:r>
            <a:r>
              <a:rPr dirty="0" sz="1200" b="1">
                <a:latin typeface="Arial Narrow"/>
                <a:cs typeface="Arial Narrow"/>
              </a:rPr>
              <a:t>622 Deferred</a:t>
            </a:r>
            <a:r>
              <a:rPr dirty="0" sz="1200" spc="5" b="1">
                <a:latin typeface="Arial Narrow"/>
                <a:cs typeface="Arial Narrow"/>
              </a:rPr>
              <a:t> </a:t>
            </a:r>
            <a:r>
              <a:rPr dirty="0" sz="1200" spc="-10" b="1">
                <a:latin typeface="Arial Narrow"/>
                <a:cs typeface="Arial Narrow"/>
              </a:rPr>
              <a:t>revascularization</a:t>
            </a:r>
            <a:endParaRPr sz="1200">
              <a:latin typeface="Arial Narrow"/>
              <a:cs typeface="Arial Narrow"/>
            </a:endParaRPr>
          </a:p>
          <a:p>
            <a:pPr marL="158750">
              <a:lnSpc>
                <a:spcPts val="1345"/>
              </a:lnSpc>
            </a:pPr>
            <a:r>
              <a:rPr dirty="0" sz="1200" b="1">
                <a:latin typeface="Arial Narrow"/>
                <a:cs typeface="Arial Narrow"/>
              </a:rPr>
              <a:t>341</a:t>
            </a:r>
            <a:r>
              <a:rPr dirty="0" sz="1200" spc="-5" b="1">
                <a:latin typeface="Arial Narrow"/>
                <a:cs typeface="Arial Narrow"/>
              </a:rPr>
              <a:t> </a:t>
            </a:r>
            <a:r>
              <a:rPr dirty="0" sz="1200" b="1">
                <a:latin typeface="Arial Narrow"/>
                <a:cs typeface="Arial Narrow"/>
              </a:rPr>
              <a:t>Physician</a:t>
            </a:r>
            <a:r>
              <a:rPr dirty="0" sz="1200" spc="-5" b="1">
                <a:latin typeface="Arial Narrow"/>
                <a:cs typeface="Arial Narrow"/>
              </a:rPr>
              <a:t> </a:t>
            </a:r>
            <a:r>
              <a:rPr dirty="0" sz="1200" b="1">
                <a:latin typeface="Arial Narrow"/>
                <a:cs typeface="Arial Narrow"/>
              </a:rPr>
              <a:t>judged</a:t>
            </a:r>
            <a:r>
              <a:rPr dirty="0" sz="1200" spc="-5" b="1">
                <a:latin typeface="Arial Narrow"/>
                <a:cs typeface="Arial Narrow"/>
              </a:rPr>
              <a:t> </a:t>
            </a:r>
            <a:r>
              <a:rPr dirty="0" sz="1200" spc="-10" b="1">
                <a:latin typeface="Arial Narrow"/>
                <a:cs typeface="Arial Narrow"/>
              </a:rPr>
              <a:t>ineligibility</a:t>
            </a:r>
            <a:endParaRPr sz="1200">
              <a:latin typeface="Arial Narrow"/>
              <a:cs typeface="Arial Narrow"/>
            </a:endParaRPr>
          </a:p>
          <a:p>
            <a:pPr algn="just" marL="158750" marR="1812925" indent="244475">
              <a:lnSpc>
                <a:spcPct val="100000"/>
              </a:lnSpc>
              <a:spcBef>
                <a:spcPts val="75"/>
              </a:spcBef>
            </a:pPr>
            <a:r>
              <a:rPr dirty="0" sz="1200" b="1">
                <a:latin typeface="Arial Narrow"/>
                <a:cs typeface="Arial Narrow"/>
              </a:rPr>
              <a:t>due</a:t>
            </a:r>
            <a:r>
              <a:rPr dirty="0" sz="1200" spc="-10" b="1">
                <a:latin typeface="Arial Narrow"/>
                <a:cs typeface="Arial Narrow"/>
              </a:rPr>
              <a:t> </a:t>
            </a:r>
            <a:r>
              <a:rPr dirty="0" sz="1200" b="1">
                <a:latin typeface="Arial Narrow"/>
                <a:cs typeface="Arial Narrow"/>
              </a:rPr>
              <a:t>to</a:t>
            </a:r>
            <a:r>
              <a:rPr dirty="0" sz="1200" spc="-5" b="1">
                <a:latin typeface="Arial Narrow"/>
                <a:cs typeface="Arial Narrow"/>
              </a:rPr>
              <a:t> </a:t>
            </a:r>
            <a:r>
              <a:rPr dirty="0" sz="1200" b="1">
                <a:latin typeface="Arial Narrow"/>
                <a:cs typeface="Arial Narrow"/>
              </a:rPr>
              <a:t>clinical</a:t>
            </a:r>
            <a:r>
              <a:rPr dirty="0" sz="1200" spc="-5" b="1">
                <a:latin typeface="Arial Narrow"/>
                <a:cs typeface="Arial Narrow"/>
              </a:rPr>
              <a:t> </a:t>
            </a:r>
            <a:r>
              <a:rPr dirty="0" sz="1200" spc="-10" b="1">
                <a:latin typeface="Arial Narrow"/>
                <a:cs typeface="Arial Narrow"/>
              </a:rPr>
              <a:t>situation </a:t>
            </a:r>
            <a:r>
              <a:rPr dirty="0" sz="1200" b="1">
                <a:latin typeface="Arial Narrow"/>
                <a:cs typeface="Arial Narrow"/>
              </a:rPr>
              <a:t>132</a:t>
            </a:r>
            <a:r>
              <a:rPr dirty="0" sz="1200" spc="-5" b="1">
                <a:latin typeface="Arial Narrow"/>
                <a:cs typeface="Arial Narrow"/>
              </a:rPr>
              <a:t> </a:t>
            </a:r>
            <a:r>
              <a:rPr dirty="0" sz="1200" b="1">
                <a:latin typeface="Arial Narrow"/>
                <a:cs typeface="Arial Narrow"/>
              </a:rPr>
              <a:t>Had</a:t>
            </a:r>
            <a:r>
              <a:rPr dirty="0" sz="1200" spc="-5" b="1">
                <a:latin typeface="Arial Narrow"/>
                <a:cs typeface="Arial Narrow"/>
              </a:rPr>
              <a:t> </a:t>
            </a:r>
            <a:r>
              <a:rPr dirty="0" sz="1200" b="1">
                <a:latin typeface="Arial Narrow"/>
                <a:cs typeface="Arial Narrow"/>
              </a:rPr>
              <a:t>cardiogenic</a:t>
            </a:r>
            <a:r>
              <a:rPr dirty="0" sz="1200" spc="-5" b="1">
                <a:latin typeface="Arial Narrow"/>
                <a:cs typeface="Arial Narrow"/>
              </a:rPr>
              <a:t> </a:t>
            </a:r>
            <a:r>
              <a:rPr dirty="0" sz="1200" spc="-10" b="1">
                <a:latin typeface="Arial Narrow"/>
                <a:cs typeface="Arial Narrow"/>
              </a:rPr>
              <a:t>shock </a:t>
            </a:r>
            <a:r>
              <a:rPr dirty="0" sz="1200" b="1">
                <a:latin typeface="Arial Narrow"/>
                <a:cs typeface="Arial Narrow"/>
              </a:rPr>
              <a:t>108</a:t>
            </a:r>
            <a:r>
              <a:rPr dirty="0" sz="1200" spc="-5" b="1">
                <a:latin typeface="Arial Narrow"/>
                <a:cs typeface="Arial Narrow"/>
              </a:rPr>
              <a:t> </a:t>
            </a:r>
            <a:r>
              <a:rPr dirty="0" sz="1200" b="1">
                <a:latin typeface="Arial Narrow"/>
                <a:cs typeface="Arial Narrow"/>
              </a:rPr>
              <a:t>Refused</a:t>
            </a:r>
            <a:r>
              <a:rPr dirty="0" sz="1200" spc="-10" b="1">
                <a:latin typeface="Arial Narrow"/>
                <a:cs typeface="Arial Narrow"/>
              </a:rPr>
              <a:t> consent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132051" y="1729487"/>
            <a:ext cx="3615054" cy="575310"/>
          </a:xfrm>
          <a:prstGeom prst="rect">
            <a:avLst/>
          </a:prstGeom>
          <a:solidFill>
            <a:srgbClr val="C5E0B4"/>
          </a:solidFill>
          <a:ln w="9525">
            <a:solidFill>
              <a:srgbClr val="000000"/>
            </a:solidFill>
          </a:ln>
        </p:spPr>
        <p:txBody>
          <a:bodyPr wrap="square" lIns="0" tIns="41910" rIns="0" bIns="0" rtlCol="0" vert="horz">
            <a:spAutoFit/>
          </a:bodyPr>
          <a:lstStyle/>
          <a:p>
            <a:pPr marL="578485">
              <a:lnSpc>
                <a:spcPct val="100000"/>
              </a:lnSpc>
              <a:spcBef>
                <a:spcPts val="330"/>
              </a:spcBef>
            </a:pPr>
            <a:r>
              <a:rPr dirty="0" sz="1600" b="1">
                <a:latin typeface="Arial Narrow"/>
                <a:cs typeface="Arial Narrow"/>
              </a:rPr>
              <a:t>1639</a:t>
            </a:r>
            <a:r>
              <a:rPr dirty="0" sz="1600" spc="-30" b="1">
                <a:latin typeface="Arial Narrow"/>
                <a:cs typeface="Arial Narrow"/>
              </a:rPr>
              <a:t> </a:t>
            </a:r>
            <a:r>
              <a:rPr dirty="0" sz="1600" b="1">
                <a:latin typeface="Arial Narrow"/>
                <a:cs typeface="Arial Narrow"/>
              </a:rPr>
              <a:t>Underwent</a:t>
            </a:r>
            <a:r>
              <a:rPr dirty="0" sz="1600" spc="-25" b="1">
                <a:latin typeface="Arial Narrow"/>
                <a:cs typeface="Arial Narrow"/>
              </a:rPr>
              <a:t> </a:t>
            </a:r>
            <a:r>
              <a:rPr dirty="0" sz="1600" spc="-10" b="1">
                <a:latin typeface="Arial Narrow"/>
                <a:cs typeface="Arial Narrow"/>
              </a:rPr>
              <a:t>randomization</a:t>
            </a:r>
            <a:endParaRPr sz="1600">
              <a:latin typeface="Arial Narrow"/>
              <a:cs typeface="Arial Narrow"/>
            </a:endParaRPr>
          </a:p>
          <a:p>
            <a:pPr marL="659130">
              <a:lnSpc>
                <a:spcPct val="100000"/>
              </a:lnSpc>
            </a:pPr>
            <a:r>
              <a:rPr dirty="0" sz="1600" b="1">
                <a:latin typeface="Arial Narrow"/>
                <a:cs typeface="Arial Narrow"/>
              </a:rPr>
              <a:t>(From</a:t>
            </a:r>
            <a:r>
              <a:rPr dirty="0" sz="1600" spc="-25" b="1">
                <a:latin typeface="Arial Narrow"/>
                <a:cs typeface="Arial Narrow"/>
              </a:rPr>
              <a:t> </a:t>
            </a:r>
            <a:r>
              <a:rPr dirty="0" sz="1600" b="1">
                <a:latin typeface="Arial Narrow"/>
                <a:cs typeface="Arial Narrow"/>
              </a:rPr>
              <a:t>May</a:t>
            </a:r>
            <a:r>
              <a:rPr dirty="0" sz="1600" spc="-20" b="1">
                <a:latin typeface="Arial Narrow"/>
                <a:cs typeface="Arial Narrow"/>
              </a:rPr>
              <a:t> </a:t>
            </a:r>
            <a:r>
              <a:rPr dirty="0" sz="1600" b="1">
                <a:latin typeface="Arial Narrow"/>
                <a:cs typeface="Arial Narrow"/>
              </a:rPr>
              <a:t>2018</a:t>
            </a:r>
            <a:r>
              <a:rPr dirty="0" sz="1600" spc="-20" b="1">
                <a:latin typeface="Arial Narrow"/>
                <a:cs typeface="Arial Narrow"/>
              </a:rPr>
              <a:t> </a:t>
            </a:r>
            <a:r>
              <a:rPr dirty="0" sz="1600" b="1">
                <a:latin typeface="Arial Narrow"/>
                <a:cs typeface="Arial Narrow"/>
              </a:rPr>
              <a:t>to</a:t>
            </a:r>
            <a:r>
              <a:rPr dirty="0" sz="1600" spc="-15" b="1">
                <a:latin typeface="Arial Narrow"/>
                <a:cs typeface="Arial Narrow"/>
              </a:rPr>
              <a:t> </a:t>
            </a:r>
            <a:r>
              <a:rPr dirty="0" sz="1600" b="1">
                <a:latin typeface="Arial Narrow"/>
                <a:cs typeface="Arial Narrow"/>
              </a:rPr>
              <a:t>May</a:t>
            </a:r>
            <a:r>
              <a:rPr dirty="0" sz="1600" spc="-20" b="1">
                <a:latin typeface="Arial Narrow"/>
                <a:cs typeface="Arial Narrow"/>
              </a:rPr>
              <a:t> </a:t>
            </a:r>
            <a:r>
              <a:rPr dirty="0" sz="1600" spc="-10" b="1">
                <a:latin typeface="Arial Narrow"/>
                <a:cs typeface="Arial Narrow"/>
              </a:rPr>
              <a:t>2021)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318504" y="2599919"/>
            <a:ext cx="3420110" cy="553720"/>
          </a:xfrm>
          <a:prstGeom prst="rect">
            <a:avLst/>
          </a:prstGeom>
          <a:solidFill>
            <a:srgbClr val="BDD7EE"/>
          </a:solidFill>
          <a:ln w="9525">
            <a:solidFill>
              <a:srgbClr val="000000"/>
            </a:solidFill>
          </a:ln>
        </p:spPr>
        <p:txBody>
          <a:bodyPr wrap="square" lIns="0" tIns="31115" rIns="0" bIns="0" rtlCol="0" vert="horz">
            <a:spAutoFit/>
          </a:bodyPr>
          <a:lstStyle/>
          <a:p>
            <a:pPr marL="116839" marR="109220" indent="924560">
              <a:lnSpc>
                <a:spcPct val="100000"/>
              </a:lnSpc>
              <a:spcBef>
                <a:spcPts val="245"/>
              </a:spcBef>
            </a:pPr>
            <a:r>
              <a:rPr dirty="0" sz="1600" b="1">
                <a:latin typeface="Arial Narrow"/>
                <a:cs typeface="Arial Narrow"/>
              </a:rPr>
              <a:t>1092</a:t>
            </a:r>
            <a:r>
              <a:rPr dirty="0" sz="1600" spc="-35" b="1">
                <a:latin typeface="Arial Narrow"/>
                <a:cs typeface="Arial Narrow"/>
              </a:rPr>
              <a:t> </a:t>
            </a:r>
            <a:r>
              <a:rPr dirty="0" sz="1600" b="1">
                <a:latin typeface="Arial Narrow"/>
                <a:cs typeface="Arial Narrow"/>
              </a:rPr>
              <a:t>assigned</a:t>
            </a:r>
            <a:r>
              <a:rPr dirty="0" sz="1600" spc="-30" b="1">
                <a:latin typeface="Arial Narrow"/>
                <a:cs typeface="Arial Narrow"/>
              </a:rPr>
              <a:t> </a:t>
            </a:r>
            <a:r>
              <a:rPr dirty="0" sz="1600" spc="-25" b="1">
                <a:latin typeface="Arial Narrow"/>
                <a:cs typeface="Arial Narrow"/>
              </a:rPr>
              <a:t>to </a:t>
            </a:r>
            <a:r>
              <a:rPr dirty="0" sz="1600" b="1">
                <a:latin typeface="Arial Narrow"/>
                <a:cs typeface="Arial Narrow"/>
              </a:rPr>
              <a:t>Intravascular</a:t>
            </a:r>
            <a:r>
              <a:rPr dirty="0" sz="1600" spc="-25" b="1">
                <a:latin typeface="Arial Narrow"/>
                <a:cs typeface="Arial Narrow"/>
              </a:rPr>
              <a:t> </a:t>
            </a:r>
            <a:r>
              <a:rPr dirty="0" sz="1600" spc="-10" b="1">
                <a:latin typeface="Arial Narrow"/>
                <a:cs typeface="Arial Narrow"/>
              </a:rPr>
              <a:t>Imaging-</a:t>
            </a:r>
            <a:r>
              <a:rPr dirty="0" sz="1600" b="1">
                <a:latin typeface="Arial Narrow"/>
                <a:cs typeface="Arial Narrow"/>
              </a:rPr>
              <a:t>Guided</a:t>
            </a:r>
            <a:r>
              <a:rPr dirty="0" sz="1600" spc="-25" b="1">
                <a:latin typeface="Arial Narrow"/>
                <a:cs typeface="Arial Narrow"/>
              </a:rPr>
              <a:t> </a:t>
            </a:r>
            <a:r>
              <a:rPr dirty="0" sz="1600" b="1">
                <a:latin typeface="Arial Narrow"/>
                <a:cs typeface="Arial Narrow"/>
              </a:rPr>
              <a:t>PCI</a:t>
            </a:r>
            <a:r>
              <a:rPr dirty="0" sz="1600" spc="-20" b="1">
                <a:latin typeface="Arial Narrow"/>
                <a:cs typeface="Arial Narrow"/>
              </a:rPr>
              <a:t> group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295452" y="2599919"/>
            <a:ext cx="3420110" cy="553720"/>
          </a:xfrm>
          <a:prstGeom prst="rect">
            <a:avLst/>
          </a:prstGeom>
          <a:solidFill>
            <a:srgbClr val="F8CBAD"/>
          </a:solidFill>
          <a:ln w="9525">
            <a:solidFill>
              <a:srgbClr val="000000"/>
            </a:solidFill>
          </a:ln>
        </p:spPr>
        <p:txBody>
          <a:bodyPr wrap="square" lIns="0" tIns="31115" rIns="0" bIns="0" rtlCol="0" vert="horz">
            <a:spAutoFit/>
          </a:bodyPr>
          <a:lstStyle/>
          <a:p>
            <a:pPr marL="461645" marR="454659" indent="625475">
              <a:lnSpc>
                <a:spcPct val="100000"/>
              </a:lnSpc>
              <a:spcBef>
                <a:spcPts val="245"/>
              </a:spcBef>
            </a:pPr>
            <a:r>
              <a:rPr dirty="0" sz="1600" b="1">
                <a:latin typeface="Arial Narrow"/>
                <a:cs typeface="Arial Narrow"/>
              </a:rPr>
              <a:t>547</a:t>
            </a:r>
            <a:r>
              <a:rPr dirty="0" sz="1600" spc="-35" b="1">
                <a:latin typeface="Arial Narrow"/>
                <a:cs typeface="Arial Narrow"/>
              </a:rPr>
              <a:t> </a:t>
            </a:r>
            <a:r>
              <a:rPr dirty="0" sz="1600" b="1">
                <a:latin typeface="Arial Narrow"/>
                <a:cs typeface="Arial Narrow"/>
              </a:rPr>
              <a:t>assigned</a:t>
            </a:r>
            <a:r>
              <a:rPr dirty="0" sz="1600" spc="-25" b="1">
                <a:latin typeface="Arial Narrow"/>
                <a:cs typeface="Arial Narrow"/>
              </a:rPr>
              <a:t> to </a:t>
            </a:r>
            <a:r>
              <a:rPr dirty="0" sz="1600" spc="-10" b="1">
                <a:latin typeface="Arial Narrow"/>
                <a:cs typeface="Arial Narrow"/>
              </a:rPr>
              <a:t>Angiography-</a:t>
            </a:r>
            <a:r>
              <a:rPr dirty="0" sz="1600" b="1">
                <a:latin typeface="Arial Narrow"/>
                <a:cs typeface="Arial Narrow"/>
              </a:rPr>
              <a:t>Guided</a:t>
            </a:r>
            <a:r>
              <a:rPr dirty="0" sz="1600" spc="15" b="1">
                <a:latin typeface="Arial Narrow"/>
                <a:cs typeface="Arial Narrow"/>
              </a:rPr>
              <a:t> </a:t>
            </a:r>
            <a:r>
              <a:rPr dirty="0" sz="1600" b="1">
                <a:latin typeface="Arial Narrow"/>
                <a:cs typeface="Arial Narrow"/>
              </a:rPr>
              <a:t>PCI</a:t>
            </a:r>
            <a:r>
              <a:rPr dirty="0" sz="1600" spc="15" b="1">
                <a:latin typeface="Arial Narrow"/>
                <a:cs typeface="Arial Narrow"/>
              </a:rPr>
              <a:t> </a:t>
            </a:r>
            <a:r>
              <a:rPr dirty="0" sz="1600" spc="-20" b="1">
                <a:latin typeface="Arial Narrow"/>
                <a:cs typeface="Arial Narrow"/>
              </a:rPr>
              <a:t>group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5901182" y="725715"/>
            <a:ext cx="2022475" cy="1003935"/>
          </a:xfrm>
          <a:custGeom>
            <a:avLst/>
            <a:gdLst/>
            <a:ahLst/>
            <a:cxnLst/>
            <a:rect l="l" t="t" r="r" b="b"/>
            <a:pathLst>
              <a:path w="2022475" h="1003935">
                <a:moveTo>
                  <a:pt x="2022030" y="562508"/>
                </a:moveTo>
                <a:lnTo>
                  <a:pt x="1945830" y="524408"/>
                </a:lnTo>
                <a:lnTo>
                  <a:pt x="1945830" y="551395"/>
                </a:lnTo>
                <a:lnTo>
                  <a:pt x="49212" y="551395"/>
                </a:lnTo>
                <a:lnTo>
                  <a:pt x="49212" y="0"/>
                </a:lnTo>
                <a:lnTo>
                  <a:pt x="26987" y="0"/>
                </a:lnTo>
                <a:lnTo>
                  <a:pt x="26987" y="927582"/>
                </a:lnTo>
                <a:lnTo>
                  <a:pt x="0" y="927582"/>
                </a:lnTo>
                <a:lnTo>
                  <a:pt x="38100" y="1003782"/>
                </a:lnTo>
                <a:lnTo>
                  <a:pt x="69850" y="940282"/>
                </a:lnTo>
                <a:lnTo>
                  <a:pt x="76200" y="927582"/>
                </a:lnTo>
                <a:lnTo>
                  <a:pt x="49212" y="927582"/>
                </a:lnTo>
                <a:lnTo>
                  <a:pt x="49212" y="573620"/>
                </a:lnTo>
                <a:lnTo>
                  <a:pt x="1945830" y="573620"/>
                </a:lnTo>
                <a:lnTo>
                  <a:pt x="1945830" y="600608"/>
                </a:lnTo>
                <a:lnTo>
                  <a:pt x="1999805" y="573620"/>
                </a:lnTo>
                <a:lnTo>
                  <a:pt x="2022030" y="5625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3990403" y="2304732"/>
            <a:ext cx="4074795" cy="295275"/>
          </a:xfrm>
          <a:custGeom>
            <a:avLst/>
            <a:gdLst/>
            <a:ahLst/>
            <a:cxnLst/>
            <a:rect l="l" t="t" r="r" b="b"/>
            <a:pathLst>
              <a:path w="4074795" h="295275">
                <a:moveTo>
                  <a:pt x="4074350" y="218998"/>
                </a:moveTo>
                <a:lnTo>
                  <a:pt x="4047363" y="218998"/>
                </a:lnTo>
                <a:lnTo>
                  <a:pt x="4047363" y="162306"/>
                </a:lnTo>
                <a:lnTo>
                  <a:pt x="4047363" y="140081"/>
                </a:lnTo>
                <a:lnTo>
                  <a:pt x="1959991" y="140081"/>
                </a:lnTo>
                <a:lnTo>
                  <a:pt x="1959991" y="136486"/>
                </a:lnTo>
                <a:lnTo>
                  <a:pt x="1959991" y="0"/>
                </a:lnTo>
                <a:lnTo>
                  <a:pt x="1937766" y="0"/>
                </a:lnTo>
                <a:lnTo>
                  <a:pt x="1937766" y="7188"/>
                </a:lnTo>
                <a:lnTo>
                  <a:pt x="1937131" y="7188"/>
                </a:lnTo>
                <a:lnTo>
                  <a:pt x="1937131" y="136486"/>
                </a:lnTo>
                <a:lnTo>
                  <a:pt x="26987" y="136486"/>
                </a:lnTo>
                <a:lnTo>
                  <a:pt x="26987" y="218998"/>
                </a:lnTo>
                <a:lnTo>
                  <a:pt x="0" y="218998"/>
                </a:lnTo>
                <a:lnTo>
                  <a:pt x="38100" y="295198"/>
                </a:lnTo>
                <a:lnTo>
                  <a:pt x="69850" y="231698"/>
                </a:lnTo>
                <a:lnTo>
                  <a:pt x="76200" y="218998"/>
                </a:lnTo>
                <a:lnTo>
                  <a:pt x="49212" y="218998"/>
                </a:lnTo>
                <a:lnTo>
                  <a:pt x="49212" y="158711"/>
                </a:lnTo>
                <a:lnTo>
                  <a:pt x="1937131" y="158711"/>
                </a:lnTo>
                <a:lnTo>
                  <a:pt x="1937131" y="162306"/>
                </a:lnTo>
                <a:lnTo>
                  <a:pt x="4025138" y="162306"/>
                </a:lnTo>
                <a:lnTo>
                  <a:pt x="4025138" y="218998"/>
                </a:lnTo>
                <a:lnTo>
                  <a:pt x="3998150" y="218998"/>
                </a:lnTo>
                <a:lnTo>
                  <a:pt x="4036250" y="295198"/>
                </a:lnTo>
                <a:lnTo>
                  <a:pt x="4068000" y="231698"/>
                </a:lnTo>
                <a:lnTo>
                  <a:pt x="4074350" y="2189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2318504" y="5403070"/>
            <a:ext cx="3420110" cy="553720"/>
          </a:xfrm>
          <a:prstGeom prst="rect">
            <a:avLst/>
          </a:prstGeom>
          <a:solidFill>
            <a:srgbClr val="BDD7EE"/>
          </a:solidFill>
          <a:ln w="9525">
            <a:solidFill>
              <a:srgbClr val="000000"/>
            </a:solidFill>
          </a:ln>
        </p:spPr>
        <p:txBody>
          <a:bodyPr wrap="square" lIns="0" tIns="42545" rIns="0" bIns="0" rtlCol="0" vert="horz">
            <a:spAutoFit/>
          </a:bodyPr>
          <a:lstStyle/>
          <a:p>
            <a:pPr marL="393700" marR="385445" indent="172720">
              <a:lnSpc>
                <a:spcPts val="1900"/>
              </a:lnSpc>
              <a:spcBef>
                <a:spcPts val="335"/>
              </a:spcBef>
            </a:pPr>
            <a:r>
              <a:rPr dirty="0" sz="1600" b="1">
                <a:latin typeface="Arial Narrow"/>
                <a:cs typeface="Arial Narrow"/>
              </a:rPr>
              <a:t>1092</a:t>
            </a:r>
            <a:r>
              <a:rPr dirty="0" sz="1600" spc="-25" b="1">
                <a:latin typeface="Arial Narrow"/>
                <a:cs typeface="Arial Narrow"/>
              </a:rPr>
              <a:t> </a:t>
            </a:r>
            <a:r>
              <a:rPr dirty="0" sz="1600" b="1">
                <a:latin typeface="Arial Narrow"/>
                <a:cs typeface="Arial Narrow"/>
              </a:rPr>
              <a:t>included</a:t>
            </a:r>
            <a:r>
              <a:rPr dirty="0" sz="1600" spc="-20" b="1">
                <a:latin typeface="Arial Narrow"/>
                <a:cs typeface="Arial Narrow"/>
              </a:rPr>
              <a:t> </a:t>
            </a:r>
            <a:r>
              <a:rPr dirty="0" sz="1600" b="1">
                <a:latin typeface="Arial Narrow"/>
                <a:cs typeface="Arial Narrow"/>
              </a:rPr>
              <a:t>in</a:t>
            </a:r>
            <a:r>
              <a:rPr dirty="0" sz="1600" spc="-25" b="1">
                <a:latin typeface="Arial Narrow"/>
                <a:cs typeface="Arial Narrow"/>
              </a:rPr>
              <a:t> </a:t>
            </a:r>
            <a:r>
              <a:rPr dirty="0" sz="1600" b="1">
                <a:latin typeface="Arial Narrow"/>
                <a:cs typeface="Arial Narrow"/>
              </a:rPr>
              <a:t>the</a:t>
            </a:r>
            <a:r>
              <a:rPr dirty="0" sz="1600" spc="-20" b="1">
                <a:latin typeface="Arial Narrow"/>
                <a:cs typeface="Arial Narrow"/>
              </a:rPr>
              <a:t> </a:t>
            </a:r>
            <a:r>
              <a:rPr dirty="0" sz="1600" spc="-10" b="1">
                <a:latin typeface="Arial Narrow"/>
                <a:cs typeface="Arial Narrow"/>
              </a:rPr>
              <a:t>analysis </a:t>
            </a:r>
            <a:r>
              <a:rPr dirty="0" sz="1600" b="1">
                <a:latin typeface="Arial Narrow"/>
                <a:cs typeface="Arial Narrow"/>
              </a:rPr>
              <a:t>(the</a:t>
            </a:r>
            <a:r>
              <a:rPr dirty="0" sz="1600" spc="25" b="1">
                <a:latin typeface="Arial Narrow"/>
                <a:cs typeface="Arial Narrow"/>
              </a:rPr>
              <a:t> </a:t>
            </a:r>
            <a:r>
              <a:rPr dirty="0" sz="1600" spc="-10" b="1">
                <a:latin typeface="Arial Narrow"/>
                <a:cs typeface="Arial Narrow"/>
              </a:rPr>
              <a:t>intention-to-</a:t>
            </a:r>
            <a:r>
              <a:rPr dirty="0" sz="1600" b="1">
                <a:latin typeface="Arial Narrow"/>
                <a:cs typeface="Arial Narrow"/>
              </a:rPr>
              <a:t>treat</a:t>
            </a:r>
            <a:r>
              <a:rPr dirty="0" sz="1600" spc="35" b="1">
                <a:latin typeface="Arial Narrow"/>
                <a:cs typeface="Arial Narrow"/>
              </a:rPr>
              <a:t> </a:t>
            </a:r>
            <a:r>
              <a:rPr dirty="0" sz="1600" spc="-10" b="1">
                <a:latin typeface="Arial Narrow"/>
                <a:cs typeface="Arial Narrow"/>
              </a:rPr>
              <a:t>population)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296111" y="5401411"/>
            <a:ext cx="3420110" cy="553720"/>
          </a:xfrm>
          <a:prstGeom prst="rect">
            <a:avLst/>
          </a:prstGeom>
          <a:solidFill>
            <a:srgbClr val="F8CBAD"/>
          </a:solidFill>
          <a:ln w="9525">
            <a:solidFill>
              <a:srgbClr val="000000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marL="393700" marR="385445" indent="219075">
              <a:lnSpc>
                <a:spcPts val="1900"/>
              </a:lnSpc>
              <a:spcBef>
                <a:spcPts val="350"/>
              </a:spcBef>
            </a:pPr>
            <a:r>
              <a:rPr dirty="0" sz="1600" b="1">
                <a:latin typeface="Arial Narrow"/>
                <a:cs typeface="Arial Narrow"/>
              </a:rPr>
              <a:t>547</a:t>
            </a:r>
            <a:r>
              <a:rPr dirty="0" sz="1600" spc="-25" b="1">
                <a:latin typeface="Arial Narrow"/>
                <a:cs typeface="Arial Narrow"/>
              </a:rPr>
              <a:t> </a:t>
            </a:r>
            <a:r>
              <a:rPr dirty="0" sz="1600" b="1">
                <a:latin typeface="Arial Narrow"/>
                <a:cs typeface="Arial Narrow"/>
              </a:rPr>
              <a:t>included</a:t>
            </a:r>
            <a:r>
              <a:rPr dirty="0" sz="1600" spc="-20" b="1">
                <a:latin typeface="Arial Narrow"/>
                <a:cs typeface="Arial Narrow"/>
              </a:rPr>
              <a:t> </a:t>
            </a:r>
            <a:r>
              <a:rPr dirty="0" sz="1600" b="1">
                <a:latin typeface="Arial Narrow"/>
                <a:cs typeface="Arial Narrow"/>
              </a:rPr>
              <a:t>in</a:t>
            </a:r>
            <a:r>
              <a:rPr dirty="0" sz="1600" spc="-20" b="1">
                <a:latin typeface="Arial Narrow"/>
                <a:cs typeface="Arial Narrow"/>
              </a:rPr>
              <a:t> </a:t>
            </a:r>
            <a:r>
              <a:rPr dirty="0" sz="1600" b="1">
                <a:latin typeface="Arial Narrow"/>
                <a:cs typeface="Arial Narrow"/>
              </a:rPr>
              <a:t>the</a:t>
            </a:r>
            <a:r>
              <a:rPr dirty="0" sz="1600" spc="-20" b="1">
                <a:latin typeface="Arial Narrow"/>
                <a:cs typeface="Arial Narrow"/>
              </a:rPr>
              <a:t> </a:t>
            </a:r>
            <a:r>
              <a:rPr dirty="0" sz="1600" spc="-10" b="1">
                <a:latin typeface="Arial Narrow"/>
                <a:cs typeface="Arial Narrow"/>
              </a:rPr>
              <a:t>analysis </a:t>
            </a:r>
            <a:r>
              <a:rPr dirty="0" sz="1600" b="1">
                <a:latin typeface="Arial Narrow"/>
                <a:cs typeface="Arial Narrow"/>
              </a:rPr>
              <a:t>(the</a:t>
            </a:r>
            <a:r>
              <a:rPr dirty="0" sz="1600" spc="25" b="1">
                <a:latin typeface="Arial Narrow"/>
                <a:cs typeface="Arial Narrow"/>
              </a:rPr>
              <a:t> </a:t>
            </a:r>
            <a:r>
              <a:rPr dirty="0" sz="1600" spc="-10" b="1">
                <a:latin typeface="Arial Narrow"/>
                <a:cs typeface="Arial Narrow"/>
              </a:rPr>
              <a:t>intention-to-</a:t>
            </a:r>
            <a:r>
              <a:rPr dirty="0" sz="1600" b="1">
                <a:latin typeface="Arial Narrow"/>
                <a:cs typeface="Arial Narrow"/>
              </a:rPr>
              <a:t>treat</a:t>
            </a:r>
            <a:r>
              <a:rPr dirty="0" sz="1600" spc="35" b="1">
                <a:latin typeface="Arial Narrow"/>
                <a:cs typeface="Arial Narrow"/>
              </a:rPr>
              <a:t> </a:t>
            </a:r>
            <a:r>
              <a:rPr dirty="0" sz="1600" spc="-10" b="1">
                <a:latin typeface="Arial Narrow"/>
                <a:cs typeface="Arial Narrow"/>
              </a:rPr>
              <a:t>population)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7967990" y="3153135"/>
            <a:ext cx="76200" cy="2248535"/>
          </a:xfrm>
          <a:custGeom>
            <a:avLst/>
            <a:gdLst/>
            <a:ahLst/>
            <a:cxnLst/>
            <a:rect l="l" t="t" r="r" b="b"/>
            <a:pathLst>
              <a:path w="76200" h="2248535">
                <a:moveTo>
                  <a:pt x="26987" y="2172079"/>
                </a:moveTo>
                <a:lnTo>
                  <a:pt x="0" y="2172087"/>
                </a:lnTo>
                <a:lnTo>
                  <a:pt x="38121" y="2248275"/>
                </a:lnTo>
                <a:lnTo>
                  <a:pt x="69848" y="2184775"/>
                </a:lnTo>
                <a:lnTo>
                  <a:pt x="26991" y="2184775"/>
                </a:lnTo>
                <a:lnTo>
                  <a:pt x="26987" y="2172079"/>
                </a:lnTo>
                <a:close/>
              </a:path>
              <a:path w="76200" h="2248535">
                <a:moveTo>
                  <a:pt x="49212" y="2172072"/>
                </a:moveTo>
                <a:lnTo>
                  <a:pt x="26987" y="2172079"/>
                </a:lnTo>
                <a:lnTo>
                  <a:pt x="26991" y="2184775"/>
                </a:lnTo>
                <a:lnTo>
                  <a:pt x="49216" y="2184769"/>
                </a:lnTo>
                <a:lnTo>
                  <a:pt x="49212" y="2172072"/>
                </a:lnTo>
                <a:close/>
              </a:path>
              <a:path w="76200" h="2248535">
                <a:moveTo>
                  <a:pt x="76200" y="2172064"/>
                </a:moveTo>
                <a:lnTo>
                  <a:pt x="49212" y="2172072"/>
                </a:lnTo>
                <a:lnTo>
                  <a:pt x="49216" y="2184769"/>
                </a:lnTo>
                <a:lnTo>
                  <a:pt x="26991" y="2184775"/>
                </a:lnTo>
                <a:lnTo>
                  <a:pt x="69852" y="2184769"/>
                </a:lnTo>
                <a:lnTo>
                  <a:pt x="76200" y="2172064"/>
                </a:lnTo>
                <a:close/>
              </a:path>
              <a:path w="76200" h="2248535">
                <a:moveTo>
                  <a:pt x="48574" y="0"/>
                </a:moveTo>
                <a:lnTo>
                  <a:pt x="26349" y="6"/>
                </a:lnTo>
                <a:lnTo>
                  <a:pt x="26987" y="2172079"/>
                </a:lnTo>
                <a:lnTo>
                  <a:pt x="49212" y="2172064"/>
                </a:lnTo>
                <a:lnTo>
                  <a:pt x="485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3671671" y="3153143"/>
            <a:ext cx="394970" cy="2250440"/>
          </a:xfrm>
          <a:custGeom>
            <a:avLst/>
            <a:gdLst/>
            <a:ahLst/>
            <a:cxnLst/>
            <a:rect l="l" t="t" r="r" b="b"/>
            <a:pathLst>
              <a:path w="394970" h="2250440">
                <a:moveTo>
                  <a:pt x="394931" y="2173732"/>
                </a:moveTo>
                <a:lnTo>
                  <a:pt x="367944" y="2173732"/>
                </a:lnTo>
                <a:lnTo>
                  <a:pt x="367944" y="0"/>
                </a:lnTo>
                <a:lnTo>
                  <a:pt x="345719" y="0"/>
                </a:lnTo>
                <a:lnTo>
                  <a:pt x="345719" y="758634"/>
                </a:lnTo>
                <a:lnTo>
                  <a:pt x="76200" y="758634"/>
                </a:lnTo>
                <a:lnTo>
                  <a:pt x="76200" y="731647"/>
                </a:lnTo>
                <a:lnTo>
                  <a:pt x="0" y="769747"/>
                </a:lnTo>
                <a:lnTo>
                  <a:pt x="76200" y="807847"/>
                </a:lnTo>
                <a:lnTo>
                  <a:pt x="76200" y="780859"/>
                </a:lnTo>
                <a:lnTo>
                  <a:pt x="345719" y="780859"/>
                </a:lnTo>
                <a:lnTo>
                  <a:pt x="345719" y="1575003"/>
                </a:lnTo>
                <a:lnTo>
                  <a:pt x="76200" y="1575003"/>
                </a:lnTo>
                <a:lnTo>
                  <a:pt x="76200" y="1548015"/>
                </a:lnTo>
                <a:lnTo>
                  <a:pt x="0" y="1586115"/>
                </a:lnTo>
                <a:lnTo>
                  <a:pt x="76200" y="1624215"/>
                </a:lnTo>
                <a:lnTo>
                  <a:pt x="76200" y="1597228"/>
                </a:lnTo>
                <a:lnTo>
                  <a:pt x="345719" y="1597228"/>
                </a:lnTo>
                <a:lnTo>
                  <a:pt x="345719" y="2173732"/>
                </a:lnTo>
                <a:lnTo>
                  <a:pt x="318731" y="2173732"/>
                </a:lnTo>
                <a:lnTo>
                  <a:pt x="356831" y="2249932"/>
                </a:lnTo>
                <a:lnTo>
                  <a:pt x="388581" y="2186432"/>
                </a:lnTo>
                <a:lnTo>
                  <a:pt x="394931" y="21737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1519707" y="3523565"/>
            <a:ext cx="2152015" cy="79883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124460" rIns="0" bIns="0" rtlCol="0" vert="horz">
            <a:spAutoFit/>
          </a:bodyPr>
          <a:lstStyle/>
          <a:p>
            <a:pPr marL="69850">
              <a:lnSpc>
                <a:spcPts val="1415"/>
              </a:lnSpc>
              <a:spcBef>
                <a:spcPts val="980"/>
              </a:spcBef>
            </a:pPr>
            <a:r>
              <a:rPr dirty="0" sz="1200" b="1">
                <a:latin typeface="Arial Narrow"/>
                <a:cs typeface="Arial Narrow"/>
              </a:rPr>
              <a:t>14</a:t>
            </a:r>
            <a:r>
              <a:rPr dirty="0" sz="1200" spc="-5" b="1">
                <a:latin typeface="Arial Narrow"/>
                <a:cs typeface="Arial Narrow"/>
              </a:rPr>
              <a:t> </a:t>
            </a:r>
            <a:r>
              <a:rPr dirty="0" sz="1200" b="1">
                <a:latin typeface="Arial Narrow"/>
                <a:cs typeface="Arial Narrow"/>
              </a:rPr>
              <a:t>Protocol</a:t>
            </a:r>
            <a:r>
              <a:rPr dirty="0" sz="1200" spc="-5" b="1">
                <a:latin typeface="Arial Narrow"/>
                <a:cs typeface="Arial Narrow"/>
              </a:rPr>
              <a:t> </a:t>
            </a:r>
            <a:r>
              <a:rPr dirty="0" sz="1200" spc="-10" b="1">
                <a:latin typeface="Arial Narrow"/>
                <a:cs typeface="Arial Narrow"/>
              </a:rPr>
              <a:t>violations</a:t>
            </a:r>
            <a:endParaRPr sz="1200">
              <a:latin typeface="Arial Narrow"/>
              <a:cs typeface="Arial Narrow"/>
            </a:endParaRPr>
          </a:p>
          <a:p>
            <a:pPr marL="174625">
              <a:lnSpc>
                <a:spcPts val="1415"/>
              </a:lnSpc>
            </a:pPr>
            <a:r>
              <a:rPr dirty="0" sz="1200" b="1">
                <a:latin typeface="Arial Narrow"/>
                <a:cs typeface="Arial Narrow"/>
              </a:rPr>
              <a:t>(No</a:t>
            </a:r>
            <a:r>
              <a:rPr dirty="0" sz="1200" spc="-10" b="1">
                <a:latin typeface="Arial Narrow"/>
                <a:cs typeface="Arial Narrow"/>
              </a:rPr>
              <a:t> </a:t>
            </a:r>
            <a:r>
              <a:rPr dirty="0" sz="1200" b="1">
                <a:latin typeface="Arial Narrow"/>
                <a:cs typeface="Arial Narrow"/>
              </a:rPr>
              <a:t>imaging</a:t>
            </a:r>
            <a:r>
              <a:rPr dirty="0" sz="1200" spc="-10" b="1">
                <a:latin typeface="Arial Narrow"/>
                <a:cs typeface="Arial Narrow"/>
              </a:rPr>
              <a:t> </a:t>
            </a:r>
            <a:r>
              <a:rPr dirty="0" sz="1200" b="1">
                <a:latin typeface="Arial Narrow"/>
                <a:cs typeface="Arial Narrow"/>
              </a:rPr>
              <a:t>device </a:t>
            </a:r>
            <a:r>
              <a:rPr dirty="0" sz="1200" spc="-10" b="1">
                <a:latin typeface="Arial Narrow"/>
                <a:cs typeface="Arial Narrow"/>
              </a:rPr>
              <a:t>used)</a:t>
            </a:r>
            <a:endParaRPr sz="1200">
              <a:latin typeface="Arial Narrow"/>
              <a:cs typeface="Arial Narrow"/>
            </a:endParaRPr>
          </a:p>
          <a:p>
            <a:pPr marL="69850">
              <a:lnSpc>
                <a:spcPct val="100000"/>
              </a:lnSpc>
              <a:spcBef>
                <a:spcPts val="75"/>
              </a:spcBef>
            </a:pPr>
            <a:r>
              <a:rPr dirty="0" sz="1200" b="1">
                <a:latin typeface="Arial Narrow"/>
                <a:cs typeface="Arial Narrow"/>
              </a:rPr>
              <a:t>2</a:t>
            </a:r>
            <a:r>
              <a:rPr dirty="0" sz="1200" spc="-15" b="1">
                <a:latin typeface="Arial Narrow"/>
                <a:cs typeface="Arial Narrow"/>
              </a:rPr>
              <a:t> </a:t>
            </a:r>
            <a:r>
              <a:rPr dirty="0" sz="1200" b="1">
                <a:latin typeface="Arial Narrow"/>
                <a:cs typeface="Arial Narrow"/>
              </a:rPr>
              <a:t>Withdrew</a:t>
            </a:r>
            <a:r>
              <a:rPr dirty="0" sz="1200" spc="-15" b="1">
                <a:latin typeface="Arial Narrow"/>
                <a:cs typeface="Arial Narrow"/>
              </a:rPr>
              <a:t> </a:t>
            </a:r>
            <a:r>
              <a:rPr dirty="0" sz="1200" spc="-10" b="1">
                <a:latin typeface="Arial Narrow"/>
                <a:cs typeface="Arial Narrow"/>
              </a:rPr>
              <a:t>consent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397017" y="3523566"/>
            <a:ext cx="2150745" cy="79883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135890" rIns="0" bIns="0" rtlCol="0" vert="horz">
            <a:spAutoFit/>
          </a:bodyPr>
          <a:lstStyle/>
          <a:p>
            <a:pPr marL="244475" marR="582930" indent="-174625">
              <a:lnSpc>
                <a:spcPts val="1390"/>
              </a:lnSpc>
              <a:spcBef>
                <a:spcPts val="1070"/>
              </a:spcBef>
            </a:pPr>
            <a:r>
              <a:rPr dirty="0" sz="1200" b="1">
                <a:latin typeface="Arial Narrow"/>
                <a:cs typeface="Arial Narrow"/>
              </a:rPr>
              <a:t>13</a:t>
            </a:r>
            <a:r>
              <a:rPr dirty="0" sz="1200" spc="-5" b="1">
                <a:latin typeface="Arial Narrow"/>
                <a:cs typeface="Arial Narrow"/>
              </a:rPr>
              <a:t> </a:t>
            </a:r>
            <a:r>
              <a:rPr dirty="0" sz="1200" b="1">
                <a:latin typeface="Arial Narrow"/>
                <a:cs typeface="Arial Narrow"/>
              </a:rPr>
              <a:t>Protocol</a:t>
            </a:r>
            <a:r>
              <a:rPr dirty="0" sz="1200" spc="-5" b="1">
                <a:latin typeface="Arial Narrow"/>
                <a:cs typeface="Arial Narrow"/>
              </a:rPr>
              <a:t> </a:t>
            </a:r>
            <a:r>
              <a:rPr dirty="0" sz="1200" spc="-10" b="1">
                <a:latin typeface="Arial Narrow"/>
                <a:cs typeface="Arial Narrow"/>
              </a:rPr>
              <a:t>violations </a:t>
            </a:r>
            <a:r>
              <a:rPr dirty="0" sz="1200" b="1">
                <a:latin typeface="Arial Narrow"/>
                <a:cs typeface="Arial Narrow"/>
              </a:rPr>
              <a:t>(imaging</a:t>
            </a:r>
            <a:r>
              <a:rPr dirty="0" sz="1200" spc="-15" b="1">
                <a:latin typeface="Arial Narrow"/>
                <a:cs typeface="Arial Narrow"/>
              </a:rPr>
              <a:t> </a:t>
            </a:r>
            <a:r>
              <a:rPr dirty="0" sz="1200" b="1">
                <a:latin typeface="Arial Narrow"/>
                <a:cs typeface="Arial Narrow"/>
              </a:rPr>
              <a:t>device</a:t>
            </a:r>
            <a:r>
              <a:rPr dirty="0" sz="1200" spc="-5" b="1">
                <a:latin typeface="Arial Narrow"/>
                <a:cs typeface="Arial Narrow"/>
              </a:rPr>
              <a:t> </a:t>
            </a:r>
            <a:r>
              <a:rPr dirty="0" sz="1200" spc="-10" b="1">
                <a:latin typeface="Arial Narrow"/>
                <a:cs typeface="Arial Narrow"/>
              </a:rPr>
              <a:t>used)</a:t>
            </a:r>
            <a:endParaRPr sz="1200">
              <a:latin typeface="Arial Narrow"/>
              <a:cs typeface="Arial Narrow"/>
            </a:endParaRPr>
          </a:p>
          <a:p>
            <a:pPr marL="69850">
              <a:lnSpc>
                <a:spcPct val="100000"/>
              </a:lnSpc>
              <a:spcBef>
                <a:spcPts val="35"/>
              </a:spcBef>
            </a:pPr>
            <a:r>
              <a:rPr dirty="0" sz="1200" b="1">
                <a:latin typeface="Arial Narrow"/>
                <a:cs typeface="Arial Narrow"/>
              </a:rPr>
              <a:t>3</a:t>
            </a:r>
            <a:r>
              <a:rPr dirty="0" sz="1200" spc="-15" b="1">
                <a:latin typeface="Arial Narrow"/>
                <a:cs typeface="Arial Narrow"/>
              </a:rPr>
              <a:t> </a:t>
            </a:r>
            <a:r>
              <a:rPr dirty="0" sz="1200" b="1">
                <a:latin typeface="Arial Narrow"/>
                <a:cs typeface="Arial Narrow"/>
              </a:rPr>
              <a:t>Withdrew</a:t>
            </a:r>
            <a:r>
              <a:rPr dirty="0" sz="1200" spc="-15" b="1">
                <a:latin typeface="Arial Narrow"/>
                <a:cs typeface="Arial Narrow"/>
              </a:rPr>
              <a:t> </a:t>
            </a:r>
            <a:r>
              <a:rPr dirty="0" sz="1200" spc="-10" b="1">
                <a:latin typeface="Arial Narrow"/>
                <a:cs typeface="Arial Narrow"/>
              </a:rPr>
              <a:t>consent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8006105" y="3884790"/>
            <a:ext cx="391160" cy="883285"/>
          </a:xfrm>
          <a:custGeom>
            <a:avLst/>
            <a:gdLst/>
            <a:ahLst/>
            <a:cxnLst/>
            <a:rect l="l" t="t" r="r" b="b"/>
            <a:pathLst>
              <a:path w="391159" h="883285">
                <a:moveTo>
                  <a:pt x="379882" y="844918"/>
                </a:moveTo>
                <a:lnTo>
                  <a:pt x="303745" y="806716"/>
                </a:lnTo>
                <a:lnTo>
                  <a:pt x="303707" y="833704"/>
                </a:lnTo>
                <a:lnTo>
                  <a:pt x="17056" y="833297"/>
                </a:lnTo>
                <a:lnTo>
                  <a:pt x="17018" y="855522"/>
                </a:lnTo>
                <a:lnTo>
                  <a:pt x="303669" y="855929"/>
                </a:lnTo>
                <a:lnTo>
                  <a:pt x="303631" y="882916"/>
                </a:lnTo>
                <a:lnTo>
                  <a:pt x="357759" y="855941"/>
                </a:lnTo>
                <a:lnTo>
                  <a:pt x="379882" y="844918"/>
                </a:lnTo>
                <a:close/>
              </a:path>
              <a:path w="391159" h="883285">
                <a:moveTo>
                  <a:pt x="390906" y="38100"/>
                </a:moveTo>
                <a:lnTo>
                  <a:pt x="314706" y="0"/>
                </a:lnTo>
                <a:lnTo>
                  <a:pt x="314706" y="26987"/>
                </a:lnTo>
                <a:lnTo>
                  <a:pt x="0" y="26987"/>
                </a:lnTo>
                <a:lnTo>
                  <a:pt x="0" y="49212"/>
                </a:lnTo>
                <a:lnTo>
                  <a:pt x="314706" y="49212"/>
                </a:lnTo>
                <a:lnTo>
                  <a:pt x="314706" y="76200"/>
                </a:lnTo>
                <a:lnTo>
                  <a:pt x="368681" y="49212"/>
                </a:lnTo>
                <a:lnTo>
                  <a:pt x="390906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1519707" y="4574146"/>
            <a:ext cx="2152015" cy="3302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73660" rIns="0" bIns="0" rtlCol="0" vert="horz">
            <a:spAutoFit/>
          </a:bodyPr>
          <a:lstStyle/>
          <a:p>
            <a:pPr marL="69850">
              <a:lnSpc>
                <a:spcPct val="100000"/>
              </a:lnSpc>
              <a:spcBef>
                <a:spcPts val="580"/>
              </a:spcBef>
            </a:pPr>
            <a:r>
              <a:rPr dirty="0" sz="1200" b="1">
                <a:latin typeface="Arial Narrow"/>
                <a:cs typeface="Arial Narrow"/>
              </a:rPr>
              <a:t>1</a:t>
            </a:r>
            <a:r>
              <a:rPr dirty="0" sz="1200" spc="10" b="1">
                <a:latin typeface="Arial Narrow"/>
                <a:cs typeface="Arial Narrow"/>
              </a:rPr>
              <a:t> </a:t>
            </a:r>
            <a:r>
              <a:rPr dirty="0" sz="1200" b="1">
                <a:latin typeface="Arial Narrow"/>
                <a:cs typeface="Arial Narrow"/>
              </a:rPr>
              <a:t>Lost to</a:t>
            </a:r>
            <a:r>
              <a:rPr dirty="0" sz="1200" spc="15" b="1">
                <a:latin typeface="Arial Narrow"/>
                <a:cs typeface="Arial Narrow"/>
              </a:rPr>
              <a:t> </a:t>
            </a:r>
            <a:r>
              <a:rPr dirty="0" sz="1200" spc="-10" b="1">
                <a:latin typeface="Arial Narrow"/>
                <a:cs typeface="Arial Narrow"/>
              </a:rPr>
              <a:t>follow-</a:t>
            </a:r>
            <a:r>
              <a:rPr dirty="0" sz="1200" spc="-25" b="1">
                <a:latin typeface="Arial Narrow"/>
                <a:cs typeface="Arial Narrow"/>
              </a:rPr>
              <a:t>up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385998" y="4564604"/>
            <a:ext cx="2159635" cy="3302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74295" rIns="0" bIns="0" rtlCol="0" vert="horz">
            <a:spAutoFit/>
          </a:bodyPr>
          <a:lstStyle/>
          <a:p>
            <a:pPr marL="69850">
              <a:lnSpc>
                <a:spcPct val="100000"/>
              </a:lnSpc>
              <a:spcBef>
                <a:spcPts val="585"/>
              </a:spcBef>
            </a:pPr>
            <a:r>
              <a:rPr dirty="0" sz="1200" b="1">
                <a:latin typeface="Arial Narrow"/>
                <a:cs typeface="Arial Narrow"/>
              </a:rPr>
              <a:t>0</a:t>
            </a:r>
            <a:r>
              <a:rPr dirty="0" sz="1200" spc="10" b="1">
                <a:latin typeface="Arial Narrow"/>
                <a:cs typeface="Arial Narrow"/>
              </a:rPr>
              <a:t> </a:t>
            </a:r>
            <a:r>
              <a:rPr dirty="0" sz="1200" b="1">
                <a:latin typeface="Arial Narrow"/>
                <a:cs typeface="Arial Narrow"/>
              </a:rPr>
              <a:t>Lost to</a:t>
            </a:r>
            <a:r>
              <a:rPr dirty="0" sz="1200" spc="15" b="1">
                <a:latin typeface="Arial Narrow"/>
                <a:cs typeface="Arial Narrow"/>
              </a:rPr>
              <a:t> </a:t>
            </a:r>
            <a:r>
              <a:rPr dirty="0" sz="1200" spc="-10" b="1">
                <a:latin typeface="Arial Narrow"/>
                <a:cs typeface="Arial Narrow"/>
              </a:rPr>
              <a:t>follow-</a:t>
            </a:r>
            <a:r>
              <a:rPr dirty="0" sz="1200" spc="-25" b="1">
                <a:latin typeface="Arial Narrow"/>
                <a:cs typeface="Arial Narrow"/>
              </a:rPr>
              <a:t>up</a:t>
            </a:r>
            <a:endParaRPr sz="12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02843" y="196071"/>
            <a:ext cx="6396634" cy="388739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9397631" y="5574728"/>
            <a:ext cx="2458720" cy="576580"/>
          </a:xfrm>
          <a:custGeom>
            <a:avLst/>
            <a:gdLst/>
            <a:ahLst/>
            <a:cxnLst/>
            <a:rect l="l" t="t" r="r" b="b"/>
            <a:pathLst>
              <a:path w="2458720" h="576579">
                <a:moveTo>
                  <a:pt x="2458364" y="0"/>
                </a:moveTo>
                <a:lnTo>
                  <a:pt x="0" y="0"/>
                </a:lnTo>
                <a:lnTo>
                  <a:pt x="0" y="288010"/>
                </a:lnTo>
                <a:lnTo>
                  <a:pt x="0" y="576008"/>
                </a:lnTo>
                <a:lnTo>
                  <a:pt x="2458364" y="576008"/>
                </a:lnTo>
                <a:lnTo>
                  <a:pt x="2458364" y="288010"/>
                </a:lnTo>
                <a:lnTo>
                  <a:pt x="24583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329649" y="672377"/>
          <a:ext cx="11609070" cy="54654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2740"/>
                <a:gridCol w="2460625"/>
                <a:gridCol w="2458084"/>
                <a:gridCol w="2458084"/>
              </a:tblGrid>
              <a:tr h="287655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Characteristics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619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Total</a:t>
                      </a:r>
                      <a:r>
                        <a:rPr dirty="0" sz="1400" spc="-3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(N=1639)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619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Imaging-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guided</a:t>
                      </a:r>
                      <a:r>
                        <a:rPr dirty="0" sz="1400" spc="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PCI</a:t>
                      </a:r>
                      <a:r>
                        <a:rPr dirty="0" sz="1400" spc="4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(N=1092)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619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Angio-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guided</a:t>
                      </a:r>
                      <a:r>
                        <a:rPr dirty="0" sz="1400" spc="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PCI</a:t>
                      </a:r>
                      <a:r>
                        <a:rPr dirty="0" sz="1400" spc="2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(N=547)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619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400" b="1">
                          <a:latin typeface="Arial Narrow"/>
                          <a:cs typeface="Arial Narrow"/>
                        </a:rPr>
                        <a:t>Age</a:t>
                      </a:r>
                      <a:r>
                        <a:rPr dirty="0" sz="1400" spc="-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350" spc="650" b="1">
                          <a:latin typeface="Symbol"/>
                          <a:cs typeface="Symbol"/>
                        </a:rPr>
                        <a:t></a:t>
                      </a:r>
                      <a:r>
                        <a:rPr dirty="0" sz="135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25" b="1">
                          <a:latin typeface="Arial Narrow"/>
                          <a:cs typeface="Arial Narrow"/>
                        </a:rPr>
                        <a:t>yr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400" spc="-10">
                          <a:latin typeface="Arial Narrow"/>
                          <a:cs typeface="Arial Narrow"/>
                        </a:rPr>
                        <a:t>65.6±10.2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400" spc="-10">
                          <a:latin typeface="Arial Narrow"/>
                          <a:cs typeface="Arial Narrow"/>
                        </a:rPr>
                        <a:t>65.3±10.3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400" spc="-10">
                          <a:latin typeface="Arial Narrow"/>
                          <a:cs typeface="Arial Narrow"/>
                        </a:rPr>
                        <a:t>66.0±10.0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400" b="1">
                          <a:latin typeface="Arial Narrow"/>
                          <a:cs typeface="Arial Narrow"/>
                        </a:rPr>
                        <a:t>Male </a:t>
                      </a:r>
                      <a:r>
                        <a:rPr dirty="0" sz="1350" spc="650" b="1">
                          <a:latin typeface="Symbol"/>
                          <a:cs typeface="Symbol"/>
                        </a:rPr>
                        <a:t></a:t>
                      </a:r>
                      <a:r>
                        <a:rPr dirty="0" sz="135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n </a:t>
                      </a:r>
                      <a:r>
                        <a:rPr dirty="0" sz="1400" spc="-25" b="1">
                          <a:latin typeface="Arial Narrow"/>
                          <a:cs typeface="Arial Narrow"/>
                        </a:rPr>
                        <a:t>(%)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1300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 (79.3)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869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(79.6)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431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(78.8)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400" b="1">
                          <a:latin typeface="Arial Narrow"/>
                          <a:cs typeface="Arial Narrow"/>
                        </a:rPr>
                        <a:t>Initial</a:t>
                      </a:r>
                      <a:r>
                        <a:rPr dirty="0" sz="1400" spc="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presentation </a:t>
                      </a:r>
                      <a:r>
                        <a:rPr dirty="0" sz="1350" spc="650" b="1">
                          <a:latin typeface="Symbol"/>
                          <a:cs typeface="Symbol"/>
                        </a:rPr>
                        <a:t></a:t>
                      </a:r>
                      <a:r>
                        <a:rPr dirty="0" sz="135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no.</a:t>
                      </a:r>
                      <a:r>
                        <a:rPr dirty="0" sz="1400" spc="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25" b="1">
                          <a:latin typeface="Arial Narrow"/>
                          <a:cs typeface="Arial Narrow"/>
                        </a:rPr>
                        <a:t>(%)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400" b="1">
                          <a:latin typeface="Arial Narrow"/>
                          <a:cs typeface="Arial Narrow"/>
                        </a:rPr>
                        <a:t>Stable</a:t>
                      </a:r>
                      <a:r>
                        <a:rPr dirty="0" sz="1400" spc="-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ischemic</a:t>
                      </a:r>
                      <a:r>
                        <a:rPr dirty="0" sz="1400" spc="-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heart 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disease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807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(49.2)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532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(48.7)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275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(50.3)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400" b="1">
                          <a:latin typeface="Arial Narrow"/>
                          <a:cs typeface="Arial Narrow"/>
                        </a:rPr>
                        <a:t>Acute</a:t>
                      </a:r>
                      <a:r>
                        <a:rPr dirty="0" sz="1400" spc="-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coronary</a:t>
                      </a:r>
                      <a:r>
                        <a:rPr dirty="0" sz="1400" spc="-1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syndrome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832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(50.8)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560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(51.3)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272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(49.7)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3333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400" b="1">
                          <a:latin typeface="Arial Narrow"/>
                          <a:cs typeface="Arial Narrow"/>
                        </a:rPr>
                        <a:t>Unstable</a:t>
                      </a:r>
                      <a:r>
                        <a:rPr dirty="0" sz="1400" spc="-1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angina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534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(32.6)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361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(33.1)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173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(31.6)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3333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400" b="1">
                          <a:latin typeface="Arial Narrow"/>
                          <a:cs typeface="Arial Narrow"/>
                        </a:rPr>
                        <a:t>Acute</a:t>
                      </a:r>
                      <a:r>
                        <a:rPr dirty="0" sz="1400" spc="-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myocardial</a:t>
                      </a:r>
                      <a:r>
                        <a:rPr dirty="0" sz="1400" spc="-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infarction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298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(18.2)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199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(18.2)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99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(18.1)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4273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Non-</a:t>
                      </a:r>
                      <a:r>
                        <a:rPr dirty="0" sz="1400" spc="-30" b="1">
                          <a:latin typeface="Arial Narrow"/>
                          <a:cs typeface="Arial Narrow"/>
                        </a:rPr>
                        <a:t>ST-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segment elevation</a:t>
                      </a:r>
                      <a:r>
                        <a:rPr dirty="0" sz="1400" spc="-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myocardial</a:t>
                      </a:r>
                      <a:r>
                        <a:rPr dirty="0" sz="1400" spc="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infarction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258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(15.7)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171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(15.7)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87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(15.9)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42735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400" spc="-30" b="1">
                          <a:latin typeface="Arial Narrow"/>
                          <a:cs typeface="Arial Narrow"/>
                        </a:rPr>
                        <a:t>ST-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segment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elevation</a:t>
                      </a:r>
                      <a:r>
                        <a:rPr dirty="0" sz="1400" spc="-1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myocardial 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infarction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40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(2.4)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28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(2.6)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12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(2.2)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400" b="1">
                          <a:latin typeface="Arial Narrow"/>
                          <a:cs typeface="Arial Narrow"/>
                        </a:rPr>
                        <a:t>Medical history </a:t>
                      </a:r>
                      <a:r>
                        <a:rPr dirty="0" sz="1350" spc="650" b="1">
                          <a:latin typeface="Symbol"/>
                          <a:cs typeface="Symbol"/>
                        </a:rPr>
                        <a:t></a:t>
                      </a:r>
                      <a:r>
                        <a:rPr dirty="0" sz="135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no.</a:t>
                      </a:r>
                      <a:r>
                        <a:rPr dirty="0" sz="1400" spc="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25" b="1">
                          <a:latin typeface="Arial Narrow"/>
                          <a:cs typeface="Arial Narrow"/>
                        </a:rPr>
                        <a:t>(%)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Hypertension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1005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 (61.3)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682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(62.5)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323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(59.0)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400" b="1">
                          <a:latin typeface="Arial Narrow"/>
                          <a:cs typeface="Arial Narrow"/>
                        </a:rPr>
                        <a:t>Diabetes</a:t>
                      </a:r>
                      <a:r>
                        <a:rPr dirty="0" sz="1400" spc="-1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mellitus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617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(37.6)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394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(36.1)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223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(40.8)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Dyslipidemia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840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(51.3)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560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(51.3)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280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(51.2)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400" b="1">
                          <a:latin typeface="Arial Narrow"/>
                          <a:cs typeface="Arial Narrow"/>
                        </a:rPr>
                        <a:t>Current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 smoking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307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(18.7)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212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(19.4)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95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(17.4)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400" b="1">
                          <a:latin typeface="Arial Narrow"/>
                          <a:cs typeface="Arial Narrow"/>
                        </a:rPr>
                        <a:t>Chronic</a:t>
                      </a:r>
                      <a:r>
                        <a:rPr dirty="0" sz="1400" spc="-1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renal</a:t>
                      </a:r>
                      <a:r>
                        <a:rPr dirty="0" sz="1400" spc="-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insufficiency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296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(18.1)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203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(18.6)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93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(17.0)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400" b="1">
                          <a:latin typeface="Arial Narrow"/>
                          <a:cs typeface="Arial Narrow"/>
                        </a:rPr>
                        <a:t>Previous</a:t>
                      </a:r>
                      <a:r>
                        <a:rPr dirty="0" sz="1400" spc="-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25" b="1">
                          <a:latin typeface="Arial Narrow"/>
                          <a:cs typeface="Arial Narrow"/>
                        </a:rPr>
                        <a:t>PCI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395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(24.1)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268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(24.5)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127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(23.2)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b="1">
                          <a:latin typeface="Arial Narrow"/>
                          <a:cs typeface="Arial Narrow"/>
                        </a:rPr>
                        <a:t>Previous</a:t>
                      </a:r>
                      <a:r>
                        <a:rPr dirty="0" sz="1400" spc="-2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myocardial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 infarction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spc="-10">
                          <a:latin typeface="Arial Narrow"/>
                          <a:cs typeface="Arial Narrow"/>
                        </a:rPr>
                        <a:t>117</a:t>
                      </a:r>
                      <a:r>
                        <a:rPr dirty="0" sz="1400" spc="-6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(7.1)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75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(6.9)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42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(7.7)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400" spc="-20" b="1">
                          <a:latin typeface="Arial Narrow"/>
                          <a:cs typeface="Arial Narrow"/>
                        </a:rPr>
                        <a:t>LV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ejection</a:t>
                      </a:r>
                      <a:r>
                        <a:rPr dirty="0" sz="1400" spc="-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fraction</a:t>
                      </a:r>
                      <a:r>
                        <a:rPr dirty="0" sz="1400" spc="-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350" spc="140" b="1">
                          <a:latin typeface="Symbol"/>
                          <a:cs typeface="Symbol"/>
                        </a:rPr>
                        <a:t></a:t>
                      </a:r>
                      <a:r>
                        <a:rPr dirty="0" sz="1400" spc="140" b="1">
                          <a:latin typeface="Arial Narrow"/>
                          <a:cs typeface="Arial Narrow"/>
                        </a:rPr>
                        <a:t>(%)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400" spc="-10">
                          <a:latin typeface="Arial Narrow"/>
                          <a:cs typeface="Arial Narrow"/>
                        </a:rPr>
                        <a:t>58.7±11.6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400" spc="-10">
                          <a:latin typeface="Arial Narrow"/>
                          <a:cs typeface="Arial Narrow"/>
                        </a:rPr>
                        <a:t>58.4±11.9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400" spc="-10">
                          <a:latin typeface="Arial Narrow"/>
                          <a:cs typeface="Arial Narrow"/>
                        </a:rPr>
                        <a:t>59.3±11.0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5974" y="196071"/>
            <a:ext cx="7090371" cy="388739"/>
          </a:xfrm>
          <a:prstGeom prst="rect">
            <a:avLst/>
          </a:prstGeom>
        </p:spPr>
      </p:pic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329649" y="700660"/>
          <a:ext cx="11609070" cy="5306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0635"/>
                <a:gridCol w="2147569"/>
                <a:gridCol w="2145029"/>
                <a:gridCol w="2147570"/>
              </a:tblGrid>
              <a:tr h="389255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Characteristics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844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Total</a:t>
                      </a:r>
                      <a:r>
                        <a:rPr dirty="0" sz="1400" spc="-3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(N=1639)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844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Imaging-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guided</a:t>
                      </a:r>
                      <a:r>
                        <a:rPr dirty="0" sz="1400" spc="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PCI</a:t>
                      </a:r>
                      <a:r>
                        <a:rPr dirty="0" sz="1400" spc="4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(N=1092)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844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Angio-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guided</a:t>
                      </a:r>
                      <a:r>
                        <a:rPr dirty="0" sz="1400" spc="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PCI</a:t>
                      </a:r>
                      <a:r>
                        <a:rPr dirty="0" sz="1400" spc="2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(N=547)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844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56515">
                        <a:lnSpc>
                          <a:spcPts val="1660"/>
                        </a:lnSpc>
                      </a:pPr>
                      <a:r>
                        <a:rPr dirty="0" sz="1400" b="1">
                          <a:latin typeface="Arial Narrow"/>
                          <a:cs typeface="Arial Narrow"/>
                        </a:rPr>
                        <a:t>Complex</a:t>
                      </a:r>
                      <a:r>
                        <a:rPr dirty="0" sz="1400" spc="-1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coronary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lesions</a:t>
                      </a:r>
                      <a:r>
                        <a:rPr dirty="0" sz="1400" spc="-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350" spc="650" b="1">
                          <a:latin typeface="Symbol"/>
                          <a:cs typeface="Symbol"/>
                        </a:rPr>
                        <a:t></a:t>
                      </a:r>
                      <a:r>
                        <a:rPr dirty="0" sz="135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no. </a:t>
                      </a:r>
                      <a:r>
                        <a:rPr dirty="0" sz="1400" spc="-25" b="1">
                          <a:latin typeface="Arial Narrow"/>
                          <a:cs typeface="Arial Narrow"/>
                        </a:rPr>
                        <a:t>(%)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167005">
                        <a:lnSpc>
                          <a:spcPts val="1650"/>
                        </a:lnSpc>
                        <a:spcBef>
                          <a:spcPts val="10"/>
                        </a:spcBef>
                      </a:pPr>
                      <a:r>
                        <a:rPr dirty="0" sz="1400" b="1">
                          <a:latin typeface="Arial Narrow"/>
                          <a:cs typeface="Arial Narrow"/>
                        </a:rPr>
                        <a:t>True</a:t>
                      </a:r>
                      <a:r>
                        <a:rPr dirty="0" sz="1400" spc="-2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bifurcation</a:t>
                      </a:r>
                      <a:r>
                        <a:rPr dirty="0" sz="1400" spc="-1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lesion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with</a:t>
                      </a:r>
                      <a:r>
                        <a:rPr dirty="0" sz="1400" spc="-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side</a:t>
                      </a:r>
                      <a:r>
                        <a:rPr dirty="0" sz="1400" spc="-1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branch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 ≥2.5mm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1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359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(21.9)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1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233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(21.3)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1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126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(23.0)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167005">
                        <a:lnSpc>
                          <a:spcPts val="1660"/>
                        </a:lnSpc>
                      </a:pPr>
                      <a:r>
                        <a:rPr dirty="0" sz="1400" b="1">
                          <a:latin typeface="Arial Narrow"/>
                          <a:cs typeface="Arial Narrow"/>
                        </a:rPr>
                        <a:t>Chronic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total</a:t>
                      </a:r>
                      <a:r>
                        <a:rPr dirty="0" sz="1400" spc="-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occlusion</a:t>
                      </a:r>
                      <a:r>
                        <a:rPr dirty="0" sz="1400" spc="-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(≥3</a:t>
                      </a:r>
                      <a:r>
                        <a:rPr dirty="0" sz="1400" spc="-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months)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319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(19.5)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220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(20.1)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99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(18.1)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170815">
                        <a:lnSpc>
                          <a:spcPts val="1660"/>
                        </a:lnSpc>
                      </a:pPr>
                      <a:r>
                        <a:rPr dirty="0" sz="1400" b="1">
                          <a:latin typeface="Arial Narrow"/>
                          <a:cs typeface="Arial Narrow"/>
                        </a:rPr>
                        <a:t>Unprotected</a:t>
                      </a:r>
                      <a:r>
                        <a:rPr dirty="0" sz="1400" spc="-1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left main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coronary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artery</a:t>
                      </a:r>
                      <a:r>
                        <a:rPr dirty="0" sz="1400" spc="-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disease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192</a:t>
                      </a:r>
                      <a:r>
                        <a:rPr dirty="0" sz="1400" spc="-1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(11.7)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138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(12.6)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54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(9.9)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167005">
                        <a:lnSpc>
                          <a:spcPts val="1655"/>
                        </a:lnSpc>
                        <a:spcBef>
                          <a:spcPts val="5"/>
                        </a:spcBef>
                      </a:pPr>
                      <a:r>
                        <a:rPr dirty="0" sz="1400" b="1">
                          <a:latin typeface="Arial Narrow"/>
                          <a:cs typeface="Arial Narrow"/>
                        </a:rPr>
                        <a:t>Long</a:t>
                      </a:r>
                      <a:r>
                        <a:rPr dirty="0" sz="1400" spc="-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coronary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lesion</a:t>
                      </a:r>
                      <a:r>
                        <a:rPr dirty="0" sz="1400" spc="-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(implanted</a:t>
                      </a:r>
                      <a:r>
                        <a:rPr dirty="0" sz="1400" spc="-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stent ≥38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mm in</a:t>
                      </a:r>
                      <a:r>
                        <a:rPr dirty="0" sz="1400" spc="-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length)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Bef>
                          <a:spcPts val="5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898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(54.8)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Bef>
                          <a:spcPts val="5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617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(56.5)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Bef>
                          <a:spcPts val="5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281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(51.4)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167005">
                        <a:lnSpc>
                          <a:spcPts val="1660"/>
                        </a:lnSpc>
                      </a:pPr>
                      <a:r>
                        <a:rPr dirty="0" sz="1400" b="1">
                          <a:latin typeface="Arial Narrow"/>
                          <a:cs typeface="Arial Narrow"/>
                        </a:rPr>
                        <a:t>Multivessel</a:t>
                      </a:r>
                      <a:r>
                        <a:rPr dirty="0" sz="1400" spc="-1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PCI (≥2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vessels</a:t>
                      </a:r>
                      <a:r>
                        <a:rPr dirty="0" sz="1400" spc="-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treated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at one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PCI 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session)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622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(37.9)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409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(37.5)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213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(38.9)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167005">
                        <a:lnSpc>
                          <a:spcPts val="1660"/>
                        </a:lnSpc>
                      </a:pPr>
                      <a:r>
                        <a:rPr dirty="0" sz="1400" b="1">
                          <a:latin typeface="Arial Narrow"/>
                          <a:cs typeface="Arial Narrow"/>
                        </a:rPr>
                        <a:t>Multiple</a:t>
                      </a:r>
                      <a:r>
                        <a:rPr dirty="0" sz="1400" spc="-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stents (≥3</a:t>
                      </a:r>
                      <a:r>
                        <a:rPr dirty="0" sz="1400" spc="-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more</a:t>
                      </a:r>
                      <a:r>
                        <a:rPr dirty="0" sz="1400" spc="-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stent</a:t>
                      </a:r>
                      <a:r>
                        <a:rPr dirty="0" sz="1400" spc="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per 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patient)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305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(18.6)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208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(19.0)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97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(17.7)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167005">
                        <a:lnSpc>
                          <a:spcPts val="1655"/>
                        </a:lnSpc>
                        <a:spcBef>
                          <a:spcPts val="5"/>
                        </a:spcBef>
                      </a:pPr>
                      <a:r>
                        <a:rPr dirty="0" sz="1400" b="1">
                          <a:latin typeface="Arial Narrow"/>
                          <a:cs typeface="Arial Narrow"/>
                        </a:rPr>
                        <a:t>In-stent 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restenosis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Bef>
                          <a:spcPts val="5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236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(14.4)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Bef>
                          <a:spcPts val="5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158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(14.5)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Bef>
                          <a:spcPts val="5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78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(14.3)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167005">
                        <a:lnSpc>
                          <a:spcPts val="1660"/>
                        </a:lnSpc>
                      </a:pPr>
                      <a:r>
                        <a:rPr dirty="0" sz="1400" b="1">
                          <a:latin typeface="Arial Narrow"/>
                          <a:cs typeface="Arial Narrow"/>
                        </a:rPr>
                        <a:t>Severely</a:t>
                      </a:r>
                      <a:r>
                        <a:rPr dirty="0" sz="1400" spc="-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calcified</a:t>
                      </a:r>
                      <a:r>
                        <a:rPr dirty="0" sz="1400" spc="-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(encircling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calcium in</a:t>
                      </a:r>
                      <a:r>
                        <a:rPr dirty="0" sz="1400" spc="-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angiography)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231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(14.1)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157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(14.4)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74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(13.5)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167005">
                        <a:lnSpc>
                          <a:spcPts val="1650"/>
                        </a:lnSpc>
                        <a:spcBef>
                          <a:spcPts val="10"/>
                        </a:spcBef>
                      </a:pPr>
                      <a:r>
                        <a:rPr dirty="0" sz="1400" b="1">
                          <a:latin typeface="Arial Narrow"/>
                          <a:cs typeface="Arial Narrow"/>
                        </a:rPr>
                        <a:t>Ostial</a:t>
                      </a:r>
                      <a:r>
                        <a:rPr dirty="0" sz="1400" spc="-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coronary</a:t>
                      </a:r>
                      <a:r>
                        <a:rPr dirty="0" sz="1400" spc="-1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lesion</a:t>
                      </a:r>
                      <a:r>
                        <a:rPr dirty="0" sz="1400" spc="-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(LAD,</a:t>
                      </a:r>
                      <a:r>
                        <a:rPr dirty="0" sz="1400" spc="-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LCX, </a:t>
                      </a:r>
                      <a:r>
                        <a:rPr dirty="0" sz="1400" spc="-20" b="1">
                          <a:latin typeface="Arial Narrow"/>
                          <a:cs typeface="Arial Narrow"/>
                        </a:rPr>
                        <a:t>RCA)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1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251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(15.3)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1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182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(16.7)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1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69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(12.6)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56515">
                        <a:lnSpc>
                          <a:spcPts val="1660"/>
                        </a:lnSpc>
                      </a:pPr>
                      <a:r>
                        <a:rPr dirty="0" sz="1400" b="1">
                          <a:latin typeface="Arial Narrow"/>
                          <a:cs typeface="Arial Narrow"/>
                        </a:rPr>
                        <a:t>Number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of vessels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with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disease</a:t>
                      </a:r>
                      <a:r>
                        <a:rPr dirty="0" sz="1400" spc="-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350" spc="650" b="1">
                          <a:latin typeface="Symbol"/>
                          <a:cs typeface="Symbol"/>
                        </a:rPr>
                        <a:t></a:t>
                      </a:r>
                      <a:r>
                        <a:rPr dirty="0" sz="135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no. </a:t>
                      </a:r>
                      <a:r>
                        <a:rPr dirty="0" sz="1400" spc="-25" b="1">
                          <a:latin typeface="Arial Narrow"/>
                          <a:cs typeface="Arial Narrow"/>
                        </a:rPr>
                        <a:t>(%)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167005">
                        <a:lnSpc>
                          <a:spcPts val="1660"/>
                        </a:lnSpc>
                      </a:pPr>
                      <a:r>
                        <a:rPr dirty="0" sz="1400" b="1">
                          <a:latin typeface="Arial Narrow"/>
                          <a:cs typeface="Arial Narrow"/>
                        </a:rPr>
                        <a:t>1-vessel</a:t>
                      </a:r>
                      <a:r>
                        <a:rPr dirty="0" sz="1400" spc="-1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disease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526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(32.1)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342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(31.3)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184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(33.6)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167005">
                        <a:lnSpc>
                          <a:spcPts val="1655"/>
                        </a:lnSpc>
                        <a:spcBef>
                          <a:spcPts val="5"/>
                        </a:spcBef>
                      </a:pPr>
                      <a:r>
                        <a:rPr dirty="0" sz="1400" b="1">
                          <a:latin typeface="Arial Narrow"/>
                          <a:cs typeface="Arial Narrow"/>
                        </a:rPr>
                        <a:t>2-vessel</a:t>
                      </a:r>
                      <a:r>
                        <a:rPr dirty="0" sz="1400" spc="-1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disease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Bef>
                          <a:spcPts val="5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621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(37.9)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Bef>
                          <a:spcPts val="5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420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(38.5)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Bef>
                          <a:spcPts val="5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201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(36.7)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167005">
                        <a:lnSpc>
                          <a:spcPts val="1660"/>
                        </a:lnSpc>
                      </a:pPr>
                      <a:r>
                        <a:rPr dirty="0" sz="1400" b="1">
                          <a:latin typeface="Arial Narrow"/>
                          <a:cs typeface="Arial Narrow"/>
                        </a:rPr>
                        <a:t>3-vessel</a:t>
                      </a:r>
                      <a:r>
                        <a:rPr dirty="0" sz="1400" spc="-1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disease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492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(30.0)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330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(30.2)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162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(29.6)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56515">
                        <a:lnSpc>
                          <a:spcPts val="1660"/>
                        </a:lnSpc>
                      </a:pPr>
                      <a:r>
                        <a:rPr dirty="0" sz="1400" b="1">
                          <a:latin typeface="Arial Narrow"/>
                          <a:cs typeface="Arial Narrow"/>
                        </a:rPr>
                        <a:t>Procedural</a:t>
                      </a:r>
                      <a:r>
                        <a:rPr dirty="0" sz="1400" spc="-2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characteristics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56515">
                        <a:lnSpc>
                          <a:spcPts val="1655"/>
                        </a:lnSpc>
                        <a:spcBef>
                          <a:spcPts val="5"/>
                        </a:spcBef>
                      </a:pP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Total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no.</a:t>
                      </a:r>
                      <a:r>
                        <a:rPr dirty="0" sz="1400" spc="-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dirty="0" sz="1400" spc="-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target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lesions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 treated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1275">
                        <a:lnSpc>
                          <a:spcPts val="1655"/>
                        </a:lnSpc>
                        <a:spcBef>
                          <a:spcPts val="5"/>
                        </a:spcBef>
                      </a:pPr>
                      <a:r>
                        <a:rPr dirty="0" sz="1400" spc="-10">
                          <a:latin typeface="Arial Narrow"/>
                          <a:cs typeface="Arial Narrow"/>
                        </a:rPr>
                        <a:t>1.5±0.7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1275">
                        <a:lnSpc>
                          <a:spcPts val="1655"/>
                        </a:lnSpc>
                        <a:spcBef>
                          <a:spcPts val="5"/>
                        </a:spcBef>
                      </a:pPr>
                      <a:r>
                        <a:rPr dirty="0" sz="1400" spc="-10">
                          <a:latin typeface="Arial Narrow"/>
                          <a:cs typeface="Arial Narrow"/>
                        </a:rPr>
                        <a:t>1.5±0.7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1275">
                        <a:lnSpc>
                          <a:spcPts val="1655"/>
                        </a:lnSpc>
                        <a:spcBef>
                          <a:spcPts val="5"/>
                        </a:spcBef>
                      </a:pPr>
                      <a:r>
                        <a:rPr dirty="0" sz="1400" spc="-10">
                          <a:latin typeface="Arial Narrow"/>
                          <a:cs typeface="Arial Narrow"/>
                        </a:rPr>
                        <a:t>1.5±0.7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56515">
                        <a:lnSpc>
                          <a:spcPts val="1660"/>
                        </a:lnSpc>
                      </a:pPr>
                      <a:r>
                        <a:rPr dirty="0" sz="1400" b="1">
                          <a:latin typeface="Arial Narrow"/>
                          <a:cs typeface="Arial Narrow"/>
                        </a:rPr>
                        <a:t>Intravascular imaging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devices</a:t>
                      </a:r>
                      <a:r>
                        <a:rPr dirty="0" sz="1400" spc="-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used </a:t>
                      </a:r>
                      <a:r>
                        <a:rPr dirty="0" sz="1350" spc="650" b="1">
                          <a:latin typeface="Symbol"/>
                          <a:cs typeface="Symbol"/>
                        </a:rPr>
                        <a:t></a:t>
                      </a:r>
                      <a:r>
                        <a:rPr dirty="0" sz="135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no./total no.</a:t>
                      </a:r>
                      <a:r>
                        <a:rPr dirty="0" sz="1400" spc="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(%) </a:t>
                      </a:r>
                      <a:r>
                        <a:rPr dirty="0" baseline="24691" sz="1350" spc="-75" b="1">
                          <a:latin typeface="Arial Narrow"/>
                          <a:cs typeface="Arial Narrow"/>
                        </a:rPr>
                        <a:t>†</a:t>
                      </a:r>
                      <a:endParaRPr baseline="24691" sz="135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1091/1639</a:t>
                      </a:r>
                      <a:r>
                        <a:rPr dirty="0" sz="1400" spc="-2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(66.6)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1078/1092</a:t>
                      </a:r>
                      <a:r>
                        <a:rPr dirty="0" sz="1400" spc="-2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(98.7)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13/547</a:t>
                      </a:r>
                      <a:r>
                        <a:rPr dirty="0" sz="1400" spc="-20">
                          <a:latin typeface="Arial Narrow"/>
                          <a:cs typeface="Arial Narrow"/>
                        </a:rPr>
                        <a:t> (2.4)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163195">
                        <a:lnSpc>
                          <a:spcPts val="1650"/>
                        </a:lnSpc>
                        <a:spcBef>
                          <a:spcPts val="10"/>
                        </a:spcBef>
                      </a:pPr>
                      <a:r>
                        <a:rPr dirty="0" sz="1400" b="1">
                          <a:latin typeface="Arial Narrow"/>
                          <a:cs typeface="Arial Narrow"/>
                        </a:rPr>
                        <a:t>Intravascular</a:t>
                      </a:r>
                      <a:r>
                        <a:rPr dirty="0" sz="1400" spc="-1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ultrasound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1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813/1091</a:t>
                      </a:r>
                      <a:r>
                        <a:rPr dirty="0" sz="1400" spc="-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(74.5)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1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800/1078</a:t>
                      </a:r>
                      <a:r>
                        <a:rPr dirty="0" sz="1400" spc="-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(74.2)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1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13/13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(100.0)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163195">
                        <a:lnSpc>
                          <a:spcPts val="1660"/>
                        </a:lnSpc>
                      </a:pPr>
                      <a:r>
                        <a:rPr dirty="0" sz="1400" b="1">
                          <a:latin typeface="Arial Narrow"/>
                          <a:cs typeface="Arial Narrow"/>
                        </a:rPr>
                        <a:t>Optical</a:t>
                      </a:r>
                      <a:r>
                        <a:rPr dirty="0" sz="1400" spc="-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coherence</a:t>
                      </a:r>
                      <a:r>
                        <a:rPr dirty="0" sz="1400" spc="-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tomography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278/1091</a:t>
                      </a:r>
                      <a:r>
                        <a:rPr dirty="0" sz="1400" spc="-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(25.5)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278/1078</a:t>
                      </a:r>
                      <a:r>
                        <a:rPr dirty="0" sz="1400" spc="-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(25.8)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0005">
                        <a:lnSpc>
                          <a:spcPts val="1660"/>
                        </a:lnSpc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0/13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(0.0)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56515">
                        <a:lnSpc>
                          <a:spcPts val="1660"/>
                        </a:lnSpc>
                      </a:pP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Volume</a:t>
                      </a:r>
                      <a:r>
                        <a:rPr dirty="0" sz="1400" spc="-1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dirty="0" sz="1400" spc="-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contrast media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used</a:t>
                      </a:r>
                      <a:r>
                        <a:rPr dirty="0" sz="1400" spc="-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350" spc="650" b="1">
                          <a:latin typeface="Symbol"/>
                          <a:cs typeface="Symbol"/>
                        </a:rPr>
                        <a:t></a:t>
                      </a:r>
                      <a:r>
                        <a:rPr dirty="0" sz="135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25" b="1">
                          <a:latin typeface="Arial Narrow"/>
                          <a:cs typeface="Arial Narrow"/>
                        </a:rPr>
                        <a:t>ml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dirty="0" sz="1400" spc="-10">
                          <a:latin typeface="Arial Narrow"/>
                          <a:cs typeface="Arial Narrow"/>
                        </a:rPr>
                        <a:t>207.3±116.5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dirty="0" sz="1400" spc="-10">
                          <a:latin typeface="Arial Narrow"/>
                          <a:cs typeface="Arial Narrow"/>
                        </a:rPr>
                        <a:t>214.2±118.5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dirty="0" sz="1400" spc="-10">
                          <a:latin typeface="Arial Narrow"/>
                          <a:cs typeface="Arial Narrow"/>
                        </a:rPr>
                        <a:t>193.7±111.3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56515">
                        <a:lnSpc>
                          <a:spcPts val="1655"/>
                        </a:lnSpc>
                        <a:spcBef>
                          <a:spcPts val="5"/>
                        </a:spcBef>
                      </a:pPr>
                      <a:r>
                        <a:rPr dirty="0" sz="1400" b="1">
                          <a:latin typeface="Arial Narrow"/>
                          <a:cs typeface="Arial Narrow"/>
                        </a:rPr>
                        <a:t>Procedural time </a:t>
                      </a:r>
                      <a:r>
                        <a:rPr dirty="0" sz="1350" spc="650" b="1">
                          <a:latin typeface="Symbol"/>
                          <a:cs typeface="Symbol"/>
                        </a:rPr>
                        <a:t></a:t>
                      </a:r>
                      <a:r>
                        <a:rPr dirty="0" sz="135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25" b="1">
                          <a:latin typeface="Arial Narrow"/>
                          <a:cs typeface="Arial Narrow"/>
                        </a:rPr>
                        <a:t>min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50">
                        <a:lnSpc>
                          <a:spcPts val="1655"/>
                        </a:lnSpc>
                        <a:spcBef>
                          <a:spcPts val="5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65.0</a:t>
                      </a:r>
                      <a:r>
                        <a:rPr dirty="0" sz="1400" spc="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(47.0-</a:t>
                      </a:r>
                      <a:r>
                        <a:rPr dirty="0" sz="1400" spc="-20">
                          <a:latin typeface="Arial Narrow"/>
                          <a:cs typeface="Arial Narrow"/>
                        </a:rPr>
                        <a:t>89.0)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1180">
                        <a:lnSpc>
                          <a:spcPts val="1655"/>
                        </a:lnSpc>
                        <a:spcBef>
                          <a:spcPts val="5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70.0</a:t>
                      </a:r>
                      <a:r>
                        <a:rPr dirty="0" sz="1400" spc="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(51.0-</a:t>
                      </a:r>
                      <a:r>
                        <a:rPr dirty="0" sz="1400" spc="-20">
                          <a:latin typeface="Arial Narrow"/>
                          <a:cs typeface="Arial Narrow"/>
                        </a:rPr>
                        <a:t>95.0)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50">
                        <a:lnSpc>
                          <a:spcPts val="1655"/>
                        </a:lnSpc>
                        <a:spcBef>
                          <a:spcPts val="5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53.5</a:t>
                      </a:r>
                      <a:r>
                        <a:rPr dirty="0" sz="1400" spc="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(40.0-</a:t>
                      </a:r>
                      <a:r>
                        <a:rPr dirty="0" sz="1400" spc="-20">
                          <a:latin typeface="Arial Narrow"/>
                          <a:cs typeface="Arial Narrow"/>
                        </a:rPr>
                        <a:t>75.0)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56515">
                        <a:lnSpc>
                          <a:spcPts val="1660"/>
                        </a:lnSpc>
                      </a:pPr>
                      <a:r>
                        <a:rPr dirty="0" sz="1400" b="1">
                          <a:latin typeface="Arial Narrow"/>
                          <a:cs typeface="Arial Narrow"/>
                        </a:rPr>
                        <a:t>Procedural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success</a:t>
                      </a:r>
                      <a:r>
                        <a:rPr dirty="0" sz="1400" spc="-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350" spc="650" b="1">
                          <a:latin typeface="Symbol"/>
                          <a:cs typeface="Symbol"/>
                        </a:rPr>
                        <a:t></a:t>
                      </a:r>
                      <a:r>
                        <a:rPr dirty="0" sz="135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no.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25" b="1">
                          <a:latin typeface="Arial Narrow"/>
                          <a:cs typeface="Arial Narrow"/>
                        </a:rPr>
                        <a:t>(%)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1613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 (98.4)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1073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 (98.3)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540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(98.7)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5717" y="202272"/>
            <a:ext cx="3586162" cy="48324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718077" y="1122171"/>
            <a:ext cx="3757929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Arial Narrow"/>
                <a:cs typeface="Arial Narrow"/>
              </a:rPr>
              <a:t>Hazard</a:t>
            </a:r>
            <a:r>
              <a:rPr dirty="0" sz="1600" spc="-20" b="1">
                <a:latin typeface="Arial Narrow"/>
                <a:cs typeface="Arial Narrow"/>
              </a:rPr>
              <a:t> </a:t>
            </a:r>
            <a:r>
              <a:rPr dirty="0" sz="1600" b="1">
                <a:latin typeface="Arial Narrow"/>
                <a:cs typeface="Arial Narrow"/>
              </a:rPr>
              <a:t>ratio,</a:t>
            </a:r>
            <a:r>
              <a:rPr dirty="0" sz="1600" spc="-20" b="1">
                <a:latin typeface="Arial Narrow"/>
                <a:cs typeface="Arial Narrow"/>
              </a:rPr>
              <a:t> </a:t>
            </a:r>
            <a:r>
              <a:rPr dirty="0" sz="1600" b="1">
                <a:latin typeface="Arial Narrow"/>
                <a:cs typeface="Arial Narrow"/>
              </a:rPr>
              <a:t>0.64;</a:t>
            </a:r>
            <a:r>
              <a:rPr dirty="0" sz="1600" spc="-20" b="1">
                <a:latin typeface="Arial Narrow"/>
                <a:cs typeface="Arial Narrow"/>
              </a:rPr>
              <a:t> </a:t>
            </a:r>
            <a:r>
              <a:rPr dirty="0" sz="1600" b="1">
                <a:latin typeface="Arial Narrow"/>
                <a:cs typeface="Arial Narrow"/>
              </a:rPr>
              <a:t>95%</a:t>
            </a:r>
            <a:r>
              <a:rPr dirty="0" sz="1600" spc="-20" b="1">
                <a:latin typeface="Arial Narrow"/>
                <a:cs typeface="Arial Narrow"/>
              </a:rPr>
              <a:t> </a:t>
            </a:r>
            <a:r>
              <a:rPr dirty="0" sz="1600" b="1">
                <a:latin typeface="Arial Narrow"/>
                <a:cs typeface="Arial Narrow"/>
              </a:rPr>
              <a:t>CI,</a:t>
            </a:r>
            <a:r>
              <a:rPr dirty="0" sz="1600" spc="-20" b="1">
                <a:latin typeface="Arial Narrow"/>
                <a:cs typeface="Arial Narrow"/>
              </a:rPr>
              <a:t> </a:t>
            </a:r>
            <a:r>
              <a:rPr dirty="0" sz="1600" b="1">
                <a:latin typeface="Arial Narrow"/>
                <a:cs typeface="Arial Narrow"/>
              </a:rPr>
              <a:t>0.45</a:t>
            </a:r>
            <a:r>
              <a:rPr dirty="0" sz="1600" spc="-25" b="1">
                <a:latin typeface="Arial Narrow"/>
                <a:cs typeface="Arial Narrow"/>
              </a:rPr>
              <a:t> </a:t>
            </a:r>
            <a:r>
              <a:rPr dirty="0" sz="1600" b="1">
                <a:latin typeface="Arial Narrow"/>
                <a:cs typeface="Arial Narrow"/>
              </a:rPr>
              <a:t>to</a:t>
            </a:r>
            <a:r>
              <a:rPr dirty="0" sz="1600" spc="-15" b="1">
                <a:latin typeface="Arial Narrow"/>
                <a:cs typeface="Arial Narrow"/>
              </a:rPr>
              <a:t> </a:t>
            </a:r>
            <a:r>
              <a:rPr dirty="0" sz="1600" b="1">
                <a:latin typeface="Arial Narrow"/>
                <a:cs typeface="Arial Narrow"/>
              </a:rPr>
              <a:t>0.89;</a:t>
            </a:r>
            <a:r>
              <a:rPr dirty="0" sz="1600" spc="-15" b="1">
                <a:latin typeface="Arial Narrow"/>
                <a:cs typeface="Arial Narrow"/>
              </a:rPr>
              <a:t> </a:t>
            </a:r>
            <a:r>
              <a:rPr dirty="0" sz="1600" spc="-10" b="1">
                <a:latin typeface="Arial Narrow"/>
                <a:cs typeface="Arial Narrow"/>
              </a:rPr>
              <a:t>P=0.008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283030" y="1485900"/>
            <a:ext cx="17341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C00000"/>
                </a:solidFill>
                <a:latin typeface="Arial Narrow"/>
                <a:cs typeface="Arial Narrow"/>
              </a:rPr>
              <a:t>Angiography-</a:t>
            </a:r>
            <a:r>
              <a:rPr dirty="0" sz="1400" b="1">
                <a:solidFill>
                  <a:srgbClr val="C00000"/>
                </a:solidFill>
                <a:latin typeface="Arial Narrow"/>
                <a:cs typeface="Arial Narrow"/>
              </a:rPr>
              <a:t>guided</a:t>
            </a:r>
            <a:r>
              <a:rPr dirty="0" sz="1400" spc="70" b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400" spc="-25" b="1">
                <a:solidFill>
                  <a:srgbClr val="C00000"/>
                </a:solidFill>
                <a:latin typeface="Arial Narrow"/>
                <a:cs typeface="Arial Narrow"/>
              </a:rPr>
              <a:t>PCI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416845" y="2433828"/>
            <a:ext cx="13963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0000FF"/>
                </a:solidFill>
                <a:latin typeface="Arial Narrow"/>
                <a:cs typeface="Arial Narrow"/>
              </a:rPr>
              <a:t>Imaging-</a:t>
            </a:r>
            <a:r>
              <a:rPr dirty="0" sz="1400" b="1">
                <a:solidFill>
                  <a:srgbClr val="0000FF"/>
                </a:solidFill>
                <a:latin typeface="Arial Narrow"/>
                <a:cs typeface="Arial Narrow"/>
              </a:rPr>
              <a:t>guided</a:t>
            </a:r>
            <a:r>
              <a:rPr dirty="0" sz="1400" spc="60" b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sz="1400" spc="-25" b="1">
                <a:solidFill>
                  <a:srgbClr val="0000FF"/>
                </a:solidFill>
                <a:latin typeface="Arial Narrow"/>
                <a:cs typeface="Arial Narrow"/>
              </a:rPr>
              <a:t>PCI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114495" y="1744979"/>
            <a:ext cx="43942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C00000"/>
                </a:solidFill>
                <a:latin typeface="Arial Narrow"/>
                <a:cs typeface="Arial Narrow"/>
              </a:rPr>
              <a:t>12.3%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0154977" y="2168652"/>
            <a:ext cx="3587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 b="1">
                <a:solidFill>
                  <a:srgbClr val="0000FF"/>
                </a:solidFill>
                <a:latin typeface="Arial Narrow"/>
                <a:cs typeface="Arial Narrow"/>
              </a:rPr>
              <a:t>7.7%</a:t>
            </a:r>
            <a:endParaRPr sz="1400">
              <a:latin typeface="Arial Narrow"/>
              <a:cs typeface="Arial Narrow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664541" y="1846326"/>
            <a:ext cx="6269355" cy="1254760"/>
            <a:chOff x="3664541" y="1846326"/>
            <a:chExt cx="6269355" cy="1254760"/>
          </a:xfrm>
        </p:grpSpPr>
        <p:sp>
          <p:nvSpPr>
            <p:cNvPr id="9" name="object 9" descr=""/>
            <p:cNvSpPr/>
            <p:nvPr/>
          </p:nvSpPr>
          <p:spPr>
            <a:xfrm>
              <a:off x="3677241" y="1859026"/>
              <a:ext cx="6256655" cy="1229360"/>
            </a:xfrm>
            <a:custGeom>
              <a:avLst/>
              <a:gdLst/>
              <a:ahLst/>
              <a:cxnLst/>
              <a:rect l="l" t="t" r="r" b="b"/>
              <a:pathLst>
                <a:path w="6256655" h="1229360">
                  <a:moveTo>
                    <a:pt x="0" y="1229288"/>
                  </a:moveTo>
                  <a:lnTo>
                    <a:pt x="9551" y="1229288"/>
                  </a:lnTo>
                  <a:lnTo>
                    <a:pt x="9551" y="839810"/>
                  </a:lnTo>
                  <a:lnTo>
                    <a:pt x="95513" y="839810"/>
                  </a:lnTo>
                  <a:lnTo>
                    <a:pt x="143270" y="839810"/>
                  </a:lnTo>
                  <a:lnTo>
                    <a:pt x="143270" y="821553"/>
                  </a:lnTo>
                  <a:lnTo>
                    <a:pt x="477567" y="821553"/>
                  </a:lnTo>
                  <a:lnTo>
                    <a:pt x="477567" y="797211"/>
                  </a:lnTo>
                  <a:lnTo>
                    <a:pt x="611285" y="797211"/>
                  </a:lnTo>
                  <a:lnTo>
                    <a:pt x="611285" y="778954"/>
                  </a:lnTo>
                  <a:lnTo>
                    <a:pt x="659042" y="778954"/>
                  </a:lnTo>
                  <a:lnTo>
                    <a:pt x="659042" y="760698"/>
                  </a:lnTo>
                  <a:lnTo>
                    <a:pt x="764107" y="760698"/>
                  </a:lnTo>
                  <a:lnTo>
                    <a:pt x="764107" y="742441"/>
                  </a:lnTo>
                  <a:lnTo>
                    <a:pt x="897826" y="742441"/>
                  </a:lnTo>
                  <a:lnTo>
                    <a:pt x="945582" y="742441"/>
                  </a:lnTo>
                  <a:lnTo>
                    <a:pt x="945582" y="724184"/>
                  </a:lnTo>
                  <a:lnTo>
                    <a:pt x="983788" y="724184"/>
                  </a:lnTo>
                  <a:lnTo>
                    <a:pt x="1012442" y="724184"/>
                  </a:lnTo>
                  <a:lnTo>
                    <a:pt x="1012442" y="705927"/>
                  </a:lnTo>
                  <a:lnTo>
                    <a:pt x="1041096" y="705927"/>
                  </a:lnTo>
                  <a:lnTo>
                    <a:pt x="1041096" y="687671"/>
                  </a:lnTo>
                  <a:lnTo>
                    <a:pt x="1060199" y="687671"/>
                  </a:lnTo>
                  <a:lnTo>
                    <a:pt x="1079302" y="687671"/>
                  </a:lnTo>
                  <a:lnTo>
                    <a:pt x="1079302" y="669414"/>
                  </a:lnTo>
                  <a:lnTo>
                    <a:pt x="1136610" y="669414"/>
                  </a:lnTo>
                  <a:lnTo>
                    <a:pt x="1136610" y="651157"/>
                  </a:lnTo>
                  <a:lnTo>
                    <a:pt x="1232123" y="651157"/>
                  </a:lnTo>
                  <a:lnTo>
                    <a:pt x="1232123" y="632900"/>
                  </a:lnTo>
                  <a:lnTo>
                    <a:pt x="1308534" y="632900"/>
                  </a:lnTo>
                  <a:lnTo>
                    <a:pt x="1308534" y="614644"/>
                  </a:lnTo>
                  <a:lnTo>
                    <a:pt x="1318085" y="614644"/>
                  </a:lnTo>
                  <a:lnTo>
                    <a:pt x="1318085" y="596387"/>
                  </a:lnTo>
                  <a:lnTo>
                    <a:pt x="1442252" y="596387"/>
                  </a:lnTo>
                  <a:lnTo>
                    <a:pt x="1442252" y="572044"/>
                  </a:lnTo>
                  <a:lnTo>
                    <a:pt x="1537766" y="572044"/>
                  </a:lnTo>
                  <a:lnTo>
                    <a:pt x="1537766" y="553788"/>
                  </a:lnTo>
                  <a:lnTo>
                    <a:pt x="1623728" y="553788"/>
                  </a:lnTo>
                  <a:lnTo>
                    <a:pt x="1709690" y="553788"/>
                  </a:lnTo>
                  <a:lnTo>
                    <a:pt x="1709690" y="535531"/>
                  </a:lnTo>
                  <a:lnTo>
                    <a:pt x="1719241" y="535531"/>
                  </a:lnTo>
                  <a:lnTo>
                    <a:pt x="1719241" y="517274"/>
                  </a:lnTo>
                  <a:lnTo>
                    <a:pt x="1757447" y="517274"/>
                  </a:lnTo>
                  <a:lnTo>
                    <a:pt x="1757447" y="499017"/>
                  </a:lnTo>
                  <a:lnTo>
                    <a:pt x="1786101" y="499017"/>
                  </a:lnTo>
                  <a:lnTo>
                    <a:pt x="1814755" y="499017"/>
                  </a:lnTo>
                  <a:lnTo>
                    <a:pt x="1814755" y="480761"/>
                  </a:lnTo>
                  <a:lnTo>
                    <a:pt x="1852960" y="480761"/>
                  </a:lnTo>
                  <a:lnTo>
                    <a:pt x="1872063" y="480761"/>
                  </a:lnTo>
                  <a:lnTo>
                    <a:pt x="1872063" y="462504"/>
                  </a:lnTo>
                  <a:lnTo>
                    <a:pt x="1938922" y="462504"/>
                  </a:lnTo>
                  <a:lnTo>
                    <a:pt x="1938922" y="444247"/>
                  </a:lnTo>
                  <a:lnTo>
                    <a:pt x="2005782" y="444247"/>
                  </a:lnTo>
                  <a:lnTo>
                    <a:pt x="2005782" y="425990"/>
                  </a:lnTo>
                  <a:lnTo>
                    <a:pt x="2063090" y="425990"/>
                  </a:lnTo>
                  <a:lnTo>
                    <a:pt x="2063090" y="389477"/>
                  </a:lnTo>
                  <a:lnTo>
                    <a:pt x="2072641" y="389477"/>
                  </a:lnTo>
                  <a:lnTo>
                    <a:pt x="2082192" y="389477"/>
                  </a:lnTo>
                  <a:lnTo>
                    <a:pt x="2091744" y="389477"/>
                  </a:lnTo>
                  <a:lnTo>
                    <a:pt x="2101295" y="389477"/>
                  </a:lnTo>
                  <a:lnTo>
                    <a:pt x="2120397" y="389477"/>
                  </a:lnTo>
                  <a:lnTo>
                    <a:pt x="2129949" y="389477"/>
                  </a:lnTo>
                  <a:lnTo>
                    <a:pt x="2139500" y="389477"/>
                  </a:lnTo>
                  <a:lnTo>
                    <a:pt x="2158603" y="389477"/>
                  </a:lnTo>
                  <a:lnTo>
                    <a:pt x="2187257" y="389477"/>
                  </a:lnTo>
                  <a:lnTo>
                    <a:pt x="2206360" y="389477"/>
                  </a:lnTo>
                  <a:lnTo>
                    <a:pt x="2215911" y="389477"/>
                  </a:lnTo>
                  <a:lnTo>
                    <a:pt x="2215911" y="365135"/>
                  </a:lnTo>
                  <a:lnTo>
                    <a:pt x="2225462" y="365135"/>
                  </a:lnTo>
                  <a:lnTo>
                    <a:pt x="2225462" y="346878"/>
                  </a:lnTo>
                  <a:lnTo>
                    <a:pt x="2225462" y="346878"/>
                  </a:lnTo>
                  <a:lnTo>
                    <a:pt x="2244565" y="346878"/>
                  </a:lnTo>
                  <a:lnTo>
                    <a:pt x="2254116" y="346878"/>
                  </a:lnTo>
                  <a:lnTo>
                    <a:pt x="2254116" y="322536"/>
                  </a:lnTo>
                  <a:lnTo>
                    <a:pt x="2273219" y="322536"/>
                  </a:lnTo>
                  <a:lnTo>
                    <a:pt x="2282770" y="322536"/>
                  </a:lnTo>
                  <a:lnTo>
                    <a:pt x="2292322" y="322536"/>
                  </a:lnTo>
                  <a:lnTo>
                    <a:pt x="2320976" y="322536"/>
                  </a:lnTo>
                  <a:lnTo>
                    <a:pt x="2320976" y="304279"/>
                  </a:lnTo>
                  <a:lnTo>
                    <a:pt x="2340078" y="304279"/>
                  </a:lnTo>
                  <a:lnTo>
                    <a:pt x="2349630" y="304279"/>
                  </a:lnTo>
                </a:path>
                <a:path w="6256655" h="1229360">
                  <a:moveTo>
                    <a:pt x="2349630" y="304279"/>
                  </a:moveTo>
                  <a:lnTo>
                    <a:pt x="2378284" y="304279"/>
                  </a:lnTo>
                  <a:lnTo>
                    <a:pt x="2397386" y="304279"/>
                  </a:lnTo>
                  <a:lnTo>
                    <a:pt x="2406938" y="304279"/>
                  </a:lnTo>
                  <a:lnTo>
                    <a:pt x="2416489" y="304279"/>
                  </a:lnTo>
                  <a:lnTo>
                    <a:pt x="2426040" y="304279"/>
                  </a:lnTo>
                  <a:lnTo>
                    <a:pt x="2435592" y="304279"/>
                  </a:lnTo>
                  <a:lnTo>
                    <a:pt x="2445143" y="304279"/>
                  </a:lnTo>
                  <a:lnTo>
                    <a:pt x="2445143" y="279936"/>
                  </a:lnTo>
                  <a:lnTo>
                    <a:pt x="2521554" y="279936"/>
                  </a:lnTo>
                  <a:lnTo>
                    <a:pt x="2531105" y="279936"/>
                  </a:lnTo>
                  <a:lnTo>
                    <a:pt x="2540656" y="279936"/>
                  </a:lnTo>
                  <a:lnTo>
                    <a:pt x="2569310" y="279936"/>
                  </a:lnTo>
                  <a:lnTo>
                    <a:pt x="2588413" y="279936"/>
                  </a:lnTo>
                  <a:lnTo>
                    <a:pt x="2588413" y="261680"/>
                  </a:lnTo>
                  <a:lnTo>
                    <a:pt x="2597964" y="261680"/>
                  </a:lnTo>
                  <a:lnTo>
                    <a:pt x="2617067" y="261680"/>
                  </a:lnTo>
                  <a:lnTo>
                    <a:pt x="2636170" y="261680"/>
                  </a:lnTo>
                  <a:lnTo>
                    <a:pt x="2645721" y="261680"/>
                  </a:lnTo>
                  <a:lnTo>
                    <a:pt x="2655273" y="261680"/>
                  </a:lnTo>
                  <a:lnTo>
                    <a:pt x="2674375" y="261680"/>
                  </a:lnTo>
                  <a:lnTo>
                    <a:pt x="2683927" y="261680"/>
                  </a:lnTo>
                  <a:lnTo>
                    <a:pt x="2693478" y="261680"/>
                  </a:lnTo>
                  <a:lnTo>
                    <a:pt x="2693478" y="237337"/>
                  </a:lnTo>
                  <a:lnTo>
                    <a:pt x="2750786" y="237337"/>
                  </a:lnTo>
                  <a:lnTo>
                    <a:pt x="2760338" y="237337"/>
                  </a:lnTo>
                  <a:lnTo>
                    <a:pt x="2769889" y="237337"/>
                  </a:lnTo>
                  <a:lnTo>
                    <a:pt x="2798543" y="237337"/>
                  </a:lnTo>
                  <a:lnTo>
                    <a:pt x="2817646" y="237337"/>
                  </a:lnTo>
                  <a:lnTo>
                    <a:pt x="2836748" y="237337"/>
                  </a:lnTo>
                  <a:lnTo>
                    <a:pt x="2865402" y="237337"/>
                  </a:lnTo>
                  <a:lnTo>
                    <a:pt x="2894056" y="237337"/>
                  </a:lnTo>
                  <a:lnTo>
                    <a:pt x="2913159" y="237337"/>
                  </a:lnTo>
                  <a:lnTo>
                    <a:pt x="2932261" y="237337"/>
                  </a:lnTo>
                  <a:lnTo>
                    <a:pt x="2941813" y="237337"/>
                  </a:lnTo>
                  <a:lnTo>
                    <a:pt x="2951364" y="237337"/>
                  </a:lnTo>
                  <a:lnTo>
                    <a:pt x="2960916" y="237337"/>
                  </a:lnTo>
                  <a:lnTo>
                    <a:pt x="2970467" y="237337"/>
                  </a:lnTo>
                  <a:lnTo>
                    <a:pt x="2989570" y="237337"/>
                  </a:lnTo>
                  <a:lnTo>
                    <a:pt x="2999121" y="237337"/>
                  </a:lnTo>
                  <a:lnTo>
                    <a:pt x="3018224" y="237337"/>
                  </a:lnTo>
                  <a:lnTo>
                    <a:pt x="3037326" y="237337"/>
                  </a:lnTo>
                  <a:lnTo>
                    <a:pt x="3046878" y="237337"/>
                  </a:lnTo>
                  <a:lnTo>
                    <a:pt x="3075532" y="237337"/>
                  </a:lnTo>
                  <a:lnTo>
                    <a:pt x="3085083" y="237337"/>
                  </a:lnTo>
                  <a:lnTo>
                    <a:pt x="3113737" y="237337"/>
                  </a:lnTo>
                  <a:lnTo>
                    <a:pt x="3123288" y="237337"/>
                  </a:lnTo>
                  <a:lnTo>
                    <a:pt x="3142391" y="237337"/>
                  </a:lnTo>
                  <a:lnTo>
                    <a:pt x="3151942" y="237337"/>
                  </a:lnTo>
                  <a:lnTo>
                    <a:pt x="3151942" y="212995"/>
                  </a:lnTo>
                  <a:lnTo>
                    <a:pt x="3161494" y="212995"/>
                  </a:lnTo>
                  <a:lnTo>
                    <a:pt x="3190148" y="212995"/>
                  </a:lnTo>
                  <a:lnTo>
                    <a:pt x="3199699" y="212995"/>
                  </a:lnTo>
                  <a:lnTo>
                    <a:pt x="3276110" y="212995"/>
                  </a:lnTo>
                  <a:lnTo>
                    <a:pt x="3285661" y="212995"/>
                  </a:lnTo>
                  <a:lnTo>
                    <a:pt x="3342969" y="212995"/>
                  </a:lnTo>
                  <a:lnTo>
                    <a:pt x="3352520" y="212995"/>
                  </a:lnTo>
                </a:path>
                <a:path w="6256655" h="1229360">
                  <a:moveTo>
                    <a:pt x="3352520" y="212995"/>
                  </a:moveTo>
                  <a:lnTo>
                    <a:pt x="3352520" y="212995"/>
                  </a:lnTo>
                  <a:lnTo>
                    <a:pt x="3400277" y="212995"/>
                  </a:lnTo>
                  <a:lnTo>
                    <a:pt x="3409828" y="212995"/>
                  </a:lnTo>
                  <a:lnTo>
                    <a:pt x="3438482" y="212995"/>
                  </a:lnTo>
                  <a:lnTo>
                    <a:pt x="3457585" y="212995"/>
                  </a:lnTo>
                  <a:lnTo>
                    <a:pt x="3486239" y="212995"/>
                  </a:lnTo>
                  <a:lnTo>
                    <a:pt x="3524445" y="212995"/>
                  </a:lnTo>
                  <a:lnTo>
                    <a:pt x="3553099" y="212995"/>
                  </a:lnTo>
                  <a:lnTo>
                    <a:pt x="3553099" y="182567"/>
                  </a:lnTo>
                  <a:lnTo>
                    <a:pt x="3553099" y="182567"/>
                  </a:lnTo>
                  <a:lnTo>
                    <a:pt x="3581753" y="182567"/>
                  </a:lnTo>
                  <a:lnTo>
                    <a:pt x="3591304" y="182567"/>
                  </a:lnTo>
                  <a:lnTo>
                    <a:pt x="3600855" y="182567"/>
                  </a:lnTo>
                  <a:lnTo>
                    <a:pt x="3610407" y="182567"/>
                  </a:lnTo>
                  <a:lnTo>
                    <a:pt x="3619958" y="182567"/>
                  </a:lnTo>
                  <a:lnTo>
                    <a:pt x="3648612" y="182567"/>
                  </a:lnTo>
                  <a:lnTo>
                    <a:pt x="3658164" y="182567"/>
                  </a:lnTo>
                  <a:lnTo>
                    <a:pt x="3705920" y="182567"/>
                  </a:lnTo>
                  <a:lnTo>
                    <a:pt x="3715472" y="182567"/>
                  </a:lnTo>
                  <a:lnTo>
                    <a:pt x="3734574" y="182567"/>
                  </a:lnTo>
                  <a:lnTo>
                    <a:pt x="3744126" y="182567"/>
                  </a:lnTo>
                  <a:lnTo>
                    <a:pt x="3753677" y="182567"/>
                  </a:lnTo>
                  <a:lnTo>
                    <a:pt x="3772780" y="182567"/>
                  </a:lnTo>
                  <a:lnTo>
                    <a:pt x="3782331" y="182567"/>
                  </a:lnTo>
                  <a:lnTo>
                    <a:pt x="3801434" y="182567"/>
                  </a:lnTo>
                  <a:lnTo>
                    <a:pt x="3820536" y="182567"/>
                  </a:lnTo>
                  <a:lnTo>
                    <a:pt x="3830087" y="182567"/>
                  </a:lnTo>
                  <a:lnTo>
                    <a:pt x="3877844" y="182567"/>
                  </a:lnTo>
                  <a:lnTo>
                    <a:pt x="3896947" y="182567"/>
                  </a:lnTo>
                  <a:lnTo>
                    <a:pt x="3906498" y="182567"/>
                  </a:lnTo>
                  <a:lnTo>
                    <a:pt x="3916049" y="182567"/>
                  </a:lnTo>
                  <a:lnTo>
                    <a:pt x="3925601" y="182567"/>
                  </a:lnTo>
                  <a:lnTo>
                    <a:pt x="3935152" y="182567"/>
                  </a:lnTo>
                  <a:lnTo>
                    <a:pt x="3944704" y="182567"/>
                  </a:lnTo>
                  <a:lnTo>
                    <a:pt x="3963806" y="182567"/>
                  </a:lnTo>
                  <a:lnTo>
                    <a:pt x="3973358" y="182567"/>
                  </a:lnTo>
                  <a:lnTo>
                    <a:pt x="3982909" y="182567"/>
                  </a:lnTo>
                  <a:lnTo>
                    <a:pt x="3992460" y="182567"/>
                  </a:lnTo>
                  <a:lnTo>
                    <a:pt x="4002012" y="182567"/>
                  </a:lnTo>
                  <a:lnTo>
                    <a:pt x="4021114" y="182567"/>
                  </a:lnTo>
                  <a:lnTo>
                    <a:pt x="4021114" y="152139"/>
                  </a:lnTo>
                  <a:lnTo>
                    <a:pt x="4040217" y="152139"/>
                  </a:lnTo>
                  <a:lnTo>
                    <a:pt x="4040217" y="121711"/>
                  </a:lnTo>
                  <a:lnTo>
                    <a:pt x="4049768" y="121711"/>
                  </a:lnTo>
                  <a:lnTo>
                    <a:pt x="4059320" y="121711"/>
                  </a:lnTo>
                  <a:lnTo>
                    <a:pt x="4078422" y="121711"/>
                  </a:lnTo>
                  <a:lnTo>
                    <a:pt x="4087974" y="121711"/>
                  </a:lnTo>
                  <a:lnTo>
                    <a:pt x="4097525" y="121711"/>
                  </a:lnTo>
                  <a:lnTo>
                    <a:pt x="4107076" y="121711"/>
                  </a:lnTo>
                  <a:lnTo>
                    <a:pt x="4126179" y="121711"/>
                  </a:lnTo>
                  <a:lnTo>
                    <a:pt x="4135730" y="121711"/>
                  </a:lnTo>
                  <a:lnTo>
                    <a:pt x="4145282" y="121711"/>
                  </a:lnTo>
                  <a:lnTo>
                    <a:pt x="4173936" y="121711"/>
                  </a:lnTo>
                  <a:lnTo>
                    <a:pt x="4183487" y="121711"/>
                  </a:lnTo>
                </a:path>
                <a:path w="6256655" h="1229360">
                  <a:moveTo>
                    <a:pt x="4183487" y="121711"/>
                  </a:moveTo>
                  <a:lnTo>
                    <a:pt x="4193038" y="121711"/>
                  </a:lnTo>
                  <a:lnTo>
                    <a:pt x="4202590" y="121711"/>
                  </a:lnTo>
                  <a:lnTo>
                    <a:pt x="4221693" y="121711"/>
                  </a:lnTo>
                  <a:lnTo>
                    <a:pt x="4231244" y="121711"/>
                  </a:lnTo>
                  <a:lnTo>
                    <a:pt x="4250346" y="121711"/>
                  </a:lnTo>
                  <a:lnTo>
                    <a:pt x="4269449" y="121711"/>
                  </a:lnTo>
                  <a:lnTo>
                    <a:pt x="4345860" y="121711"/>
                  </a:lnTo>
                  <a:lnTo>
                    <a:pt x="4355411" y="121711"/>
                  </a:lnTo>
                  <a:lnTo>
                    <a:pt x="4393616" y="121711"/>
                  </a:lnTo>
                  <a:lnTo>
                    <a:pt x="4422270" y="121711"/>
                  </a:lnTo>
                  <a:lnTo>
                    <a:pt x="4450924" y="121711"/>
                  </a:lnTo>
                  <a:lnTo>
                    <a:pt x="4460476" y="121711"/>
                  </a:lnTo>
                  <a:lnTo>
                    <a:pt x="4470028" y="121711"/>
                  </a:lnTo>
                  <a:lnTo>
                    <a:pt x="4489130" y="121711"/>
                  </a:lnTo>
                  <a:lnTo>
                    <a:pt x="4498681" y="121711"/>
                  </a:lnTo>
                  <a:lnTo>
                    <a:pt x="4527335" y="121711"/>
                  </a:lnTo>
                  <a:lnTo>
                    <a:pt x="4546438" y="121711"/>
                  </a:lnTo>
                  <a:lnTo>
                    <a:pt x="4546438" y="85198"/>
                  </a:lnTo>
                  <a:lnTo>
                    <a:pt x="4584643" y="85198"/>
                  </a:lnTo>
                  <a:lnTo>
                    <a:pt x="4641952" y="85198"/>
                  </a:lnTo>
                  <a:lnTo>
                    <a:pt x="4651503" y="85198"/>
                  </a:lnTo>
                  <a:lnTo>
                    <a:pt x="4661054" y="85198"/>
                  </a:lnTo>
                  <a:lnTo>
                    <a:pt x="4680157" y="85198"/>
                  </a:lnTo>
                  <a:lnTo>
                    <a:pt x="4699260" y="85198"/>
                  </a:lnTo>
                  <a:lnTo>
                    <a:pt x="4699260" y="42599"/>
                  </a:lnTo>
                  <a:lnTo>
                    <a:pt x="4756568" y="42599"/>
                  </a:lnTo>
                  <a:lnTo>
                    <a:pt x="4766119" y="42599"/>
                  </a:lnTo>
                  <a:lnTo>
                    <a:pt x="4785222" y="42599"/>
                  </a:lnTo>
                  <a:lnTo>
                    <a:pt x="4804324" y="42599"/>
                  </a:lnTo>
                  <a:lnTo>
                    <a:pt x="4842530" y="42599"/>
                  </a:lnTo>
                  <a:lnTo>
                    <a:pt x="4861632" y="42599"/>
                  </a:lnTo>
                  <a:lnTo>
                    <a:pt x="4880735" y="42599"/>
                  </a:lnTo>
                  <a:lnTo>
                    <a:pt x="4880735" y="0"/>
                  </a:lnTo>
                  <a:lnTo>
                    <a:pt x="4890286" y="0"/>
                  </a:lnTo>
                  <a:lnTo>
                    <a:pt x="4918940" y="0"/>
                  </a:lnTo>
                  <a:lnTo>
                    <a:pt x="4947594" y="0"/>
                  </a:lnTo>
                  <a:lnTo>
                    <a:pt x="4957146" y="0"/>
                  </a:lnTo>
                  <a:lnTo>
                    <a:pt x="4966697" y="0"/>
                  </a:lnTo>
                  <a:lnTo>
                    <a:pt x="4976248" y="0"/>
                  </a:lnTo>
                  <a:lnTo>
                    <a:pt x="4985800" y="0"/>
                  </a:lnTo>
                  <a:lnTo>
                    <a:pt x="4995351" y="0"/>
                  </a:lnTo>
                  <a:lnTo>
                    <a:pt x="5014454" y="0"/>
                  </a:lnTo>
                  <a:lnTo>
                    <a:pt x="5024005" y="0"/>
                  </a:lnTo>
                  <a:lnTo>
                    <a:pt x="5062210" y="0"/>
                  </a:lnTo>
                  <a:lnTo>
                    <a:pt x="5081313" y="0"/>
                  </a:lnTo>
                  <a:lnTo>
                    <a:pt x="5090864" y="0"/>
                  </a:lnTo>
                  <a:lnTo>
                    <a:pt x="5138621" y="0"/>
                  </a:lnTo>
                  <a:lnTo>
                    <a:pt x="5234134" y="0"/>
                  </a:lnTo>
                  <a:lnTo>
                    <a:pt x="5291442" y="0"/>
                  </a:lnTo>
                  <a:lnTo>
                    <a:pt x="5300994" y="0"/>
                  </a:lnTo>
                  <a:lnTo>
                    <a:pt x="5329648" y="0"/>
                  </a:lnTo>
                  <a:lnTo>
                    <a:pt x="5367854" y="0"/>
                  </a:lnTo>
                  <a:lnTo>
                    <a:pt x="5396508" y="0"/>
                  </a:lnTo>
                  <a:lnTo>
                    <a:pt x="5425162" y="0"/>
                  </a:lnTo>
                  <a:lnTo>
                    <a:pt x="5434712" y="0"/>
                  </a:lnTo>
                  <a:lnTo>
                    <a:pt x="5444264" y="0"/>
                  </a:lnTo>
                  <a:lnTo>
                    <a:pt x="5482469" y="0"/>
                  </a:lnTo>
                  <a:lnTo>
                    <a:pt x="5530226" y="0"/>
                  </a:lnTo>
                  <a:lnTo>
                    <a:pt x="5539778" y="0"/>
                  </a:lnTo>
                  <a:lnTo>
                    <a:pt x="5549329" y="0"/>
                  </a:lnTo>
                  <a:lnTo>
                    <a:pt x="5606637" y="0"/>
                  </a:lnTo>
                </a:path>
                <a:path w="6256655" h="1229360">
                  <a:moveTo>
                    <a:pt x="5606637" y="0"/>
                  </a:moveTo>
                  <a:lnTo>
                    <a:pt x="5606637" y="0"/>
                  </a:lnTo>
                  <a:lnTo>
                    <a:pt x="5616188" y="0"/>
                  </a:lnTo>
                  <a:lnTo>
                    <a:pt x="5635291" y="0"/>
                  </a:lnTo>
                  <a:lnTo>
                    <a:pt x="5644842" y="0"/>
                  </a:lnTo>
                  <a:lnTo>
                    <a:pt x="5654394" y="0"/>
                  </a:lnTo>
                  <a:lnTo>
                    <a:pt x="5663945" y="0"/>
                  </a:lnTo>
                  <a:lnTo>
                    <a:pt x="5683048" y="0"/>
                  </a:lnTo>
                  <a:lnTo>
                    <a:pt x="5692599" y="0"/>
                  </a:lnTo>
                  <a:lnTo>
                    <a:pt x="5711702" y="0"/>
                  </a:lnTo>
                  <a:lnTo>
                    <a:pt x="5730804" y="0"/>
                  </a:lnTo>
                  <a:lnTo>
                    <a:pt x="5759458" y="0"/>
                  </a:lnTo>
                  <a:lnTo>
                    <a:pt x="5778561" y="0"/>
                  </a:lnTo>
                  <a:lnTo>
                    <a:pt x="5797663" y="0"/>
                  </a:lnTo>
                  <a:lnTo>
                    <a:pt x="5807215" y="0"/>
                  </a:lnTo>
                  <a:lnTo>
                    <a:pt x="5826318" y="0"/>
                  </a:lnTo>
                  <a:lnTo>
                    <a:pt x="5835869" y="0"/>
                  </a:lnTo>
                  <a:lnTo>
                    <a:pt x="5854972" y="0"/>
                  </a:lnTo>
                  <a:lnTo>
                    <a:pt x="5912280" y="0"/>
                  </a:lnTo>
                  <a:lnTo>
                    <a:pt x="5921831" y="0"/>
                  </a:lnTo>
                  <a:lnTo>
                    <a:pt x="5931382" y="0"/>
                  </a:lnTo>
                  <a:lnTo>
                    <a:pt x="5969588" y="0"/>
                  </a:lnTo>
                  <a:lnTo>
                    <a:pt x="5998242" y="0"/>
                  </a:lnTo>
                  <a:lnTo>
                    <a:pt x="6007793" y="0"/>
                  </a:lnTo>
                  <a:lnTo>
                    <a:pt x="6017344" y="0"/>
                  </a:lnTo>
                  <a:lnTo>
                    <a:pt x="6036447" y="0"/>
                  </a:lnTo>
                  <a:lnTo>
                    <a:pt x="6045998" y="0"/>
                  </a:lnTo>
                  <a:lnTo>
                    <a:pt x="6055550" y="0"/>
                  </a:lnTo>
                  <a:lnTo>
                    <a:pt x="6065101" y="0"/>
                  </a:lnTo>
                  <a:lnTo>
                    <a:pt x="6074652" y="0"/>
                  </a:lnTo>
                  <a:lnTo>
                    <a:pt x="6084204" y="0"/>
                  </a:lnTo>
                  <a:lnTo>
                    <a:pt x="6103306" y="0"/>
                  </a:lnTo>
                  <a:lnTo>
                    <a:pt x="6112858" y="0"/>
                  </a:lnTo>
                  <a:lnTo>
                    <a:pt x="6122409" y="0"/>
                  </a:lnTo>
                  <a:lnTo>
                    <a:pt x="6160614" y="0"/>
                  </a:lnTo>
                  <a:lnTo>
                    <a:pt x="6170166" y="0"/>
                  </a:lnTo>
                  <a:lnTo>
                    <a:pt x="6179718" y="0"/>
                  </a:lnTo>
                  <a:lnTo>
                    <a:pt x="6189268" y="0"/>
                  </a:lnTo>
                  <a:lnTo>
                    <a:pt x="6198820" y="0"/>
                  </a:lnTo>
                  <a:lnTo>
                    <a:pt x="6208372" y="0"/>
                  </a:lnTo>
                  <a:lnTo>
                    <a:pt x="6237026" y="0"/>
                  </a:lnTo>
                  <a:lnTo>
                    <a:pt x="6256128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677241" y="2309629"/>
              <a:ext cx="6256655" cy="772795"/>
            </a:xfrm>
            <a:custGeom>
              <a:avLst/>
              <a:gdLst/>
              <a:ahLst/>
              <a:cxnLst/>
              <a:rect l="l" t="t" r="r" b="b"/>
              <a:pathLst>
                <a:path w="6256655" h="772794">
                  <a:moveTo>
                    <a:pt x="0" y="772609"/>
                  </a:moveTo>
                  <a:lnTo>
                    <a:pt x="9551" y="772609"/>
                  </a:lnTo>
                  <a:lnTo>
                    <a:pt x="9551" y="486682"/>
                  </a:lnTo>
                  <a:lnTo>
                    <a:pt x="9551" y="480599"/>
                  </a:lnTo>
                  <a:lnTo>
                    <a:pt x="38205" y="480599"/>
                  </a:lnTo>
                  <a:lnTo>
                    <a:pt x="105064" y="480599"/>
                  </a:lnTo>
                  <a:lnTo>
                    <a:pt x="105064" y="468432"/>
                  </a:lnTo>
                  <a:lnTo>
                    <a:pt x="305642" y="468432"/>
                  </a:lnTo>
                  <a:lnTo>
                    <a:pt x="410707" y="468432"/>
                  </a:lnTo>
                  <a:lnTo>
                    <a:pt x="515772" y="468432"/>
                  </a:lnTo>
                  <a:lnTo>
                    <a:pt x="515772" y="462348"/>
                  </a:lnTo>
                  <a:lnTo>
                    <a:pt x="544426" y="462348"/>
                  </a:lnTo>
                  <a:lnTo>
                    <a:pt x="544426" y="450181"/>
                  </a:lnTo>
                  <a:lnTo>
                    <a:pt x="563529" y="450181"/>
                  </a:lnTo>
                  <a:lnTo>
                    <a:pt x="620837" y="450181"/>
                  </a:lnTo>
                  <a:lnTo>
                    <a:pt x="620837" y="444098"/>
                  </a:lnTo>
                  <a:lnTo>
                    <a:pt x="668593" y="444098"/>
                  </a:lnTo>
                  <a:lnTo>
                    <a:pt x="907377" y="444098"/>
                  </a:lnTo>
                  <a:lnTo>
                    <a:pt x="907377" y="431931"/>
                  </a:lnTo>
                  <a:lnTo>
                    <a:pt x="926480" y="431931"/>
                  </a:lnTo>
                  <a:lnTo>
                    <a:pt x="1021993" y="431931"/>
                  </a:lnTo>
                  <a:lnTo>
                    <a:pt x="1021993" y="425847"/>
                  </a:lnTo>
                  <a:lnTo>
                    <a:pt x="1127058" y="425847"/>
                  </a:lnTo>
                  <a:lnTo>
                    <a:pt x="1127058" y="413680"/>
                  </a:lnTo>
                  <a:lnTo>
                    <a:pt x="1184366" y="413680"/>
                  </a:lnTo>
                  <a:lnTo>
                    <a:pt x="1184366" y="407596"/>
                  </a:lnTo>
                  <a:lnTo>
                    <a:pt x="1222572" y="407596"/>
                  </a:lnTo>
                  <a:lnTo>
                    <a:pt x="1222572" y="395429"/>
                  </a:lnTo>
                  <a:lnTo>
                    <a:pt x="1251226" y="395429"/>
                  </a:lnTo>
                  <a:lnTo>
                    <a:pt x="1251226" y="383262"/>
                  </a:lnTo>
                  <a:lnTo>
                    <a:pt x="1251226" y="377179"/>
                  </a:lnTo>
                  <a:lnTo>
                    <a:pt x="1260777" y="377179"/>
                  </a:lnTo>
                  <a:lnTo>
                    <a:pt x="1260777" y="377179"/>
                  </a:lnTo>
                  <a:lnTo>
                    <a:pt x="1346739" y="377179"/>
                  </a:lnTo>
                  <a:lnTo>
                    <a:pt x="1375393" y="377179"/>
                  </a:lnTo>
                  <a:lnTo>
                    <a:pt x="1470906" y="377179"/>
                  </a:lnTo>
                  <a:lnTo>
                    <a:pt x="1470906" y="358928"/>
                  </a:lnTo>
                  <a:lnTo>
                    <a:pt x="1490009" y="358928"/>
                  </a:lnTo>
                  <a:lnTo>
                    <a:pt x="1490009" y="346761"/>
                  </a:lnTo>
                  <a:lnTo>
                    <a:pt x="1633279" y="346761"/>
                  </a:lnTo>
                  <a:lnTo>
                    <a:pt x="1633279" y="340678"/>
                  </a:lnTo>
                  <a:lnTo>
                    <a:pt x="1719241" y="340678"/>
                  </a:lnTo>
                  <a:lnTo>
                    <a:pt x="1719241" y="328510"/>
                  </a:lnTo>
                  <a:lnTo>
                    <a:pt x="1814755" y="328510"/>
                  </a:lnTo>
                  <a:lnTo>
                    <a:pt x="1814755" y="322427"/>
                  </a:lnTo>
                  <a:lnTo>
                    <a:pt x="1843409" y="322427"/>
                  </a:lnTo>
                  <a:lnTo>
                    <a:pt x="1843409" y="310260"/>
                  </a:lnTo>
                  <a:lnTo>
                    <a:pt x="1872063" y="310260"/>
                  </a:lnTo>
                  <a:lnTo>
                    <a:pt x="1872063" y="304176"/>
                  </a:lnTo>
                  <a:lnTo>
                    <a:pt x="1881614" y="304176"/>
                  </a:lnTo>
                  <a:lnTo>
                    <a:pt x="1881614" y="292009"/>
                  </a:lnTo>
                  <a:lnTo>
                    <a:pt x="1891165" y="292009"/>
                  </a:lnTo>
                  <a:lnTo>
                    <a:pt x="1891165" y="279842"/>
                  </a:lnTo>
                  <a:lnTo>
                    <a:pt x="1977127" y="279842"/>
                  </a:lnTo>
                  <a:lnTo>
                    <a:pt x="1977127" y="273759"/>
                  </a:lnTo>
                  <a:lnTo>
                    <a:pt x="2005782" y="273759"/>
                  </a:lnTo>
                  <a:lnTo>
                    <a:pt x="2005782" y="261592"/>
                  </a:lnTo>
                  <a:lnTo>
                    <a:pt x="2015333" y="261592"/>
                  </a:lnTo>
                  <a:lnTo>
                    <a:pt x="2015333" y="255508"/>
                  </a:lnTo>
                  <a:lnTo>
                    <a:pt x="2024884" y="255508"/>
                  </a:lnTo>
                  <a:lnTo>
                    <a:pt x="2024884" y="243341"/>
                  </a:lnTo>
                  <a:lnTo>
                    <a:pt x="2043987" y="243341"/>
                  </a:lnTo>
                  <a:lnTo>
                    <a:pt x="2043987" y="237257"/>
                  </a:lnTo>
                  <a:lnTo>
                    <a:pt x="2063090" y="237257"/>
                  </a:lnTo>
                  <a:lnTo>
                    <a:pt x="2063090" y="225090"/>
                  </a:lnTo>
                  <a:lnTo>
                    <a:pt x="2072641" y="225090"/>
                  </a:lnTo>
                  <a:lnTo>
                    <a:pt x="2082192" y="225090"/>
                  </a:lnTo>
                  <a:lnTo>
                    <a:pt x="2091744" y="225090"/>
                  </a:lnTo>
                  <a:lnTo>
                    <a:pt x="2101295" y="225090"/>
                  </a:lnTo>
                  <a:lnTo>
                    <a:pt x="2101295" y="219007"/>
                  </a:lnTo>
                  <a:lnTo>
                    <a:pt x="2101295" y="219007"/>
                  </a:lnTo>
                  <a:lnTo>
                    <a:pt x="2110846" y="219007"/>
                  </a:lnTo>
                  <a:lnTo>
                    <a:pt x="2120397" y="219007"/>
                  </a:lnTo>
                  <a:lnTo>
                    <a:pt x="2129949" y="219007"/>
                  </a:lnTo>
                  <a:lnTo>
                    <a:pt x="2139500" y="219007"/>
                  </a:lnTo>
                  <a:lnTo>
                    <a:pt x="2149052" y="219007"/>
                  </a:lnTo>
                  <a:lnTo>
                    <a:pt x="2158603" y="219007"/>
                  </a:lnTo>
                  <a:lnTo>
                    <a:pt x="2168154" y="219007"/>
                  </a:lnTo>
                  <a:lnTo>
                    <a:pt x="2168154" y="206840"/>
                  </a:lnTo>
                  <a:lnTo>
                    <a:pt x="2168154" y="206840"/>
                  </a:lnTo>
                  <a:lnTo>
                    <a:pt x="2177706" y="206840"/>
                  </a:lnTo>
                  <a:lnTo>
                    <a:pt x="2187257" y="206840"/>
                  </a:lnTo>
                  <a:lnTo>
                    <a:pt x="2196808" y="206840"/>
                  </a:lnTo>
                  <a:lnTo>
                    <a:pt x="2206360" y="206840"/>
                  </a:lnTo>
                </a:path>
                <a:path w="6256655" h="772794">
                  <a:moveTo>
                    <a:pt x="2206360" y="206840"/>
                  </a:moveTo>
                  <a:lnTo>
                    <a:pt x="2215911" y="206840"/>
                  </a:lnTo>
                  <a:lnTo>
                    <a:pt x="2225462" y="206840"/>
                  </a:lnTo>
                  <a:lnTo>
                    <a:pt x="2235014" y="206840"/>
                  </a:lnTo>
                  <a:lnTo>
                    <a:pt x="2244565" y="206840"/>
                  </a:lnTo>
                  <a:lnTo>
                    <a:pt x="2254116" y="206840"/>
                  </a:lnTo>
                  <a:lnTo>
                    <a:pt x="2273219" y="206840"/>
                  </a:lnTo>
                  <a:lnTo>
                    <a:pt x="2282770" y="206840"/>
                  </a:lnTo>
                  <a:lnTo>
                    <a:pt x="2282770" y="182506"/>
                  </a:lnTo>
                  <a:lnTo>
                    <a:pt x="2282770" y="182506"/>
                  </a:lnTo>
                  <a:lnTo>
                    <a:pt x="2292322" y="182506"/>
                  </a:lnTo>
                  <a:lnTo>
                    <a:pt x="2311424" y="182506"/>
                  </a:lnTo>
                  <a:lnTo>
                    <a:pt x="2320976" y="182506"/>
                  </a:lnTo>
                  <a:lnTo>
                    <a:pt x="2340078" y="182506"/>
                  </a:lnTo>
                  <a:lnTo>
                    <a:pt x="2349630" y="182506"/>
                  </a:lnTo>
                  <a:lnTo>
                    <a:pt x="2349630" y="176422"/>
                  </a:lnTo>
                  <a:lnTo>
                    <a:pt x="2349630" y="176422"/>
                  </a:lnTo>
                  <a:lnTo>
                    <a:pt x="2359181" y="176422"/>
                  </a:lnTo>
                  <a:lnTo>
                    <a:pt x="2368732" y="176422"/>
                  </a:lnTo>
                  <a:lnTo>
                    <a:pt x="2378284" y="176422"/>
                  </a:lnTo>
                  <a:lnTo>
                    <a:pt x="2378284" y="164255"/>
                  </a:lnTo>
                  <a:lnTo>
                    <a:pt x="2397386" y="164255"/>
                  </a:lnTo>
                  <a:lnTo>
                    <a:pt x="2406938" y="164255"/>
                  </a:lnTo>
                  <a:lnTo>
                    <a:pt x="2416489" y="164255"/>
                  </a:lnTo>
                  <a:lnTo>
                    <a:pt x="2426040" y="164255"/>
                  </a:lnTo>
                  <a:lnTo>
                    <a:pt x="2435592" y="164255"/>
                  </a:lnTo>
                  <a:lnTo>
                    <a:pt x="2473797" y="164255"/>
                  </a:lnTo>
                  <a:lnTo>
                    <a:pt x="2483348" y="164255"/>
                  </a:lnTo>
                  <a:lnTo>
                    <a:pt x="2492900" y="164255"/>
                  </a:lnTo>
                  <a:lnTo>
                    <a:pt x="2502451" y="164255"/>
                  </a:lnTo>
                  <a:lnTo>
                    <a:pt x="2521554" y="164255"/>
                  </a:lnTo>
                  <a:lnTo>
                    <a:pt x="2531105" y="164255"/>
                  </a:lnTo>
                  <a:lnTo>
                    <a:pt x="2540656" y="164255"/>
                  </a:lnTo>
                  <a:lnTo>
                    <a:pt x="2559759" y="164255"/>
                  </a:lnTo>
                  <a:lnTo>
                    <a:pt x="2569310" y="164255"/>
                  </a:lnTo>
                  <a:lnTo>
                    <a:pt x="2578862" y="164255"/>
                  </a:lnTo>
                  <a:lnTo>
                    <a:pt x="2588413" y="164255"/>
                  </a:lnTo>
                  <a:lnTo>
                    <a:pt x="2597964" y="164255"/>
                  </a:lnTo>
                  <a:lnTo>
                    <a:pt x="2617067" y="164255"/>
                  </a:lnTo>
                  <a:lnTo>
                    <a:pt x="2636170" y="164255"/>
                  </a:lnTo>
                  <a:lnTo>
                    <a:pt x="2645721" y="164255"/>
                  </a:lnTo>
                  <a:lnTo>
                    <a:pt x="2655273" y="164255"/>
                  </a:lnTo>
                  <a:lnTo>
                    <a:pt x="2664824" y="164255"/>
                  </a:lnTo>
                  <a:lnTo>
                    <a:pt x="2674375" y="164255"/>
                  </a:lnTo>
                  <a:lnTo>
                    <a:pt x="2683927" y="164255"/>
                  </a:lnTo>
                  <a:lnTo>
                    <a:pt x="2693478" y="164255"/>
                  </a:lnTo>
                  <a:lnTo>
                    <a:pt x="2722132" y="164255"/>
                  </a:lnTo>
                  <a:lnTo>
                    <a:pt x="2731683" y="164255"/>
                  </a:lnTo>
                  <a:lnTo>
                    <a:pt x="2750786" y="164255"/>
                  </a:lnTo>
                  <a:lnTo>
                    <a:pt x="2760338" y="164255"/>
                  </a:lnTo>
                  <a:lnTo>
                    <a:pt x="2769889" y="164255"/>
                  </a:lnTo>
                </a:path>
                <a:path w="6256655" h="772794">
                  <a:moveTo>
                    <a:pt x="2769889" y="164255"/>
                  </a:moveTo>
                  <a:lnTo>
                    <a:pt x="2769889" y="164255"/>
                  </a:lnTo>
                  <a:lnTo>
                    <a:pt x="2788991" y="164255"/>
                  </a:lnTo>
                  <a:lnTo>
                    <a:pt x="2798543" y="164255"/>
                  </a:lnTo>
                  <a:lnTo>
                    <a:pt x="2808094" y="164255"/>
                  </a:lnTo>
                  <a:lnTo>
                    <a:pt x="2817646" y="164255"/>
                  </a:lnTo>
                  <a:lnTo>
                    <a:pt x="2817646" y="152088"/>
                  </a:lnTo>
                  <a:lnTo>
                    <a:pt x="2836748" y="152088"/>
                  </a:lnTo>
                  <a:lnTo>
                    <a:pt x="2846300" y="152088"/>
                  </a:lnTo>
                  <a:lnTo>
                    <a:pt x="2865402" y="152088"/>
                  </a:lnTo>
                  <a:lnTo>
                    <a:pt x="2874954" y="152088"/>
                  </a:lnTo>
                  <a:lnTo>
                    <a:pt x="2884505" y="152088"/>
                  </a:lnTo>
                  <a:lnTo>
                    <a:pt x="2894056" y="152088"/>
                  </a:lnTo>
                  <a:lnTo>
                    <a:pt x="2894056" y="139921"/>
                  </a:lnTo>
                  <a:lnTo>
                    <a:pt x="2913159" y="139921"/>
                  </a:lnTo>
                  <a:lnTo>
                    <a:pt x="2922710" y="139921"/>
                  </a:lnTo>
                  <a:lnTo>
                    <a:pt x="2932261" y="139921"/>
                  </a:lnTo>
                  <a:lnTo>
                    <a:pt x="2941813" y="139921"/>
                  </a:lnTo>
                  <a:lnTo>
                    <a:pt x="2960916" y="139921"/>
                  </a:lnTo>
                  <a:lnTo>
                    <a:pt x="2989570" y="139921"/>
                  </a:lnTo>
                  <a:lnTo>
                    <a:pt x="2999121" y="139921"/>
                  </a:lnTo>
                  <a:lnTo>
                    <a:pt x="3018224" y="139921"/>
                  </a:lnTo>
                  <a:lnTo>
                    <a:pt x="3027775" y="139921"/>
                  </a:lnTo>
                  <a:lnTo>
                    <a:pt x="3037326" y="139921"/>
                  </a:lnTo>
                  <a:lnTo>
                    <a:pt x="3046878" y="139921"/>
                  </a:lnTo>
                  <a:lnTo>
                    <a:pt x="3056429" y="139921"/>
                  </a:lnTo>
                  <a:lnTo>
                    <a:pt x="3065980" y="139921"/>
                  </a:lnTo>
                  <a:lnTo>
                    <a:pt x="3065980" y="127754"/>
                  </a:lnTo>
                  <a:lnTo>
                    <a:pt x="3075532" y="127754"/>
                  </a:lnTo>
                  <a:lnTo>
                    <a:pt x="3085083" y="127754"/>
                  </a:lnTo>
                  <a:lnTo>
                    <a:pt x="3094634" y="127754"/>
                  </a:lnTo>
                  <a:lnTo>
                    <a:pt x="3104186" y="127754"/>
                  </a:lnTo>
                  <a:lnTo>
                    <a:pt x="3113737" y="127754"/>
                  </a:lnTo>
                  <a:lnTo>
                    <a:pt x="3123288" y="127754"/>
                  </a:lnTo>
                  <a:lnTo>
                    <a:pt x="3123288" y="115587"/>
                  </a:lnTo>
                  <a:lnTo>
                    <a:pt x="3142391" y="115587"/>
                  </a:lnTo>
                  <a:lnTo>
                    <a:pt x="3151942" y="115587"/>
                  </a:lnTo>
                  <a:lnTo>
                    <a:pt x="3151942" y="103420"/>
                  </a:lnTo>
                  <a:lnTo>
                    <a:pt x="3161494" y="103420"/>
                  </a:lnTo>
                  <a:lnTo>
                    <a:pt x="3190148" y="103420"/>
                  </a:lnTo>
                  <a:lnTo>
                    <a:pt x="3199699" y="103420"/>
                  </a:lnTo>
                  <a:lnTo>
                    <a:pt x="3209250" y="103420"/>
                  </a:lnTo>
                  <a:lnTo>
                    <a:pt x="3218802" y="103420"/>
                  </a:lnTo>
                  <a:lnTo>
                    <a:pt x="3237905" y="103420"/>
                  </a:lnTo>
                  <a:lnTo>
                    <a:pt x="3247456" y="103420"/>
                  </a:lnTo>
                  <a:lnTo>
                    <a:pt x="3266559" y="103420"/>
                  </a:lnTo>
                  <a:lnTo>
                    <a:pt x="3276110" y="103420"/>
                  </a:lnTo>
                  <a:lnTo>
                    <a:pt x="3285661" y="103420"/>
                  </a:lnTo>
                  <a:lnTo>
                    <a:pt x="3304764" y="103420"/>
                  </a:lnTo>
                  <a:lnTo>
                    <a:pt x="3314315" y="103420"/>
                  </a:lnTo>
                  <a:lnTo>
                    <a:pt x="3342969" y="103420"/>
                  </a:lnTo>
                  <a:lnTo>
                    <a:pt x="3362072" y="103420"/>
                  </a:lnTo>
                  <a:lnTo>
                    <a:pt x="3400277" y="103420"/>
                  </a:lnTo>
                  <a:lnTo>
                    <a:pt x="3419380" y="103420"/>
                  </a:lnTo>
                  <a:lnTo>
                    <a:pt x="3438482" y="103420"/>
                  </a:lnTo>
                  <a:lnTo>
                    <a:pt x="3467136" y="103420"/>
                  </a:lnTo>
                  <a:lnTo>
                    <a:pt x="3467136" y="91253"/>
                  </a:lnTo>
                  <a:lnTo>
                    <a:pt x="3495790" y="91253"/>
                  </a:lnTo>
                </a:path>
                <a:path w="6256655" h="772794">
                  <a:moveTo>
                    <a:pt x="3495790" y="91253"/>
                  </a:moveTo>
                  <a:lnTo>
                    <a:pt x="3495790" y="79085"/>
                  </a:lnTo>
                  <a:lnTo>
                    <a:pt x="3505342" y="79085"/>
                  </a:lnTo>
                  <a:lnTo>
                    <a:pt x="3524445" y="79085"/>
                  </a:lnTo>
                  <a:lnTo>
                    <a:pt x="3533996" y="79085"/>
                  </a:lnTo>
                  <a:lnTo>
                    <a:pt x="3543547" y="79085"/>
                  </a:lnTo>
                  <a:lnTo>
                    <a:pt x="3553099" y="79085"/>
                  </a:lnTo>
                  <a:lnTo>
                    <a:pt x="3562650" y="79085"/>
                  </a:lnTo>
                  <a:lnTo>
                    <a:pt x="3572201" y="79085"/>
                  </a:lnTo>
                  <a:lnTo>
                    <a:pt x="3581753" y="79085"/>
                  </a:lnTo>
                  <a:lnTo>
                    <a:pt x="3591304" y="79085"/>
                  </a:lnTo>
                  <a:lnTo>
                    <a:pt x="3610407" y="79085"/>
                  </a:lnTo>
                  <a:lnTo>
                    <a:pt x="3619958" y="79085"/>
                  </a:lnTo>
                  <a:lnTo>
                    <a:pt x="3629509" y="79085"/>
                  </a:lnTo>
                  <a:lnTo>
                    <a:pt x="3639061" y="79085"/>
                  </a:lnTo>
                  <a:lnTo>
                    <a:pt x="3648612" y="79085"/>
                  </a:lnTo>
                  <a:lnTo>
                    <a:pt x="3658164" y="79085"/>
                  </a:lnTo>
                  <a:lnTo>
                    <a:pt x="3667715" y="79085"/>
                  </a:lnTo>
                  <a:lnTo>
                    <a:pt x="3677266" y="79085"/>
                  </a:lnTo>
                  <a:lnTo>
                    <a:pt x="3686818" y="79085"/>
                  </a:lnTo>
                  <a:lnTo>
                    <a:pt x="3705920" y="79085"/>
                  </a:lnTo>
                  <a:lnTo>
                    <a:pt x="3715472" y="79085"/>
                  </a:lnTo>
                  <a:lnTo>
                    <a:pt x="3744126" y="79085"/>
                  </a:lnTo>
                  <a:lnTo>
                    <a:pt x="3753677" y="79085"/>
                  </a:lnTo>
                  <a:lnTo>
                    <a:pt x="3772780" y="79085"/>
                  </a:lnTo>
                  <a:lnTo>
                    <a:pt x="3782331" y="79085"/>
                  </a:lnTo>
                  <a:lnTo>
                    <a:pt x="3801434" y="79085"/>
                  </a:lnTo>
                  <a:lnTo>
                    <a:pt x="3810985" y="79085"/>
                  </a:lnTo>
                  <a:lnTo>
                    <a:pt x="3820536" y="79085"/>
                  </a:lnTo>
                  <a:lnTo>
                    <a:pt x="3830087" y="79085"/>
                  </a:lnTo>
                  <a:lnTo>
                    <a:pt x="3839639" y="79085"/>
                  </a:lnTo>
                  <a:lnTo>
                    <a:pt x="3858741" y="79085"/>
                  </a:lnTo>
                  <a:lnTo>
                    <a:pt x="3868293" y="79085"/>
                  </a:lnTo>
                  <a:lnTo>
                    <a:pt x="3877844" y="79085"/>
                  </a:lnTo>
                  <a:lnTo>
                    <a:pt x="3896947" y="79085"/>
                  </a:lnTo>
                  <a:lnTo>
                    <a:pt x="3906498" y="79085"/>
                  </a:lnTo>
                  <a:lnTo>
                    <a:pt x="3916049" y="79085"/>
                  </a:lnTo>
                  <a:lnTo>
                    <a:pt x="3925601" y="79085"/>
                  </a:lnTo>
                  <a:lnTo>
                    <a:pt x="3935152" y="79085"/>
                  </a:lnTo>
                  <a:lnTo>
                    <a:pt x="3944704" y="79085"/>
                  </a:lnTo>
                  <a:lnTo>
                    <a:pt x="3954255" y="79085"/>
                  </a:lnTo>
                  <a:lnTo>
                    <a:pt x="3954255" y="60835"/>
                  </a:lnTo>
                  <a:lnTo>
                    <a:pt x="3963806" y="60835"/>
                  </a:lnTo>
                  <a:lnTo>
                    <a:pt x="3973358" y="60835"/>
                  </a:lnTo>
                  <a:lnTo>
                    <a:pt x="3982909" y="60835"/>
                  </a:lnTo>
                  <a:lnTo>
                    <a:pt x="3992460" y="60835"/>
                  </a:lnTo>
                  <a:lnTo>
                    <a:pt x="4002012" y="60835"/>
                  </a:lnTo>
                  <a:lnTo>
                    <a:pt x="4011563" y="60835"/>
                  </a:lnTo>
                  <a:lnTo>
                    <a:pt x="4021114" y="60835"/>
                  </a:lnTo>
                  <a:lnTo>
                    <a:pt x="4030666" y="60835"/>
                  </a:lnTo>
                </a:path>
                <a:path w="6256655" h="772794">
                  <a:moveTo>
                    <a:pt x="4030666" y="60835"/>
                  </a:moveTo>
                  <a:lnTo>
                    <a:pt x="4030666" y="48668"/>
                  </a:lnTo>
                  <a:lnTo>
                    <a:pt x="4040217" y="48668"/>
                  </a:lnTo>
                  <a:lnTo>
                    <a:pt x="4049768" y="48668"/>
                  </a:lnTo>
                  <a:lnTo>
                    <a:pt x="4059320" y="48668"/>
                  </a:lnTo>
                  <a:lnTo>
                    <a:pt x="4068871" y="48668"/>
                  </a:lnTo>
                  <a:lnTo>
                    <a:pt x="4078422" y="48668"/>
                  </a:lnTo>
                  <a:lnTo>
                    <a:pt x="4087974" y="48668"/>
                  </a:lnTo>
                  <a:lnTo>
                    <a:pt x="4097525" y="48668"/>
                  </a:lnTo>
                  <a:lnTo>
                    <a:pt x="4107076" y="48668"/>
                  </a:lnTo>
                  <a:lnTo>
                    <a:pt x="4116628" y="48668"/>
                  </a:lnTo>
                  <a:lnTo>
                    <a:pt x="4126179" y="48668"/>
                  </a:lnTo>
                  <a:lnTo>
                    <a:pt x="4154833" y="48668"/>
                  </a:lnTo>
                  <a:lnTo>
                    <a:pt x="4164384" y="48668"/>
                  </a:lnTo>
                  <a:lnTo>
                    <a:pt x="4173936" y="48668"/>
                  </a:lnTo>
                  <a:lnTo>
                    <a:pt x="4183487" y="48668"/>
                  </a:lnTo>
                  <a:lnTo>
                    <a:pt x="4193038" y="48668"/>
                  </a:lnTo>
                  <a:lnTo>
                    <a:pt x="4202590" y="48668"/>
                  </a:lnTo>
                  <a:lnTo>
                    <a:pt x="4212141" y="48668"/>
                  </a:lnTo>
                  <a:lnTo>
                    <a:pt x="4221693" y="48668"/>
                  </a:lnTo>
                  <a:lnTo>
                    <a:pt x="4231244" y="48668"/>
                  </a:lnTo>
                  <a:lnTo>
                    <a:pt x="4240795" y="48668"/>
                  </a:lnTo>
                  <a:lnTo>
                    <a:pt x="4250346" y="48668"/>
                  </a:lnTo>
                  <a:lnTo>
                    <a:pt x="4259898" y="48668"/>
                  </a:lnTo>
                  <a:lnTo>
                    <a:pt x="4269449" y="48668"/>
                  </a:lnTo>
                  <a:lnTo>
                    <a:pt x="4279000" y="48668"/>
                  </a:lnTo>
                  <a:lnTo>
                    <a:pt x="4288552" y="48668"/>
                  </a:lnTo>
                  <a:lnTo>
                    <a:pt x="4298103" y="48668"/>
                  </a:lnTo>
                  <a:lnTo>
                    <a:pt x="4307654" y="48668"/>
                  </a:lnTo>
                  <a:lnTo>
                    <a:pt x="4317206" y="48668"/>
                  </a:lnTo>
                  <a:lnTo>
                    <a:pt x="4326757" y="48668"/>
                  </a:lnTo>
                  <a:lnTo>
                    <a:pt x="4336308" y="48668"/>
                  </a:lnTo>
                  <a:lnTo>
                    <a:pt x="4355411" y="48668"/>
                  </a:lnTo>
                  <a:lnTo>
                    <a:pt x="4364962" y="48668"/>
                  </a:lnTo>
                  <a:lnTo>
                    <a:pt x="4374514" y="48668"/>
                  </a:lnTo>
                  <a:lnTo>
                    <a:pt x="4384066" y="48668"/>
                  </a:lnTo>
                  <a:lnTo>
                    <a:pt x="4393616" y="48668"/>
                  </a:lnTo>
                  <a:lnTo>
                    <a:pt x="4403168" y="48668"/>
                  </a:lnTo>
                  <a:lnTo>
                    <a:pt x="4422270" y="48668"/>
                  </a:lnTo>
                  <a:lnTo>
                    <a:pt x="4431822" y="48668"/>
                  </a:lnTo>
                  <a:lnTo>
                    <a:pt x="4450924" y="48668"/>
                  </a:lnTo>
                  <a:lnTo>
                    <a:pt x="4460476" y="48668"/>
                  </a:lnTo>
                  <a:lnTo>
                    <a:pt x="4470028" y="48668"/>
                  </a:lnTo>
                  <a:lnTo>
                    <a:pt x="4479578" y="48668"/>
                  </a:lnTo>
                  <a:lnTo>
                    <a:pt x="4517784" y="48668"/>
                  </a:lnTo>
                  <a:lnTo>
                    <a:pt x="4527335" y="48668"/>
                  </a:lnTo>
                  <a:lnTo>
                    <a:pt x="4527335" y="24334"/>
                  </a:lnTo>
                  <a:lnTo>
                    <a:pt x="4555989" y="24334"/>
                  </a:lnTo>
                  <a:lnTo>
                    <a:pt x="4575092" y="24334"/>
                  </a:lnTo>
                </a:path>
                <a:path w="6256655" h="772794">
                  <a:moveTo>
                    <a:pt x="4575092" y="24334"/>
                  </a:moveTo>
                  <a:lnTo>
                    <a:pt x="4584643" y="24334"/>
                  </a:lnTo>
                  <a:lnTo>
                    <a:pt x="4594195" y="24334"/>
                  </a:lnTo>
                  <a:lnTo>
                    <a:pt x="4603746" y="24334"/>
                  </a:lnTo>
                  <a:lnTo>
                    <a:pt x="4613298" y="24334"/>
                  </a:lnTo>
                  <a:lnTo>
                    <a:pt x="4632400" y="24334"/>
                  </a:lnTo>
                  <a:lnTo>
                    <a:pt x="4651503" y="24334"/>
                  </a:lnTo>
                  <a:lnTo>
                    <a:pt x="4661054" y="24334"/>
                  </a:lnTo>
                  <a:lnTo>
                    <a:pt x="4680157" y="24334"/>
                  </a:lnTo>
                  <a:lnTo>
                    <a:pt x="4699260" y="24334"/>
                  </a:lnTo>
                  <a:lnTo>
                    <a:pt x="4737465" y="24334"/>
                  </a:lnTo>
                  <a:lnTo>
                    <a:pt x="4756568" y="24334"/>
                  </a:lnTo>
                  <a:lnTo>
                    <a:pt x="4775670" y="24334"/>
                  </a:lnTo>
                  <a:lnTo>
                    <a:pt x="4785222" y="24334"/>
                  </a:lnTo>
                  <a:lnTo>
                    <a:pt x="4813875" y="24334"/>
                  </a:lnTo>
                  <a:lnTo>
                    <a:pt x="4852081" y="24334"/>
                  </a:lnTo>
                  <a:lnTo>
                    <a:pt x="4861632" y="24334"/>
                  </a:lnTo>
                  <a:lnTo>
                    <a:pt x="4871184" y="24334"/>
                  </a:lnTo>
                  <a:lnTo>
                    <a:pt x="4909389" y="24334"/>
                  </a:lnTo>
                  <a:lnTo>
                    <a:pt x="4928492" y="24334"/>
                  </a:lnTo>
                  <a:lnTo>
                    <a:pt x="4938043" y="24334"/>
                  </a:lnTo>
                  <a:lnTo>
                    <a:pt x="4947594" y="24334"/>
                  </a:lnTo>
                  <a:lnTo>
                    <a:pt x="4966697" y="24334"/>
                  </a:lnTo>
                  <a:lnTo>
                    <a:pt x="4985800" y="24334"/>
                  </a:lnTo>
                  <a:lnTo>
                    <a:pt x="5004902" y="24334"/>
                  </a:lnTo>
                  <a:lnTo>
                    <a:pt x="5014454" y="24334"/>
                  </a:lnTo>
                  <a:lnTo>
                    <a:pt x="5024005" y="24334"/>
                  </a:lnTo>
                  <a:lnTo>
                    <a:pt x="5052659" y="24334"/>
                  </a:lnTo>
                  <a:lnTo>
                    <a:pt x="5071762" y="24334"/>
                  </a:lnTo>
                  <a:lnTo>
                    <a:pt x="5100416" y="24334"/>
                  </a:lnTo>
                  <a:lnTo>
                    <a:pt x="5129070" y="24334"/>
                  </a:lnTo>
                  <a:lnTo>
                    <a:pt x="5138621" y="24334"/>
                  </a:lnTo>
                  <a:lnTo>
                    <a:pt x="5157724" y="24334"/>
                  </a:lnTo>
                  <a:lnTo>
                    <a:pt x="5176826" y="24334"/>
                  </a:lnTo>
                  <a:lnTo>
                    <a:pt x="5205480" y="24334"/>
                  </a:lnTo>
                  <a:lnTo>
                    <a:pt x="5215032" y="24334"/>
                  </a:lnTo>
                  <a:lnTo>
                    <a:pt x="5243686" y="24334"/>
                  </a:lnTo>
                  <a:lnTo>
                    <a:pt x="5253238" y="24334"/>
                  </a:lnTo>
                  <a:lnTo>
                    <a:pt x="5262788" y="24334"/>
                  </a:lnTo>
                  <a:lnTo>
                    <a:pt x="5272340" y="24334"/>
                  </a:lnTo>
                  <a:lnTo>
                    <a:pt x="5291442" y="24334"/>
                  </a:lnTo>
                  <a:lnTo>
                    <a:pt x="5310546" y="24334"/>
                  </a:lnTo>
                  <a:lnTo>
                    <a:pt x="5329648" y="24334"/>
                  </a:lnTo>
                  <a:lnTo>
                    <a:pt x="5358302" y="24334"/>
                  </a:lnTo>
                  <a:lnTo>
                    <a:pt x="5377404" y="24334"/>
                  </a:lnTo>
                  <a:lnTo>
                    <a:pt x="5386956" y="24334"/>
                  </a:lnTo>
                  <a:lnTo>
                    <a:pt x="5406058" y="24334"/>
                  </a:lnTo>
                  <a:lnTo>
                    <a:pt x="5415610" y="24334"/>
                  </a:lnTo>
                  <a:lnTo>
                    <a:pt x="5425162" y="24334"/>
                  </a:lnTo>
                  <a:lnTo>
                    <a:pt x="5434712" y="24334"/>
                  </a:lnTo>
                  <a:lnTo>
                    <a:pt x="5444264" y="24334"/>
                  </a:lnTo>
                  <a:lnTo>
                    <a:pt x="5453816" y="24334"/>
                  </a:lnTo>
                  <a:lnTo>
                    <a:pt x="5482469" y="24334"/>
                  </a:lnTo>
                </a:path>
                <a:path w="6256655" h="772794">
                  <a:moveTo>
                    <a:pt x="5482469" y="24334"/>
                  </a:moveTo>
                  <a:lnTo>
                    <a:pt x="5482469" y="24334"/>
                  </a:lnTo>
                  <a:lnTo>
                    <a:pt x="5492021" y="24334"/>
                  </a:lnTo>
                  <a:lnTo>
                    <a:pt x="5511124" y="24334"/>
                  </a:lnTo>
                  <a:lnTo>
                    <a:pt x="5520675" y="24334"/>
                  </a:lnTo>
                  <a:lnTo>
                    <a:pt x="5539778" y="24334"/>
                  </a:lnTo>
                  <a:lnTo>
                    <a:pt x="5549329" y="24334"/>
                  </a:lnTo>
                  <a:lnTo>
                    <a:pt x="5558880" y="24334"/>
                  </a:lnTo>
                  <a:lnTo>
                    <a:pt x="5568432" y="24334"/>
                  </a:lnTo>
                  <a:lnTo>
                    <a:pt x="5577983" y="24334"/>
                  </a:lnTo>
                  <a:lnTo>
                    <a:pt x="5597086" y="24334"/>
                  </a:lnTo>
                  <a:lnTo>
                    <a:pt x="5606637" y="24334"/>
                  </a:lnTo>
                  <a:lnTo>
                    <a:pt x="5644842" y="24334"/>
                  </a:lnTo>
                  <a:lnTo>
                    <a:pt x="5654394" y="24334"/>
                  </a:lnTo>
                  <a:lnTo>
                    <a:pt x="5673496" y="24334"/>
                  </a:lnTo>
                  <a:lnTo>
                    <a:pt x="5683048" y="24334"/>
                  </a:lnTo>
                  <a:lnTo>
                    <a:pt x="5692599" y="24334"/>
                  </a:lnTo>
                  <a:lnTo>
                    <a:pt x="5692599" y="0"/>
                  </a:lnTo>
                  <a:lnTo>
                    <a:pt x="5702150" y="0"/>
                  </a:lnTo>
                  <a:lnTo>
                    <a:pt x="5711702" y="0"/>
                  </a:lnTo>
                  <a:lnTo>
                    <a:pt x="5730804" y="0"/>
                  </a:lnTo>
                  <a:lnTo>
                    <a:pt x="5740356" y="0"/>
                  </a:lnTo>
                  <a:lnTo>
                    <a:pt x="5749907" y="0"/>
                  </a:lnTo>
                  <a:lnTo>
                    <a:pt x="5769009" y="0"/>
                  </a:lnTo>
                  <a:lnTo>
                    <a:pt x="5797663" y="0"/>
                  </a:lnTo>
                  <a:lnTo>
                    <a:pt x="5807215" y="0"/>
                  </a:lnTo>
                  <a:lnTo>
                    <a:pt x="5826318" y="0"/>
                  </a:lnTo>
                  <a:lnTo>
                    <a:pt x="5835869" y="0"/>
                  </a:lnTo>
                  <a:lnTo>
                    <a:pt x="5845420" y="0"/>
                  </a:lnTo>
                  <a:lnTo>
                    <a:pt x="5854972" y="0"/>
                  </a:lnTo>
                  <a:lnTo>
                    <a:pt x="5864523" y="0"/>
                  </a:lnTo>
                  <a:lnTo>
                    <a:pt x="5874074" y="0"/>
                  </a:lnTo>
                  <a:lnTo>
                    <a:pt x="5883626" y="0"/>
                  </a:lnTo>
                  <a:lnTo>
                    <a:pt x="5893177" y="0"/>
                  </a:lnTo>
                  <a:lnTo>
                    <a:pt x="5912280" y="0"/>
                  </a:lnTo>
                  <a:lnTo>
                    <a:pt x="5921831" y="0"/>
                  </a:lnTo>
                  <a:lnTo>
                    <a:pt x="5931382" y="0"/>
                  </a:lnTo>
                  <a:lnTo>
                    <a:pt x="5940934" y="0"/>
                  </a:lnTo>
                  <a:lnTo>
                    <a:pt x="5950485" y="0"/>
                  </a:lnTo>
                  <a:lnTo>
                    <a:pt x="5960036" y="0"/>
                  </a:lnTo>
                  <a:lnTo>
                    <a:pt x="5979139" y="0"/>
                  </a:lnTo>
                  <a:lnTo>
                    <a:pt x="5988690" y="0"/>
                  </a:lnTo>
                  <a:lnTo>
                    <a:pt x="5998242" y="0"/>
                  </a:lnTo>
                  <a:lnTo>
                    <a:pt x="6007793" y="0"/>
                  </a:lnTo>
                  <a:lnTo>
                    <a:pt x="6017344" y="0"/>
                  </a:lnTo>
                  <a:lnTo>
                    <a:pt x="6036447" y="0"/>
                  </a:lnTo>
                  <a:lnTo>
                    <a:pt x="6045998" y="0"/>
                  </a:lnTo>
                  <a:lnTo>
                    <a:pt x="6055550" y="0"/>
                  </a:lnTo>
                  <a:lnTo>
                    <a:pt x="6065101" y="0"/>
                  </a:lnTo>
                  <a:lnTo>
                    <a:pt x="6074652" y="0"/>
                  </a:lnTo>
                  <a:lnTo>
                    <a:pt x="6084204" y="0"/>
                  </a:lnTo>
                  <a:lnTo>
                    <a:pt x="6093755" y="0"/>
                  </a:lnTo>
                  <a:lnTo>
                    <a:pt x="6103306" y="0"/>
                  </a:lnTo>
                </a:path>
                <a:path w="6256655" h="772794">
                  <a:moveTo>
                    <a:pt x="6103306" y="0"/>
                  </a:moveTo>
                  <a:lnTo>
                    <a:pt x="6112858" y="0"/>
                  </a:lnTo>
                  <a:lnTo>
                    <a:pt x="6122409" y="0"/>
                  </a:lnTo>
                  <a:lnTo>
                    <a:pt x="6131960" y="0"/>
                  </a:lnTo>
                  <a:lnTo>
                    <a:pt x="6141512" y="0"/>
                  </a:lnTo>
                  <a:lnTo>
                    <a:pt x="6151063" y="0"/>
                  </a:lnTo>
                  <a:lnTo>
                    <a:pt x="6160614" y="0"/>
                  </a:lnTo>
                  <a:lnTo>
                    <a:pt x="6170166" y="0"/>
                  </a:lnTo>
                  <a:lnTo>
                    <a:pt x="6179718" y="0"/>
                  </a:lnTo>
                  <a:lnTo>
                    <a:pt x="6189268" y="0"/>
                  </a:lnTo>
                  <a:lnTo>
                    <a:pt x="6198820" y="0"/>
                  </a:lnTo>
                  <a:lnTo>
                    <a:pt x="6208372" y="0"/>
                  </a:lnTo>
                  <a:lnTo>
                    <a:pt x="6227474" y="0"/>
                  </a:lnTo>
                  <a:lnTo>
                    <a:pt x="6237026" y="0"/>
                  </a:lnTo>
                  <a:lnTo>
                    <a:pt x="6246576" y="0"/>
                  </a:lnTo>
                  <a:lnTo>
                    <a:pt x="6256128" y="0"/>
                  </a:lnTo>
                </a:path>
              </a:pathLst>
            </a:custGeom>
            <a:ln w="254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3049276" y="1952244"/>
            <a:ext cx="1879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latin typeface="Arial Narrow"/>
                <a:cs typeface="Arial Narrow"/>
              </a:rPr>
              <a:t>10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049276" y="931163"/>
            <a:ext cx="1879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latin typeface="Arial Narrow"/>
                <a:cs typeface="Arial Narrow"/>
              </a:rPr>
              <a:t>20</a:t>
            </a:r>
            <a:endParaRPr sz="1400">
              <a:latin typeface="Arial Narrow"/>
              <a:cs typeface="Arial Narrow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3322715" y="1028288"/>
            <a:ext cx="49530" cy="2070100"/>
            <a:chOff x="3322715" y="1028288"/>
            <a:chExt cx="49530" cy="2070100"/>
          </a:xfrm>
        </p:grpSpPr>
        <p:sp>
          <p:nvSpPr>
            <p:cNvPr id="14" name="object 14" descr=""/>
            <p:cNvSpPr/>
            <p:nvPr/>
          </p:nvSpPr>
          <p:spPr>
            <a:xfrm>
              <a:off x="3332240" y="3088313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79" h="0">
                  <a:moveTo>
                    <a:pt x="0" y="0"/>
                  </a:moveTo>
                  <a:lnTo>
                    <a:pt x="30209" y="1"/>
                  </a:lnTo>
                </a:path>
              </a:pathLst>
            </a:custGeom>
            <a:ln w="1905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332240" y="2066607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79" h="0">
                  <a:moveTo>
                    <a:pt x="0" y="0"/>
                  </a:moveTo>
                  <a:lnTo>
                    <a:pt x="30209" y="1"/>
                  </a:lnTo>
                </a:path>
              </a:pathLst>
            </a:custGeom>
            <a:ln w="1905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3332240" y="1037813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79" h="0">
                  <a:moveTo>
                    <a:pt x="0" y="0"/>
                  </a:moveTo>
                  <a:lnTo>
                    <a:pt x="30209" y="1"/>
                  </a:lnTo>
                </a:path>
              </a:pathLst>
            </a:custGeom>
            <a:ln w="1905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/>
          <p:nvPr/>
        </p:nvSpPr>
        <p:spPr>
          <a:xfrm>
            <a:off x="3677241" y="3192610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4">
                <a:moveTo>
                  <a:pt x="0" y="24302"/>
                </a:moveTo>
                <a:lnTo>
                  <a:pt x="1" y="0"/>
                </a:lnTo>
              </a:path>
            </a:pathLst>
          </a:custGeom>
          <a:ln w="1905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5739297" y="3192610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4">
                <a:moveTo>
                  <a:pt x="0" y="24302"/>
                </a:moveTo>
                <a:lnTo>
                  <a:pt x="1" y="0"/>
                </a:lnTo>
              </a:path>
            </a:pathLst>
          </a:custGeom>
          <a:ln w="1905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7793407" y="3192610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4">
                <a:moveTo>
                  <a:pt x="0" y="24302"/>
                </a:moveTo>
                <a:lnTo>
                  <a:pt x="1" y="0"/>
                </a:lnTo>
              </a:path>
            </a:pathLst>
          </a:custGeom>
          <a:ln w="1905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9857055" y="3192610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4">
                <a:moveTo>
                  <a:pt x="0" y="24302"/>
                </a:moveTo>
                <a:lnTo>
                  <a:pt x="1" y="0"/>
                </a:lnTo>
              </a:path>
            </a:pathLst>
          </a:custGeom>
          <a:ln w="1905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3131027" y="2955036"/>
            <a:ext cx="6842125" cy="50736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  <a:tabLst>
                <a:tab pos="231140" algn="l"/>
                <a:tab pos="6828790" algn="l"/>
              </a:tabLst>
            </a:pPr>
            <a:r>
              <a:rPr dirty="0" sz="1400" spc="-50" b="1">
                <a:latin typeface="Arial Narrow"/>
                <a:cs typeface="Arial Narrow"/>
              </a:rPr>
              <a:t>0</a:t>
            </a:r>
            <a:r>
              <a:rPr dirty="0" sz="1400" b="1">
                <a:latin typeface="Arial Narrow"/>
                <a:cs typeface="Arial Narrow"/>
              </a:rPr>
              <a:t>	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	</a:t>
            </a:r>
            <a:endParaRPr sz="1400">
              <a:latin typeface="Arial Narrow"/>
              <a:cs typeface="Arial Narrow"/>
            </a:endParaRPr>
          </a:p>
          <a:p>
            <a:pPr marL="508000">
              <a:lnSpc>
                <a:spcPct val="100000"/>
              </a:lnSpc>
              <a:spcBef>
                <a:spcPts val="215"/>
              </a:spcBef>
              <a:tabLst>
                <a:tab pos="2551430" algn="l"/>
                <a:tab pos="4617720" algn="l"/>
                <a:tab pos="6678930" algn="l"/>
              </a:tabLst>
            </a:pPr>
            <a:r>
              <a:rPr dirty="0" sz="1400" spc="-50" b="1">
                <a:latin typeface="Arial Narrow"/>
                <a:cs typeface="Arial Narrow"/>
              </a:rPr>
              <a:t>0</a:t>
            </a:r>
            <a:r>
              <a:rPr dirty="0" sz="1400" b="1">
                <a:latin typeface="Arial Narrow"/>
                <a:cs typeface="Arial Narrow"/>
              </a:rPr>
              <a:t>	</a:t>
            </a:r>
            <a:r>
              <a:rPr dirty="0" sz="1400" spc="-50" b="1">
                <a:latin typeface="Arial Narrow"/>
                <a:cs typeface="Arial Narrow"/>
              </a:rPr>
              <a:t>1</a:t>
            </a:r>
            <a:r>
              <a:rPr dirty="0" sz="1400" b="1">
                <a:latin typeface="Arial Narrow"/>
                <a:cs typeface="Arial Narrow"/>
              </a:rPr>
              <a:t>	</a:t>
            </a:r>
            <a:r>
              <a:rPr dirty="0" sz="1400" spc="-50" b="1">
                <a:latin typeface="Arial Narrow"/>
                <a:cs typeface="Arial Narrow"/>
              </a:rPr>
              <a:t>2</a:t>
            </a:r>
            <a:r>
              <a:rPr dirty="0" sz="1400" b="1">
                <a:latin typeface="Arial Narrow"/>
                <a:cs typeface="Arial Narrow"/>
              </a:rPr>
              <a:t>	</a:t>
            </a:r>
            <a:r>
              <a:rPr dirty="0" sz="1400" spc="-50" b="1">
                <a:latin typeface="Arial Narrow"/>
                <a:cs typeface="Arial Narrow"/>
              </a:rPr>
              <a:t>3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3381683" y="868930"/>
            <a:ext cx="0" cy="2324100"/>
          </a:xfrm>
          <a:custGeom>
            <a:avLst/>
            <a:gdLst/>
            <a:ahLst/>
            <a:cxnLst/>
            <a:rect l="l" t="t" r="r" b="b"/>
            <a:pathLst>
              <a:path w="0" h="2324100">
                <a:moveTo>
                  <a:pt x="0" y="2323681"/>
                </a:moveTo>
                <a:lnTo>
                  <a:pt x="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3" name="object 23" descr=""/>
          <p:cNvGrpSpPr/>
          <p:nvPr/>
        </p:nvGrpSpPr>
        <p:grpSpPr>
          <a:xfrm>
            <a:off x="2838672" y="3963066"/>
            <a:ext cx="7698740" cy="406400"/>
            <a:chOff x="2838672" y="3963066"/>
            <a:chExt cx="7698740" cy="406400"/>
          </a:xfrm>
        </p:grpSpPr>
        <p:sp>
          <p:nvSpPr>
            <p:cNvPr id="24" name="object 24" descr=""/>
            <p:cNvSpPr/>
            <p:nvPr/>
          </p:nvSpPr>
          <p:spPr>
            <a:xfrm>
              <a:off x="2851372" y="3975766"/>
              <a:ext cx="7686040" cy="381000"/>
            </a:xfrm>
            <a:custGeom>
              <a:avLst/>
              <a:gdLst/>
              <a:ahLst/>
              <a:cxnLst/>
              <a:rect l="l" t="t" r="r" b="b"/>
              <a:pathLst>
                <a:path w="7686040" h="381000">
                  <a:moveTo>
                    <a:pt x="0" y="381000"/>
                  </a:moveTo>
                  <a:lnTo>
                    <a:pt x="11609" y="381000"/>
                  </a:lnTo>
                  <a:lnTo>
                    <a:pt x="11609" y="257175"/>
                  </a:lnTo>
                  <a:lnTo>
                    <a:pt x="116095" y="257175"/>
                  </a:lnTo>
                  <a:lnTo>
                    <a:pt x="174143" y="257175"/>
                  </a:lnTo>
                  <a:lnTo>
                    <a:pt x="592086" y="257175"/>
                  </a:lnTo>
                  <a:lnTo>
                    <a:pt x="592086" y="247650"/>
                  </a:lnTo>
                  <a:lnTo>
                    <a:pt x="754620" y="247650"/>
                  </a:lnTo>
                  <a:lnTo>
                    <a:pt x="812667" y="247650"/>
                  </a:lnTo>
                  <a:lnTo>
                    <a:pt x="812667" y="238125"/>
                  </a:lnTo>
                  <a:lnTo>
                    <a:pt x="940372" y="238125"/>
                  </a:lnTo>
                  <a:lnTo>
                    <a:pt x="940372" y="228600"/>
                  </a:lnTo>
                  <a:lnTo>
                    <a:pt x="1102906" y="228600"/>
                  </a:lnTo>
                  <a:lnTo>
                    <a:pt x="1160954" y="228600"/>
                  </a:lnTo>
                  <a:lnTo>
                    <a:pt x="1207392" y="228600"/>
                  </a:lnTo>
                  <a:lnTo>
                    <a:pt x="1242221" y="228600"/>
                  </a:lnTo>
                  <a:lnTo>
                    <a:pt x="1242221" y="219075"/>
                  </a:lnTo>
                  <a:lnTo>
                    <a:pt x="1277050" y="219075"/>
                  </a:lnTo>
                  <a:lnTo>
                    <a:pt x="1277050" y="209550"/>
                  </a:lnTo>
                  <a:lnTo>
                    <a:pt x="1300269" y="209550"/>
                  </a:lnTo>
                  <a:lnTo>
                    <a:pt x="1335097" y="209550"/>
                  </a:lnTo>
                  <a:lnTo>
                    <a:pt x="1393145" y="209550"/>
                  </a:lnTo>
                  <a:lnTo>
                    <a:pt x="1393145" y="200025"/>
                  </a:lnTo>
                  <a:lnTo>
                    <a:pt x="1509240" y="200025"/>
                  </a:lnTo>
                  <a:lnTo>
                    <a:pt x="1613726" y="200025"/>
                  </a:lnTo>
                  <a:lnTo>
                    <a:pt x="1613726" y="190500"/>
                  </a:lnTo>
                  <a:lnTo>
                    <a:pt x="1625336" y="190500"/>
                  </a:lnTo>
                  <a:lnTo>
                    <a:pt x="1625336" y="180975"/>
                  </a:lnTo>
                  <a:lnTo>
                    <a:pt x="1764650" y="180975"/>
                  </a:lnTo>
                  <a:lnTo>
                    <a:pt x="1892355" y="180975"/>
                  </a:lnTo>
                  <a:lnTo>
                    <a:pt x="1892355" y="171450"/>
                  </a:lnTo>
                  <a:lnTo>
                    <a:pt x="1996841" y="171450"/>
                  </a:lnTo>
                  <a:lnTo>
                    <a:pt x="2101327" y="171450"/>
                  </a:lnTo>
                  <a:lnTo>
                    <a:pt x="2112937" y="171450"/>
                  </a:lnTo>
                  <a:lnTo>
                    <a:pt x="2112937" y="161925"/>
                  </a:lnTo>
                  <a:lnTo>
                    <a:pt x="2159375" y="161925"/>
                  </a:lnTo>
                  <a:lnTo>
                    <a:pt x="2159375" y="152400"/>
                  </a:lnTo>
                  <a:lnTo>
                    <a:pt x="2194203" y="152400"/>
                  </a:lnTo>
                  <a:lnTo>
                    <a:pt x="2229032" y="152400"/>
                  </a:lnTo>
                  <a:lnTo>
                    <a:pt x="2275470" y="152400"/>
                  </a:lnTo>
                  <a:lnTo>
                    <a:pt x="2298689" y="152400"/>
                  </a:lnTo>
                  <a:lnTo>
                    <a:pt x="2298689" y="142875"/>
                  </a:lnTo>
                  <a:lnTo>
                    <a:pt x="2379956" y="142875"/>
                  </a:lnTo>
                  <a:lnTo>
                    <a:pt x="2379956" y="133350"/>
                  </a:lnTo>
                  <a:lnTo>
                    <a:pt x="2461223" y="133350"/>
                  </a:lnTo>
                  <a:lnTo>
                    <a:pt x="2530880" y="133350"/>
                  </a:lnTo>
                  <a:lnTo>
                    <a:pt x="2530880" y="123825"/>
                  </a:lnTo>
                  <a:lnTo>
                    <a:pt x="2542490" y="123825"/>
                  </a:lnTo>
                  <a:lnTo>
                    <a:pt x="2554099" y="123825"/>
                  </a:lnTo>
                  <a:lnTo>
                    <a:pt x="2565709" y="123825"/>
                  </a:lnTo>
                  <a:lnTo>
                    <a:pt x="2577318" y="123825"/>
                  </a:lnTo>
                  <a:lnTo>
                    <a:pt x="2588927" y="123825"/>
                  </a:lnTo>
                  <a:lnTo>
                    <a:pt x="2600537" y="123825"/>
                  </a:lnTo>
                  <a:lnTo>
                    <a:pt x="2612147" y="123825"/>
                  </a:lnTo>
                  <a:lnTo>
                    <a:pt x="2623756" y="123825"/>
                  </a:lnTo>
                  <a:lnTo>
                    <a:pt x="2646975" y="123825"/>
                  </a:lnTo>
                  <a:lnTo>
                    <a:pt x="2658585" y="123825"/>
                  </a:lnTo>
                  <a:lnTo>
                    <a:pt x="2681804" y="123825"/>
                  </a:lnTo>
                  <a:lnTo>
                    <a:pt x="2693414" y="123825"/>
                  </a:lnTo>
                  <a:lnTo>
                    <a:pt x="2716632" y="123825"/>
                  </a:lnTo>
                  <a:lnTo>
                    <a:pt x="2716632" y="114300"/>
                  </a:lnTo>
                  <a:lnTo>
                    <a:pt x="2728242" y="114300"/>
                  </a:lnTo>
                  <a:lnTo>
                    <a:pt x="2728242" y="104775"/>
                  </a:lnTo>
                  <a:lnTo>
                    <a:pt x="2739852" y="104775"/>
                  </a:lnTo>
                  <a:lnTo>
                    <a:pt x="2751461" y="104775"/>
                  </a:lnTo>
                  <a:lnTo>
                    <a:pt x="2763071" y="104775"/>
                  </a:lnTo>
                  <a:lnTo>
                    <a:pt x="2786290" y="104775"/>
                  </a:lnTo>
                  <a:lnTo>
                    <a:pt x="2797899" y="104775"/>
                  </a:lnTo>
                  <a:lnTo>
                    <a:pt x="2809509" y="104775"/>
                  </a:lnTo>
                  <a:lnTo>
                    <a:pt x="2821118" y="104775"/>
                  </a:lnTo>
                  <a:lnTo>
                    <a:pt x="2855947" y="104775"/>
                  </a:lnTo>
                  <a:lnTo>
                    <a:pt x="2855947" y="95250"/>
                  </a:lnTo>
                  <a:lnTo>
                    <a:pt x="2867557" y="95250"/>
                  </a:lnTo>
                  <a:lnTo>
                    <a:pt x="2890776" y="95250"/>
                  </a:lnTo>
                </a:path>
                <a:path w="7686040" h="381000">
                  <a:moveTo>
                    <a:pt x="2890776" y="95250"/>
                  </a:moveTo>
                  <a:lnTo>
                    <a:pt x="2925604" y="95250"/>
                  </a:lnTo>
                  <a:lnTo>
                    <a:pt x="2937214" y="95250"/>
                  </a:lnTo>
                  <a:lnTo>
                    <a:pt x="2948823" y="95250"/>
                  </a:lnTo>
                  <a:lnTo>
                    <a:pt x="2960433" y="95250"/>
                  </a:lnTo>
                  <a:lnTo>
                    <a:pt x="2972043" y="95250"/>
                  </a:lnTo>
                  <a:lnTo>
                    <a:pt x="2983652" y="95250"/>
                  </a:lnTo>
                  <a:lnTo>
                    <a:pt x="3006871" y="95250"/>
                  </a:lnTo>
                  <a:lnTo>
                    <a:pt x="3006871" y="85725"/>
                  </a:lnTo>
                  <a:lnTo>
                    <a:pt x="3099748" y="85725"/>
                  </a:lnTo>
                  <a:lnTo>
                    <a:pt x="3111357" y="85725"/>
                  </a:lnTo>
                  <a:lnTo>
                    <a:pt x="3122967" y="85725"/>
                  </a:lnTo>
                  <a:lnTo>
                    <a:pt x="3157795" y="85725"/>
                  </a:lnTo>
                  <a:lnTo>
                    <a:pt x="3181014" y="85725"/>
                  </a:lnTo>
                  <a:lnTo>
                    <a:pt x="3181014" y="76200"/>
                  </a:lnTo>
                  <a:lnTo>
                    <a:pt x="3192624" y="76200"/>
                  </a:lnTo>
                  <a:lnTo>
                    <a:pt x="3215843" y="76200"/>
                  </a:lnTo>
                  <a:lnTo>
                    <a:pt x="3239062" y="76200"/>
                  </a:lnTo>
                  <a:lnTo>
                    <a:pt x="3250672" y="76200"/>
                  </a:lnTo>
                  <a:lnTo>
                    <a:pt x="3262281" y="76200"/>
                  </a:lnTo>
                  <a:lnTo>
                    <a:pt x="3285500" y="76200"/>
                  </a:lnTo>
                  <a:lnTo>
                    <a:pt x="3297109" y="76200"/>
                  </a:lnTo>
                  <a:lnTo>
                    <a:pt x="3308719" y="76200"/>
                  </a:lnTo>
                  <a:lnTo>
                    <a:pt x="3378376" y="76200"/>
                  </a:lnTo>
                  <a:lnTo>
                    <a:pt x="3389986" y="76200"/>
                  </a:lnTo>
                  <a:lnTo>
                    <a:pt x="3401596" y="76200"/>
                  </a:lnTo>
                  <a:lnTo>
                    <a:pt x="3436424" y="76200"/>
                  </a:lnTo>
                  <a:lnTo>
                    <a:pt x="3459643" y="76200"/>
                  </a:lnTo>
                  <a:lnTo>
                    <a:pt x="3482862" y="76200"/>
                  </a:lnTo>
                  <a:lnTo>
                    <a:pt x="3517691" y="76200"/>
                  </a:lnTo>
                  <a:lnTo>
                    <a:pt x="3552520" y="76200"/>
                  </a:lnTo>
                  <a:lnTo>
                    <a:pt x="3587348" y="76200"/>
                  </a:lnTo>
                  <a:lnTo>
                    <a:pt x="3598958" y="76200"/>
                  </a:lnTo>
                  <a:lnTo>
                    <a:pt x="3610567" y="76200"/>
                  </a:lnTo>
                  <a:lnTo>
                    <a:pt x="3622177" y="76200"/>
                  </a:lnTo>
                  <a:lnTo>
                    <a:pt x="3633786" y="76200"/>
                  </a:lnTo>
                  <a:lnTo>
                    <a:pt x="3645396" y="76200"/>
                  </a:lnTo>
                  <a:lnTo>
                    <a:pt x="3668615" y="76200"/>
                  </a:lnTo>
                  <a:lnTo>
                    <a:pt x="3680225" y="76200"/>
                  </a:lnTo>
                  <a:lnTo>
                    <a:pt x="3703443" y="76200"/>
                  </a:lnTo>
                  <a:lnTo>
                    <a:pt x="3726663" y="76200"/>
                  </a:lnTo>
                  <a:lnTo>
                    <a:pt x="3738272" y="76200"/>
                  </a:lnTo>
                  <a:lnTo>
                    <a:pt x="3773101" y="76200"/>
                  </a:lnTo>
                  <a:lnTo>
                    <a:pt x="3796320" y="76200"/>
                  </a:lnTo>
                  <a:lnTo>
                    <a:pt x="3831148" y="76200"/>
                  </a:lnTo>
                  <a:lnTo>
                    <a:pt x="3854368" y="76200"/>
                  </a:lnTo>
                  <a:lnTo>
                    <a:pt x="3865977" y="76200"/>
                  </a:lnTo>
                  <a:lnTo>
                    <a:pt x="3877586" y="76200"/>
                  </a:lnTo>
                  <a:lnTo>
                    <a:pt x="3877586" y="66675"/>
                  </a:lnTo>
                  <a:lnTo>
                    <a:pt x="3889196" y="66675"/>
                  </a:lnTo>
                  <a:lnTo>
                    <a:pt x="3912415" y="66675"/>
                  </a:lnTo>
                  <a:lnTo>
                    <a:pt x="3924025" y="66675"/>
                  </a:lnTo>
                  <a:lnTo>
                    <a:pt x="3935634" y="66675"/>
                  </a:lnTo>
                  <a:lnTo>
                    <a:pt x="4028511" y="66675"/>
                  </a:lnTo>
                  <a:lnTo>
                    <a:pt x="4040120" y="66675"/>
                  </a:lnTo>
                  <a:lnTo>
                    <a:pt x="4098168" y="66675"/>
                  </a:lnTo>
                  <a:lnTo>
                    <a:pt x="4109778" y="66675"/>
                  </a:lnTo>
                  <a:lnTo>
                    <a:pt x="4121387" y="66675"/>
                  </a:lnTo>
                </a:path>
                <a:path w="7686040" h="381000">
                  <a:moveTo>
                    <a:pt x="4121387" y="66675"/>
                  </a:moveTo>
                  <a:lnTo>
                    <a:pt x="4121387" y="66675"/>
                  </a:lnTo>
                  <a:lnTo>
                    <a:pt x="4167825" y="66675"/>
                  </a:lnTo>
                  <a:lnTo>
                    <a:pt x="4191044" y="66675"/>
                  </a:lnTo>
                  <a:lnTo>
                    <a:pt x="4225873" y="66675"/>
                  </a:lnTo>
                  <a:lnTo>
                    <a:pt x="4237482" y="66675"/>
                  </a:lnTo>
                  <a:lnTo>
                    <a:pt x="4249092" y="66675"/>
                  </a:lnTo>
                  <a:lnTo>
                    <a:pt x="4283920" y="66675"/>
                  </a:lnTo>
                  <a:lnTo>
                    <a:pt x="4330358" y="66675"/>
                  </a:lnTo>
                  <a:lnTo>
                    <a:pt x="4365188" y="66675"/>
                  </a:lnTo>
                  <a:lnTo>
                    <a:pt x="4365188" y="57150"/>
                  </a:lnTo>
                  <a:lnTo>
                    <a:pt x="4365188" y="57150"/>
                  </a:lnTo>
                  <a:lnTo>
                    <a:pt x="4400016" y="57150"/>
                  </a:lnTo>
                  <a:lnTo>
                    <a:pt x="4411626" y="57150"/>
                  </a:lnTo>
                  <a:lnTo>
                    <a:pt x="4423235" y="57150"/>
                  </a:lnTo>
                  <a:lnTo>
                    <a:pt x="4434845" y="57150"/>
                  </a:lnTo>
                  <a:lnTo>
                    <a:pt x="4446454" y="57150"/>
                  </a:lnTo>
                  <a:lnTo>
                    <a:pt x="4481282" y="57150"/>
                  </a:lnTo>
                  <a:lnTo>
                    <a:pt x="4492892" y="57150"/>
                  </a:lnTo>
                  <a:lnTo>
                    <a:pt x="4550940" y="57150"/>
                  </a:lnTo>
                  <a:lnTo>
                    <a:pt x="4562550" y="57150"/>
                  </a:lnTo>
                  <a:lnTo>
                    <a:pt x="4585768" y="57150"/>
                  </a:lnTo>
                  <a:lnTo>
                    <a:pt x="4597378" y="57150"/>
                  </a:lnTo>
                  <a:lnTo>
                    <a:pt x="4608988" y="57150"/>
                  </a:lnTo>
                  <a:lnTo>
                    <a:pt x="4620597" y="57150"/>
                  </a:lnTo>
                  <a:lnTo>
                    <a:pt x="4632207" y="57150"/>
                  </a:lnTo>
                  <a:lnTo>
                    <a:pt x="4655426" y="57150"/>
                  </a:lnTo>
                  <a:lnTo>
                    <a:pt x="4667036" y="57150"/>
                  </a:lnTo>
                  <a:lnTo>
                    <a:pt x="4690255" y="57150"/>
                  </a:lnTo>
                  <a:lnTo>
                    <a:pt x="4701864" y="57150"/>
                  </a:lnTo>
                  <a:lnTo>
                    <a:pt x="4771522" y="57150"/>
                  </a:lnTo>
                  <a:lnTo>
                    <a:pt x="4783131" y="57150"/>
                  </a:lnTo>
                  <a:lnTo>
                    <a:pt x="4794740" y="57150"/>
                  </a:lnTo>
                  <a:lnTo>
                    <a:pt x="4806350" y="57150"/>
                  </a:lnTo>
                  <a:lnTo>
                    <a:pt x="4817960" y="57150"/>
                  </a:lnTo>
                  <a:lnTo>
                    <a:pt x="4841178" y="57150"/>
                  </a:lnTo>
                  <a:lnTo>
                    <a:pt x="4864397" y="57150"/>
                  </a:lnTo>
                  <a:lnTo>
                    <a:pt x="4876007" y="57150"/>
                  </a:lnTo>
                  <a:lnTo>
                    <a:pt x="4887616" y="57150"/>
                  </a:lnTo>
                  <a:lnTo>
                    <a:pt x="4899226" y="57150"/>
                  </a:lnTo>
                  <a:lnTo>
                    <a:pt x="4922446" y="57150"/>
                  </a:lnTo>
                  <a:lnTo>
                    <a:pt x="4934055" y="57150"/>
                  </a:lnTo>
                  <a:lnTo>
                    <a:pt x="4934055" y="47625"/>
                  </a:lnTo>
                  <a:lnTo>
                    <a:pt x="4945664" y="47625"/>
                  </a:lnTo>
                  <a:lnTo>
                    <a:pt x="4957274" y="47625"/>
                  </a:lnTo>
                  <a:lnTo>
                    <a:pt x="4957274" y="38100"/>
                  </a:lnTo>
                  <a:lnTo>
                    <a:pt x="4968884" y="38100"/>
                  </a:lnTo>
                  <a:lnTo>
                    <a:pt x="4980493" y="38100"/>
                  </a:lnTo>
                  <a:lnTo>
                    <a:pt x="4992102" y="38100"/>
                  </a:lnTo>
                  <a:lnTo>
                    <a:pt x="5003712" y="38100"/>
                  </a:lnTo>
                  <a:lnTo>
                    <a:pt x="5015322" y="38100"/>
                  </a:lnTo>
                  <a:lnTo>
                    <a:pt x="5026931" y="38100"/>
                  </a:lnTo>
                  <a:lnTo>
                    <a:pt x="5038540" y="38100"/>
                  </a:lnTo>
                  <a:lnTo>
                    <a:pt x="5050150" y="38100"/>
                  </a:lnTo>
                  <a:lnTo>
                    <a:pt x="5073370" y="38100"/>
                  </a:lnTo>
                  <a:lnTo>
                    <a:pt x="5084979" y="38100"/>
                  </a:lnTo>
                  <a:lnTo>
                    <a:pt x="5096588" y="38100"/>
                  </a:lnTo>
                  <a:lnTo>
                    <a:pt x="5119808" y="38100"/>
                  </a:lnTo>
                  <a:lnTo>
                    <a:pt x="5143027" y="38100"/>
                  </a:lnTo>
                </a:path>
                <a:path w="7686040" h="381000">
                  <a:moveTo>
                    <a:pt x="5143027" y="38100"/>
                  </a:moveTo>
                  <a:lnTo>
                    <a:pt x="5154636" y="38100"/>
                  </a:lnTo>
                  <a:lnTo>
                    <a:pt x="5166246" y="38100"/>
                  </a:lnTo>
                  <a:lnTo>
                    <a:pt x="5189464" y="38100"/>
                  </a:lnTo>
                  <a:lnTo>
                    <a:pt x="5201074" y="38100"/>
                  </a:lnTo>
                  <a:lnTo>
                    <a:pt x="5224294" y="38100"/>
                  </a:lnTo>
                  <a:lnTo>
                    <a:pt x="5247512" y="38100"/>
                  </a:lnTo>
                  <a:lnTo>
                    <a:pt x="5340389" y="38100"/>
                  </a:lnTo>
                  <a:lnTo>
                    <a:pt x="5351998" y="38100"/>
                  </a:lnTo>
                  <a:lnTo>
                    <a:pt x="5398436" y="38100"/>
                  </a:lnTo>
                  <a:lnTo>
                    <a:pt x="5421656" y="38100"/>
                  </a:lnTo>
                  <a:lnTo>
                    <a:pt x="5468094" y="38100"/>
                  </a:lnTo>
                  <a:lnTo>
                    <a:pt x="5479704" y="38100"/>
                  </a:lnTo>
                  <a:lnTo>
                    <a:pt x="5491313" y="38100"/>
                  </a:lnTo>
                  <a:lnTo>
                    <a:pt x="5514532" y="38100"/>
                  </a:lnTo>
                  <a:lnTo>
                    <a:pt x="5526142" y="38100"/>
                  </a:lnTo>
                  <a:lnTo>
                    <a:pt x="5560970" y="38100"/>
                  </a:lnTo>
                  <a:lnTo>
                    <a:pt x="5584189" y="38100"/>
                  </a:lnTo>
                  <a:lnTo>
                    <a:pt x="5584189" y="28575"/>
                  </a:lnTo>
                  <a:lnTo>
                    <a:pt x="5630628" y="28575"/>
                  </a:lnTo>
                  <a:lnTo>
                    <a:pt x="5700284" y="28575"/>
                  </a:lnTo>
                  <a:lnTo>
                    <a:pt x="5711894" y="28575"/>
                  </a:lnTo>
                  <a:lnTo>
                    <a:pt x="5723504" y="28575"/>
                  </a:lnTo>
                  <a:lnTo>
                    <a:pt x="5746722" y="28575"/>
                  </a:lnTo>
                  <a:lnTo>
                    <a:pt x="5769942" y="28575"/>
                  </a:lnTo>
                  <a:lnTo>
                    <a:pt x="5769942" y="9525"/>
                  </a:lnTo>
                  <a:lnTo>
                    <a:pt x="5839599" y="9525"/>
                  </a:lnTo>
                  <a:lnTo>
                    <a:pt x="5851208" y="9525"/>
                  </a:lnTo>
                  <a:lnTo>
                    <a:pt x="5874428" y="9525"/>
                  </a:lnTo>
                  <a:lnTo>
                    <a:pt x="5909256" y="9525"/>
                  </a:lnTo>
                  <a:lnTo>
                    <a:pt x="5955694" y="9525"/>
                  </a:lnTo>
                  <a:lnTo>
                    <a:pt x="5978914" y="9525"/>
                  </a:lnTo>
                  <a:lnTo>
                    <a:pt x="5990523" y="9525"/>
                  </a:lnTo>
                  <a:lnTo>
                    <a:pt x="5990523" y="0"/>
                  </a:lnTo>
                  <a:lnTo>
                    <a:pt x="6002132" y="0"/>
                  </a:lnTo>
                  <a:lnTo>
                    <a:pt x="6036961" y="0"/>
                  </a:lnTo>
                  <a:lnTo>
                    <a:pt x="6071790" y="0"/>
                  </a:lnTo>
                  <a:lnTo>
                    <a:pt x="6095009" y="0"/>
                  </a:lnTo>
                  <a:lnTo>
                    <a:pt x="6106618" y="0"/>
                  </a:lnTo>
                  <a:lnTo>
                    <a:pt x="6118228" y="0"/>
                  </a:lnTo>
                  <a:lnTo>
                    <a:pt x="6141447" y="0"/>
                  </a:lnTo>
                  <a:lnTo>
                    <a:pt x="6153056" y="0"/>
                  </a:lnTo>
                  <a:lnTo>
                    <a:pt x="6164666" y="0"/>
                  </a:lnTo>
                  <a:lnTo>
                    <a:pt x="6211104" y="0"/>
                  </a:lnTo>
                  <a:lnTo>
                    <a:pt x="6245933" y="0"/>
                  </a:lnTo>
                  <a:lnTo>
                    <a:pt x="6257542" y="0"/>
                  </a:lnTo>
                  <a:lnTo>
                    <a:pt x="6315590" y="0"/>
                  </a:lnTo>
                  <a:lnTo>
                    <a:pt x="6420076" y="0"/>
                  </a:lnTo>
                  <a:lnTo>
                    <a:pt x="6501343" y="0"/>
                  </a:lnTo>
                  <a:lnTo>
                    <a:pt x="6547781" y="0"/>
                  </a:lnTo>
                  <a:lnTo>
                    <a:pt x="6594219" y="0"/>
                  </a:lnTo>
                  <a:lnTo>
                    <a:pt x="6629048" y="0"/>
                  </a:lnTo>
                  <a:lnTo>
                    <a:pt x="6663876" y="0"/>
                  </a:lnTo>
                  <a:lnTo>
                    <a:pt x="6675486" y="0"/>
                  </a:lnTo>
                  <a:lnTo>
                    <a:pt x="6687096" y="0"/>
                  </a:lnTo>
                  <a:lnTo>
                    <a:pt x="6733534" y="0"/>
                  </a:lnTo>
                  <a:lnTo>
                    <a:pt x="6791582" y="0"/>
                  </a:lnTo>
                  <a:lnTo>
                    <a:pt x="6814800" y="0"/>
                  </a:lnTo>
                  <a:lnTo>
                    <a:pt x="6884458" y="0"/>
                  </a:lnTo>
                </a:path>
                <a:path w="7686040" h="381000">
                  <a:moveTo>
                    <a:pt x="6884458" y="0"/>
                  </a:moveTo>
                  <a:lnTo>
                    <a:pt x="6884458" y="0"/>
                  </a:lnTo>
                  <a:lnTo>
                    <a:pt x="6896067" y="0"/>
                  </a:lnTo>
                  <a:lnTo>
                    <a:pt x="6919286" y="0"/>
                  </a:lnTo>
                  <a:lnTo>
                    <a:pt x="6930896" y="0"/>
                  </a:lnTo>
                  <a:lnTo>
                    <a:pt x="6942506" y="0"/>
                  </a:lnTo>
                  <a:lnTo>
                    <a:pt x="6954115" y="0"/>
                  </a:lnTo>
                  <a:lnTo>
                    <a:pt x="6977334" y="0"/>
                  </a:lnTo>
                  <a:lnTo>
                    <a:pt x="6988943" y="0"/>
                  </a:lnTo>
                  <a:lnTo>
                    <a:pt x="7023772" y="0"/>
                  </a:lnTo>
                  <a:lnTo>
                    <a:pt x="7035382" y="0"/>
                  </a:lnTo>
                  <a:lnTo>
                    <a:pt x="7070210" y="0"/>
                  </a:lnTo>
                  <a:lnTo>
                    <a:pt x="7093430" y="0"/>
                  </a:lnTo>
                  <a:lnTo>
                    <a:pt x="7116648" y="0"/>
                  </a:lnTo>
                  <a:lnTo>
                    <a:pt x="7128258" y="0"/>
                  </a:lnTo>
                  <a:lnTo>
                    <a:pt x="7139868" y="0"/>
                  </a:lnTo>
                  <a:lnTo>
                    <a:pt x="7151477" y="0"/>
                  </a:lnTo>
                  <a:lnTo>
                    <a:pt x="7163086" y="0"/>
                  </a:lnTo>
                  <a:lnTo>
                    <a:pt x="7186306" y="0"/>
                  </a:lnTo>
                  <a:lnTo>
                    <a:pt x="7255963" y="0"/>
                  </a:lnTo>
                  <a:lnTo>
                    <a:pt x="7267572" y="0"/>
                  </a:lnTo>
                  <a:lnTo>
                    <a:pt x="7279182" y="0"/>
                  </a:lnTo>
                  <a:lnTo>
                    <a:pt x="7325620" y="0"/>
                  </a:lnTo>
                  <a:lnTo>
                    <a:pt x="7360449" y="0"/>
                  </a:lnTo>
                  <a:lnTo>
                    <a:pt x="7372058" y="0"/>
                  </a:lnTo>
                  <a:lnTo>
                    <a:pt x="7383668" y="0"/>
                  </a:lnTo>
                  <a:lnTo>
                    <a:pt x="7395278" y="0"/>
                  </a:lnTo>
                  <a:lnTo>
                    <a:pt x="7418496" y="0"/>
                  </a:lnTo>
                  <a:lnTo>
                    <a:pt x="7430106" y="0"/>
                  </a:lnTo>
                  <a:lnTo>
                    <a:pt x="7453325" y="0"/>
                  </a:lnTo>
                  <a:lnTo>
                    <a:pt x="7464934" y="0"/>
                  </a:lnTo>
                  <a:lnTo>
                    <a:pt x="7476544" y="0"/>
                  </a:lnTo>
                  <a:lnTo>
                    <a:pt x="7499764" y="0"/>
                  </a:lnTo>
                  <a:lnTo>
                    <a:pt x="7511373" y="0"/>
                  </a:lnTo>
                  <a:lnTo>
                    <a:pt x="7522982" y="0"/>
                  </a:lnTo>
                  <a:lnTo>
                    <a:pt x="7557811" y="0"/>
                  </a:lnTo>
                  <a:lnTo>
                    <a:pt x="7569420" y="0"/>
                  </a:lnTo>
                  <a:lnTo>
                    <a:pt x="7592640" y="0"/>
                  </a:lnTo>
                  <a:lnTo>
                    <a:pt x="7604249" y="0"/>
                  </a:lnTo>
                  <a:lnTo>
                    <a:pt x="7615859" y="0"/>
                  </a:lnTo>
                  <a:lnTo>
                    <a:pt x="7650688" y="0"/>
                  </a:lnTo>
                  <a:lnTo>
                    <a:pt x="7662297" y="0"/>
                  </a:lnTo>
                  <a:lnTo>
                    <a:pt x="7685516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851372" y="4118641"/>
              <a:ext cx="7686040" cy="238125"/>
            </a:xfrm>
            <a:custGeom>
              <a:avLst/>
              <a:gdLst/>
              <a:ahLst/>
              <a:cxnLst/>
              <a:rect l="l" t="t" r="r" b="b"/>
              <a:pathLst>
                <a:path w="7686040" h="238125">
                  <a:moveTo>
                    <a:pt x="0" y="238125"/>
                  </a:moveTo>
                  <a:lnTo>
                    <a:pt x="11609" y="238125"/>
                  </a:lnTo>
                  <a:lnTo>
                    <a:pt x="11609" y="152400"/>
                  </a:lnTo>
                  <a:lnTo>
                    <a:pt x="23219" y="152400"/>
                  </a:lnTo>
                  <a:lnTo>
                    <a:pt x="23219" y="142875"/>
                  </a:lnTo>
                  <a:lnTo>
                    <a:pt x="58047" y="142875"/>
                  </a:lnTo>
                  <a:lnTo>
                    <a:pt x="58047" y="142875"/>
                  </a:lnTo>
                  <a:lnTo>
                    <a:pt x="139314" y="142875"/>
                  </a:lnTo>
                  <a:lnTo>
                    <a:pt x="383114" y="142875"/>
                  </a:lnTo>
                  <a:lnTo>
                    <a:pt x="499210" y="142875"/>
                  </a:lnTo>
                  <a:lnTo>
                    <a:pt x="638524" y="142875"/>
                  </a:lnTo>
                  <a:lnTo>
                    <a:pt x="673353" y="142875"/>
                  </a:lnTo>
                  <a:lnTo>
                    <a:pt x="696572" y="142875"/>
                  </a:lnTo>
                  <a:lnTo>
                    <a:pt x="766229" y="142875"/>
                  </a:lnTo>
                  <a:lnTo>
                    <a:pt x="766229" y="133350"/>
                  </a:lnTo>
                  <a:lnTo>
                    <a:pt x="824277" y="133350"/>
                  </a:lnTo>
                  <a:lnTo>
                    <a:pt x="1114516" y="133350"/>
                  </a:lnTo>
                  <a:lnTo>
                    <a:pt x="1137735" y="133350"/>
                  </a:lnTo>
                  <a:lnTo>
                    <a:pt x="1253830" y="133350"/>
                  </a:lnTo>
                  <a:lnTo>
                    <a:pt x="1393145" y="133350"/>
                  </a:lnTo>
                  <a:lnTo>
                    <a:pt x="1393145" y="123825"/>
                  </a:lnTo>
                  <a:lnTo>
                    <a:pt x="1462802" y="123825"/>
                  </a:lnTo>
                  <a:lnTo>
                    <a:pt x="1497631" y="123825"/>
                  </a:lnTo>
                  <a:lnTo>
                    <a:pt x="1532459" y="123825"/>
                  </a:lnTo>
                  <a:lnTo>
                    <a:pt x="1532459" y="114300"/>
                  </a:lnTo>
                  <a:lnTo>
                    <a:pt x="1544069" y="114300"/>
                  </a:lnTo>
                  <a:lnTo>
                    <a:pt x="1555678" y="114300"/>
                  </a:lnTo>
                  <a:lnTo>
                    <a:pt x="1660164" y="114300"/>
                  </a:lnTo>
                  <a:lnTo>
                    <a:pt x="1683383" y="114300"/>
                  </a:lnTo>
                  <a:lnTo>
                    <a:pt x="1799479" y="114300"/>
                  </a:lnTo>
                  <a:lnTo>
                    <a:pt x="1799479" y="104775"/>
                  </a:lnTo>
                  <a:lnTo>
                    <a:pt x="1834308" y="104775"/>
                  </a:lnTo>
                  <a:lnTo>
                    <a:pt x="2008450" y="104775"/>
                  </a:lnTo>
                  <a:lnTo>
                    <a:pt x="2112937" y="104775"/>
                  </a:lnTo>
                  <a:lnTo>
                    <a:pt x="2112937" y="95250"/>
                  </a:lnTo>
                  <a:lnTo>
                    <a:pt x="2229032" y="95250"/>
                  </a:lnTo>
                  <a:lnTo>
                    <a:pt x="2263860" y="95250"/>
                  </a:lnTo>
                  <a:lnTo>
                    <a:pt x="2298689" y="95250"/>
                  </a:lnTo>
                  <a:lnTo>
                    <a:pt x="2310298" y="95250"/>
                  </a:lnTo>
                  <a:lnTo>
                    <a:pt x="2321908" y="95250"/>
                  </a:lnTo>
                  <a:lnTo>
                    <a:pt x="2321908" y="85725"/>
                  </a:lnTo>
                  <a:lnTo>
                    <a:pt x="2426394" y="85725"/>
                  </a:lnTo>
                  <a:lnTo>
                    <a:pt x="2461223" y="85725"/>
                  </a:lnTo>
                  <a:lnTo>
                    <a:pt x="2461223" y="76200"/>
                  </a:lnTo>
                  <a:lnTo>
                    <a:pt x="2472832" y="76200"/>
                  </a:lnTo>
                  <a:lnTo>
                    <a:pt x="2484442" y="76200"/>
                  </a:lnTo>
                  <a:lnTo>
                    <a:pt x="2507661" y="76200"/>
                  </a:lnTo>
                  <a:lnTo>
                    <a:pt x="2507661" y="66675"/>
                  </a:lnTo>
                  <a:lnTo>
                    <a:pt x="2530880" y="66675"/>
                  </a:lnTo>
                  <a:lnTo>
                    <a:pt x="2542490" y="66675"/>
                  </a:lnTo>
                  <a:lnTo>
                    <a:pt x="2554099" y="66675"/>
                  </a:lnTo>
                  <a:lnTo>
                    <a:pt x="2565709" y="66675"/>
                  </a:lnTo>
                  <a:lnTo>
                    <a:pt x="2577318" y="66675"/>
                  </a:lnTo>
                  <a:lnTo>
                    <a:pt x="2588927" y="66675"/>
                  </a:lnTo>
                  <a:lnTo>
                    <a:pt x="2612147" y="66675"/>
                  </a:lnTo>
                  <a:lnTo>
                    <a:pt x="2623756" y="66675"/>
                  </a:lnTo>
                  <a:lnTo>
                    <a:pt x="2635366" y="66675"/>
                  </a:lnTo>
                  <a:lnTo>
                    <a:pt x="2646975" y="66675"/>
                  </a:lnTo>
                  <a:lnTo>
                    <a:pt x="2658585" y="66675"/>
                  </a:lnTo>
                  <a:lnTo>
                    <a:pt x="2658585" y="57150"/>
                  </a:lnTo>
                  <a:lnTo>
                    <a:pt x="2670195" y="57150"/>
                  </a:lnTo>
                  <a:lnTo>
                    <a:pt x="2681804" y="57150"/>
                  </a:lnTo>
                  <a:lnTo>
                    <a:pt x="2693414" y="57150"/>
                  </a:lnTo>
                  <a:lnTo>
                    <a:pt x="2705023" y="57150"/>
                  </a:lnTo>
                  <a:lnTo>
                    <a:pt x="2716632" y="57150"/>
                  </a:lnTo>
                </a:path>
                <a:path w="7686040" h="238125">
                  <a:moveTo>
                    <a:pt x="2716632" y="57150"/>
                  </a:moveTo>
                  <a:lnTo>
                    <a:pt x="2728242" y="57150"/>
                  </a:lnTo>
                  <a:lnTo>
                    <a:pt x="2739852" y="57150"/>
                  </a:lnTo>
                  <a:lnTo>
                    <a:pt x="2751461" y="57150"/>
                  </a:lnTo>
                  <a:lnTo>
                    <a:pt x="2763071" y="57150"/>
                  </a:lnTo>
                  <a:lnTo>
                    <a:pt x="2774680" y="57150"/>
                  </a:lnTo>
                  <a:lnTo>
                    <a:pt x="2786290" y="57150"/>
                  </a:lnTo>
                  <a:lnTo>
                    <a:pt x="2797899" y="57150"/>
                  </a:lnTo>
                  <a:lnTo>
                    <a:pt x="2809509" y="57150"/>
                  </a:lnTo>
                  <a:lnTo>
                    <a:pt x="2821118" y="57150"/>
                  </a:lnTo>
                  <a:lnTo>
                    <a:pt x="2844337" y="57150"/>
                  </a:lnTo>
                  <a:lnTo>
                    <a:pt x="2855947" y="57150"/>
                  </a:lnTo>
                  <a:lnTo>
                    <a:pt x="2867557" y="57150"/>
                  </a:lnTo>
                  <a:lnTo>
                    <a:pt x="2879166" y="57150"/>
                  </a:lnTo>
                  <a:lnTo>
                    <a:pt x="2890776" y="57150"/>
                  </a:lnTo>
                  <a:lnTo>
                    <a:pt x="2890776" y="47625"/>
                  </a:lnTo>
                  <a:lnTo>
                    <a:pt x="2890776" y="47625"/>
                  </a:lnTo>
                  <a:lnTo>
                    <a:pt x="2902385" y="47625"/>
                  </a:lnTo>
                  <a:lnTo>
                    <a:pt x="2913995" y="47625"/>
                  </a:lnTo>
                  <a:lnTo>
                    <a:pt x="2937214" y="47625"/>
                  </a:lnTo>
                  <a:lnTo>
                    <a:pt x="2960433" y="47625"/>
                  </a:lnTo>
                  <a:lnTo>
                    <a:pt x="2972043" y="47625"/>
                  </a:lnTo>
                  <a:lnTo>
                    <a:pt x="2983652" y="47625"/>
                  </a:lnTo>
                  <a:lnTo>
                    <a:pt x="2995262" y="47625"/>
                  </a:lnTo>
                  <a:lnTo>
                    <a:pt x="3041700" y="47625"/>
                  </a:lnTo>
                  <a:lnTo>
                    <a:pt x="3053309" y="47625"/>
                  </a:lnTo>
                  <a:lnTo>
                    <a:pt x="3064919" y="47625"/>
                  </a:lnTo>
                  <a:lnTo>
                    <a:pt x="3076528" y="47625"/>
                  </a:lnTo>
                  <a:lnTo>
                    <a:pt x="3088138" y="47625"/>
                  </a:lnTo>
                  <a:lnTo>
                    <a:pt x="3099748" y="47625"/>
                  </a:lnTo>
                  <a:lnTo>
                    <a:pt x="3111357" y="47625"/>
                  </a:lnTo>
                  <a:lnTo>
                    <a:pt x="3122967" y="47625"/>
                  </a:lnTo>
                  <a:lnTo>
                    <a:pt x="3146186" y="47625"/>
                  </a:lnTo>
                  <a:lnTo>
                    <a:pt x="3157795" y="47625"/>
                  </a:lnTo>
                  <a:lnTo>
                    <a:pt x="3169405" y="47625"/>
                  </a:lnTo>
                  <a:lnTo>
                    <a:pt x="3181014" y="47625"/>
                  </a:lnTo>
                  <a:lnTo>
                    <a:pt x="3192624" y="47625"/>
                  </a:lnTo>
                  <a:lnTo>
                    <a:pt x="3215843" y="47625"/>
                  </a:lnTo>
                  <a:lnTo>
                    <a:pt x="3239062" y="47625"/>
                  </a:lnTo>
                  <a:lnTo>
                    <a:pt x="3250672" y="47625"/>
                  </a:lnTo>
                  <a:lnTo>
                    <a:pt x="3262281" y="47625"/>
                  </a:lnTo>
                  <a:lnTo>
                    <a:pt x="3285500" y="47625"/>
                  </a:lnTo>
                  <a:lnTo>
                    <a:pt x="3297109" y="47625"/>
                  </a:lnTo>
                  <a:lnTo>
                    <a:pt x="3308719" y="47625"/>
                  </a:lnTo>
                  <a:lnTo>
                    <a:pt x="3343548" y="47625"/>
                  </a:lnTo>
                  <a:lnTo>
                    <a:pt x="3355157" y="47625"/>
                  </a:lnTo>
                  <a:lnTo>
                    <a:pt x="3378376" y="47625"/>
                  </a:lnTo>
                  <a:lnTo>
                    <a:pt x="3389986" y="47625"/>
                  </a:lnTo>
                  <a:lnTo>
                    <a:pt x="3401596" y="47625"/>
                  </a:lnTo>
                </a:path>
                <a:path w="7686040" h="238125">
                  <a:moveTo>
                    <a:pt x="3401596" y="47625"/>
                  </a:moveTo>
                  <a:lnTo>
                    <a:pt x="3424814" y="47625"/>
                  </a:lnTo>
                  <a:lnTo>
                    <a:pt x="3436424" y="47625"/>
                  </a:lnTo>
                  <a:lnTo>
                    <a:pt x="3448034" y="47625"/>
                  </a:lnTo>
                  <a:lnTo>
                    <a:pt x="3471253" y="47625"/>
                  </a:lnTo>
                  <a:lnTo>
                    <a:pt x="3482862" y="47625"/>
                  </a:lnTo>
                  <a:lnTo>
                    <a:pt x="3494472" y="47625"/>
                  </a:lnTo>
                  <a:lnTo>
                    <a:pt x="3517691" y="47625"/>
                  </a:lnTo>
                  <a:lnTo>
                    <a:pt x="3529301" y="47625"/>
                  </a:lnTo>
                  <a:lnTo>
                    <a:pt x="3540910" y="47625"/>
                  </a:lnTo>
                  <a:lnTo>
                    <a:pt x="3552520" y="47625"/>
                  </a:lnTo>
                  <a:lnTo>
                    <a:pt x="3552520" y="38100"/>
                  </a:lnTo>
                  <a:lnTo>
                    <a:pt x="3575739" y="38100"/>
                  </a:lnTo>
                  <a:lnTo>
                    <a:pt x="3587348" y="38100"/>
                  </a:lnTo>
                  <a:lnTo>
                    <a:pt x="3598958" y="38100"/>
                  </a:lnTo>
                  <a:lnTo>
                    <a:pt x="3622177" y="38100"/>
                  </a:lnTo>
                  <a:lnTo>
                    <a:pt x="3633786" y="38100"/>
                  </a:lnTo>
                  <a:lnTo>
                    <a:pt x="3645396" y="38100"/>
                  </a:lnTo>
                  <a:lnTo>
                    <a:pt x="3668615" y="38100"/>
                  </a:lnTo>
                  <a:lnTo>
                    <a:pt x="3680225" y="38100"/>
                  </a:lnTo>
                  <a:lnTo>
                    <a:pt x="3691834" y="38100"/>
                  </a:lnTo>
                  <a:lnTo>
                    <a:pt x="3703443" y="38100"/>
                  </a:lnTo>
                  <a:lnTo>
                    <a:pt x="3715053" y="38100"/>
                  </a:lnTo>
                  <a:lnTo>
                    <a:pt x="3726663" y="38100"/>
                  </a:lnTo>
                  <a:lnTo>
                    <a:pt x="3738272" y="38100"/>
                  </a:lnTo>
                  <a:lnTo>
                    <a:pt x="3761491" y="38100"/>
                  </a:lnTo>
                  <a:lnTo>
                    <a:pt x="3773101" y="38100"/>
                  </a:lnTo>
                  <a:lnTo>
                    <a:pt x="3784710" y="38100"/>
                  </a:lnTo>
                  <a:lnTo>
                    <a:pt x="3807930" y="38100"/>
                  </a:lnTo>
                  <a:lnTo>
                    <a:pt x="3819539" y="38100"/>
                  </a:lnTo>
                  <a:lnTo>
                    <a:pt x="3831148" y="38100"/>
                  </a:lnTo>
                  <a:lnTo>
                    <a:pt x="3842758" y="38100"/>
                  </a:lnTo>
                  <a:lnTo>
                    <a:pt x="3842758" y="28575"/>
                  </a:lnTo>
                  <a:lnTo>
                    <a:pt x="3865977" y="28575"/>
                  </a:lnTo>
                  <a:lnTo>
                    <a:pt x="3877586" y="28575"/>
                  </a:lnTo>
                  <a:lnTo>
                    <a:pt x="3889196" y="28575"/>
                  </a:lnTo>
                  <a:lnTo>
                    <a:pt x="3924025" y="28575"/>
                  </a:lnTo>
                  <a:lnTo>
                    <a:pt x="3935634" y="28575"/>
                  </a:lnTo>
                  <a:lnTo>
                    <a:pt x="3958853" y="28575"/>
                  </a:lnTo>
                  <a:lnTo>
                    <a:pt x="3970463" y="28575"/>
                  </a:lnTo>
                  <a:lnTo>
                    <a:pt x="3982073" y="28575"/>
                  </a:lnTo>
                  <a:lnTo>
                    <a:pt x="4016901" y="28575"/>
                  </a:lnTo>
                  <a:lnTo>
                    <a:pt x="4028511" y="28575"/>
                  </a:lnTo>
                  <a:lnTo>
                    <a:pt x="4040120" y="28575"/>
                  </a:lnTo>
                  <a:lnTo>
                    <a:pt x="4051730" y="28575"/>
                  </a:lnTo>
                  <a:lnTo>
                    <a:pt x="4063339" y="28575"/>
                  </a:lnTo>
                  <a:lnTo>
                    <a:pt x="4074949" y="28575"/>
                  </a:lnTo>
                  <a:lnTo>
                    <a:pt x="4098168" y="28575"/>
                  </a:lnTo>
                  <a:lnTo>
                    <a:pt x="4121387" y="28575"/>
                  </a:lnTo>
                  <a:lnTo>
                    <a:pt x="4179435" y="28575"/>
                  </a:lnTo>
                  <a:lnTo>
                    <a:pt x="4202654" y="28575"/>
                  </a:lnTo>
                  <a:lnTo>
                    <a:pt x="4225873" y="28575"/>
                  </a:lnTo>
                  <a:lnTo>
                    <a:pt x="4260702" y="28575"/>
                  </a:lnTo>
                  <a:lnTo>
                    <a:pt x="4295530" y="28575"/>
                  </a:lnTo>
                </a:path>
                <a:path w="7686040" h="238125">
                  <a:moveTo>
                    <a:pt x="4295530" y="28575"/>
                  </a:moveTo>
                  <a:lnTo>
                    <a:pt x="4295530" y="19050"/>
                  </a:lnTo>
                  <a:lnTo>
                    <a:pt x="4307140" y="19050"/>
                  </a:lnTo>
                  <a:lnTo>
                    <a:pt x="4307140" y="19050"/>
                  </a:lnTo>
                  <a:lnTo>
                    <a:pt x="4330358" y="19050"/>
                  </a:lnTo>
                  <a:lnTo>
                    <a:pt x="4341968" y="19050"/>
                  </a:lnTo>
                  <a:lnTo>
                    <a:pt x="4353578" y="19050"/>
                  </a:lnTo>
                  <a:lnTo>
                    <a:pt x="4365188" y="19050"/>
                  </a:lnTo>
                  <a:lnTo>
                    <a:pt x="4376797" y="19050"/>
                  </a:lnTo>
                  <a:lnTo>
                    <a:pt x="4388406" y="19050"/>
                  </a:lnTo>
                  <a:lnTo>
                    <a:pt x="4400016" y="19050"/>
                  </a:lnTo>
                  <a:lnTo>
                    <a:pt x="4411626" y="19050"/>
                  </a:lnTo>
                  <a:lnTo>
                    <a:pt x="4434845" y="19050"/>
                  </a:lnTo>
                  <a:lnTo>
                    <a:pt x="4446454" y="19050"/>
                  </a:lnTo>
                  <a:lnTo>
                    <a:pt x="4458064" y="19050"/>
                  </a:lnTo>
                  <a:lnTo>
                    <a:pt x="4469673" y="19050"/>
                  </a:lnTo>
                  <a:lnTo>
                    <a:pt x="4481282" y="19050"/>
                  </a:lnTo>
                  <a:lnTo>
                    <a:pt x="4492892" y="19050"/>
                  </a:lnTo>
                  <a:lnTo>
                    <a:pt x="4504502" y="19050"/>
                  </a:lnTo>
                  <a:lnTo>
                    <a:pt x="4516112" y="19050"/>
                  </a:lnTo>
                  <a:lnTo>
                    <a:pt x="4527721" y="19050"/>
                  </a:lnTo>
                  <a:lnTo>
                    <a:pt x="4550940" y="19050"/>
                  </a:lnTo>
                  <a:lnTo>
                    <a:pt x="4562550" y="19050"/>
                  </a:lnTo>
                  <a:lnTo>
                    <a:pt x="4597378" y="19050"/>
                  </a:lnTo>
                  <a:lnTo>
                    <a:pt x="4608988" y="19050"/>
                  </a:lnTo>
                  <a:lnTo>
                    <a:pt x="4620597" y="19050"/>
                  </a:lnTo>
                  <a:lnTo>
                    <a:pt x="4632207" y="19050"/>
                  </a:lnTo>
                  <a:lnTo>
                    <a:pt x="4643816" y="19050"/>
                  </a:lnTo>
                  <a:lnTo>
                    <a:pt x="4655426" y="19050"/>
                  </a:lnTo>
                  <a:lnTo>
                    <a:pt x="4667036" y="19050"/>
                  </a:lnTo>
                  <a:lnTo>
                    <a:pt x="4690255" y="19050"/>
                  </a:lnTo>
                  <a:lnTo>
                    <a:pt x="4701864" y="19050"/>
                  </a:lnTo>
                  <a:lnTo>
                    <a:pt x="4713474" y="19050"/>
                  </a:lnTo>
                  <a:lnTo>
                    <a:pt x="4736692" y="19050"/>
                  </a:lnTo>
                  <a:lnTo>
                    <a:pt x="4748302" y="19050"/>
                  </a:lnTo>
                  <a:lnTo>
                    <a:pt x="4759912" y="19050"/>
                  </a:lnTo>
                  <a:lnTo>
                    <a:pt x="4783131" y="19050"/>
                  </a:lnTo>
                  <a:lnTo>
                    <a:pt x="4794740" y="19050"/>
                  </a:lnTo>
                  <a:lnTo>
                    <a:pt x="4806350" y="19050"/>
                  </a:lnTo>
                  <a:lnTo>
                    <a:pt x="4817960" y="19050"/>
                  </a:lnTo>
                  <a:lnTo>
                    <a:pt x="4841178" y="19050"/>
                  </a:lnTo>
                  <a:lnTo>
                    <a:pt x="4852788" y="19050"/>
                  </a:lnTo>
                  <a:lnTo>
                    <a:pt x="4876007" y="19050"/>
                  </a:lnTo>
                  <a:lnTo>
                    <a:pt x="4887616" y="19050"/>
                  </a:lnTo>
                  <a:lnTo>
                    <a:pt x="4899226" y="19050"/>
                  </a:lnTo>
                  <a:lnTo>
                    <a:pt x="4910836" y="19050"/>
                  </a:lnTo>
                  <a:lnTo>
                    <a:pt x="4922446" y="19050"/>
                  </a:lnTo>
                  <a:lnTo>
                    <a:pt x="4934055" y="19050"/>
                  </a:lnTo>
                  <a:lnTo>
                    <a:pt x="4945664" y="19050"/>
                  </a:lnTo>
                </a:path>
                <a:path w="7686040" h="238125">
                  <a:moveTo>
                    <a:pt x="4945664" y="19050"/>
                  </a:moveTo>
                  <a:lnTo>
                    <a:pt x="4957274" y="19050"/>
                  </a:lnTo>
                  <a:lnTo>
                    <a:pt x="4957274" y="9525"/>
                  </a:lnTo>
                  <a:lnTo>
                    <a:pt x="4968884" y="9525"/>
                  </a:lnTo>
                  <a:lnTo>
                    <a:pt x="4992102" y="9525"/>
                  </a:lnTo>
                  <a:lnTo>
                    <a:pt x="5003712" y="9525"/>
                  </a:lnTo>
                  <a:lnTo>
                    <a:pt x="5015322" y="9525"/>
                  </a:lnTo>
                  <a:lnTo>
                    <a:pt x="5026931" y="9525"/>
                  </a:lnTo>
                  <a:lnTo>
                    <a:pt x="5038540" y="9525"/>
                  </a:lnTo>
                  <a:lnTo>
                    <a:pt x="5050150" y="9525"/>
                  </a:lnTo>
                  <a:lnTo>
                    <a:pt x="5061760" y="9525"/>
                  </a:lnTo>
                  <a:lnTo>
                    <a:pt x="5073370" y="9525"/>
                  </a:lnTo>
                  <a:lnTo>
                    <a:pt x="5096588" y="9525"/>
                  </a:lnTo>
                  <a:lnTo>
                    <a:pt x="5119808" y="9525"/>
                  </a:lnTo>
                  <a:lnTo>
                    <a:pt x="5131417" y="9525"/>
                  </a:lnTo>
                  <a:lnTo>
                    <a:pt x="5143027" y="9525"/>
                  </a:lnTo>
                  <a:lnTo>
                    <a:pt x="5154636" y="9525"/>
                  </a:lnTo>
                  <a:lnTo>
                    <a:pt x="5166246" y="9525"/>
                  </a:lnTo>
                  <a:lnTo>
                    <a:pt x="5189464" y="9525"/>
                  </a:lnTo>
                  <a:lnTo>
                    <a:pt x="5201074" y="9525"/>
                  </a:lnTo>
                  <a:lnTo>
                    <a:pt x="5212684" y="9525"/>
                  </a:lnTo>
                  <a:lnTo>
                    <a:pt x="5235903" y="9525"/>
                  </a:lnTo>
                  <a:lnTo>
                    <a:pt x="5247512" y="9525"/>
                  </a:lnTo>
                  <a:lnTo>
                    <a:pt x="5259122" y="9525"/>
                  </a:lnTo>
                  <a:lnTo>
                    <a:pt x="5270732" y="9525"/>
                  </a:lnTo>
                  <a:lnTo>
                    <a:pt x="5282341" y="9525"/>
                  </a:lnTo>
                  <a:lnTo>
                    <a:pt x="5293950" y="9525"/>
                  </a:lnTo>
                  <a:lnTo>
                    <a:pt x="5305560" y="9525"/>
                  </a:lnTo>
                  <a:lnTo>
                    <a:pt x="5317169" y="9525"/>
                  </a:lnTo>
                  <a:lnTo>
                    <a:pt x="5328779" y="9525"/>
                  </a:lnTo>
                  <a:lnTo>
                    <a:pt x="5351998" y="9525"/>
                  </a:lnTo>
                  <a:lnTo>
                    <a:pt x="5363608" y="9525"/>
                  </a:lnTo>
                  <a:lnTo>
                    <a:pt x="5375218" y="9525"/>
                  </a:lnTo>
                  <a:lnTo>
                    <a:pt x="5386827" y="9525"/>
                  </a:lnTo>
                  <a:lnTo>
                    <a:pt x="5410046" y="9525"/>
                  </a:lnTo>
                  <a:lnTo>
                    <a:pt x="5421656" y="9525"/>
                  </a:lnTo>
                  <a:lnTo>
                    <a:pt x="5433265" y="9525"/>
                  </a:lnTo>
                  <a:lnTo>
                    <a:pt x="5444874" y="9525"/>
                  </a:lnTo>
                  <a:lnTo>
                    <a:pt x="5468094" y="9525"/>
                  </a:lnTo>
                  <a:lnTo>
                    <a:pt x="5479704" y="9525"/>
                  </a:lnTo>
                  <a:lnTo>
                    <a:pt x="5491313" y="9525"/>
                  </a:lnTo>
                  <a:lnTo>
                    <a:pt x="5502922" y="9525"/>
                  </a:lnTo>
                  <a:lnTo>
                    <a:pt x="5549360" y="9525"/>
                  </a:lnTo>
                  <a:lnTo>
                    <a:pt x="5560970" y="9525"/>
                  </a:lnTo>
                  <a:lnTo>
                    <a:pt x="5595798" y="9525"/>
                  </a:lnTo>
                  <a:lnTo>
                    <a:pt x="5607408" y="9525"/>
                  </a:lnTo>
                </a:path>
                <a:path w="7686040" h="238125">
                  <a:moveTo>
                    <a:pt x="5607408" y="9525"/>
                  </a:moveTo>
                  <a:lnTo>
                    <a:pt x="5619018" y="9525"/>
                  </a:lnTo>
                  <a:lnTo>
                    <a:pt x="5630628" y="9525"/>
                  </a:lnTo>
                  <a:lnTo>
                    <a:pt x="5642237" y="9525"/>
                  </a:lnTo>
                  <a:lnTo>
                    <a:pt x="5653846" y="9525"/>
                  </a:lnTo>
                  <a:lnTo>
                    <a:pt x="5665456" y="9525"/>
                  </a:lnTo>
                  <a:lnTo>
                    <a:pt x="5688675" y="9525"/>
                  </a:lnTo>
                  <a:lnTo>
                    <a:pt x="5711894" y="9525"/>
                  </a:lnTo>
                  <a:lnTo>
                    <a:pt x="5723504" y="9525"/>
                  </a:lnTo>
                  <a:lnTo>
                    <a:pt x="5746722" y="9525"/>
                  </a:lnTo>
                  <a:lnTo>
                    <a:pt x="5769942" y="9525"/>
                  </a:lnTo>
                  <a:lnTo>
                    <a:pt x="5816380" y="9525"/>
                  </a:lnTo>
                  <a:lnTo>
                    <a:pt x="5839599" y="9525"/>
                  </a:lnTo>
                  <a:lnTo>
                    <a:pt x="5862818" y="9525"/>
                  </a:lnTo>
                  <a:lnTo>
                    <a:pt x="5874428" y="9525"/>
                  </a:lnTo>
                  <a:lnTo>
                    <a:pt x="5909256" y="9525"/>
                  </a:lnTo>
                  <a:lnTo>
                    <a:pt x="5955694" y="9525"/>
                  </a:lnTo>
                  <a:lnTo>
                    <a:pt x="5978914" y="9525"/>
                  </a:lnTo>
                  <a:lnTo>
                    <a:pt x="5990523" y="9525"/>
                  </a:lnTo>
                  <a:lnTo>
                    <a:pt x="6025351" y="9525"/>
                  </a:lnTo>
                  <a:lnTo>
                    <a:pt x="6048570" y="9525"/>
                  </a:lnTo>
                  <a:lnTo>
                    <a:pt x="6060180" y="9525"/>
                  </a:lnTo>
                  <a:lnTo>
                    <a:pt x="6071790" y="9525"/>
                  </a:lnTo>
                  <a:lnTo>
                    <a:pt x="6106618" y="9525"/>
                  </a:lnTo>
                  <a:lnTo>
                    <a:pt x="6129838" y="9525"/>
                  </a:lnTo>
                  <a:lnTo>
                    <a:pt x="6141447" y="9525"/>
                  </a:lnTo>
                  <a:lnTo>
                    <a:pt x="6153056" y="9525"/>
                  </a:lnTo>
                  <a:lnTo>
                    <a:pt x="6164666" y="9525"/>
                  </a:lnTo>
                  <a:lnTo>
                    <a:pt x="6199495" y="9525"/>
                  </a:lnTo>
                  <a:lnTo>
                    <a:pt x="6211104" y="9525"/>
                  </a:lnTo>
                  <a:lnTo>
                    <a:pt x="6222714" y="9525"/>
                  </a:lnTo>
                  <a:lnTo>
                    <a:pt x="6269152" y="9525"/>
                  </a:lnTo>
                  <a:lnTo>
                    <a:pt x="6303980" y="9525"/>
                  </a:lnTo>
                  <a:lnTo>
                    <a:pt x="6315590" y="9525"/>
                  </a:lnTo>
                  <a:lnTo>
                    <a:pt x="6338810" y="9525"/>
                  </a:lnTo>
                  <a:lnTo>
                    <a:pt x="6362028" y="9525"/>
                  </a:lnTo>
                  <a:lnTo>
                    <a:pt x="6385248" y="9525"/>
                  </a:lnTo>
                  <a:lnTo>
                    <a:pt x="6396857" y="9525"/>
                  </a:lnTo>
                  <a:lnTo>
                    <a:pt x="6408466" y="9525"/>
                  </a:lnTo>
                  <a:lnTo>
                    <a:pt x="6443295" y="9525"/>
                  </a:lnTo>
                  <a:lnTo>
                    <a:pt x="6454904" y="9525"/>
                  </a:lnTo>
                  <a:lnTo>
                    <a:pt x="6466514" y="9525"/>
                  </a:lnTo>
                  <a:lnTo>
                    <a:pt x="6478124" y="9525"/>
                  </a:lnTo>
                  <a:lnTo>
                    <a:pt x="6489734" y="9525"/>
                  </a:lnTo>
                  <a:lnTo>
                    <a:pt x="6524562" y="9525"/>
                  </a:lnTo>
                  <a:lnTo>
                    <a:pt x="6536171" y="9525"/>
                  </a:lnTo>
                  <a:lnTo>
                    <a:pt x="6547781" y="9525"/>
                  </a:lnTo>
                  <a:lnTo>
                    <a:pt x="6571000" y="9525"/>
                  </a:lnTo>
                  <a:lnTo>
                    <a:pt x="6605828" y="9525"/>
                  </a:lnTo>
                  <a:lnTo>
                    <a:pt x="6640658" y="9525"/>
                  </a:lnTo>
                  <a:lnTo>
                    <a:pt x="6652267" y="9525"/>
                  </a:lnTo>
                  <a:lnTo>
                    <a:pt x="6663876" y="9525"/>
                  </a:lnTo>
                  <a:lnTo>
                    <a:pt x="6675486" y="9525"/>
                  </a:lnTo>
                  <a:lnTo>
                    <a:pt x="6687096" y="9525"/>
                  </a:lnTo>
                  <a:lnTo>
                    <a:pt x="6698705" y="9525"/>
                  </a:lnTo>
                  <a:lnTo>
                    <a:pt x="6733534" y="9525"/>
                  </a:lnTo>
                </a:path>
                <a:path w="7686040" h="238125">
                  <a:moveTo>
                    <a:pt x="6733534" y="9525"/>
                  </a:moveTo>
                  <a:lnTo>
                    <a:pt x="6733534" y="9525"/>
                  </a:lnTo>
                  <a:lnTo>
                    <a:pt x="6745143" y="9525"/>
                  </a:lnTo>
                  <a:lnTo>
                    <a:pt x="6768362" y="9525"/>
                  </a:lnTo>
                  <a:lnTo>
                    <a:pt x="6779972" y="9525"/>
                  </a:lnTo>
                  <a:lnTo>
                    <a:pt x="6803191" y="9525"/>
                  </a:lnTo>
                  <a:lnTo>
                    <a:pt x="6814800" y="9525"/>
                  </a:lnTo>
                  <a:lnTo>
                    <a:pt x="6826410" y="9525"/>
                  </a:lnTo>
                  <a:lnTo>
                    <a:pt x="6838020" y="9525"/>
                  </a:lnTo>
                  <a:lnTo>
                    <a:pt x="6849629" y="9525"/>
                  </a:lnTo>
                  <a:lnTo>
                    <a:pt x="6872848" y="9525"/>
                  </a:lnTo>
                  <a:lnTo>
                    <a:pt x="6884458" y="9525"/>
                  </a:lnTo>
                  <a:lnTo>
                    <a:pt x="6930896" y="9525"/>
                  </a:lnTo>
                  <a:lnTo>
                    <a:pt x="6942506" y="9525"/>
                  </a:lnTo>
                  <a:lnTo>
                    <a:pt x="6965724" y="9525"/>
                  </a:lnTo>
                  <a:lnTo>
                    <a:pt x="6977334" y="9525"/>
                  </a:lnTo>
                  <a:lnTo>
                    <a:pt x="6988943" y="9525"/>
                  </a:lnTo>
                  <a:lnTo>
                    <a:pt x="6988943" y="0"/>
                  </a:lnTo>
                  <a:lnTo>
                    <a:pt x="7000553" y="0"/>
                  </a:lnTo>
                  <a:lnTo>
                    <a:pt x="7023772" y="0"/>
                  </a:lnTo>
                  <a:lnTo>
                    <a:pt x="7035382" y="0"/>
                  </a:lnTo>
                  <a:lnTo>
                    <a:pt x="7058601" y="0"/>
                  </a:lnTo>
                  <a:lnTo>
                    <a:pt x="7093430" y="0"/>
                  </a:lnTo>
                  <a:lnTo>
                    <a:pt x="7116648" y="0"/>
                  </a:lnTo>
                  <a:lnTo>
                    <a:pt x="7128258" y="0"/>
                  </a:lnTo>
                  <a:lnTo>
                    <a:pt x="7139868" y="0"/>
                  </a:lnTo>
                  <a:lnTo>
                    <a:pt x="7151477" y="0"/>
                  </a:lnTo>
                  <a:lnTo>
                    <a:pt x="7163086" y="0"/>
                  </a:lnTo>
                  <a:lnTo>
                    <a:pt x="7174696" y="0"/>
                  </a:lnTo>
                  <a:lnTo>
                    <a:pt x="7186306" y="0"/>
                  </a:lnTo>
                  <a:lnTo>
                    <a:pt x="7209525" y="0"/>
                  </a:lnTo>
                  <a:lnTo>
                    <a:pt x="7221134" y="0"/>
                  </a:lnTo>
                  <a:lnTo>
                    <a:pt x="7232744" y="0"/>
                  </a:lnTo>
                  <a:lnTo>
                    <a:pt x="7255963" y="0"/>
                  </a:lnTo>
                  <a:lnTo>
                    <a:pt x="7267572" y="0"/>
                  </a:lnTo>
                  <a:lnTo>
                    <a:pt x="7279182" y="0"/>
                  </a:lnTo>
                  <a:lnTo>
                    <a:pt x="7290792" y="0"/>
                  </a:lnTo>
                  <a:lnTo>
                    <a:pt x="7302401" y="0"/>
                  </a:lnTo>
                  <a:lnTo>
                    <a:pt x="7314010" y="0"/>
                  </a:lnTo>
                  <a:lnTo>
                    <a:pt x="7325620" y="0"/>
                  </a:lnTo>
                  <a:lnTo>
                    <a:pt x="7337230" y="0"/>
                  </a:lnTo>
                  <a:lnTo>
                    <a:pt x="7348840" y="0"/>
                  </a:lnTo>
                  <a:lnTo>
                    <a:pt x="7360449" y="0"/>
                  </a:lnTo>
                  <a:lnTo>
                    <a:pt x="7372058" y="0"/>
                  </a:lnTo>
                  <a:lnTo>
                    <a:pt x="7383668" y="0"/>
                  </a:lnTo>
                  <a:lnTo>
                    <a:pt x="7395278" y="0"/>
                  </a:lnTo>
                  <a:lnTo>
                    <a:pt x="7406887" y="0"/>
                  </a:lnTo>
                  <a:lnTo>
                    <a:pt x="7418496" y="0"/>
                  </a:lnTo>
                  <a:lnTo>
                    <a:pt x="7430106" y="0"/>
                  </a:lnTo>
                  <a:lnTo>
                    <a:pt x="7441716" y="0"/>
                  </a:lnTo>
                  <a:lnTo>
                    <a:pt x="7453325" y="0"/>
                  </a:lnTo>
                  <a:lnTo>
                    <a:pt x="7464934" y="0"/>
                  </a:lnTo>
                  <a:lnTo>
                    <a:pt x="7488154" y="0"/>
                  </a:lnTo>
                </a:path>
                <a:path w="7686040" h="238125">
                  <a:moveTo>
                    <a:pt x="7488154" y="0"/>
                  </a:moveTo>
                  <a:lnTo>
                    <a:pt x="7499764" y="0"/>
                  </a:lnTo>
                  <a:lnTo>
                    <a:pt x="7511373" y="0"/>
                  </a:lnTo>
                  <a:lnTo>
                    <a:pt x="7522982" y="0"/>
                  </a:lnTo>
                  <a:lnTo>
                    <a:pt x="7534592" y="0"/>
                  </a:lnTo>
                  <a:lnTo>
                    <a:pt x="7546202" y="0"/>
                  </a:lnTo>
                  <a:lnTo>
                    <a:pt x="7569420" y="0"/>
                  </a:lnTo>
                  <a:lnTo>
                    <a:pt x="7581030" y="0"/>
                  </a:lnTo>
                  <a:lnTo>
                    <a:pt x="7592640" y="0"/>
                  </a:lnTo>
                  <a:lnTo>
                    <a:pt x="7604249" y="0"/>
                  </a:lnTo>
                  <a:lnTo>
                    <a:pt x="7615859" y="0"/>
                  </a:lnTo>
                  <a:lnTo>
                    <a:pt x="7627468" y="0"/>
                  </a:lnTo>
                  <a:lnTo>
                    <a:pt x="7650688" y="0"/>
                  </a:lnTo>
                  <a:lnTo>
                    <a:pt x="7662297" y="0"/>
                  </a:lnTo>
                  <a:lnTo>
                    <a:pt x="7673906" y="0"/>
                  </a:lnTo>
                  <a:lnTo>
                    <a:pt x="7685516" y="0"/>
                  </a:lnTo>
                </a:path>
              </a:pathLst>
            </a:custGeom>
            <a:ln w="254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6" name="object 26" descr=""/>
          <p:cNvGrpSpPr/>
          <p:nvPr/>
        </p:nvGrpSpPr>
        <p:grpSpPr>
          <a:xfrm>
            <a:off x="2419469" y="870676"/>
            <a:ext cx="8468995" cy="3688079"/>
            <a:chOff x="2419469" y="870676"/>
            <a:chExt cx="8468995" cy="3688079"/>
          </a:xfrm>
        </p:grpSpPr>
        <p:sp>
          <p:nvSpPr>
            <p:cNvPr id="27" name="object 27" descr=""/>
            <p:cNvSpPr/>
            <p:nvPr/>
          </p:nvSpPr>
          <p:spPr>
            <a:xfrm>
              <a:off x="2419469" y="4356766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5" h="0">
                  <a:moveTo>
                    <a:pt x="0" y="0"/>
                  </a:moveTo>
                  <a:lnTo>
                    <a:pt x="57553" y="1"/>
                  </a:lnTo>
                </a:path>
              </a:pathLst>
            </a:custGeom>
            <a:ln w="1905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2419469" y="3718591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5" h="0">
                  <a:moveTo>
                    <a:pt x="0" y="0"/>
                  </a:moveTo>
                  <a:lnTo>
                    <a:pt x="57553" y="1"/>
                  </a:lnTo>
                </a:path>
              </a:pathLst>
            </a:custGeom>
            <a:ln w="1905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2419469" y="3069304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5" h="0">
                  <a:moveTo>
                    <a:pt x="0" y="0"/>
                  </a:moveTo>
                  <a:lnTo>
                    <a:pt x="57553" y="1"/>
                  </a:lnTo>
                </a:path>
              </a:pathLst>
            </a:custGeom>
            <a:ln w="1905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2419469" y="2429541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5" h="0">
                  <a:moveTo>
                    <a:pt x="0" y="0"/>
                  </a:moveTo>
                  <a:lnTo>
                    <a:pt x="57553" y="1"/>
                  </a:lnTo>
                </a:path>
              </a:pathLst>
            </a:custGeom>
            <a:ln w="1905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2419469" y="1791366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5" h="0">
                  <a:moveTo>
                    <a:pt x="0" y="0"/>
                  </a:moveTo>
                  <a:lnTo>
                    <a:pt x="57553" y="1"/>
                  </a:lnTo>
                </a:path>
              </a:pathLst>
            </a:custGeom>
            <a:ln w="1905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2419469" y="1142080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5" h="0">
                  <a:moveTo>
                    <a:pt x="0" y="0"/>
                  </a:moveTo>
                  <a:lnTo>
                    <a:pt x="57553" y="1"/>
                  </a:lnTo>
                </a:path>
              </a:pathLst>
            </a:custGeom>
            <a:ln w="1905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2477021" y="870676"/>
              <a:ext cx="0" cy="3642995"/>
            </a:xfrm>
            <a:custGeom>
              <a:avLst/>
              <a:gdLst/>
              <a:ahLst/>
              <a:cxnLst/>
              <a:rect l="l" t="t" r="r" b="b"/>
              <a:pathLst>
                <a:path w="0" h="3642995">
                  <a:moveTo>
                    <a:pt x="0" y="3642968"/>
                  </a:moveTo>
                  <a:lnTo>
                    <a:pt x="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2851372" y="4520280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38100"/>
                  </a:moveTo>
                  <a:lnTo>
                    <a:pt x="1" y="0"/>
                  </a:lnTo>
                </a:path>
              </a:pathLst>
            </a:custGeom>
            <a:ln w="1905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5381969" y="4520280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38100"/>
                  </a:moveTo>
                  <a:lnTo>
                    <a:pt x="1" y="0"/>
                  </a:lnTo>
                </a:path>
              </a:pathLst>
            </a:custGeom>
            <a:ln w="1905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7912566" y="4520280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38100"/>
                  </a:moveTo>
                  <a:lnTo>
                    <a:pt x="1" y="0"/>
                  </a:lnTo>
                </a:path>
              </a:pathLst>
            </a:custGeom>
            <a:ln w="1905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0433297" y="4520280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38100"/>
                  </a:moveTo>
                  <a:lnTo>
                    <a:pt x="1" y="0"/>
                  </a:lnTo>
                </a:path>
              </a:pathLst>
            </a:custGeom>
            <a:ln w="1905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2468412" y="4513643"/>
              <a:ext cx="8420100" cy="0"/>
            </a:xfrm>
            <a:custGeom>
              <a:avLst/>
              <a:gdLst/>
              <a:ahLst/>
              <a:cxnLst/>
              <a:rect l="l" t="t" r="r" b="b"/>
              <a:pathLst>
                <a:path w="8420100" h="0">
                  <a:moveTo>
                    <a:pt x="0" y="0"/>
                  </a:moveTo>
                  <a:lnTo>
                    <a:pt x="8419776" y="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 descr=""/>
          <p:cNvSpPr txBox="1"/>
          <p:nvPr/>
        </p:nvSpPr>
        <p:spPr>
          <a:xfrm>
            <a:off x="5613952" y="4838700"/>
            <a:ext cx="13239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Arial Narrow"/>
                <a:cs typeface="Arial Narrow"/>
              </a:rPr>
              <a:t>Years</a:t>
            </a:r>
            <a:r>
              <a:rPr dirty="0" sz="1400" spc="-10" b="1">
                <a:latin typeface="Arial Narrow"/>
                <a:cs typeface="Arial Narrow"/>
              </a:rPr>
              <a:t> </a:t>
            </a:r>
            <a:r>
              <a:rPr dirty="0" sz="1400" b="1">
                <a:latin typeface="Arial Narrow"/>
                <a:cs typeface="Arial Narrow"/>
              </a:rPr>
              <a:t>of </a:t>
            </a:r>
            <a:r>
              <a:rPr dirty="0" sz="1400" spc="-10" b="1">
                <a:latin typeface="Arial Narrow"/>
                <a:cs typeface="Arial Narrow"/>
              </a:rPr>
              <a:t>Follow-</a:t>
            </a:r>
            <a:r>
              <a:rPr dirty="0" sz="1400" spc="-25" b="1">
                <a:latin typeface="Arial Narrow"/>
                <a:cs typeface="Arial Narrow"/>
              </a:rPr>
              <a:t>up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5167020" y="5411723"/>
            <a:ext cx="349885" cy="57404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52069">
              <a:lnSpc>
                <a:spcPct val="100000"/>
              </a:lnSpc>
              <a:spcBef>
                <a:spcPts val="580"/>
              </a:spcBef>
            </a:pPr>
            <a:r>
              <a:rPr dirty="0" sz="1400" spc="-25" b="1">
                <a:solidFill>
                  <a:srgbClr val="C00000"/>
                </a:solidFill>
                <a:latin typeface="Arial Narrow"/>
                <a:cs typeface="Arial Narrow"/>
              </a:rPr>
              <a:t>496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400" spc="-20" b="1">
                <a:solidFill>
                  <a:srgbClr val="0000FF"/>
                </a:solidFill>
                <a:latin typeface="Arial Narrow"/>
                <a:cs typeface="Arial Narrow"/>
              </a:rPr>
              <a:t>1023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7668018" y="5411723"/>
            <a:ext cx="268605" cy="57404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400" spc="-25" b="1">
                <a:solidFill>
                  <a:srgbClr val="C00000"/>
                </a:solidFill>
                <a:latin typeface="Arial Narrow"/>
                <a:cs typeface="Arial Narrow"/>
              </a:rPr>
              <a:t>280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400" spc="-25" b="1">
                <a:solidFill>
                  <a:srgbClr val="0000FF"/>
                </a:solidFill>
                <a:latin typeface="Arial Narrow"/>
                <a:cs typeface="Arial Narrow"/>
              </a:rPr>
              <a:t>591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10257811" y="5411723"/>
            <a:ext cx="268605" cy="57404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400" spc="-25" b="1">
                <a:solidFill>
                  <a:srgbClr val="C00000"/>
                </a:solidFill>
                <a:latin typeface="Arial Narrow"/>
                <a:cs typeface="Arial Narrow"/>
              </a:rPr>
              <a:t>120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400" spc="-25" b="1">
                <a:solidFill>
                  <a:srgbClr val="0000FF"/>
                </a:solidFill>
                <a:latin typeface="Arial Narrow"/>
                <a:cs typeface="Arial Narrow"/>
              </a:rPr>
              <a:t>255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2456371" y="5088635"/>
            <a:ext cx="1049655" cy="897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1775" marR="5080" indent="-219710">
              <a:lnSpc>
                <a:spcPct val="140000"/>
              </a:lnSpc>
              <a:spcBef>
                <a:spcPts val="100"/>
              </a:spcBef>
            </a:pPr>
            <a:r>
              <a:rPr dirty="0" sz="1400" b="1">
                <a:latin typeface="Arial Narrow"/>
                <a:cs typeface="Arial Narrow"/>
              </a:rPr>
              <a:t>Number</a:t>
            </a:r>
            <a:r>
              <a:rPr dirty="0" sz="1400" spc="-10" b="1">
                <a:latin typeface="Arial Narrow"/>
                <a:cs typeface="Arial Narrow"/>
              </a:rPr>
              <a:t> </a:t>
            </a:r>
            <a:r>
              <a:rPr dirty="0" sz="1400" b="1">
                <a:latin typeface="Arial Narrow"/>
                <a:cs typeface="Arial Narrow"/>
              </a:rPr>
              <a:t>at </a:t>
            </a:r>
            <a:r>
              <a:rPr dirty="0" sz="1400" spc="-20" b="1">
                <a:latin typeface="Arial Narrow"/>
                <a:cs typeface="Arial Narrow"/>
              </a:rPr>
              <a:t>risk </a:t>
            </a:r>
            <a:r>
              <a:rPr dirty="0" sz="1400" spc="-25" b="1">
                <a:solidFill>
                  <a:srgbClr val="C00000"/>
                </a:solidFill>
                <a:latin typeface="Arial Narrow"/>
                <a:cs typeface="Arial Narrow"/>
              </a:rPr>
              <a:t>547</a:t>
            </a:r>
            <a:endParaRPr sz="1400">
              <a:latin typeface="Arial Narrow"/>
              <a:cs typeface="Arial Narrow"/>
            </a:endParaRPr>
          </a:p>
          <a:p>
            <a:pPr marL="192405">
              <a:lnSpc>
                <a:spcPct val="100000"/>
              </a:lnSpc>
              <a:spcBef>
                <a:spcPts val="480"/>
              </a:spcBef>
            </a:pPr>
            <a:r>
              <a:rPr dirty="0" sz="1400" spc="-20" b="1">
                <a:solidFill>
                  <a:srgbClr val="0000FF"/>
                </a:solidFill>
                <a:latin typeface="Arial Narrow"/>
                <a:cs typeface="Arial Narrow"/>
              </a:rPr>
              <a:t>1092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2056625" y="3598164"/>
            <a:ext cx="187960" cy="8883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latin typeface="Arial Narrow"/>
                <a:cs typeface="Arial Narrow"/>
              </a:rPr>
              <a:t>20</a:t>
            </a:r>
            <a:endParaRPr sz="1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16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Arial Narrow"/>
              <a:cs typeface="Arial Narrow"/>
            </a:endParaRPr>
          </a:p>
          <a:p>
            <a:pPr marL="52705">
              <a:lnSpc>
                <a:spcPct val="100000"/>
              </a:lnSpc>
            </a:pPr>
            <a:r>
              <a:rPr dirty="0" sz="1400" b="1">
                <a:latin typeface="Arial Narrow"/>
                <a:cs typeface="Arial Narrow"/>
              </a:rPr>
              <a:t>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2056625" y="2964179"/>
            <a:ext cx="1879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latin typeface="Arial Narrow"/>
                <a:cs typeface="Arial Narrow"/>
              </a:rPr>
              <a:t>40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2056625" y="2314955"/>
            <a:ext cx="1879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latin typeface="Arial Narrow"/>
                <a:cs typeface="Arial Narrow"/>
              </a:rPr>
              <a:t>60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2056625" y="1668779"/>
            <a:ext cx="1879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latin typeface="Arial Narrow"/>
                <a:cs typeface="Arial Narrow"/>
              </a:rPr>
              <a:t>80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2016143" y="1022603"/>
            <a:ext cx="2686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latin typeface="Arial Narrow"/>
                <a:cs typeface="Arial Narrow"/>
              </a:rPr>
              <a:t>100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1566838" y="1856454"/>
            <a:ext cx="229870" cy="1798955"/>
          </a:xfrm>
          <a:prstGeom prst="rect">
            <a:avLst/>
          </a:prstGeom>
        </p:spPr>
        <p:txBody>
          <a:bodyPr wrap="square" lIns="0" tIns="127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400" b="1">
                <a:latin typeface="Arial Narrow"/>
                <a:cs typeface="Arial Narrow"/>
              </a:rPr>
              <a:t>Cumulative</a:t>
            </a:r>
            <a:r>
              <a:rPr dirty="0" sz="1400" spc="-10" b="1">
                <a:latin typeface="Arial Narrow"/>
                <a:cs typeface="Arial Narrow"/>
              </a:rPr>
              <a:t> </a:t>
            </a:r>
            <a:r>
              <a:rPr dirty="0" sz="1400" b="1">
                <a:latin typeface="Arial Narrow"/>
                <a:cs typeface="Arial Narrow"/>
              </a:rPr>
              <a:t>Incidence</a:t>
            </a:r>
            <a:r>
              <a:rPr dirty="0" sz="1400" spc="5" b="1">
                <a:latin typeface="Arial Narrow"/>
                <a:cs typeface="Arial Narrow"/>
              </a:rPr>
              <a:t> </a:t>
            </a:r>
            <a:r>
              <a:rPr dirty="0" sz="1400" spc="-25" b="1">
                <a:latin typeface="Arial Narrow"/>
                <a:cs typeface="Arial Narrow"/>
              </a:rPr>
              <a:t>(%)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2790705" y="4597908"/>
            <a:ext cx="1066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Arial Narrow"/>
                <a:cs typeface="Arial Narrow"/>
              </a:rPr>
              <a:t>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5326091" y="4597908"/>
            <a:ext cx="1066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Arial Narrow"/>
                <a:cs typeface="Arial Narrow"/>
              </a:rPr>
              <a:t>1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7853006" y="4597908"/>
            <a:ext cx="1066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Arial Narrow"/>
                <a:cs typeface="Arial Narrow"/>
              </a:rPr>
              <a:t>2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10369814" y="4597908"/>
            <a:ext cx="1066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Arial Narrow"/>
                <a:cs typeface="Arial Narrow"/>
              </a:rPr>
              <a:t>3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479890" y="5411723"/>
            <a:ext cx="173418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6050" marR="5080" indent="-133985">
              <a:lnSpc>
                <a:spcPct val="1286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C00000"/>
                </a:solidFill>
                <a:latin typeface="Arial Narrow"/>
                <a:cs typeface="Arial Narrow"/>
              </a:rPr>
              <a:t>Angiography-</a:t>
            </a:r>
            <a:r>
              <a:rPr dirty="0" sz="1400" b="1">
                <a:solidFill>
                  <a:srgbClr val="C00000"/>
                </a:solidFill>
                <a:latin typeface="Arial Narrow"/>
                <a:cs typeface="Arial Narrow"/>
              </a:rPr>
              <a:t>guided</a:t>
            </a:r>
            <a:r>
              <a:rPr dirty="0" sz="1400" spc="70" b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400" spc="-25" b="1">
                <a:solidFill>
                  <a:srgbClr val="C00000"/>
                </a:solidFill>
                <a:latin typeface="Arial Narrow"/>
                <a:cs typeface="Arial Narrow"/>
              </a:rPr>
              <a:t>PCI </a:t>
            </a:r>
            <a:r>
              <a:rPr dirty="0" sz="1400" spc="-10" b="1">
                <a:solidFill>
                  <a:srgbClr val="0000FF"/>
                </a:solidFill>
                <a:latin typeface="Arial Narrow"/>
                <a:cs typeface="Arial Narrow"/>
              </a:rPr>
              <a:t>Imaging-</a:t>
            </a:r>
            <a:r>
              <a:rPr dirty="0" sz="1400" b="1">
                <a:solidFill>
                  <a:srgbClr val="0000FF"/>
                </a:solidFill>
                <a:latin typeface="Arial Narrow"/>
                <a:cs typeface="Arial Narrow"/>
              </a:rPr>
              <a:t>guided</a:t>
            </a:r>
            <a:r>
              <a:rPr dirty="0" sz="1400" spc="60" b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sz="1400" spc="-25" b="1">
                <a:solidFill>
                  <a:srgbClr val="0000FF"/>
                </a:solidFill>
                <a:latin typeface="Arial Narrow"/>
                <a:cs typeface="Arial Narrow"/>
              </a:rPr>
              <a:t>PCI</a:t>
            </a:r>
            <a:endParaRPr sz="1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5918" y="202272"/>
            <a:ext cx="9041759" cy="48324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948519" y="1120140"/>
            <a:ext cx="26784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Arial Narrow"/>
                <a:cs typeface="Arial Narrow"/>
              </a:rPr>
              <a:t>Hazard</a:t>
            </a:r>
            <a:r>
              <a:rPr dirty="0" sz="1400" spc="-10" b="1">
                <a:latin typeface="Arial Narrow"/>
                <a:cs typeface="Arial Narrow"/>
              </a:rPr>
              <a:t> </a:t>
            </a:r>
            <a:r>
              <a:rPr dirty="0" sz="1400" b="1">
                <a:latin typeface="Arial Narrow"/>
                <a:cs typeface="Arial Narrow"/>
              </a:rPr>
              <a:t>ratio,</a:t>
            </a:r>
            <a:r>
              <a:rPr dirty="0" sz="1400" spc="5" b="1">
                <a:latin typeface="Arial Narrow"/>
                <a:cs typeface="Arial Narrow"/>
              </a:rPr>
              <a:t> </a:t>
            </a:r>
            <a:r>
              <a:rPr dirty="0" sz="1400" b="1">
                <a:latin typeface="Arial Narrow"/>
                <a:cs typeface="Arial Narrow"/>
              </a:rPr>
              <a:t>0.59;</a:t>
            </a:r>
            <a:r>
              <a:rPr dirty="0" sz="1400" spc="5" b="1">
                <a:latin typeface="Arial Narrow"/>
                <a:cs typeface="Arial Narrow"/>
              </a:rPr>
              <a:t> </a:t>
            </a:r>
            <a:r>
              <a:rPr dirty="0" sz="1400" b="1">
                <a:latin typeface="Arial Narrow"/>
                <a:cs typeface="Arial Narrow"/>
              </a:rPr>
              <a:t>95%</a:t>
            </a:r>
            <a:r>
              <a:rPr dirty="0" sz="1400" spc="5" b="1">
                <a:latin typeface="Arial Narrow"/>
                <a:cs typeface="Arial Narrow"/>
              </a:rPr>
              <a:t> </a:t>
            </a:r>
            <a:r>
              <a:rPr dirty="0" sz="1400" b="1">
                <a:latin typeface="Arial Narrow"/>
                <a:cs typeface="Arial Narrow"/>
              </a:rPr>
              <a:t>CI,</a:t>
            </a:r>
            <a:r>
              <a:rPr dirty="0" sz="1400" spc="5" b="1">
                <a:latin typeface="Arial Narrow"/>
                <a:cs typeface="Arial Narrow"/>
              </a:rPr>
              <a:t> </a:t>
            </a:r>
            <a:r>
              <a:rPr dirty="0" sz="1400" b="1">
                <a:latin typeface="Arial Narrow"/>
                <a:cs typeface="Arial Narrow"/>
              </a:rPr>
              <a:t>0.39</a:t>
            </a:r>
            <a:r>
              <a:rPr dirty="0" sz="1400" spc="-5" b="1">
                <a:latin typeface="Arial Narrow"/>
                <a:cs typeface="Arial Narrow"/>
              </a:rPr>
              <a:t> </a:t>
            </a:r>
            <a:r>
              <a:rPr dirty="0" sz="1400" b="1">
                <a:latin typeface="Arial Narrow"/>
                <a:cs typeface="Arial Narrow"/>
              </a:rPr>
              <a:t>to</a:t>
            </a:r>
            <a:r>
              <a:rPr dirty="0" sz="1400" spc="-5" b="1">
                <a:latin typeface="Arial Narrow"/>
                <a:cs typeface="Arial Narrow"/>
              </a:rPr>
              <a:t> </a:t>
            </a:r>
            <a:r>
              <a:rPr dirty="0" sz="1400" spc="-20" b="1">
                <a:latin typeface="Arial Narrow"/>
                <a:cs typeface="Arial Narrow"/>
              </a:rPr>
              <a:t>0.90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022910" y="1827276"/>
            <a:ext cx="17341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C00000"/>
                </a:solidFill>
                <a:latin typeface="Arial Narrow"/>
                <a:cs typeface="Arial Narrow"/>
              </a:rPr>
              <a:t>Angiography-</a:t>
            </a:r>
            <a:r>
              <a:rPr dirty="0" sz="1400" b="1">
                <a:solidFill>
                  <a:srgbClr val="C00000"/>
                </a:solidFill>
                <a:latin typeface="Arial Narrow"/>
                <a:cs typeface="Arial Narrow"/>
              </a:rPr>
              <a:t>guided</a:t>
            </a:r>
            <a:r>
              <a:rPr dirty="0" sz="1400" spc="70" b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400" spc="-25" b="1">
                <a:solidFill>
                  <a:srgbClr val="C00000"/>
                </a:solidFill>
                <a:latin typeface="Arial Narrow"/>
                <a:cs typeface="Arial Narrow"/>
              </a:rPr>
              <a:t>PCI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156899" y="2680715"/>
            <a:ext cx="13963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0000FF"/>
                </a:solidFill>
                <a:latin typeface="Arial Narrow"/>
                <a:cs typeface="Arial Narrow"/>
              </a:rPr>
              <a:t>Imaging-</a:t>
            </a:r>
            <a:r>
              <a:rPr dirty="0" sz="1400" b="1">
                <a:solidFill>
                  <a:srgbClr val="0000FF"/>
                </a:solidFill>
                <a:latin typeface="Arial Narrow"/>
                <a:cs typeface="Arial Narrow"/>
              </a:rPr>
              <a:t>guided</a:t>
            </a:r>
            <a:r>
              <a:rPr dirty="0" sz="1400" spc="60" b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sz="1400" spc="-25" b="1">
                <a:solidFill>
                  <a:srgbClr val="0000FF"/>
                </a:solidFill>
                <a:latin typeface="Arial Narrow"/>
                <a:cs typeface="Arial Narrow"/>
              </a:rPr>
              <a:t>PCI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989536" y="2089403"/>
            <a:ext cx="358775" cy="5835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 b="1">
                <a:solidFill>
                  <a:srgbClr val="C00000"/>
                </a:solidFill>
                <a:latin typeface="Arial Narrow"/>
                <a:cs typeface="Arial Narrow"/>
              </a:rPr>
              <a:t>8.7%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dirty="0" sz="1400" spc="-20" b="1">
                <a:solidFill>
                  <a:srgbClr val="0000FF"/>
                </a:solidFill>
                <a:latin typeface="Arial Narrow"/>
                <a:cs typeface="Arial Narrow"/>
              </a:rPr>
              <a:t>5.1%</a:t>
            </a:r>
            <a:endParaRPr sz="1400">
              <a:latin typeface="Arial Narrow"/>
              <a:cs typeface="Arial Narrow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3603307" y="2188222"/>
            <a:ext cx="6256655" cy="899794"/>
            <a:chOff x="3603307" y="2188222"/>
            <a:chExt cx="6256655" cy="899794"/>
          </a:xfrm>
        </p:grpSpPr>
        <p:sp>
          <p:nvSpPr>
            <p:cNvPr id="8" name="object 8" descr=""/>
            <p:cNvSpPr/>
            <p:nvPr/>
          </p:nvSpPr>
          <p:spPr>
            <a:xfrm>
              <a:off x="3616007" y="2200922"/>
              <a:ext cx="6243955" cy="874394"/>
            </a:xfrm>
            <a:custGeom>
              <a:avLst/>
              <a:gdLst/>
              <a:ahLst/>
              <a:cxnLst/>
              <a:rect l="l" t="t" r="r" b="b"/>
              <a:pathLst>
                <a:path w="6243955" h="874394">
                  <a:moveTo>
                    <a:pt x="0" y="874223"/>
                  </a:moveTo>
                  <a:lnTo>
                    <a:pt x="95322" y="874223"/>
                  </a:lnTo>
                  <a:lnTo>
                    <a:pt x="142984" y="874223"/>
                  </a:lnTo>
                  <a:lnTo>
                    <a:pt x="142984" y="856010"/>
                  </a:lnTo>
                  <a:lnTo>
                    <a:pt x="448018" y="856010"/>
                  </a:lnTo>
                  <a:lnTo>
                    <a:pt x="448018" y="837797"/>
                  </a:lnTo>
                  <a:lnTo>
                    <a:pt x="476615" y="837797"/>
                  </a:lnTo>
                  <a:lnTo>
                    <a:pt x="476615" y="819584"/>
                  </a:lnTo>
                  <a:lnTo>
                    <a:pt x="610067" y="819584"/>
                  </a:lnTo>
                  <a:lnTo>
                    <a:pt x="610067" y="801371"/>
                  </a:lnTo>
                  <a:lnTo>
                    <a:pt x="657728" y="801371"/>
                  </a:lnTo>
                  <a:lnTo>
                    <a:pt x="657728" y="783158"/>
                  </a:lnTo>
                  <a:lnTo>
                    <a:pt x="762583" y="783158"/>
                  </a:lnTo>
                  <a:lnTo>
                    <a:pt x="762583" y="764945"/>
                  </a:lnTo>
                  <a:lnTo>
                    <a:pt x="896036" y="764945"/>
                  </a:lnTo>
                  <a:lnTo>
                    <a:pt x="943697" y="764945"/>
                  </a:lnTo>
                  <a:lnTo>
                    <a:pt x="943697" y="746732"/>
                  </a:lnTo>
                  <a:lnTo>
                    <a:pt x="981826" y="746732"/>
                  </a:lnTo>
                  <a:lnTo>
                    <a:pt x="991359" y="746732"/>
                  </a:lnTo>
                  <a:lnTo>
                    <a:pt x="991359" y="728519"/>
                  </a:lnTo>
                  <a:lnTo>
                    <a:pt x="1010424" y="728519"/>
                  </a:lnTo>
                  <a:lnTo>
                    <a:pt x="1010424" y="710306"/>
                  </a:lnTo>
                  <a:lnTo>
                    <a:pt x="1039021" y="710306"/>
                  </a:lnTo>
                  <a:lnTo>
                    <a:pt x="1039021" y="686022"/>
                  </a:lnTo>
                  <a:lnTo>
                    <a:pt x="1058085" y="686022"/>
                  </a:lnTo>
                  <a:lnTo>
                    <a:pt x="1077150" y="686022"/>
                  </a:lnTo>
                  <a:lnTo>
                    <a:pt x="1077150" y="667809"/>
                  </a:lnTo>
                  <a:lnTo>
                    <a:pt x="1134344" y="667809"/>
                  </a:lnTo>
                  <a:lnTo>
                    <a:pt x="1134344" y="649596"/>
                  </a:lnTo>
                  <a:lnTo>
                    <a:pt x="1229667" y="649596"/>
                  </a:lnTo>
                  <a:lnTo>
                    <a:pt x="1229667" y="631383"/>
                  </a:lnTo>
                  <a:lnTo>
                    <a:pt x="1305925" y="631383"/>
                  </a:lnTo>
                  <a:lnTo>
                    <a:pt x="1305925" y="613170"/>
                  </a:lnTo>
                  <a:lnTo>
                    <a:pt x="1315457" y="613170"/>
                  </a:lnTo>
                  <a:lnTo>
                    <a:pt x="1315457" y="594957"/>
                  </a:lnTo>
                  <a:lnTo>
                    <a:pt x="1439377" y="594957"/>
                  </a:lnTo>
                  <a:lnTo>
                    <a:pt x="1439377" y="576744"/>
                  </a:lnTo>
                  <a:lnTo>
                    <a:pt x="1534700" y="576744"/>
                  </a:lnTo>
                  <a:lnTo>
                    <a:pt x="1534700" y="558531"/>
                  </a:lnTo>
                  <a:lnTo>
                    <a:pt x="1620491" y="558531"/>
                  </a:lnTo>
                  <a:lnTo>
                    <a:pt x="1706282" y="558531"/>
                  </a:lnTo>
                  <a:lnTo>
                    <a:pt x="1706282" y="540318"/>
                  </a:lnTo>
                  <a:lnTo>
                    <a:pt x="1715814" y="540318"/>
                  </a:lnTo>
                  <a:lnTo>
                    <a:pt x="1715814" y="522105"/>
                  </a:lnTo>
                  <a:lnTo>
                    <a:pt x="1753943" y="522105"/>
                  </a:lnTo>
                  <a:lnTo>
                    <a:pt x="1753943" y="503892"/>
                  </a:lnTo>
                  <a:lnTo>
                    <a:pt x="1782540" y="503892"/>
                  </a:lnTo>
                  <a:lnTo>
                    <a:pt x="1811137" y="503892"/>
                  </a:lnTo>
                  <a:lnTo>
                    <a:pt x="1811137" y="485679"/>
                  </a:lnTo>
                  <a:lnTo>
                    <a:pt x="1849266" y="485679"/>
                  </a:lnTo>
                  <a:lnTo>
                    <a:pt x="1868331" y="485679"/>
                  </a:lnTo>
                  <a:lnTo>
                    <a:pt x="1868331" y="467466"/>
                  </a:lnTo>
                  <a:lnTo>
                    <a:pt x="1935057" y="467466"/>
                  </a:lnTo>
                  <a:lnTo>
                    <a:pt x="1935057" y="443182"/>
                  </a:lnTo>
                  <a:lnTo>
                    <a:pt x="2001783" y="443182"/>
                  </a:lnTo>
                  <a:lnTo>
                    <a:pt x="2001783" y="424969"/>
                  </a:lnTo>
                  <a:lnTo>
                    <a:pt x="2058977" y="424969"/>
                  </a:lnTo>
                  <a:lnTo>
                    <a:pt x="2058977" y="388543"/>
                  </a:lnTo>
                  <a:lnTo>
                    <a:pt x="2058977" y="388543"/>
                  </a:lnTo>
                  <a:lnTo>
                    <a:pt x="2068509" y="388543"/>
                  </a:lnTo>
                  <a:lnTo>
                    <a:pt x="2078041" y="388543"/>
                  </a:lnTo>
                  <a:lnTo>
                    <a:pt x="2087574" y="388543"/>
                  </a:lnTo>
                  <a:lnTo>
                    <a:pt x="2097106" y="388543"/>
                  </a:lnTo>
                  <a:lnTo>
                    <a:pt x="2116170" y="388543"/>
                  </a:lnTo>
                  <a:lnTo>
                    <a:pt x="2125703" y="388543"/>
                  </a:lnTo>
                  <a:lnTo>
                    <a:pt x="2135235" y="388543"/>
                  </a:lnTo>
                  <a:lnTo>
                    <a:pt x="2154300" y="388543"/>
                  </a:lnTo>
                  <a:lnTo>
                    <a:pt x="2173364" y="388543"/>
                  </a:lnTo>
                  <a:lnTo>
                    <a:pt x="2182896" y="388543"/>
                  </a:lnTo>
                  <a:lnTo>
                    <a:pt x="2201961" y="388543"/>
                  </a:lnTo>
                  <a:lnTo>
                    <a:pt x="2211493" y="388543"/>
                  </a:lnTo>
                  <a:lnTo>
                    <a:pt x="2211493" y="370330"/>
                  </a:lnTo>
                  <a:lnTo>
                    <a:pt x="2221026" y="370330"/>
                  </a:lnTo>
                  <a:lnTo>
                    <a:pt x="2221026" y="346046"/>
                  </a:lnTo>
                  <a:lnTo>
                    <a:pt x="2221026" y="346046"/>
                  </a:lnTo>
                  <a:lnTo>
                    <a:pt x="2240090" y="346046"/>
                  </a:lnTo>
                  <a:lnTo>
                    <a:pt x="2249622" y="346046"/>
                  </a:lnTo>
                  <a:lnTo>
                    <a:pt x="2249622" y="327833"/>
                  </a:lnTo>
                  <a:lnTo>
                    <a:pt x="2268687" y="327833"/>
                  </a:lnTo>
                  <a:lnTo>
                    <a:pt x="2278220" y="327833"/>
                  </a:lnTo>
                  <a:lnTo>
                    <a:pt x="2287752" y="327833"/>
                  </a:lnTo>
                  <a:lnTo>
                    <a:pt x="2316349" y="327833"/>
                  </a:lnTo>
                </a:path>
                <a:path w="6243955" h="874394">
                  <a:moveTo>
                    <a:pt x="2316349" y="327833"/>
                  </a:moveTo>
                  <a:lnTo>
                    <a:pt x="2316349" y="303549"/>
                  </a:lnTo>
                  <a:lnTo>
                    <a:pt x="2335413" y="303549"/>
                  </a:lnTo>
                  <a:lnTo>
                    <a:pt x="2344946" y="303549"/>
                  </a:lnTo>
                  <a:lnTo>
                    <a:pt x="2373542" y="303549"/>
                  </a:lnTo>
                  <a:lnTo>
                    <a:pt x="2392607" y="303549"/>
                  </a:lnTo>
                  <a:lnTo>
                    <a:pt x="2402139" y="303549"/>
                  </a:lnTo>
                  <a:lnTo>
                    <a:pt x="2411672" y="303549"/>
                  </a:lnTo>
                  <a:lnTo>
                    <a:pt x="2421204" y="303549"/>
                  </a:lnTo>
                  <a:lnTo>
                    <a:pt x="2430736" y="303549"/>
                  </a:lnTo>
                  <a:lnTo>
                    <a:pt x="2440268" y="303549"/>
                  </a:lnTo>
                  <a:lnTo>
                    <a:pt x="2440268" y="285336"/>
                  </a:lnTo>
                  <a:lnTo>
                    <a:pt x="2516527" y="285336"/>
                  </a:lnTo>
                  <a:lnTo>
                    <a:pt x="2526059" y="285336"/>
                  </a:lnTo>
                  <a:lnTo>
                    <a:pt x="2535592" y="285336"/>
                  </a:lnTo>
                  <a:lnTo>
                    <a:pt x="2564188" y="285336"/>
                  </a:lnTo>
                  <a:lnTo>
                    <a:pt x="2583253" y="285336"/>
                  </a:lnTo>
                  <a:lnTo>
                    <a:pt x="2583253" y="261052"/>
                  </a:lnTo>
                  <a:lnTo>
                    <a:pt x="2592785" y="261052"/>
                  </a:lnTo>
                  <a:lnTo>
                    <a:pt x="2611850" y="261052"/>
                  </a:lnTo>
                  <a:lnTo>
                    <a:pt x="2630914" y="261052"/>
                  </a:lnTo>
                  <a:lnTo>
                    <a:pt x="2640447" y="261052"/>
                  </a:lnTo>
                  <a:lnTo>
                    <a:pt x="2649979" y="261052"/>
                  </a:lnTo>
                  <a:lnTo>
                    <a:pt x="2669044" y="261052"/>
                  </a:lnTo>
                  <a:lnTo>
                    <a:pt x="2678576" y="261052"/>
                  </a:lnTo>
                  <a:lnTo>
                    <a:pt x="2688108" y="261052"/>
                  </a:lnTo>
                  <a:lnTo>
                    <a:pt x="2688108" y="236768"/>
                  </a:lnTo>
                  <a:lnTo>
                    <a:pt x="2745302" y="236768"/>
                  </a:lnTo>
                  <a:lnTo>
                    <a:pt x="2754834" y="236768"/>
                  </a:lnTo>
                  <a:lnTo>
                    <a:pt x="2764367" y="236768"/>
                  </a:lnTo>
                  <a:lnTo>
                    <a:pt x="2792964" y="236768"/>
                  </a:lnTo>
                  <a:lnTo>
                    <a:pt x="2812028" y="236768"/>
                  </a:lnTo>
                  <a:lnTo>
                    <a:pt x="2831093" y="236768"/>
                  </a:lnTo>
                  <a:lnTo>
                    <a:pt x="2859690" y="236768"/>
                  </a:lnTo>
                  <a:lnTo>
                    <a:pt x="2888287" y="236768"/>
                  </a:lnTo>
                  <a:lnTo>
                    <a:pt x="2907351" y="236768"/>
                  </a:lnTo>
                  <a:lnTo>
                    <a:pt x="2926416" y="236768"/>
                  </a:lnTo>
                  <a:lnTo>
                    <a:pt x="2935948" y="236768"/>
                  </a:lnTo>
                  <a:lnTo>
                    <a:pt x="2945480" y="236768"/>
                  </a:lnTo>
                  <a:lnTo>
                    <a:pt x="2955013" y="236768"/>
                  </a:lnTo>
                  <a:lnTo>
                    <a:pt x="2964545" y="236768"/>
                  </a:lnTo>
                  <a:lnTo>
                    <a:pt x="2983610" y="236768"/>
                  </a:lnTo>
                  <a:lnTo>
                    <a:pt x="2993142" y="236768"/>
                  </a:lnTo>
                  <a:lnTo>
                    <a:pt x="3012206" y="236768"/>
                  </a:lnTo>
                  <a:lnTo>
                    <a:pt x="3031271" y="236768"/>
                  </a:lnTo>
                  <a:lnTo>
                    <a:pt x="3040804" y="236768"/>
                  </a:lnTo>
                  <a:lnTo>
                    <a:pt x="3069400" y="236768"/>
                  </a:lnTo>
                  <a:lnTo>
                    <a:pt x="3078933" y="236768"/>
                  </a:lnTo>
                  <a:lnTo>
                    <a:pt x="3107530" y="236768"/>
                  </a:lnTo>
                  <a:lnTo>
                    <a:pt x="3117062" y="236768"/>
                  </a:lnTo>
                  <a:lnTo>
                    <a:pt x="3136127" y="236768"/>
                  </a:lnTo>
                  <a:lnTo>
                    <a:pt x="3145659" y="236768"/>
                  </a:lnTo>
                  <a:lnTo>
                    <a:pt x="3145659" y="212484"/>
                  </a:lnTo>
                  <a:lnTo>
                    <a:pt x="3155191" y="212484"/>
                  </a:lnTo>
                  <a:lnTo>
                    <a:pt x="3183788" y="212484"/>
                  </a:lnTo>
                  <a:lnTo>
                    <a:pt x="3193320" y="212484"/>
                  </a:lnTo>
                  <a:lnTo>
                    <a:pt x="3240982" y="212484"/>
                  </a:lnTo>
                  <a:lnTo>
                    <a:pt x="3269579" y="212484"/>
                  </a:lnTo>
                </a:path>
                <a:path w="6243955" h="874394">
                  <a:moveTo>
                    <a:pt x="3269579" y="212484"/>
                  </a:moveTo>
                  <a:lnTo>
                    <a:pt x="3269579" y="212484"/>
                  </a:lnTo>
                  <a:lnTo>
                    <a:pt x="3279111" y="212484"/>
                  </a:lnTo>
                  <a:lnTo>
                    <a:pt x="3336305" y="212484"/>
                  </a:lnTo>
                  <a:lnTo>
                    <a:pt x="3345837" y="212484"/>
                  </a:lnTo>
                  <a:lnTo>
                    <a:pt x="3393498" y="212484"/>
                  </a:lnTo>
                  <a:lnTo>
                    <a:pt x="3403031" y="212484"/>
                  </a:lnTo>
                  <a:lnTo>
                    <a:pt x="3431628" y="212484"/>
                  </a:lnTo>
                  <a:lnTo>
                    <a:pt x="3450692" y="212484"/>
                  </a:lnTo>
                  <a:lnTo>
                    <a:pt x="3479289" y="212484"/>
                  </a:lnTo>
                  <a:lnTo>
                    <a:pt x="3517419" y="212484"/>
                  </a:lnTo>
                  <a:lnTo>
                    <a:pt x="3546015" y="212484"/>
                  </a:lnTo>
                  <a:lnTo>
                    <a:pt x="3546015" y="182129"/>
                  </a:lnTo>
                  <a:lnTo>
                    <a:pt x="3546015" y="182129"/>
                  </a:lnTo>
                  <a:lnTo>
                    <a:pt x="3574612" y="182129"/>
                  </a:lnTo>
                  <a:lnTo>
                    <a:pt x="3584144" y="182129"/>
                  </a:lnTo>
                  <a:lnTo>
                    <a:pt x="3593677" y="182129"/>
                  </a:lnTo>
                  <a:lnTo>
                    <a:pt x="3603209" y="182129"/>
                  </a:lnTo>
                  <a:lnTo>
                    <a:pt x="3612742" y="182129"/>
                  </a:lnTo>
                  <a:lnTo>
                    <a:pt x="3641338" y="182129"/>
                  </a:lnTo>
                  <a:lnTo>
                    <a:pt x="3650870" y="182129"/>
                  </a:lnTo>
                  <a:lnTo>
                    <a:pt x="3669935" y="182129"/>
                  </a:lnTo>
                  <a:lnTo>
                    <a:pt x="3698532" y="182129"/>
                  </a:lnTo>
                  <a:lnTo>
                    <a:pt x="3708064" y="182129"/>
                  </a:lnTo>
                  <a:lnTo>
                    <a:pt x="3727129" y="182129"/>
                  </a:lnTo>
                  <a:lnTo>
                    <a:pt x="3736661" y="182129"/>
                  </a:lnTo>
                  <a:lnTo>
                    <a:pt x="3746193" y="182129"/>
                  </a:lnTo>
                  <a:lnTo>
                    <a:pt x="3765258" y="182129"/>
                  </a:lnTo>
                  <a:lnTo>
                    <a:pt x="3774790" y="182129"/>
                  </a:lnTo>
                  <a:lnTo>
                    <a:pt x="3793855" y="182129"/>
                  </a:lnTo>
                  <a:lnTo>
                    <a:pt x="3812920" y="182129"/>
                  </a:lnTo>
                  <a:lnTo>
                    <a:pt x="3822452" y="182129"/>
                  </a:lnTo>
                  <a:lnTo>
                    <a:pt x="3870114" y="182129"/>
                  </a:lnTo>
                  <a:lnTo>
                    <a:pt x="3889178" y="182129"/>
                  </a:lnTo>
                  <a:lnTo>
                    <a:pt x="3898711" y="182129"/>
                  </a:lnTo>
                  <a:lnTo>
                    <a:pt x="3908243" y="182129"/>
                  </a:lnTo>
                  <a:lnTo>
                    <a:pt x="3917775" y="182129"/>
                  </a:lnTo>
                  <a:lnTo>
                    <a:pt x="3927307" y="182129"/>
                  </a:lnTo>
                  <a:lnTo>
                    <a:pt x="3936840" y="182129"/>
                  </a:lnTo>
                  <a:lnTo>
                    <a:pt x="3955904" y="182129"/>
                  </a:lnTo>
                  <a:lnTo>
                    <a:pt x="3965436" y="182129"/>
                  </a:lnTo>
                  <a:lnTo>
                    <a:pt x="3974969" y="182129"/>
                  </a:lnTo>
                  <a:lnTo>
                    <a:pt x="3984501" y="182129"/>
                  </a:lnTo>
                  <a:lnTo>
                    <a:pt x="3994034" y="182129"/>
                  </a:lnTo>
                  <a:lnTo>
                    <a:pt x="4013098" y="182129"/>
                  </a:lnTo>
                  <a:lnTo>
                    <a:pt x="4013098" y="151774"/>
                  </a:lnTo>
                  <a:lnTo>
                    <a:pt x="4032162" y="151774"/>
                  </a:lnTo>
                  <a:lnTo>
                    <a:pt x="4032162" y="121419"/>
                  </a:lnTo>
                  <a:lnTo>
                    <a:pt x="4041695" y="121419"/>
                  </a:lnTo>
                  <a:lnTo>
                    <a:pt x="4051227" y="121419"/>
                  </a:lnTo>
                  <a:lnTo>
                    <a:pt x="4070292" y="121419"/>
                  </a:lnTo>
                  <a:lnTo>
                    <a:pt x="4079824" y="121419"/>
                  </a:lnTo>
                  <a:lnTo>
                    <a:pt x="4089356" y="121419"/>
                  </a:lnTo>
                  <a:lnTo>
                    <a:pt x="4098889" y="121419"/>
                  </a:lnTo>
                </a:path>
                <a:path w="6243955" h="874394">
                  <a:moveTo>
                    <a:pt x="4098889" y="121419"/>
                  </a:moveTo>
                  <a:lnTo>
                    <a:pt x="4117953" y="121419"/>
                  </a:lnTo>
                  <a:lnTo>
                    <a:pt x="4127485" y="121419"/>
                  </a:lnTo>
                  <a:lnTo>
                    <a:pt x="4137018" y="121419"/>
                  </a:lnTo>
                  <a:lnTo>
                    <a:pt x="4165615" y="121419"/>
                  </a:lnTo>
                  <a:lnTo>
                    <a:pt x="4175147" y="121419"/>
                  </a:lnTo>
                  <a:lnTo>
                    <a:pt x="4184679" y="121419"/>
                  </a:lnTo>
                  <a:lnTo>
                    <a:pt x="4194212" y="121419"/>
                  </a:lnTo>
                  <a:lnTo>
                    <a:pt x="4213276" y="121419"/>
                  </a:lnTo>
                  <a:lnTo>
                    <a:pt x="4222808" y="121419"/>
                  </a:lnTo>
                  <a:lnTo>
                    <a:pt x="4241873" y="121419"/>
                  </a:lnTo>
                  <a:lnTo>
                    <a:pt x="4260938" y="121419"/>
                  </a:lnTo>
                  <a:lnTo>
                    <a:pt x="4337196" y="121419"/>
                  </a:lnTo>
                  <a:lnTo>
                    <a:pt x="4346728" y="121419"/>
                  </a:lnTo>
                  <a:lnTo>
                    <a:pt x="4384858" y="121419"/>
                  </a:lnTo>
                  <a:lnTo>
                    <a:pt x="4413454" y="121419"/>
                  </a:lnTo>
                  <a:lnTo>
                    <a:pt x="4442051" y="121419"/>
                  </a:lnTo>
                  <a:lnTo>
                    <a:pt x="4451583" y="121419"/>
                  </a:lnTo>
                  <a:lnTo>
                    <a:pt x="4461116" y="121419"/>
                  </a:lnTo>
                  <a:lnTo>
                    <a:pt x="4480180" y="121419"/>
                  </a:lnTo>
                  <a:lnTo>
                    <a:pt x="4489713" y="121419"/>
                  </a:lnTo>
                  <a:lnTo>
                    <a:pt x="4518310" y="121419"/>
                  </a:lnTo>
                  <a:lnTo>
                    <a:pt x="4537374" y="121419"/>
                  </a:lnTo>
                  <a:lnTo>
                    <a:pt x="4537374" y="78922"/>
                  </a:lnTo>
                  <a:lnTo>
                    <a:pt x="4575504" y="78922"/>
                  </a:lnTo>
                  <a:lnTo>
                    <a:pt x="4632698" y="78922"/>
                  </a:lnTo>
                  <a:lnTo>
                    <a:pt x="4642230" y="78922"/>
                  </a:lnTo>
                  <a:lnTo>
                    <a:pt x="4651762" y="78922"/>
                  </a:lnTo>
                  <a:lnTo>
                    <a:pt x="4670827" y="78922"/>
                  </a:lnTo>
                  <a:lnTo>
                    <a:pt x="4689891" y="78922"/>
                  </a:lnTo>
                  <a:lnTo>
                    <a:pt x="4689891" y="42496"/>
                  </a:lnTo>
                  <a:lnTo>
                    <a:pt x="4747085" y="42496"/>
                  </a:lnTo>
                  <a:lnTo>
                    <a:pt x="4756618" y="42496"/>
                  </a:lnTo>
                  <a:lnTo>
                    <a:pt x="4775682" y="42496"/>
                  </a:lnTo>
                  <a:lnTo>
                    <a:pt x="4794746" y="42496"/>
                  </a:lnTo>
                  <a:lnTo>
                    <a:pt x="4832875" y="42496"/>
                  </a:lnTo>
                  <a:lnTo>
                    <a:pt x="4851940" y="42496"/>
                  </a:lnTo>
                  <a:lnTo>
                    <a:pt x="4871005" y="42496"/>
                  </a:lnTo>
                  <a:lnTo>
                    <a:pt x="4871005" y="0"/>
                  </a:lnTo>
                  <a:lnTo>
                    <a:pt x="4880537" y="0"/>
                  </a:lnTo>
                  <a:lnTo>
                    <a:pt x="4909134" y="0"/>
                  </a:lnTo>
                  <a:lnTo>
                    <a:pt x="4937731" y="0"/>
                  </a:lnTo>
                  <a:lnTo>
                    <a:pt x="4947264" y="0"/>
                  </a:lnTo>
                  <a:lnTo>
                    <a:pt x="4956796" y="0"/>
                  </a:lnTo>
                  <a:lnTo>
                    <a:pt x="4966328" y="0"/>
                  </a:lnTo>
                  <a:lnTo>
                    <a:pt x="4975860" y="0"/>
                  </a:lnTo>
                  <a:lnTo>
                    <a:pt x="4985392" y="0"/>
                  </a:lnTo>
                  <a:lnTo>
                    <a:pt x="5004457" y="0"/>
                  </a:lnTo>
                  <a:lnTo>
                    <a:pt x="5013990" y="0"/>
                  </a:lnTo>
                  <a:lnTo>
                    <a:pt x="5052118" y="0"/>
                  </a:lnTo>
                  <a:lnTo>
                    <a:pt x="5071183" y="0"/>
                  </a:lnTo>
                  <a:lnTo>
                    <a:pt x="5080716" y="0"/>
                  </a:lnTo>
                  <a:lnTo>
                    <a:pt x="5128377" y="0"/>
                  </a:lnTo>
                  <a:lnTo>
                    <a:pt x="5223700" y="0"/>
                  </a:lnTo>
                  <a:lnTo>
                    <a:pt x="5280894" y="0"/>
                  </a:lnTo>
                  <a:lnTo>
                    <a:pt x="5290426" y="0"/>
                  </a:lnTo>
                  <a:lnTo>
                    <a:pt x="5319023" y="0"/>
                  </a:lnTo>
                  <a:lnTo>
                    <a:pt x="5357152" y="0"/>
                  </a:lnTo>
                  <a:lnTo>
                    <a:pt x="5385749" y="0"/>
                  </a:lnTo>
                  <a:lnTo>
                    <a:pt x="5414346" y="0"/>
                  </a:lnTo>
                  <a:lnTo>
                    <a:pt x="5423878" y="0"/>
                  </a:lnTo>
                </a:path>
                <a:path w="6243955" h="874394">
                  <a:moveTo>
                    <a:pt x="5423878" y="0"/>
                  </a:moveTo>
                  <a:lnTo>
                    <a:pt x="5423878" y="0"/>
                  </a:lnTo>
                  <a:lnTo>
                    <a:pt x="5433410" y="0"/>
                  </a:lnTo>
                  <a:lnTo>
                    <a:pt x="5471540" y="0"/>
                  </a:lnTo>
                  <a:lnTo>
                    <a:pt x="5519202" y="0"/>
                  </a:lnTo>
                  <a:lnTo>
                    <a:pt x="5528734" y="0"/>
                  </a:lnTo>
                  <a:lnTo>
                    <a:pt x="5538266" y="0"/>
                  </a:lnTo>
                  <a:lnTo>
                    <a:pt x="5595459" y="0"/>
                  </a:lnTo>
                  <a:lnTo>
                    <a:pt x="5604992" y="0"/>
                  </a:lnTo>
                  <a:lnTo>
                    <a:pt x="5624056" y="0"/>
                  </a:lnTo>
                  <a:lnTo>
                    <a:pt x="5633589" y="0"/>
                  </a:lnTo>
                  <a:lnTo>
                    <a:pt x="5643121" y="0"/>
                  </a:lnTo>
                  <a:lnTo>
                    <a:pt x="5652654" y="0"/>
                  </a:lnTo>
                  <a:lnTo>
                    <a:pt x="5671718" y="0"/>
                  </a:lnTo>
                  <a:lnTo>
                    <a:pt x="5681250" y="0"/>
                  </a:lnTo>
                  <a:lnTo>
                    <a:pt x="5700315" y="0"/>
                  </a:lnTo>
                  <a:lnTo>
                    <a:pt x="5719380" y="0"/>
                  </a:lnTo>
                  <a:lnTo>
                    <a:pt x="5747976" y="0"/>
                  </a:lnTo>
                  <a:lnTo>
                    <a:pt x="5767041" y="0"/>
                  </a:lnTo>
                  <a:lnTo>
                    <a:pt x="5786106" y="0"/>
                  </a:lnTo>
                  <a:lnTo>
                    <a:pt x="5795638" y="0"/>
                  </a:lnTo>
                  <a:lnTo>
                    <a:pt x="5814702" y="0"/>
                  </a:lnTo>
                  <a:lnTo>
                    <a:pt x="5824235" y="0"/>
                  </a:lnTo>
                  <a:lnTo>
                    <a:pt x="5843300" y="0"/>
                  </a:lnTo>
                  <a:lnTo>
                    <a:pt x="5900493" y="0"/>
                  </a:lnTo>
                  <a:lnTo>
                    <a:pt x="5910026" y="0"/>
                  </a:lnTo>
                  <a:lnTo>
                    <a:pt x="5919558" y="0"/>
                  </a:lnTo>
                  <a:lnTo>
                    <a:pt x="5957687" y="0"/>
                  </a:lnTo>
                  <a:lnTo>
                    <a:pt x="5986284" y="0"/>
                  </a:lnTo>
                  <a:lnTo>
                    <a:pt x="5995816" y="0"/>
                  </a:lnTo>
                  <a:lnTo>
                    <a:pt x="6005348" y="0"/>
                  </a:lnTo>
                  <a:lnTo>
                    <a:pt x="6024413" y="0"/>
                  </a:lnTo>
                  <a:lnTo>
                    <a:pt x="6033946" y="0"/>
                  </a:lnTo>
                  <a:lnTo>
                    <a:pt x="6043478" y="0"/>
                  </a:lnTo>
                  <a:lnTo>
                    <a:pt x="6053010" y="0"/>
                  </a:lnTo>
                  <a:lnTo>
                    <a:pt x="6062542" y="0"/>
                  </a:lnTo>
                  <a:lnTo>
                    <a:pt x="6072074" y="0"/>
                  </a:lnTo>
                  <a:lnTo>
                    <a:pt x="6091139" y="0"/>
                  </a:lnTo>
                  <a:lnTo>
                    <a:pt x="6100672" y="0"/>
                  </a:lnTo>
                  <a:lnTo>
                    <a:pt x="6110204" y="0"/>
                  </a:lnTo>
                  <a:lnTo>
                    <a:pt x="6148333" y="0"/>
                  </a:lnTo>
                  <a:lnTo>
                    <a:pt x="6157866" y="0"/>
                  </a:lnTo>
                  <a:lnTo>
                    <a:pt x="6167398" y="0"/>
                  </a:lnTo>
                  <a:lnTo>
                    <a:pt x="6176930" y="0"/>
                  </a:lnTo>
                  <a:lnTo>
                    <a:pt x="6186462" y="0"/>
                  </a:lnTo>
                  <a:lnTo>
                    <a:pt x="6195994" y="0"/>
                  </a:lnTo>
                  <a:lnTo>
                    <a:pt x="6224592" y="0"/>
                  </a:lnTo>
                  <a:lnTo>
                    <a:pt x="6243656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616007" y="2559707"/>
              <a:ext cx="6243955" cy="509905"/>
            </a:xfrm>
            <a:custGeom>
              <a:avLst/>
              <a:gdLst/>
              <a:ahLst/>
              <a:cxnLst/>
              <a:rect l="l" t="t" r="r" b="b"/>
              <a:pathLst>
                <a:path w="6243955" h="509905">
                  <a:moveTo>
                    <a:pt x="0" y="509374"/>
                  </a:moveTo>
                  <a:lnTo>
                    <a:pt x="9532" y="509374"/>
                  </a:lnTo>
                  <a:lnTo>
                    <a:pt x="9532" y="497246"/>
                  </a:lnTo>
                  <a:lnTo>
                    <a:pt x="38129" y="497246"/>
                  </a:lnTo>
                  <a:lnTo>
                    <a:pt x="104855" y="497246"/>
                  </a:lnTo>
                  <a:lnTo>
                    <a:pt x="104855" y="491182"/>
                  </a:lnTo>
                  <a:lnTo>
                    <a:pt x="238307" y="491182"/>
                  </a:lnTo>
                  <a:lnTo>
                    <a:pt x="238307" y="479054"/>
                  </a:lnTo>
                  <a:lnTo>
                    <a:pt x="305033" y="479054"/>
                  </a:lnTo>
                  <a:lnTo>
                    <a:pt x="409888" y="479054"/>
                  </a:lnTo>
                  <a:lnTo>
                    <a:pt x="514744" y="479054"/>
                  </a:lnTo>
                  <a:lnTo>
                    <a:pt x="514744" y="472990"/>
                  </a:lnTo>
                  <a:lnTo>
                    <a:pt x="543341" y="472990"/>
                  </a:lnTo>
                  <a:lnTo>
                    <a:pt x="543341" y="460862"/>
                  </a:lnTo>
                  <a:lnTo>
                    <a:pt x="562405" y="460862"/>
                  </a:lnTo>
                  <a:lnTo>
                    <a:pt x="619599" y="460862"/>
                  </a:lnTo>
                  <a:lnTo>
                    <a:pt x="619599" y="454798"/>
                  </a:lnTo>
                  <a:lnTo>
                    <a:pt x="667260" y="454798"/>
                  </a:lnTo>
                  <a:lnTo>
                    <a:pt x="905568" y="454798"/>
                  </a:lnTo>
                  <a:lnTo>
                    <a:pt x="905568" y="442670"/>
                  </a:lnTo>
                  <a:lnTo>
                    <a:pt x="924633" y="442670"/>
                  </a:lnTo>
                  <a:lnTo>
                    <a:pt x="1019956" y="442670"/>
                  </a:lnTo>
                  <a:lnTo>
                    <a:pt x="1019956" y="430542"/>
                  </a:lnTo>
                  <a:lnTo>
                    <a:pt x="1124811" y="430542"/>
                  </a:lnTo>
                  <a:lnTo>
                    <a:pt x="1124811" y="424478"/>
                  </a:lnTo>
                  <a:lnTo>
                    <a:pt x="1182005" y="424478"/>
                  </a:lnTo>
                  <a:lnTo>
                    <a:pt x="1182005" y="412350"/>
                  </a:lnTo>
                  <a:lnTo>
                    <a:pt x="1220134" y="412350"/>
                  </a:lnTo>
                  <a:lnTo>
                    <a:pt x="1220134" y="406286"/>
                  </a:lnTo>
                  <a:lnTo>
                    <a:pt x="1248731" y="406286"/>
                  </a:lnTo>
                  <a:lnTo>
                    <a:pt x="1248731" y="394158"/>
                  </a:lnTo>
                  <a:lnTo>
                    <a:pt x="1248731" y="388094"/>
                  </a:lnTo>
                  <a:lnTo>
                    <a:pt x="1258264" y="388094"/>
                  </a:lnTo>
                  <a:lnTo>
                    <a:pt x="1258264" y="388094"/>
                  </a:lnTo>
                  <a:lnTo>
                    <a:pt x="1344054" y="388094"/>
                  </a:lnTo>
                  <a:lnTo>
                    <a:pt x="1372651" y="388094"/>
                  </a:lnTo>
                  <a:lnTo>
                    <a:pt x="1467974" y="388094"/>
                  </a:lnTo>
                  <a:lnTo>
                    <a:pt x="1467974" y="369902"/>
                  </a:lnTo>
                  <a:lnTo>
                    <a:pt x="1487039" y="369902"/>
                  </a:lnTo>
                  <a:lnTo>
                    <a:pt x="1487039" y="357774"/>
                  </a:lnTo>
                  <a:lnTo>
                    <a:pt x="1630023" y="357774"/>
                  </a:lnTo>
                  <a:lnTo>
                    <a:pt x="1630023" y="351710"/>
                  </a:lnTo>
                  <a:lnTo>
                    <a:pt x="1715814" y="351710"/>
                  </a:lnTo>
                  <a:lnTo>
                    <a:pt x="1715814" y="339582"/>
                  </a:lnTo>
                  <a:lnTo>
                    <a:pt x="1811137" y="339582"/>
                  </a:lnTo>
                  <a:lnTo>
                    <a:pt x="1811137" y="327454"/>
                  </a:lnTo>
                  <a:lnTo>
                    <a:pt x="1839734" y="327454"/>
                  </a:lnTo>
                  <a:lnTo>
                    <a:pt x="1839734" y="321390"/>
                  </a:lnTo>
                  <a:lnTo>
                    <a:pt x="1868331" y="321390"/>
                  </a:lnTo>
                  <a:lnTo>
                    <a:pt x="1868331" y="309262"/>
                  </a:lnTo>
                  <a:lnTo>
                    <a:pt x="1877863" y="309262"/>
                  </a:lnTo>
                  <a:lnTo>
                    <a:pt x="1877863" y="303198"/>
                  </a:lnTo>
                  <a:lnTo>
                    <a:pt x="1887395" y="303198"/>
                  </a:lnTo>
                  <a:lnTo>
                    <a:pt x="1887395" y="291070"/>
                  </a:lnTo>
                  <a:lnTo>
                    <a:pt x="1973186" y="291070"/>
                  </a:lnTo>
                  <a:lnTo>
                    <a:pt x="1973186" y="272878"/>
                  </a:lnTo>
                  <a:lnTo>
                    <a:pt x="2001783" y="272878"/>
                  </a:lnTo>
                  <a:lnTo>
                    <a:pt x="2001783" y="266814"/>
                  </a:lnTo>
                  <a:lnTo>
                    <a:pt x="2011315" y="266814"/>
                  </a:lnTo>
                  <a:lnTo>
                    <a:pt x="2011315" y="254687"/>
                  </a:lnTo>
                  <a:lnTo>
                    <a:pt x="2020847" y="254687"/>
                  </a:lnTo>
                  <a:lnTo>
                    <a:pt x="2020847" y="248623"/>
                  </a:lnTo>
                  <a:lnTo>
                    <a:pt x="2039912" y="248623"/>
                  </a:lnTo>
                  <a:lnTo>
                    <a:pt x="2039912" y="236495"/>
                  </a:lnTo>
                  <a:lnTo>
                    <a:pt x="2058977" y="236495"/>
                  </a:lnTo>
                  <a:lnTo>
                    <a:pt x="2058977" y="224367"/>
                  </a:lnTo>
                  <a:lnTo>
                    <a:pt x="2068509" y="224367"/>
                  </a:lnTo>
                  <a:lnTo>
                    <a:pt x="2078041" y="224367"/>
                  </a:lnTo>
                  <a:lnTo>
                    <a:pt x="2087574" y="224367"/>
                  </a:lnTo>
                  <a:lnTo>
                    <a:pt x="2097106" y="224367"/>
                  </a:lnTo>
                  <a:lnTo>
                    <a:pt x="2097106" y="218303"/>
                  </a:lnTo>
                  <a:lnTo>
                    <a:pt x="2097106" y="218303"/>
                  </a:lnTo>
                  <a:lnTo>
                    <a:pt x="2106638" y="218303"/>
                  </a:lnTo>
                  <a:lnTo>
                    <a:pt x="2116170" y="218303"/>
                  </a:lnTo>
                  <a:lnTo>
                    <a:pt x="2125703" y="218303"/>
                  </a:lnTo>
                  <a:lnTo>
                    <a:pt x="2135235" y="218303"/>
                  </a:lnTo>
                  <a:lnTo>
                    <a:pt x="2144767" y="218303"/>
                  </a:lnTo>
                  <a:lnTo>
                    <a:pt x="2154300" y="218303"/>
                  </a:lnTo>
                  <a:lnTo>
                    <a:pt x="2163832" y="218303"/>
                  </a:lnTo>
                  <a:lnTo>
                    <a:pt x="2163832" y="206175"/>
                  </a:lnTo>
                  <a:lnTo>
                    <a:pt x="2163832" y="206175"/>
                  </a:lnTo>
                  <a:lnTo>
                    <a:pt x="2173364" y="206175"/>
                  </a:lnTo>
                  <a:lnTo>
                    <a:pt x="2182896" y="206175"/>
                  </a:lnTo>
                  <a:lnTo>
                    <a:pt x="2192429" y="206175"/>
                  </a:lnTo>
                  <a:lnTo>
                    <a:pt x="2201961" y="206175"/>
                  </a:lnTo>
                </a:path>
                <a:path w="6243955" h="509905">
                  <a:moveTo>
                    <a:pt x="2201961" y="206175"/>
                  </a:moveTo>
                  <a:lnTo>
                    <a:pt x="2211493" y="206175"/>
                  </a:lnTo>
                  <a:lnTo>
                    <a:pt x="2221026" y="206175"/>
                  </a:lnTo>
                  <a:lnTo>
                    <a:pt x="2230558" y="206175"/>
                  </a:lnTo>
                  <a:lnTo>
                    <a:pt x="2240090" y="206175"/>
                  </a:lnTo>
                  <a:lnTo>
                    <a:pt x="2249622" y="206175"/>
                  </a:lnTo>
                  <a:lnTo>
                    <a:pt x="2268687" y="206175"/>
                  </a:lnTo>
                  <a:lnTo>
                    <a:pt x="2278220" y="206175"/>
                  </a:lnTo>
                  <a:lnTo>
                    <a:pt x="2278220" y="187983"/>
                  </a:lnTo>
                  <a:lnTo>
                    <a:pt x="2278220" y="187983"/>
                  </a:lnTo>
                  <a:lnTo>
                    <a:pt x="2287752" y="187983"/>
                  </a:lnTo>
                  <a:lnTo>
                    <a:pt x="2306816" y="187983"/>
                  </a:lnTo>
                  <a:lnTo>
                    <a:pt x="2316349" y="187983"/>
                  </a:lnTo>
                  <a:lnTo>
                    <a:pt x="2325881" y="187983"/>
                  </a:lnTo>
                  <a:lnTo>
                    <a:pt x="2335413" y="187983"/>
                  </a:lnTo>
                  <a:lnTo>
                    <a:pt x="2344946" y="187983"/>
                  </a:lnTo>
                  <a:lnTo>
                    <a:pt x="2344946" y="175855"/>
                  </a:lnTo>
                  <a:lnTo>
                    <a:pt x="2344946" y="175855"/>
                  </a:lnTo>
                  <a:lnTo>
                    <a:pt x="2354478" y="175855"/>
                  </a:lnTo>
                  <a:lnTo>
                    <a:pt x="2364010" y="175855"/>
                  </a:lnTo>
                  <a:lnTo>
                    <a:pt x="2373542" y="175855"/>
                  </a:lnTo>
                  <a:lnTo>
                    <a:pt x="2373542" y="163727"/>
                  </a:lnTo>
                  <a:lnTo>
                    <a:pt x="2392607" y="163727"/>
                  </a:lnTo>
                  <a:lnTo>
                    <a:pt x="2402139" y="163727"/>
                  </a:lnTo>
                  <a:lnTo>
                    <a:pt x="2411672" y="163727"/>
                  </a:lnTo>
                  <a:lnTo>
                    <a:pt x="2421204" y="163727"/>
                  </a:lnTo>
                  <a:lnTo>
                    <a:pt x="2430736" y="163727"/>
                  </a:lnTo>
                  <a:lnTo>
                    <a:pt x="2468866" y="163727"/>
                  </a:lnTo>
                  <a:lnTo>
                    <a:pt x="2478398" y="163727"/>
                  </a:lnTo>
                  <a:lnTo>
                    <a:pt x="2487930" y="163727"/>
                  </a:lnTo>
                  <a:lnTo>
                    <a:pt x="2497462" y="163727"/>
                  </a:lnTo>
                  <a:lnTo>
                    <a:pt x="2516527" y="163727"/>
                  </a:lnTo>
                  <a:lnTo>
                    <a:pt x="2526059" y="163727"/>
                  </a:lnTo>
                  <a:lnTo>
                    <a:pt x="2535592" y="163727"/>
                  </a:lnTo>
                  <a:lnTo>
                    <a:pt x="2554656" y="163727"/>
                  </a:lnTo>
                  <a:lnTo>
                    <a:pt x="2564188" y="163727"/>
                  </a:lnTo>
                  <a:lnTo>
                    <a:pt x="2573721" y="163727"/>
                  </a:lnTo>
                  <a:lnTo>
                    <a:pt x="2583253" y="163727"/>
                  </a:lnTo>
                  <a:lnTo>
                    <a:pt x="2592785" y="163727"/>
                  </a:lnTo>
                  <a:lnTo>
                    <a:pt x="2611850" y="163727"/>
                  </a:lnTo>
                  <a:lnTo>
                    <a:pt x="2630914" y="163727"/>
                  </a:lnTo>
                  <a:lnTo>
                    <a:pt x="2640447" y="163727"/>
                  </a:lnTo>
                  <a:lnTo>
                    <a:pt x="2649979" y="163727"/>
                  </a:lnTo>
                  <a:lnTo>
                    <a:pt x="2659512" y="163727"/>
                  </a:lnTo>
                  <a:lnTo>
                    <a:pt x="2669044" y="163727"/>
                  </a:lnTo>
                  <a:lnTo>
                    <a:pt x="2678576" y="163727"/>
                  </a:lnTo>
                  <a:lnTo>
                    <a:pt x="2688108" y="163727"/>
                  </a:lnTo>
                  <a:lnTo>
                    <a:pt x="2716705" y="163727"/>
                  </a:lnTo>
                  <a:lnTo>
                    <a:pt x="2726238" y="163727"/>
                  </a:lnTo>
                  <a:lnTo>
                    <a:pt x="2745302" y="163727"/>
                  </a:lnTo>
                </a:path>
                <a:path w="6243955" h="509905">
                  <a:moveTo>
                    <a:pt x="2745302" y="163727"/>
                  </a:moveTo>
                  <a:lnTo>
                    <a:pt x="2745302" y="163727"/>
                  </a:lnTo>
                  <a:lnTo>
                    <a:pt x="2754834" y="163727"/>
                  </a:lnTo>
                  <a:lnTo>
                    <a:pt x="2764367" y="163727"/>
                  </a:lnTo>
                  <a:lnTo>
                    <a:pt x="2783431" y="163727"/>
                  </a:lnTo>
                  <a:lnTo>
                    <a:pt x="2792964" y="163727"/>
                  </a:lnTo>
                  <a:lnTo>
                    <a:pt x="2802496" y="163727"/>
                  </a:lnTo>
                  <a:lnTo>
                    <a:pt x="2812028" y="163727"/>
                  </a:lnTo>
                  <a:lnTo>
                    <a:pt x="2812028" y="151599"/>
                  </a:lnTo>
                  <a:lnTo>
                    <a:pt x="2831093" y="151599"/>
                  </a:lnTo>
                  <a:lnTo>
                    <a:pt x="2840625" y="151599"/>
                  </a:lnTo>
                  <a:lnTo>
                    <a:pt x="2859690" y="151599"/>
                  </a:lnTo>
                  <a:lnTo>
                    <a:pt x="2869222" y="151599"/>
                  </a:lnTo>
                  <a:lnTo>
                    <a:pt x="2878754" y="151599"/>
                  </a:lnTo>
                  <a:lnTo>
                    <a:pt x="2888287" y="151599"/>
                  </a:lnTo>
                  <a:lnTo>
                    <a:pt x="2888287" y="139471"/>
                  </a:lnTo>
                  <a:lnTo>
                    <a:pt x="2907351" y="139471"/>
                  </a:lnTo>
                  <a:lnTo>
                    <a:pt x="2916884" y="139471"/>
                  </a:lnTo>
                  <a:lnTo>
                    <a:pt x="2926416" y="139471"/>
                  </a:lnTo>
                  <a:lnTo>
                    <a:pt x="2935948" y="139471"/>
                  </a:lnTo>
                  <a:lnTo>
                    <a:pt x="2955013" y="139471"/>
                  </a:lnTo>
                  <a:lnTo>
                    <a:pt x="2964545" y="139471"/>
                  </a:lnTo>
                  <a:lnTo>
                    <a:pt x="2983610" y="139471"/>
                  </a:lnTo>
                  <a:lnTo>
                    <a:pt x="2993142" y="139471"/>
                  </a:lnTo>
                  <a:lnTo>
                    <a:pt x="3012206" y="139471"/>
                  </a:lnTo>
                  <a:lnTo>
                    <a:pt x="3021739" y="139471"/>
                  </a:lnTo>
                  <a:lnTo>
                    <a:pt x="3031271" y="139471"/>
                  </a:lnTo>
                  <a:lnTo>
                    <a:pt x="3040804" y="139471"/>
                  </a:lnTo>
                  <a:lnTo>
                    <a:pt x="3050336" y="139471"/>
                  </a:lnTo>
                  <a:lnTo>
                    <a:pt x="3059868" y="139471"/>
                  </a:lnTo>
                  <a:lnTo>
                    <a:pt x="3059868" y="127343"/>
                  </a:lnTo>
                  <a:lnTo>
                    <a:pt x="3069400" y="127343"/>
                  </a:lnTo>
                  <a:lnTo>
                    <a:pt x="3078933" y="127343"/>
                  </a:lnTo>
                  <a:lnTo>
                    <a:pt x="3088465" y="127343"/>
                  </a:lnTo>
                  <a:lnTo>
                    <a:pt x="3097997" y="127343"/>
                  </a:lnTo>
                  <a:lnTo>
                    <a:pt x="3107530" y="127343"/>
                  </a:lnTo>
                  <a:lnTo>
                    <a:pt x="3117062" y="127343"/>
                  </a:lnTo>
                  <a:lnTo>
                    <a:pt x="3117062" y="115215"/>
                  </a:lnTo>
                  <a:lnTo>
                    <a:pt x="3136127" y="115215"/>
                  </a:lnTo>
                  <a:lnTo>
                    <a:pt x="3145659" y="115215"/>
                  </a:lnTo>
                  <a:lnTo>
                    <a:pt x="3145659" y="103087"/>
                  </a:lnTo>
                  <a:lnTo>
                    <a:pt x="3155191" y="103087"/>
                  </a:lnTo>
                  <a:lnTo>
                    <a:pt x="3174256" y="103087"/>
                  </a:lnTo>
                  <a:lnTo>
                    <a:pt x="3183788" y="103087"/>
                  </a:lnTo>
                  <a:lnTo>
                    <a:pt x="3193320" y="103087"/>
                  </a:lnTo>
                  <a:lnTo>
                    <a:pt x="3202852" y="103087"/>
                  </a:lnTo>
                  <a:lnTo>
                    <a:pt x="3212385" y="103087"/>
                  </a:lnTo>
                  <a:lnTo>
                    <a:pt x="3231450" y="103087"/>
                  </a:lnTo>
                  <a:lnTo>
                    <a:pt x="3240982" y="103087"/>
                  </a:lnTo>
                  <a:lnTo>
                    <a:pt x="3260046" y="103087"/>
                  </a:lnTo>
                  <a:lnTo>
                    <a:pt x="3269579" y="103087"/>
                  </a:lnTo>
                  <a:lnTo>
                    <a:pt x="3279111" y="103087"/>
                  </a:lnTo>
                  <a:lnTo>
                    <a:pt x="3298175" y="103087"/>
                  </a:lnTo>
                  <a:lnTo>
                    <a:pt x="3307708" y="103087"/>
                  </a:lnTo>
                  <a:lnTo>
                    <a:pt x="3336305" y="103087"/>
                  </a:lnTo>
                  <a:lnTo>
                    <a:pt x="3355369" y="103087"/>
                  </a:lnTo>
                  <a:lnTo>
                    <a:pt x="3393498" y="103087"/>
                  </a:lnTo>
                  <a:lnTo>
                    <a:pt x="3412563" y="103087"/>
                  </a:lnTo>
                </a:path>
                <a:path w="6243955" h="509905">
                  <a:moveTo>
                    <a:pt x="3412563" y="103087"/>
                  </a:moveTo>
                  <a:lnTo>
                    <a:pt x="3422096" y="103087"/>
                  </a:lnTo>
                  <a:lnTo>
                    <a:pt x="3431628" y="103087"/>
                  </a:lnTo>
                  <a:lnTo>
                    <a:pt x="3460224" y="103087"/>
                  </a:lnTo>
                  <a:lnTo>
                    <a:pt x="3460224" y="90959"/>
                  </a:lnTo>
                  <a:lnTo>
                    <a:pt x="3488822" y="90959"/>
                  </a:lnTo>
                  <a:lnTo>
                    <a:pt x="3488822" y="78831"/>
                  </a:lnTo>
                  <a:lnTo>
                    <a:pt x="3498354" y="78831"/>
                  </a:lnTo>
                  <a:lnTo>
                    <a:pt x="3517419" y="78831"/>
                  </a:lnTo>
                  <a:lnTo>
                    <a:pt x="3526951" y="78831"/>
                  </a:lnTo>
                  <a:lnTo>
                    <a:pt x="3536483" y="78831"/>
                  </a:lnTo>
                  <a:lnTo>
                    <a:pt x="3546015" y="78831"/>
                  </a:lnTo>
                  <a:lnTo>
                    <a:pt x="3555548" y="78831"/>
                  </a:lnTo>
                  <a:lnTo>
                    <a:pt x="3565080" y="78831"/>
                  </a:lnTo>
                  <a:lnTo>
                    <a:pt x="3574612" y="78831"/>
                  </a:lnTo>
                  <a:lnTo>
                    <a:pt x="3584144" y="78831"/>
                  </a:lnTo>
                  <a:lnTo>
                    <a:pt x="3603209" y="78831"/>
                  </a:lnTo>
                  <a:lnTo>
                    <a:pt x="3612742" y="78831"/>
                  </a:lnTo>
                  <a:lnTo>
                    <a:pt x="3622274" y="78831"/>
                  </a:lnTo>
                  <a:lnTo>
                    <a:pt x="3631806" y="78831"/>
                  </a:lnTo>
                  <a:lnTo>
                    <a:pt x="3641338" y="78831"/>
                  </a:lnTo>
                  <a:lnTo>
                    <a:pt x="3650870" y="78831"/>
                  </a:lnTo>
                  <a:lnTo>
                    <a:pt x="3660403" y="78831"/>
                  </a:lnTo>
                  <a:lnTo>
                    <a:pt x="3669935" y="78831"/>
                  </a:lnTo>
                  <a:lnTo>
                    <a:pt x="3679467" y="78831"/>
                  </a:lnTo>
                  <a:lnTo>
                    <a:pt x="3689000" y="78831"/>
                  </a:lnTo>
                  <a:lnTo>
                    <a:pt x="3698532" y="78831"/>
                  </a:lnTo>
                  <a:lnTo>
                    <a:pt x="3708064" y="78831"/>
                  </a:lnTo>
                  <a:lnTo>
                    <a:pt x="3736661" y="78831"/>
                  </a:lnTo>
                  <a:lnTo>
                    <a:pt x="3746193" y="78831"/>
                  </a:lnTo>
                  <a:lnTo>
                    <a:pt x="3765258" y="78831"/>
                  </a:lnTo>
                  <a:lnTo>
                    <a:pt x="3774790" y="78831"/>
                  </a:lnTo>
                  <a:lnTo>
                    <a:pt x="3793855" y="78831"/>
                  </a:lnTo>
                  <a:lnTo>
                    <a:pt x="3803388" y="78831"/>
                  </a:lnTo>
                  <a:lnTo>
                    <a:pt x="3812920" y="78831"/>
                  </a:lnTo>
                  <a:lnTo>
                    <a:pt x="3822452" y="78831"/>
                  </a:lnTo>
                  <a:lnTo>
                    <a:pt x="3831984" y="78831"/>
                  </a:lnTo>
                  <a:lnTo>
                    <a:pt x="3851049" y="78831"/>
                  </a:lnTo>
                  <a:lnTo>
                    <a:pt x="3860581" y="78831"/>
                  </a:lnTo>
                  <a:lnTo>
                    <a:pt x="3870114" y="78831"/>
                  </a:lnTo>
                  <a:lnTo>
                    <a:pt x="3889178" y="78831"/>
                  </a:lnTo>
                  <a:lnTo>
                    <a:pt x="3898711" y="78831"/>
                  </a:lnTo>
                  <a:lnTo>
                    <a:pt x="3908243" y="78831"/>
                  </a:lnTo>
                  <a:lnTo>
                    <a:pt x="3917775" y="78831"/>
                  </a:lnTo>
                  <a:lnTo>
                    <a:pt x="3927307" y="78831"/>
                  </a:lnTo>
                  <a:lnTo>
                    <a:pt x="3936840" y="78831"/>
                  </a:lnTo>
                  <a:lnTo>
                    <a:pt x="3946372" y="78831"/>
                  </a:lnTo>
                  <a:lnTo>
                    <a:pt x="3946372" y="60639"/>
                  </a:lnTo>
                  <a:lnTo>
                    <a:pt x="3955904" y="60639"/>
                  </a:lnTo>
                  <a:lnTo>
                    <a:pt x="3965436" y="60639"/>
                  </a:lnTo>
                  <a:lnTo>
                    <a:pt x="3974969" y="60639"/>
                  </a:lnTo>
                  <a:lnTo>
                    <a:pt x="3984501" y="60639"/>
                  </a:lnTo>
                </a:path>
                <a:path w="6243955" h="509905">
                  <a:moveTo>
                    <a:pt x="3984501" y="60639"/>
                  </a:moveTo>
                  <a:lnTo>
                    <a:pt x="3994034" y="60639"/>
                  </a:lnTo>
                  <a:lnTo>
                    <a:pt x="4003566" y="60639"/>
                  </a:lnTo>
                  <a:lnTo>
                    <a:pt x="4013098" y="60639"/>
                  </a:lnTo>
                  <a:lnTo>
                    <a:pt x="4022630" y="60639"/>
                  </a:lnTo>
                  <a:lnTo>
                    <a:pt x="4022630" y="42447"/>
                  </a:lnTo>
                  <a:lnTo>
                    <a:pt x="4032162" y="42447"/>
                  </a:lnTo>
                  <a:lnTo>
                    <a:pt x="4041695" y="42447"/>
                  </a:lnTo>
                  <a:lnTo>
                    <a:pt x="4051227" y="42447"/>
                  </a:lnTo>
                  <a:lnTo>
                    <a:pt x="4060759" y="42447"/>
                  </a:lnTo>
                  <a:lnTo>
                    <a:pt x="4070292" y="42447"/>
                  </a:lnTo>
                  <a:lnTo>
                    <a:pt x="4079824" y="42447"/>
                  </a:lnTo>
                  <a:lnTo>
                    <a:pt x="4089356" y="42447"/>
                  </a:lnTo>
                  <a:lnTo>
                    <a:pt x="4098889" y="42447"/>
                  </a:lnTo>
                  <a:lnTo>
                    <a:pt x="4108421" y="42447"/>
                  </a:lnTo>
                  <a:lnTo>
                    <a:pt x="4117953" y="42447"/>
                  </a:lnTo>
                  <a:lnTo>
                    <a:pt x="4146550" y="42447"/>
                  </a:lnTo>
                  <a:lnTo>
                    <a:pt x="4156082" y="42447"/>
                  </a:lnTo>
                  <a:lnTo>
                    <a:pt x="4165615" y="42447"/>
                  </a:lnTo>
                  <a:lnTo>
                    <a:pt x="4175147" y="42447"/>
                  </a:lnTo>
                  <a:lnTo>
                    <a:pt x="4184679" y="42447"/>
                  </a:lnTo>
                  <a:lnTo>
                    <a:pt x="4194212" y="42447"/>
                  </a:lnTo>
                  <a:lnTo>
                    <a:pt x="4203744" y="42447"/>
                  </a:lnTo>
                  <a:lnTo>
                    <a:pt x="4213276" y="42447"/>
                  </a:lnTo>
                  <a:lnTo>
                    <a:pt x="4222808" y="42447"/>
                  </a:lnTo>
                  <a:lnTo>
                    <a:pt x="4232341" y="42447"/>
                  </a:lnTo>
                  <a:lnTo>
                    <a:pt x="4241873" y="42447"/>
                  </a:lnTo>
                  <a:lnTo>
                    <a:pt x="4251406" y="42447"/>
                  </a:lnTo>
                  <a:lnTo>
                    <a:pt x="4260938" y="42447"/>
                  </a:lnTo>
                  <a:lnTo>
                    <a:pt x="4270470" y="42447"/>
                  </a:lnTo>
                  <a:lnTo>
                    <a:pt x="4280003" y="42447"/>
                  </a:lnTo>
                  <a:lnTo>
                    <a:pt x="4289535" y="42447"/>
                  </a:lnTo>
                  <a:lnTo>
                    <a:pt x="4299067" y="42447"/>
                  </a:lnTo>
                  <a:lnTo>
                    <a:pt x="4308600" y="42447"/>
                  </a:lnTo>
                  <a:lnTo>
                    <a:pt x="4318132" y="42447"/>
                  </a:lnTo>
                  <a:lnTo>
                    <a:pt x="4327664" y="42447"/>
                  </a:lnTo>
                  <a:lnTo>
                    <a:pt x="4346728" y="42447"/>
                  </a:lnTo>
                  <a:lnTo>
                    <a:pt x="4356261" y="42447"/>
                  </a:lnTo>
                  <a:lnTo>
                    <a:pt x="4365793" y="42447"/>
                  </a:lnTo>
                  <a:lnTo>
                    <a:pt x="4375326" y="42447"/>
                  </a:lnTo>
                  <a:lnTo>
                    <a:pt x="4384858" y="42447"/>
                  </a:lnTo>
                  <a:lnTo>
                    <a:pt x="4394390" y="42447"/>
                  </a:lnTo>
                  <a:lnTo>
                    <a:pt x="4413454" y="42447"/>
                  </a:lnTo>
                  <a:lnTo>
                    <a:pt x="4422987" y="42447"/>
                  </a:lnTo>
                  <a:lnTo>
                    <a:pt x="4442051" y="42447"/>
                  </a:lnTo>
                  <a:lnTo>
                    <a:pt x="4451583" y="42447"/>
                  </a:lnTo>
                  <a:lnTo>
                    <a:pt x="4461116" y="42447"/>
                  </a:lnTo>
                  <a:lnTo>
                    <a:pt x="4470648" y="42447"/>
                  </a:lnTo>
                </a:path>
                <a:path w="6243955" h="509905">
                  <a:moveTo>
                    <a:pt x="4470648" y="42447"/>
                  </a:moveTo>
                  <a:lnTo>
                    <a:pt x="4508777" y="42447"/>
                  </a:lnTo>
                  <a:lnTo>
                    <a:pt x="4518310" y="42447"/>
                  </a:lnTo>
                  <a:lnTo>
                    <a:pt x="4518310" y="24255"/>
                  </a:lnTo>
                  <a:lnTo>
                    <a:pt x="4546906" y="24255"/>
                  </a:lnTo>
                  <a:lnTo>
                    <a:pt x="4565972" y="24255"/>
                  </a:lnTo>
                  <a:lnTo>
                    <a:pt x="4575504" y="24255"/>
                  </a:lnTo>
                  <a:lnTo>
                    <a:pt x="4585036" y="24255"/>
                  </a:lnTo>
                  <a:lnTo>
                    <a:pt x="4594568" y="24255"/>
                  </a:lnTo>
                  <a:lnTo>
                    <a:pt x="4604100" y="24255"/>
                  </a:lnTo>
                  <a:lnTo>
                    <a:pt x="4623165" y="24255"/>
                  </a:lnTo>
                  <a:lnTo>
                    <a:pt x="4642230" y="24255"/>
                  </a:lnTo>
                  <a:lnTo>
                    <a:pt x="4651762" y="24255"/>
                  </a:lnTo>
                  <a:lnTo>
                    <a:pt x="4670827" y="24255"/>
                  </a:lnTo>
                  <a:lnTo>
                    <a:pt x="4689891" y="24255"/>
                  </a:lnTo>
                  <a:lnTo>
                    <a:pt x="4728020" y="24255"/>
                  </a:lnTo>
                  <a:lnTo>
                    <a:pt x="4747085" y="24255"/>
                  </a:lnTo>
                  <a:lnTo>
                    <a:pt x="4756618" y="24255"/>
                  </a:lnTo>
                  <a:lnTo>
                    <a:pt x="4766150" y="24255"/>
                  </a:lnTo>
                  <a:lnTo>
                    <a:pt x="4775682" y="24255"/>
                  </a:lnTo>
                  <a:lnTo>
                    <a:pt x="4804279" y="24255"/>
                  </a:lnTo>
                  <a:lnTo>
                    <a:pt x="4842408" y="24255"/>
                  </a:lnTo>
                  <a:lnTo>
                    <a:pt x="4851940" y="24255"/>
                  </a:lnTo>
                  <a:lnTo>
                    <a:pt x="4861472" y="24255"/>
                  </a:lnTo>
                  <a:lnTo>
                    <a:pt x="4899602" y="24255"/>
                  </a:lnTo>
                  <a:lnTo>
                    <a:pt x="4918666" y="24255"/>
                  </a:lnTo>
                  <a:lnTo>
                    <a:pt x="4928198" y="24255"/>
                  </a:lnTo>
                  <a:lnTo>
                    <a:pt x="4937731" y="24255"/>
                  </a:lnTo>
                  <a:lnTo>
                    <a:pt x="4956796" y="24255"/>
                  </a:lnTo>
                  <a:lnTo>
                    <a:pt x="4975860" y="24255"/>
                  </a:lnTo>
                  <a:lnTo>
                    <a:pt x="4994925" y="24255"/>
                  </a:lnTo>
                  <a:lnTo>
                    <a:pt x="5004457" y="24255"/>
                  </a:lnTo>
                  <a:lnTo>
                    <a:pt x="5013990" y="24255"/>
                  </a:lnTo>
                  <a:lnTo>
                    <a:pt x="5042586" y="24255"/>
                  </a:lnTo>
                  <a:lnTo>
                    <a:pt x="5061651" y="24255"/>
                  </a:lnTo>
                  <a:lnTo>
                    <a:pt x="5090248" y="24255"/>
                  </a:lnTo>
                  <a:lnTo>
                    <a:pt x="5118844" y="24255"/>
                  </a:lnTo>
                  <a:lnTo>
                    <a:pt x="5128377" y="24255"/>
                  </a:lnTo>
                  <a:lnTo>
                    <a:pt x="5147442" y="24255"/>
                  </a:lnTo>
                  <a:lnTo>
                    <a:pt x="5166506" y="24255"/>
                  </a:lnTo>
                  <a:lnTo>
                    <a:pt x="5195103" y="24255"/>
                  </a:lnTo>
                  <a:lnTo>
                    <a:pt x="5204635" y="24255"/>
                  </a:lnTo>
                  <a:lnTo>
                    <a:pt x="5233232" y="24255"/>
                  </a:lnTo>
                  <a:lnTo>
                    <a:pt x="5242764" y="24255"/>
                  </a:lnTo>
                  <a:lnTo>
                    <a:pt x="5252297" y="24255"/>
                  </a:lnTo>
                  <a:lnTo>
                    <a:pt x="5261829" y="24255"/>
                  </a:lnTo>
                  <a:lnTo>
                    <a:pt x="5280894" y="24255"/>
                  </a:lnTo>
                  <a:lnTo>
                    <a:pt x="5299958" y="24255"/>
                  </a:lnTo>
                  <a:lnTo>
                    <a:pt x="5319023" y="24255"/>
                  </a:lnTo>
                  <a:lnTo>
                    <a:pt x="5347620" y="24255"/>
                  </a:lnTo>
                  <a:lnTo>
                    <a:pt x="5366684" y="24255"/>
                  </a:lnTo>
                  <a:lnTo>
                    <a:pt x="5376217" y="24255"/>
                  </a:lnTo>
                  <a:lnTo>
                    <a:pt x="5395282" y="24255"/>
                  </a:lnTo>
                  <a:lnTo>
                    <a:pt x="5404814" y="24255"/>
                  </a:lnTo>
                </a:path>
                <a:path w="6243955" h="509905">
                  <a:moveTo>
                    <a:pt x="5404814" y="24255"/>
                  </a:moveTo>
                  <a:lnTo>
                    <a:pt x="5404814" y="24255"/>
                  </a:lnTo>
                  <a:lnTo>
                    <a:pt x="5414346" y="24255"/>
                  </a:lnTo>
                  <a:lnTo>
                    <a:pt x="5423878" y="24255"/>
                  </a:lnTo>
                  <a:lnTo>
                    <a:pt x="5433410" y="24255"/>
                  </a:lnTo>
                  <a:lnTo>
                    <a:pt x="5442943" y="24255"/>
                  </a:lnTo>
                  <a:lnTo>
                    <a:pt x="5471540" y="24255"/>
                  </a:lnTo>
                  <a:lnTo>
                    <a:pt x="5481072" y="24255"/>
                  </a:lnTo>
                  <a:lnTo>
                    <a:pt x="5500136" y="24255"/>
                  </a:lnTo>
                  <a:lnTo>
                    <a:pt x="5509669" y="24255"/>
                  </a:lnTo>
                  <a:lnTo>
                    <a:pt x="5528734" y="24255"/>
                  </a:lnTo>
                  <a:lnTo>
                    <a:pt x="5538266" y="24255"/>
                  </a:lnTo>
                  <a:lnTo>
                    <a:pt x="5547798" y="24255"/>
                  </a:lnTo>
                  <a:lnTo>
                    <a:pt x="5557330" y="24255"/>
                  </a:lnTo>
                  <a:lnTo>
                    <a:pt x="5566863" y="24255"/>
                  </a:lnTo>
                  <a:lnTo>
                    <a:pt x="5585927" y="24255"/>
                  </a:lnTo>
                  <a:lnTo>
                    <a:pt x="5595459" y="24255"/>
                  </a:lnTo>
                  <a:lnTo>
                    <a:pt x="5633589" y="24255"/>
                  </a:lnTo>
                  <a:lnTo>
                    <a:pt x="5643121" y="24255"/>
                  </a:lnTo>
                  <a:lnTo>
                    <a:pt x="5662186" y="24255"/>
                  </a:lnTo>
                  <a:lnTo>
                    <a:pt x="5671718" y="24255"/>
                  </a:lnTo>
                  <a:lnTo>
                    <a:pt x="5681250" y="24255"/>
                  </a:lnTo>
                  <a:lnTo>
                    <a:pt x="5681250" y="0"/>
                  </a:lnTo>
                  <a:lnTo>
                    <a:pt x="5690782" y="0"/>
                  </a:lnTo>
                  <a:lnTo>
                    <a:pt x="5700315" y="0"/>
                  </a:lnTo>
                  <a:lnTo>
                    <a:pt x="5719380" y="0"/>
                  </a:lnTo>
                  <a:lnTo>
                    <a:pt x="5728912" y="0"/>
                  </a:lnTo>
                  <a:lnTo>
                    <a:pt x="5738444" y="0"/>
                  </a:lnTo>
                  <a:lnTo>
                    <a:pt x="5757508" y="0"/>
                  </a:lnTo>
                  <a:lnTo>
                    <a:pt x="5786106" y="0"/>
                  </a:lnTo>
                  <a:lnTo>
                    <a:pt x="5795638" y="0"/>
                  </a:lnTo>
                  <a:lnTo>
                    <a:pt x="5814702" y="0"/>
                  </a:lnTo>
                  <a:lnTo>
                    <a:pt x="5824235" y="0"/>
                  </a:lnTo>
                  <a:lnTo>
                    <a:pt x="5833767" y="0"/>
                  </a:lnTo>
                  <a:lnTo>
                    <a:pt x="5843300" y="0"/>
                  </a:lnTo>
                  <a:lnTo>
                    <a:pt x="5852832" y="0"/>
                  </a:lnTo>
                  <a:lnTo>
                    <a:pt x="5862364" y="0"/>
                  </a:lnTo>
                  <a:lnTo>
                    <a:pt x="5871896" y="0"/>
                  </a:lnTo>
                  <a:lnTo>
                    <a:pt x="5881428" y="0"/>
                  </a:lnTo>
                  <a:lnTo>
                    <a:pt x="5900493" y="0"/>
                  </a:lnTo>
                  <a:lnTo>
                    <a:pt x="5910026" y="0"/>
                  </a:lnTo>
                  <a:lnTo>
                    <a:pt x="5919558" y="0"/>
                  </a:lnTo>
                  <a:lnTo>
                    <a:pt x="5929090" y="0"/>
                  </a:lnTo>
                  <a:lnTo>
                    <a:pt x="5938622" y="0"/>
                  </a:lnTo>
                  <a:lnTo>
                    <a:pt x="5948154" y="0"/>
                  </a:lnTo>
                  <a:lnTo>
                    <a:pt x="5967219" y="0"/>
                  </a:lnTo>
                  <a:lnTo>
                    <a:pt x="5976751" y="0"/>
                  </a:lnTo>
                  <a:lnTo>
                    <a:pt x="5986284" y="0"/>
                  </a:lnTo>
                  <a:lnTo>
                    <a:pt x="5995816" y="0"/>
                  </a:lnTo>
                  <a:lnTo>
                    <a:pt x="6005348" y="0"/>
                  </a:lnTo>
                  <a:lnTo>
                    <a:pt x="6024413" y="0"/>
                  </a:lnTo>
                  <a:lnTo>
                    <a:pt x="6033946" y="0"/>
                  </a:lnTo>
                </a:path>
                <a:path w="6243955" h="509905">
                  <a:moveTo>
                    <a:pt x="6033946" y="0"/>
                  </a:moveTo>
                  <a:lnTo>
                    <a:pt x="6043478" y="0"/>
                  </a:lnTo>
                  <a:lnTo>
                    <a:pt x="6053010" y="0"/>
                  </a:lnTo>
                  <a:lnTo>
                    <a:pt x="6062542" y="0"/>
                  </a:lnTo>
                  <a:lnTo>
                    <a:pt x="6072074" y="0"/>
                  </a:lnTo>
                  <a:lnTo>
                    <a:pt x="6081607" y="0"/>
                  </a:lnTo>
                  <a:lnTo>
                    <a:pt x="6091139" y="0"/>
                  </a:lnTo>
                  <a:lnTo>
                    <a:pt x="6100672" y="0"/>
                  </a:lnTo>
                  <a:lnTo>
                    <a:pt x="6110204" y="0"/>
                  </a:lnTo>
                  <a:lnTo>
                    <a:pt x="6119736" y="0"/>
                  </a:lnTo>
                  <a:lnTo>
                    <a:pt x="6129268" y="0"/>
                  </a:lnTo>
                  <a:lnTo>
                    <a:pt x="6138800" y="0"/>
                  </a:lnTo>
                  <a:lnTo>
                    <a:pt x="6148333" y="0"/>
                  </a:lnTo>
                  <a:lnTo>
                    <a:pt x="6157866" y="0"/>
                  </a:lnTo>
                  <a:lnTo>
                    <a:pt x="6167398" y="0"/>
                  </a:lnTo>
                  <a:lnTo>
                    <a:pt x="6176930" y="0"/>
                  </a:lnTo>
                  <a:lnTo>
                    <a:pt x="6186462" y="0"/>
                  </a:lnTo>
                  <a:lnTo>
                    <a:pt x="6195994" y="0"/>
                  </a:lnTo>
                  <a:lnTo>
                    <a:pt x="6215059" y="0"/>
                  </a:lnTo>
                  <a:lnTo>
                    <a:pt x="6224592" y="0"/>
                  </a:lnTo>
                  <a:lnTo>
                    <a:pt x="6234124" y="0"/>
                  </a:lnTo>
                  <a:lnTo>
                    <a:pt x="6243656" y="0"/>
                  </a:lnTo>
                </a:path>
              </a:pathLst>
            </a:custGeom>
            <a:ln w="254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3271692" y="868930"/>
            <a:ext cx="6626225" cy="2346960"/>
            <a:chOff x="3271692" y="868930"/>
            <a:chExt cx="6626225" cy="2346960"/>
          </a:xfrm>
        </p:grpSpPr>
        <p:sp>
          <p:nvSpPr>
            <p:cNvPr id="11" name="object 11" descr=""/>
            <p:cNvSpPr/>
            <p:nvPr/>
          </p:nvSpPr>
          <p:spPr>
            <a:xfrm>
              <a:off x="3271692" y="3075144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79" h="0">
                  <a:moveTo>
                    <a:pt x="0" y="0"/>
                  </a:moveTo>
                  <a:lnTo>
                    <a:pt x="30147" y="1"/>
                  </a:lnTo>
                </a:path>
              </a:pathLst>
            </a:custGeom>
            <a:ln w="1905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271692" y="2055388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79" h="0">
                  <a:moveTo>
                    <a:pt x="0" y="0"/>
                  </a:moveTo>
                  <a:lnTo>
                    <a:pt x="30147" y="1"/>
                  </a:lnTo>
                </a:path>
              </a:pathLst>
            </a:custGeom>
            <a:ln w="1905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271692" y="1028555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79" h="0">
                  <a:moveTo>
                    <a:pt x="0" y="0"/>
                  </a:moveTo>
                  <a:lnTo>
                    <a:pt x="30147" y="1"/>
                  </a:lnTo>
                </a:path>
              </a:pathLst>
            </a:custGeom>
            <a:ln w="1905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313081" y="868930"/>
              <a:ext cx="0" cy="2319655"/>
            </a:xfrm>
            <a:custGeom>
              <a:avLst/>
              <a:gdLst/>
              <a:ahLst/>
              <a:cxnLst/>
              <a:rect l="l" t="t" r="r" b="b"/>
              <a:pathLst>
                <a:path w="0" h="2319655">
                  <a:moveTo>
                    <a:pt x="0" y="2319250"/>
                  </a:moveTo>
                  <a:lnTo>
                    <a:pt x="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616007" y="3191276"/>
              <a:ext cx="0" cy="24765"/>
            </a:xfrm>
            <a:custGeom>
              <a:avLst/>
              <a:gdLst/>
              <a:ahLst/>
              <a:cxnLst/>
              <a:rect l="l" t="t" r="r" b="b"/>
              <a:pathLst>
                <a:path w="0" h="24764">
                  <a:moveTo>
                    <a:pt x="0" y="24256"/>
                  </a:moveTo>
                  <a:lnTo>
                    <a:pt x="1" y="0"/>
                  </a:lnTo>
                </a:path>
              </a:pathLst>
            </a:custGeom>
            <a:ln w="1905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5673952" y="3191276"/>
              <a:ext cx="0" cy="24765"/>
            </a:xfrm>
            <a:custGeom>
              <a:avLst/>
              <a:gdLst/>
              <a:ahLst/>
              <a:cxnLst/>
              <a:rect l="l" t="t" r="r" b="b"/>
              <a:pathLst>
                <a:path w="0" h="24764">
                  <a:moveTo>
                    <a:pt x="0" y="24256"/>
                  </a:moveTo>
                  <a:lnTo>
                    <a:pt x="1" y="0"/>
                  </a:lnTo>
                </a:path>
              </a:pathLst>
            </a:custGeom>
            <a:ln w="1905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7723965" y="3191276"/>
              <a:ext cx="0" cy="24765"/>
            </a:xfrm>
            <a:custGeom>
              <a:avLst/>
              <a:gdLst/>
              <a:ahLst/>
              <a:cxnLst/>
              <a:rect l="l" t="t" r="r" b="b"/>
              <a:pathLst>
                <a:path w="0" h="24764">
                  <a:moveTo>
                    <a:pt x="0" y="24256"/>
                  </a:moveTo>
                  <a:lnTo>
                    <a:pt x="1" y="0"/>
                  </a:lnTo>
                </a:path>
              </a:pathLst>
            </a:custGeom>
            <a:ln w="1905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9783498" y="3191276"/>
              <a:ext cx="0" cy="24765"/>
            </a:xfrm>
            <a:custGeom>
              <a:avLst/>
              <a:gdLst/>
              <a:ahLst/>
              <a:cxnLst/>
              <a:rect l="l" t="t" r="r" b="b"/>
              <a:pathLst>
                <a:path w="0" h="24764">
                  <a:moveTo>
                    <a:pt x="0" y="24256"/>
                  </a:moveTo>
                  <a:lnTo>
                    <a:pt x="1" y="0"/>
                  </a:lnTo>
                </a:path>
              </a:pathLst>
            </a:custGeom>
            <a:ln w="1905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3313081" y="3176148"/>
              <a:ext cx="6584950" cy="0"/>
            </a:xfrm>
            <a:custGeom>
              <a:avLst/>
              <a:gdLst/>
              <a:ahLst/>
              <a:cxnLst/>
              <a:rect l="l" t="t" r="r" b="b"/>
              <a:pathLst>
                <a:path w="6584950" h="0">
                  <a:moveTo>
                    <a:pt x="0" y="0"/>
                  </a:moveTo>
                  <a:lnTo>
                    <a:pt x="6584670" y="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3059697" y="2973323"/>
            <a:ext cx="1066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Arial Narrow"/>
                <a:cs typeface="Arial Narrow"/>
              </a:rPr>
              <a:t>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977945" y="1949196"/>
            <a:ext cx="1879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latin typeface="Arial Narrow"/>
                <a:cs typeface="Arial Narrow"/>
              </a:rPr>
              <a:t>10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977945" y="928115"/>
            <a:ext cx="1879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latin typeface="Arial Narrow"/>
                <a:cs typeface="Arial Narrow"/>
              </a:rPr>
              <a:t>20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3577922" y="3235452"/>
            <a:ext cx="1066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Arial Narrow"/>
                <a:cs typeface="Arial Narrow"/>
              </a:rPr>
              <a:t>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5617333" y="3235452"/>
            <a:ext cx="1066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Arial Narrow"/>
                <a:cs typeface="Arial Narrow"/>
              </a:rPr>
              <a:t>1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7679372" y="3235452"/>
            <a:ext cx="1066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Arial Narrow"/>
                <a:cs typeface="Arial Narrow"/>
              </a:rPr>
              <a:t>2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9736901" y="3235452"/>
            <a:ext cx="1066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Arial Narrow"/>
                <a:cs typeface="Arial Narrow"/>
              </a:rPr>
              <a:t>3</a:t>
            </a:r>
            <a:endParaRPr sz="1400">
              <a:latin typeface="Arial Narrow"/>
              <a:cs typeface="Arial Narrow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2715436" y="4067841"/>
            <a:ext cx="7708265" cy="301625"/>
            <a:chOff x="2715436" y="4067841"/>
            <a:chExt cx="7708265" cy="301625"/>
          </a:xfrm>
        </p:grpSpPr>
        <p:sp>
          <p:nvSpPr>
            <p:cNvPr id="28" name="object 28" descr=""/>
            <p:cNvSpPr/>
            <p:nvPr/>
          </p:nvSpPr>
          <p:spPr>
            <a:xfrm>
              <a:off x="2728136" y="4080541"/>
              <a:ext cx="7695565" cy="276225"/>
            </a:xfrm>
            <a:custGeom>
              <a:avLst/>
              <a:gdLst/>
              <a:ahLst/>
              <a:cxnLst/>
              <a:rect l="l" t="t" r="r" b="b"/>
              <a:pathLst>
                <a:path w="7695565" h="276225">
                  <a:moveTo>
                    <a:pt x="0" y="276225"/>
                  </a:moveTo>
                  <a:lnTo>
                    <a:pt x="0" y="276225"/>
                  </a:lnTo>
                  <a:lnTo>
                    <a:pt x="116245" y="276225"/>
                  </a:lnTo>
                  <a:lnTo>
                    <a:pt x="174368" y="276225"/>
                  </a:lnTo>
                  <a:lnTo>
                    <a:pt x="557978" y="276225"/>
                  </a:lnTo>
                  <a:lnTo>
                    <a:pt x="557978" y="266700"/>
                  </a:lnTo>
                  <a:lnTo>
                    <a:pt x="592851" y="266700"/>
                  </a:lnTo>
                  <a:lnTo>
                    <a:pt x="592851" y="257175"/>
                  </a:lnTo>
                  <a:lnTo>
                    <a:pt x="755595" y="257175"/>
                  </a:lnTo>
                  <a:lnTo>
                    <a:pt x="813718" y="257175"/>
                  </a:lnTo>
                  <a:lnTo>
                    <a:pt x="813718" y="247650"/>
                  </a:lnTo>
                  <a:lnTo>
                    <a:pt x="941588" y="247650"/>
                  </a:lnTo>
                  <a:lnTo>
                    <a:pt x="1104332" y="247650"/>
                  </a:lnTo>
                  <a:lnTo>
                    <a:pt x="1162455" y="247650"/>
                  </a:lnTo>
                  <a:lnTo>
                    <a:pt x="1162455" y="238125"/>
                  </a:lnTo>
                  <a:lnTo>
                    <a:pt x="1208953" y="238125"/>
                  </a:lnTo>
                  <a:lnTo>
                    <a:pt x="1220577" y="238125"/>
                  </a:lnTo>
                  <a:lnTo>
                    <a:pt x="1220577" y="228600"/>
                  </a:lnTo>
                  <a:lnTo>
                    <a:pt x="1243827" y="228600"/>
                  </a:lnTo>
                  <a:lnTo>
                    <a:pt x="1278700" y="228600"/>
                  </a:lnTo>
                  <a:lnTo>
                    <a:pt x="1278700" y="219075"/>
                  </a:lnTo>
                  <a:lnTo>
                    <a:pt x="1301949" y="219075"/>
                  </a:lnTo>
                  <a:lnTo>
                    <a:pt x="1336823" y="219075"/>
                  </a:lnTo>
                  <a:lnTo>
                    <a:pt x="1394946" y="219075"/>
                  </a:lnTo>
                  <a:lnTo>
                    <a:pt x="1394946" y="209550"/>
                  </a:lnTo>
                  <a:lnTo>
                    <a:pt x="1511191" y="209550"/>
                  </a:lnTo>
                  <a:lnTo>
                    <a:pt x="1511191" y="200025"/>
                  </a:lnTo>
                  <a:lnTo>
                    <a:pt x="1615812" y="200025"/>
                  </a:lnTo>
                  <a:lnTo>
                    <a:pt x="1627436" y="200025"/>
                  </a:lnTo>
                  <a:lnTo>
                    <a:pt x="1627436" y="190500"/>
                  </a:lnTo>
                  <a:lnTo>
                    <a:pt x="1766931" y="190500"/>
                  </a:lnTo>
                  <a:lnTo>
                    <a:pt x="1766931" y="180975"/>
                  </a:lnTo>
                  <a:lnTo>
                    <a:pt x="1894801" y="180975"/>
                  </a:lnTo>
                  <a:lnTo>
                    <a:pt x="1999422" y="180975"/>
                  </a:lnTo>
                  <a:lnTo>
                    <a:pt x="2104043" y="180975"/>
                  </a:lnTo>
                  <a:lnTo>
                    <a:pt x="2104043" y="171450"/>
                  </a:lnTo>
                  <a:lnTo>
                    <a:pt x="2115667" y="171450"/>
                  </a:lnTo>
                  <a:lnTo>
                    <a:pt x="2162166" y="171450"/>
                  </a:lnTo>
                  <a:lnTo>
                    <a:pt x="2162166" y="161925"/>
                  </a:lnTo>
                  <a:lnTo>
                    <a:pt x="2197039" y="161925"/>
                  </a:lnTo>
                  <a:lnTo>
                    <a:pt x="2231913" y="161925"/>
                  </a:lnTo>
                  <a:lnTo>
                    <a:pt x="2231913" y="152400"/>
                  </a:lnTo>
                  <a:lnTo>
                    <a:pt x="2278411" y="152400"/>
                  </a:lnTo>
                  <a:lnTo>
                    <a:pt x="2301660" y="152400"/>
                  </a:lnTo>
                  <a:lnTo>
                    <a:pt x="2383032" y="152400"/>
                  </a:lnTo>
                  <a:lnTo>
                    <a:pt x="2383032" y="142875"/>
                  </a:lnTo>
                  <a:lnTo>
                    <a:pt x="2464404" y="142875"/>
                  </a:lnTo>
                  <a:lnTo>
                    <a:pt x="2534151" y="142875"/>
                  </a:lnTo>
                  <a:lnTo>
                    <a:pt x="2534151" y="123825"/>
                  </a:lnTo>
                  <a:lnTo>
                    <a:pt x="2545776" y="123825"/>
                  </a:lnTo>
                  <a:lnTo>
                    <a:pt x="2557400" y="123825"/>
                  </a:lnTo>
                  <a:lnTo>
                    <a:pt x="2569025" y="123825"/>
                  </a:lnTo>
                  <a:lnTo>
                    <a:pt x="2580650" y="123825"/>
                  </a:lnTo>
                  <a:lnTo>
                    <a:pt x="2592274" y="123825"/>
                  </a:lnTo>
                  <a:lnTo>
                    <a:pt x="2603898" y="123825"/>
                  </a:lnTo>
                  <a:lnTo>
                    <a:pt x="2615523" y="123825"/>
                  </a:lnTo>
                  <a:lnTo>
                    <a:pt x="2627148" y="123825"/>
                  </a:lnTo>
                  <a:lnTo>
                    <a:pt x="2650397" y="123825"/>
                  </a:lnTo>
                  <a:lnTo>
                    <a:pt x="2662021" y="123825"/>
                  </a:lnTo>
                  <a:lnTo>
                    <a:pt x="2685270" y="123825"/>
                  </a:lnTo>
                  <a:lnTo>
                    <a:pt x="2696895" y="123825"/>
                  </a:lnTo>
                  <a:lnTo>
                    <a:pt x="2720144" y="123825"/>
                  </a:lnTo>
                  <a:lnTo>
                    <a:pt x="2731769" y="123825"/>
                  </a:lnTo>
                  <a:lnTo>
                    <a:pt x="2731769" y="114300"/>
                  </a:lnTo>
                  <a:lnTo>
                    <a:pt x="2743393" y="114300"/>
                  </a:lnTo>
                  <a:lnTo>
                    <a:pt x="2755017" y="114300"/>
                  </a:lnTo>
                  <a:lnTo>
                    <a:pt x="2766642" y="114300"/>
                  </a:lnTo>
                  <a:lnTo>
                    <a:pt x="2766642" y="104775"/>
                  </a:lnTo>
                  <a:lnTo>
                    <a:pt x="2789891" y="104775"/>
                  </a:lnTo>
                  <a:lnTo>
                    <a:pt x="2801516" y="104775"/>
                  </a:lnTo>
                  <a:lnTo>
                    <a:pt x="2813140" y="104775"/>
                  </a:lnTo>
                  <a:lnTo>
                    <a:pt x="2824765" y="104775"/>
                  </a:lnTo>
                  <a:lnTo>
                    <a:pt x="2859638" y="104775"/>
                  </a:lnTo>
                </a:path>
                <a:path w="7695565" h="276225">
                  <a:moveTo>
                    <a:pt x="2859638" y="104775"/>
                  </a:moveTo>
                  <a:lnTo>
                    <a:pt x="2871263" y="104775"/>
                  </a:lnTo>
                  <a:lnTo>
                    <a:pt x="2894512" y="104775"/>
                  </a:lnTo>
                  <a:lnTo>
                    <a:pt x="2929386" y="104775"/>
                  </a:lnTo>
                  <a:lnTo>
                    <a:pt x="2941010" y="104775"/>
                  </a:lnTo>
                  <a:lnTo>
                    <a:pt x="2952635" y="104775"/>
                  </a:lnTo>
                  <a:lnTo>
                    <a:pt x="2964260" y="104775"/>
                  </a:lnTo>
                  <a:lnTo>
                    <a:pt x="2975884" y="104775"/>
                  </a:lnTo>
                  <a:lnTo>
                    <a:pt x="2987509" y="104775"/>
                  </a:lnTo>
                  <a:lnTo>
                    <a:pt x="3010758" y="104775"/>
                  </a:lnTo>
                  <a:lnTo>
                    <a:pt x="3010758" y="95250"/>
                  </a:lnTo>
                  <a:lnTo>
                    <a:pt x="3103754" y="95250"/>
                  </a:lnTo>
                  <a:lnTo>
                    <a:pt x="3115379" y="95250"/>
                  </a:lnTo>
                  <a:lnTo>
                    <a:pt x="3127003" y="95250"/>
                  </a:lnTo>
                  <a:lnTo>
                    <a:pt x="3161877" y="95250"/>
                  </a:lnTo>
                  <a:lnTo>
                    <a:pt x="3185126" y="95250"/>
                  </a:lnTo>
                  <a:lnTo>
                    <a:pt x="3185126" y="85725"/>
                  </a:lnTo>
                  <a:lnTo>
                    <a:pt x="3196751" y="85725"/>
                  </a:lnTo>
                  <a:lnTo>
                    <a:pt x="3220000" y="85725"/>
                  </a:lnTo>
                  <a:lnTo>
                    <a:pt x="3243248" y="85725"/>
                  </a:lnTo>
                  <a:lnTo>
                    <a:pt x="3254873" y="85725"/>
                  </a:lnTo>
                  <a:lnTo>
                    <a:pt x="3266498" y="85725"/>
                  </a:lnTo>
                  <a:lnTo>
                    <a:pt x="3289747" y="85725"/>
                  </a:lnTo>
                  <a:lnTo>
                    <a:pt x="3301371" y="85725"/>
                  </a:lnTo>
                  <a:lnTo>
                    <a:pt x="3312996" y="85725"/>
                  </a:lnTo>
                  <a:lnTo>
                    <a:pt x="3312996" y="76200"/>
                  </a:lnTo>
                  <a:lnTo>
                    <a:pt x="3382743" y="76200"/>
                  </a:lnTo>
                  <a:lnTo>
                    <a:pt x="3394368" y="76200"/>
                  </a:lnTo>
                  <a:lnTo>
                    <a:pt x="3405992" y="76200"/>
                  </a:lnTo>
                  <a:lnTo>
                    <a:pt x="3440866" y="76200"/>
                  </a:lnTo>
                  <a:lnTo>
                    <a:pt x="3464115" y="76200"/>
                  </a:lnTo>
                  <a:lnTo>
                    <a:pt x="3487364" y="76200"/>
                  </a:lnTo>
                  <a:lnTo>
                    <a:pt x="3522238" y="76200"/>
                  </a:lnTo>
                  <a:lnTo>
                    <a:pt x="3557111" y="76200"/>
                  </a:lnTo>
                  <a:lnTo>
                    <a:pt x="3591985" y="76200"/>
                  </a:lnTo>
                  <a:lnTo>
                    <a:pt x="3603609" y="76200"/>
                  </a:lnTo>
                  <a:lnTo>
                    <a:pt x="3615234" y="76200"/>
                  </a:lnTo>
                  <a:lnTo>
                    <a:pt x="3626859" y="76200"/>
                  </a:lnTo>
                  <a:lnTo>
                    <a:pt x="3638483" y="76200"/>
                  </a:lnTo>
                  <a:lnTo>
                    <a:pt x="3650108" y="76200"/>
                  </a:lnTo>
                  <a:lnTo>
                    <a:pt x="3673357" y="76200"/>
                  </a:lnTo>
                  <a:lnTo>
                    <a:pt x="3684981" y="76200"/>
                  </a:lnTo>
                  <a:lnTo>
                    <a:pt x="3708231" y="76200"/>
                  </a:lnTo>
                  <a:lnTo>
                    <a:pt x="3731479" y="76200"/>
                  </a:lnTo>
                  <a:lnTo>
                    <a:pt x="3743104" y="76200"/>
                  </a:lnTo>
                  <a:lnTo>
                    <a:pt x="3777978" y="76200"/>
                  </a:lnTo>
                  <a:lnTo>
                    <a:pt x="3801227" y="76200"/>
                  </a:lnTo>
                  <a:lnTo>
                    <a:pt x="3836101" y="76200"/>
                  </a:lnTo>
                  <a:lnTo>
                    <a:pt x="3859350" y="76200"/>
                  </a:lnTo>
                  <a:lnTo>
                    <a:pt x="3870974" y="76200"/>
                  </a:lnTo>
                  <a:lnTo>
                    <a:pt x="3882599" y="76200"/>
                  </a:lnTo>
                  <a:lnTo>
                    <a:pt x="3882599" y="66675"/>
                  </a:lnTo>
                  <a:lnTo>
                    <a:pt x="3894223" y="66675"/>
                  </a:lnTo>
                  <a:lnTo>
                    <a:pt x="3917472" y="66675"/>
                  </a:lnTo>
                  <a:lnTo>
                    <a:pt x="3929097" y="66675"/>
                  </a:lnTo>
                  <a:lnTo>
                    <a:pt x="3940721" y="66675"/>
                  </a:lnTo>
                  <a:lnTo>
                    <a:pt x="3987220" y="66675"/>
                  </a:lnTo>
                  <a:lnTo>
                    <a:pt x="4033718" y="66675"/>
                  </a:lnTo>
                </a:path>
                <a:path w="7695565" h="276225">
                  <a:moveTo>
                    <a:pt x="4033718" y="66675"/>
                  </a:moveTo>
                  <a:lnTo>
                    <a:pt x="4033718" y="66675"/>
                  </a:lnTo>
                  <a:lnTo>
                    <a:pt x="4045342" y="66675"/>
                  </a:lnTo>
                  <a:lnTo>
                    <a:pt x="4103465" y="66675"/>
                  </a:lnTo>
                  <a:lnTo>
                    <a:pt x="4115090" y="66675"/>
                  </a:lnTo>
                  <a:lnTo>
                    <a:pt x="4126714" y="66675"/>
                  </a:lnTo>
                  <a:lnTo>
                    <a:pt x="4173212" y="66675"/>
                  </a:lnTo>
                  <a:lnTo>
                    <a:pt x="4196462" y="66675"/>
                  </a:lnTo>
                  <a:lnTo>
                    <a:pt x="4231335" y="66675"/>
                  </a:lnTo>
                  <a:lnTo>
                    <a:pt x="4242960" y="66675"/>
                  </a:lnTo>
                  <a:lnTo>
                    <a:pt x="4254584" y="66675"/>
                  </a:lnTo>
                  <a:lnTo>
                    <a:pt x="4289458" y="66675"/>
                  </a:lnTo>
                  <a:lnTo>
                    <a:pt x="4335956" y="66675"/>
                  </a:lnTo>
                  <a:lnTo>
                    <a:pt x="4370830" y="66675"/>
                  </a:lnTo>
                  <a:lnTo>
                    <a:pt x="4405703" y="66675"/>
                  </a:lnTo>
                  <a:lnTo>
                    <a:pt x="4417328" y="66675"/>
                  </a:lnTo>
                  <a:lnTo>
                    <a:pt x="4428952" y="66675"/>
                  </a:lnTo>
                  <a:lnTo>
                    <a:pt x="4440577" y="66675"/>
                  </a:lnTo>
                  <a:lnTo>
                    <a:pt x="4452202" y="66675"/>
                  </a:lnTo>
                  <a:lnTo>
                    <a:pt x="4487075" y="66675"/>
                  </a:lnTo>
                  <a:lnTo>
                    <a:pt x="4498700" y="66675"/>
                  </a:lnTo>
                  <a:lnTo>
                    <a:pt x="4521948" y="66675"/>
                  </a:lnTo>
                  <a:lnTo>
                    <a:pt x="4556822" y="66675"/>
                  </a:lnTo>
                  <a:lnTo>
                    <a:pt x="4568447" y="66675"/>
                  </a:lnTo>
                  <a:lnTo>
                    <a:pt x="4591696" y="66675"/>
                  </a:lnTo>
                  <a:lnTo>
                    <a:pt x="4603320" y="66675"/>
                  </a:lnTo>
                  <a:lnTo>
                    <a:pt x="4614945" y="66675"/>
                  </a:lnTo>
                  <a:lnTo>
                    <a:pt x="4626570" y="66675"/>
                  </a:lnTo>
                  <a:lnTo>
                    <a:pt x="4638194" y="66675"/>
                  </a:lnTo>
                  <a:lnTo>
                    <a:pt x="4649818" y="66675"/>
                  </a:lnTo>
                  <a:lnTo>
                    <a:pt x="4661444" y="66675"/>
                  </a:lnTo>
                  <a:lnTo>
                    <a:pt x="4673068" y="66675"/>
                  </a:lnTo>
                  <a:lnTo>
                    <a:pt x="4696317" y="66675"/>
                  </a:lnTo>
                  <a:lnTo>
                    <a:pt x="4707942" y="66675"/>
                  </a:lnTo>
                  <a:lnTo>
                    <a:pt x="4777688" y="66675"/>
                  </a:lnTo>
                  <a:lnTo>
                    <a:pt x="4789314" y="66675"/>
                  </a:lnTo>
                  <a:lnTo>
                    <a:pt x="4800938" y="66675"/>
                  </a:lnTo>
                  <a:lnTo>
                    <a:pt x="4812562" y="66675"/>
                  </a:lnTo>
                  <a:lnTo>
                    <a:pt x="4824187" y="66675"/>
                  </a:lnTo>
                  <a:lnTo>
                    <a:pt x="4847436" y="66675"/>
                  </a:lnTo>
                  <a:lnTo>
                    <a:pt x="4870685" y="66675"/>
                  </a:lnTo>
                  <a:lnTo>
                    <a:pt x="4882310" y="66675"/>
                  </a:lnTo>
                  <a:lnTo>
                    <a:pt x="4893934" y="66675"/>
                  </a:lnTo>
                  <a:lnTo>
                    <a:pt x="4905559" y="66675"/>
                  </a:lnTo>
                  <a:lnTo>
                    <a:pt x="4928808" y="66675"/>
                  </a:lnTo>
                  <a:lnTo>
                    <a:pt x="4940432" y="66675"/>
                  </a:lnTo>
                  <a:lnTo>
                    <a:pt x="4940432" y="47625"/>
                  </a:lnTo>
                  <a:lnTo>
                    <a:pt x="4952057" y="47625"/>
                  </a:lnTo>
                  <a:lnTo>
                    <a:pt x="4963682" y="47625"/>
                  </a:lnTo>
                  <a:lnTo>
                    <a:pt x="4963682" y="38100"/>
                  </a:lnTo>
                  <a:lnTo>
                    <a:pt x="4975306" y="38100"/>
                  </a:lnTo>
                  <a:lnTo>
                    <a:pt x="4986930" y="38100"/>
                  </a:lnTo>
                  <a:lnTo>
                    <a:pt x="4998555" y="38100"/>
                  </a:lnTo>
                  <a:lnTo>
                    <a:pt x="5010180" y="38100"/>
                  </a:lnTo>
                  <a:lnTo>
                    <a:pt x="5021804" y="38100"/>
                  </a:lnTo>
                  <a:lnTo>
                    <a:pt x="5033429" y="38100"/>
                  </a:lnTo>
                  <a:lnTo>
                    <a:pt x="5045054" y="38100"/>
                  </a:lnTo>
                  <a:lnTo>
                    <a:pt x="5056678" y="38100"/>
                  </a:lnTo>
                </a:path>
                <a:path w="7695565" h="276225">
                  <a:moveTo>
                    <a:pt x="5056678" y="38100"/>
                  </a:moveTo>
                  <a:lnTo>
                    <a:pt x="5079927" y="38100"/>
                  </a:lnTo>
                  <a:lnTo>
                    <a:pt x="5091552" y="38100"/>
                  </a:lnTo>
                  <a:lnTo>
                    <a:pt x="5103176" y="38100"/>
                  </a:lnTo>
                  <a:lnTo>
                    <a:pt x="5126425" y="38100"/>
                  </a:lnTo>
                  <a:lnTo>
                    <a:pt x="5149674" y="38100"/>
                  </a:lnTo>
                  <a:lnTo>
                    <a:pt x="5161299" y="38100"/>
                  </a:lnTo>
                  <a:lnTo>
                    <a:pt x="5172924" y="38100"/>
                  </a:lnTo>
                  <a:lnTo>
                    <a:pt x="5196172" y="38100"/>
                  </a:lnTo>
                  <a:lnTo>
                    <a:pt x="5207797" y="38100"/>
                  </a:lnTo>
                  <a:lnTo>
                    <a:pt x="5231046" y="38100"/>
                  </a:lnTo>
                  <a:lnTo>
                    <a:pt x="5254295" y="38100"/>
                  </a:lnTo>
                  <a:lnTo>
                    <a:pt x="5347292" y="38100"/>
                  </a:lnTo>
                  <a:lnTo>
                    <a:pt x="5358916" y="38100"/>
                  </a:lnTo>
                  <a:lnTo>
                    <a:pt x="5405414" y="38100"/>
                  </a:lnTo>
                  <a:lnTo>
                    <a:pt x="5428664" y="38100"/>
                  </a:lnTo>
                  <a:lnTo>
                    <a:pt x="5475162" y="38100"/>
                  </a:lnTo>
                  <a:lnTo>
                    <a:pt x="5486786" y="38100"/>
                  </a:lnTo>
                  <a:lnTo>
                    <a:pt x="5498410" y="38100"/>
                  </a:lnTo>
                  <a:lnTo>
                    <a:pt x="5521660" y="38100"/>
                  </a:lnTo>
                  <a:lnTo>
                    <a:pt x="5533284" y="38100"/>
                  </a:lnTo>
                  <a:lnTo>
                    <a:pt x="5568158" y="38100"/>
                  </a:lnTo>
                  <a:lnTo>
                    <a:pt x="5591407" y="38100"/>
                  </a:lnTo>
                  <a:lnTo>
                    <a:pt x="5591407" y="28575"/>
                  </a:lnTo>
                  <a:lnTo>
                    <a:pt x="5637905" y="28575"/>
                  </a:lnTo>
                  <a:lnTo>
                    <a:pt x="5707652" y="28575"/>
                  </a:lnTo>
                  <a:lnTo>
                    <a:pt x="5719277" y="28575"/>
                  </a:lnTo>
                  <a:lnTo>
                    <a:pt x="5730902" y="28575"/>
                  </a:lnTo>
                  <a:lnTo>
                    <a:pt x="5754150" y="28575"/>
                  </a:lnTo>
                  <a:lnTo>
                    <a:pt x="5777400" y="28575"/>
                  </a:lnTo>
                  <a:lnTo>
                    <a:pt x="5777400" y="19050"/>
                  </a:lnTo>
                  <a:lnTo>
                    <a:pt x="5847147" y="19050"/>
                  </a:lnTo>
                  <a:lnTo>
                    <a:pt x="5858771" y="19050"/>
                  </a:lnTo>
                  <a:lnTo>
                    <a:pt x="5882020" y="19050"/>
                  </a:lnTo>
                  <a:lnTo>
                    <a:pt x="5916894" y="19050"/>
                  </a:lnTo>
                  <a:lnTo>
                    <a:pt x="5963392" y="19050"/>
                  </a:lnTo>
                  <a:lnTo>
                    <a:pt x="5986642" y="19050"/>
                  </a:lnTo>
                  <a:lnTo>
                    <a:pt x="5998266" y="19050"/>
                  </a:lnTo>
                  <a:lnTo>
                    <a:pt x="5998266" y="0"/>
                  </a:lnTo>
                  <a:lnTo>
                    <a:pt x="6009890" y="0"/>
                  </a:lnTo>
                  <a:lnTo>
                    <a:pt x="6044764" y="0"/>
                  </a:lnTo>
                  <a:lnTo>
                    <a:pt x="6079638" y="0"/>
                  </a:lnTo>
                  <a:lnTo>
                    <a:pt x="6102887" y="0"/>
                  </a:lnTo>
                  <a:lnTo>
                    <a:pt x="6114512" y="0"/>
                  </a:lnTo>
                  <a:lnTo>
                    <a:pt x="6126136" y="0"/>
                  </a:lnTo>
                  <a:lnTo>
                    <a:pt x="6149386" y="0"/>
                  </a:lnTo>
                  <a:lnTo>
                    <a:pt x="6161010" y="0"/>
                  </a:lnTo>
                  <a:lnTo>
                    <a:pt x="6172634" y="0"/>
                  </a:lnTo>
                  <a:lnTo>
                    <a:pt x="6219132" y="0"/>
                  </a:lnTo>
                  <a:lnTo>
                    <a:pt x="6254006" y="0"/>
                  </a:lnTo>
                  <a:lnTo>
                    <a:pt x="6265630" y="0"/>
                  </a:lnTo>
                  <a:lnTo>
                    <a:pt x="6323754" y="0"/>
                  </a:lnTo>
                  <a:lnTo>
                    <a:pt x="6428374" y="0"/>
                  </a:lnTo>
                  <a:lnTo>
                    <a:pt x="6509746" y="0"/>
                  </a:lnTo>
                  <a:lnTo>
                    <a:pt x="6556244" y="0"/>
                  </a:lnTo>
                  <a:lnTo>
                    <a:pt x="6602742" y="0"/>
                  </a:lnTo>
                  <a:lnTo>
                    <a:pt x="6637616" y="0"/>
                  </a:lnTo>
                  <a:lnTo>
                    <a:pt x="6672490" y="0"/>
                  </a:lnTo>
                  <a:lnTo>
                    <a:pt x="6684114" y="0"/>
                  </a:lnTo>
                </a:path>
                <a:path w="7695565" h="276225">
                  <a:moveTo>
                    <a:pt x="6684114" y="0"/>
                  </a:moveTo>
                  <a:lnTo>
                    <a:pt x="6684114" y="0"/>
                  </a:lnTo>
                  <a:lnTo>
                    <a:pt x="6695739" y="0"/>
                  </a:lnTo>
                  <a:lnTo>
                    <a:pt x="6742237" y="0"/>
                  </a:lnTo>
                  <a:lnTo>
                    <a:pt x="6800360" y="0"/>
                  </a:lnTo>
                  <a:lnTo>
                    <a:pt x="6823609" y="0"/>
                  </a:lnTo>
                  <a:lnTo>
                    <a:pt x="6893356" y="0"/>
                  </a:lnTo>
                  <a:lnTo>
                    <a:pt x="6904981" y="0"/>
                  </a:lnTo>
                  <a:lnTo>
                    <a:pt x="6928230" y="0"/>
                  </a:lnTo>
                  <a:lnTo>
                    <a:pt x="6939854" y="0"/>
                  </a:lnTo>
                  <a:lnTo>
                    <a:pt x="6951479" y="0"/>
                  </a:lnTo>
                  <a:lnTo>
                    <a:pt x="6963104" y="0"/>
                  </a:lnTo>
                  <a:lnTo>
                    <a:pt x="6986352" y="0"/>
                  </a:lnTo>
                  <a:lnTo>
                    <a:pt x="6997977" y="0"/>
                  </a:lnTo>
                  <a:lnTo>
                    <a:pt x="7032851" y="0"/>
                  </a:lnTo>
                  <a:lnTo>
                    <a:pt x="7044476" y="0"/>
                  </a:lnTo>
                  <a:lnTo>
                    <a:pt x="7079349" y="0"/>
                  </a:lnTo>
                  <a:lnTo>
                    <a:pt x="7102598" y="0"/>
                  </a:lnTo>
                  <a:lnTo>
                    <a:pt x="7125847" y="0"/>
                  </a:lnTo>
                  <a:lnTo>
                    <a:pt x="7137472" y="0"/>
                  </a:lnTo>
                  <a:lnTo>
                    <a:pt x="7149096" y="0"/>
                  </a:lnTo>
                  <a:lnTo>
                    <a:pt x="7160721" y="0"/>
                  </a:lnTo>
                  <a:lnTo>
                    <a:pt x="7172346" y="0"/>
                  </a:lnTo>
                  <a:lnTo>
                    <a:pt x="7195594" y="0"/>
                  </a:lnTo>
                  <a:lnTo>
                    <a:pt x="7265342" y="0"/>
                  </a:lnTo>
                  <a:lnTo>
                    <a:pt x="7276966" y="0"/>
                  </a:lnTo>
                  <a:lnTo>
                    <a:pt x="7288591" y="0"/>
                  </a:lnTo>
                  <a:lnTo>
                    <a:pt x="7335089" y="0"/>
                  </a:lnTo>
                  <a:lnTo>
                    <a:pt x="7369962" y="0"/>
                  </a:lnTo>
                  <a:lnTo>
                    <a:pt x="7381587" y="0"/>
                  </a:lnTo>
                  <a:lnTo>
                    <a:pt x="7393212" y="0"/>
                  </a:lnTo>
                  <a:lnTo>
                    <a:pt x="7404836" y="0"/>
                  </a:lnTo>
                  <a:lnTo>
                    <a:pt x="7428086" y="0"/>
                  </a:lnTo>
                  <a:lnTo>
                    <a:pt x="7439710" y="0"/>
                  </a:lnTo>
                  <a:lnTo>
                    <a:pt x="7462959" y="0"/>
                  </a:lnTo>
                  <a:lnTo>
                    <a:pt x="7474583" y="0"/>
                  </a:lnTo>
                  <a:lnTo>
                    <a:pt x="7486208" y="0"/>
                  </a:lnTo>
                  <a:lnTo>
                    <a:pt x="7509458" y="0"/>
                  </a:lnTo>
                  <a:lnTo>
                    <a:pt x="7521082" y="0"/>
                  </a:lnTo>
                  <a:lnTo>
                    <a:pt x="7532706" y="0"/>
                  </a:lnTo>
                  <a:lnTo>
                    <a:pt x="7567580" y="0"/>
                  </a:lnTo>
                  <a:lnTo>
                    <a:pt x="7579204" y="0"/>
                  </a:lnTo>
                  <a:lnTo>
                    <a:pt x="7602454" y="0"/>
                  </a:lnTo>
                  <a:lnTo>
                    <a:pt x="7614078" y="0"/>
                  </a:lnTo>
                  <a:lnTo>
                    <a:pt x="7625702" y="0"/>
                  </a:lnTo>
                  <a:lnTo>
                    <a:pt x="7660576" y="0"/>
                  </a:lnTo>
                  <a:lnTo>
                    <a:pt x="7672201" y="0"/>
                  </a:lnTo>
                  <a:lnTo>
                    <a:pt x="7695450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2728136" y="4194841"/>
              <a:ext cx="7695565" cy="161925"/>
            </a:xfrm>
            <a:custGeom>
              <a:avLst/>
              <a:gdLst/>
              <a:ahLst/>
              <a:cxnLst/>
              <a:rect l="l" t="t" r="r" b="b"/>
              <a:pathLst>
                <a:path w="7695565" h="161925">
                  <a:moveTo>
                    <a:pt x="0" y="161925"/>
                  </a:moveTo>
                  <a:lnTo>
                    <a:pt x="0" y="161925"/>
                  </a:lnTo>
                  <a:lnTo>
                    <a:pt x="23249" y="161925"/>
                  </a:lnTo>
                  <a:lnTo>
                    <a:pt x="58122" y="161925"/>
                  </a:lnTo>
                  <a:lnTo>
                    <a:pt x="139494" y="161925"/>
                  </a:lnTo>
                  <a:lnTo>
                    <a:pt x="139494" y="152400"/>
                  </a:lnTo>
                  <a:lnTo>
                    <a:pt x="290613" y="152400"/>
                  </a:lnTo>
                  <a:lnTo>
                    <a:pt x="383610" y="152400"/>
                  </a:lnTo>
                  <a:lnTo>
                    <a:pt x="499855" y="152400"/>
                  </a:lnTo>
                  <a:lnTo>
                    <a:pt x="639350" y="152400"/>
                  </a:lnTo>
                  <a:lnTo>
                    <a:pt x="674223" y="152400"/>
                  </a:lnTo>
                  <a:lnTo>
                    <a:pt x="674223" y="142875"/>
                  </a:lnTo>
                  <a:lnTo>
                    <a:pt x="697472" y="142875"/>
                  </a:lnTo>
                  <a:lnTo>
                    <a:pt x="767220" y="142875"/>
                  </a:lnTo>
                  <a:lnTo>
                    <a:pt x="825342" y="142875"/>
                  </a:lnTo>
                  <a:lnTo>
                    <a:pt x="1115957" y="142875"/>
                  </a:lnTo>
                  <a:lnTo>
                    <a:pt x="1139206" y="142875"/>
                  </a:lnTo>
                  <a:lnTo>
                    <a:pt x="1255451" y="142875"/>
                  </a:lnTo>
                  <a:lnTo>
                    <a:pt x="1394946" y="142875"/>
                  </a:lnTo>
                  <a:lnTo>
                    <a:pt x="1394946" y="133350"/>
                  </a:lnTo>
                  <a:lnTo>
                    <a:pt x="1464693" y="133350"/>
                  </a:lnTo>
                  <a:lnTo>
                    <a:pt x="1499567" y="133350"/>
                  </a:lnTo>
                  <a:lnTo>
                    <a:pt x="1534440" y="133350"/>
                  </a:lnTo>
                  <a:lnTo>
                    <a:pt x="1534440" y="123825"/>
                  </a:lnTo>
                  <a:lnTo>
                    <a:pt x="1546065" y="123825"/>
                  </a:lnTo>
                  <a:lnTo>
                    <a:pt x="1557689" y="123825"/>
                  </a:lnTo>
                  <a:lnTo>
                    <a:pt x="1662310" y="123825"/>
                  </a:lnTo>
                  <a:lnTo>
                    <a:pt x="1685559" y="123825"/>
                  </a:lnTo>
                  <a:lnTo>
                    <a:pt x="1801805" y="123825"/>
                  </a:lnTo>
                  <a:lnTo>
                    <a:pt x="1801805" y="114300"/>
                  </a:lnTo>
                  <a:lnTo>
                    <a:pt x="1836678" y="114300"/>
                  </a:lnTo>
                  <a:lnTo>
                    <a:pt x="2011047" y="114300"/>
                  </a:lnTo>
                  <a:lnTo>
                    <a:pt x="2115667" y="114300"/>
                  </a:lnTo>
                  <a:lnTo>
                    <a:pt x="2115667" y="104775"/>
                  </a:lnTo>
                  <a:lnTo>
                    <a:pt x="2231913" y="104775"/>
                  </a:lnTo>
                  <a:lnTo>
                    <a:pt x="2266787" y="104775"/>
                  </a:lnTo>
                  <a:lnTo>
                    <a:pt x="2301660" y="104775"/>
                  </a:lnTo>
                  <a:lnTo>
                    <a:pt x="2313285" y="104775"/>
                  </a:lnTo>
                  <a:lnTo>
                    <a:pt x="2324909" y="104775"/>
                  </a:lnTo>
                  <a:lnTo>
                    <a:pt x="2324909" y="95250"/>
                  </a:lnTo>
                  <a:lnTo>
                    <a:pt x="2429530" y="95250"/>
                  </a:lnTo>
                  <a:lnTo>
                    <a:pt x="2429530" y="85725"/>
                  </a:lnTo>
                  <a:lnTo>
                    <a:pt x="2464404" y="85725"/>
                  </a:lnTo>
                  <a:lnTo>
                    <a:pt x="2476028" y="85725"/>
                  </a:lnTo>
                  <a:lnTo>
                    <a:pt x="2487653" y="85725"/>
                  </a:lnTo>
                  <a:lnTo>
                    <a:pt x="2487653" y="76200"/>
                  </a:lnTo>
                  <a:lnTo>
                    <a:pt x="2510902" y="76200"/>
                  </a:lnTo>
                  <a:lnTo>
                    <a:pt x="2534151" y="76200"/>
                  </a:lnTo>
                  <a:lnTo>
                    <a:pt x="2545776" y="76200"/>
                  </a:lnTo>
                  <a:lnTo>
                    <a:pt x="2557400" y="76200"/>
                  </a:lnTo>
                  <a:lnTo>
                    <a:pt x="2569025" y="76200"/>
                  </a:lnTo>
                  <a:lnTo>
                    <a:pt x="2580650" y="76200"/>
                  </a:lnTo>
                  <a:lnTo>
                    <a:pt x="2580650" y="66675"/>
                  </a:lnTo>
                  <a:lnTo>
                    <a:pt x="2592274" y="66675"/>
                  </a:lnTo>
                  <a:lnTo>
                    <a:pt x="2615523" y="66675"/>
                  </a:lnTo>
                  <a:lnTo>
                    <a:pt x="2627148" y="66675"/>
                  </a:lnTo>
                  <a:lnTo>
                    <a:pt x="2638772" y="66675"/>
                  </a:lnTo>
                  <a:lnTo>
                    <a:pt x="2650397" y="66675"/>
                  </a:lnTo>
                  <a:lnTo>
                    <a:pt x="2662021" y="66675"/>
                  </a:lnTo>
                  <a:lnTo>
                    <a:pt x="2673646" y="66675"/>
                  </a:lnTo>
                  <a:lnTo>
                    <a:pt x="2685270" y="66675"/>
                  </a:lnTo>
                  <a:lnTo>
                    <a:pt x="2696895" y="66675"/>
                  </a:lnTo>
                  <a:lnTo>
                    <a:pt x="2708520" y="66675"/>
                  </a:lnTo>
                  <a:lnTo>
                    <a:pt x="2720144" y="66675"/>
                  </a:lnTo>
                </a:path>
                <a:path w="7695565" h="161925">
                  <a:moveTo>
                    <a:pt x="2720144" y="66675"/>
                  </a:moveTo>
                  <a:lnTo>
                    <a:pt x="2731769" y="66675"/>
                  </a:lnTo>
                  <a:lnTo>
                    <a:pt x="2743393" y="66675"/>
                  </a:lnTo>
                  <a:lnTo>
                    <a:pt x="2755017" y="66675"/>
                  </a:lnTo>
                  <a:lnTo>
                    <a:pt x="2766642" y="66675"/>
                  </a:lnTo>
                  <a:lnTo>
                    <a:pt x="2778267" y="66675"/>
                  </a:lnTo>
                  <a:lnTo>
                    <a:pt x="2789891" y="66675"/>
                  </a:lnTo>
                  <a:lnTo>
                    <a:pt x="2801516" y="66675"/>
                  </a:lnTo>
                  <a:lnTo>
                    <a:pt x="2801516" y="57150"/>
                  </a:lnTo>
                  <a:lnTo>
                    <a:pt x="2813140" y="57150"/>
                  </a:lnTo>
                  <a:lnTo>
                    <a:pt x="2824765" y="57150"/>
                  </a:lnTo>
                  <a:lnTo>
                    <a:pt x="2848014" y="57150"/>
                  </a:lnTo>
                  <a:lnTo>
                    <a:pt x="2859638" y="57150"/>
                  </a:lnTo>
                  <a:lnTo>
                    <a:pt x="2871263" y="57150"/>
                  </a:lnTo>
                  <a:lnTo>
                    <a:pt x="2882888" y="57150"/>
                  </a:lnTo>
                  <a:lnTo>
                    <a:pt x="2894512" y="57150"/>
                  </a:lnTo>
                  <a:lnTo>
                    <a:pt x="2906137" y="57150"/>
                  </a:lnTo>
                  <a:lnTo>
                    <a:pt x="2917761" y="57150"/>
                  </a:lnTo>
                  <a:lnTo>
                    <a:pt x="2941010" y="57150"/>
                  </a:lnTo>
                  <a:lnTo>
                    <a:pt x="2964260" y="57150"/>
                  </a:lnTo>
                  <a:lnTo>
                    <a:pt x="2975884" y="57150"/>
                  </a:lnTo>
                  <a:lnTo>
                    <a:pt x="2987509" y="57150"/>
                  </a:lnTo>
                  <a:lnTo>
                    <a:pt x="2999133" y="57150"/>
                  </a:lnTo>
                  <a:lnTo>
                    <a:pt x="3045631" y="57150"/>
                  </a:lnTo>
                  <a:lnTo>
                    <a:pt x="3057256" y="57150"/>
                  </a:lnTo>
                  <a:lnTo>
                    <a:pt x="3068880" y="57150"/>
                  </a:lnTo>
                  <a:lnTo>
                    <a:pt x="3080505" y="57150"/>
                  </a:lnTo>
                  <a:lnTo>
                    <a:pt x="3092129" y="57150"/>
                  </a:lnTo>
                  <a:lnTo>
                    <a:pt x="3103754" y="57150"/>
                  </a:lnTo>
                  <a:lnTo>
                    <a:pt x="3115379" y="57150"/>
                  </a:lnTo>
                  <a:lnTo>
                    <a:pt x="3127003" y="57150"/>
                  </a:lnTo>
                  <a:lnTo>
                    <a:pt x="3150252" y="57150"/>
                  </a:lnTo>
                  <a:lnTo>
                    <a:pt x="3161877" y="57150"/>
                  </a:lnTo>
                  <a:lnTo>
                    <a:pt x="3173501" y="57150"/>
                  </a:lnTo>
                  <a:lnTo>
                    <a:pt x="3185126" y="57150"/>
                  </a:lnTo>
                  <a:lnTo>
                    <a:pt x="3196751" y="57150"/>
                  </a:lnTo>
                  <a:lnTo>
                    <a:pt x="3220000" y="57150"/>
                  </a:lnTo>
                  <a:lnTo>
                    <a:pt x="3243248" y="57150"/>
                  </a:lnTo>
                  <a:lnTo>
                    <a:pt x="3254873" y="57150"/>
                  </a:lnTo>
                  <a:lnTo>
                    <a:pt x="3266498" y="57150"/>
                  </a:lnTo>
                  <a:lnTo>
                    <a:pt x="3289747" y="57150"/>
                  </a:lnTo>
                  <a:lnTo>
                    <a:pt x="3301371" y="57150"/>
                  </a:lnTo>
                  <a:lnTo>
                    <a:pt x="3312996" y="57150"/>
                  </a:lnTo>
                  <a:lnTo>
                    <a:pt x="3347870" y="57150"/>
                  </a:lnTo>
                  <a:lnTo>
                    <a:pt x="3359494" y="57150"/>
                  </a:lnTo>
                  <a:lnTo>
                    <a:pt x="3382743" y="57150"/>
                  </a:lnTo>
                </a:path>
                <a:path w="7695565" h="161925">
                  <a:moveTo>
                    <a:pt x="3382743" y="57150"/>
                  </a:moveTo>
                  <a:lnTo>
                    <a:pt x="3382743" y="57150"/>
                  </a:lnTo>
                  <a:lnTo>
                    <a:pt x="3394368" y="57150"/>
                  </a:lnTo>
                  <a:lnTo>
                    <a:pt x="3405992" y="57150"/>
                  </a:lnTo>
                  <a:lnTo>
                    <a:pt x="3429241" y="57150"/>
                  </a:lnTo>
                  <a:lnTo>
                    <a:pt x="3440866" y="57150"/>
                  </a:lnTo>
                  <a:lnTo>
                    <a:pt x="3452490" y="57150"/>
                  </a:lnTo>
                  <a:lnTo>
                    <a:pt x="3475740" y="57150"/>
                  </a:lnTo>
                  <a:lnTo>
                    <a:pt x="3475740" y="47625"/>
                  </a:lnTo>
                  <a:lnTo>
                    <a:pt x="3487364" y="47625"/>
                  </a:lnTo>
                  <a:lnTo>
                    <a:pt x="3498989" y="47625"/>
                  </a:lnTo>
                  <a:lnTo>
                    <a:pt x="3522238" y="47625"/>
                  </a:lnTo>
                  <a:lnTo>
                    <a:pt x="3533862" y="47625"/>
                  </a:lnTo>
                  <a:lnTo>
                    <a:pt x="3545487" y="47625"/>
                  </a:lnTo>
                  <a:lnTo>
                    <a:pt x="3557111" y="47625"/>
                  </a:lnTo>
                  <a:lnTo>
                    <a:pt x="3580360" y="47625"/>
                  </a:lnTo>
                  <a:lnTo>
                    <a:pt x="3591985" y="47625"/>
                  </a:lnTo>
                  <a:lnTo>
                    <a:pt x="3603609" y="47625"/>
                  </a:lnTo>
                  <a:lnTo>
                    <a:pt x="3626859" y="47625"/>
                  </a:lnTo>
                  <a:lnTo>
                    <a:pt x="3638483" y="47625"/>
                  </a:lnTo>
                  <a:lnTo>
                    <a:pt x="3650108" y="47625"/>
                  </a:lnTo>
                  <a:lnTo>
                    <a:pt x="3673357" y="47625"/>
                  </a:lnTo>
                  <a:lnTo>
                    <a:pt x="3684981" y="47625"/>
                  </a:lnTo>
                  <a:lnTo>
                    <a:pt x="3696606" y="47625"/>
                  </a:lnTo>
                  <a:lnTo>
                    <a:pt x="3708231" y="47625"/>
                  </a:lnTo>
                  <a:lnTo>
                    <a:pt x="3719855" y="47625"/>
                  </a:lnTo>
                  <a:lnTo>
                    <a:pt x="3731479" y="47625"/>
                  </a:lnTo>
                  <a:lnTo>
                    <a:pt x="3743104" y="47625"/>
                  </a:lnTo>
                  <a:lnTo>
                    <a:pt x="3766353" y="47625"/>
                  </a:lnTo>
                  <a:lnTo>
                    <a:pt x="3777978" y="47625"/>
                  </a:lnTo>
                  <a:lnTo>
                    <a:pt x="3777978" y="38100"/>
                  </a:lnTo>
                  <a:lnTo>
                    <a:pt x="3777978" y="38100"/>
                  </a:lnTo>
                  <a:lnTo>
                    <a:pt x="3789602" y="38100"/>
                  </a:lnTo>
                  <a:lnTo>
                    <a:pt x="3812851" y="38100"/>
                  </a:lnTo>
                  <a:lnTo>
                    <a:pt x="3824476" y="38100"/>
                  </a:lnTo>
                  <a:lnTo>
                    <a:pt x="3836101" y="38100"/>
                  </a:lnTo>
                  <a:lnTo>
                    <a:pt x="3847725" y="38100"/>
                  </a:lnTo>
                  <a:lnTo>
                    <a:pt x="3870974" y="38100"/>
                  </a:lnTo>
                  <a:lnTo>
                    <a:pt x="3882599" y="38100"/>
                  </a:lnTo>
                  <a:lnTo>
                    <a:pt x="3894223" y="38100"/>
                  </a:lnTo>
                  <a:lnTo>
                    <a:pt x="3905848" y="38100"/>
                  </a:lnTo>
                  <a:lnTo>
                    <a:pt x="3929097" y="38100"/>
                  </a:lnTo>
                  <a:lnTo>
                    <a:pt x="3940721" y="38100"/>
                  </a:lnTo>
                  <a:lnTo>
                    <a:pt x="3963971" y="38100"/>
                  </a:lnTo>
                  <a:lnTo>
                    <a:pt x="3975595" y="38100"/>
                  </a:lnTo>
                  <a:lnTo>
                    <a:pt x="3987220" y="38100"/>
                  </a:lnTo>
                  <a:lnTo>
                    <a:pt x="4022093" y="38100"/>
                  </a:lnTo>
                  <a:lnTo>
                    <a:pt x="4033718" y="38100"/>
                  </a:lnTo>
                  <a:lnTo>
                    <a:pt x="4045342" y="38100"/>
                  </a:lnTo>
                  <a:lnTo>
                    <a:pt x="4056967" y="38100"/>
                  </a:lnTo>
                  <a:lnTo>
                    <a:pt x="4068591" y="38100"/>
                  </a:lnTo>
                  <a:lnTo>
                    <a:pt x="4080216" y="38100"/>
                  </a:lnTo>
                  <a:lnTo>
                    <a:pt x="4103465" y="38100"/>
                  </a:lnTo>
                  <a:lnTo>
                    <a:pt x="4126714" y="38100"/>
                  </a:lnTo>
                  <a:lnTo>
                    <a:pt x="4184837" y="38100"/>
                  </a:lnTo>
                  <a:lnTo>
                    <a:pt x="4208086" y="38100"/>
                  </a:lnTo>
                </a:path>
                <a:path w="7695565" h="161925">
                  <a:moveTo>
                    <a:pt x="4208086" y="38100"/>
                  </a:moveTo>
                  <a:lnTo>
                    <a:pt x="4219710" y="38100"/>
                  </a:lnTo>
                  <a:lnTo>
                    <a:pt x="4231335" y="38100"/>
                  </a:lnTo>
                  <a:lnTo>
                    <a:pt x="4266208" y="38100"/>
                  </a:lnTo>
                  <a:lnTo>
                    <a:pt x="4266208" y="28575"/>
                  </a:lnTo>
                  <a:lnTo>
                    <a:pt x="4301082" y="28575"/>
                  </a:lnTo>
                  <a:lnTo>
                    <a:pt x="4312707" y="28575"/>
                  </a:lnTo>
                  <a:lnTo>
                    <a:pt x="4335956" y="28575"/>
                  </a:lnTo>
                  <a:lnTo>
                    <a:pt x="4347580" y="28575"/>
                  </a:lnTo>
                  <a:lnTo>
                    <a:pt x="4359205" y="28575"/>
                  </a:lnTo>
                  <a:lnTo>
                    <a:pt x="4370830" y="28575"/>
                  </a:lnTo>
                  <a:lnTo>
                    <a:pt x="4382454" y="28575"/>
                  </a:lnTo>
                  <a:lnTo>
                    <a:pt x="4394078" y="28575"/>
                  </a:lnTo>
                  <a:lnTo>
                    <a:pt x="4405703" y="28575"/>
                  </a:lnTo>
                  <a:lnTo>
                    <a:pt x="4417328" y="28575"/>
                  </a:lnTo>
                  <a:lnTo>
                    <a:pt x="4440577" y="28575"/>
                  </a:lnTo>
                  <a:lnTo>
                    <a:pt x="4452202" y="28575"/>
                  </a:lnTo>
                  <a:lnTo>
                    <a:pt x="4463826" y="28575"/>
                  </a:lnTo>
                  <a:lnTo>
                    <a:pt x="4475451" y="28575"/>
                  </a:lnTo>
                  <a:lnTo>
                    <a:pt x="4487075" y="28575"/>
                  </a:lnTo>
                  <a:lnTo>
                    <a:pt x="4498700" y="28575"/>
                  </a:lnTo>
                  <a:lnTo>
                    <a:pt x="4510324" y="28575"/>
                  </a:lnTo>
                  <a:lnTo>
                    <a:pt x="4521948" y="28575"/>
                  </a:lnTo>
                  <a:lnTo>
                    <a:pt x="4533574" y="28575"/>
                  </a:lnTo>
                  <a:lnTo>
                    <a:pt x="4545198" y="28575"/>
                  </a:lnTo>
                  <a:lnTo>
                    <a:pt x="4556822" y="28575"/>
                  </a:lnTo>
                  <a:lnTo>
                    <a:pt x="4568447" y="28575"/>
                  </a:lnTo>
                  <a:lnTo>
                    <a:pt x="4603320" y="28575"/>
                  </a:lnTo>
                  <a:lnTo>
                    <a:pt x="4614945" y="28575"/>
                  </a:lnTo>
                  <a:lnTo>
                    <a:pt x="4626570" y="28575"/>
                  </a:lnTo>
                  <a:lnTo>
                    <a:pt x="4638194" y="28575"/>
                  </a:lnTo>
                  <a:lnTo>
                    <a:pt x="4649818" y="28575"/>
                  </a:lnTo>
                  <a:lnTo>
                    <a:pt x="4661444" y="28575"/>
                  </a:lnTo>
                  <a:lnTo>
                    <a:pt x="4673068" y="28575"/>
                  </a:lnTo>
                  <a:lnTo>
                    <a:pt x="4696317" y="28575"/>
                  </a:lnTo>
                  <a:lnTo>
                    <a:pt x="4707942" y="28575"/>
                  </a:lnTo>
                  <a:lnTo>
                    <a:pt x="4719566" y="28575"/>
                  </a:lnTo>
                  <a:lnTo>
                    <a:pt x="4742815" y="28575"/>
                  </a:lnTo>
                  <a:lnTo>
                    <a:pt x="4754440" y="28575"/>
                  </a:lnTo>
                  <a:lnTo>
                    <a:pt x="4766064" y="28575"/>
                  </a:lnTo>
                  <a:lnTo>
                    <a:pt x="4789314" y="28575"/>
                  </a:lnTo>
                  <a:lnTo>
                    <a:pt x="4800938" y="28575"/>
                  </a:lnTo>
                  <a:lnTo>
                    <a:pt x="4812562" y="28575"/>
                  </a:lnTo>
                  <a:lnTo>
                    <a:pt x="4824187" y="28575"/>
                  </a:lnTo>
                  <a:lnTo>
                    <a:pt x="4847436" y="28575"/>
                  </a:lnTo>
                  <a:lnTo>
                    <a:pt x="4859060" y="28575"/>
                  </a:lnTo>
                  <a:lnTo>
                    <a:pt x="4859060" y="19050"/>
                  </a:lnTo>
                  <a:lnTo>
                    <a:pt x="4882310" y="19050"/>
                  </a:lnTo>
                  <a:lnTo>
                    <a:pt x="4893934" y="19050"/>
                  </a:lnTo>
                  <a:lnTo>
                    <a:pt x="4905559" y="19050"/>
                  </a:lnTo>
                </a:path>
                <a:path w="7695565" h="161925">
                  <a:moveTo>
                    <a:pt x="4905559" y="19050"/>
                  </a:moveTo>
                  <a:lnTo>
                    <a:pt x="4905559" y="19050"/>
                  </a:lnTo>
                  <a:lnTo>
                    <a:pt x="4917183" y="19050"/>
                  </a:lnTo>
                  <a:lnTo>
                    <a:pt x="4928808" y="19050"/>
                  </a:lnTo>
                  <a:lnTo>
                    <a:pt x="4940432" y="19050"/>
                  </a:lnTo>
                  <a:lnTo>
                    <a:pt x="4952057" y="19050"/>
                  </a:lnTo>
                  <a:lnTo>
                    <a:pt x="4963682" y="19050"/>
                  </a:lnTo>
                  <a:lnTo>
                    <a:pt x="4975306" y="19050"/>
                  </a:lnTo>
                  <a:lnTo>
                    <a:pt x="4998555" y="19050"/>
                  </a:lnTo>
                  <a:lnTo>
                    <a:pt x="5010180" y="19050"/>
                  </a:lnTo>
                  <a:lnTo>
                    <a:pt x="5021804" y="19050"/>
                  </a:lnTo>
                  <a:lnTo>
                    <a:pt x="5033429" y="19050"/>
                  </a:lnTo>
                  <a:lnTo>
                    <a:pt x="5045054" y="19050"/>
                  </a:lnTo>
                  <a:lnTo>
                    <a:pt x="5056678" y="19050"/>
                  </a:lnTo>
                  <a:lnTo>
                    <a:pt x="5068302" y="19050"/>
                  </a:lnTo>
                  <a:lnTo>
                    <a:pt x="5079927" y="19050"/>
                  </a:lnTo>
                  <a:lnTo>
                    <a:pt x="5103176" y="19050"/>
                  </a:lnTo>
                  <a:lnTo>
                    <a:pt x="5126425" y="19050"/>
                  </a:lnTo>
                  <a:lnTo>
                    <a:pt x="5138050" y="19050"/>
                  </a:lnTo>
                  <a:lnTo>
                    <a:pt x="5149674" y="19050"/>
                  </a:lnTo>
                  <a:lnTo>
                    <a:pt x="5161299" y="19050"/>
                  </a:lnTo>
                  <a:lnTo>
                    <a:pt x="5172924" y="19050"/>
                  </a:lnTo>
                  <a:lnTo>
                    <a:pt x="5196172" y="19050"/>
                  </a:lnTo>
                  <a:lnTo>
                    <a:pt x="5207797" y="19050"/>
                  </a:lnTo>
                  <a:lnTo>
                    <a:pt x="5219422" y="19050"/>
                  </a:lnTo>
                  <a:lnTo>
                    <a:pt x="5242670" y="19050"/>
                  </a:lnTo>
                  <a:lnTo>
                    <a:pt x="5254295" y="19050"/>
                  </a:lnTo>
                  <a:lnTo>
                    <a:pt x="5265920" y="19050"/>
                  </a:lnTo>
                  <a:lnTo>
                    <a:pt x="5277544" y="19050"/>
                  </a:lnTo>
                  <a:lnTo>
                    <a:pt x="5289169" y="19050"/>
                  </a:lnTo>
                  <a:lnTo>
                    <a:pt x="5300794" y="19050"/>
                  </a:lnTo>
                  <a:lnTo>
                    <a:pt x="5312418" y="19050"/>
                  </a:lnTo>
                  <a:lnTo>
                    <a:pt x="5324042" y="19050"/>
                  </a:lnTo>
                  <a:lnTo>
                    <a:pt x="5335667" y="19050"/>
                  </a:lnTo>
                  <a:lnTo>
                    <a:pt x="5358916" y="19050"/>
                  </a:lnTo>
                  <a:lnTo>
                    <a:pt x="5370540" y="19050"/>
                  </a:lnTo>
                  <a:lnTo>
                    <a:pt x="5382165" y="19050"/>
                  </a:lnTo>
                  <a:lnTo>
                    <a:pt x="5393790" y="19050"/>
                  </a:lnTo>
                  <a:lnTo>
                    <a:pt x="5417039" y="19050"/>
                  </a:lnTo>
                  <a:lnTo>
                    <a:pt x="5428664" y="19050"/>
                  </a:lnTo>
                  <a:lnTo>
                    <a:pt x="5440288" y="19050"/>
                  </a:lnTo>
                  <a:lnTo>
                    <a:pt x="5451912" y="19050"/>
                  </a:lnTo>
                  <a:lnTo>
                    <a:pt x="5475162" y="19050"/>
                  </a:lnTo>
                  <a:lnTo>
                    <a:pt x="5486786" y="19050"/>
                  </a:lnTo>
                  <a:lnTo>
                    <a:pt x="5498410" y="19050"/>
                  </a:lnTo>
                  <a:lnTo>
                    <a:pt x="5510035" y="19050"/>
                  </a:lnTo>
                </a:path>
                <a:path w="7695565" h="161925">
                  <a:moveTo>
                    <a:pt x="5510035" y="19050"/>
                  </a:moveTo>
                  <a:lnTo>
                    <a:pt x="5556533" y="19050"/>
                  </a:lnTo>
                  <a:lnTo>
                    <a:pt x="5568158" y="19050"/>
                  </a:lnTo>
                  <a:lnTo>
                    <a:pt x="5568158" y="9525"/>
                  </a:lnTo>
                  <a:lnTo>
                    <a:pt x="5603032" y="9525"/>
                  </a:lnTo>
                  <a:lnTo>
                    <a:pt x="5614656" y="9525"/>
                  </a:lnTo>
                  <a:lnTo>
                    <a:pt x="5626280" y="9525"/>
                  </a:lnTo>
                  <a:lnTo>
                    <a:pt x="5637905" y="9525"/>
                  </a:lnTo>
                  <a:lnTo>
                    <a:pt x="5649530" y="9525"/>
                  </a:lnTo>
                  <a:lnTo>
                    <a:pt x="5661154" y="9525"/>
                  </a:lnTo>
                  <a:lnTo>
                    <a:pt x="5672779" y="9525"/>
                  </a:lnTo>
                  <a:lnTo>
                    <a:pt x="5696028" y="9525"/>
                  </a:lnTo>
                  <a:lnTo>
                    <a:pt x="5719277" y="9525"/>
                  </a:lnTo>
                  <a:lnTo>
                    <a:pt x="5730902" y="9525"/>
                  </a:lnTo>
                  <a:lnTo>
                    <a:pt x="5754150" y="9525"/>
                  </a:lnTo>
                  <a:lnTo>
                    <a:pt x="5777400" y="9525"/>
                  </a:lnTo>
                  <a:lnTo>
                    <a:pt x="5823898" y="9525"/>
                  </a:lnTo>
                  <a:lnTo>
                    <a:pt x="5847147" y="9525"/>
                  </a:lnTo>
                  <a:lnTo>
                    <a:pt x="5858771" y="9525"/>
                  </a:lnTo>
                  <a:lnTo>
                    <a:pt x="5870396" y="9525"/>
                  </a:lnTo>
                  <a:lnTo>
                    <a:pt x="5882020" y="9525"/>
                  </a:lnTo>
                  <a:lnTo>
                    <a:pt x="5916894" y="9525"/>
                  </a:lnTo>
                  <a:lnTo>
                    <a:pt x="5963392" y="9525"/>
                  </a:lnTo>
                  <a:lnTo>
                    <a:pt x="5986642" y="9525"/>
                  </a:lnTo>
                  <a:lnTo>
                    <a:pt x="5998266" y="9525"/>
                  </a:lnTo>
                  <a:lnTo>
                    <a:pt x="6033140" y="9525"/>
                  </a:lnTo>
                  <a:lnTo>
                    <a:pt x="6056389" y="9525"/>
                  </a:lnTo>
                  <a:lnTo>
                    <a:pt x="6068014" y="9525"/>
                  </a:lnTo>
                  <a:lnTo>
                    <a:pt x="6079638" y="9525"/>
                  </a:lnTo>
                  <a:lnTo>
                    <a:pt x="6114512" y="9525"/>
                  </a:lnTo>
                  <a:lnTo>
                    <a:pt x="6137760" y="9525"/>
                  </a:lnTo>
                  <a:lnTo>
                    <a:pt x="6149386" y="9525"/>
                  </a:lnTo>
                  <a:lnTo>
                    <a:pt x="6161010" y="9525"/>
                  </a:lnTo>
                  <a:lnTo>
                    <a:pt x="6172634" y="9525"/>
                  </a:lnTo>
                  <a:lnTo>
                    <a:pt x="6207508" y="9525"/>
                  </a:lnTo>
                  <a:lnTo>
                    <a:pt x="6219132" y="9525"/>
                  </a:lnTo>
                  <a:lnTo>
                    <a:pt x="6230757" y="9525"/>
                  </a:lnTo>
                  <a:lnTo>
                    <a:pt x="6277256" y="9525"/>
                  </a:lnTo>
                  <a:lnTo>
                    <a:pt x="6312129" y="9525"/>
                  </a:lnTo>
                  <a:lnTo>
                    <a:pt x="6323754" y="9525"/>
                  </a:lnTo>
                  <a:lnTo>
                    <a:pt x="6347002" y="9525"/>
                  </a:lnTo>
                  <a:lnTo>
                    <a:pt x="6370252" y="9525"/>
                  </a:lnTo>
                  <a:lnTo>
                    <a:pt x="6393501" y="9525"/>
                  </a:lnTo>
                  <a:lnTo>
                    <a:pt x="6405126" y="9525"/>
                  </a:lnTo>
                  <a:lnTo>
                    <a:pt x="6416750" y="9525"/>
                  </a:lnTo>
                  <a:lnTo>
                    <a:pt x="6451624" y="9525"/>
                  </a:lnTo>
                  <a:lnTo>
                    <a:pt x="6463248" y="9525"/>
                  </a:lnTo>
                  <a:lnTo>
                    <a:pt x="6474872" y="9525"/>
                  </a:lnTo>
                  <a:lnTo>
                    <a:pt x="6486497" y="9525"/>
                  </a:lnTo>
                  <a:lnTo>
                    <a:pt x="6498121" y="9525"/>
                  </a:lnTo>
                  <a:lnTo>
                    <a:pt x="6532996" y="9525"/>
                  </a:lnTo>
                  <a:lnTo>
                    <a:pt x="6544620" y="9525"/>
                  </a:lnTo>
                  <a:lnTo>
                    <a:pt x="6556244" y="9525"/>
                  </a:lnTo>
                  <a:lnTo>
                    <a:pt x="6579493" y="9525"/>
                  </a:lnTo>
                  <a:lnTo>
                    <a:pt x="6614367" y="9525"/>
                  </a:lnTo>
                  <a:lnTo>
                    <a:pt x="6649241" y="9525"/>
                  </a:lnTo>
                </a:path>
                <a:path w="7695565" h="161925">
                  <a:moveTo>
                    <a:pt x="6649241" y="9525"/>
                  </a:moveTo>
                  <a:lnTo>
                    <a:pt x="6649241" y="9525"/>
                  </a:lnTo>
                  <a:lnTo>
                    <a:pt x="6660865" y="9525"/>
                  </a:lnTo>
                  <a:lnTo>
                    <a:pt x="6672490" y="9525"/>
                  </a:lnTo>
                  <a:lnTo>
                    <a:pt x="6684114" y="9525"/>
                  </a:lnTo>
                  <a:lnTo>
                    <a:pt x="6695739" y="9525"/>
                  </a:lnTo>
                  <a:lnTo>
                    <a:pt x="6707364" y="9525"/>
                  </a:lnTo>
                  <a:lnTo>
                    <a:pt x="6742237" y="9525"/>
                  </a:lnTo>
                  <a:lnTo>
                    <a:pt x="6753862" y="9525"/>
                  </a:lnTo>
                  <a:lnTo>
                    <a:pt x="6777111" y="9525"/>
                  </a:lnTo>
                  <a:lnTo>
                    <a:pt x="6788736" y="9525"/>
                  </a:lnTo>
                  <a:lnTo>
                    <a:pt x="6811984" y="9525"/>
                  </a:lnTo>
                  <a:lnTo>
                    <a:pt x="6823609" y="9525"/>
                  </a:lnTo>
                  <a:lnTo>
                    <a:pt x="6835234" y="9525"/>
                  </a:lnTo>
                  <a:lnTo>
                    <a:pt x="6846858" y="9525"/>
                  </a:lnTo>
                  <a:lnTo>
                    <a:pt x="6858482" y="9525"/>
                  </a:lnTo>
                  <a:lnTo>
                    <a:pt x="6881732" y="9525"/>
                  </a:lnTo>
                  <a:lnTo>
                    <a:pt x="6893356" y="9525"/>
                  </a:lnTo>
                  <a:lnTo>
                    <a:pt x="6939854" y="9525"/>
                  </a:lnTo>
                  <a:lnTo>
                    <a:pt x="6951479" y="9525"/>
                  </a:lnTo>
                  <a:lnTo>
                    <a:pt x="6974728" y="9525"/>
                  </a:lnTo>
                  <a:lnTo>
                    <a:pt x="6986352" y="9525"/>
                  </a:lnTo>
                  <a:lnTo>
                    <a:pt x="6997977" y="9525"/>
                  </a:lnTo>
                  <a:lnTo>
                    <a:pt x="6997977" y="0"/>
                  </a:lnTo>
                  <a:lnTo>
                    <a:pt x="7009602" y="0"/>
                  </a:lnTo>
                  <a:lnTo>
                    <a:pt x="7032851" y="0"/>
                  </a:lnTo>
                  <a:lnTo>
                    <a:pt x="7044476" y="0"/>
                  </a:lnTo>
                  <a:lnTo>
                    <a:pt x="7067724" y="0"/>
                  </a:lnTo>
                  <a:lnTo>
                    <a:pt x="7102598" y="0"/>
                  </a:lnTo>
                  <a:lnTo>
                    <a:pt x="7125847" y="0"/>
                  </a:lnTo>
                  <a:lnTo>
                    <a:pt x="7137472" y="0"/>
                  </a:lnTo>
                  <a:lnTo>
                    <a:pt x="7149096" y="0"/>
                  </a:lnTo>
                  <a:lnTo>
                    <a:pt x="7160721" y="0"/>
                  </a:lnTo>
                  <a:lnTo>
                    <a:pt x="7172346" y="0"/>
                  </a:lnTo>
                  <a:lnTo>
                    <a:pt x="7183970" y="0"/>
                  </a:lnTo>
                  <a:lnTo>
                    <a:pt x="7195594" y="0"/>
                  </a:lnTo>
                  <a:lnTo>
                    <a:pt x="7218844" y="0"/>
                  </a:lnTo>
                  <a:lnTo>
                    <a:pt x="7230468" y="0"/>
                  </a:lnTo>
                  <a:lnTo>
                    <a:pt x="7242092" y="0"/>
                  </a:lnTo>
                  <a:lnTo>
                    <a:pt x="7265342" y="0"/>
                  </a:lnTo>
                  <a:lnTo>
                    <a:pt x="7276966" y="0"/>
                  </a:lnTo>
                  <a:lnTo>
                    <a:pt x="7288591" y="0"/>
                  </a:lnTo>
                  <a:lnTo>
                    <a:pt x="7300216" y="0"/>
                  </a:lnTo>
                  <a:lnTo>
                    <a:pt x="7311840" y="0"/>
                  </a:lnTo>
                  <a:lnTo>
                    <a:pt x="7323464" y="0"/>
                  </a:lnTo>
                  <a:lnTo>
                    <a:pt x="7335089" y="0"/>
                  </a:lnTo>
                  <a:lnTo>
                    <a:pt x="7346714" y="0"/>
                  </a:lnTo>
                  <a:lnTo>
                    <a:pt x="7358338" y="0"/>
                  </a:lnTo>
                  <a:lnTo>
                    <a:pt x="7369962" y="0"/>
                  </a:lnTo>
                  <a:lnTo>
                    <a:pt x="7381587" y="0"/>
                  </a:lnTo>
                  <a:lnTo>
                    <a:pt x="7393212" y="0"/>
                  </a:lnTo>
                  <a:lnTo>
                    <a:pt x="7404836" y="0"/>
                  </a:lnTo>
                  <a:lnTo>
                    <a:pt x="7416461" y="0"/>
                  </a:lnTo>
                  <a:lnTo>
                    <a:pt x="7428086" y="0"/>
                  </a:lnTo>
                  <a:lnTo>
                    <a:pt x="7439710" y="0"/>
                  </a:lnTo>
                </a:path>
                <a:path w="7695565" h="161925">
                  <a:moveTo>
                    <a:pt x="7439710" y="0"/>
                  </a:moveTo>
                  <a:lnTo>
                    <a:pt x="7451334" y="0"/>
                  </a:lnTo>
                  <a:lnTo>
                    <a:pt x="7462959" y="0"/>
                  </a:lnTo>
                  <a:lnTo>
                    <a:pt x="7474583" y="0"/>
                  </a:lnTo>
                  <a:lnTo>
                    <a:pt x="7497832" y="0"/>
                  </a:lnTo>
                  <a:lnTo>
                    <a:pt x="7509458" y="0"/>
                  </a:lnTo>
                  <a:lnTo>
                    <a:pt x="7521082" y="0"/>
                  </a:lnTo>
                  <a:lnTo>
                    <a:pt x="7532706" y="0"/>
                  </a:lnTo>
                  <a:lnTo>
                    <a:pt x="7544331" y="0"/>
                  </a:lnTo>
                  <a:lnTo>
                    <a:pt x="7555955" y="0"/>
                  </a:lnTo>
                  <a:lnTo>
                    <a:pt x="7579204" y="0"/>
                  </a:lnTo>
                  <a:lnTo>
                    <a:pt x="7590829" y="0"/>
                  </a:lnTo>
                  <a:lnTo>
                    <a:pt x="7602454" y="0"/>
                  </a:lnTo>
                  <a:lnTo>
                    <a:pt x="7614078" y="0"/>
                  </a:lnTo>
                  <a:lnTo>
                    <a:pt x="7625702" y="0"/>
                  </a:lnTo>
                  <a:lnTo>
                    <a:pt x="7637327" y="0"/>
                  </a:lnTo>
                  <a:lnTo>
                    <a:pt x="7660576" y="0"/>
                  </a:lnTo>
                  <a:lnTo>
                    <a:pt x="7672201" y="0"/>
                  </a:lnTo>
                  <a:lnTo>
                    <a:pt x="7683826" y="0"/>
                  </a:lnTo>
                  <a:lnTo>
                    <a:pt x="7695450" y="0"/>
                  </a:lnTo>
                </a:path>
              </a:pathLst>
            </a:custGeom>
            <a:ln w="254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0" name="object 30" descr=""/>
          <p:cNvGrpSpPr/>
          <p:nvPr/>
        </p:nvGrpSpPr>
        <p:grpSpPr>
          <a:xfrm>
            <a:off x="2295673" y="870676"/>
            <a:ext cx="8480425" cy="3688079"/>
            <a:chOff x="2295673" y="870676"/>
            <a:chExt cx="8480425" cy="3688079"/>
          </a:xfrm>
        </p:grpSpPr>
        <p:sp>
          <p:nvSpPr>
            <p:cNvPr id="31" name="object 31" descr=""/>
            <p:cNvSpPr/>
            <p:nvPr/>
          </p:nvSpPr>
          <p:spPr>
            <a:xfrm>
              <a:off x="2295673" y="4356766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5" h="0">
                  <a:moveTo>
                    <a:pt x="0" y="0"/>
                  </a:moveTo>
                  <a:lnTo>
                    <a:pt x="57627" y="1"/>
                  </a:lnTo>
                </a:path>
              </a:pathLst>
            </a:custGeom>
            <a:ln w="1905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2295673" y="3718591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5" h="0">
                  <a:moveTo>
                    <a:pt x="0" y="0"/>
                  </a:moveTo>
                  <a:lnTo>
                    <a:pt x="57627" y="1"/>
                  </a:lnTo>
                </a:path>
              </a:pathLst>
            </a:custGeom>
            <a:ln w="1905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2295673" y="3069304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5" h="0">
                  <a:moveTo>
                    <a:pt x="0" y="0"/>
                  </a:moveTo>
                  <a:lnTo>
                    <a:pt x="57627" y="1"/>
                  </a:lnTo>
                </a:path>
              </a:pathLst>
            </a:custGeom>
            <a:ln w="1905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2295673" y="2429541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5" h="0">
                  <a:moveTo>
                    <a:pt x="0" y="0"/>
                  </a:moveTo>
                  <a:lnTo>
                    <a:pt x="57627" y="1"/>
                  </a:lnTo>
                </a:path>
              </a:pathLst>
            </a:custGeom>
            <a:ln w="1905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2295673" y="1791366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5" h="0">
                  <a:moveTo>
                    <a:pt x="0" y="0"/>
                  </a:moveTo>
                  <a:lnTo>
                    <a:pt x="57627" y="1"/>
                  </a:lnTo>
                </a:path>
              </a:pathLst>
            </a:custGeom>
            <a:ln w="1905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2295673" y="1142080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5" h="0">
                  <a:moveTo>
                    <a:pt x="0" y="0"/>
                  </a:moveTo>
                  <a:lnTo>
                    <a:pt x="57627" y="1"/>
                  </a:lnTo>
                </a:path>
              </a:pathLst>
            </a:custGeom>
            <a:ln w="1905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2353299" y="870676"/>
              <a:ext cx="0" cy="3642995"/>
            </a:xfrm>
            <a:custGeom>
              <a:avLst/>
              <a:gdLst/>
              <a:ahLst/>
              <a:cxnLst/>
              <a:rect l="l" t="t" r="r" b="b"/>
              <a:pathLst>
                <a:path w="0" h="3642995">
                  <a:moveTo>
                    <a:pt x="0" y="3642968"/>
                  </a:moveTo>
                  <a:lnTo>
                    <a:pt x="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2728136" y="4520280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38100"/>
                  </a:moveTo>
                  <a:lnTo>
                    <a:pt x="1" y="0"/>
                  </a:lnTo>
                </a:path>
              </a:pathLst>
            </a:custGeom>
            <a:ln w="1905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5262003" y="4520280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38100"/>
                  </a:moveTo>
                  <a:lnTo>
                    <a:pt x="1" y="0"/>
                  </a:lnTo>
                </a:path>
              </a:pathLst>
            </a:custGeom>
            <a:ln w="1905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7795872" y="4520280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38100"/>
                  </a:moveTo>
                  <a:lnTo>
                    <a:pt x="1" y="0"/>
                  </a:lnTo>
                </a:path>
              </a:pathLst>
            </a:custGeom>
            <a:ln w="1905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10319861" y="4520280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38100"/>
                  </a:moveTo>
                  <a:lnTo>
                    <a:pt x="1" y="0"/>
                  </a:lnTo>
                </a:path>
              </a:pathLst>
            </a:custGeom>
            <a:ln w="1905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2345340" y="4513643"/>
              <a:ext cx="8430895" cy="0"/>
            </a:xfrm>
            <a:custGeom>
              <a:avLst/>
              <a:gdLst/>
              <a:ahLst/>
              <a:cxnLst/>
              <a:rect l="l" t="t" r="r" b="b"/>
              <a:pathLst>
                <a:path w="8430895" h="0">
                  <a:moveTo>
                    <a:pt x="0" y="0"/>
                  </a:moveTo>
                  <a:lnTo>
                    <a:pt x="8430659" y="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 descr=""/>
          <p:cNvSpPr txBox="1"/>
          <p:nvPr/>
        </p:nvSpPr>
        <p:spPr>
          <a:xfrm>
            <a:off x="5494304" y="4838700"/>
            <a:ext cx="13239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Arial Narrow"/>
                <a:cs typeface="Arial Narrow"/>
              </a:rPr>
              <a:t>Years</a:t>
            </a:r>
            <a:r>
              <a:rPr dirty="0" sz="1400" spc="-10" b="1">
                <a:latin typeface="Arial Narrow"/>
                <a:cs typeface="Arial Narrow"/>
              </a:rPr>
              <a:t> </a:t>
            </a:r>
            <a:r>
              <a:rPr dirty="0" sz="1400" b="1">
                <a:latin typeface="Arial Narrow"/>
                <a:cs typeface="Arial Narrow"/>
              </a:rPr>
              <a:t>of </a:t>
            </a:r>
            <a:r>
              <a:rPr dirty="0" sz="1400" spc="-10" b="1">
                <a:latin typeface="Arial Narrow"/>
                <a:cs typeface="Arial Narrow"/>
              </a:rPr>
              <a:t>Follow-</a:t>
            </a:r>
            <a:r>
              <a:rPr dirty="0" sz="1400" spc="-25" b="1">
                <a:latin typeface="Arial Narrow"/>
                <a:cs typeface="Arial Narrow"/>
              </a:rPr>
              <a:t>up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5046793" y="5411723"/>
            <a:ext cx="349885" cy="57404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52069">
              <a:lnSpc>
                <a:spcPct val="100000"/>
              </a:lnSpc>
              <a:spcBef>
                <a:spcPts val="580"/>
              </a:spcBef>
            </a:pPr>
            <a:r>
              <a:rPr dirty="0" sz="1400" spc="-25" b="1">
                <a:solidFill>
                  <a:srgbClr val="C00000"/>
                </a:solidFill>
                <a:latin typeface="Arial Narrow"/>
                <a:cs typeface="Arial Narrow"/>
              </a:rPr>
              <a:t>516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400" spc="-20" b="1">
                <a:solidFill>
                  <a:srgbClr val="0000FF"/>
                </a:solidFill>
                <a:latin typeface="Arial Narrow"/>
                <a:cs typeface="Arial Narrow"/>
              </a:rPr>
              <a:t>1051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7551023" y="5411723"/>
            <a:ext cx="268605" cy="57404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400" spc="-25" b="1">
                <a:solidFill>
                  <a:srgbClr val="C00000"/>
                </a:solidFill>
                <a:latin typeface="Arial Narrow"/>
                <a:cs typeface="Arial Narrow"/>
              </a:rPr>
              <a:t>284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400" spc="-25" b="1">
                <a:solidFill>
                  <a:srgbClr val="0000FF"/>
                </a:solidFill>
                <a:latin typeface="Arial Narrow"/>
                <a:cs typeface="Arial Narrow"/>
              </a:rPr>
              <a:t>596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10144162" y="5411723"/>
            <a:ext cx="268605" cy="57404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400" spc="-25" b="1">
                <a:solidFill>
                  <a:srgbClr val="C00000"/>
                </a:solidFill>
                <a:latin typeface="Arial Narrow"/>
                <a:cs typeface="Arial Narrow"/>
              </a:rPr>
              <a:t>121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400" spc="-25" b="1">
                <a:solidFill>
                  <a:srgbClr val="0000FF"/>
                </a:solidFill>
                <a:latin typeface="Arial Narrow"/>
                <a:cs typeface="Arial Narrow"/>
              </a:rPr>
              <a:t>256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2332640" y="5088635"/>
            <a:ext cx="1049655" cy="897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2410" marR="5080" indent="-220345">
              <a:lnSpc>
                <a:spcPct val="140000"/>
              </a:lnSpc>
              <a:spcBef>
                <a:spcPts val="100"/>
              </a:spcBef>
            </a:pPr>
            <a:r>
              <a:rPr dirty="0" sz="1400" b="1">
                <a:latin typeface="Arial Narrow"/>
                <a:cs typeface="Arial Narrow"/>
              </a:rPr>
              <a:t>Number</a:t>
            </a:r>
            <a:r>
              <a:rPr dirty="0" sz="1400" spc="-10" b="1">
                <a:latin typeface="Arial Narrow"/>
                <a:cs typeface="Arial Narrow"/>
              </a:rPr>
              <a:t> </a:t>
            </a:r>
            <a:r>
              <a:rPr dirty="0" sz="1400" b="1">
                <a:latin typeface="Arial Narrow"/>
                <a:cs typeface="Arial Narrow"/>
              </a:rPr>
              <a:t>at </a:t>
            </a:r>
            <a:r>
              <a:rPr dirty="0" sz="1400" spc="-20" b="1">
                <a:latin typeface="Arial Narrow"/>
                <a:cs typeface="Arial Narrow"/>
              </a:rPr>
              <a:t>risk </a:t>
            </a:r>
            <a:r>
              <a:rPr dirty="0" sz="1400" spc="-25" b="1">
                <a:solidFill>
                  <a:srgbClr val="C00000"/>
                </a:solidFill>
                <a:latin typeface="Arial Narrow"/>
                <a:cs typeface="Arial Narrow"/>
              </a:rPr>
              <a:t>547</a:t>
            </a:r>
            <a:endParaRPr sz="1400">
              <a:latin typeface="Arial Narrow"/>
              <a:cs typeface="Arial Narrow"/>
            </a:endParaRPr>
          </a:p>
          <a:p>
            <a:pPr marL="192405">
              <a:lnSpc>
                <a:spcPct val="100000"/>
              </a:lnSpc>
              <a:spcBef>
                <a:spcPts val="480"/>
              </a:spcBef>
            </a:pPr>
            <a:r>
              <a:rPr dirty="0" sz="1400" spc="-20" b="1">
                <a:solidFill>
                  <a:srgbClr val="0000FF"/>
                </a:solidFill>
                <a:latin typeface="Arial Narrow"/>
                <a:cs typeface="Arial Narrow"/>
              </a:rPr>
              <a:t>1092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1945239" y="3598164"/>
            <a:ext cx="187960" cy="8883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latin typeface="Arial Narrow"/>
                <a:cs typeface="Arial Narrow"/>
              </a:rPr>
              <a:t>20</a:t>
            </a:r>
            <a:endParaRPr sz="1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16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Arial Narrow"/>
              <a:cs typeface="Arial Narrow"/>
            </a:endParaRPr>
          </a:p>
          <a:p>
            <a:pPr marL="52705">
              <a:lnSpc>
                <a:spcPct val="100000"/>
              </a:lnSpc>
            </a:pPr>
            <a:r>
              <a:rPr dirty="0" sz="1400" b="1">
                <a:latin typeface="Arial Narrow"/>
                <a:cs typeface="Arial Narrow"/>
              </a:rPr>
              <a:t>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1945239" y="2964179"/>
            <a:ext cx="1879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latin typeface="Arial Narrow"/>
                <a:cs typeface="Arial Narrow"/>
              </a:rPr>
              <a:t>40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1945239" y="2314955"/>
            <a:ext cx="1879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latin typeface="Arial Narrow"/>
                <a:cs typeface="Arial Narrow"/>
              </a:rPr>
              <a:t>60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1945239" y="1668779"/>
            <a:ext cx="1879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latin typeface="Arial Narrow"/>
                <a:cs typeface="Arial Narrow"/>
              </a:rPr>
              <a:t>80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1904758" y="1022603"/>
            <a:ext cx="2686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latin typeface="Arial Narrow"/>
                <a:cs typeface="Arial Narrow"/>
              </a:rPr>
              <a:t>100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1454840" y="1856454"/>
            <a:ext cx="229870" cy="1798955"/>
          </a:xfrm>
          <a:prstGeom prst="rect">
            <a:avLst/>
          </a:prstGeom>
        </p:spPr>
        <p:txBody>
          <a:bodyPr wrap="square" lIns="0" tIns="127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400" b="1">
                <a:latin typeface="Arial Narrow"/>
                <a:cs typeface="Arial Narrow"/>
              </a:rPr>
              <a:t>Cumulative</a:t>
            </a:r>
            <a:r>
              <a:rPr dirty="0" sz="1400" spc="-10" b="1">
                <a:latin typeface="Arial Narrow"/>
                <a:cs typeface="Arial Narrow"/>
              </a:rPr>
              <a:t> </a:t>
            </a:r>
            <a:r>
              <a:rPr dirty="0" sz="1400" b="1">
                <a:latin typeface="Arial Narrow"/>
                <a:cs typeface="Arial Narrow"/>
              </a:rPr>
              <a:t>Incidence</a:t>
            </a:r>
            <a:r>
              <a:rPr dirty="0" sz="1400" spc="5" b="1">
                <a:latin typeface="Arial Narrow"/>
                <a:cs typeface="Arial Narrow"/>
              </a:rPr>
              <a:t> </a:t>
            </a:r>
            <a:r>
              <a:rPr dirty="0" sz="1400" spc="-25" b="1">
                <a:latin typeface="Arial Narrow"/>
                <a:cs typeface="Arial Narrow"/>
              </a:rPr>
              <a:t>(%)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2643539" y="4597908"/>
            <a:ext cx="1066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Arial Narrow"/>
                <a:cs typeface="Arial Narrow"/>
              </a:rPr>
              <a:t>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5197280" y="4597908"/>
            <a:ext cx="1066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Arial Narrow"/>
                <a:cs typeface="Arial Narrow"/>
              </a:rPr>
              <a:t>1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7733102" y="4597908"/>
            <a:ext cx="1066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Arial Narrow"/>
                <a:cs typeface="Arial Narrow"/>
              </a:rPr>
              <a:t>2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10262590" y="4597908"/>
            <a:ext cx="1066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Arial Narrow"/>
                <a:cs typeface="Arial Narrow"/>
              </a:rPr>
              <a:t>3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479890" y="5411723"/>
            <a:ext cx="173418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6050" marR="5080" indent="-133985">
              <a:lnSpc>
                <a:spcPct val="1286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C00000"/>
                </a:solidFill>
                <a:latin typeface="Arial Narrow"/>
                <a:cs typeface="Arial Narrow"/>
              </a:rPr>
              <a:t>Angiography-</a:t>
            </a:r>
            <a:r>
              <a:rPr dirty="0" sz="1400" b="1">
                <a:solidFill>
                  <a:srgbClr val="C00000"/>
                </a:solidFill>
                <a:latin typeface="Arial Narrow"/>
                <a:cs typeface="Arial Narrow"/>
              </a:rPr>
              <a:t>guided</a:t>
            </a:r>
            <a:r>
              <a:rPr dirty="0" sz="1400" spc="70" b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400" spc="-25" b="1">
                <a:solidFill>
                  <a:srgbClr val="C00000"/>
                </a:solidFill>
                <a:latin typeface="Arial Narrow"/>
                <a:cs typeface="Arial Narrow"/>
              </a:rPr>
              <a:t>PCI </a:t>
            </a:r>
            <a:r>
              <a:rPr dirty="0" sz="1400" spc="-10" b="1">
                <a:solidFill>
                  <a:srgbClr val="0000FF"/>
                </a:solidFill>
                <a:latin typeface="Arial Narrow"/>
                <a:cs typeface="Arial Narrow"/>
              </a:rPr>
              <a:t>Imaging-</a:t>
            </a:r>
            <a:r>
              <a:rPr dirty="0" sz="1400" b="1">
                <a:solidFill>
                  <a:srgbClr val="0000FF"/>
                </a:solidFill>
                <a:latin typeface="Arial Narrow"/>
                <a:cs typeface="Arial Narrow"/>
              </a:rPr>
              <a:t>guided</a:t>
            </a:r>
            <a:r>
              <a:rPr dirty="0" sz="1400" spc="60" b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sz="1400" spc="-25" b="1">
                <a:solidFill>
                  <a:srgbClr val="0000FF"/>
                </a:solidFill>
                <a:latin typeface="Arial Narrow"/>
                <a:cs typeface="Arial Narrow"/>
              </a:rPr>
              <a:t>PCI</a:t>
            </a:r>
            <a:endParaRPr sz="1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9636" y="196071"/>
            <a:ext cx="6903045" cy="489446"/>
          </a:xfrm>
          <a:prstGeom prst="rect">
            <a:avLst/>
          </a:prstGeom>
        </p:spPr>
      </p:pic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257586" y="802101"/>
          <a:ext cx="11753215" cy="5132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47465"/>
                <a:gridCol w="1431289"/>
                <a:gridCol w="1659889"/>
                <a:gridCol w="1872615"/>
                <a:gridCol w="1522729"/>
                <a:gridCol w="1332229"/>
              </a:tblGrid>
              <a:tr h="685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Arial Narrow"/>
                          <a:cs typeface="Arial Narrow"/>
                        </a:rPr>
                        <a:t>End</a:t>
                      </a:r>
                      <a:r>
                        <a:rPr dirty="0" sz="1400" spc="-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Point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9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Total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(N=1639)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6540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Imaging-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guided</a:t>
                      </a:r>
                      <a:r>
                        <a:rPr dirty="0" sz="1400" spc="6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25" b="1">
                          <a:latin typeface="Arial Narrow"/>
                          <a:cs typeface="Arial Narrow"/>
                        </a:rPr>
                        <a:t>PCI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(N=1092)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6540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Angiography-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guided</a:t>
                      </a:r>
                      <a:r>
                        <a:rPr dirty="0" sz="1400" spc="7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25" b="1">
                          <a:latin typeface="Arial Narrow"/>
                          <a:cs typeface="Arial Narrow"/>
                        </a:rPr>
                        <a:t>PCI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(N=547)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6540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400" b="1">
                          <a:latin typeface="Arial Narrow"/>
                          <a:cs typeface="Arial Narrow"/>
                        </a:rPr>
                        <a:t>Hazard</a:t>
                      </a:r>
                      <a:r>
                        <a:rPr dirty="0" sz="1400" spc="-20" b="1">
                          <a:latin typeface="Arial Narrow"/>
                          <a:cs typeface="Arial Narrow"/>
                        </a:rPr>
                        <a:t> Ratio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dirty="0" sz="1400" b="1">
                          <a:latin typeface="Arial Narrow"/>
                          <a:cs typeface="Arial Narrow"/>
                        </a:rPr>
                        <a:t>(95%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20" b="1">
                          <a:latin typeface="Arial Narrow"/>
                          <a:cs typeface="Arial Narrow"/>
                        </a:rPr>
                        <a:t>CI)*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6540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407670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dirty="0" sz="1400" spc="-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Value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1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</a:tr>
              <a:tr h="523240">
                <a:tc gridSpan="6">
                  <a:txBody>
                    <a:bodyPr/>
                    <a:lstStyle/>
                    <a:p>
                      <a:pPr marL="67945">
                        <a:lnSpc>
                          <a:spcPts val="1670"/>
                        </a:lnSpc>
                      </a:pPr>
                      <a:r>
                        <a:rPr dirty="0" sz="1400" b="1">
                          <a:latin typeface="Arial Narrow"/>
                          <a:cs typeface="Arial Narrow"/>
                        </a:rPr>
                        <a:t>Primary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end</a:t>
                      </a:r>
                      <a:r>
                        <a:rPr dirty="0" sz="1400" spc="-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point</a:t>
                      </a:r>
                      <a:r>
                        <a:rPr dirty="0" sz="1400" spc="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350" spc="650" b="1">
                          <a:latin typeface="Symbol"/>
                          <a:cs typeface="Symbol"/>
                        </a:rPr>
                        <a:t></a:t>
                      </a:r>
                      <a:r>
                        <a:rPr dirty="0" sz="135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no.</a:t>
                      </a:r>
                      <a:r>
                        <a:rPr dirty="0" sz="1400" spc="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25" b="1">
                          <a:latin typeface="Arial Narrow"/>
                          <a:cs typeface="Arial Narrow"/>
                        </a:rPr>
                        <a:t>(%)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marL="176530">
                        <a:lnSpc>
                          <a:spcPct val="100000"/>
                        </a:lnSpc>
                        <a:spcBef>
                          <a:spcPts val="550"/>
                        </a:spcBef>
                        <a:tabLst>
                          <a:tab pos="4269105" algn="l"/>
                          <a:tab pos="5855335" algn="l"/>
                          <a:tab pos="7580630" algn="l"/>
                          <a:tab pos="9050020" algn="l"/>
                          <a:tab pos="10815320" algn="l"/>
                        </a:tabLst>
                      </a:pP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Target</a:t>
                      </a:r>
                      <a:r>
                        <a:rPr dirty="0" sz="1400" spc="-2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vessel</a:t>
                      </a:r>
                      <a:r>
                        <a:rPr dirty="0" sz="1400" spc="-2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failure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	136</a:t>
                      </a:r>
                      <a:r>
                        <a:rPr dirty="0" sz="1400" spc="-1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(9.2)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	76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 (7.7)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	60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 (12.3)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	0.64</a:t>
                      </a:r>
                      <a:r>
                        <a:rPr dirty="0" sz="1400" spc="4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(0.45-0.89)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	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0.008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6162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400" b="1">
                          <a:latin typeface="Arial Narrow"/>
                          <a:cs typeface="Arial Narrow"/>
                        </a:rPr>
                        <a:t>Secondary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end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points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350" spc="650" b="1">
                          <a:latin typeface="Symbol"/>
                          <a:cs typeface="Symbol"/>
                        </a:rPr>
                        <a:t></a:t>
                      </a:r>
                      <a:r>
                        <a:rPr dirty="0" sz="135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no. </a:t>
                      </a:r>
                      <a:r>
                        <a:rPr dirty="0" sz="1400" spc="-25" b="1">
                          <a:latin typeface="Arial Narrow"/>
                          <a:cs typeface="Arial Narrow"/>
                        </a:rPr>
                        <a:t>(%)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Target</a:t>
                      </a:r>
                      <a:r>
                        <a:rPr dirty="0" sz="1400" spc="-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vessel</a:t>
                      </a:r>
                      <a:r>
                        <a:rPr dirty="0" sz="1400" spc="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failure without</a:t>
                      </a:r>
                      <a:r>
                        <a:rPr dirty="0" sz="1400" spc="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procedure-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related </a:t>
                      </a:r>
                      <a:r>
                        <a:rPr dirty="0" sz="1400" spc="-25" b="1">
                          <a:latin typeface="Arial Narrow"/>
                          <a:cs typeface="Arial Narrow"/>
                        </a:rPr>
                        <a:t>MI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88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(6.3)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023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48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(5.1)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40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(8.7)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0.59</a:t>
                      </a:r>
                      <a:r>
                        <a:rPr dirty="0" sz="1400" spc="5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(0.39-</a:t>
                      </a:r>
                      <a:r>
                        <a:rPr dirty="0" sz="1400" spc="-20">
                          <a:latin typeface="Arial Narrow"/>
                          <a:cs typeface="Arial Narrow"/>
                        </a:rPr>
                        <a:t>0.90)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400" b="1">
                          <a:latin typeface="Arial Narrow"/>
                          <a:cs typeface="Arial Narrow"/>
                        </a:rPr>
                        <a:t>Cardiac death or</a:t>
                      </a:r>
                      <a:r>
                        <a:rPr dirty="0" sz="1400" spc="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target-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vessel</a:t>
                      </a:r>
                      <a:r>
                        <a:rPr dirty="0" sz="1400" spc="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related </a:t>
                      </a:r>
                      <a:r>
                        <a:rPr dirty="0" sz="1400" spc="-25" b="1">
                          <a:latin typeface="Arial Narrow"/>
                          <a:cs typeface="Arial Narrow"/>
                        </a:rPr>
                        <a:t>MI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96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(6.4)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023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53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(5.3)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43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(8.5)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0.63</a:t>
                      </a:r>
                      <a:r>
                        <a:rPr dirty="0" sz="1400" spc="5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(0.42-</a:t>
                      </a:r>
                      <a:r>
                        <a:rPr dirty="0" sz="1400" spc="-20">
                          <a:latin typeface="Arial Narrow"/>
                          <a:cs typeface="Arial Narrow"/>
                        </a:rPr>
                        <a:t>0.93)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400" b="1">
                          <a:latin typeface="Arial Narrow"/>
                          <a:cs typeface="Arial Narrow"/>
                        </a:rPr>
                        <a:t>All-cause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 death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-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-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-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-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400" b="1">
                          <a:latin typeface="Arial Narrow"/>
                          <a:cs typeface="Arial Narrow"/>
                        </a:rPr>
                        <a:t>Cardiac</a:t>
                      </a:r>
                      <a:r>
                        <a:rPr dirty="0" sz="1400" spc="-1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20" b="1">
                          <a:latin typeface="Arial Narrow"/>
                          <a:cs typeface="Arial Narrow"/>
                        </a:rPr>
                        <a:t>death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33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(2.4)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023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16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(1.7)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17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(3.8)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0.47</a:t>
                      </a:r>
                      <a:r>
                        <a:rPr dirty="0" sz="1400" spc="5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(0.24-</a:t>
                      </a:r>
                      <a:r>
                        <a:rPr dirty="0" sz="1400" spc="-20">
                          <a:latin typeface="Arial Narrow"/>
                          <a:cs typeface="Arial Narrow"/>
                        </a:rPr>
                        <a:t>0.93)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400" b="1">
                          <a:latin typeface="Arial Narrow"/>
                          <a:cs typeface="Arial Narrow"/>
                        </a:rPr>
                        <a:t>Myocardial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 infarction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75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(5.0)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023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43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(4.4)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32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(6.2)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0.78</a:t>
                      </a:r>
                      <a:r>
                        <a:rPr dirty="0" sz="1400" spc="5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(0.48-</a:t>
                      </a:r>
                      <a:r>
                        <a:rPr dirty="0" sz="1400" spc="-20">
                          <a:latin typeface="Arial Narrow"/>
                          <a:cs typeface="Arial Narrow"/>
                        </a:rPr>
                        <a:t>1.25)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26670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400" spc="-20" b="1">
                          <a:latin typeface="Arial Narrow"/>
                          <a:cs typeface="Arial Narrow"/>
                        </a:rPr>
                        <a:t>Target-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vessel</a:t>
                      </a:r>
                      <a:r>
                        <a:rPr dirty="0" sz="1400" spc="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related</a:t>
                      </a:r>
                      <a:r>
                        <a:rPr dirty="0" sz="1400" spc="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25" b="1">
                          <a:latin typeface="Arial Narrow"/>
                          <a:cs typeface="Arial Narrow"/>
                        </a:rPr>
                        <a:t>MI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68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(4.3)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023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38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(3.7)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30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(5.6)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0.74</a:t>
                      </a:r>
                      <a:r>
                        <a:rPr dirty="0" sz="1400" spc="5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(0.45-</a:t>
                      </a:r>
                      <a:r>
                        <a:rPr dirty="0" sz="1400" spc="-20">
                          <a:latin typeface="Arial Narrow"/>
                          <a:cs typeface="Arial Narrow"/>
                        </a:rPr>
                        <a:t>1.22)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35687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400" b="1">
                          <a:latin typeface="Arial Narrow"/>
                          <a:cs typeface="Arial Narrow"/>
                        </a:rPr>
                        <a:t>Spontaneous</a:t>
                      </a:r>
                      <a:r>
                        <a:rPr dirty="0" sz="1400" spc="-4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25" b="1">
                          <a:latin typeface="Arial Narrow"/>
                          <a:cs typeface="Arial Narrow"/>
                        </a:rPr>
                        <a:t>MI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17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(1.2)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1087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8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(0.9)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9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(1.8)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0.66</a:t>
                      </a:r>
                      <a:r>
                        <a:rPr dirty="0" sz="1400" spc="5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(0.23-</a:t>
                      </a:r>
                      <a:r>
                        <a:rPr dirty="0" sz="1400" spc="-20">
                          <a:latin typeface="Arial Narrow"/>
                          <a:cs typeface="Arial Narrow"/>
                        </a:rPr>
                        <a:t>1.90)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35687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Procedure-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related</a:t>
                      </a:r>
                      <a:r>
                        <a:rPr dirty="0" sz="1400" spc="6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25" b="1">
                          <a:latin typeface="Arial Narrow"/>
                          <a:cs typeface="Arial Narrow"/>
                        </a:rPr>
                        <a:t>MI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52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(3.2)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023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30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(2.7)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22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(4.0)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0.77</a:t>
                      </a:r>
                      <a:r>
                        <a:rPr dirty="0" sz="1400" spc="5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(0.43-</a:t>
                      </a:r>
                      <a:r>
                        <a:rPr dirty="0" sz="1400" spc="-20">
                          <a:latin typeface="Arial Narrow"/>
                          <a:cs typeface="Arial Narrow"/>
                        </a:rPr>
                        <a:t>1.35)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2667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Non-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target vessel related </a:t>
                      </a:r>
                      <a:r>
                        <a:rPr dirty="0" sz="1400" spc="-25" b="1">
                          <a:latin typeface="Arial Narrow"/>
                          <a:cs typeface="Arial Narrow"/>
                        </a:rPr>
                        <a:t>MI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8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(0.8)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1087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5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(0.8)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3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(0.8)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1.24</a:t>
                      </a:r>
                      <a:r>
                        <a:rPr dirty="0" sz="1400" spc="5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(0.24-</a:t>
                      </a:r>
                      <a:r>
                        <a:rPr dirty="0" sz="1400" spc="-20">
                          <a:latin typeface="Arial Narrow"/>
                          <a:cs typeface="Arial Narrow"/>
                        </a:rPr>
                        <a:t>6.40)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400" b="1">
                          <a:latin typeface="Arial Narrow"/>
                          <a:cs typeface="Arial Narrow"/>
                        </a:rPr>
                        <a:t>Repeat</a:t>
                      </a:r>
                      <a:r>
                        <a:rPr dirty="0" sz="1400" spc="-1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revascularization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87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(6.6)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023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55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(6.3)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32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(7.1)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0.95</a:t>
                      </a:r>
                      <a:r>
                        <a:rPr dirty="0" sz="1400" spc="5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(0.60-</a:t>
                      </a:r>
                      <a:r>
                        <a:rPr dirty="0" sz="1400" spc="-20">
                          <a:latin typeface="Arial Narrow"/>
                          <a:cs typeface="Arial Narrow"/>
                        </a:rPr>
                        <a:t>1.48)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2667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Target</a:t>
                      </a:r>
                      <a:r>
                        <a:rPr dirty="0" sz="1400" spc="-2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vessel</a:t>
                      </a:r>
                      <a:r>
                        <a:rPr dirty="0" sz="1400" spc="-2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revascularization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57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(4.1)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023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32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(3.4)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25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(5.5)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0.69</a:t>
                      </a:r>
                      <a:r>
                        <a:rPr dirty="0" sz="1400" spc="5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(0.40-</a:t>
                      </a:r>
                      <a:r>
                        <a:rPr dirty="0" sz="1400" spc="-20">
                          <a:latin typeface="Arial Narrow"/>
                          <a:cs typeface="Arial Narrow"/>
                        </a:rPr>
                        <a:t>1.18)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2667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Target</a:t>
                      </a:r>
                      <a:r>
                        <a:rPr dirty="0" sz="1400" spc="-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lesion</a:t>
                      </a:r>
                      <a:r>
                        <a:rPr dirty="0" sz="1400" spc="-1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revascularization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44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(3.2)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023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24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(2.6)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20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(4.4)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0.66</a:t>
                      </a:r>
                      <a:r>
                        <a:rPr dirty="0" sz="1400" spc="5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(0.36-</a:t>
                      </a:r>
                      <a:r>
                        <a:rPr dirty="0" sz="1400" spc="-20">
                          <a:latin typeface="Arial Narrow"/>
                          <a:cs typeface="Arial Narrow"/>
                        </a:rPr>
                        <a:t>1.22)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400" b="1">
                          <a:latin typeface="Arial Narrow"/>
                          <a:cs typeface="Arial Narrow"/>
                        </a:rPr>
                        <a:t>Definite</a:t>
                      </a:r>
                      <a:r>
                        <a:rPr dirty="0" sz="1400" spc="-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stent</a:t>
                      </a:r>
                      <a:r>
                        <a:rPr dirty="0" sz="1400" spc="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thrombosis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5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(0.3)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108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(0.1)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4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(0.7)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0.25</a:t>
                      </a:r>
                      <a:r>
                        <a:rPr dirty="0" sz="1400" spc="5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(0.02-</a:t>
                      </a:r>
                      <a:r>
                        <a:rPr dirty="0" sz="1400" spc="-20">
                          <a:latin typeface="Arial Narrow"/>
                          <a:cs typeface="Arial Narrow"/>
                        </a:rPr>
                        <a:t>2.75)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400" b="1">
                          <a:latin typeface="Arial Narrow"/>
                          <a:cs typeface="Arial Narrow"/>
                        </a:rPr>
                        <a:t>Contrast</a:t>
                      </a:r>
                      <a:r>
                        <a:rPr dirty="0" sz="1400" spc="-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induced</a:t>
                      </a:r>
                      <a:r>
                        <a:rPr dirty="0" sz="1400" spc="-1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nephropathy†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40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(2.4)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023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26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(2.4)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14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(2.6)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0.99</a:t>
                      </a:r>
                      <a:r>
                        <a:rPr dirty="0" sz="1400" spc="5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(0.51-</a:t>
                      </a:r>
                      <a:r>
                        <a:rPr dirty="0" sz="1400" spc="-20">
                          <a:latin typeface="Arial Narrow"/>
                          <a:cs typeface="Arial Narrow"/>
                        </a:rPr>
                        <a:t>1.92)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2930219" y="6100572"/>
            <a:ext cx="9086215" cy="7207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*</a:t>
            </a:r>
            <a:r>
              <a:rPr dirty="0" sz="800" spc="-3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Percentages</a:t>
            </a:r>
            <a:r>
              <a:rPr dirty="0" sz="8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are</a:t>
            </a:r>
            <a:r>
              <a:rPr dirty="0" sz="8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r>
              <a:rPr dirty="0" sz="8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cumulative</a:t>
            </a:r>
            <a:r>
              <a:rPr dirty="0" sz="8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incidence</a:t>
            </a:r>
            <a:r>
              <a:rPr dirty="0" sz="8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at</a:t>
            </a:r>
            <a:r>
              <a:rPr dirty="0" sz="800" spc="-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3</a:t>
            </a:r>
            <a:r>
              <a:rPr dirty="0" sz="8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years.</a:t>
            </a:r>
            <a:r>
              <a:rPr dirty="0" sz="8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Hazard</a:t>
            </a:r>
            <a:r>
              <a:rPr dirty="0" sz="8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Ratio</a:t>
            </a:r>
            <a:r>
              <a:rPr dirty="0" sz="8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and</a:t>
            </a:r>
            <a:r>
              <a:rPr dirty="0" sz="8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95%</a:t>
            </a:r>
            <a:r>
              <a:rPr dirty="0" sz="8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Confidence</a:t>
            </a:r>
            <a:r>
              <a:rPr dirty="0" sz="8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Intervals</a:t>
            </a:r>
            <a:r>
              <a:rPr dirty="0" sz="8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were</a:t>
            </a:r>
            <a:r>
              <a:rPr dirty="0" sz="800" spc="-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calculated</a:t>
            </a:r>
            <a:r>
              <a:rPr dirty="0" sz="8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by</a:t>
            </a:r>
            <a:r>
              <a:rPr dirty="0" sz="8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Competing</a:t>
            </a:r>
            <a:r>
              <a:rPr dirty="0" sz="8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risk</a:t>
            </a:r>
            <a:r>
              <a:rPr dirty="0" sz="8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analysis</a:t>
            </a:r>
            <a:r>
              <a:rPr dirty="0" sz="8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using</a:t>
            </a:r>
            <a:r>
              <a:rPr dirty="0" sz="8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Fine</a:t>
            </a:r>
            <a:r>
              <a:rPr dirty="0" sz="8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and</a:t>
            </a:r>
            <a:r>
              <a:rPr dirty="0" sz="8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Gray</a:t>
            </a:r>
            <a:r>
              <a:rPr dirty="0" sz="8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Arial Narrow"/>
                <a:cs typeface="Arial Narrow"/>
              </a:rPr>
              <a:t>methods.</a:t>
            </a:r>
            <a:endParaRPr sz="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†</a:t>
            </a:r>
            <a:r>
              <a:rPr dirty="0" sz="8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Arial Narrow"/>
                <a:cs typeface="Arial Narrow"/>
              </a:rPr>
              <a:t>Contrast-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induced</a:t>
            </a:r>
            <a:r>
              <a:rPr dirty="0" sz="800" spc="-10">
                <a:solidFill>
                  <a:srgbClr val="FFFFFF"/>
                </a:solidFill>
                <a:latin typeface="Arial Narrow"/>
                <a:cs typeface="Arial Narrow"/>
              </a:rPr>
              <a:t> nephropathy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is</a:t>
            </a:r>
            <a:r>
              <a:rPr dirty="0" sz="8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defined</a:t>
            </a:r>
            <a:r>
              <a:rPr dirty="0" sz="8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as</a:t>
            </a:r>
            <a:r>
              <a:rPr dirty="0" sz="8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an</a:t>
            </a:r>
            <a:r>
              <a:rPr dirty="0" sz="8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increase</a:t>
            </a:r>
            <a:r>
              <a:rPr dirty="0" sz="8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in</a:t>
            </a:r>
            <a:r>
              <a:rPr dirty="0" sz="8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serum</a:t>
            </a:r>
            <a:r>
              <a:rPr dirty="0" sz="800" spc="-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creatinine</a:t>
            </a:r>
            <a:r>
              <a:rPr dirty="0" sz="8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of</a:t>
            </a:r>
            <a:r>
              <a:rPr dirty="0" sz="800" spc="-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≥0.5</a:t>
            </a:r>
            <a:r>
              <a:rPr dirty="0" sz="8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mg/dL</a:t>
            </a:r>
            <a:r>
              <a:rPr dirty="0" sz="800" spc="-3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or</a:t>
            </a:r>
            <a:r>
              <a:rPr dirty="0" sz="8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≥25%</a:t>
            </a:r>
            <a:r>
              <a:rPr dirty="0" sz="800" spc="-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from</a:t>
            </a:r>
            <a:r>
              <a:rPr dirty="0" sz="800" spc="-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baseline</a:t>
            </a:r>
            <a:r>
              <a:rPr dirty="0" sz="8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within</a:t>
            </a:r>
            <a:r>
              <a:rPr dirty="0" sz="800" spc="-10">
                <a:solidFill>
                  <a:srgbClr val="FFFFFF"/>
                </a:solidFill>
                <a:latin typeface="Arial Narrow"/>
                <a:cs typeface="Arial Narrow"/>
              </a:rPr>
              <a:t> 48-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72</a:t>
            </a:r>
            <a:r>
              <a:rPr dirty="0" sz="8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hours</a:t>
            </a:r>
            <a:r>
              <a:rPr dirty="0" sz="8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after</a:t>
            </a:r>
            <a:r>
              <a:rPr dirty="0" sz="800" spc="-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contrast agent exposure.</a:t>
            </a:r>
            <a:r>
              <a:rPr dirty="0" sz="800" spc="-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Event rate</a:t>
            </a:r>
            <a:r>
              <a:rPr dirty="0" sz="8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is</a:t>
            </a:r>
            <a:r>
              <a:rPr dirty="0" sz="8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presented</a:t>
            </a:r>
            <a:r>
              <a:rPr dirty="0" sz="8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as</a:t>
            </a:r>
            <a:r>
              <a:rPr dirty="0" sz="8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proportion</a:t>
            </a:r>
            <a:r>
              <a:rPr dirty="0" sz="8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among</a:t>
            </a:r>
            <a:r>
              <a:rPr dirty="0" sz="800" spc="-10">
                <a:solidFill>
                  <a:srgbClr val="FFFFFF"/>
                </a:solidFill>
                <a:latin typeface="Arial Narrow"/>
                <a:cs typeface="Arial Narrow"/>
              </a:rPr>
              <a:t> group.</a:t>
            </a:r>
            <a:endParaRPr sz="800">
              <a:latin typeface="Arial Narrow"/>
              <a:cs typeface="Arial Narrow"/>
            </a:endParaRPr>
          </a:p>
          <a:p>
            <a:pPr marL="12700" marR="5080">
              <a:lnSpc>
                <a:spcPct val="105000"/>
              </a:lnSpc>
              <a:spcBef>
                <a:spcPts val="790"/>
              </a:spcBef>
            </a:pP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Because</a:t>
            </a:r>
            <a:r>
              <a:rPr dirty="0" sz="800" spc="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r>
              <a:rPr dirty="0" sz="800" spc="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statistical</a:t>
            </a:r>
            <a:r>
              <a:rPr dirty="0" sz="800" spc="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analysis</a:t>
            </a:r>
            <a:r>
              <a:rPr dirty="0" sz="800" spc="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plan</a:t>
            </a:r>
            <a:r>
              <a:rPr dirty="0" sz="800" spc="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did</a:t>
            </a:r>
            <a:r>
              <a:rPr dirty="0" sz="800" spc="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not</a:t>
            </a:r>
            <a:r>
              <a:rPr dirty="0" sz="800" spc="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include</a:t>
            </a:r>
            <a:r>
              <a:rPr dirty="0" sz="800" spc="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dirty="0" sz="800" spc="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provision</a:t>
            </a:r>
            <a:r>
              <a:rPr dirty="0" sz="800" spc="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for</a:t>
            </a:r>
            <a:r>
              <a:rPr dirty="0" sz="800" spc="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correcting</a:t>
            </a:r>
            <a:r>
              <a:rPr dirty="0" sz="800" spc="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for</a:t>
            </a:r>
            <a:r>
              <a:rPr dirty="0" sz="800" spc="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multiplicity</a:t>
            </a:r>
            <a:r>
              <a:rPr dirty="0" sz="800" spc="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when</a:t>
            </a:r>
            <a:r>
              <a:rPr dirty="0" sz="800" spc="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conducting</a:t>
            </a:r>
            <a:r>
              <a:rPr dirty="0" sz="800" spc="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tests</a:t>
            </a:r>
            <a:r>
              <a:rPr dirty="0" sz="800" spc="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for</a:t>
            </a:r>
            <a:r>
              <a:rPr dirty="0" sz="800" spc="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secondary</a:t>
            </a:r>
            <a:r>
              <a:rPr dirty="0" sz="800" spc="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outcomes,</a:t>
            </a:r>
            <a:r>
              <a:rPr dirty="0" sz="800" spc="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results</a:t>
            </a:r>
            <a:r>
              <a:rPr dirty="0" sz="800" spc="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are</a:t>
            </a:r>
            <a:r>
              <a:rPr dirty="0" sz="800" spc="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reported</a:t>
            </a:r>
            <a:r>
              <a:rPr dirty="0" sz="800" spc="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as</a:t>
            </a:r>
            <a:r>
              <a:rPr dirty="0" sz="800" spc="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point</a:t>
            </a:r>
            <a:r>
              <a:rPr dirty="0" sz="800" spc="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estimates</a:t>
            </a:r>
            <a:r>
              <a:rPr dirty="0" sz="800" spc="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and</a:t>
            </a:r>
            <a:r>
              <a:rPr dirty="0" sz="800" spc="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95%</a:t>
            </a:r>
            <a:r>
              <a:rPr dirty="0" sz="800" spc="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CIs.</a:t>
            </a:r>
            <a:r>
              <a:rPr dirty="0" sz="800" spc="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r>
              <a:rPr dirty="0" sz="800" spc="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widths</a:t>
            </a:r>
            <a:r>
              <a:rPr dirty="0" sz="800" spc="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of</a:t>
            </a:r>
            <a:r>
              <a:rPr dirty="0" sz="800" spc="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r>
              <a:rPr dirty="0" sz="800" spc="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CIs</a:t>
            </a:r>
            <a:r>
              <a:rPr dirty="0" sz="800" spc="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have</a:t>
            </a:r>
            <a:r>
              <a:rPr dirty="0" sz="800" spc="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not</a:t>
            </a:r>
            <a:r>
              <a:rPr dirty="0" sz="800" spc="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been</a:t>
            </a:r>
            <a:r>
              <a:rPr dirty="0" sz="800" spc="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adjusted</a:t>
            </a:r>
            <a:r>
              <a:rPr dirty="0" sz="800" spc="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Arial Narrow"/>
                <a:cs typeface="Arial Narrow"/>
              </a:rPr>
              <a:t>for</a:t>
            </a:r>
            <a:r>
              <a:rPr dirty="0" sz="800" spc="50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Arial Narrow"/>
                <a:cs typeface="Arial Narrow"/>
              </a:rPr>
              <a:t>multiplicity,</a:t>
            </a:r>
            <a:r>
              <a:rPr dirty="0" sz="800" spc="-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so</a:t>
            </a:r>
            <a:r>
              <a:rPr dirty="0" sz="8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r>
              <a:rPr dirty="0" sz="8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intervals</a:t>
            </a:r>
            <a:r>
              <a:rPr dirty="0" sz="8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should</a:t>
            </a:r>
            <a:r>
              <a:rPr dirty="0" sz="8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not be</a:t>
            </a:r>
            <a:r>
              <a:rPr dirty="0" sz="8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used</a:t>
            </a:r>
            <a:r>
              <a:rPr dirty="0" sz="8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to</a:t>
            </a:r>
            <a:r>
              <a:rPr dirty="0" sz="8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infer</a:t>
            </a:r>
            <a:r>
              <a:rPr dirty="0" sz="8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definitive</a:t>
            </a:r>
            <a:r>
              <a:rPr dirty="0" sz="8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treatment</a:t>
            </a:r>
            <a:r>
              <a:rPr dirty="0" sz="800" spc="-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effects</a:t>
            </a:r>
            <a:r>
              <a:rPr dirty="0" sz="8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for</a:t>
            </a:r>
            <a:r>
              <a:rPr dirty="0" sz="8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secondary</a:t>
            </a:r>
            <a:r>
              <a:rPr dirty="0" sz="800" spc="-10">
                <a:solidFill>
                  <a:srgbClr val="FFFFFF"/>
                </a:solidFill>
                <a:latin typeface="Arial Narrow"/>
                <a:cs typeface="Arial Narrow"/>
              </a:rPr>
              <a:t> outcomes.</a:t>
            </a:r>
            <a:r>
              <a:rPr dirty="0" sz="800" spc="-3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All</a:t>
            </a:r>
            <a:r>
              <a:rPr dirty="0" sz="800" spc="-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r>
              <a:rPr dirty="0" sz="8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models</a:t>
            </a:r>
            <a:r>
              <a:rPr dirty="0" sz="8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were</a:t>
            </a:r>
            <a:r>
              <a:rPr dirty="0" sz="8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adjusted</a:t>
            </a:r>
            <a:r>
              <a:rPr dirty="0" sz="8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for</a:t>
            </a:r>
            <a:r>
              <a:rPr dirty="0" sz="8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r>
              <a:rPr dirty="0" sz="8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clinical presentation</a:t>
            </a:r>
            <a:r>
              <a:rPr dirty="0" sz="8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and</a:t>
            </a:r>
            <a:r>
              <a:rPr dirty="0" sz="8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participating</a:t>
            </a:r>
            <a:r>
              <a:rPr dirty="0" sz="8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centers</a:t>
            </a:r>
            <a:r>
              <a:rPr dirty="0" sz="8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800">
                <a:solidFill>
                  <a:srgbClr val="FFFFFF"/>
                </a:solidFill>
                <a:latin typeface="Arial Narrow"/>
                <a:cs typeface="Arial Narrow"/>
              </a:rPr>
              <a:t>(stratification</a:t>
            </a:r>
            <a:r>
              <a:rPr dirty="0" sz="800" spc="-10">
                <a:solidFill>
                  <a:srgbClr val="FFFFFF"/>
                </a:solidFill>
                <a:latin typeface="Arial Narrow"/>
                <a:cs typeface="Arial Narrow"/>
              </a:rPr>
              <a:t> factors).</a:t>
            </a:r>
            <a:endParaRPr sz="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21535" y="5749609"/>
            <a:ext cx="9470453" cy="10839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87874" y="30832"/>
            <a:ext cx="6384925" cy="6438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050" spc="-409">
                <a:solidFill>
                  <a:srgbClr val="002359"/>
                </a:solidFill>
                <a:latin typeface="Arial"/>
                <a:cs typeface="Arial"/>
              </a:rPr>
              <a:t>Prespecified</a:t>
            </a:r>
            <a:r>
              <a:rPr dirty="0" sz="4050" spc="85">
                <a:solidFill>
                  <a:srgbClr val="002359"/>
                </a:solidFill>
                <a:latin typeface="Arial"/>
                <a:cs typeface="Arial"/>
              </a:rPr>
              <a:t> </a:t>
            </a:r>
            <a:r>
              <a:rPr dirty="0" sz="4050" spc="-484">
                <a:solidFill>
                  <a:srgbClr val="002359"/>
                </a:solidFill>
                <a:latin typeface="Arial"/>
                <a:cs typeface="Arial"/>
              </a:rPr>
              <a:t>Subgroup</a:t>
            </a:r>
            <a:r>
              <a:rPr dirty="0" sz="4050" spc="-100">
                <a:solidFill>
                  <a:srgbClr val="002359"/>
                </a:solidFill>
                <a:latin typeface="Arial"/>
                <a:cs typeface="Arial"/>
              </a:rPr>
              <a:t> </a:t>
            </a:r>
            <a:r>
              <a:rPr dirty="0" sz="4050" spc="-434">
                <a:solidFill>
                  <a:srgbClr val="002359"/>
                </a:solidFill>
                <a:latin typeface="Arial"/>
                <a:cs typeface="Arial"/>
              </a:rPr>
              <a:t>Analysis</a:t>
            </a:r>
            <a:endParaRPr sz="405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596156" y="4241220"/>
            <a:ext cx="860425" cy="0"/>
          </a:xfrm>
          <a:custGeom>
            <a:avLst/>
            <a:gdLst/>
            <a:ahLst/>
            <a:cxnLst/>
            <a:rect l="l" t="t" r="r" b="b"/>
            <a:pathLst>
              <a:path w="860425" h="0">
                <a:moveTo>
                  <a:pt x="0" y="0"/>
                </a:moveTo>
                <a:lnTo>
                  <a:pt x="859918" y="0"/>
                </a:lnTo>
              </a:path>
            </a:pathLst>
          </a:custGeom>
          <a:ln w="12722">
            <a:solidFill>
              <a:srgbClr val="0023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8254375" y="5319077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 h="0">
                <a:moveTo>
                  <a:pt x="0" y="0"/>
                </a:moveTo>
                <a:lnTo>
                  <a:pt x="24408" y="0"/>
                </a:lnTo>
              </a:path>
            </a:pathLst>
          </a:custGeom>
          <a:ln w="12722">
            <a:solidFill>
              <a:srgbClr val="0A0A0A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1383650" y="813757"/>
          <a:ext cx="9495155" cy="5126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3630"/>
                <a:gridCol w="1926590"/>
                <a:gridCol w="1675764"/>
                <a:gridCol w="1786254"/>
                <a:gridCol w="296545"/>
                <a:gridCol w="1345565"/>
              </a:tblGrid>
              <a:tr h="561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dirty="0" sz="900" spc="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Subgroup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marL="375920">
                        <a:lnSpc>
                          <a:spcPct val="100000"/>
                        </a:lnSpc>
                        <a:spcBef>
                          <a:spcPts val="275"/>
                        </a:spcBef>
                        <a:tabLst>
                          <a:tab pos="1757045" algn="l"/>
                        </a:tabLst>
                      </a:pPr>
                      <a:r>
                        <a:rPr dirty="0" sz="900" spc="55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Imaging-guided</a:t>
                      </a:r>
                      <a:r>
                        <a:rPr dirty="0" sz="900" spc="-7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PCI</a:t>
                      </a:r>
                      <a:r>
                        <a:rPr dirty="0" sz="90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900" spc="6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Angiography-</a:t>
                      </a:r>
                      <a:r>
                        <a:rPr dirty="0" sz="900" spc="65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guided</a:t>
                      </a:r>
                      <a:r>
                        <a:rPr dirty="0" sz="900" spc="-85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PCI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 marL="1003935" marR="659130">
                        <a:lnSpc>
                          <a:spcPct val="103499"/>
                        </a:lnSpc>
                        <a:spcBef>
                          <a:spcPts val="490"/>
                        </a:spcBef>
                      </a:pPr>
                      <a:r>
                        <a:rPr dirty="0" sz="90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No. of</a:t>
                      </a:r>
                      <a:r>
                        <a:rPr dirty="0" sz="900" spc="105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events</a:t>
                      </a:r>
                      <a:r>
                        <a:rPr dirty="0" sz="900" spc="-75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i="1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950" spc="-10" i="1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6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900" spc="25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75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no.</a:t>
                      </a:r>
                      <a:r>
                        <a:rPr dirty="0" sz="900" spc="-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65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900" spc="-4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45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patients </a:t>
                      </a:r>
                      <a:r>
                        <a:rPr dirty="0" sz="900" spc="55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(cumulative</a:t>
                      </a:r>
                      <a:r>
                        <a:rPr dirty="0" sz="900" spc="5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45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incidence</a:t>
                      </a:r>
                      <a:r>
                        <a:rPr dirty="0" sz="900" spc="45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dirty="0" sz="900" spc="45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83945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Hazard</a:t>
                      </a:r>
                      <a:r>
                        <a:rPr dirty="0" sz="900" spc="17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ratio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850" spc="-20" b="1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(95%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415">
                        <a:lnSpc>
                          <a:spcPct val="100000"/>
                        </a:lnSpc>
                      </a:pPr>
                      <a:r>
                        <a:rPr dirty="0" sz="900" spc="-25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Cl)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995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850" spc="-10" b="1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Overall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90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3638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85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76/1092</a:t>
                      </a:r>
                      <a:r>
                        <a:rPr dirty="0" sz="850" spc="8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dirty="0" sz="850" spc="-1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7.7</a:t>
                      </a:r>
                      <a:r>
                        <a:rPr dirty="0" sz="850" spc="-1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%)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759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8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60</a:t>
                      </a:r>
                      <a:r>
                        <a:rPr dirty="0" sz="85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dirty="0" sz="8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547</a:t>
                      </a:r>
                      <a:r>
                        <a:rPr dirty="0" sz="850" spc="85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(12.3%)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2">
                  <a:txBody>
                    <a:bodyPr/>
                    <a:lstStyle/>
                    <a:p>
                      <a:pPr marL="662305">
                        <a:lnSpc>
                          <a:spcPts val="2730"/>
                        </a:lnSpc>
                      </a:pPr>
                      <a:r>
                        <a:rPr dirty="0" sz="3800" spc="355">
                          <a:solidFill>
                            <a:srgbClr val="004890"/>
                          </a:solidFill>
                          <a:latin typeface="Microsoft Sans Serif"/>
                          <a:cs typeface="Microsoft Sans Serif"/>
                        </a:rPr>
                        <a:t>�</a:t>
                      </a:r>
                      <a:r>
                        <a:rPr dirty="0" sz="3800" spc="355">
                          <a:solidFill>
                            <a:srgbClr val="0A0A0A"/>
                          </a:solidFill>
                          <a:latin typeface="Microsoft Sans Serif"/>
                          <a:cs typeface="Microsoft Sans Serif"/>
                        </a:rPr>
                        <a:t>1</a:t>
                      </a:r>
                      <a:endParaRPr sz="3800">
                        <a:latin typeface="Microsoft Sans Serif"/>
                        <a:cs typeface="Microsoft Sans Serif"/>
                      </a:endParaRPr>
                    </a:p>
                    <a:p>
                      <a:pPr marL="568325">
                        <a:lnSpc>
                          <a:spcPts val="7384"/>
                        </a:lnSpc>
                      </a:pPr>
                      <a:r>
                        <a:rPr dirty="0" u="heavy" baseline="13071" sz="1275" spc="-359">
                          <a:solidFill>
                            <a:srgbClr val="212121"/>
                          </a:solidFill>
                          <a:uFill>
                            <a:solidFill>
                              <a:srgbClr val="0A0A0A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200" spc="869">
                          <a:solidFill>
                            <a:srgbClr val="00489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7200" spc="869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200">
                        <a:latin typeface="Arial"/>
                        <a:cs typeface="Arial"/>
                      </a:endParaRPr>
                    </a:p>
                    <a:p>
                      <a:pPr marL="1035685" indent="-262890">
                        <a:lnSpc>
                          <a:spcPts val="2730"/>
                        </a:lnSpc>
                        <a:buClr>
                          <a:srgbClr val="007CF9"/>
                        </a:buClr>
                        <a:buSzPct val="48275"/>
                        <a:buChar char="■"/>
                        <a:tabLst>
                          <a:tab pos="1036319" algn="l"/>
                        </a:tabLst>
                      </a:pPr>
                      <a:r>
                        <a:rPr dirty="0" u="heavy" sz="2900" spc="-25">
                          <a:solidFill>
                            <a:srgbClr val="0A0A0A"/>
                          </a:solidFill>
                          <a:uFill>
                            <a:solidFill>
                              <a:srgbClr val="0A0A0A"/>
                            </a:solidFill>
                          </a:u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2900" spc="-25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'</a:t>
                      </a:r>
                      <a:endParaRPr sz="2900">
                        <a:latin typeface="Arial"/>
                        <a:cs typeface="Arial"/>
                      </a:endParaRPr>
                    </a:p>
                    <a:p>
                      <a:pPr lvl="1" marL="1029969" indent="-179070">
                        <a:lnSpc>
                          <a:spcPts val="1305"/>
                        </a:lnSpc>
                        <a:spcBef>
                          <a:spcPts val="160"/>
                        </a:spcBef>
                        <a:buClr>
                          <a:srgbClr val="007CF9"/>
                        </a:buClr>
                        <a:buSzPct val="92857"/>
                        <a:buChar char="■"/>
                        <a:tabLst>
                          <a:tab pos="1030605" algn="l"/>
                        </a:tabLst>
                      </a:pPr>
                      <a:r>
                        <a:rPr dirty="0" sz="1400" spc="2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400" spc="-195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90">
                          <a:solidFill>
                            <a:srgbClr val="0A0A0A"/>
                          </a:solidFill>
                          <a:latin typeface="Microsoft Sans Serif"/>
                          <a:cs typeface="Microsoft Sans Serif"/>
                        </a:rPr>
                        <a:t>I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  <a:p>
                      <a:pPr marL="546735">
                        <a:lnSpc>
                          <a:spcPts val="2245"/>
                        </a:lnSpc>
                        <a:tabLst>
                          <a:tab pos="975994" algn="l"/>
                        </a:tabLst>
                      </a:pPr>
                      <a:r>
                        <a:rPr dirty="0" sz="850">
                          <a:solidFill>
                            <a:srgbClr val="0A0A0A"/>
                          </a:solidFill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850" spc="360">
                          <a:solidFill>
                            <a:srgbClr val="0A0A0A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300" spc="-620">
                          <a:solidFill>
                            <a:srgbClr val="007CF9"/>
                          </a:solidFill>
                          <a:latin typeface="Arial"/>
                          <a:cs typeface="Arial"/>
                        </a:rPr>
                        <a:t>■</a:t>
                      </a:r>
                      <a:r>
                        <a:rPr dirty="0" sz="1300">
                          <a:solidFill>
                            <a:srgbClr val="007CF9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u="heavy" sz="2850" spc="-25">
                          <a:solidFill>
                            <a:srgbClr val="0A0A0A"/>
                          </a:solidFill>
                          <a:uFill>
                            <a:solidFill>
                              <a:srgbClr val="0A0A0A"/>
                            </a:solidFill>
                          </a:uFill>
                          <a:latin typeface="Arial"/>
                          <a:cs typeface="Arial"/>
                        </a:rPr>
                        <a:t>'i</a:t>
                      </a:r>
                      <a:endParaRPr sz="2850">
                        <a:latin typeface="Arial"/>
                        <a:cs typeface="Arial"/>
                      </a:endParaRPr>
                    </a:p>
                    <a:p>
                      <a:pPr marL="228600">
                        <a:lnSpc>
                          <a:spcPts val="6925"/>
                        </a:lnSpc>
                      </a:pPr>
                      <a:r>
                        <a:rPr dirty="0" sz="6750" spc="-25">
                          <a:solidFill>
                            <a:srgbClr val="007CF9"/>
                          </a:solidFill>
                          <a:latin typeface="Courier New"/>
                          <a:cs typeface="Courier New"/>
                        </a:rPr>
                        <a:t>·</a:t>
                      </a:r>
                      <a:r>
                        <a:rPr dirty="0" sz="6750" spc="-25">
                          <a:solidFill>
                            <a:srgbClr val="002359"/>
                          </a:solidFill>
                          <a:latin typeface="Courier New"/>
                          <a:cs typeface="Courier New"/>
                        </a:rPr>
                        <a:t>7</a:t>
                      </a:r>
                      <a:endParaRPr sz="6750">
                        <a:latin typeface="Courier New"/>
                        <a:cs typeface="Courier New"/>
                      </a:endParaRPr>
                    </a:p>
                    <a:p>
                      <a:pPr marL="904240" indent="-408940">
                        <a:lnSpc>
                          <a:spcPts val="1305"/>
                        </a:lnSpc>
                        <a:buChar char="■"/>
                        <a:tabLst>
                          <a:tab pos="904240" algn="l"/>
                          <a:tab pos="904875" algn="l"/>
                        </a:tabLst>
                      </a:pPr>
                      <a:r>
                        <a:rPr dirty="0" u="heavy" sz="1400">
                          <a:solidFill>
                            <a:srgbClr val="007CF9"/>
                          </a:solidFill>
                          <a:uFill>
                            <a:solidFill>
                              <a:srgbClr val="007CF9"/>
                            </a:solidFill>
                          </a:uFill>
                          <a:latin typeface="Arial"/>
                          <a:cs typeface="Arial"/>
                        </a:rPr>
                        <a:t>•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lvl="1" marL="887094" indent="-200025">
                        <a:lnSpc>
                          <a:spcPct val="100000"/>
                        </a:lnSpc>
                        <a:spcBef>
                          <a:spcPts val="50"/>
                        </a:spcBef>
                        <a:buClr>
                          <a:srgbClr val="007CF9"/>
                        </a:buClr>
                        <a:buSzPct val="34615"/>
                        <a:buChar char="■"/>
                        <a:tabLst>
                          <a:tab pos="887730" algn="l"/>
                        </a:tabLst>
                      </a:pPr>
                      <a:r>
                        <a:rPr dirty="0" baseline="-32051" sz="5850" spc="-150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baseline="-32051" sz="5850" spc="-359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heavy" sz="1350" spc="-25">
                          <a:solidFill>
                            <a:srgbClr val="0A0A0A"/>
                          </a:solidFill>
                          <a:uFill>
                            <a:solidFill>
                              <a:srgbClr val="0A0A0A"/>
                            </a:solidFill>
                          </a:uFill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350" spc="-25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: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63817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850">
                          <a:solidFill>
                            <a:srgbClr val="0A0A0A"/>
                          </a:solidFill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850" spc="170">
                          <a:solidFill>
                            <a:srgbClr val="0A0A0A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300" spc="-620">
                          <a:solidFill>
                            <a:srgbClr val="007CF9"/>
                          </a:solidFill>
                          <a:latin typeface="Arial"/>
                          <a:cs typeface="Arial"/>
                        </a:rPr>
                        <a:t>■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53085">
                        <a:lnSpc>
                          <a:spcPct val="100000"/>
                        </a:lnSpc>
                        <a:tabLst>
                          <a:tab pos="851535" algn="l"/>
                          <a:tab pos="1276985" algn="l"/>
                        </a:tabLst>
                      </a:pPr>
                      <a:r>
                        <a:rPr dirty="0" sz="1400" strike="sngStrike">
                          <a:solidFill>
                            <a:srgbClr val="007CF9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400" spc="30" strike="sngStrike">
                          <a:solidFill>
                            <a:srgbClr val="007CF9"/>
                          </a:solidFill>
                          <a:latin typeface="Arial"/>
                          <a:cs typeface="Arial"/>
                        </a:rPr>
                        <a:t>■</a:t>
                      </a:r>
                      <a:r>
                        <a:rPr dirty="0" sz="1400" strike="sngStrike">
                          <a:solidFill>
                            <a:srgbClr val="007CF9"/>
                          </a:solidFill>
                          <a:latin typeface="Arial"/>
                          <a:cs typeface="Arial"/>
                        </a:rPr>
                        <a:t>	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77343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8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0.64</a:t>
                      </a:r>
                      <a:r>
                        <a:rPr dirty="0" sz="850" spc="1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(0</a:t>
                      </a:r>
                      <a:r>
                        <a:rPr dirty="0" sz="8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.45-</a:t>
                      </a:r>
                      <a:r>
                        <a:rPr dirty="0" sz="850" spc="-1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0.89</a:t>
                      </a:r>
                      <a:r>
                        <a:rPr dirty="0" sz="850" spc="-1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4470"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850" b="1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Type</a:t>
                      </a:r>
                      <a:r>
                        <a:rPr dirty="0" sz="850" spc="40" b="1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b="1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of imaging</a:t>
                      </a:r>
                      <a:r>
                        <a:rPr dirty="0" sz="850" spc="145" b="1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devices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5740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850" spc="-20" b="1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IVUS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r" marR="39433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8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59</a:t>
                      </a:r>
                      <a:r>
                        <a:rPr dirty="0" sz="85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/8</a:t>
                      </a:r>
                      <a:r>
                        <a:rPr dirty="0" sz="8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00</a:t>
                      </a:r>
                      <a:r>
                        <a:rPr dirty="0" sz="850" spc="85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(8</a:t>
                      </a:r>
                      <a:r>
                        <a:rPr dirty="0" sz="850" spc="-1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.0</a:t>
                      </a:r>
                      <a:r>
                        <a:rPr dirty="0" sz="850" spc="-1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%)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34925"/>
                </a:tc>
                <a:tc>
                  <a:txBody>
                    <a:bodyPr/>
                    <a:lstStyle/>
                    <a:p>
                      <a:pPr marL="37592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8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60</a:t>
                      </a:r>
                      <a:r>
                        <a:rPr dirty="0" sz="85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/5</a:t>
                      </a:r>
                      <a:r>
                        <a:rPr dirty="0" sz="8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47</a:t>
                      </a:r>
                      <a:r>
                        <a:rPr dirty="0" sz="850" spc="85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(12.3%)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34925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77343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8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0.66</a:t>
                      </a:r>
                      <a:r>
                        <a:rPr dirty="0" sz="850" spc="135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(0</a:t>
                      </a:r>
                      <a:r>
                        <a:rPr dirty="0" sz="8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.46-</a:t>
                      </a:r>
                      <a:r>
                        <a:rPr dirty="0" sz="850" spc="-1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0.</a:t>
                      </a:r>
                      <a:r>
                        <a:rPr dirty="0" sz="850" spc="-1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dirty="0" sz="850" spc="-1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z="850" spc="-1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7010"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850" spc="-25" b="1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OCT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r" marR="39433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85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15/278</a:t>
                      </a:r>
                      <a:r>
                        <a:rPr dirty="0" sz="850" spc="105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dirty="0" sz="850" spc="-1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5.8</a:t>
                      </a:r>
                      <a:r>
                        <a:rPr dirty="0" sz="850" spc="-1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%)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33020"/>
                </a:tc>
                <a:tc>
                  <a:txBody>
                    <a:bodyPr/>
                    <a:lstStyle/>
                    <a:p>
                      <a:pPr marL="37592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8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60/547</a:t>
                      </a:r>
                      <a:r>
                        <a:rPr dirty="0" sz="850" spc="7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(12.3%)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3302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77343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0.47</a:t>
                      </a:r>
                      <a:r>
                        <a:rPr dirty="0" sz="850" spc="135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(0</a:t>
                      </a:r>
                      <a:r>
                        <a:rPr dirty="0" sz="8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.27-</a:t>
                      </a:r>
                      <a:r>
                        <a:rPr dirty="0" sz="850" spc="-1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0.83</a:t>
                      </a:r>
                      <a:r>
                        <a:rPr dirty="0" sz="850" spc="-1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29845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256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850" b="1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Initial</a:t>
                      </a:r>
                      <a:r>
                        <a:rPr dirty="0" sz="850" spc="100" b="1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Presentation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2565"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850" b="1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Stable</a:t>
                      </a:r>
                      <a:r>
                        <a:rPr dirty="0" sz="850" spc="75" b="1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b="1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ischemic</a:t>
                      </a:r>
                      <a:r>
                        <a:rPr dirty="0" sz="850" spc="150" b="1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b="1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heart</a:t>
                      </a:r>
                      <a:r>
                        <a:rPr dirty="0" sz="850" spc="75" b="1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disease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r" marR="3911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8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25</a:t>
                      </a:r>
                      <a:r>
                        <a:rPr dirty="0" sz="85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dirty="0" sz="8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532</a:t>
                      </a:r>
                      <a:r>
                        <a:rPr dirty="0" sz="850" spc="7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dirty="0" sz="850" spc="-1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5.0</a:t>
                      </a:r>
                      <a:r>
                        <a:rPr dirty="0" sz="850" spc="-1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%)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28575"/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8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27</a:t>
                      </a:r>
                      <a:r>
                        <a:rPr dirty="0" sz="85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/2</a:t>
                      </a:r>
                      <a:r>
                        <a:rPr dirty="0" sz="8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75</a:t>
                      </a:r>
                      <a:r>
                        <a:rPr dirty="0" sz="850" spc="7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(10.4%)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28575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77343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8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0.46</a:t>
                      </a:r>
                      <a:r>
                        <a:rPr dirty="0" sz="850" spc="155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(0</a:t>
                      </a:r>
                      <a:r>
                        <a:rPr dirty="0" sz="8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.27-</a:t>
                      </a:r>
                      <a:r>
                        <a:rPr dirty="0" sz="850" spc="-1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0.80</a:t>
                      </a:r>
                      <a:r>
                        <a:rPr dirty="0" sz="850" spc="-1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7010"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850" b="1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Acute</a:t>
                      </a:r>
                      <a:r>
                        <a:rPr dirty="0" sz="850" spc="60" b="1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b="1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coronary</a:t>
                      </a:r>
                      <a:r>
                        <a:rPr dirty="0" sz="850" spc="180" b="1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syndrome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r" marR="37274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8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51/560</a:t>
                      </a:r>
                      <a:r>
                        <a:rPr dirty="0" sz="850" spc="7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(10.4%)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33020"/>
                </a:tc>
                <a:tc>
                  <a:txBody>
                    <a:bodyPr/>
                    <a:lstStyle/>
                    <a:p>
                      <a:pPr marL="37528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8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33</a:t>
                      </a:r>
                      <a:r>
                        <a:rPr dirty="0" sz="85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/2</a:t>
                      </a:r>
                      <a:r>
                        <a:rPr dirty="0" sz="8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72</a:t>
                      </a:r>
                      <a:r>
                        <a:rPr dirty="0" sz="850" spc="8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(14.6%)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3302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77343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0.74</a:t>
                      </a:r>
                      <a:r>
                        <a:rPr dirty="0" sz="850" spc="135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(0</a:t>
                      </a:r>
                      <a:r>
                        <a:rPr dirty="0" sz="8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.48-</a:t>
                      </a:r>
                      <a:r>
                        <a:rPr dirty="0" sz="850" spc="-1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1.15</a:t>
                      </a:r>
                      <a:r>
                        <a:rPr dirty="0" sz="850" spc="-1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29845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4470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850" spc="-25" b="1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Age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5740"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50" b="1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&lt;65</a:t>
                      </a:r>
                      <a:r>
                        <a:rPr dirty="0" sz="850" spc="45" b="1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years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29845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r" marR="39433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8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36/5</a:t>
                      </a:r>
                      <a:r>
                        <a:rPr dirty="0" sz="85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17</a:t>
                      </a:r>
                      <a:r>
                        <a:rPr dirty="0" sz="850" spc="85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dirty="0" sz="850" spc="-1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7.8</a:t>
                      </a:r>
                      <a:r>
                        <a:rPr dirty="0" sz="850" spc="-1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%)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33020"/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8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23/238</a:t>
                      </a:r>
                      <a:r>
                        <a:rPr dirty="0" sz="850" spc="6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(10.6%)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3302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77343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0.</a:t>
                      </a:r>
                      <a:r>
                        <a:rPr dirty="0" sz="85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72</a:t>
                      </a:r>
                      <a:r>
                        <a:rPr dirty="0" sz="850" spc="135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(0</a:t>
                      </a:r>
                      <a:r>
                        <a:rPr dirty="0" sz="8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.42-</a:t>
                      </a:r>
                      <a:r>
                        <a:rPr dirty="0" sz="850" spc="-1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1.21</a:t>
                      </a:r>
                      <a:r>
                        <a:rPr dirty="0" sz="850" spc="-1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29845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7010"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850" spc="-75" b="1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2:65</a:t>
                      </a:r>
                      <a:r>
                        <a:rPr dirty="0" sz="850" spc="15" b="1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years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r" marR="39433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85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40/</a:t>
                      </a:r>
                      <a:r>
                        <a:rPr dirty="0" sz="8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575</a:t>
                      </a:r>
                      <a:r>
                        <a:rPr dirty="0" sz="850" spc="85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dirty="0" sz="850" spc="-1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7.4</a:t>
                      </a:r>
                      <a:r>
                        <a:rPr dirty="0" sz="850" spc="-1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%)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34925"/>
                </a:tc>
                <a:tc>
                  <a:txBody>
                    <a:bodyPr/>
                    <a:lstStyle/>
                    <a:p>
                      <a:pPr marL="37528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8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37</a:t>
                      </a:r>
                      <a:r>
                        <a:rPr dirty="0" sz="85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/3</a:t>
                      </a:r>
                      <a:r>
                        <a:rPr dirty="0" sz="8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09</a:t>
                      </a:r>
                      <a:r>
                        <a:rPr dirty="0" sz="850" spc="85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(13.6%)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34925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77343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8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0.57</a:t>
                      </a:r>
                      <a:r>
                        <a:rPr dirty="0" sz="850" spc="155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(0</a:t>
                      </a:r>
                      <a:r>
                        <a:rPr dirty="0" sz="8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.36-</a:t>
                      </a:r>
                      <a:r>
                        <a:rPr dirty="0" sz="850" spc="-1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0.88</a:t>
                      </a:r>
                      <a:r>
                        <a:rPr dirty="0" sz="850" spc="-1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4470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850" spc="-25" b="1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Sex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5740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850" spc="-20" b="1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Male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r" marR="39433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8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66</a:t>
                      </a:r>
                      <a:r>
                        <a:rPr dirty="0" sz="85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/8</a:t>
                      </a:r>
                      <a:r>
                        <a:rPr dirty="0" sz="8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69</a:t>
                      </a:r>
                      <a:r>
                        <a:rPr dirty="0" sz="850" spc="85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(8</a:t>
                      </a:r>
                      <a:r>
                        <a:rPr dirty="0" sz="850" spc="-1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.3</a:t>
                      </a:r>
                      <a:r>
                        <a:rPr dirty="0" sz="850" spc="-1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%)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34925"/>
                </a:tc>
                <a:tc>
                  <a:txBody>
                    <a:bodyPr/>
                    <a:lstStyle/>
                    <a:p>
                      <a:pPr marL="37592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8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46</a:t>
                      </a:r>
                      <a:r>
                        <a:rPr dirty="0" sz="85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/431</a:t>
                      </a:r>
                      <a:r>
                        <a:rPr dirty="0" sz="850" spc="85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(11.7%)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34925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77343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85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0.70</a:t>
                      </a:r>
                      <a:r>
                        <a:rPr dirty="0" sz="850" spc="135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(0</a:t>
                      </a:r>
                      <a:r>
                        <a:rPr dirty="0" sz="8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.48-</a:t>
                      </a:r>
                      <a:r>
                        <a:rPr dirty="0" sz="850" spc="-1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850" spc="-1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.02</a:t>
                      </a:r>
                      <a:r>
                        <a:rPr dirty="0" sz="850" spc="-1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7010"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850" spc="-10" b="1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Female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r" marR="39433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85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10/223</a:t>
                      </a:r>
                      <a:r>
                        <a:rPr dirty="0" sz="850" spc="105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dirty="0" sz="850" spc="-1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5.2</a:t>
                      </a:r>
                      <a:r>
                        <a:rPr dirty="0" sz="850" spc="-1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%)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33020"/>
                </a:tc>
                <a:tc>
                  <a:txBody>
                    <a:bodyPr/>
                    <a:lstStyle/>
                    <a:p>
                      <a:pPr marL="3714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85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14/</a:t>
                      </a:r>
                      <a:r>
                        <a:rPr dirty="0" sz="8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85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8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dirty="0" sz="850" spc="114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(14.5%)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3302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77343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0.35</a:t>
                      </a:r>
                      <a:r>
                        <a:rPr dirty="0" sz="850" spc="135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(0</a:t>
                      </a:r>
                      <a:r>
                        <a:rPr dirty="0" sz="8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dirty="0" sz="85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8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6-</a:t>
                      </a:r>
                      <a:r>
                        <a:rPr dirty="0" sz="850" spc="-1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0.80</a:t>
                      </a:r>
                      <a:r>
                        <a:rPr dirty="0" sz="850" spc="-1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29845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447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850" b="1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Diabetes</a:t>
                      </a:r>
                      <a:r>
                        <a:rPr dirty="0" sz="850" spc="80" b="1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mellitus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5740"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850" spc="-10" b="1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Presence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r" marR="37274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8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45</a:t>
                      </a:r>
                      <a:r>
                        <a:rPr dirty="0" sz="85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/3</a:t>
                      </a:r>
                      <a:r>
                        <a:rPr dirty="0" sz="8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94</a:t>
                      </a:r>
                      <a:r>
                        <a:rPr dirty="0" sz="850" spc="85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(12.9%)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33020"/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8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26</a:t>
                      </a:r>
                      <a:r>
                        <a:rPr dirty="0" sz="85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/2</a:t>
                      </a:r>
                      <a:r>
                        <a:rPr dirty="0" sz="8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23</a:t>
                      </a:r>
                      <a:r>
                        <a:rPr dirty="0" sz="850" spc="7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(12.3%)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3302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77343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0.97</a:t>
                      </a:r>
                      <a:r>
                        <a:rPr dirty="0" sz="850" spc="135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(0</a:t>
                      </a:r>
                      <a:r>
                        <a:rPr dirty="0" sz="8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.60-</a:t>
                      </a:r>
                      <a:r>
                        <a:rPr dirty="0" sz="850" spc="-1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1.57</a:t>
                      </a:r>
                      <a:r>
                        <a:rPr dirty="0" sz="850" spc="-1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29845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7010"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850" spc="-10" b="1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Absence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r" marR="39433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85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31/698</a:t>
                      </a:r>
                      <a:r>
                        <a:rPr dirty="0" sz="850" spc="7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(4</a:t>
                      </a:r>
                      <a:r>
                        <a:rPr dirty="0" sz="850" spc="-1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.7</a:t>
                      </a:r>
                      <a:r>
                        <a:rPr dirty="0" sz="850" spc="-1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%)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34925"/>
                </a:tc>
                <a:tc>
                  <a:txBody>
                    <a:bodyPr/>
                    <a:lstStyle/>
                    <a:p>
                      <a:pPr marL="37528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85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34/324</a:t>
                      </a:r>
                      <a:r>
                        <a:rPr dirty="0" sz="850" spc="7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(12.2%)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34925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77343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85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0.41</a:t>
                      </a:r>
                      <a:r>
                        <a:rPr dirty="0" sz="850" spc="135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(0</a:t>
                      </a:r>
                      <a:r>
                        <a:rPr dirty="0" sz="8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.25-</a:t>
                      </a:r>
                      <a:r>
                        <a:rPr dirty="0" sz="850" spc="-1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0.67</a:t>
                      </a:r>
                      <a:r>
                        <a:rPr dirty="0" sz="850" spc="-1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447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850" b="1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Chronic</a:t>
                      </a:r>
                      <a:r>
                        <a:rPr dirty="0" sz="850" spc="100" b="1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b="1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kidney</a:t>
                      </a:r>
                      <a:r>
                        <a:rPr dirty="0" sz="850" spc="90" b="1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disease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5740"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850" spc="-10" b="1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Presence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r" marR="37274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8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22</a:t>
                      </a:r>
                      <a:r>
                        <a:rPr dirty="0" sz="85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/203</a:t>
                      </a:r>
                      <a:r>
                        <a:rPr dirty="0" sz="850" spc="7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(13.3%)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34925"/>
                </a:tc>
                <a:tc>
                  <a:txBody>
                    <a:bodyPr/>
                    <a:lstStyle/>
                    <a:p>
                      <a:pPr marL="3987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85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19/93</a:t>
                      </a:r>
                      <a:r>
                        <a:rPr dirty="0" sz="850" spc="75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dirty="0" sz="850" spc="-1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850" spc="-1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850" spc="-1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.3</a:t>
                      </a:r>
                      <a:r>
                        <a:rPr dirty="0" sz="850" spc="-1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%)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34925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77343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85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0.51</a:t>
                      </a:r>
                      <a:r>
                        <a:rPr dirty="0" sz="850" spc="135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(0</a:t>
                      </a:r>
                      <a:r>
                        <a:rPr dirty="0" sz="8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.27-</a:t>
                      </a:r>
                      <a:r>
                        <a:rPr dirty="0" sz="850" spc="-1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0.93</a:t>
                      </a:r>
                      <a:r>
                        <a:rPr dirty="0" sz="850" spc="-1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7010"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850" spc="-10" b="1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Absence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r" marR="39433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8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54</a:t>
                      </a:r>
                      <a:r>
                        <a:rPr dirty="0" sz="85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dirty="0" sz="8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889</a:t>
                      </a:r>
                      <a:r>
                        <a:rPr dirty="0" sz="850" spc="85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dirty="0" sz="850" spc="-1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6.4</a:t>
                      </a:r>
                      <a:r>
                        <a:rPr dirty="0" sz="850" spc="-1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%)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33020"/>
                </a:tc>
                <a:tc>
                  <a:txBody>
                    <a:bodyPr/>
                    <a:lstStyle/>
                    <a:p>
                      <a:pPr marL="40005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85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41/454</a:t>
                      </a:r>
                      <a:r>
                        <a:rPr dirty="0" sz="850" spc="7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(9.9%)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3302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77343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0.66</a:t>
                      </a:r>
                      <a:r>
                        <a:rPr dirty="0" sz="850" spc="1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(0</a:t>
                      </a:r>
                      <a:r>
                        <a:rPr dirty="0" sz="8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.44-</a:t>
                      </a:r>
                      <a:r>
                        <a:rPr dirty="0" sz="850" spc="-1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0.99</a:t>
                      </a:r>
                      <a:r>
                        <a:rPr dirty="0" sz="850" spc="-1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29845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574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850" b="1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Left</a:t>
                      </a:r>
                      <a:r>
                        <a:rPr dirty="0" sz="850" spc="30" b="1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b="1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ventricular</a:t>
                      </a:r>
                      <a:r>
                        <a:rPr dirty="0" sz="850" spc="200" b="1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b="1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ejection</a:t>
                      </a:r>
                      <a:r>
                        <a:rPr dirty="0" sz="850" spc="95" b="1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fraction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4470"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850" spc="-20" b="1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&lt;50%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r" marR="3727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8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22/2</a:t>
                      </a:r>
                      <a:r>
                        <a:rPr dirty="0" sz="85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8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dirty="0" sz="850" spc="7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(12.0%)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31750"/>
                </a:tc>
                <a:tc>
                  <a:txBody>
                    <a:bodyPr/>
                    <a:lstStyle/>
                    <a:p>
                      <a:pPr marL="3987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85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12/84</a:t>
                      </a:r>
                      <a:r>
                        <a:rPr dirty="0" sz="850" spc="75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(15</a:t>
                      </a:r>
                      <a:r>
                        <a:rPr dirty="0" sz="850" spc="-1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.0</a:t>
                      </a:r>
                      <a:r>
                        <a:rPr dirty="0" sz="850" spc="-1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%)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3175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77343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8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0.72</a:t>
                      </a:r>
                      <a:r>
                        <a:rPr dirty="0" sz="850" spc="155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(0</a:t>
                      </a:r>
                      <a:r>
                        <a:rPr dirty="0" sz="8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.35-</a:t>
                      </a:r>
                      <a:r>
                        <a:rPr dirty="0" sz="850" spc="-1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850" spc="-1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.45</a:t>
                      </a:r>
                      <a:r>
                        <a:rPr dirty="0" sz="850" spc="-1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43204"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850" spc="-10" b="1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2:50%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9433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8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54</a:t>
                      </a:r>
                      <a:r>
                        <a:rPr dirty="0" sz="85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/882</a:t>
                      </a:r>
                      <a:r>
                        <a:rPr dirty="0" sz="850" spc="85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(6</a:t>
                      </a:r>
                      <a:r>
                        <a:rPr dirty="0" sz="850" spc="-1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.7</a:t>
                      </a:r>
                      <a:r>
                        <a:rPr dirty="0" sz="850" spc="-1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%)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592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85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48/463</a:t>
                      </a:r>
                      <a:r>
                        <a:rPr dirty="0" sz="850" spc="70">
                          <a:solidFill>
                            <a:srgbClr val="0A0A0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(11.8%)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77343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85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0.58</a:t>
                      </a:r>
                      <a:r>
                        <a:rPr dirty="0" sz="850" spc="125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(0.39-0.85)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7" name="object 7" descr=""/>
          <p:cNvSpPr txBox="1"/>
          <p:nvPr/>
        </p:nvSpPr>
        <p:spPr>
          <a:xfrm>
            <a:off x="371853" y="5993650"/>
            <a:ext cx="901700" cy="4762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50" spc="-50" b="1">
                <a:solidFill>
                  <a:srgbClr val="2685C1"/>
                </a:solidFill>
                <a:latin typeface="Times New Roman"/>
                <a:cs typeface="Times New Roman"/>
              </a:rPr>
              <a:t>A</a:t>
            </a:r>
            <a:r>
              <a:rPr dirty="0" sz="2950" spc="-50" b="1">
                <a:solidFill>
                  <a:srgbClr val="3160A3"/>
                </a:solidFill>
                <a:latin typeface="Times New Roman"/>
                <a:cs typeface="Times New Roman"/>
              </a:rPr>
              <a:t>C</a:t>
            </a:r>
            <a:r>
              <a:rPr dirty="0" sz="2950" spc="-50" b="1">
                <a:solidFill>
                  <a:srgbClr val="423887"/>
                </a:solidFill>
                <a:latin typeface="Times New Roman"/>
                <a:cs typeface="Times New Roman"/>
              </a:rPr>
              <a:t>C</a:t>
            </a:r>
            <a:r>
              <a:rPr dirty="0" sz="2950" spc="-50" b="1">
                <a:solidFill>
                  <a:srgbClr val="6B3872"/>
                </a:solidFill>
                <a:latin typeface="Times New Roman"/>
                <a:cs typeface="Times New Roman"/>
              </a:rPr>
              <a:t>.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12379" y="6384233"/>
            <a:ext cx="586740" cy="11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0">
                <a:solidFill>
                  <a:srgbClr val="727070"/>
                </a:solidFill>
                <a:latin typeface="Arial"/>
                <a:cs typeface="Arial"/>
              </a:rPr>
              <a:t>TOGETHER</a:t>
            </a:r>
            <a:r>
              <a:rPr dirty="0" sz="600" spc="40">
                <a:solidFill>
                  <a:srgbClr val="727070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727070"/>
                </a:solidFill>
                <a:latin typeface="Arial"/>
                <a:cs typeface="Arial"/>
              </a:rPr>
              <a:t>WIT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80755" y="196071"/>
            <a:ext cx="11421745" cy="489584"/>
            <a:chOff x="380755" y="196071"/>
            <a:chExt cx="11421745" cy="489584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0755" y="196071"/>
              <a:ext cx="4923507" cy="48944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25047" y="196071"/>
              <a:ext cx="5665657" cy="48944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1004296" y="405572"/>
              <a:ext cx="112395" cy="69850"/>
            </a:xfrm>
            <a:custGeom>
              <a:avLst/>
              <a:gdLst/>
              <a:ahLst/>
              <a:cxnLst/>
              <a:rect l="l" t="t" r="r" b="b"/>
              <a:pathLst>
                <a:path w="112395" h="69850">
                  <a:moveTo>
                    <a:pt x="112365" y="0"/>
                  </a:moveTo>
                  <a:lnTo>
                    <a:pt x="0" y="0"/>
                  </a:lnTo>
                  <a:lnTo>
                    <a:pt x="0" y="69701"/>
                  </a:lnTo>
                  <a:lnTo>
                    <a:pt x="112365" y="69701"/>
                  </a:lnTo>
                  <a:lnTo>
                    <a:pt x="112365" y="0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1004296" y="405571"/>
              <a:ext cx="112395" cy="69850"/>
            </a:xfrm>
            <a:custGeom>
              <a:avLst/>
              <a:gdLst/>
              <a:ahLst/>
              <a:cxnLst/>
              <a:rect l="l" t="t" r="r" b="b"/>
              <a:pathLst>
                <a:path w="112395" h="69850">
                  <a:moveTo>
                    <a:pt x="0" y="0"/>
                  </a:moveTo>
                  <a:lnTo>
                    <a:pt x="112365" y="0"/>
                  </a:lnTo>
                  <a:lnTo>
                    <a:pt x="112365" y="69701"/>
                  </a:lnTo>
                  <a:lnTo>
                    <a:pt x="0" y="6970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1159524" y="202421"/>
              <a:ext cx="636270" cy="376555"/>
            </a:xfrm>
            <a:custGeom>
              <a:avLst/>
              <a:gdLst/>
              <a:ahLst/>
              <a:cxnLst/>
              <a:rect l="l" t="t" r="r" b="b"/>
              <a:pathLst>
                <a:path w="636270" h="376555">
                  <a:moveTo>
                    <a:pt x="96738" y="6201"/>
                  </a:moveTo>
                  <a:lnTo>
                    <a:pt x="0" y="6201"/>
                  </a:lnTo>
                  <a:lnTo>
                    <a:pt x="0" y="369837"/>
                  </a:lnTo>
                  <a:lnTo>
                    <a:pt x="60027" y="369837"/>
                  </a:lnTo>
                  <a:lnTo>
                    <a:pt x="60027" y="232667"/>
                  </a:lnTo>
                  <a:lnTo>
                    <a:pt x="99466" y="232667"/>
                  </a:lnTo>
                  <a:lnTo>
                    <a:pt x="145975" y="229970"/>
                  </a:lnTo>
                  <a:lnTo>
                    <a:pt x="187058" y="215490"/>
                  </a:lnTo>
                  <a:lnTo>
                    <a:pt x="213568" y="184423"/>
                  </a:lnTo>
                  <a:lnTo>
                    <a:pt x="219683" y="171152"/>
                  </a:lnTo>
                  <a:lnTo>
                    <a:pt x="60027" y="171152"/>
                  </a:lnTo>
                  <a:lnTo>
                    <a:pt x="60027" y="67716"/>
                  </a:lnTo>
                  <a:lnTo>
                    <a:pt x="220549" y="67716"/>
                  </a:lnTo>
                  <a:lnTo>
                    <a:pt x="218754" y="62136"/>
                  </a:lnTo>
                  <a:lnTo>
                    <a:pt x="191647" y="24619"/>
                  </a:lnTo>
                  <a:lnTo>
                    <a:pt x="156781" y="9131"/>
                  </a:lnTo>
                  <a:lnTo>
                    <a:pt x="121434" y="6526"/>
                  </a:lnTo>
                  <a:lnTo>
                    <a:pt x="96738" y="6201"/>
                  </a:lnTo>
                  <a:close/>
                </a:path>
                <a:path w="636270" h="376555">
                  <a:moveTo>
                    <a:pt x="220549" y="67716"/>
                  </a:moveTo>
                  <a:lnTo>
                    <a:pt x="89367" y="67716"/>
                  </a:lnTo>
                  <a:lnTo>
                    <a:pt x="106629" y="67980"/>
                  </a:lnTo>
                  <a:lnTo>
                    <a:pt x="120629" y="68773"/>
                  </a:lnTo>
                  <a:lnTo>
                    <a:pt x="158483" y="88602"/>
                  </a:lnTo>
                  <a:lnTo>
                    <a:pt x="166439" y="119186"/>
                  </a:lnTo>
                  <a:lnTo>
                    <a:pt x="165958" y="127788"/>
                  </a:lnTo>
                  <a:lnTo>
                    <a:pt x="144724" y="163592"/>
                  </a:lnTo>
                  <a:lnTo>
                    <a:pt x="93343" y="171152"/>
                  </a:lnTo>
                  <a:lnTo>
                    <a:pt x="219683" y="171152"/>
                  </a:lnTo>
                  <a:lnTo>
                    <a:pt x="220079" y="170292"/>
                  </a:lnTo>
                  <a:lnTo>
                    <a:pt x="224730" y="154564"/>
                  </a:lnTo>
                  <a:lnTo>
                    <a:pt x="227521" y="137239"/>
                  </a:lnTo>
                  <a:lnTo>
                    <a:pt x="228451" y="118318"/>
                  </a:lnTo>
                  <a:lnTo>
                    <a:pt x="227373" y="97606"/>
                  </a:lnTo>
                  <a:lnTo>
                    <a:pt x="224141" y="78879"/>
                  </a:lnTo>
                  <a:lnTo>
                    <a:pt x="220549" y="67716"/>
                  </a:lnTo>
                  <a:close/>
                </a:path>
                <a:path w="636270" h="376555">
                  <a:moveTo>
                    <a:pt x="636141" y="6201"/>
                  </a:moveTo>
                  <a:lnTo>
                    <a:pt x="576113" y="6201"/>
                  </a:lnTo>
                  <a:lnTo>
                    <a:pt x="576113" y="369837"/>
                  </a:lnTo>
                  <a:lnTo>
                    <a:pt x="636141" y="369837"/>
                  </a:lnTo>
                  <a:lnTo>
                    <a:pt x="636141" y="6201"/>
                  </a:lnTo>
                  <a:close/>
                </a:path>
                <a:path w="636270" h="376555">
                  <a:moveTo>
                    <a:pt x="407428" y="0"/>
                  </a:moveTo>
                  <a:lnTo>
                    <a:pt x="352120" y="11410"/>
                  </a:lnTo>
                  <a:lnTo>
                    <a:pt x="309352" y="45641"/>
                  </a:lnTo>
                  <a:lnTo>
                    <a:pt x="277884" y="108334"/>
                  </a:lnTo>
                  <a:lnTo>
                    <a:pt x="270017" y="147262"/>
                  </a:lnTo>
                  <a:lnTo>
                    <a:pt x="267394" y="191244"/>
                  </a:lnTo>
                  <a:lnTo>
                    <a:pt x="269999" y="233009"/>
                  </a:lnTo>
                  <a:lnTo>
                    <a:pt x="290835" y="302958"/>
                  </a:lnTo>
                  <a:lnTo>
                    <a:pt x="328554" y="350784"/>
                  </a:lnTo>
                  <a:lnTo>
                    <a:pt x="375807" y="373233"/>
                  </a:lnTo>
                  <a:lnTo>
                    <a:pt x="403572" y="376039"/>
                  </a:lnTo>
                  <a:lnTo>
                    <a:pt x="425850" y="374279"/>
                  </a:lnTo>
                  <a:lnTo>
                    <a:pt x="464917" y="360203"/>
                  </a:lnTo>
                  <a:lnTo>
                    <a:pt x="496450" y="331754"/>
                  </a:lnTo>
                  <a:lnTo>
                    <a:pt x="507840" y="313283"/>
                  </a:lnTo>
                  <a:lnTo>
                    <a:pt x="402579" y="313283"/>
                  </a:lnTo>
                  <a:lnTo>
                    <a:pt x="387092" y="311469"/>
                  </a:lnTo>
                  <a:lnTo>
                    <a:pt x="349746" y="284261"/>
                  </a:lnTo>
                  <a:lnTo>
                    <a:pt x="334491" y="245318"/>
                  </a:lnTo>
                  <a:lnTo>
                    <a:pt x="329406" y="186531"/>
                  </a:lnTo>
                  <a:lnTo>
                    <a:pt x="330710" y="155757"/>
                  </a:lnTo>
                  <a:lnTo>
                    <a:pt x="341147" y="108257"/>
                  </a:lnTo>
                  <a:lnTo>
                    <a:pt x="374196" y="69949"/>
                  </a:lnTo>
                  <a:lnTo>
                    <a:pt x="404204" y="62755"/>
                  </a:lnTo>
                  <a:lnTo>
                    <a:pt x="511230" y="62755"/>
                  </a:lnTo>
                  <a:lnTo>
                    <a:pt x="502581" y="47857"/>
                  </a:lnTo>
                  <a:lnTo>
                    <a:pt x="491346" y="34230"/>
                  </a:lnTo>
                  <a:lnTo>
                    <a:pt x="473439" y="19254"/>
                  </a:lnTo>
                  <a:lnTo>
                    <a:pt x="453484" y="8557"/>
                  </a:lnTo>
                  <a:lnTo>
                    <a:pt x="431480" y="2139"/>
                  </a:lnTo>
                  <a:lnTo>
                    <a:pt x="407428" y="0"/>
                  </a:lnTo>
                  <a:close/>
                </a:path>
                <a:path w="636270" h="376555">
                  <a:moveTo>
                    <a:pt x="468809" y="236141"/>
                  </a:moveTo>
                  <a:lnTo>
                    <a:pt x="451791" y="284261"/>
                  </a:lnTo>
                  <a:lnTo>
                    <a:pt x="414083" y="312128"/>
                  </a:lnTo>
                  <a:lnTo>
                    <a:pt x="402579" y="313283"/>
                  </a:lnTo>
                  <a:lnTo>
                    <a:pt x="507840" y="313283"/>
                  </a:lnTo>
                  <a:lnTo>
                    <a:pt x="508949" y="311469"/>
                  </a:lnTo>
                  <a:lnTo>
                    <a:pt x="519146" y="287168"/>
                  </a:lnTo>
                  <a:lnTo>
                    <a:pt x="527099" y="258712"/>
                  </a:lnTo>
                  <a:lnTo>
                    <a:pt x="468809" y="236141"/>
                  </a:lnTo>
                  <a:close/>
                </a:path>
                <a:path w="636270" h="376555">
                  <a:moveTo>
                    <a:pt x="511230" y="62755"/>
                  </a:moveTo>
                  <a:lnTo>
                    <a:pt x="404204" y="62755"/>
                  </a:lnTo>
                  <a:lnTo>
                    <a:pt x="415379" y="63740"/>
                  </a:lnTo>
                  <a:lnTo>
                    <a:pt x="425792" y="66693"/>
                  </a:lnTo>
                  <a:lnTo>
                    <a:pt x="458530" y="97699"/>
                  </a:lnTo>
                  <a:lnTo>
                    <a:pt x="467072" y="123775"/>
                  </a:lnTo>
                  <a:lnTo>
                    <a:pt x="526604" y="106412"/>
                  </a:lnTo>
                  <a:lnTo>
                    <a:pt x="520210" y="83948"/>
                  </a:lnTo>
                  <a:lnTo>
                    <a:pt x="512202" y="64430"/>
                  </a:lnTo>
                  <a:lnTo>
                    <a:pt x="511230" y="62755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13201" y="263788"/>
              <a:ext cx="119112" cy="116135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1159524" y="202421"/>
              <a:ext cx="636270" cy="376555"/>
            </a:xfrm>
            <a:custGeom>
              <a:avLst/>
              <a:gdLst/>
              <a:ahLst/>
              <a:cxnLst/>
              <a:rect l="l" t="t" r="r" b="b"/>
              <a:pathLst>
                <a:path w="636270" h="376555">
                  <a:moveTo>
                    <a:pt x="576113" y="6201"/>
                  </a:moveTo>
                  <a:lnTo>
                    <a:pt x="636141" y="6201"/>
                  </a:lnTo>
                  <a:lnTo>
                    <a:pt x="636141" y="369837"/>
                  </a:lnTo>
                  <a:lnTo>
                    <a:pt x="576113" y="369837"/>
                  </a:lnTo>
                  <a:lnTo>
                    <a:pt x="576113" y="6201"/>
                  </a:lnTo>
                  <a:close/>
                </a:path>
                <a:path w="636270" h="376555">
                  <a:moveTo>
                    <a:pt x="0" y="6201"/>
                  </a:moveTo>
                  <a:lnTo>
                    <a:pt x="96738" y="6201"/>
                  </a:lnTo>
                  <a:lnTo>
                    <a:pt x="121434" y="6526"/>
                  </a:lnTo>
                  <a:lnTo>
                    <a:pt x="167431" y="11410"/>
                  </a:lnTo>
                  <a:lnTo>
                    <a:pt x="202010" y="34804"/>
                  </a:lnTo>
                  <a:lnTo>
                    <a:pt x="224141" y="78878"/>
                  </a:lnTo>
                  <a:lnTo>
                    <a:pt x="228451" y="118318"/>
                  </a:lnTo>
                  <a:lnTo>
                    <a:pt x="227520" y="137239"/>
                  </a:lnTo>
                  <a:lnTo>
                    <a:pt x="213568" y="184422"/>
                  </a:lnTo>
                  <a:lnTo>
                    <a:pt x="187058" y="215490"/>
                  </a:lnTo>
                  <a:lnTo>
                    <a:pt x="145975" y="229970"/>
                  </a:lnTo>
                  <a:lnTo>
                    <a:pt x="99466" y="232667"/>
                  </a:lnTo>
                  <a:lnTo>
                    <a:pt x="60027" y="232667"/>
                  </a:lnTo>
                  <a:lnTo>
                    <a:pt x="60027" y="369837"/>
                  </a:lnTo>
                  <a:lnTo>
                    <a:pt x="0" y="369837"/>
                  </a:lnTo>
                  <a:lnTo>
                    <a:pt x="0" y="6201"/>
                  </a:lnTo>
                  <a:close/>
                </a:path>
                <a:path w="636270" h="376555">
                  <a:moveTo>
                    <a:pt x="407428" y="0"/>
                  </a:moveTo>
                  <a:lnTo>
                    <a:pt x="453483" y="8557"/>
                  </a:lnTo>
                  <a:lnTo>
                    <a:pt x="491345" y="34230"/>
                  </a:lnTo>
                  <a:lnTo>
                    <a:pt x="520209" y="83948"/>
                  </a:lnTo>
                  <a:lnTo>
                    <a:pt x="526603" y="106412"/>
                  </a:lnTo>
                  <a:lnTo>
                    <a:pt x="467072" y="123775"/>
                  </a:lnTo>
                  <a:lnTo>
                    <a:pt x="463507" y="109876"/>
                  </a:lnTo>
                  <a:lnTo>
                    <a:pt x="458529" y="97699"/>
                  </a:lnTo>
                  <a:lnTo>
                    <a:pt x="425792" y="66693"/>
                  </a:lnTo>
                  <a:lnTo>
                    <a:pt x="404204" y="62755"/>
                  </a:lnTo>
                  <a:lnTo>
                    <a:pt x="388439" y="64554"/>
                  </a:lnTo>
                  <a:lnTo>
                    <a:pt x="350279" y="91529"/>
                  </a:lnTo>
                  <a:lnTo>
                    <a:pt x="334624" y="129666"/>
                  </a:lnTo>
                  <a:lnTo>
                    <a:pt x="329406" y="186531"/>
                  </a:lnTo>
                  <a:lnTo>
                    <a:pt x="330677" y="218405"/>
                  </a:lnTo>
                  <a:lnTo>
                    <a:pt x="340847" y="267270"/>
                  </a:lnTo>
                  <a:lnTo>
                    <a:pt x="373124" y="306027"/>
                  </a:lnTo>
                  <a:lnTo>
                    <a:pt x="402580" y="313283"/>
                  </a:lnTo>
                  <a:lnTo>
                    <a:pt x="414083" y="312128"/>
                  </a:lnTo>
                  <a:lnTo>
                    <a:pt x="451832" y="284207"/>
                  </a:lnTo>
                  <a:lnTo>
                    <a:pt x="468808" y="236140"/>
                  </a:lnTo>
                  <a:lnTo>
                    <a:pt x="527099" y="258712"/>
                  </a:lnTo>
                  <a:lnTo>
                    <a:pt x="508930" y="311515"/>
                  </a:lnTo>
                  <a:lnTo>
                    <a:pt x="481707" y="347885"/>
                  </a:lnTo>
                  <a:lnTo>
                    <a:pt x="446298" y="369000"/>
                  </a:lnTo>
                  <a:lnTo>
                    <a:pt x="403572" y="376039"/>
                  </a:lnTo>
                  <a:lnTo>
                    <a:pt x="375806" y="373232"/>
                  </a:lnTo>
                  <a:lnTo>
                    <a:pt x="328553" y="350784"/>
                  </a:lnTo>
                  <a:lnTo>
                    <a:pt x="290834" y="302958"/>
                  </a:lnTo>
                  <a:lnTo>
                    <a:pt x="269999" y="233008"/>
                  </a:lnTo>
                  <a:lnTo>
                    <a:pt x="267394" y="191244"/>
                  </a:lnTo>
                  <a:lnTo>
                    <a:pt x="270016" y="147262"/>
                  </a:lnTo>
                  <a:lnTo>
                    <a:pt x="277884" y="108334"/>
                  </a:lnTo>
                  <a:lnTo>
                    <a:pt x="309353" y="45640"/>
                  </a:lnTo>
                  <a:lnTo>
                    <a:pt x="352120" y="11410"/>
                  </a:lnTo>
                  <a:lnTo>
                    <a:pt x="378207" y="2852"/>
                  </a:lnTo>
                  <a:lnTo>
                    <a:pt x="407428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4347714" y="1009395"/>
            <a:ext cx="360489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solidFill>
                  <a:srgbClr val="002060"/>
                </a:solidFill>
                <a:latin typeface="Arial Narrow"/>
                <a:cs typeface="Arial Narrow"/>
              </a:rPr>
              <a:t>IVUS-</a:t>
            </a:r>
            <a:r>
              <a:rPr dirty="0" sz="1600" b="1">
                <a:solidFill>
                  <a:srgbClr val="002060"/>
                </a:solidFill>
                <a:latin typeface="Arial Narrow"/>
                <a:cs typeface="Arial Narrow"/>
              </a:rPr>
              <a:t>guided</a:t>
            </a:r>
            <a:r>
              <a:rPr dirty="0" sz="1600" spc="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1600" b="1">
                <a:solidFill>
                  <a:srgbClr val="002060"/>
                </a:solidFill>
                <a:latin typeface="Arial Narrow"/>
                <a:cs typeface="Arial Narrow"/>
              </a:rPr>
              <a:t>PCI</a:t>
            </a:r>
            <a:r>
              <a:rPr dirty="0" sz="1600" spc="10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1600" b="1">
                <a:solidFill>
                  <a:srgbClr val="002060"/>
                </a:solidFill>
                <a:latin typeface="Arial Narrow"/>
                <a:cs typeface="Arial Narrow"/>
              </a:rPr>
              <a:t>vs.</a:t>
            </a:r>
            <a:r>
              <a:rPr dirty="0" sz="1600" spc="-4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1600" spc="-10" b="1">
                <a:solidFill>
                  <a:srgbClr val="002060"/>
                </a:solidFill>
                <a:latin typeface="Arial Narrow"/>
                <a:cs typeface="Arial Narrow"/>
              </a:rPr>
              <a:t>Angiography-</a:t>
            </a:r>
            <a:r>
              <a:rPr dirty="0" sz="1600" b="1">
                <a:solidFill>
                  <a:srgbClr val="002060"/>
                </a:solidFill>
                <a:latin typeface="Arial Narrow"/>
                <a:cs typeface="Arial Narrow"/>
              </a:rPr>
              <a:t>guided</a:t>
            </a:r>
            <a:r>
              <a:rPr dirty="0" sz="1600" spc="10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1600" spc="-25" b="1">
                <a:solidFill>
                  <a:srgbClr val="002060"/>
                </a:solidFill>
                <a:latin typeface="Arial Narrow"/>
                <a:cs typeface="Arial Narrow"/>
              </a:rPr>
              <a:t>PCI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OCT-</a:t>
            </a:r>
            <a:r>
              <a:rPr dirty="0"/>
              <a:t>guided</a:t>
            </a:r>
            <a:r>
              <a:rPr dirty="0" spc="-10"/>
              <a:t> </a:t>
            </a:r>
            <a:r>
              <a:rPr dirty="0"/>
              <a:t>PCI</a:t>
            </a:r>
            <a:r>
              <a:rPr dirty="0" spc="5"/>
              <a:t> </a:t>
            </a:r>
            <a:r>
              <a:rPr dirty="0"/>
              <a:t>vs.</a:t>
            </a:r>
            <a:r>
              <a:rPr dirty="0" spc="-45"/>
              <a:t> </a:t>
            </a:r>
            <a:r>
              <a:rPr dirty="0" spc="-10"/>
              <a:t>Angiography-</a:t>
            </a:r>
            <a:r>
              <a:rPr dirty="0"/>
              <a:t>guided</a:t>
            </a:r>
            <a:r>
              <a:rPr dirty="0" spc="5"/>
              <a:t> </a:t>
            </a:r>
            <a:r>
              <a:rPr dirty="0" spc="-25"/>
              <a:t>PCI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4762039" y="2160523"/>
            <a:ext cx="20739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 Narrow"/>
                <a:cs typeface="Arial Narrow"/>
              </a:rPr>
              <a:t>HR</a:t>
            </a:r>
            <a:r>
              <a:rPr dirty="0" sz="1200" spc="5" b="1">
                <a:latin typeface="Arial Narrow"/>
                <a:cs typeface="Arial Narrow"/>
              </a:rPr>
              <a:t> </a:t>
            </a:r>
            <a:r>
              <a:rPr dirty="0" sz="1200" b="1">
                <a:latin typeface="Arial Narrow"/>
                <a:cs typeface="Arial Narrow"/>
              </a:rPr>
              <a:t>0.66,</a:t>
            </a:r>
            <a:r>
              <a:rPr dirty="0" sz="1200" spc="10" b="1">
                <a:latin typeface="Arial Narrow"/>
                <a:cs typeface="Arial Narrow"/>
              </a:rPr>
              <a:t> </a:t>
            </a:r>
            <a:r>
              <a:rPr dirty="0" sz="1200" b="1">
                <a:latin typeface="Arial Narrow"/>
                <a:cs typeface="Arial Narrow"/>
              </a:rPr>
              <a:t>95%</a:t>
            </a:r>
            <a:r>
              <a:rPr dirty="0" sz="1200" spc="10" b="1">
                <a:latin typeface="Arial Narrow"/>
                <a:cs typeface="Arial Narrow"/>
              </a:rPr>
              <a:t> </a:t>
            </a:r>
            <a:r>
              <a:rPr dirty="0" sz="1200" b="1">
                <a:latin typeface="Arial Narrow"/>
                <a:cs typeface="Arial Narrow"/>
              </a:rPr>
              <a:t>CI</a:t>
            </a:r>
            <a:r>
              <a:rPr dirty="0" sz="1200" spc="10" b="1">
                <a:latin typeface="Arial Narrow"/>
                <a:cs typeface="Arial Narrow"/>
              </a:rPr>
              <a:t> </a:t>
            </a:r>
            <a:r>
              <a:rPr dirty="0" sz="1200" spc="-10" b="1">
                <a:latin typeface="Arial Narrow"/>
                <a:cs typeface="Arial Narrow"/>
              </a:rPr>
              <a:t>0.46-</a:t>
            </a:r>
            <a:r>
              <a:rPr dirty="0" sz="1200" b="1">
                <a:latin typeface="Arial Narrow"/>
                <a:cs typeface="Arial Narrow"/>
              </a:rPr>
              <a:t>0.95,</a:t>
            </a:r>
            <a:r>
              <a:rPr dirty="0" sz="1200" spc="10" b="1">
                <a:latin typeface="Arial Narrow"/>
                <a:cs typeface="Arial Narrow"/>
              </a:rPr>
              <a:t> </a:t>
            </a:r>
            <a:r>
              <a:rPr dirty="0" sz="1200" spc="-10" b="1">
                <a:latin typeface="Arial Narrow"/>
                <a:cs typeface="Arial Narrow"/>
              </a:rPr>
              <a:t>P=0.025</a:t>
            </a:r>
            <a:endParaRPr sz="1200">
              <a:latin typeface="Arial Narrow"/>
              <a:cs typeface="Arial Narrow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4505821" y="1476142"/>
            <a:ext cx="3267075" cy="3140710"/>
            <a:chOff x="4505821" y="1476142"/>
            <a:chExt cx="3267075" cy="3140710"/>
          </a:xfrm>
        </p:grpSpPr>
        <p:sp>
          <p:nvSpPr>
            <p:cNvPr id="14" name="object 14" descr=""/>
            <p:cNvSpPr/>
            <p:nvPr/>
          </p:nvSpPr>
          <p:spPr>
            <a:xfrm>
              <a:off x="4531470" y="1480904"/>
              <a:ext cx="0" cy="3097530"/>
            </a:xfrm>
            <a:custGeom>
              <a:avLst/>
              <a:gdLst/>
              <a:ahLst/>
              <a:cxnLst/>
              <a:rect l="l" t="t" r="r" b="b"/>
              <a:pathLst>
                <a:path w="0" h="3097529">
                  <a:moveTo>
                    <a:pt x="0" y="3097082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510583" y="4408972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4" h="0">
                  <a:moveTo>
                    <a:pt x="0" y="0"/>
                  </a:moveTo>
                  <a:lnTo>
                    <a:pt x="20886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510583" y="3705860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4" h="0">
                  <a:moveTo>
                    <a:pt x="0" y="0"/>
                  </a:moveTo>
                  <a:lnTo>
                    <a:pt x="20886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4510583" y="3002747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4" h="0">
                  <a:moveTo>
                    <a:pt x="0" y="0"/>
                  </a:moveTo>
                  <a:lnTo>
                    <a:pt x="20886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510583" y="2301171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4" h="0">
                  <a:moveTo>
                    <a:pt x="0" y="0"/>
                  </a:moveTo>
                  <a:lnTo>
                    <a:pt x="20886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510583" y="1598060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4" h="0">
                  <a:moveTo>
                    <a:pt x="0" y="0"/>
                  </a:moveTo>
                  <a:lnTo>
                    <a:pt x="20886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531470" y="4575134"/>
              <a:ext cx="3236595" cy="0"/>
            </a:xfrm>
            <a:custGeom>
              <a:avLst/>
              <a:gdLst/>
              <a:ahLst/>
              <a:cxnLst/>
              <a:rect l="l" t="t" r="r" b="b"/>
              <a:pathLst>
                <a:path w="3236595" h="0">
                  <a:moveTo>
                    <a:pt x="0" y="0"/>
                  </a:moveTo>
                  <a:lnTo>
                    <a:pt x="3236431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678540" y="45751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36925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655822" y="45751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36925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638325" y="45751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36925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7616478" y="45751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36925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4335333" y="4303267"/>
            <a:ext cx="952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 Narrow"/>
                <a:cs typeface="Arial Narrow"/>
              </a:rPr>
              <a:t>0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4312047" y="3602228"/>
            <a:ext cx="1651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Arial Narrow"/>
                <a:cs typeface="Arial Narrow"/>
              </a:rPr>
              <a:t>10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4312047" y="2898140"/>
            <a:ext cx="1651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Arial Narrow"/>
                <a:cs typeface="Arial Narrow"/>
              </a:rPr>
              <a:t>20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4312047" y="2197100"/>
            <a:ext cx="1651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Arial Narrow"/>
                <a:cs typeface="Arial Narrow"/>
              </a:rPr>
              <a:t>30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4312047" y="1493011"/>
            <a:ext cx="1651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Arial Narrow"/>
                <a:cs typeface="Arial Narrow"/>
              </a:rPr>
              <a:t>40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4641977" y="4626355"/>
            <a:ext cx="952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 Narrow"/>
                <a:cs typeface="Arial Narrow"/>
              </a:rPr>
              <a:t>0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5538061" y="4547108"/>
            <a:ext cx="1172845" cy="549910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marL="88900">
              <a:lnSpc>
                <a:spcPct val="100000"/>
              </a:lnSpc>
              <a:spcBef>
                <a:spcPts val="720"/>
              </a:spcBef>
              <a:tabLst>
                <a:tab pos="1076960" algn="l"/>
              </a:tabLst>
            </a:pPr>
            <a:r>
              <a:rPr dirty="0" sz="1200" spc="-50" b="1">
                <a:latin typeface="Arial Narrow"/>
                <a:cs typeface="Arial Narrow"/>
              </a:rPr>
              <a:t>1</a:t>
            </a:r>
            <a:r>
              <a:rPr dirty="0" sz="1200" b="1">
                <a:latin typeface="Arial Narrow"/>
                <a:cs typeface="Arial Narrow"/>
              </a:rPr>
              <a:t>	</a:t>
            </a:r>
            <a:r>
              <a:rPr dirty="0" sz="1200" spc="-50" b="1">
                <a:latin typeface="Arial Narrow"/>
                <a:cs typeface="Arial Narrow"/>
              </a:rPr>
              <a:t>2</a:t>
            </a:r>
            <a:endParaRPr sz="12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z="1200" b="1">
                <a:latin typeface="Arial Narrow"/>
                <a:cs typeface="Arial Narrow"/>
              </a:rPr>
              <a:t>Years</a:t>
            </a:r>
            <a:r>
              <a:rPr dirty="0" sz="1200" spc="-25" b="1">
                <a:latin typeface="Arial Narrow"/>
                <a:cs typeface="Arial Narrow"/>
              </a:rPr>
              <a:t> </a:t>
            </a:r>
            <a:r>
              <a:rPr dirty="0" sz="1200" b="1">
                <a:latin typeface="Arial Narrow"/>
                <a:cs typeface="Arial Narrow"/>
              </a:rPr>
              <a:t>of</a:t>
            </a:r>
            <a:r>
              <a:rPr dirty="0" sz="1200" spc="-25" b="1">
                <a:latin typeface="Arial Narrow"/>
                <a:cs typeface="Arial Narrow"/>
              </a:rPr>
              <a:t> </a:t>
            </a:r>
            <a:r>
              <a:rPr dirty="0" sz="1200" b="1">
                <a:latin typeface="Arial Narrow"/>
                <a:cs typeface="Arial Narrow"/>
              </a:rPr>
              <a:t>Follow</a:t>
            </a:r>
            <a:r>
              <a:rPr dirty="0" sz="1200" spc="-20" b="1">
                <a:latin typeface="Arial Narrow"/>
                <a:cs typeface="Arial Narrow"/>
              </a:rPr>
              <a:t> </a:t>
            </a:r>
            <a:r>
              <a:rPr dirty="0" sz="1200" spc="-10" b="1">
                <a:latin typeface="Arial Narrow"/>
                <a:cs typeface="Arial Narrow"/>
              </a:rPr>
              <a:t>-</a:t>
            </a:r>
            <a:r>
              <a:rPr dirty="0" sz="1200" spc="-25" b="1">
                <a:latin typeface="Arial Narrow"/>
                <a:cs typeface="Arial Narrow"/>
              </a:rPr>
              <a:t>up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7580710" y="4626355"/>
            <a:ext cx="952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 Narrow"/>
                <a:cs typeface="Arial Narrow"/>
              </a:rPr>
              <a:t>3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4076695" y="1960387"/>
            <a:ext cx="200660" cy="2139950"/>
          </a:xfrm>
          <a:prstGeom prst="rect">
            <a:avLst/>
          </a:prstGeom>
        </p:spPr>
        <p:txBody>
          <a:bodyPr wrap="square" lIns="0" tIns="254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200" b="1">
                <a:latin typeface="Arial Narrow"/>
                <a:cs typeface="Arial Narrow"/>
              </a:rPr>
              <a:t>Cumulative</a:t>
            </a:r>
            <a:r>
              <a:rPr dirty="0" sz="1200" spc="-15" b="1">
                <a:latin typeface="Arial Narrow"/>
                <a:cs typeface="Arial Narrow"/>
              </a:rPr>
              <a:t> </a:t>
            </a:r>
            <a:r>
              <a:rPr dirty="0" sz="1200" b="1">
                <a:latin typeface="Arial Narrow"/>
                <a:cs typeface="Arial Narrow"/>
              </a:rPr>
              <a:t>Incidence</a:t>
            </a:r>
            <a:r>
              <a:rPr dirty="0" sz="1200" spc="-10" b="1">
                <a:latin typeface="Arial Narrow"/>
                <a:cs typeface="Arial Narrow"/>
              </a:rPr>
              <a:t> </a:t>
            </a:r>
            <a:r>
              <a:rPr dirty="0" sz="1200" b="1">
                <a:latin typeface="Arial Narrow"/>
                <a:cs typeface="Arial Narrow"/>
              </a:rPr>
              <a:t>of</a:t>
            </a:r>
            <a:r>
              <a:rPr dirty="0" sz="1200" spc="-15" b="1">
                <a:latin typeface="Arial Narrow"/>
                <a:cs typeface="Arial Narrow"/>
              </a:rPr>
              <a:t> </a:t>
            </a:r>
            <a:r>
              <a:rPr dirty="0" sz="1200" b="1">
                <a:latin typeface="Arial Narrow"/>
                <a:cs typeface="Arial Narrow"/>
              </a:rPr>
              <a:t>Events</a:t>
            </a:r>
            <a:r>
              <a:rPr dirty="0" sz="1200" spc="-10" b="1">
                <a:latin typeface="Arial Narrow"/>
                <a:cs typeface="Arial Narrow"/>
              </a:rPr>
              <a:t> </a:t>
            </a:r>
            <a:r>
              <a:rPr dirty="0" sz="1200" spc="-25" b="1">
                <a:latin typeface="Arial Narrow"/>
                <a:cs typeface="Arial Narrow"/>
              </a:rPr>
              <a:t>(%)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4386791" y="5118100"/>
            <a:ext cx="751840" cy="714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0025" marR="5080" indent="-187960">
              <a:lnSpc>
                <a:spcPct val="144000"/>
              </a:lnSpc>
              <a:spcBef>
                <a:spcPts val="100"/>
              </a:spcBef>
            </a:pPr>
            <a:r>
              <a:rPr dirty="0" sz="1000" b="1">
                <a:latin typeface="Arial Narrow"/>
                <a:cs typeface="Arial Narrow"/>
              </a:rPr>
              <a:t>Number</a:t>
            </a:r>
            <a:r>
              <a:rPr dirty="0" sz="1000" spc="-3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at</a:t>
            </a:r>
            <a:r>
              <a:rPr dirty="0" sz="1000" spc="-20" b="1">
                <a:latin typeface="Arial Narrow"/>
                <a:cs typeface="Arial Narrow"/>
              </a:rPr>
              <a:t> risk </a:t>
            </a:r>
            <a:r>
              <a:rPr dirty="0" sz="1000" spc="-25" b="1">
                <a:latin typeface="Arial Narrow"/>
                <a:cs typeface="Arial Narrow"/>
              </a:rPr>
              <a:t>547</a:t>
            </a:r>
            <a:endParaRPr sz="1000">
              <a:latin typeface="Arial Narrow"/>
              <a:cs typeface="Arial Narrow"/>
            </a:endParaRPr>
          </a:p>
          <a:p>
            <a:pPr marL="200025">
              <a:lnSpc>
                <a:spcPct val="100000"/>
              </a:lnSpc>
              <a:spcBef>
                <a:spcPts val="765"/>
              </a:spcBef>
            </a:pPr>
            <a:r>
              <a:rPr dirty="0" sz="1000" spc="-25" b="1">
                <a:latin typeface="Arial Narrow"/>
                <a:cs typeface="Arial Narrow"/>
              </a:rPr>
              <a:t>800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5551746" y="5404611"/>
            <a:ext cx="196850" cy="427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 b="1">
                <a:latin typeface="Arial Narrow"/>
                <a:cs typeface="Arial Narrow"/>
              </a:rPr>
              <a:t>496</a:t>
            </a:r>
            <a:endParaRPr sz="1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1000" spc="-25" b="1">
                <a:latin typeface="Arial Narrow"/>
                <a:cs typeface="Arial Narrow"/>
              </a:rPr>
              <a:t>745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6534249" y="5404611"/>
            <a:ext cx="196850" cy="427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 b="1">
                <a:latin typeface="Arial Narrow"/>
                <a:cs typeface="Arial Narrow"/>
              </a:rPr>
              <a:t>267</a:t>
            </a:r>
            <a:endParaRPr sz="1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1000" spc="-25" b="1">
                <a:latin typeface="Arial Narrow"/>
                <a:cs typeface="Arial Narrow"/>
              </a:rPr>
              <a:t>409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7512401" y="5404611"/>
            <a:ext cx="196850" cy="427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 b="1">
                <a:latin typeface="Arial Narrow"/>
                <a:cs typeface="Arial Narrow"/>
              </a:rPr>
              <a:t>120</a:t>
            </a:r>
            <a:endParaRPr sz="1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1000" spc="-25" b="1">
                <a:latin typeface="Arial Narrow"/>
                <a:cs typeface="Arial Narrow"/>
              </a:rPr>
              <a:t>172</a:t>
            </a:r>
            <a:endParaRPr sz="1000">
              <a:latin typeface="Arial Narrow"/>
              <a:cs typeface="Arial Narrow"/>
            </a:endParaRPr>
          </a:p>
        </p:txBody>
      </p:sp>
      <p:grpSp>
        <p:nvGrpSpPr>
          <p:cNvPr id="38" name="object 38" descr=""/>
          <p:cNvGrpSpPr/>
          <p:nvPr/>
        </p:nvGrpSpPr>
        <p:grpSpPr>
          <a:xfrm>
            <a:off x="6312848" y="1602849"/>
            <a:ext cx="147320" cy="294005"/>
            <a:chOff x="6312848" y="1602849"/>
            <a:chExt cx="147320" cy="294005"/>
          </a:xfrm>
        </p:grpSpPr>
        <p:sp>
          <p:nvSpPr>
            <p:cNvPr id="39" name="object 39" descr=""/>
            <p:cNvSpPr/>
            <p:nvPr/>
          </p:nvSpPr>
          <p:spPr>
            <a:xfrm>
              <a:off x="6336661" y="1626661"/>
              <a:ext cx="99695" cy="0"/>
            </a:xfrm>
            <a:custGeom>
              <a:avLst/>
              <a:gdLst/>
              <a:ahLst/>
              <a:cxnLst/>
              <a:rect l="l" t="t" r="r" b="b"/>
              <a:pathLst>
                <a:path w="99695" h="0">
                  <a:moveTo>
                    <a:pt x="0" y="0"/>
                  </a:moveTo>
                  <a:lnTo>
                    <a:pt x="99208" y="1"/>
                  </a:lnTo>
                </a:path>
              </a:pathLst>
            </a:custGeom>
            <a:ln w="476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6336661" y="1872587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79" h="0">
                  <a:moveTo>
                    <a:pt x="0" y="0"/>
                  </a:moveTo>
                  <a:lnTo>
                    <a:pt x="93986" y="1"/>
                  </a:lnTo>
                </a:path>
              </a:pathLst>
            </a:custGeom>
            <a:ln w="476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 descr=""/>
          <p:cNvSpPr txBox="1"/>
          <p:nvPr/>
        </p:nvSpPr>
        <p:spPr>
          <a:xfrm>
            <a:off x="6464940" y="1524508"/>
            <a:ext cx="124206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 Narrow"/>
                <a:cs typeface="Arial Narrow"/>
              </a:rPr>
              <a:t>Angiography-</a:t>
            </a:r>
            <a:r>
              <a:rPr dirty="0" sz="1000" b="1">
                <a:latin typeface="Arial Narrow"/>
                <a:cs typeface="Arial Narrow"/>
              </a:rPr>
              <a:t>guided</a:t>
            </a:r>
            <a:r>
              <a:rPr dirty="0" sz="1000" spc="30" b="1">
                <a:latin typeface="Arial Narrow"/>
                <a:cs typeface="Arial Narrow"/>
              </a:rPr>
              <a:t> </a:t>
            </a:r>
            <a:r>
              <a:rPr dirty="0" sz="1000" spc="-25" b="1">
                <a:latin typeface="Arial Narrow"/>
                <a:cs typeface="Arial Narrow"/>
              </a:rPr>
              <a:t>PCI</a:t>
            </a:r>
            <a:endParaRPr sz="1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1000" spc="-10" b="1">
                <a:latin typeface="Arial Narrow"/>
                <a:cs typeface="Arial Narrow"/>
              </a:rPr>
              <a:t>IVUS-</a:t>
            </a:r>
            <a:r>
              <a:rPr dirty="0" sz="1000" b="1">
                <a:latin typeface="Arial Narrow"/>
                <a:cs typeface="Arial Narrow"/>
              </a:rPr>
              <a:t>guided</a:t>
            </a:r>
            <a:r>
              <a:rPr dirty="0" sz="1000" spc="5" b="1">
                <a:latin typeface="Arial Narrow"/>
                <a:cs typeface="Arial Narrow"/>
              </a:rPr>
              <a:t> </a:t>
            </a:r>
            <a:r>
              <a:rPr dirty="0" sz="1000" spc="-25" b="1">
                <a:latin typeface="Arial Narrow"/>
                <a:cs typeface="Arial Narrow"/>
              </a:rPr>
              <a:t>PCI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42" name="object 42" descr=""/>
          <p:cNvSpPr/>
          <p:nvPr/>
        </p:nvSpPr>
        <p:spPr>
          <a:xfrm>
            <a:off x="4390735" y="5490290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 h="0">
                <a:moveTo>
                  <a:pt x="0" y="0"/>
                </a:moveTo>
                <a:lnTo>
                  <a:pt x="99208" y="1"/>
                </a:lnTo>
              </a:path>
            </a:pathLst>
          </a:custGeom>
          <a:ln w="476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4390735" y="5729728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 h="0">
                <a:moveTo>
                  <a:pt x="0" y="0"/>
                </a:moveTo>
                <a:lnTo>
                  <a:pt x="93986" y="1"/>
                </a:lnTo>
              </a:path>
            </a:pathLst>
          </a:custGeom>
          <a:ln w="4762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 txBox="1"/>
          <p:nvPr/>
        </p:nvSpPr>
        <p:spPr>
          <a:xfrm>
            <a:off x="6428227" y="3255771"/>
            <a:ext cx="124206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 Narrow"/>
                <a:cs typeface="Arial Narrow"/>
              </a:rPr>
              <a:t>Angiography-</a:t>
            </a:r>
            <a:r>
              <a:rPr dirty="0" sz="1000" b="1">
                <a:latin typeface="Arial Narrow"/>
                <a:cs typeface="Arial Narrow"/>
              </a:rPr>
              <a:t>guided</a:t>
            </a:r>
            <a:r>
              <a:rPr dirty="0" sz="1000" spc="30" b="1">
                <a:latin typeface="Arial Narrow"/>
                <a:cs typeface="Arial Narrow"/>
              </a:rPr>
              <a:t> </a:t>
            </a:r>
            <a:r>
              <a:rPr dirty="0" sz="1000" spc="-25" b="1">
                <a:latin typeface="Arial Narrow"/>
                <a:cs typeface="Arial Narrow"/>
              </a:rPr>
              <a:t>PCI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6714774" y="4148835"/>
            <a:ext cx="84518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 Narrow"/>
                <a:cs typeface="Arial Narrow"/>
              </a:rPr>
              <a:t>IVUS-</a:t>
            </a:r>
            <a:r>
              <a:rPr dirty="0" sz="1000" b="1">
                <a:latin typeface="Arial Narrow"/>
                <a:cs typeface="Arial Narrow"/>
              </a:rPr>
              <a:t>guided</a:t>
            </a:r>
            <a:r>
              <a:rPr dirty="0" sz="1000" spc="5" b="1">
                <a:latin typeface="Arial Narrow"/>
                <a:cs typeface="Arial Narrow"/>
              </a:rPr>
              <a:t> </a:t>
            </a:r>
            <a:r>
              <a:rPr dirty="0" sz="1000" spc="-25" b="1">
                <a:latin typeface="Arial Narrow"/>
                <a:cs typeface="Arial Narrow"/>
              </a:rPr>
              <a:t>PCI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7701670" y="3453891"/>
            <a:ext cx="34671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 Narrow"/>
                <a:cs typeface="Arial Narrow"/>
              </a:rPr>
              <a:t>12.3</a:t>
            </a:r>
            <a:r>
              <a:rPr dirty="0" sz="1000" spc="-35" b="1">
                <a:latin typeface="Arial Narrow"/>
                <a:cs typeface="Arial Narrow"/>
              </a:rPr>
              <a:t> </a:t>
            </a:r>
            <a:r>
              <a:rPr dirty="0" sz="1000" spc="-50" b="1">
                <a:latin typeface="Arial Narrow"/>
                <a:cs typeface="Arial Narrow"/>
              </a:rPr>
              <a:t>%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7731391" y="3938523"/>
            <a:ext cx="26035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0" b="1">
                <a:solidFill>
                  <a:srgbClr val="FF0000"/>
                </a:solidFill>
                <a:latin typeface="Arial Narrow"/>
                <a:cs typeface="Arial Narrow"/>
              </a:rPr>
              <a:t>8.0%</a:t>
            </a:r>
            <a:endParaRPr sz="1000">
              <a:latin typeface="Arial Narrow"/>
              <a:cs typeface="Arial Narrow"/>
            </a:endParaRPr>
          </a:p>
        </p:txBody>
      </p:sp>
      <p:grpSp>
        <p:nvGrpSpPr>
          <p:cNvPr id="48" name="object 48" descr=""/>
          <p:cNvGrpSpPr/>
          <p:nvPr/>
        </p:nvGrpSpPr>
        <p:grpSpPr>
          <a:xfrm>
            <a:off x="4660713" y="3543433"/>
            <a:ext cx="2992120" cy="908050"/>
            <a:chOff x="4660713" y="3543433"/>
            <a:chExt cx="2992120" cy="908050"/>
          </a:xfrm>
        </p:grpSpPr>
        <p:sp>
          <p:nvSpPr>
            <p:cNvPr id="49" name="object 49" descr=""/>
            <p:cNvSpPr/>
            <p:nvPr/>
          </p:nvSpPr>
          <p:spPr>
            <a:xfrm>
              <a:off x="4676588" y="3559308"/>
              <a:ext cx="2976245" cy="876300"/>
            </a:xfrm>
            <a:custGeom>
              <a:avLst/>
              <a:gdLst/>
              <a:ahLst/>
              <a:cxnLst/>
              <a:rect l="l" t="t" r="r" b="b"/>
              <a:pathLst>
                <a:path w="2976245" h="876300">
                  <a:moveTo>
                    <a:pt x="0" y="875794"/>
                  </a:moveTo>
                  <a:lnTo>
                    <a:pt x="4005" y="875794"/>
                  </a:lnTo>
                  <a:lnTo>
                    <a:pt x="4005" y="588648"/>
                  </a:lnTo>
                  <a:lnTo>
                    <a:pt x="44058" y="588648"/>
                  </a:lnTo>
                  <a:lnTo>
                    <a:pt x="68090" y="588648"/>
                  </a:lnTo>
                  <a:lnTo>
                    <a:pt x="68090" y="574291"/>
                  </a:lnTo>
                  <a:lnTo>
                    <a:pt x="228302" y="574291"/>
                  </a:lnTo>
                  <a:lnTo>
                    <a:pt x="228302" y="559933"/>
                  </a:lnTo>
                  <a:lnTo>
                    <a:pt x="292387" y="559933"/>
                  </a:lnTo>
                  <a:lnTo>
                    <a:pt x="292387" y="545576"/>
                  </a:lnTo>
                  <a:lnTo>
                    <a:pt x="316419" y="545576"/>
                  </a:lnTo>
                  <a:lnTo>
                    <a:pt x="316419" y="538397"/>
                  </a:lnTo>
                  <a:lnTo>
                    <a:pt x="364482" y="538397"/>
                  </a:lnTo>
                  <a:lnTo>
                    <a:pt x="364482" y="524040"/>
                  </a:lnTo>
                  <a:lnTo>
                    <a:pt x="428567" y="524040"/>
                  </a:lnTo>
                  <a:lnTo>
                    <a:pt x="448594" y="524040"/>
                  </a:lnTo>
                  <a:lnTo>
                    <a:pt x="448594" y="509683"/>
                  </a:lnTo>
                  <a:lnTo>
                    <a:pt x="468620" y="509683"/>
                  </a:lnTo>
                  <a:lnTo>
                    <a:pt x="480636" y="509683"/>
                  </a:lnTo>
                  <a:lnTo>
                    <a:pt x="480636" y="495326"/>
                  </a:lnTo>
                  <a:lnTo>
                    <a:pt x="496657" y="495326"/>
                  </a:lnTo>
                  <a:lnTo>
                    <a:pt x="496657" y="480968"/>
                  </a:lnTo>
                  <a:lnTo>
                    <a:pt x="504668" y="480968"/>
                  </a:lnTo>
                  <a:lnTo>
                    <a:pt x="516684" y="480968"/>
                  </a:lnTo>
                  <a:lnTo>
                    <a:pt x="516684" y="473790"/>
                  </a:lnTo>
                  <a:lnTo>
                    <a:pt x="540716" y="473790"/>
                  </a:lnTo>
                  <a:lnTo>
                    <a:pt x="540716" y="459432"/>
                  </a:lnTo>
                  <a:lnTo>
                    <a:pt x="584774" y="459432"/>
                  </a:lnTo>
                  <a:lnTo>
                    <a:pt x="584774" y="445075"/>
                  </a:lnTo>
                  <a:lnTo>
                    <a:pt x="624827" y="445075"/>
                  </a:lnTo>
                  <a:lnTo>
                    <a:pt x="624827" y="430718"/>
                  </a:lnTo>
                  <a:lnTo>
                    <a:pt x="628832" y="430718"/>
                  </a:lnTo>
                  <a:lnTo>
                    <a:pt x="628832" y="416361"/>
                  </a:lnTo>
                  <a:lnTo>
                    <a:pt x="684907" y="416361"/>
                  </a:lnTo>
                  <a:lnTo>
                    <a:pt x="684907" y="402003"/>
                  </a:lnTo>
                  <a:lnTo>
                    <a:pt x="732970" y="402003"/>
                  </a:lnTo>
                  <a:lnTo>
                    <a:pt x="732970" y="394825"/>
                  </a:lnTo>
                  <a:lnTo>
                    <a:pt x="773023" y="394825"/>
                  </a:lnTo>
                  <a:lnTo>
                    <a:pt x="813077" y="394825"/>
                  </a:lnTo>
                  <a:lnTo>
                    <a:pt x="813077" y="380467"/>
                  </a:lnTo>
                  <a:lnTo>
                    <a:pt x="817082" y="380467"/>
                  </a:lnTo>
                  <a:lnTo>
                    <a:pt x="817082" y="366110"/>
                  </a:lnTo>
                  <a:lnTo>
                    <a:pt x="837108" y="366110"/>
                  </a:lnTo>
                  <a:lnTo>
                    <a:pt x="837108" y="351753"/>
                  </a:lnTo>
                  <a:lnTo>
                    <a:pt x="849124" y="351753"/>
                  </a:lnTo>
                  <a:lnTo>
                    <a:pt x="865146" y="351753"/>
                  </a:lnTo>
                  <a:lnTo>
                    <a:pt x="865146" y="337396"/>
                  </a:lnTo>
                  <a:lnTo>
                    <a:pt x="881167" y="337396"/>
                  </a:lnTo>
                  <a:lnTo>
                    <a:pt x="893183" y="337396"/>
                  </a:lnTo>
                  <a:lnTo>
                    <a:pt x="893183" y="323038"/>
                  </a:lnTo>
                  <a:lnTo>
                    <a:pt x="921220" y="323038"/>
                  </a:lnTo>
                  <a:lnTo>
                    <a:pt x="921220" y="315860"/>
                  </a:lnTo>
                  <a:lnTo>
                    <a:pt x="953262" y="315860"/>
                  </a:lnTo>
                  <a:lnTo>
                    <a:pt x="953262" y="301502"/>
                  </a:lnTo>
                  <a:lnTo>
                    <a:pt x="981299" y="301502"/>
                  </a:lnTo>
                  <a:lnTo>
                    <a:pt x="981299" y="272788"/>
                  </a:lnTo>
                  <a:lnTo>
                    <a:pt x="985305" y="272788"/>
                  </a:lnTo>
                  <a:lnTo>
                    <a:pt x="989310" y="272788"/>
                  </a:lnTo>
                  <a:lnTo>
                    <a:pt x="993315" y="272788"/>
                  </a:lnTo>
                  <a:lnTo>
                    <a:pt x="997321" y="272788"/>
                  </a:lnTo>
                  <a:lnTo>
                    <a:pt x="1001326" y="272788"/>
                  </a:lnTo>
                  <a:lnTo>
                    <a:pt x="1009337" y="272788"/>
                  </a:lnTo>
                  <a:lnTo>
                    <a:pt x="1013342" y="272788"/>
                  </a:lnTo>
                  <a:lnTo>
                    <a:pt x="1017348" y="272788"/>
                  </a:lnTo>
                  <a:lnTo>
                    <a:pt x="1025358" y="272788"/>
                  </a:lnTo>
                  <a:lnTo>
                    <a:pt x="1029364" y="272788"/>
                  </a:lnTo>
                  <a:lnTo>
                    <a:pt x="1041379" y="272788"/>
                  </a:lnTo>
                  <a:lnTo>
                    <a:pt x="1049390" y="272788"/>
                  </a:lnTo>
                  <a:lnTo>
                    <a:pt x="1053395" y="272788"/>
                  </a:lnTo>
                  <a:lnTo>
                    <a:pt x="1053395" y="258431"/>
                  </a:lnTo>
                  <a:lnTo>
                    <a:pt x="1057401" y="258431"/>
                  </a:lnTo>
                  <a:lnTo>
                    <a:pt x="1057401" y="244073"/>
                  </a:lnTo>
                  <a:lnTo>
                    <a:pt x="1061406" y="244073"/>
                  </a:lnTo>
                  <a:lnTo>
                    <a:pt x="1065411" y="244073"/>
                  </a:lnTo>
                  <a:lnTo>
                    <a:pt x="1069417" y="244073"/>
                  </a:lnTo>
                  <a:lnTo>
                    <a:pt x="1073422" y="244073"/>
                  </a:lnTo>
                  <a:lnTo>
                    <a:pt x="1073422" y="229716"/>
                  </a:lnTo>
                  <a:lnTo>
                    <a:pt x="1081432" y="229716"/>
                  </a:lnTo>
                  <a:lnTo>
                    <a:pt x="1085438" y="229716"/>
                  </a:lnTo>
                  <a:lnTo>
                    <a:pt x="1089443" y="229716"/>
                  </a:lnTo>
                  <a:lnTo>
                    <a:pt x="1093448" y="229716"/>
                  </a:lnTo>
                  <a:lnTo>
                    <a:pt x="1105464" y="229716"/>
                  </a:lnTo>
                  <a:lnTo>
                    <a:pt x="1105464" y="215359"/>
                  </a:lnTo>
                  <a:lnTo>
                    <a:pt x="1113475" y="215359"/>
                  </a:lnTo>
                  <a:lnTo>
                    <a:pt x="1117480" y="215359"/>
                  </a:lnTo>
                </a:path>
                <a:path w="2976245" h="876300">
                  <a:moveTo>
                    <a:pt x="1117480" y="215359"/>
                  </a:moveTo>
                  <a:lnTo>
                    <a:pt x="1133502" y="215359"/>
                  </a:lnTo>
                  <a:lnTo>
                    <a:pt x="1137507" y="215359"/>
                  </a:lnTo>
                  <a:lnTo>
                    <a:pt x="1141512" y="215359"/>
                  </a:lnTo>
                  <a:lnTo>
                    <a:pt x="1145517" y="215359"/>
                  </a:lnTo>
                  <a:lnTo>
                    <a:pt x="1149523" y="215359"/>
                  </a:lnTo>
                  <a:lnTo>
                    <a:pt x="1153528" y="215359"/>
                  </a:lnTo>
                  <a:lnTo>
                    <a:pt x="1157533" y="215359"/>
                  </a:lnTo>
                  <a:lnTo>
                    <a:pt x="1161539" y="215359"/>
                  </a:lnTo>
                  <a:lnTo>
                    <a:pt x="1165544" y="215359"/>
                  </a:lnTo>
                  <a:lnTo>
                    <a:pt x="1165544" y="201001"/>
                  </a:lnTo>
                  <a:lnTo>
                    <a:pt x="1201592" y="201001"/>
                  </a:lnTo>
                  <a:lnTo>
                    <a:pt x="1205597" y="201001"/>
                  </a:lnTo>
                  <a:lnTo>
                    <a:pt x="1209602" y="201001"/>
                  </a:lnTo>
                  <a:lnTo>
                    <a:pt x="1221618" y="201001"/>
                  </a:lnTo>
                  <a:lnTo>
                    <a:pt x="1225624" y="201001"/>
                  </a:lnTo>
                  <a:lnTo>
                    <a:pt x="1233634" y="201001"/>
                  </a:lnTo>
                  <a:lnTo>
                    <a:pt x="1233634" y="186644"/>
                  </a:lnTo>
                  <a:lnTo>
                    <a:pt x="1233634" y="186644"/>
                  </a:lnTo>
                  <a:lnTo>
                    <a:pt x="1241645" y="186644"/>
                  </a:lnTo>
                  <a:lnTo>
                    <a:pt x="1245650" y="186644"/>
                  </a:lnTo>
                  <a:lnTo>
                    <a:pt x="1253661" y="186644"/>
                  </a:lnTo>
                  <a:lnTo>
                    <a:pt x="1257666" y="186644"/>
                  </a:lnTo>
                  <a:lnTo>
                    <a:pt x="1261671" y="186644"/>
                  </a:lnTo>
                  <a:lnTo>
                    <a:pt x="1273687" y="186644"/>
                  </a:lnTo>
                  <a:lnTo>
                    <a:pt x="1277692" y="186644"/>
                  </a:lnTo>
                  <a:lnTo>
                    <a:pt x="1285703" y="186644"/>
                  </a:lnTo>
                  <a:lnTo>
                    <a:pt x="1285703" y="165108"/>
                  </a:lnTo>
                  <a:lnTo>
                    <a:pt x="1309735" y="165108"/>
                  </a:lnTo>
                  <a:lnTo>
                    <a:pt x="1313740" y="165108"/>
                  </a:lnTo>
                  <a:lnTo>
                    <a:pt x="1317745" y="165108"/>
                  </a:lnTo>
                  <a:lnTo>
                    <a:pt x="1333767" y="165108"/>
                  </a:lnTo>
                  <a:lnTo>
                    <a:pt x="1341777" y="165108"/>
                  </a:lnTo>
                  <a:lnTo>
                    <a:pt x="1349788" y="165108"/>
                  </a:lnTo>
                  <a:lnTo>
                    <a:pt x="1365809" y="165108"/>
                  </a:lnTo>
                  <a:lnTo>
                    <a:pt x="1373820" y="165108"/>
                  </a:lnTo>
                  <a:lnTo>
                    <a:pt x="1389841" y="165108"/>
                  </a:lnTo>
                  <a:lnTo>
                    <a:pt x="1393846" y="165108"/>
                  </a:lnTo>
                  <a:lnTo>
                    <a:pt x="1397852" y="165108"/>
                  </a:lnTo>
                  <a:lnTo>
                    <a:pt x="1401857" y="165108"/>
                  </a:lnTo>
                  <a:lnTo>
                    <a:pt x="1405862" y="165108"/>
                  </a:lnTo>
                  <a:lnTo>
                    <a:pt x="1409868" y="165108"/>
                  </a:lnTo>
                  <a:lnTo>
                    <a:pt x="1413873" y="165108"/>
                  </a:lnTo>
                  <a:lnTo>
                    <a:pt x="1421883" y="165108"/>
                  </a:lnTo>
                  <a:lnTo>
                    <a:pt x="1425889" y="165108"/>
                  </a:lnTo>
                  <a:lnTo>
                    <a:pt x="1433899" y="165108"/>
                  </a:lnTo>
                  <a:lnTo>
                    <a:pt x="1437905" y="165108"/>
                  </a:lnTo>
                  <a:lnTo>
                    <a:pt x="1445915" y="165108"/>
                  </a:lnTo>
                  <a:lnTo>
                    <a:pt x="1449921" y="165108"/>
                  </a:lnTo>
                  <a:lnTo>
                    <a:pt x="1461936" y="165108"/>
                  </a:lnTo>
                  <a:lnTo>
                    <a:pt x="1469947" y="165108"/>
                  </a:lnTo>
                  <a:lnTo>
                    <a:pt x="1481963" y="165108"/>
                  </a:lnTo>
                  <a:lnTo>
                    <a:pt x="1485968" y="165108"/>
                  </a:lnTo>
                  <a:lnTo>
                    <a:pt x="1493979" y="165108"/>
                  </a:lnTo>
                  <a:lnTo>
                    <a:pt x="1501990" y="165108"/>
                  </a:lnTo>
                  <a:lnTo>
                    <a:pt x="1501990" y="150751"/>
                  </a:lnTo>
                  <a:lnTo>
                    <a:pt x="1505995" y="150751"/>
                  </a:lnTo>
                  <a:lnTo>
                    <a:pt x="1518011" y="150751"/>
                  </a:lnTo>
                  <a:lnTo>
                    <a:pt x="1522016" y="150751"/>
                  </a:lnTo>
                  <a:lnTo>
                    <a:pt x="1562069" y="150751"/>
                  </a:lnTo>
                  <a:lnTo>
                    <a:pt x="1590106" y="150751"/>
                  </a:lnTo>
                  <a:lnTo>
                    <a:pt x="1594112" y="150751"/>
                  </a:lnTo>
                </a:path>
                <a:path w="2976245" h="876300">
                  <a:moveTo>
                    <a:pt x="1594112" y="150751"/>
                  </a:moveTo>
                  <a:lnTo>
                    <a:pt x="1594112" y="150751"/>
                  </a:lnTo>
                  <a:lnTo>
                    <a:pt x="1618143" y="150751"/>
                  </a:lnTo>
                  <a:lnTo>
                    <a:pt x="1626154" y="150751"/>
                  </a:lnTo>
                  <a:lnTo>
                    <a:pt x="1638170" y="150751"/>
                  </a:lnTo>
                  <a:lnTo>
                    <a:pt x="1642175" y="150751"/>
                  </a:lnTo>
                  <a:lnTo>
                    <a:pt x="1646181" y="150751"/>
                  </a:lnTo>
                  <a:lnTo>
                    <a:pt x="1658196" y="150751"/>
                  </a:lnTo>
                  <a:lnTo>
                    <a:pt x="1678223" y="150751"/>
                  </a:lnTo>
                  <a:lnTo>
                    <a:pt x="1690239" y="150751"/>
                  </a:lnTo>
                  <a:lnTo>
                    <a:pt x="1690239" y="129215"/>
                  </a:lnTo>
                  <a:lnTo>
                    <a:pt x="1690239" y="129215"/>
                  </a:lnTo>
                  <a:lnTo>
                    <a:pt x="1702255" y="129215"/>
                  </a:lnTo>
                  <a:lnTo>
                    <a:pt x="1706260" y="129215"/>
                  </a:lnTo>
                  <a:lnTo>
                    <a:pt x="1710266" y="129215"/>
                  </a:lnTo>
                  <a:lnTo>
                    <a:pt x="1714271" y="129215"/>
                  </a:lnTo>
                  <a:lnTo>
                    <a:pt x="1722281" y="129215"/>
                  </a:lnTo>
                  <a:lnTo>
                    <a:pt x="1738303" y="129215"/>
                  </a:lnTo>
                  <a:lnTo>
                    <a:pt x="1742308" y="129215"/>
                  </a:lnTo>
                  <a:lnTo>
                    <a:pt x="1762334" y="129215"/>
                  </a:lnTo>
                  <a:lnTo>
                    <a:pt x="1770345" y="129215"/>
                  </a:lnTo>
                  <a:lnTo>
                    <a:pt x="1778356" y="129215"/>
                  </a:lnTo>
                  <a:lnTo>
                    <a:pt x="1782361" y="129215"/>
                  </a:lnTo>
                  <a:lnTo>
                    <a:pt x="1786366" y="129215"/>
                  </a:lnTo>
                  <a:lnTo>
                    <a:pt x="1794377" y="129215"/>
                  </a:lnTo>
                  <a:lnTo>
                    <a:pt x="1802388" y="129215"/>
                  </a:lnTo>
                  <a:lnTo>
                    <a:pt x="1806393" y="129215"/>
                  </a:lnTo>
                  <a:lnTo>
                    <a:pt x="1810398" y="129215"/>
                  </a:lnTo>
                  <a:lnTo>
                    <a:pt x="1818409" y="129215"/>
                  </a:lnTo>
                  <a:lnTo>
                    <a:pt x="1822414" y="129215"/>
                  </a:lnTo>
                  <a:lnTo>
                    <a:pt x="1846446" y="129215"/>
                  </a:lnTo>
                  <a:lnTo>
                    <a:pt x="1854456" y="129215"/>
                  </a:lnTo>
                  <a:lnTo>
                    <a:pt x="1858462" y="129215"/>
                  </a:lnTo>
                  <a:lnTo>
                    <a:pt x="1862467" y="129215"/>
                  </a:lnTo>
                  <a:lnTo>
                    <a:pt x="1866472" y="129215"/>
                  </a:lnTo>
                  <a:lnTo>
                    <a:pt x="1874483" y="129215"/>
                  </a:lnTo>
                  <a:lnTo>
                    <a:pt x="1878488" y="129215"/>
                  </a:lnTo>
                  <a:lnTo>
                    <a:pt x="1886499" y="129215"/>
                  </a:lnTo>
                  <a:lnTo>
                    <a:pt x="1890504" y="129215"/>
                  </a:lnTo>
                  <a:lnTo>
                    <a:pt x="1894509" y="129215"/>
                  </a:lnTo>
                  <a:lnTo>
                    <a:pt x="1898515" y="129215"/>
                  </a:lnTo>
                  <a:lnTo>
                    <a:pt x="1906525" y="129215"/>
                  </a:lnTo>
                  <a:lnTo>
                    <a:pt x="1910531" y="129215"/>
                  </a:lnTo>
                  <a:lnTo>
                    <a:pt x="1910531" y="107679"/>
                  </a:lnTo>
                  <a:lnTo>
                    <a:pt x="1914536" y="107679"/>
                  </a:lnTo>
                  <a:lnTo>
                    <a:pt x="1922547" y="107679"/>
                  </a:lnTo>
                  <a:lnTo>
                    <a:pt x="1922547" y="86143"/>
                  </a:lnTo>
                  <a:lnTo>
                    <a:pt x="1926552" y="86143"/>
                  </a:lnTo>
                  <a:lnTo>
                    <a:pt x="1930557" y="86143"/>
                  </a:lnTo>
                  <a:lnTo>
                    <a:pt x="1934563" y="86143"/>
                  </a:lnTo>
                  <a:lnTo>
                    <a:pt x="1938568" y="86143"/>
                  </a:lnTo>
                  <a:lnTo>
                    <a:pt x="1942573" y="86143"/>
                  </a:lnTo>
                  <a:lnTo>
                    <a:pt x="1950584" y="86143"/>
                  </a:lnTo>
                  <a:lnTo>
                    <a:pt x="1954589" y="86143"/>
                  </a:lnTo>
                  <a:lnTo>
                    <a:pt x="1966605" y="86143"/>
                  </a:lnTo>
                  <a:lnTo>
                    <a:pt x="1970610" y="86143"/>
                  </a:lnTo>
                  <a:lnTo>
                    <a:pt x="1974616" y="86143"/>
                  </a:lnTo>
                  <a:lnTo>
                    <a:pt x="1982626" y="86143"/>
                  </a:lnTo>
                  <a:lnTo>
                    <a:pt x="1990637" y="86143"/>
                  </a:lnTo>
                </a:path>
                <a:path w="2976245" h="876300">
                  <a:moveTo>
                    <a:pt x="1990637" y="86143"/>
                  </a:moveTo>
                  <a:lnTo>
                    <a:pt x="1994642" y="86143"/>
                  </a:lnTo>
                  <a:lnTo>
                    <a:pt x="1998647" y="86143"/>
                  </a:lnTo>
                  <a:lnTo>
                    <a:pt x="2010663" y="86143"/>
                  </a:lnTo>
                  <a:lnTo>
                    <a:pt x="2014669" y="86143"/>
                  </a:lnTo>
                  <a:lnTo>
                    <a:pt x="2022679" y="86143"/>
                  </a:lnTo>
                  <a:lnTo>
                    <a:pt x="2030690" y="86143"/>
                  </a:lnTo>
                  <a:lnTo>
                    <a:pt x="2066738" y="86143"/>
                  </a:lnTo>
                  <a:lnTo>
                    <a:pt x="2070743" y="86143"/>
                  </a:lnTo>
                  <a:lnTo>
                    <a:pt x="2090770" y="86143"/>
                  </a:lnTo>
                  <a:lnTo>
                    <a:pt x="2102785" y="86143"/>
                  </a:lnTo>
                  <a:lnTo>
                    <a:pt x="2118806" y="86143"/>
                  </a:lnTo>
                  <a:lnTo>
                    <a:pt x="2122812" y="86143"/>
                  </a:lnTo>
                  <a:lnTo>
                    <a:pt x="2126817" y="86143"/>
                  </a:lnTo>
                  <a:lnTo>
                    <a:pt x="2134828" y="86143"/>
                  </a:lnTo>
                  <a:lnTo>
                    <a:pt x="2142838" y="86143"/>
                  </a:lnTo>
                  <a:lnTo>
                    <a:pt x="2154854" y="86143"/>
                  </a:lnTo>
                  <a:lnTo>
                    <a:pt x="2162865" y="86143"/>
                  </a:lnTo>
                  <a:lnTo>
                    <a:pt x="2162865" y="57429"/>
                  </a:lnTo>
                  <a:lnTo>
                    <a:pt x="2182892" y="57429"/>
                  </a:lnTo>
                  <a:lnTo>
                    <a:pt x="2210929" y="57429"/>
                  </a:lnTo>
                  <a:lnTo>
                    <a:pt x="2214934" y="57429"/>
                  </a:lnTo>
                  <a:lnTo>
                    <a:pt x="2218939" y="57429"/>
                  </a:lnTo>
                  <a:lnTo>
                    <a:pt x="2226950" y="57429"/>
                  </a:lnTo>
                  <a:lnTo>
                    <a:pt x="2234961" y="57429"/>
                  </a:lnTo>
                  <a:lnTo>
                    <a:pt x="2234961" y="28714"/>
                  </a:lnTo>
                  <a:lnTo>
                    <a:pt x="2262997" y="28714"/>
                  </a:lnTo>
                  <a:lnTo>
                    <a:pt x="2267003" y="28714"/>
                  </a:lnTo>
                  <a:lnTo>
                    <a:pt x="2275014" y="28714"/>
                  </a:lnTo>
                  <a:lnTo>
                    <a:pt x="2287030" y="28714"/>
                  </a:lnTo>
                  <a:lnTo>
                    <a:pt x="2307056" y="28714"/>
                  </a:lnTo>
                  <a:lnTo>
                    <a:pt x="2315066" y="28714"/>
                  </a:lnTo>
                  <a:lnTo>
                    <a:pt x="2323077" y="28714"/>
                  </a:lnTo>
                  <a:lnTo>
                    <a:pt x="2323077" y="0"/>
                  </a:lnTo>
                  <a:lnTo>
                    <a:pt x="2327082" y="0"/>
                  </a:lnTo>
                  <a:lnTo>
                    <a:pt x="2339098" y="0"/>
                  </a:lnTo>
                  <a:lnTo>
                    <a:pt x="2355120" y="0"/>
                  </a:lnTo>
                  <a:lnTo>
                    <a:pt x="2359125" y="0"/>
                  </a:lnTo>
                  <a:lnTo>
                    <a:pt x="2363130" y="0"/>
                  </a:lnTo>
                  <a:lnTo>
                    <a:pt x="2367136" y="0"/>
                  </a:lnTo>
                  <a:lnTo>
                    <a:pt x="2371141" y="0"/>
                  </a:lnTo>
                  <a:lnTo>
                    <a:pt x="2379152" y="0"/>
                  </a:lnTo>
                  <a:lnTo>
                    <a:pt x="2383157" y="0"/>
                  </a:lnTo>
                  <a:lnTo>
                    <a:pt x="2391168" y="0"/>
                  </a:lnTo>
                  <a:lnTo>
                    <a:pt x="2407188" y="0"/>
                  </a:lnTo>
                  <a:lnTo>
                    <a:pt x="2419204" y="0"/>
                  </a:lnTo>
                  <a:lnTo>
                    <a:pt x="2423210" y="0"/>
                  </a:lnTo>
                  <a:lnTo>
                    <a:pt x="2447242" y="0"/>
                  </a:lnTo>
                  <a:lnTo>
                    <a:pt x="2487295" y="0"/>
                  </a:lnTo>
                  <a:lnTo>
                    <a:pt x="2519337" y="0"/>
                  </a:lnTo>
                  <a:lnTo>
                    <a:pt x="2535358" y="0"/>
                  </a:lnTo>
                  <a:lnTo>
                    <a:pt x="2551380" y="0"/>
                  </a:lnTo>
                  <a:lnTo>
                    <a:pt x="2567401" y="0"/>
                  </a:lnTo>
                  <a:lnTo>
                    <a:pt x="2583422" y="0"/>
                  </a:lnTo>
                  <a:lnTo>
                    <a:pt x="2587427" y="0"/>
                  </a:lnTo>
                  <a:lnTo>
                    <a:pt x="2591433" y="0"/>
                  </a:lnTo>
                  <a:lnTo>
                    <a:pt x="2607454" y="0"/>
                  </a:lnTo>
                  <a:lnTo>
                    <a:pt x="2631486" y="0"/>
                  </a:lnTo>
                  <a:lnTo>
                    <a:pt x="2639496" y="0"/>
                  </a:lnTo>
                  <a:lnTo>
                    <a:pt x="2667533" y="0"/>
                  </a:lnTo>
                </a:path>
                <a:path w="2976245" h="876300">
                  <a:moveTo>
                    <a:pt x="2667533" y="0"/>
                  </a:moveTo>
                  <a:lnTo>
                    <a:pt x="2667533" y="0"/>
                  </a:lnTo>
                  <a:lnTo>
                    <a:pt x="2671539" y="0"/>
                  </a:lnTo>
                  <a:lnTo>
                    <a:pt x="2675544" y="0"/>
                  </a:lnTo>
                  <a:lnTo>
                    <a:pt x="2683555" y="0"/>
                  </a:lnTo>
                  <a:lnTo>
                    <a:pt x="2691565" y="0"/>
                  </a:lnTo>
                  <a:lnTo>
                    <a:pt x="2695571" y="0"/>
                  </a:lnTo>
                  <a:lnTo>
                    <a:pt x="2703581" y="0"/>
                  </a:lnTo>
                  <a:lnTo>
                    <a:pt x="2707586" y="0"/>
                  </a:lnTo>
                  <a:lnTo>
                    <a:pt x="2719602" y="0"/>
                  </a:lnTo>
                  <a:lnTo>
                    <a:pt x="2723608" y="0"/>
                  </a:lnTo>
                  <a:lnTo>
                    <a:pt x="2727613" y="0"/>
                  </a:lnTo>
                  <a:lnTo>
                    <a:pt x="2739629" y="0"/>
                  </a:lnTo>
                  <a:lnTo>
                    <a:pt x="2747640" y="0"/>
                  </a:lnTo>
                  <a:lnTo>
                    <a:pt x="2755650" y="0"/>
                  </a:lnTo>
                  <a:lnTo>
                    <a:pt x="2759656" y="0"/>
                  </a:lnTo>
                  <a:lnTo>
                    <a:pt x="2763661" y="0"/>
                  </a:lnTo>
                  <a:lnTo>
                    <a:pt x="2771671" y="0"/>
                  </a:lnTo>
                  <a:lnTo>
                    <a:pt x="2775677" y="0"/>
                  </a:lnTo>
                  <a:lnTo>
                    <a:pt x="2783687" y="0"/>
                  </a:lnTo>
                  <a:lnTo>
                    <a:pt x="2811724" y="0"/>
                  </a:lnTo>
                  <a:lnTo>
                    <a:pt x="2815730" y="0"/>
                  </a:lnTo>
                  <a:lnTo>
                    <a:pt x="2819735" y="0"/>
                  </a:lnTo>
                  <a:lnTo>
                    <a:pt x="2839762" y="0"/>
                  </a:lnTo>
                  <a:lnTo>
                    <a:pt x="2851778" y="0"/>
                  </a:lnTo>
                  <a:lnTo>
                    <a:pt x="2855783" y="0"/>
                  </a:lnTo>
                  <a:lnTo>
                    <a:pt x="2859788" y="0"/>
                  </a:lnTo>
                  <a:lnTo>
                    <a:pt x="2863794" y="0"/>
                  </a:lnTo>
                  <a:lnTo>
                    <a:pt x="2871804" y="0"/>
                  </a:lnTo>
                  <a:lnTo>
                    <a:pt x="2875809" y="0"/>
                  </a:lnTo>
                  <a:lnTo>
                    <a:pt x="2879815" y="0"/>
                  </a:lnTo>
                  <a:lnTo>
                    <a:pt x="2883820" y="0"/>
                  </a:lnTo>
                  <a:lnTo>
                    <a:pt x="2891830" y="0"/>
                  </a:lnTo>
                  <a:lnTo>
                    <a:pt x="2895836" y="0"/>
                  </a:lnTo>
                  <a:lnTo>
                    <a:pt x="2903846" y="0"/>
                  </a:lnTo>
                  <a:lnTo>
                    <a:pt x="2907852" y="0"/>
                  </a:lnTo>
                  <a:lnTo>
                    <a:pt x="2911857" y="0"/>
                  </a:lnTo>
                  <a:lnTo>
                    <a:pt x="2927878" y="0"/>
                  </a:lnTo>
                  <a:lnTo>
                    <a:pt x="2931884" y="0"/>
                  </a:lnTo>
                  <a:lnTo>
                    <a:pt x="2935889" y="0"/>
                  </a:lnTo>
                  <a:lnTo>
                    <a:pt x="2943900" y="0"/>
                  </a:lnTo>
                  <a:lnTo>
                    <a:pt x="2947905" y="0"/>
                  </a:lnTo>
                  <a:lnTo>
                    <a:pt x="2951910" y="0"/>
                  </a:lnTo>
                  <a:lnTo>
                    <a:pt x="2967932" y="0"/>
                  </a:lnTo>
                  <a:lnTo>
                    <a:pt x="2975942" y="0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4676588" y="4026477"/>
              <a:ext cx="2976245" cy="408940"/>
            </a:xfrm>
            <a:custGeom>
              <a:avLst/>
              <a:gdLst/>
              <a:ahLst/>
              <a:cxnLst/>
              <a:rect l="l" t="t" r="r" b="b"/>
              <a:pathLst>
                <a:path w="2976245" h="408939">
                  <a:moveTo>
                    <a:pt x="0" y="408624"/>
                  </a:moveTo>
                  <a:lnTo>
                    <a:pt x="4005" y="408624"/>
                  </a:lnTo>
                  <a:lnTo>
                    <a:pt x="4005" y="301091"/>
                  </a:lnTo>
                  <a:lnTo>
                    <a:pt x="196260" y="301091"/>
                  </a:lnTo>
                  <a:lnTo>
                    <a:pt x="564748" y="301091"/>
                  </a:lnTo>
                  <a:lnTo>
                    <a:pt x="564748" y="279584"/>
                  </a:lnTo>
                  <a:lnTo>
                    <a:pt x="696923" y="279584"/>
                  </a:lnTo>
                  <a:lnTo>
                    <a:pt x="696923" y="250909"/>
                  </a:lnTo>
                  <a:lnTo>
                    <a:pt x="893183" y="250909"/>
                  </a:lnTo>
                  <a:lnTo>
                    <a:pt x="897188" y="250909"/>
                  </a:lnTo>
                  <a:lnTo>
                    <a:pt x="897188" y="229403"/>
                  </a:lnTo>
                  <a:lnTo>
                    <a:pt x="941246" y="229403"/>
                  </a:lnTo>
                  <a:lnTo>
                    <a:pt x="941246" y="200727"/>
                  </a:lnTo>
                  <a:lnTo>
                    <a:pt x="953262" y="200727"/>
                  </a:lnTo>
                  <a:lnTo>
                    <a:pt x="953262" y="172052"/>
                  </a:lnTo>
                  <a:lnTo>
                    <a:pt x="957268" y="172052"/>
                  </a:lnTo>
                  <a:lnTo>
                    <a:pt x="957268" y="150545"/>
                  </a:lnTo>
                  <a:lnTo>
                    <a:pt x="973289" y="150545"/>
                  </a:lnTo>
                  <a:lnTo>
                    <a:pt x="973289" y="121870"/>
                  </a:lnTo>
                  <a:lnTo>
                    <a:pt x="981299" y="121870"/>
                  </a:lnTo>
                  <a:lnTo>
                    <a:pt x="989310" y="121870"/>
                  </a:lnTo>
                  <a:lnTo>
                    <a:pt x="993315" y="121870"/>
                  </a:lnTo>
                  <a:lnTo>
                    <a:pt x="997321" y="121870"/>
                  </a:lnTo>
                  <a:lnTo>
                    <a:pt x="1001326" y="121870"/>
                  </a:lnTo>
                  <a:lnTo>
                    <a:pt x="1001326" y="100363"/>
                  </a:lnTo>
                  <a:lnTo>
                    <a:pt x="1005332" y="100363"/>
                  </a:lnTo>
                  <a:lnTo>
                    <a:pt x="1009337" y="100363"/>
                  </a:lnTo>
                  <a:lnTo>
                    <a:pt x="1013342" y="100363"/>
                  </a:lnTo>
                  <a:lnTo>
                    <a:pt x="1017348" y="100363"/>
                  </a:lnTo>
                  <a:lnTo>
                    <a:pt x="1025358" y="100363"/>
                  </a:lnTo>
                  <a:lnTo>
                    <a:pt x="1033369" y="100363"/>
                  </a:lnTo>
                  <a:lnTo>
                    <a:pt x="1033369" y="71688"/>
                  </a:lnTo>
                  <a:lnTo>
                    <a:pt x="1037374" y="71688"/>
                  </a:lnTo>
                  <a:lnTo>
                    <a:pt x="1041379" y="71688"/>
                  </a:lnTo>
                  <a:lnTo>
                    <a:pt x="1045385" y="71688"/>
                  </a:lnTo>
                  <a:lnTo>
                    <a:pt x="1049390" y="71688"/>
                  </a:lnTo>
                  <a:lnTo>
                    <a:pt x="1057401" y="71688"/>
                  </a:lnTo>
                  <a:lnTo>
                    <a:pt x="1061406" y="71688"/>
                  </a:lnTo>
                  <a:lnTo>
                    <a:pt x="1065411" y="71688"/>
                  </a:lnTo>
                  <a:lnTo>
                    <a:pt x="1069417" y="71688"/>
                  </a:lnTo>
                  <a:lnTo>
                    <a:pt x="1081432" y="71688"/>
                  </a:lnTo>
                  <a:lnTo>
                    <a:pt x="1085438" y="71688"/>
                  </a:lnTo>
                  <a:lnTo>
                    <a:pt x="1093448" y="71688"/>
                  </a:lnTo>
                  <a:lnTo>
                    <a:pt x="1105464" y="71688"/>
                  </a:lnTo>
                  <a:lnTo>
                    <a:pt x="1125491" y="71688"/>
                  </a:lnTo>
                  <a:lnTo>
                    <a:pt x="1129496" y="71688"/>
                  </a:lnTo>
                  <a:lnTo>
                    <a:pt x="1145517" y="71688"/>
                  </a:lnTo>
                  <a:lnTo>
                    <a:pt x="1177560" y="71688"/>
                  </a:lnTo>
                  <a:lnTo>
                    <a:pt x="1201592" y="71688"/>
                  </a:lnTo>
                  <a:lnTo>
                    <a:pt x="1205597" y="71688"/>
                  </a:lnTo>
                  <a:lnTo>
                    <a:pt x="1225624" y="71688"/>
                  </a:lnTo>
                  <a:lnTo>
                    <a:pt x="1241645" y="71688"/>
                  </a:lnTo>
                  <a:lnTo>
                    <a:pt x="1257666" y="71688"/>
                  </a:lnTo>
                  <a:lnTo>
                    <a:pt x="1273687" y="71688"/>
                  </a:lnTo>
                  <a:lnTo>
                    <a:pt x="1293714" y="71688"/>
                  </a:lnTo>
                  <a:lnTo>
                    <a:pt x="1313740" y="71688"/>
                  </a:lnTo>
                  <a:lnTo>
                    <a:pt x="1337772" y="71688"/>
                  </a:lnTo>
                  <a:lnTo>
                    <a:pt x="1341777" y="71688"/>
                  </a:lnTo>
                  <a:lnTo>
                    <a:pt x="1341777" y="35844"/>
                  </a:lnTo>
                  <a:lnTo>
                    <a:pt x="1361804" y="35844"/>
                  </a:lnTo>
                  <a:lnTo>
                    <a:pt x="1365809" y="35844"/>
                  </a:lnTo>
                  <a:lnTo>
                    <a:pt x="1369814" y="35844"/>
                  </a:lnTo>
                  <a:lnTo>
                    <a:pt x="1373820" y="35844"/>
                  </a:lnTo>
                  <a:lnTo>
                    <a:pt x="1385836" y="35844"/>
                  </a:lnTo>
                  <a:lnTo>
                    <a:pt x="1389841" y="35844"/>
                  </a:lnTo>
                  <a:lnTo>
                    <a:pt x="1393846" y="35844"/>
                  </a:lnTo>
                  <a:lnTo>
                    <a:pt x="1405862" y="35844"/>
                  </a:lnTo>
                  <a:lnTo>
                    <a:pt x="1425889" y="35844"/>
                  </a:lnTo>
                  <a:lnTo>
                    <a:pt x="1461936" y="35844"/>
                  </a:lnTo>
                  <a:lnTo>
                    <a:pt x="1501990" y="35844"/>
                  </a:lnTo>
                  <a:lnTo>
                    <a:pt x="1518011" y="35844"/>
                  </a:lnTo>
                  <a:lnTo>
                    <a:pt x="1562069" y="35844"/>
                  </a:lnTo>
                </a:path>
                <a:path w="2976245" h="408939">
                  <a:moveTo>
                    <a:pt x="1562069" y="35844"/>
                  </a:moveTo>
                  <a:lnTo>
                    <a:pt x="1578090" y="35844"/>
                  </a:lnTo>
                  <a:lnTo>
                    <a:pt x="1686234" y="35844"/>
                  </a:lnTo>
                  <a:lnTo>
                    <a:pt x="1690239" y="35844"/>
                  </a:lnTo>
                  <a:lnTo>
                    <a:pt x="1706260" y="35844"/>
                  </a:lnTo>
                  <a:lnTo>
                    <a:pt x="1718276" y="35844"/>
                  </a:lnTo>
                  <a:lnTo>
                    <a:pt x="1726287" y="35844"/>
                  </a:lnTo>
                  <a:lnTo>
                    <a:pt x="1730292" y="35844"/>
                  </a:lnTo>
                  <a:lnTo>
                    <a:pt x="1738303" y="35844"/>
                  </a:lnTo>
                  <a:lnTo>
                    <a:pt x="1782361" y="35844"/>
                  </a:lnTo>
                  <a:lnTo>
                    <a:pt x="1786366" y="35844"/>
                  </a:lnTo>
                  <a:lnTo>
                    <a:pt x="1794377" y="35844"/>
                  </a:lnTo>
                  <a:lnTo>
                    <a:pt x="1798382" y="35844"/>
                  </a:lnTo>
                  <a:lnTo>
                    <a:pt x="1814403" y="35844"/>
                  </a:lnTo>
                  <a:lnTo>
                    <a:pt x="1818409" y="35844"/>
                  </a:lnTo>
                  <a:lnTo>
                    <a:pt x="1822414" y="35844"/>
                  </a:lnTo>
                  <a:lnTo>
                    <a:pt x="1842440" y="35844"/>
                  </a:lnTo>
                  <a:lnTo>
                    <a:pt x="1846446" y="35844"/>
                  </a:lnTo>
                  <a:lnTo>
                    <a:pt x="1854456" y="35844"/>
                  </a:lnTo>
                  <a:lnTo>
                    <a:pt x="1862467" y="35844"/>
                  </a:lnTo>
                  <a:lnTo>
                    <a:pt x="1882494" y="35844"/>
                  </a:lnTo>
                  <a:lnTo>
                    <a:pt x="1882494" y="0"/>
                  </a:lnTo>
                  <a:lnTo>
                    <a:pt x="1890504" y="0"/>
                  </a:lnTo>
                  <a:lnTo>
                    <a:pt x="1894509" y="0"/>
                  </a:lnTo>
                  <a:lnTo>
                    <a:pt x="1906525" y="0"/>
                  </a:lnTo>
                  <a:lnTo>
                    <a:pt x="1918541" y="0"/>
                  </a:lnTo>
                  <a:lnTo>
                    <a:pt x="1926552" y="0"/>
                  </a:lnTo>
                  <a:lnTo>
                    <a:pt x="1934563" y="0"/>
                  </a:lnTo>
                  <a:lnTo>
                    <a:pt x="1938568" y="0"/>
                  </a:lnTo>
                  <a:lnTo>
                    <a:pt x="1954589" y="0"/>
                  </a:lnTo>
                  <a:lnTo>
                    <a:pt x="1958594" y="0"/>
                  </a:lnTo>
                  <a:lnTo>
                    <a:pt x="1990637" y="0"/>
                  </a:lnTo>
                  <a:lnTo>
                    <a:pt x="1994642" y="0"/>
                  </a:lnTo>
                  <a:lnTo>
                    <a:pt x="2002653" y="0"/>
                  </a:lnTo>
                  <a:lnTo>
                    <a:pt x="2006658" y="0"/>
                  </a:lnTo>
                  <a:lnTo>
                    <a:pt x="2022679" y="0"/>
                  </a:lnTo>
                  <a:lnTo>
                    <a:pt x="2026685" y="0"/>
                  </a:lnTo>
                  <a:lnTo>
                    <a:pt x="2030690" y="0"/>
                  </a:lnTo>
                  <a:lnTo>
                    <a:pt x="2054722" y="0"/>
                  </a:lnTo>
                  <a:lnTo>
                    <a:pt x="2062732" y="0"/>
                  </a:lnTo>
                  <a:lnTo>
                    <a:pt x="2102785" y="0"/>
                  </a:lnTo>
                  <a:lnTo>
                    <a:pt x="2130822" y="0"/>
                  </a:lnTo>
                  <a:lnTo>
                    <a:pt x="2154854" y="0"/>
                  </a:lnTo>
                  <a:lnTo>
                    <a:pt x="2170876" y="0"/>
                  </a:lnTo>
                  <a:lnTo>
                    <a:pt x="2178886" y="0"/>
                  </a:lnTo>
                  <a:lnTo>
                    <a:pt x="2218939" y="0"/>
                  </a:lnTo>
                  <a:lnTo>
                    <a:pt x="2234961" y="0"/>
                  </a:lnTo>
                  <a:lnTo>
                    <a:pt x="2254987" y="0"/>
                  </a:lnTo>
                  <a:lnTo>
                    <a:pt x="2271008" y="0"/>
                  </a:lnTo>
                  <a:lnTo>
                    <a:pt x="2347109" y="0"/>
                  </a:lnTo>
                  <a:lnTo>
                    <a:pt x="2391168" y="0"/>
                  </a:lnTo>
                  <a:lnTo>
                    <a:pt x="2455252" y="0"/>
                  </a:lnTo>
                  <a:lnTo>
                    <a:pt x="2479284" y="0"/>
                  </a:lnTo>
                  <a:lnTo>
                    <a:pt x="2535358" y="0"/>
                  </a:lnTo>
                  <a:lnTo>
                    <a:pt x="2559390" y="0"/>
                  </a:lnTo>
                  <a:lnTo>
                    <a:pt x="2571406" y="0"/>
                  </a:lnTo>
                  <a:lnTo>
                    <a:pt x="2583422" y="0"/>
                  </a:lnTo>
                  <a:lnTo>
                    <a:pt x="2607454" y="0"/>
                  </a:lnTo>
                  <a:lnTo>
                    <a:pt x="2615464" y="0"/>
                  </a:lnTo>
                  <a:lnTo>
                    <a:pt x="2623475" y="0"/>
                  </a:lnTo>
                </a:path>
                <a:path w="2976245" h="408939">
                  <a:moveTo>
                    <a:pt x="2623475" y="0"/>
                  </a:moveTo>
                  <a:lnTo>
                    <a:pt x="2623475" y="0"/>
                  </a:lnTo>
                  <a:lnTo>
                    <a:pt x="2627480" y="0"/>
                  </a:lnTo>
                  <a:lnTo>
                    <a:pt x="2643502" y="0"/>
                  </a:lnTo>
                  <a:lnTo>
                    <a:pt x="2663528" y="0"/>
                  </a:lnTo>
                  <a:lnTo>
                    <a:pt x="2691565" y="0"/>
                  </a:lnTo>
                  <a:lnTo>
                    <a:pt x="2699576" y="0"/>
                  </a:lnTo>
                  <a:lnTo>
                    <a:pt x="2707586" y="0"/>
                  </a:lnTo>
                  <a:lnTo>
                    <a:pt x="2727613" y="0"/>
                  </a:lnTo>
                  <a:lnTo>
                    <a:pt x="2763661" y="0"/>
                  </a:lnTo>
                  <a:lnTo>
                    <a:pt x="2779682" y="0"/>
                  </a:lnTo>
                  <a:lnTo>
                    <a:pt x="2803714" y="0"/>
                  </a:lnTo>
                  <a:lnTo>
                    <a:pt x="2815730" y="0"/>
                  </a:lnTo>
                  <a:lnTo>
                    <a:pt x="2819735" y="0"/>
                  </a:lnTo>
                  <a:lnTo>
                    <a:pt x="2827746" y="0"/>
                  </a:lnTo>
                  <a:lnTo>
                    <a:pt x="2831751" y="0"/>
                  </a:lnTo>
                  <a:lnTo>
                    <a:pt x="2847772" y="0"/>
                  </a:lnTo>
                  <a:lnTo>
                    <a:pt x="2851778" y="0"/>
                  </a:lnTo>
                  <a:lnTo>
                    <a:pt x="2855783" y="0"/>
                  </a:lnTo>
                  <a:lnTo>
                    <a:pt x="2859788" y="0"/>
                  </a:lnTo>
                  <a:lnTo>
                    <a:pt x="2863794" y="0"/>
                  </a:lnTo>
                  <a:lnTo>
                    <a:pt x="2891830" y="0"/>
                  </a:lnTo>
                  <a:lnTo>
                    <a:pt x="2907852" y="0"/>
                  </a:lnTo>
                  <a:lnTo>
                    <a:pt x="2915862" y="0"/>
                  </a:lnTo>
                  <a:lnTo>
                    <a:pt x="2931884" y="0"/>
                  </a:lnTo>
                  <a:lnTo>
                    <a:pt x="2943900" y="0"/>
                  </a:lnTo>
                  <a:lnTo>
                    <a:pt x="2951910" y="0"/>
                  </a:lnTo>
                  <a:lnTo>
                    <a:pt x="2967932" y="0"/>
                  </a:lnTo>
                  <a:lnTo>
                    <a:pt x="2971937" y="0"/>
                  </a:lnTo>
                  <a:lnTo>
                    <a:pt x="2975942" y="0"/>
                  </a:lnTo>
                </a:path>
              </a:pathLst>
            </a:custGeom>
            <a:ln w="317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" name="object 51" descr=""/>
          <p:cNvSpPr txBox="1"/>
          <p:nvPr/>
        </p:nvSpPr>
        <p:spPr>
          <a:xfrm>
            <a:off x="681206" y="2160523"/>
            <a:ext cx="20739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 Narrow"/>
                <a:cs typeface="Arial Narrow"/>
              </a:rPr>
              <a:t>HR</a:t>
            </a:r>
            <a:r>
              <a:rPr dirty="0" sz="1200" spc="5" b="1">
                <a:latin typeface="Arial Narrow"/>
                <a:cs typeface="Arial Narrow"/>
              </a:rPr>
              <a:t> </a:t>
            </a:r>
            <a:r>
              <a:rPr dirty="0" sz="1200" b="1">
                <a:latin typeface="Arial Narrow"/>
                <a:cs typeface="Arial Narrow"/>
              </a:rPr>
              <a:t>0.47,</a:t>
            </a:r>
            <a:r>
              <a:rPr dirty="0" sz="1200" spc="10" b="1">
                <a:latin typeface="Arial Narrow"/>
                <a:cs typeface="Arial Narrow"/>
              </a:rPr>
              <a:t> </a:t>
            </a:r>
            <a:r>
              <a:rPr dirty="0" sz="1200" b="1">
                <a:latin typeface="Arial Narrow"/>
                <a:cs typeface="Arial Narrow"/>
              </a:rPr>
              <a:t>95%</a:t>
            </a:r>
            <a:r>
              <a:rPr dirty="0" sz="1200" spc="10" b="1">
                <a:latin typeface="Arial Narrow"/>
                <a:cs typeface="Arial Narrow"/>
              </a:rPr>
              <a:t> </a:t>
            </a:r>
            <a:r>
              <a:rPr dirty="0" sz="1200" b="1">
                <a:latin typeface="Arial Narrow"/>
                <a:cs typeface="Arial Narrow"/>
              </a:rPr>
              <a:t>CI</a:t>
            </a:r>
            <a:r>
              <a:rPr dirty="0" sz="1200" spc="10" b="1">
                <a:latin typeface="Arial Narrow"/>
                <a:cs typeface="Arial Narrow"/>
              </a:rPr>
              <a:t> </a:t>
            </a:r>
            <a:r>
              <a:rPr dirty="0" sz="1200" spc="-10" b="1">
                <a:latin typeface="Arial Narrow"/>
                <a:cs typeface="Arial Narrow"/>
              </a:rPr>
              <a:t>0.27-</a:t>
            </a:r>
            <a:r>
              <a:rPr dirty="0" sz="1200" b="1">
                <a:latin typeface="Arial Narrow"/>
                <a:cs typeface="Arial Narrow"/>
              </a:rPr>
              <a:t>0.83,</a:t>
            </a:r>
            <a:r>
              <a:rPr dirty="0" sz="1200" spc="10" b="1">
                <a:latin typeface="Arial Narrow"/>
                <a:cs typeface="Arial Narrow"/>
              </a:rPr>
              <a:t> </a:t>
            </a:r>
            <a:r>
              <a:rPr dirty="0" sz="1200" spc="-10" b="1">
                <a:latin typeface="Arial Narrow"/>
                <a:cs typeface="Arial Narrow"/>
              </a:rPr>
              <a:t>P=0.010</a:t>
            </a:r>
            <a:endParaRPr sz="1200">
              <a:latin typeface="Arial Narrow"/>
              <a:cs typeface="Arial Narrow"/>
            </a:endParaRPr>
          </a:p>
        </p:txBody>
      </p:sp>
      <p:grpSp>
        <p:nvGrpSpPr>
          <p:cNvPr id="52" name="object 52" descr=""/>
          <p:cNvGrpSpPr/>
          <p:nvPr/>
        </p:nvGrpSpPr>
        <p:grpSpPr>
          <a:xfrm>
            <a:off x="424453" y="1476142"/>
            <a:ext cx="3267075" cy="3140710"/>
            <a:chOff x="424453" y="1476142"/>
            <a:chExt cx="3267075" cy="3140710"/>
          </a:xfrm>
        </p:grpSpPr>
        <p:sp>
          <p:nvSpPr>
            <p:cNvPr id="53" name="object 53" descr=""/>
            <p:cNvSpPr/>
            <p:nvPr/>
          </p:nvSpPr>
          <p:spPr>
            <a:xfrm>
              <a:off x="450101" y="1480904"/>
              <a:ext cx="0" cy="3097530"/>
            </a:xfrm>
            <a:custGeom>
              <a:avLst/>
              <a:gdLst/>
              <a:ahLst/>
              <a:cxnLst/>
              <a:rect l="l" t="t" r="r" b="b"/>
              <a:pathLst>
                <a:path w="0" h="3097529">
                  <a:moveTo>
                    <a:pt x="0" y="3097082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429215" y="4436666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4" h="0">
                  <a:moveTo>
                    <a:pt x="0" y="0"/>
                  </a:moveTo>
                  <a:lnTo>
                    <a:pt x="20886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429215" y="3733553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4" h="0">
                  <a:moveTo>
                    <a:pt x="0" y="0"/>
                  </a:moveTo>
                  <a:lnTo>
                    <a:pt x="20886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429215" y="3030440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4" h="0">
                  <a:moveTo>
                    <a:pt x="0" y="0"/>
                  </a:moveTo>
                  <a:lnTo>
                    <a:pt x="20886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429215" y="2328866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4" h="0">
                  <a:moveTo>
                    <a:pt x="0" y="0"/>
                  </a:moveTo>
                  <a:lnTo>
                    <a:pt x="20886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429215" y="1625753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4" h="0">
                  <a:moveTo>
                    <a:pt x="0" y="0"/>
                  </a:moveTo>
                  <a:lnTo>
                    <a:pt x="20886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450101" y="4575134"/>
              <a:ext cx="3236595" cy="0"/>
            </a:xfrm>
            <a:custGeom>
              <a:avLst/>
              <a:gdLst/>
              <a:ahLst/>
              <a:cxnLst/>
              <a:rect l="l" t="t" r="r" b="b"/>
              <a:pathLst>
                <a:path w="3236595" h="0">
                  <a:moveTo>
                    <a:pt x="0" y="0"/>
                  </a:moveTo>
                  <a:lnTo>
                    <a:pt x="3236430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597172" y="45751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36925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1574454" y="45751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36925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2556957" y="45751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36925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3535108" y="45751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36925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4" name="object 64" descr=""/>
          <p:cNvSpPr txBox="1"/>
          <p:nvPr/>
        </p:nvSpPr>
        <p:spPr>
          <a:xfrm>
            <a:off x="225683" y="4303267"/>
            <a:ext cx="952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 Narrow"/>
                <a:cs typeface="Arial Narrow"/>
              </a:rPr>
              <a:t>0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202397" y="3602228"/>
            <a:ext cx="1651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Arial Narrow"/>
                <a:cs typeface="Arial Narrow"/>
              </a:rPr>
              <a:t>10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202397" y="2898140"/>
            <a:ext cx="1651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Arial Narrow"/>
                <a:cs typeface="Arial Narrow"/>
              </a:rPr>
              <a:t>20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202397" y="2197100"/>
            <a:ext cx="1651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Arial Narrow"/>
                <a:cs typeface="Arial Narrow"/>
              </a:rPr>
              <a:t>30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202397" y="1493011"/>
            <a:ext cx="1651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Arial Narrow"/>
                <a:cs typeface="Arial Narrow"/>
              </a:rPr>
              <a:t>40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560607" y="4626355"/>
            <a:ext cx="952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 Narrow"/>
                <a:cs typeface="Arial Narrow"/>
              </a:rPr>
              <a:t>0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1456692" y="4547108"/>
            <a:ext cx="1172845" cy="549910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marL="95250">
              <a:lnSpc>
                <a:spcPct val="100000"/>
              </a:lnSpc>
              <a:spcBef>
                <a:spcPts val="720"/>
              </a:spcBef>
              <a:tabLst>
                <a:tab pos="1076960" algn="l"/>
              </a:tabLst>
            </a:pPr>
            <a:r>
              <a:rPr dirty="0" sz="1200" spc="-50" b="1">
                <a:latin typeface="Arial Narrow"/>
                <a:cs typeface="Arial Narrow"/>
              </a:rPr>
              <a:t>1</a:t>
            </a:r>
            <a:r>
              <a:rPr dirty="0" sz="1200" b="1">
                <a:latin typeface="Arial Narrow"/>
                <a:cs typeface="Arial Narrow"/>
              </a:rPr>
              <a:t>	</a:t>
            </a:r>
            <a:r>
              <a:rPr dirty="0" sz="1200" spc="-50" b="1">
                <a:latin typeface="Arial Narrow"/>
                <a:cs typeface="Arial Narrow"/>
              </a:rPr>
              <a:t>2</a:t>
            </a:r>
            <a:endParaRPr sz="12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z="1200" b="1">
                <a:latin typeface="Arial Narrow"/>
                <a:cs typeface="Arial Narrow"/>
              </a:rPr>
              <a:t>Years</a:t>
            </a:r>
            <a:r>
              <a:rPr dirty="0" sz="1200" spc="-25" b="1">
                <a:latin typeface="Arial Narrow"/>
                <a:cs typeface="Arial Narrow"/>
              </a:rPr>
              <a:t> </a:t>
            </a:r>
            <a:r>
              <a:rPr dirty="0" sz="1200" b="1">
                <a:latin typeface="Arial Narrow"/>
                <a:cs typeface="Arial Narrow"/>
              </a:rPr>
              <a:t>of</a:t>
            </a:r>
            <a:r>
              <a:rPr dirty="0" sz="1200" spc="-25" b="1">
                <a:latin typeface="Arial Narrow"/>
                <a:cs typeface="Arial Narrow"/>
              </a:rPr>
              <a:t> </a:t>
            </a:r>
            <a:r>
              <a:rPr dirty="0" sz="1200" b="1">
                <a:latin typeface="Arial Narrow"/>
                <a:cs typeface="Arial Narrow"/>
              </a:rPr>
              <a:t>Follow</a:t>
            </a:r>
            <a:r>
              <a:rPr dirty="0" sz="1200" spc="-20" b="1">
                <a:latin typeface="Arial Narrow"/>
                <a:cs typeface="Arial Narrow"/>
              </a:rPr>
              <a:t> </a:t>
            </a:r>
            <a:r>
              <a:rPr dirty="0" sz="1200" spc="-10" b="1">
                <a:latin typeface="Arial Narrow"/>
                <a:cs typeface="Arial Narrow"/>
              </a:rPr>
              <a:t>-</a:t>
            </a:r>
            <a:r>
              <a:rPr dirty="0" sz="1200" spc="-25" b="1">
                <a:latin typeface="Arial Narrow"/>
                <a:cs typeface="Arial Narrow"/>
              </a:rPr>
              <a:t>up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3499341" y="4626355"/>
            <a:ext cx="952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 Narrow"/>
                <a:cs typeface="Arial Narrow"/>
              </a:rPr>
              <a:t>3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72" name="object 72" descr=""/>
          <p:cNvSpPr txBox="1"/>
          <p:nvPr/>
        </p:nvSpPr>
        <p:spPr>
          <a:xfrm>
            <a:off x="-32953" y="1960387"/>
            <a:ext cx="200660" cy="2139950"/>
          </a:xfrm>
          <a:prstGeom prst="rect">
            <a:avLst/>
          </a:prstGeom>
        </p:spPr>
        <p:txBody>
          <a:bodyPr wrap="square" lIns="0" tIns="254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200" b="1">
                <a:latin typeface="Arial Narrow"/>
                <a:cs typeface="Arial Narrow"/>
              </a:rPr>
              <a:t>Cumulative</a:t>
            </a:r>
            <a:r>
              <a:rPr dirty="0" sz="1200" spc="-15" b="1">
                <a:latin typeface="Arial Narrow"/>
                <a:cs typeface="Arial Narrow"/>
              </a:rPr>
              <a:t> </a:t>
            </a:r>
            <a:r>
              <a:rPr dirty="0" sz="1200" b="1">
                <a:latin typeface="Arial Narrow"/>
                <a:cs typeface="Arial Narrow"/>
              </a:rPr>
              <a:t>Incidence</a:t>
            </a:r>
            <a:r>
              <a:rPr dirty="0" sz="1200" spc="-10" b="1">
                <a:latin typeface="Arial Narrow"/>
                <a:cs typeface="Arial Narrow"/>
              </a:rPr>
              <a:t> </a:t>
            </a:r>
            <a:r>
              <a:rPr dirty="0" sz="1200" b="1">
                <a:latin typeface="Arial Narrow"/>
                <a:cs typeface="Arial Narrow"/>
              </a:rPr>
              <a:t>of</a:t>
            </a:r>
            <a:r>
              <a:rPr dirty="0" sz="1200" spc="-15" b="1">
                <a:latin typeface="Arial Narrow"/>
                <a:cs typeface="Arial Narrow"/>
              </a:rPr>
              <a:t> </a:t>
            </a:r>
            <a:r>
              <a:rPr dirty="0" sz="1200" b="1">
                <a:latin typeface="Arial Narrow"/>
                <a:cs typeface="Arial Narrow"/>
              </a:rPr>
              <a:t>Events</a:t>
            </a:r>
            <a:r>
              <a:rPr dirty="0" sz="1200" spc="-10" b="1">
                <a:latin typeface="Arial Narrow"/>
                <a:cs typeface="Arial Narrow"/>
              </a:rPr>
              <a:t> </a:t>
            </a:r>
            <a:r>
              <a:rPr dirty="0" sz="1200" spc="-25" b="1">
                <a:latin typeface="Arial Narrow"/>
                <a:cs typeface="Arial Narrow"/>
              </a:rPr>
              <a:t>(%)</a:t>
            </a:r>
            <a:endParaRPr sz="1200">
              <a:latin typeface="Arial Narrow"/>
              <a:cs typeface="Arial Narrow"/>
            </a:endParaRPr>
          </a:p>
        </p:txBody>
      </p:sp>
      <p:grpSp>
        <p:nvGrpSpPr>
          <p:cNvPr id="73" name="object 73" descr=""/>
          <p:cNvGrpSpPr/>
          <p:nvPr/>
        </p:nvGrpSpPr>
        <p:grpSpPr>
          <a:xfrm>
            <a:off x="2081650" y="1602849"/>
            <a:ext cx="147320" cy="294005"/>
            <a:chOff x="2081650" y="1602849"/>
            <a:chExt cx="147320" cy="294005"/>
          </a:xfrm>
        </p:grpSpPr>
        <p:sp>
          <p:nvSpPr>
            <p:cNvPr id="74" name="object 74" descr=""/>
            <p:cNvSpPr/>
            <p:nvPr/>
          </p:nvSpPr>
          <p:spPr>
            <a:xfrm>
              <a:off x="2105463" y="1626661"/>
              <a:ext cx="99695" cy="0"/>
            </a:xfrm>
            <a:custGeom>
              <a:avLst/>
              <a:gdLst/>
              <a:ahLst/>
              <a:cxnLst/>
              <a:rect l="l" t="t" r="r" b="b"/>
              <a:pathLst>
                <a:path w="99694" h="0">
                  <a:moveTo>
                    <a:pt x="0" y="0"/>
                  </a:moveTo>
                  <a:lnTo>
                    <a:pt x="99208" y="1"/>
                  </a:lnTo>
                </a:path>
              </a:pathLst>
            </a:custGeom>
            <a:ln w="476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2105463" y="1872587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80" h="0">
                  <a:moveTo>
                    <a:pt x="0" y="0"/>
                  </a:moveTo>
                  <a:lnTo>
                    <a:pt x="93986" y="1"/>
                  </a:lnTo>
                </a:path>
              </a:pathLst>
            </a:custGeom>
            <a:ln w="476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6" name="object 76" descr=""/>
          <p:cNvSpPr txBox="1"/>
          <p:nvPr/>
        </p:nvSpPr>
        <p:spPr>
          <a:xfrm>
            <a:off x="2233743" y="1524508"/>
            <a:ext cx="124206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 Narrow"/>
                <a:cs typeface="Arial Narrow"/>
              </a:rPr>
              <a:t>Angiography-</a:t>
            </a:r>
            <a:r>
              <a:rPr dirty="0" sz="1000" b="1">
                <a:latin typeface="Arial Narrow"/>
                <a:cs typeface="Arial Narrow"/>
              </a:rPr>
              <a:t>guided</a:t>
            </a:r>
            <a:r>
              <a:rPr dirty="0" sz="1000" spc="30" b="1">
                <a:latin typeface="Arial Narrow"/>
                <a:cs typeface="Arial Narrow"/>
              </a:rPr>
              <a:t> </a:t>
            </a:r>
            <a:r>
              <a:rPr dirty="0" sz="1000" spc="-25" b="1">
                <a:latin typeface="Arial Narrow"/>
                <a:cs typeface="Arial Narrow"/>
              </a:rPr>
              <a:t>PCI</a:t>
            </a:r>
            <a:endParaRPr sz="1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1000" spc="-10" b="1">
                <a:latin typeface="Arial Narrow"/>
                <a:cs typeface="Arial Narrow"/>
              </a:rPr>
              <a:t>OCT-</a:t>
            </a:r>
            <a:r>
              <a:rPr dirty="0" sz="1000" b="1">
                <a:latin typeface="Arial Narrow"/>
                <a:cs typeface="Arial Narrow"/>
              </a:rPr>
              <a:t>guided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spc="-25" b="1">
                <a:latin typeface="Arial Narrow"/>
                <a:cs typeface="Arial Narrow"/>
              </a:rPr>
              <a:t>PCI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77" name="object 77" descr=""/>
          <p:cNvSpPr txBox="1"/>
          <p:nvPr/>
        </p:nvSpPr>
        <p:spPr>
          <a:xfrm>
            <a:off x="305423" y="5118100"/>
            <a:ext cx="751840" cy="714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6045" marR="5080" indent="-93980">
              <a:lnSpc>
                <a:spcPct val="144000"/>
              </a:lnSpc>
              <a:spcBef>
                <a:spcPts val="100"/>
              </a:spcBef>
            </a:pPr>
            <a:r>
              <a:rPr dirty="0" sz="1000" b="1">
                <a:latin typeface="Arial Narrow"/>
                <a:cs typeface="Arial Narrow"/>
              </a:rPr>
              <a:t>Number</a:t>
            </a:r>
            <a:r>
              <a:rPr dirty="0" sz="1000" spc="-3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at</a:t>
            </a:r>
            <a:r>
              <a:rPr dirty="0" sz="1000" spc="-20" b="1">
                <a:latin typeface="Arial Narrow"/>
                <a:cs typeface="Arial Narrow"/>
              </a:rPr>
              <a:t> risk </a:t>
            </a:r>
            <a:r>
              <a:rPr dirty="0" sz="1000" spc="-25" b="1">
                <a:latin typeface="Arial Narrow"/>
                <a:cs typeface="Arial Narrow"/>
              </a:rPr>
              <a:t>547</a:t>
            </a:r>
            <a:endParaRPr sz="1000">
              <a:latin typeface="Arial Narrow"/>
              <a:cs typeface="Arial Narrow"/>
            </a:endParaRPr>
          </a:p>
          <a:p>
            <a:pPr marL="106045">
              <a:lnSpc>
                <a:spcPct val="100000"/>
              </a:lnSpc>
              <a:spcBef>
                <a:spcPts val="765"/>
              </a:spcBef>
            </a:pPr>
            <a:r>
              <a:rPr dirty="0" sz="1000" spc="-25" b="1">
                <a:latin typeface="Arial Narrow"/>
                <a:cs typeface="Arial Narrow"/>
              </a:rPr>
              <a:t>278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78" name="object 78" descr=""/>
          <p:cNvSpPr txBox="1"/>
          <p:nvPr/>
        </p:nvSpPr>
        <p:spPr>
          <a:xfrm>
            <a:off x="1470379" y="5404611"/>
            <a:ext cx="196850" cy="427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 b="1">
                <a:latin typeface="Arial Narrow"/>
                <a:cs typeface="Arial Narrow"/>
              </a:rPr>
              <a:t>496</a:t>
            </a:r>
            <a:endParaRPr sz="1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1000" spc="-25" b="1">
                <a:latin typeface="Arial Narrow"/>
                <a:cs typeface="Arial Narrow"/>
              </a:rPr>
              <a:t>265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79" name="object 79" descr=""/>
          <p:cNvSpPr txBox="1"/>
          <p:nvPr/>
        </p:nvSpPr>
        <p:spPr>
          <a:xfrm>
            <a:off x="2452881" y="5404611"/>
            <a:ext cx="196850" cy="427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 b="1">
                <a:latin typeface="Arial Narrow"/>
                <a:cs typeface="Arial Narrow"/>
              </a:rPr>
              <a:t>267</a:t>
            </a:r>
            <a:endParaRPr sz="1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1000" spc="-25" b="1">
                <a:latin typeface="Arial Narrow"/>
                <a:cs typeface="Arial Narrow"/>
              </a:rPr>
              <a:t>151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80" name="object 80" descr=""/>
          <p:cNvSpPr txBox="1"/>
          <p:nvPr/>
        </p:nvSpPr>
        <p:spPr>
          <a:xfrm>
            <a:off x="3431034" y="5404611"/>
            <a:ext cx="196850" cy="427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 b="1">
                <a:latin typeface="Arial Narrow"/>
                <a:cs typeface="Arial Narrow"/>
              </a:rPr>
              <a:t>120</a:t>
            </a:r>
            <a:endParaRPr sz="1000">
              <a:latin typeface="Arial Narrow"/>
              <a:cs typeface="Arial Narrow"/>
            </a:endParaRPr>
          </a:p>
          <a:p>
            <a:pPr marL="36195">
              <a:lnSpc>
                <a:spcPct val="100000"/>
              </a:lnSpc>
              <a:spcBef>
                <a:spcPts val="765"/>
              </a:spcBef>
            </a:pPr>
            <a:r>
              <a:rPr dirty="0" sz="1000" spc="-25" b="1">
                <a:latin typeface="Arial Narrow"/>
                <a:cs typeface="Arial Narrow"/>
              </a:rPr>
              <a:t>80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81" name="object 81" descr=""/>
          <p:cNvSpPr/>
          <p:nvPr/>
        </p:nvSpPr>
        <p:spPr>
          <a:xfrm>
            <a:off x="233591" y="5490290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 h="0">
                <a:moveTo>
                  <a:pt x="0" y="0"/>
                </a:moveTo>
                <a:lnTo>
                  <a:pt x="99208" y="1"/>
                </a:lnTo>
              </a:path>
            </a:pathLst>
          </a:custGeom>
          <a:ln w="476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 descr=""/>
          <p:cNvSpPr/>
          <p:nvPr/>
        </p:nvSpPr>
        <p:spPr>
          <a:xfrm>
            <a:off x="233591" y="5729728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 h="0">
                <a:moveTo>
                  <a:pt x="0" y="0"/>
                </a:moveTo>
                <a:lnTo>
                  <a:pt x="93986" y="1"/>
                </a:lnTo>
              </a:path>
            </a:pathLst>
          </a:custGeom>
          <a:ln w="47625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 descr=""/>
          <p:cNvSpPr txBox="1"/>
          <p:nvPr/>
        </p:nvSpPr>
        <p:spPr>
          <a:xfrm>
            <a:off x="2377456" y="3252723"/>
            <a:ext cx="124206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 Narrow"/>
                <a:cs typeface="Arial Narrow"/>
              </a:rPr>
              <a:t>Angiography-</a:t>
            </a:r>
            <a:r>
              <a:rPr dirty="0" sz="1000" b="1">
                <a:latin typeface="Arial Narrow"/>
                <a:cs typeface="Arial Narrow"/>
              </a:rPr>
              <a:t>guided</a:t>
            </a:r>
            <a:r>
              <a:rPr dirty="0" sz="1000" spc="30" b="1">
                <a:latin typeface="Arial Narrow"/>
                <a:cs typeface="Arial Narrow"/>
              </a:rPr>
              <a:t> </a:t>
            </a:r>
            <a:r>
              <a:rPr dirty="0" sz="1000" spc="-25" b="1">
                <a:latin typeface="Arial Narrow"/>
                <a:cs typeface="Arial Narrow"/>
              </a:rPr>
              <a:t>PCI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84" name="object 84" descr=""/>
          <p:cNvSpPr txBox="1"/>
          <p:nvPr/>
        </p:nvSpPr>
        <p:spPr>
          <a:xfrm>
            <a:off x="2665600" y="4011676"/>
            <a:ext cx="82169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 Narrow"/>
                <a:cs typeface="Arial Narrow"/>
              </a:rPr>
              <a:t>OCT-</a:t>
            </a:r>
            <a:r>
              <a:rPr dirty="0" sz="1000" b="1">
                <a:latin typeface="Arial Narrow"/>
                <a:cs typeface="Arial Narrow"/>
              </a:rPr>
              <a:t>guided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spc="-25" b="1">
                <a:latin typeface="Arial Narrow"/>
                <a:cs typeface="Arial Narrow"/>
              </a:rPr>
              <a:t>PCI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85" name="object 85" descr=""/>
          <p:cNvSpPr txBox="1"/>
          <p:nvPr/>
        </p:nvSpPr>
        <p:spPr>
          <a:xfrm>
            <a:off x="3617658" y="3484372"/>
            <a:ext cx="3175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 Narrow"/>
                <a:cs typeface="Arial Narrow"/>
              </a:rPr>
              <a:t>12.3%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86" name="object 86" descr=""/>
          <p:cNvSpPr txBox="1"/>
          <p:nvPr/>
        </p:nvSpPr>
        <p:spPr>
          <a:xfrm>
            <a:off x="3655598" y="3776979"/>
            <a:ext cx="26035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0" b="1">
                <a:solidFill>
                  <a:srgbClr val="0000FF"/>
                </a:solidFill>
                <a:latin typeface="Arial Narrow"/>
                <a:cs typeface="Arial Narrow"/>
              </a:rPr>
              <a:t>5.8%</a:t>
            </a:r>
            <a:endParaRPr sz="1000">
              <a:latin typeface="Arial Narrow"/>
              <a:cs typeface="Arial Narrow"/>
            </a:endParaRPr>
          </a:p>
        </p:txBody>
      </p:sp>
      <p:grpSp>
        <p:nvGrpSpPr>
          <p:cNvPr id="87" name="object 87" descr=""/>
          <p:cNvGrpSpPr/>
          <p:nvPr/>
        </p:nvGrpSpPr>
        <p:grpSpPr>
          <a:xfrm>
            <a:off x="577710" y="3553791"/>
            <a:ext cx="2989580" cy="898525"/>
            <a:chOff x="577710" y="3553791"/>
            <a:chExt cx="2989580" cy="898525"/>
          </a:xfrm>
        </p:grpSpPr>
        <p:sp>
          <p:nvSpPr>
            <p:cNvPr id="88" name="object 88" descr=""/>
            <p:cNvSpPr/>
            <p:nvPr/>
          </p:nvSpPr>
          <p:spPr>
            <a:xfrm>
              <a:off x="593585" y="3569666"/>
              <a:ext cx="2973705" cy="866775"/>
            </a:xfrm>
            <a:custGeom>
              <a:avLst/>
              <a:gdLst/>
              <a:ahLst/>
              <a:cxnLst/>
              <a:rect l="l" t="t" r="r" b="b"/>
              <a:pathLst>
                <a:path w="2973704" h="866775">
                  <a:moveTo>
                    <a:pt x="0" y="866476"/>
                  </a:moveTo>
                  <a:lnTo>
                    <a:pt x="4002" y="866476"/>
                  </a:lnTo>
                  <a:lnTo>
                    <a:pt x="4002" y="582385"/>
                  </a:lnTo>
                  <a:lnTo>
                    <a:pt x="44024" y="582385"/>
                  </a:lnTo>
                  <a:lnTo>
                    <a:pt x="68038" y="582385"/>
                  </a:lnTo>
                  <a:lnTo>
                    <a:pt x="68038" y="568181"/>
                  </a:lnTo>
                  <a:lnTo>
                    <a:pt x="228129" y="568181"/>
                  </a:lnTo>
                  <a:lnTo>
                    <a:pt x="228129" y="553976"/>
                  </a:lnTo>
                  <a:lnTo>
                    <a:pt x="292165" y="553976"/>
                  </a:lnTo>
                  <a:lnTo>
                    <a:pt x="292165" y="539771"/>
                  </a:lnTo>
                  <a:lnTo>
                    <a:pt x="316178" y="539771"/>
                  </a:lnTo>
                  <a:lnTo>
                    <a:pt x="316178" y="532669"/>
                  </a:lnTo>
                  <a:lnTo>
                    <a:pt x="364206" y="532669"/>
                  </a:lnTo>
                  <a:lnTo>
                    <a:pt x="364206" y="518465"/>
                  </a:lnTo>
                  <a:lnTo>
                    <a:pt x="428242" y="518465"/>
                  </a:lnTo>
                  <a:lnTo>
                    <a:pt x="448253" y="518465"/>
                  </a:lnTo>
                  <a:lnTo>
                    <a:pt x="448253" y="504260"/>
                  </a:lnTo>
                  <a:lnTo>
                    <a:pt x="468264" y="504260"/>
                  </a:lnTo>
                  <a:lnTo>
                    <a:pt x="480271" y="504260"/>
                  </a:lnTo>
                  <a:lnTo>
                    <a:pt x="480271" y="490056"/>
                  </a:lnTo>
                  <a:lnTo>
                    <a:pt x="496280" y="490056"/>
                  </a:lnTo>
                  <a:lnTo>
                    <a:pt x="496280" y="475851"/>
                  </a:lnTo>
                  <a:lnTo>
                    <a:pt x="504285" y="475851"/>
                  </a:lnTo>
                  <a:lnTo>
                    <a:pt x="516292" y="475851"/>
                  </a:lnTo>
                  <a:lnTo>
                    <a:pt x="516292" y="468749"/>
                  </a:lnTo>
                  <a:lnTo>
                    <a:pt x="540305" y="468749"/>
                  </a:lnTo>
                  <a:lnTo>
                    <a:pt x="540305" y="454544"/>
                  </a:lnTo>
                  <a:lnTo>
                    <a:pt x="584330" y="454544"/>
                  </a:lnTo>
                  <a:lnTo>
                    <a:pt x="584330" y="440340"/>
                  </a:lnTo>
                  <a:lnTo>
                    <a:pt x="624353" y="440340"/>
                  </a:lnTo>
                  <a:lnTo>
                    <a:pt x="624353" y="426135"/>
                  </a:lnTo>
                  <a:lnTo>
                    <a:pt x="628355" y="426135"/>
                  </a:lnTo>
                  <a:lnTo>
                    <a:pt x="628355" y="411931"/>
                  </a:lnTo>
                  <a:lnTo>
                    <a:pt x="684387" y="411931"/>
                  </a:lnTo>
                  <a:lnTo>
                    <a:pt x="684387" y="397726"/>
                  </a:lnTo>
                  <a:lnTo>
                    <a:pt x="732414" y="397726"/>
                  </a:lnTo>
                  <a:lnTo>
                    <a:pt x="732414" y="390624"/>
                  </a:lnTo>
                  <a:lnTo>
                    <a:pt x="772436" y="390624"/>
                  </a:lnTo>
                  <a:lnTo>
                    <a:pt x="812459" y="390624"/>
                  </a:lnTo>
                  <a:lnTo>
                    <a:pt x="812459" y="376419"/>
                  </a:lnTo>
                  <a:lnTo>
                    <a:pt x="816461" y="376419"/>
                  </a:lnTo>
                  <a:lnTo>
                    <a:pt x="816461" y="362215"/>
                  </a:lnTo>
                  <a:lnTo>
                    <a:pt x="836473" y="362215"/>
                  </a:lnTo>
                  <a:lnTo>
                    <a:pt x="836473" y="348010"/>
                  </a:lnTo>
                  <a:lnTo>
                    <a:pt x="848479" y="348010"/>
                  </a:lnTo>
                  <a:lnTo>
                    <a:pt x="864489" y="348010"/>
                  </a:lnTo>
                  <a:lnTo>
                    <a:pt x="864489" y="333806"/>
                  </a:lnTo>
                  <a:lnTo>
                    <a:pt x="880498" y="333806"/>
                  </a:lnTo>
                  <a:lnTo>
                    <a:pt x="892504" y="333806"/>
                  </a:lnTo>
                  <a:lnTo>
                    <a:pt x="892504" y="319601"/>
                  </a:lnTo>
                  <a:lnTo>
                    <a:pt x="920520" y="319601"/>
                  </a:lnTo>
                  <a:lnTo>
                    <a:pt x="920520" y="312499"/>
                  </a:lnTo>
                  <a:lnTo>
                    <a:pt x="952538" y="312499"/>
                  </a:lnTo>
                  <a:lnTo>
                    <a:pt x="952538" y="298295"/>
                  </a:lnTo>
                  <a:lnTo>
                    <a:pt x="980554" y="298295"/>
                  </a:lnTo>
                  <a:lnTo>
                    <a:pt x="980554" y="269886"/>
                  </a:lnTo>
                  <a:lnTo>
                    <a:pt x="984556" y="269886"/>
                  </a:lnTo>
                  <a:lnTo>
                    <a:pt x="988559" y="269886"/>
                  </a:lnTo>
                  <a:lnTo>
                    <a:pt x="992561" y="269886"/>
                  </a:lnTo>
                  <a:lnTo>
                    <a:pt x="996563" y="269886"/>
                  </a:lnTo>
                  <a:lnTo>
                    <a:pt x="1000566" y="269886"/>
                  </a:lnTo>
                  <a:lnTo>
                    <a:pt x="1008570" y="269886"/>
                  </a:lnTo>
                  <a:lnTo>
                    <a:pt x="1012573" y="269886"/>
                  </a:lnTo>
                  <a:lnTo>
                    <a:pt x="1016575" y="269886"/>
                  </a:lnTo>
                  <a:lnTo>
                    <a:pt x="1024580" y="269886"/>
                  </a:lnTo>
                  <a:lnTo>
                    <a:pt x="1028582" y="269886"/>
                  </a:lnTo>
                  <a:lnTo>
                    <a:pt x="1040589" y="269886"/>
                  </a:lnTo>
                  <a:lnTo>
                    <a:pt x="1048593" y="269886"/>
                  </a:lnTo>
                  <a:lnTo>
                    <a:pt x="1052595" y="269886"/>
                  </a:lnTo>
                  <a:lnTo>
                    <a:pt x="1052595" y="255681"/>
                  </a:lnTo>
                  <a:lnTo>
                    <a:pt x="1056598" y="255681"/>
                  </a:lnTo>
                  <a:lnTo>
                    <a:pt x="1056598" y="241476"/>
                  </a:lnTo>
                  <a:lnTo>
                    <a:pt x="1060600" y="241476"/>
                  </a:lnTo>
                  <a:lnTo>
                    <a:pt x="1064602" y="241476"/>
                  </a:lnTo>
                  <a:lnTo>
                    <a:pt x="1068604" y="241476"/>
                  </a:lnTo>
                  <a:lnTo>
                    <a:pt x="1072607" y="241476"/>
                  </a:lnTo>
                  <a:lnTo>
                    <a:pt x="1072607" y="227272"/>
                  </a:lnTo>
                  <a:lnTo>
                    <a:pt x="1080611" y="227272"/>
                  </a:lnTo>
                  <a:lnTo>
                    <a:pt x="1084614" y="227272"/>
                  </a:lnTo>
                  <a:lnTo>
                    <a:pt x="1088616" y="227272"/>
                  </a:lnTo>
                  <a:lnTo>
                    <a:pt x="1092618" y="227272"/>
                  </a:lnTo>
                  <a:lnTo>
                    <a:pt x="1104625" y="227272"/>
                  </a:lnTo>
                  <a:lnTo>
                    <a:pt x="1104625" y="213067"/>
                  </a:lnTo>
                  <a:lnTo>
                    <a:pt x="1112629" y="213067"/>
                  </a:lnTo>
                  <a:lnTo>
                    <a:pt x="1116632" y="213067"/>
                  </a:lnTo>
                </a:path>
                <a:path w="2973704" h="866775">
                  <a:moveTo>
                    <a:pt x="1116632" y="213067"/>
                  </a:moveTo>
                  <a:lnTo>
                    <a:pt x="1132641" y="213067"/>
                  </a:lnTo>
                  <a:lnTo>
                    <a:pt x="1136643" y="213067"/>
                  </a:lnTo>
                  <a:lnTo>
                    <a:pt x="1140645" y="213067"/>
                  </a:lnTo>
                  <a:lnTo>
                    <a:pt x="1144648" y="213067"/>
                  </a:lnTo>
                  <a:lnTo>
                    <a:pt x="1148650" y="213067"/>
                  </a:lnTo>
                  <a:lnTo>
                    <a:pt x="1152652" y="213067"/>
                  </a:lnTo>
                  <a:lnTo>
                    <a:pt x="1156654" y="213067"/>
                  </a:lnTo>
                  <a:lnTo>
                    <a:pt x="1160656" y="213067"/>
                  </a:lnTo>
                  <a:lnTo>
                    <a:pt x="1164659" y="213067"/>
                  </a:lnTo>
                  <a:lnTo>
                    <a:pt x="1164659" y="198863"/>
                  </a:lnTo>
                  <a:lnTo>
                    <a:pt x="1200679" y="198863"/>
                  </a:lnTo>
                  <a:lnTo>
                    <a:pt x="1204681" y="198863"/>
                  </a:lnTo>
                  <a:lnTo>
                    <a:pt x="1208684" y="198863"/>
                  </a:lnTo>
                  <a:lnTo>
                    <a:pt x="1220691" y="198863"/>
                  </a:lnTo>
                  <a:lnTo>
                    <a:pt x="1224693" y="198863"/>
                  </a:lnTo>
                  <a:lnTo>
                    <a:pt x="1232697" y="198863"/>
                  </a:lnTo>
                  <a:lnTo>
                    <a:pt x="1232697" y="184658"/>
                  </a:lnTo>
                  <a:lnTo>
                    <a:pt x="1232697" y="184658"/>
                  </a:lnTo>
                  <a:lnTo>
                    <a:pt x="1240702" y="184658"/>
                  </a:lnTo>
                  <a:lnTo>
                    <a:pt x="1244704" y="184658"/>
                  </a:lnTo>
                  <a:lnTo>
                    <a:pt x="1252709" y="184658"/>
                  </a:lnTo>
                  <a:lnTo>
                    <a:pt x="1256711" y="184658"/>
                  </a:lnTo>
                  <a:lnTo>
                    <a:pt x="1260713" y="184658"/>
                  </a:lnTo>
                  <a:lnTo>
                    <a:pt x="1272720" y="184658"/>
                  </a:lnTo>
                  <a:lnTo>
                    <a:pt x="1276722" y="184658"/>
                  </a:lnTo>
                  <a:lnTo>
                    <a:pt x="1284727" y="184658"/>
                  </a:lnTo>
                  <a:lnTo>
                    <a:pt x="1284727" y="163352"/>
                  </a:lnTo>
                  <a:lnTo>
                    <a:pt x="1308740" y="163352"/>
                  </a:lnTo>
                  <a:lnTo>
                    <a:pt x="1312742" y="163352"/>
                  </a:lnTo>
                  <a:lnTo>
                    <a:pt x="1316745" y="163352"/>
                  </a:lnTo>
                  <a:lnTo>
                    <a:pt x="1332754" y="163352"/>
                  </a:lnTo>
                  <a:lnTo>
                    <a:pt x="1340758" y="163352"/>
                  </a:lnTo>
                  <a:lnTo>
                    <a:pt x="1348763" y="163352"/>
                  </a:lnTo>
                  <a:lnTo>
                    <a:pt x="1364772" y="163352"/>
                  </a:lnTo>
                  <a:lnTo>
                    <a:pt x="1372776" y="163352"/>
                  </a:lnTo>
                  <a:lnTo>
                    <a:pt x="1388786" y="163352"/>
                  </a:lnTo>
                  <a:lnTo>
                    <a:pt x="1392788" y="163352"/>
                  </a:lnTo>
                  <a:lnTo>
                    <a:pt x="1396790" y="163352"/>
                  </a:lnTo>
                  <a:lnTo>
                    <a:pt x="1400792" y="163352"/>
                  </a:lnTo>
                  <a:lnTo>
                    <a:pt x="1404795" y="163352"/>
                  </a:lnTo>
                  <a:lnTo>
                    <a:pt x="1408797" y="163352"/>
                  </a:lnTo>
                  <a:lnTo>
                    <a:pt x="1412799" y="163352"/>
                  </a:lnTo>
                  <a:lnTo>
                    <a:pt x="1420804" y="163352"/>
                  </a:lnTo>
                  <a:lnTo>
                    <a:pt x="1424806" y="163352"/>
                  </a:lnTo>
                  <a:lnTo>
                    <a:pt x="1432810" y="163352"/>
                  </a:lnTo>
                  <a:lnTo>
                    <a:pt x="1436813" y="163352"/>
                  </a:lnTo>
                  <a:lnTo>
                    <a:pt x="1444817" y="163352"/>
                  </a:lnTo>
                  <a:lnTo>
                    <a:pt x="1448819" y="163352"/>
                  </a:lnTo>
                  <a:lnTo>
                    <a:pt x="1460826" y="163352"/>
                  </a:lnTo>
                  <a:lnTo>
                    <a:pt x="1468831" y="163352"/>
                  </a:lnTo>
                  <a:lnTo>
                    <a:pt x="1480838" y="163352"/>
                  </a:lnTo>
                  <a:lnTo>
                    <a:pt x="1484840" y="163352"/>
                  </a:lnTo>
                  <a:lnTo>
                    <a:pt x="1492844" y="163352"/>
                  </a:lnTo>
                  <a:lnTo>
                    <a:pt x="1500849" y="163352"/>
                  </a:lnTo>
                  <a:lnTo>
                    <a:pt x="1500849" y="149147"/>
                  </a:lnTo>
                  <a:lnTo>
                    <a:pt x="1504851" y="149147"/>
                  </a:lnTo>
                  <a:lnTo>
                    <a:pt x="1516858" y="149147"/>
                  </a:lnTo>
                  <a:lnTo>
                    <a:pt x="1520860" y="149147"/>
                  </a:lnTo>
                  <a:lnTo>
                    <a:pt x="1560883" y="149147"/>
                  </a:lnTo>
                  <a:lnTo>
                    <a:pt x="1588899" y="149147"/>
                  </a:lnTo>
                  <a:lnTo>
                    <a:pt x="1592901" y="149147"/>
                  </a:lnTo>
                </a:path>
                <a:path w="2973704" h="866775">
                  <a:moveTo>
                    <a:pt x="1592901" y="149147"/>
                  </a:moveTo>
                  <a:lnTo>
                    <a:pt x="1592901" y="149147"/>
                  </a:lnTo>
                  <a:lnTo>
                    <a:pt x="1616915" y="149147"/>
                  </a:lnTo>
                  <a:lnTo>
                    <a:pt x="1624919" y="149147"/>
                  </a:lnTo>
                  <a:lnTo>
                    <a:pt x="1636926" y="149147"/>
                  </a:lnTo>
                  <a:lnTo>
                    <a:pt x="1640928" y="149147"/>
                  </a:lnTo>
                  <a:lnTo>
                    <a:pt x="1644930" y="149147"/>
                  </a:lnTo>
                  <a:lnTo>
                    <a:pt x="1656937" y="149147"/>
                  </a:lnTo>
                  <a:lnTo>
                    <a:pt x="1676948" y="149147"/>
                  </a:lnTo>
                  <a:lnTo>
                    <a:pt x="1688955" y="149147"/>
                  </a:lnTo>
                  <a:lnTo>
                    <a:pt x="1688955" y="127840"/>
                  </a:lnTo>
                  <a:lnTo>
                    <a:pt x="1688955" y="127840"/>
                  </a:lnTo>
                  <a:lnTo>
                    <a:pt x="1700962" y="127840"/>
                  </a:lnTo>
                  <a:lnTo>
                    <a:pt x="1704964" y="127840"/>
                  </a:lnTo>
                  <a:lnTo>
                    <a:pt x="1708967" y="127840"/>
                  </a:lnTo>
                  <a:lnTo>
                    <a:pt x="1712969" y="127840"/>
                  </a:lnTo>
                  <a:lnTo>
                    <a:pt x="1720973" y="127840"/>
                  </a:lnTo>
                  <a:lnTo>
                    <a:pt x="1736982" y="127840"/>
                  </a:lnTo>
                  <a:lnTo>
                    <a:pt x="1740985" y="127840"/>
                  </a:lnTo>
                  <a:lnTo>
                    <a:pt x="1760996" y="127840"/>
                  </a:lnTo>
                  <a:lnTo>
                    <a:pt x="1769001" y="127840"/>
                  </a:lnTo>
                  <a:lnTo>
                    <a:pt x="1777005" y="127840"/>
                  </a:lnTo>
                  <a:lnTo>
                    <a:pt x="1781007" y="127840"/>
                  </a:lnTo>
                  <a:lnTo>
                    <a:pt x="1785010" y="127840"/>
                  </a:lnTo>
                  <a:lnTo>
                    <a:pt x="1793014" y="127840"/>
                  </a:lnTo>
                  <a:lnTo>
                    <a:pt x="1801019" y="127840"/>
                  </a:lnTo>
                  <a:lnTo>
                    <a:pt x="1805021" y="127840"/>
                  </a:lnTo>
                  <a:lnTo>
                    <a:pt x="1809023" y="127840"/>
                  </a:lnTo>
                  <a:lnTo>
                    <a:pt x="1817028" y="127840"/>
                  </a:lnTo>
                  <a:lnTo>
                    <a:pt x="1821030" y="127840"/>
                  </a:lnTo>
                  <a:lnTo>
                    <a:pt x="1845044" y="127840"/>
                  </a:lnTo>
                  <a:lnTo>
                    <a:pt x="1853048" y="127840"/>
                  </a:lnTo>
                  <a:lnTo>
                    <a:pt x="1857050" y="127840"/>
                  </a:lnTo>
                  <a:lnTo>
                    <a:pt x="1861053" y="127840"/>
                  </a:lnTo>
                  <a:lnTo>
                    <a:pt x="1865055" y="127840"/>
                  </a:lnTo>
                  <a:lnTo>
                    <a:pt x="1873060" y="127840"/>
                  </a:lnTo>
                  <a:lnTo>
                    <a:pt x="1877062" y="127840"/>
                  </a:lnTo>
                  <a:lnTo>
                    <a:pt x="1885066" y="127840"/>
                  </a:lnTo>
                  <a:lnTo>
                    <a:pt x="1889068" y="127840"/>
                  </a:lnTo>
                  <a:lnTo>
                    <a:pt x="1893071" y="127840"/>
                  </a:lnTo>
                  <a:lnTo>
                    <a:pt x="1897073" y="127840"/>
                  </a:lnTo>
                  <a:lnTo>
                    <a:pt x="1905078" y="127840"/>
                  </a:lnTo>
                  <a:lnTo>
                    <a:pt x="1909080" y="127840"/>
                  </a:lnTo>
                  <a:lnTo>
                    <a:pt x="1909080" y="106533"/>
                  </a:lnTo>
                  <a:lnTo>
                    <a:pt x="1913082" y="106533"/>
                  </a:lnTo>
                  <a:lnTo>
                    <a:pt x="1921087" y="106533"/>
                  </a:lnTo>
                  <a:lnTo>
                    <a:pt x="1921087" y="85227"/>
                  </a:lnTo>
                  <a:lnTo>
                    <a:pt x="1925089" y="85227"/>
                  </a:lnTo>
                  <a:lnTo>
                    <a:pt x="1929091" y="85227"/>
                  </a:lnTo>
                  <a:lnTo>
                    <a:pt x="1933093" y="85227"/>
                  </a:lnTo>
                  <a:lnTo>
                    <a:pt x="1937096" y="85227"/>
                  </a:lnTo>
                  <a:lnTo>
                    <a:pt x="1941098" y="85227"/>
                  </a:lnTo>
                  <a:lnTo>
                    <a:pt x="1949102" y="85227"/>
                  </a:lnTo>
                  <a:lnTo>
                    <a:pt x="1953105" y="85227"/>
                  </a:lnTo>
                  <a:lnTo>
                    <a:pt x="1965112" y="85227"/>
                  </a:lnTo>
                  <a:lnTo>
                    <a:pt x="1969114" y="85227"/>
                  </a:lnTo>
                  <a:lnTo>
                    <a:pt x="1973116" y="85227"/>
                  </a:lnTo>
                  <a:lnTo>
                    <a:pt x="1981121" y="85227"/>
                  </a:lnTo>
                  <a:lnTo>
                    <a:pt x="1989125" y="85227"/>
                  </a:lnTo>
                </a:path>
                <a:path w="2973704" h="866775">
                  <a:moveTo>
                    <a:pt x="1989125" y="85227"/>
                  </a:moveTo>
                  <a:lnTo>
                    <a:pt x="1993127" y="85227"/>
                  </a:lnTo>
                  <a:lnTo>
                    <a:pt x="1997130" y="85227"/>
                  </a:lnTo>
                  <a:lnTo>
                    <a:pt x="2009136" y="85227"/>
                  </a:lnTo>
                  <a:lnTo>
                    <a:pt x="2013139" y="85227"/>
                  </a:lnTo>
                  <a:lnTo>
                    <a:pt x="2021143" y="85227"/>
                  </a:lnTo>
                  <a:lnTo>
                    <a:pt x="2029148" y="85227"/>
                  </a:lnTo>
                  <a:lnTo>
                    <a:pt x="2065168" y="85227"/>
                  </a:lnTo>
                  <a:lnTo>
                    <a:pt x="2069170" y="85227"/>
                  </a:lnTo>
                  <a:lnTo>
                    <a:pt x="2089182" y="85227"/>
                  </a:lnTo>
                  <a:lnTo>
                    <a:pt x="2101188" y="85227"/>
                  </a:lnTo>
                  <a:lnTo>
                    <a:pt x="2117198" y="85227"/>
                  </a:lnTo>
                  <a:lnTo>
                    <a:pt x="2121200" y="85227"/>
                  </a:lnTo>
                  <a:lnTo>
                    <a:pt x="2125202" y="85227"/>
                  </a:lnTo>
                  <a:lnTo>
                    <a:pt x="2133206" y="85227"/>
                  </a:lnTo>
                  <a:lnTo>
                    <a:pt x="2141211" y="85227"/>
                  </a:lnTo>
                  <a:lnTo>
                    <a:pt x="2153218" y="85227"/>
                  </a:lnTo>
                  <a:lnTo>
                    <a:pt x="2161222" y="85227"/>
                  </a:lnTo>
                  <a:lnTo>
                    <a:pt x="2161222" y="56818"/>
                  </a:lnTo>
                  <a:lnTo>
                    <a:pt x="2181234" y="56818"/>
                  </a:lnTo>
                  <a:lnTo>
                    <a:pt x="2209250" y="56818"/>
                  </a:lnTo>
                  <a:lnTo>
                    <a:pt x="2213252" y="56818"/>
                  </a:lnTo>
                  <a:lnTo>
                    <a:pt x="2217254" y="56818"/>
                  </a:lnTo>
                  <a:lnTo>
                    <a:pt x="2225259" y="56818"/>
                  </a:lnTo>
                  <a:lnTo>
                    <a:pt x="2233263" y="56818"/>
                  </a:lnTo>
                  <a:lnTo>
                    <a:pt x="2233263" y="28409"/>
                  </a:lnTo>
                  <a:lnTo>
                    <a:pt x="2261279" y="28409"/>
                  </a:lnTo>
                  <a:lnTo>
                    <a:pt x="2265281" y="28409"/>
                  </a:lnTo>
                  <a:lnTo>
                    <a:pt x="2273286" y="28409"/>
                  </a:lnTo>
                  <a:lnTo>
                    <a:pt x="2285293" y="28409"/>
                  </a:lnTo>
                  <a:lnTo>
                    <a:pt x="2305304" y="28409"/>
                  </a:lnTo>
                  <a:lnTo>
                    <a:pt x="2313308" y="28409"/>
                  </a:lnTo>
                  <a:lnTo>
                    <a:pt x="2321313" y="28409"/>
                  </a:lnTo>
                  <a:lnTo>
                    <a:pt x="2321313" y="0"/>
                  </a:lnTo>
                  <a:lnTo>
                    <a:pt x="2325315" y="0"/>
                  </a:lnTo>
                  <a:lnTo>
                    <a:pt x="2337322" y="0"/>
                  </a:lnTo>
                  <a:lnTo>
                    <a:pt x="2353331" y="0"/>
                  </a:lnTo>
                  <a:lnTo>
                    <a:pt x="2357334" y="0"/>
                  </a:lnTo>
                  <a:lnTo>
                    <a:pt x="2361336" y="0"/>
                  </a:lnTo>
                  <a:lnTo>
                    <a:pt x="2365338" y="0"/>
                  </a:lnTo>
                  <a:lnTo>
                    <a:pt x="2369340" y="0"/>
                  </a:lnTo>
                  <a:lnTo>
                    <a:pt x="2377345" y="0"/>
                  </a:lnTo>
                  <a:lnTo>
                    <a:pt x="2381347" y="0"/>
                  </a:lnTo>
                  <a:lnTo>
                    <a:pt x="2389352" y="0"/>
                  </a:lnTo>
                  <a:lnTo>
                    <a:pt x="2405360" y="0"/>
                  </a:lnTo>
                  <a:lnTo>
                    <a:pt x="2417367" y="0"/>
                  </a:lnTo>
                  <a:lnTo>
                    <a:pt x="2421370" y="0"/>
                  </a:lnTo>
                  <a:lnTo>
                    <a:pt x="2445383" y="0"/>
                  </a:lnTo>
                  <a:lnTo>
                    <a:pt x="2485406" y="0"/>
                  </a:lnTo>
                  <a:lnTo>
                    <a:pt x="2517424" y="0"/>
                  </a:lnTo>
                  <a:lnTo>
                    <a:pt x="2533433" y="0"/>
                  </a:lnTo>
                  <a:lnTo>
                    <a:pt x="2549442" y="0"/>
                  </a:lnTo>
                  <a:lnTo>
                    <a:pt x="2565451" y="0"/>
                  </a:lnTo>
                  <a:lnTo>
                    <a:pt x="2581460" y="0"/>
                  </a:lnTo>
                  <a:lnTo>
                    <a:pt x="2585462" y="0"/>
                  </a:lnTo>
                  <a:lnTo>
                    <a:pt x="2589465" y="0"/>
                  </a:lnTo>
                  <a:lnTo>
                    <a:pt x="2605474" y="0"/>
                  </a:lnTo>
                  <a:lnTo>
                    <a:pt x="2629487" y="0"/>
                  </a:lnTo>
                  <a:lnTo>
                    <a:pt x="2637492" y="0"/>
                  </a:lnTo>
                  <a:lnTo>
                    <a:pt x="2665508" y="0"/>
                  </a:lnTo>
                </a:path>
                <a:path w="2973704" h="866775">
                  <a:moveTo>
                    <a:pt x="2665508" y="0"/>
                  </a:moveTo>
                  <a:lnTo>
                    <a:pt x="2665508" y="0"/>
                  </a:lnTo>
                  <a:lnTo>
                    <a:pt x="2669510" y="0"/>
                  </a:lnTo>
                  <a:lnTo>
                    <a:pt x="2673512" y="0"/>
                  </a:lnTo>
                  <a:lnTo>
                    <a:pt x="2681517" y="0"/>
                  </a:lnTo>
                  <a:lnTo>
                    <a:pt x="2689521" y="0"/>
                  </a:lnTo>
                  <a:lnTo>
                    <a:pt x="2693524" y="0"/>
                  </a:lnTo>
                  <a:lnTo>
                    <a:pt x="2701528" y="0"/>
                  </a:lnTo>
                  <a:lnTo>
                    <a:pt x="2705530" y="0"/>
                  </a:lnTo>
                  <a:lnTo>
                    <a:pt x="2717537" y="0"/>
                  </a:lnTo>
                  <a:lnTo>
                    <a:pt x="2721540" y="0"/>
                  </a:lnTo>
                  <a:lnTo>
                    <a:pt x="2725542" y="0"/>
                  </a:lnTo>
                  <a:lnTo>
                    <a:pt x="2737548" y="0"/>
                  </a:lnTo>
                  <a:lnTo>
                    <a:pt x="2745553" y="0"/>
                  </a:lnTo>
                  <a:lnTo>
                    <a:pt x="2753557" y="0"/>
                  </a:lnTo>
                  <a:lnTo>
                    <a:pt x="2757560" y="0"/>
                  </a:lnTo>
                  <a:lnTo>
                    <a:pt x="2761562" y="0"/>
                  </a:lnTo>
                  <a:lnTo>
                    <a:pt x="2769567" y="0"/>
                  </a:lnTo>
                  <a:lnTo>
                    <a:pt x="2773569" y="0"/>
                  </a:lnTo>
                  <a:lnTo>
                    <a:pt x="2781573" y="0"/>
                  </a:lnTo>
                  <a:lnTo>
                    <a:pt x="2809589" y="0"/>
                  </a:lnTo>
                  <a:lnTo>
                    <a:pt x="2813592" y="0"/>
                  </a:lnTo>
                  <a:lnTo>
                    <a:pt x="2817594" y="0"/>
                  </a:lnTo>
                  <a:lnTo>
                    <a:pt x="2837605" y="0"/>
                  </a:lnTo>
                  <a:lnTo>
                    <a:pt x="2849612" y="0"/>
                  </a:lnTo>
                  <a:lnTo>
                    <a:pt x="2853614" y="0"/>
                  </a:lnTo>
                  <a:lnTo>
                    <a:pt x="2857616" y="0"/>
                  </a:lnTo>
                  <a:lnTo>
                    <a:pt x="2861618" y="0"/>
                  </a:lnTo>
                  <a:lnTo>
                    <a:pt x="2869623" y="0"/>
                  </a:lnTo>
                  <a:lnTo>
                    <a:pt x="2873626" y="0"/>
                  </a:lnTo>
                  <a:lnTo>
                    <a:pt x="2877628" y="0"/>
                  </a:lnTo>
                  <a:lnTo>
                    <a:pt x="2881630" y="0"/>
                  </a:lnTo>
                  <a:lnTo>
                    <a:pt x="2889634" y="0"/>
                  </a:lnTo>
                  <a:lnTo>
                    <a:pt x="2893637" y="0"/>
                  </a:lnTo>
                  <a:lnTo>
                    <a:pt x="2901641" y="0"/>
                  </a:lnTo>
                  <a:lnTo>
                    <a:pt x="2905644" y="0"/>
                  </a:lnTo>
                  <a:lnTo>
                    <a:pt x="2909646" y="0"/>
                  </a:lnTo>
                  <a:lnTo>
                    <a:pt x="2925655" y="0"/>
                  </a:lnTo>
                  <a:lnTo>
                    <a:pt x="2929657" y="0"/>
                  </a:lnTo>
                  <a:lnTo>
                    <a:pt x="2933659" y="0"/>
                  </a:lnTo>
                  <a:lnTo>
                    <a:pt x="2941664" y="0"/>
                  </a:lnTo>
                  <a:lnTo>
                    <a:pt x="2945666" y="0"/>
                  </a:lnTo>
                  <a:lnTo>
                    <a:pt x="2949668" y="0"/>
                  </a:lnTo>
                  <a:lnTo>
                    <a:pt x="2965677" y="0"/>
                  </a:lnTo>
                  <a:lnTo>
                    <a:pt x="2973682" y="0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593585" y="3874646"/>
              <a:ext cx="2973705" cy="561975"/>
            </a:xfrm>
            <a:custGeom>
              <a:avLst/>
              <a:gdLst/>
              <a:ahLst/>
              <a:cxnLst/>
              <a:rect l="l" t="t" r="r" b="b"/>
              <a:pathLst>
                <a:path w="2973704" h="561975">
                  <a:moveTo>
                    <a:pt x="0" y="561495"/>
                  </a:moveTo>
                  <a:lnTo>
                    <a:pt x="0" y="547279"/>
                  </a:lnTo>
                  <a:lnTo>
                    <a:pt x="4002" y="547279"/>
                  </a:lnTo>
                  <a:lnTo>
                    <a:pt x="4002" y="319838"/>
                  </a:lnTo>
                  <a:lnTo>
                    <a:pt x="8004" y="319838"/>
                  </a:lnTo>
                  <a:lnTo>
                    <a:pt x="8004" y="312731"/>
                  </a:lnTo>
                  <a:lnTo>
                    <a:pt x="20011" y="312731"/>
                  </a:lnTo>
                  <a:lnTo>
                    <a:pt x="52029" y="312731"/>
                  </a:lnTo>
                  <a:lnTo>
                    <a:pt x="52029" y="305623"/>
                  </a:lnTo>
                  <a:lnTo>
                    <a:pt x="144081" y="305623"/>
                  </a:lnTo>
                  <a:lnTo>
                    <a:pt x="248140" y="305623"/>
                  </a:lnTo>
                  <a:lnTo>
                    <a:pt x="248140" y="298516"/>
                  </a:lnTo>
                  <a:lnTo>
                    <a:pt x="260147" y="298516"/>
                  </a:lnTo>
                  <a:lnTo>
                    <a:pt x="260147" y="284301"/>
                  </a:lnTo>
                  <a:lnTo>
                    <a:pt x="268151" y="284301"/>
                  </a:lnTo>
                  <a:lnTo>
                    <a:pt x="296167" y="284301"/>
                  </a:lnTo>
                  <a:lnTo>
                    <a:pt x="296167" y="277193"/>
                  </a:lnTo>
                  <a:lnTo>
                    <a:pt x="320181" y="277193"/>
                  </a:lnTo>
                  <a:lnTo>
                    <a:pt x="432244" y="277193"/>
                  </a:lnTo>
                  <a:lnTo>
                    <a:pt x="440249" y="277193"/>
                  </a:lnTo>
                  <a:lnTo>
                    <a:pt x="488276" y="277193"/>
                  </a:lnTo>
                  <a:lnTo>
                    <a:pt x="488276" y="270086"/>
                  </a:lnTo>
                  <a:lnTo>
                    <a:pt x="536303" y="270086"/>
                  </a:lnTo>
                  <a:lnTo>
                    <a:pt x="536303" y="262978"/>
                  </a:lnTo>
                  <a:lnTo>
                    <a:pt x="580328" y="262978"/>
                  </a:lnTo>
                  <a:lnTo>
                    <a:pt x="580328" y="248763"/>
                  </a:lnTo>
                  <a:lnTo>
                    <a:pt x="592335" y="248763"/>
                  </a:lnTo>
                  <a:lnTo>
                    <a:pt x="592335" y="241656"/>
                  </a:lnTo>
                  <a:lnTo>
                    <a:pt x="596337" y="241656"/>
                  </a:lnTo>
                  <a:lnTo>
                    <a:pt x="596337" y="234548"/>
                  </a:lnTo>
                  <a:lnTo>
                    <a:pt x="600339" y="234548"/>
                  </a:lnTo>
                  <a:lnTo>
                    <a:pt x="640362" y="234548"/>
                  </a:lnTo>
                  <a:lnTo>
                    <a:pt x="652369" y="234548"/>
                  </a:lnTo>
                  <a:lnTo>
                    <a:pt x="696393" y="234548"/>
                  </a:lnTo>
                  <a:lnTo>
                    <a:pt x="696393" y="227441"/>
                  </a:lnTo>
                  <a:lnTo>
                    <a:pt x="708400" y="227441"/>
                  </a:lnTo>
                  <a:lnTo>
                    <a:pt x="708400" y="213226"/>
                  </a:lnTo>
                  <a:lnTo>
                    <a:pt x="776439" y="213226"/>
                  </a:lnTo>
                  <a:lnTo>
                    <a:pt x="776439" y="206118"/>
                  </a:lnTo>
                  <a:lnTo>
                    <a:pt x="820464" y="206118"/>
                  </a:lnTo>
                  <a:lnTo>
                    <a:pt x="820464" y="199010"/>
                  </a:lnTo>
                  <a:lnTo>
                    <a:pt x="864489" y="199010"/>
                  </a:lnTo>
                  <a:lnTo>
                    <a:pt x="864489" y="191903"/>
                  </a:lnTo>
                  <a:lnTo>
                    <a:pt x="876495" y="191903"/>
                  </a:lnTo>
                  <a:lnTo>
                    <a:pt x="876495" y="177688"/>
                  </a:lnTo>
                  <a:lnTo>
                    <a:pt x="888502" y="177688"/>
                  </a:lnTo>
                  <a:lnTo>
                    <a:pt x="888502" y="170580"/>
                  </a:lnTo>
                  <a:lnTo>
                    <a:pt x="900509" y="170580"/>
                  </a:lnTo>
                  <a:lnTo>
                    <a:pt x="900509" y="163473"/>
                  </a:lnTo>
                  <a:lnTo>
                    <a:pt x="960543" y="163473"/>
                  </a:lnTo>
                  <a:lnTo>
                    <a:pt x="960543" y="156365"/>
                  </a:lnTo>
                  <a:lnTo>
                    <a:pt x="980554" y="156365"/>
                  </a:lnTo>
                  <a:lnTo>
                    <a:pt x="980554" y="142150"/>
                  </a:lnTo>
                  <a:lnTo>
                    <a:pt x="984556" y="142150"/>
                  </a:lnTo>
                  <a:lnTo>
                    <a:pt x="988559" y="142150"/>
                  </a:lnTo>
                  <a:lnTo>
                    <a:pt x="992561" y="142150"/>
                  </a:lnTo>
                  <a:lnTo>
                    <a:pt x="996563" y="142150"/>
                  </a:lnTo>
                  <a:lnTo>
                    <a:pt x="1000566" y="142150"/>
                  </a:lnTo>
                  <a:lnTo>
                    <a:pt x="1004568" y="142150"/>
                  </a:lnTo>
                  <a:lnTo>
                    <a:pt x="1012573" y="142150"/>
                  </a:lnTo>
                  <a:lnTo>
                    <a:pt x="1016575" y="142150"/>
                  </a:lnTo>
                  <a:lnTo>
                    <a:pt x="1020577" y="142150"/>
                  </a:lnTo>
                  <a:lnTo>
                    <a:pt x="1024580" y="142150"/>
                  </a:lnTo>
                  <a:lnTo>
                    <a:pt x="1028582" y="142150"/>
                  </a:lnTo>
                  <a:lnTo>
                    <a:pt x="1032584" y="142150"/>
                  </a:lnTo>
                  <a:lnTo>
                    <a:pt x="1036586" y="142150"/>
                  </a:lnTo>
                  <a:lnTo>
                    <a:pt x="1040589" y="142150"/>
                  </a:lnTo>
                  <a:lnTo>
                    <a:pt x="1044591" y="142150"/>
                  </a:lnTo>
                  <a:lnTo>
                    <a:pt x="1048593" y="142150"/>
                  </a:lnTo>
                  <a:lnTo>
                    <a:pt x="1052595" y="142150"/>
                  </a:lnTo>
                  <a:lnTo>
                    <a:pt x="1064602" y="142150"/>
                  </a:lnTo>
                  <a:lnTo>
                    <a:pt x="1068604" y="142150"/>
                  </a:lnTo>
                  <a:lnTo>
                    <a:pt x="1072607" y="142150"/>
                  </a:lnTo>
                  <a:lnTo>
                    <a:pt x="1080611" y="142150"/>
                  </a:lnTo>
                  <a:lnTo>
                    <a:pt x="1084614" y="142150"/>
                  </a:lnTo>
                  <a:lnTo>
                    <a:pt x="1084614" y="127935"/>
                  </a:lnTo>
                  <a:lnTo>
                    <a:pt x="1088616" y="127935"/>
                  </a:lnTo>
                  <a:lnTo>
                    <a:pt x="1092618" y="127935"/>
                  </a:lnTo>
                  <a:lnTo>
                    <a:pt x="1100622" y="127935"/>
                  </a:lnTo>
                </a:path>
                <a:path w="2973704" h="561975">
                  <a:moveTo>
                    <a:pt x="1100622" y="127935"/>
                  </a:moveTo>
                  <a:lnTo>
                    <a:pt x="1104625" y="127935"/>
                  </a:lnTo>
                  <a:lnTo>
                    <a:pt x="1112629" y="127935"/>
                  </a:lnTo>
                  <a:lnTo>
                    <a:pt x="1116632" y="127935"/>
                  </a:lnTo>
                  <a:lnTo>
                    <a:pt x="1116632" y="113720"/>
                  </a:lnTo>
                  <a:lnTo>
                    <a:pt x="1120634" y="113720"/>
                  </a:lnTo>
                  <a:lnTo>
                    <a:pt x="1128638" y="113720"/>
                  </a:lnTo>
                  <a:lnTo>
                    <a:pt x="1128638" y="106613"/>
                  </a:lnTo>
                  <a:lnTo>
                    <a:pt x="1136643" y="106613"/>
                  </a:lnTo>
                  <a:lnTo>
                    <a:pt x="1148650" y="106613"/>
                  </a:lnTo>
                  <a:lnTo>
                    <a:pt x="1152652" y="106613"/>
                  </a:lnTo>
                  <a:lnTo>
                    <a:pt x="1160656" y="106613"/>
                  </a:lnTo>
                  <a:lnTo>
                    <a:pt x="1176666" y="106613"/>
                  </a:lnTo>
                  <a:lnTo>
                    <a:pt x="1180668" y="106613"/>
                  </a:lnTo>
                  <a:lnTo>
                    <a:pt x="1184670" y="106613"/>
                  </a:lnTo>
                  <a:lnTo>
                    <a:pt x="1188672" y="106613"/>
                  </a:lnTo>
                  <a:lnTo>
                    <a:pt x="1192675" y="106613"/>
                  </a:lnTo>
                  <a:lnTo>
                    <a:pt x="1196677" y="106613"/>
                  </a:lnTo>
                  <a:lnTo>
                    <a:pt x="1200679" y="106613"/>
                  </a:lnTo>
                  <a:lnTo>
                    <a:pt x="1208684" y="106613"/>
                  </a:lnTo>
                  <a:lnTo>
                    <a:pt x="1216688" y="106613"/>
                  </a:lnTo>
                  <a:lnTo>
                    <a:pt x="1224693" y="106613"/>
                  </a:lnTo>
                  <a:lnTo>
                    <a:pt x="1228695" y="106613"/>
                  </a:lnTo>
                  <a:lnTo>
                    <a:pt x="1232697" y="106613"/>
                  </a:lnTo>
                  <a:lnTo>
                    <a:pt x="1240702" y="106613"/>
                  </a:lnTo>
                  <a:lnTo>
                    <a:pt x="1252709" y="106613"/>
                  </a:lnTo>
                  <a:lnTo>
                    <a:pt x="1256711" y="106613"/>
                  </a:lnTo>
                  <a:lnTo>
                    <a:pt x="1260713" y="106613"/>
                  </a:lnTo>
                  <a:lnTo>
                    <a:pt x="1268718" y="106613"/>
                  </a:lnTo>
                  <a:lnTo>
                    <a:pt x="1276722" y="106613"/>
                  </a:lnTo>
                  <a:lnTo>
                    <a:pt x="1280724" y="106613"/>
                  </a:lnTo>
                  <a:lnTo>
                    <a:pt x="1292731" y="106613"/>
                  </a:lnTo>
                  <a:lnTo>
                    <a:pt x="1296734" y="106613"/>
                  </a:lnTo>
                  <a:lnTo>
                    <a:pt x="1300736" y="106613"/>
                  </a:lnTo>
                  <a:lnTo>
                    <a:pt x="1308740" y="106613"/>
                  </a:lnTo>
                  <a:lnTo>
                    <a:pt x="1312742" y="106613"/>
                  </a:lnTo>
                  <a:lnTo>
                    <a:pt x="1316745" y="106613"/>
                  </a:lnTo>
                  <a:lnTo>
                    <a:pt x="1324749" y="106613"/>
                  </a:lnTo>
                  <a:lnTo>
                    <a:pt x="1332754" y="106613"/>
                  </a:lnTo>
                  <a:lnTo>
                    <a:pt x="1336756" y="106613"/>
                  </a:lnTo>
                  <a:lnTo>
                    <a:pt x="1348763" y="106613"/>
                  </a:lnTo>
                  <a:lnTo>
                    <a:pt x="1352765" y="106613"/>
                  </a:lnTo>
                  <a:lnTo>
                    <a:pt x="1360770" y="106613"/>
                  </a:lnTo>
                  <a:lnTo>
                    <a:pt x="1364772" y="106613"/>
                  </a:lnTo>
                  <a:lnTo>
                    <a:pt x="1372776" y="106613"/>
                  </a:lnTo>
                  <a:lnTo>
                    <a:pt x="1376779" y="106613"/>
                  </a:lnTo>
                  <a:lnTo>
                    <a:pt x="1376779" y="92397"/>
                  </a:lnTo>
                  <a:lnTo>
                    <a:pt x="1388786" y="92397"/>
                  </a:lnTo>
                  <a:lnTo>
                    <a:pt x="1392788" y="92397"/>
                  </a:lnTo>
                  <a:lnTo>
                    <a:pt x="1400792" y="92397"/>
                  </a:lnTo>
                  <a:lnTo>
                    <a:pt x="1408797" y="92397"/>
                  </a:lnTo>
                  <a:lnTo>
                    <a:pt x="1420804" y="92397"/>
                  </a:lnTo>
                  <a:lnTo>
                    <a:pt x="1424806" y="92397"/>
                  </a:lnTo>
                  <a:lnTo>
                    <a:pt x="1428808" y="92397"/>
                  </a:lnTo>
                  <a:lnTo>
                    <a:pt x="1432810" y="92397"/>
                  </a:lnTo>
                  <a:lnTo>
                    <a:pt x="1436813" y="92397"/>
                  </a:lnTo>
                  <a:lnTo>
                    <a:pt x="1444817" y="92397"/>
                  </a:lnTo>
                </a:path>
                <a:path w="2973704" h="561975">
                  <a:moveTo>
                    <a:pt x="1444817" y="92397"/>
                  </a:moveTo>
                  <a:lnTo>
                    <a:pt x="1444817" y="92397"/>
                  </a:lnTo>
                  <a:lnTo>
                    <a:pt x="1448819" y="92397"/>
                  </a:lnTo>
                  <a:lnTo>
                    <a:pt x="1452822" y="92397"/>
                  </a:lnTo>
                  <a:lnTo>
                    <a:pt x="1456824" y="92397"/>
                  </a:lnTo>
                  <a:lnTo>
                    <a:pt x="1460826" y="92397"/>
                  </a:lnTo>
                  <a:lnTo>
                    <a:pt x="1460826" y="78182"/>
                  </a:lnTo>
                  <a:lnTo>
                    <a:pt x="1464828" y="78182"/>
                  </a:lnTo>
                  <a:lnTo>
                    <a:pt x="1472833" y="78182"/>
                  </a:lnTo>
                  <a:lnTo>
                    <a:pt x="1476835" y="78182"/>
                  </a:lnTo>
                  <a:lnTo>
                    <a:pt x="1484840" y="78182"/>
                  </a:lnTo>
                  <a:lnTo>
                    <a:pt x="1484840" y="71075"/>
                  </a:lnTo>
                  <a:lnTo>
                    <a:pt x="1492844" y="71075"/>
                  </a:lnTo>
                  <a:lnTo>
                    <a:pt x="1496847" y="71075"/>
                  </a:lnTo>
                  <a:lnTo>
                    <a:pt x="1500849" y="71075"/>
                  </a:lnTo>
                  <a:lnTo>
                    <a:pt x="1500849" y="56860"/>
                  </a:lnTo>
                  <a:lnTo>
                    <a:pt x="1504851" y="56860"/>
                  </a:lnTo>
                  <a:lnTo>
                    <a:pt x="1516858" y="56860"/>
                  </a:lnTo>
                  <a:lnTo>
                    <a:pt x="1520860" y="56860"/>
                  </a:lnTo>
                  <a:lnTo>
                    <a:pt x="1524862" y="56860"/>
                  </a:lnTo>
                  <a:lnTo>
                    <a:pt x="1532867" y="56860"/>
                  </a:lnTo>
                  <a:lnTo>
                    <a:pt x="1536869" y="56860"/>
                  </a:lnTo>
                  <a:lnTo>
                    <a:pt x="1544874" y="56860"/>
                  </a:lnTo>
                  <a:lnTo>
                    <a:pt x="1552878" y="56860"/>
                  </a:lnTo>
                  <a:lnTo>
                    <a:pt x="1556881" y="56860"/>
                  </a:lnTo>
                  <a:lnTo>
                    <a:pt x="1560883" y="56860"/>
                  </a:lnTo>
                  <a:lnTo>
                    <a:pt x="1568887" y="56860"/>
                  </a:lnTo>
                  <a:lnTo>
                    <a:pt x="1572890" y="56860"/>
                  </a:lnTo>
                  <a:lnTo>
                    <a:pt x="1588899" y="56860"/>
                  </a:lnTo>
                  <a:lnTo>
                    <a:pt x="1596903" y="56860"/>
                  </a:lnTo>
                  <a:lnTo>
                    <a:pt x="1616915" y="56860"/>
                  </a:lnTo>
                  <a:lnTo>
                    <a:pt x="1624919" y="56860"/>
                  </a:lnTo>
                  <a:lnTo>
                    <a:pt x="1632924" y="56860"/>
                  </a:lnTo>
                  <a:lnTo>
                    <a:pt x="1636926" y="56860"/>
                  </a:lnTo>
                  <a:lnTo>
                    <a:pt x="1648933" y="56860"/>
                  </a:lnTo>
                  <a:lnTo>
                    <a:pt x="1648933" y="42645"/>
                  </a:lnTo>
                  <a:lnTo>
                    <a:pt x="1664942" y="42645"/>
                  </a:lnTo>
                  <a:lnTo>
                    <a:pt x="1664942" y="35537"/>
                  </a:lnTo>
                  <a:lnTo>
                    <a:pt x="1672946" y="35537"/>
                  </a:lnTo>
                  <a:lnTo>
                    <a:pt x="1676948" y="35537"/>
                  </a:lnTo>
                  <a:lnTo>
                    <a:pt x="1680951" y="35537"/>
                  </a:lnTo>
                  <a:lnTo>
                    <a:pt x="1684953" y="35537"/>
                  </a:lnTo>
                  <a:lnTo>
                    <a:pt x="1692958" y="35537"/>
                  </a:lnTo>
                  <a:lnTo>
                    <a:pt x="1696960" y="35537"/>
                  </a:lnTo>
                  <a:lnTo>
                    <a:pt x="1704964" y="35537"/>
                  </a:lnTo>
                  <a:lnTo>
                    <a:pt x="1720973" y="35537"/>
                  </a:lnTo>
                  <a:lnTo>
                    <a:pt x="1728978" y="35537"/>
                  </a:lnTo>
                  <a:lnTo>
                    <a:pt x="1736982" y="35537"/>
                  </a:lnTo>
                  <a:lnTo>
                    <a:pt x="1740985" y="35537"/>
                  </a:lnTo>
                  <a:lnTo>
                    <a:pt x="1744987" y="35537"/>
                  </a:lnTo>
                  <a:lnTo>
                    <a:pt x="1748989" y="35537"/>
                  </a:lnTo>
                  <a:lnTo>
                    <a:pt x="1752992" y="35537"/>
                  </a:lnTo>
                  <a:lnTo>
                    <a:pt x="1760996" y="35537"/>
                  </a:lnTo>
                  <a:lnTo>
                    <a:pt x="1769001" y="35537"/>
                  </a:lnTo>
                  <a:lnTo>
                    <a:pt x="1777005" y="35537"/>
                  </a:lnTo>
                  <a:lnTo>
                    <a:pt x="1781007" y="35537"/>
                  </a:lnTo>
                  <a:lnTo>
                    <a:pt x="1785010" y="35537"/>
                  </a:lnTo>
                  <a:lnTo>
                    <a:pt x="1793014" y="35537"/>
                  </a:lnTo>
                  <a:lnTo>
                    <a:pt x="1797016" y="35537"/>
                  </a:lnTo>
                  <a:lnTo>
                    <a:pt x="1801019" y="35537"/>
                  </a:lnTo>
                  <a:lnTo>
                    <a:pt x="1805021" y="35537"/>
                  </a:lnTo>
                  <a:lnTo>
                    <a:pt x="1809023" y="35537"/>
                  </a:lnTo>
                  <a:lnTo>
                    <a:pt x="1813026" y="35537"/>
                  </a:lnTo>
                </a:path>
                <a:path w="2973704" h="561975">
                  <a:moveTo>
                    <a:pt x="1813026" y="35537"/>
                  </a:moveTo>
                  <a:lnTo>
                    <a:pt x="1817028" y="35537"/>
                  </a:lnTo>
                  <a:lnTo>
                    <a:pt x="1821030" y="35537"/>
                  </a:lnTo>
                  <a:lnTo>
                    <a:pt x="1825032" y="35537"/>
                  </a:lnTo>
                  <a:lnTo>
                    <a:pt x="1833037" y="35537"/>
                  </a:lnTo>
                  <a:lnTo>
                    <a:pt x="1837039" y="35537"/>
                  </a:lnTo>
                  <a:lnTo>
                    <a:pt x="1841041" y="35537"/>
                  </a:lnTo>
                  <a:lnTo>
                    <a:pt x="1845044" y="35537"/>
                  </a:lnTo>
                  <a:lnTo>
                    <a:pt x="1853048" y="35537"/>
                  </a:lnTo>
                  <a:lnTo>
                    <a:pt x="1857050" y="35537"/>
                  </a:lnTo>
                  <a:lnTo>
                    <a:pt x="1865055" y="35537"/>
                  </a:lnTo>
                  <a:lnTo>
                    <a:pt x="1873060" y="35537"/>
                  </a:lnTo>
                  <a:lnTo>
                    <a:pt x="1877062" y="35537"/>
                  </a:lnTo>
                  <a:lnTo>
                    <a:pt x="1881064" y="35537"/>
                  </a:lnTo>
                  <a:lnTo>
                    <a:pt x="1885066" y="35537"/>
                  </a:lnTo>
                  <a:lnTo>
                    <a:pt x="1893071" y="35537"/>
                  </a:lnTo>
                  <a:lnTo>
                    <a:pt x="1897073" y="35537"/>
                  </a:lnTo>
                  <a:lnTo>
                    <a:pt x="1901075" y="35537"/>
                  </a:lnTo>
                  <a:lnTo>
                    <a:pt x="1905078" y="35537"/>
                  </a:lnTo>
                  <a:lnTo>
                    <a:pt x="1909080" y="35537"/>
                  </a:lnTo>
                  <a:lnTo>
                    <a:pt x="1913082" y="35537"/>
                  </a:lnTo>
                  <a:lnTo>
                    <a:pt x="1917084" y="35537"/>
                  </a:lnTo>
                  <a:lnTo>
                    <a:pt x="1917084" y="14215"/>
                  </a:lnTo>
                  <a:lnTo>
                    <a:pt x="1921087" y="14215"/>
                  </a:lnTo>
                  <a:lnTo>
                    <a:pt x="1933093" y="14215"/>
                  </a:lnTo>
                  <a:lnTo>
                    <a:pt x="1937096" y="14215"/>
                  </a:lnTo>
                  <a:lnTo>
                    <a:pt x="1941098" y="14215"/>
                  </a:lnTo>
                  <a:lnTo>
                    <a:pt x="1945100" y="14215"/>
                  </a:lnTo>
                  <a:lnTo>
                    <a:pt x="1949102" y="14215"/>
                  </a:lnTo>
                  <a:lnTo>
                    <a:pt x="1953105" y="14215"/>
                  </a:lnTo>
                  <a:lnTo>
                    <a:pt x="1957107" y="14215"/>
                  </a:lnTo>
                  <a:lnTo>
                    <a:pt x="1961109" y="14215"/>
                  </a:lnTo>
                  <a:lnTo>
                    <a:pt x="1965112" y="14215"/>
                  </a:lnTo>
                  <a:lnTo>
                    <a:pt x="1973116" y="14215"/>
                  </a:lnTo>
                  <a:lnTo>
                    <a:pt x="1981121" y="14215"/>
                  </a:lnTo>
                  <a:lnTo>
                    <a:pt x="1989125" y="14215"/>
                  </a:lnTo>
                  <a:lnTo>
                    <a:pt x="1993127" y="14215"/>
                  </a:lnTo>
                  <a:lnTo>
                    <a:pt x="1997130" y="14215"/>
                  </a:lnTo>
                  <a:lnTo>
                    <a:pt x="2001132" y="14215"/>
                  </a:lnTo>
                  <a:lnTo>
                    <a:pt x="2005134" y="14215"/>
                  </a:lnTo>
                  <a:lnTo>
                    <a:pt x="2009136" y="14215"/>
                  </a:lnTo>
                  <a:lnTo>
                    <a:pt x="2013139" y="14215"/>
                  </a:lnTo>
                  <a:lnTo>
                    <a:pt x="2017141" y="14215"/>
                  </a:lnTo>
                  <a:lnTo>
                    <a:pt x="2021143" y="14215"/>
                  </a:lnTo>
                  <a:lnTo>
                    <a:pt x="2025146" y="14215"/>
                  </a:lnTo>
                  <a:lnTo>
                    <a:pt x="2029148" y="14215"/>
                  </a:lnTo>
                  <a:lnTo>
                    <a:pt x="2037152" y="14215"/>
                  </a:lnTo>
                  <a:lnTo>
                    <a:pt x="2045157" y="14215"/>
                  </a:lnTo>
                  <a:lnTo>
                    <a:pt x="2049159" y="14215"/>
                  </a:lnTo>
                  <a:lnTo>
                    <a:pt x="2053161" y="14215"/>
                  </a:lnTo>
                  <a:lnTo>
                    <a:pt x="2057164" y="14215"/>
                  </a:lnTo>
                  <a:lnTo>
                    <a:pt x="2061166" y="14215"/>
                  </a:lnTo>
                </a:path>
                <a:path w="2973704" h="561975">
                  <a:moveTo>
                    <a:pt x="2061166" y="14215"/>
                  </a:moveTo>
                  <a:lnTo>
                    <a:pt x="2061166" y="14215"/>
                  </a:lnTo>
                  <a:lnTo>
                    <a:pt x="2069170" y="14215"/>
                  </a:lnTo>
                  <a:lnTo>
                    <a:pt x="2073173" y="14215"/>
                  </a:lnTo>
                  <a:lnTo>
                    <a:pt x="2077175" y="14215"/>
                  </a:lnTo>
                  <a:lnTo>
                    <a:pt x="2085179" y="14215"/>
                  </a:lnTo>
                  <a:lnTo>
                    <a:pt x="2093184" y="14215"/>
                  </a:lnTo>
                  <a:lnTo>
                    <a:pt x="2097186" y="14215"/>
                  </a:lnTo>
                  <a:lnTo>
                    <a:pt x="2101188" y="14215"/>
                  </a:lnTo>
                  <a:lnTo>
                    <a:pt x="2105191" y="14215"/>
                  </a:lnTo>
                  <a:lnTo>
                    <a:pt x="2117198" y="14215"/>
                  </a:lnTo>
                  <a:lnTo>
                    <a:pt x="2121200" y="14215"/>
                  </a:lnTo>
                  <a:lnTo>
                    <a:pt x="2125202" y="14215"/>
                  </a:lnTo>
                  <a:lnTo>
                    <a:pt x="2129204" y="14215"/>
                  </a:lnTo>
                  <a:lnTo>
                    <a:pt x="2145214" y="14215"/>
                  </a:lnTo>
                  <a:lnTo>
                    <a:pt x="2149216" y="14215"/>
                  </a:lnTo>
                  <a:lnTo>
                    <a:pt x="2153218" y="14215"/>
                  </a:lnTo>
                  <a:lnTo>
                    <a:pt x="2153218" y="0"/>
                  </a:lnTo>
                  <a:lnTo>
                    <a:pt x="2173229" y="0"/>
                  </a:lnTo>
                  <a:lnTo>
                    <a:pt x="2177232" y="0"/>
                  </a:lnTo>
                  <a:lnTo>
                    <a:pt x="2181234" y="0"/>
                  </a:lnTo>
                  <a:lnTo>
                    <a:pt x="2185236" y="0"/>
                  </a:lnTo>
                  <a:lnTo>
                    <a:pt x="2189238" y="0"/>
                  </a:lnTo>
                  <a:lnTo>
                    <a:pt x="2193240" y="0"/>
                  </a:lnTo>
                  <a:lnTo>
                    <a:pt x="2201245" y="0"/>
                  </a:lnTo>
                  <a:lnTo>
                    <a:pt x="2209250" y="0"/>
                  </a:lnTo>
                  <a:lnTo>
                    <a:pt x="2217254" y="0"/>
                  </a:lnTo>
                  <a:lnTo>
                    <a:pt x="2225259" y="0"/>
                  </a:lnTo>
                  <a:lnTo>
                    <a:pt x="2261279" y="0"/>
                  </a:lnTo>
                  <a:lnTo>
                    <a:pt x="2273286" y="0"/>
                  </a:lnTo>
                  <a:lnTo>
                    <a:pt x="2289295" y="0"/>
                  </a:lnTo>
                  <a:lnTo>
                    <a:pt x="2305304" y="0"/>
                  </a:lnTo>
                  <a:lnTo>
                    <a:pt x="2313308" y="0"/>
                  </a:lnTo>
                  <a:lnTo>
                    <a:pt x="2317311" y="0"/>
                  </a:lnTo>
                  <a:lnTo>
                    <a:pt x="2333320" y="0"/>
                  </a:lnTo>
                  <a:lnTo>
                    <a:pt x="2341324" y="0"/>
                  </a:lnTo>
                  <a:lnTo>
                    <a:pt x="2345326" y="0"/>
                  </a:lnTo>
                  <a:lnTo>
                    <a:pt x="2353331" y="0"/>
                  </a:lnTo>
                  <a:lnTo>
                    <a:pt x="2361336" y="0"/>
                  </a:lnTo>
                  <a:lnTo>
                    <a:pt x="2373342" y="0"/>
                  </a:lnTo>
                  <a:lnTo>
                    <a:pt x="2381347" y="0"/>
                  </a:lnTo>
                  <a:lnTo>
                    <a:pt x="2385349" y="0"/>
                  </a:lnTo>
                  <a:lnTo>
                    <a:pt x="2389352" y="0"/>
                  </a:lnTo>
                  <a:lnTo>
                    <a:pt x="2401358" y="0"/>
                  </a:lnTo>
                  <a:lnTo>
                    <a:pt x="2405360" y="0"/>
                  </a:lnTo>
                  <a:lnTo>
                    <a:pt x="2409363" y="0"/>
                  </a:lnTo>
                  <a:lnTo>
                    <a:pt x="2425372" y="0"/>
                  </a:lnTo>
                  <a:lnTo>
                    <a:pt x="2437379" y="0"/>
                  </a:lnTo>
                  <a:lnTo>
                    <a:pt x="2441381" y="0"/>
                  </a:lnTo>
                  <a:lnTo>
                    <a:pt x="2445383" y="0"/>
                  </a:lnTo>
                  <a:lnTo>
                    <a:pt x="2453388" y="0"/>
                  </a:lnTo>
                  <a:lnTo>
                    <a:pt x="2461392" y="0"/>
                  </a:lnTo>
                  <a:lnTo>
                    <a:pt x="2473399" y="0"/>
                  </a:lnTo>
                  <a:lnTo>
                    <a:pt x="2477401" y="0"/>
                  </a:lnTo>
                  <a:lnTo>
                    <a:pt x="2481404" y="0"/>
                  </a:lnTo>
                  <a:lnTo>
                    <a:pt x="2493410" y="0"/>
                  </a:lnTo>
                  <a:lnTo>
                    <a:pt x="2497412" y="0"/>
                  </a:lnTo>
                  <a:lnTo>
                    <a:pt x="2501415" y="0"/>
                  </a:lnTo>
                  <a:lnTo>
                    <a:pt x="2509420" y="0"/>
                  </a:lnTo>
                  <a:lnTo>
                    <a:pt x="2513422" y="0"/>
                  </a:lnTo>
                  <a:lnTo>
                    <a:pt x="2525428" y="0"/>
                  </a:lnTo>
                </a:path>
                <a:path w="2973704" h="561975">
                  <a:moveTo>
                    <a:pt x="2525428" y="0"/>
                  </a:moveTo>
                  <a:lnTo>
                    <a:pt x="2533433" y="0"/>
                  </a:lnTo>
                  <a:lnTo>
                    <a:pt x="2545440" y="0"/>
                  </a:lnTo>
                  <a:lnTo>
                    <a:pt x="2557446" y="0"/>
                  </a:lnTo>
                  <a:lnTo>
                    <a:pt x="2573456" y="0"/>
                  </a:lnTo>
                  <a:lnTo>
                    <a:pt x="2577458" y="0"/>
                  </a:lnTo>
                  <a:lnTo>
                    <a:pt x="2585462" y="0"/>
                  </a:lnTo>
                  <a:lnTo>
                    <a:pt x="2589465" y="0"/>
                  </a:lnTo>
                  <a:lnTo>
                    <a:pt x="2605474" y="0"/>
                  </a:lnTo>
                  <a:lnTo>
                    <a:pt x="2609476" y="0"/>
                  </a:lnTo>
                  <a:lnTo>
                    <a:pt x="2621483" y="0"/>
                  </a:lnTo>
                  <a:lnTo>
                    <a:pt x="2625485" y="0"/>
                  </a:lnTo>
                  <a:lnTo>
                    <a:pt x="2633490" y="0"/>
                  </a:lnTo>
                  <a:lnTo>
                    <a:pt x="2637492" y="0"/>
                  </a:lnTo>
                  <a:lnTo>
                    <a:pt x="2641494" y="0"/>
                  </a:lnTo>
                  <a:lnTo>
                    <a:pt x="2645496" y="0"/>
                  </a:lnTo>
                  <a:lnTo>
                    <a:pt x="2649499" y="0"/>
                  </a:lnTo>
                  <a:lnTo>
                    <a:pt x="2661506" y="0"/>
                  </a:lnTo>
                  <a:lnTo>
                    <a:pt x="2665508" y="0"/>
                  </a:lnTo>
                  <a:lnTo>
                    <a:pt x="2681517" y="0"/>
                  </a:lnTo>
                  <a:lnTo>
                    <a:pt x="2689521" y="0"/>
                  </a:lnTo>
                  <a:lnTo>
                    <a:pt x="2697526" y="0"/>
                  </a:lnTo>
                  <a:lnTo>
                    <a:pt x="2701528" y="0"/>
                  </a:lnTo>
                  <a:lnTo>
                    <a:pt x="2705530" y="0"/>
                  </a:lnTo>
                  <a:lnTo>
                    <a:pt x="2709532" y="0"/>
                  </a:lnTo>
                  <a:lnTo>
                    <a:pt x="2717537" y="0"/>
                  </a:lnTo>
                  <a:lnTo>
                    <a:pt x="2729544" y="0"/>
                  </a:lnTo>
                  <a:lnTo>
                    <a:pt x="2733546" y="0"/>
                  </a:lnTo>
                  <a:lnTo>
                    <a:pt x="2745553" y="0"/>
                  </a:lnTo>
                  <a:lnTo>
                    <a:pt x="2753557" y="0"/>
                  </a:lnTo>
                  <a:lnTo>
                    <a:pt x="2757560" y="0"/>
                  </a:lnTo>
                  <a:lnTo>
                    <a:pt x="2769567" y="0"/>
                  </a:lnTo>
                  <a:lnTo>
                    <a:pt x="2773569" y="0"/>
                  </a:lnTo>
                  <a:lnTo>
                    <a:pt x="2781573" y="0"/>
                  </a:lnTo>
                  <a:lnTo>
                    <a:pt x="2789578" y="0"/>
                  </a:lnTo>
                  <a:lnTo>
                    <a:pt x="2793580" y="0"/>
                  </a:lnTo>
                  <a:lnTo>
                    <a:pt x="2797583" y="0"/>
                  </a:lnTo>
                  <a:lnTo>
                    <a:pt x="2801585" y="0"/>
                  </a:lnTo>
                  <a:lnTo>
                    <a:pt x="2809589" y="0"/>
                  </a:lnTo>
                  <a:lnTo>
                    <a:pt x="2813592" y="0"/>
                  </a:lnTo>
                  <a:lnTo>
                    <a:pt x="2817594" y="0"/>
                  </a:lnTo>
                  <a:lnTo>
                    <a:pt x="2825598" y="0"/>
                  </a:lnTo>
                  <a:lnTo>
                    <a:pt x="2829600" y="0"/>
                  </a:lnTo>
                  <a:lnTo>
                    <a:pt x="2833603" y="0"/>
                  </a:lnTo>
                  <a:lnTo>
                    <a:pt x="2841607" y="0"/>
                  </a:lnTo>
                  <a:lnTo>
                    <a:pt x="2849612" y="0"/>
                  </a:lnTo>
                  <a:lnTo>
                    <a:pt x="2853614" y="0"/>
                  </a:lnTo>
                  <a:lnTo>
                    <a:pt x="2857616" y="0"/>
                  </a:lnTo>
                  <a:lnTo>
                    <a:pt x="2861618" y="0"/>
                  </a:lnTo>
                  <a:lnTo>
                    <a:pt x="2865621" y="0"/>
                  </a:lnTo>
                  <a:lnTo>
                    <a:pt x="2869623" y="0"/>
                  </a:lnTo>
                  <a:lnTo>
                    <a:pt x="2873626" y="0"/>
                  </a:lnTo>
                  <a:lnTo>
                    <a:pt x="2877628" y="0"/>
                  </a:lnTo>
                  <a:lnTo>
                    <a:pt x="2881630" y="0"/>
                  </a:lnTo>
                </a:path>
                <a:path w="2973704" h="561975">
                  <a:moveTo>
                    <a:pt x="2881630" y="0"/>
                  </a:moveTo>
                  <a:lnTo>
                    <a:pt x="2881630" y="0"/>
                  </a:lnTo>
                  <a:lnTo>
                    <a:pt x="2889634" y="0"/>
                  </a:lnTo>
                  <a:lnTo>
                    <a:pt x="2897639" y="0"/>
                  </a:lnTo>
                  <a:lnTo>
                    <a:pt x="2901641" y="0"/>
                  </a:lnTo>
                  <a:lnTo>
                    <a:pt x="2905644" y="0"/>
                  </a:lnTo>
                  <a:lnTo>
                    <a:pt x="2909646" y="0"/>
                  </a:lnTo>
                  <a:lnTo>
                    <a:pt x="2913648" y="0"/>
                  </a:lnTo>
                  <a:lnTo>
                    <a:pt x="2917650" y="0"/>
                  </a:lnTo>
                  <a:lnTo>
                    <a:pt x="2921652" y="0"/>
                  </a:lnTo>
                  <a:lnTo>
                    <a:pt x="2925655" y="0"/>
                  </a:lnTo>
                  <a:lnTo>
                    <a:pt x="2929657" y="0"/>
                  </a:lnTo>
                  <a:lnTo>
                    <a:pt x="2933659" y="0"/>
                  </a:lnTo>
                  <a:lnTo>
                    <a:pt x="2937662" y="0"/>
                  </a:lnTo>
                  <a:lnTo>
                    <a:pt x="2941664" y="0"/>
                  </a:lnTo>
                  <a:lnTo>
                    <a:pt x="2945666" y="0"/>
                  </a:lnTo>
                  <a:lnTo>
                    <a:pt x="2949668" y="0"/>
                  </a:lnTo>
                  <a:lnTo>
                    <a:pt x="2953671" y="0"/>
                  </a:lnTo>
                  <a:lnTo>
                    <a:pt x="2961675" y="0"/>
                  </a:lnTo>
                  <a:lnTo>
                    <a:pt x="2965677" y="0"/>
                  </a:lnTo>
                  <a:lnTo>
                    <a:pt x="2973682" y="0"/>
                  </a:lnTo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0" name="object 90" descr=""/>
          <p:cNvSpPr txBox="1"/>
          <p:nvPr/>
        </p:nvSpPr>
        <p:spPr>
          <a:xfrm>
            <a:off x="8907867" y="2145284"/>
            <a:ext cx="20739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 Narrow"/>
                <a:cs typeface="Arial Narrow"/>
              </a:rPr>
              <a:t>HR</a:t>
            </a:r>
            <a:r>
              <a:rPr dirty="0" sz="1200" spc="5" b="1">
                <a:latin typeface="Arial Narrow"/>
                <a:cs typeface="Arial Narrow"/>
              </a:rPr>
              <a:t> </a:t>
            </a:r>
            <a:r>
              <a:rPr dirty="0" sz="1200" b="1">
                <a:latin typeface="Arial Narrow"/>
                <a:cs typeface="Arial Narrow"/>
              </a:rPr>
              <a:t>0.72,</a:t>
            </a:r>
            <a:r>
              <a:rPr dirty="0" sz="1200" spc="10" b="1">
                <a:latin typeface="Arial Narrow"/>
                <a:cs typeface="Arial Narrow"/>
              </a:rPr>
              <a:t> </a:t>
            </a:r>
            <a:r>
              <a:rPr dirty="0" sz="1200" b="1">
                <a:latin typeface="Arial Narrow"/>
                <a:cs typeface="Arial Narrow"/>
              </a:rPr>
              <a:t>95%</a:t>
            </a:r>
            <a:r>
              <a:rPr dirty="0" sz="1200" spc="10" b="1">
                <a:latin typeface="Arial Narrow"/>
                <a:cs typeface="Arial Narrow"/>
              </a:rPr>
              <a:t> </a:t>
            </a:r>
            <a:r>
              <a:rPr dirty="0" sz="1200" b="1">
                <a:latin typeface="Arial Narrow"/>
                <a:cs typeface="Arial Narrow"/>
              </a:rPr>
              <a:t>CI</a:t>
            </a:r>
            <a:r>
              <a:rPr dirty="0" sz="1200" spc="10" b="1">
                <a:latin typeface="Arial Narrow"/>
                <a:cs typeface="Arial Narrow"/>
              </a:rPr>
              <a:t> </a:t>
            </a:r>
            <a:r>
              <a:rPr dirty="0" sz="1200" spc="-10" b="1">
                <a:latin typeface="Arial Narrow"/>
                <a:cs typeface="Arial Narrow"/>
              </a:rPr>
              <a:t>0.41-</a:t>
            </a:r>
            <a:r>
              <a:rPr dirty="0" sz="1200" b="1">
                <a:latin typeface="Arial Narrow"/>
                <a:cs typeface="Arial Narrow"/>
              </a:rPr>
              <a:t>1.26,</a:t>
            </a:r>
            <a:r>
              <a:rPr dirty="0" sz="1200" spc="10" b="1">
                <a:latin typeface="Arial Narrow"/>
                <a:cs typeface="Arial Narrow"/>
              </a:rPr>
              <a:t> </a:t>
            </a:r>
            <a:r>
              <a:rPr dirty="0" sz="1200" spc="-10" b="1">
                <a:latin typeface="Arial Narrow"/>
                <a:cs typeface="Arial Narrow"/>
              </a:rPr>
              <a:t>P=0.248</a:t>
            </a:r>
            <a:endParaRPr sz="1200">
              <a:latin typeface="Arial Narrow"/>
              <a:cs typeface="Arial Narrow"/>
            </a:endParaRPr>
          </a:p>
        </p:txBody>
      </p:sp>
      <p:grpSp>
        <p:nvGrpSpPr>
          <p:cNvPr id="91" name="object 91" descr=""/>
          <p:cNvGrpSpPr/>
          <p:nvPr/>
        </p:nvGrpSpPr>
        <p:grpSpPr>
          <a:xfrm>
            <a:off x="8653796" y="1457375"/>
            <a:ext cx="3226435" cy="3143885"/>
            <a:chOff x="8653796" y="1457375"/>
            <a:chExt cx="3226435" cy="3143885"/>
          </a:xfrm>
        </p:grpSpPr>
        <p:sp>
          <p:nvSpPr>
            <p:cNvPr id="92" name="object 92" descr=""/>
            <p:cNvSpPr/>
            <p:nvPr/>
          </p:nvSpPr>
          <p:spPr>
            <a:xfrm>
              <a:off x="8679186" y="1462137"/>
              <a:ext cx="0" cy="3097530"/>
            </a:xfrm>
            <a:custGeom>
              <a:avLst/>
              <a:gdLst/>
              <a:ahLst/>
              <a:cxnLst/>
              <a:rect l="l" t="t" r="r" b="b"/>
              <a:pathLst>
                <a:path w="0" h="3097529">
                  <a:moveTo>
                    <a:pt x="0" y="3097082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8658559" y="4420750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4" h="0">
                  <a:moveTo>
                    <a:pt x="0" y="0"/>
                  </a:moveTo>
                  <a:lnTo>
                    <a:pt x="20626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8658559" y="3717638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4" h="0">
                  <a:moveTo>
                    <a:pt x="0" y="0"/>
                  </a:moveTo>
                  <a:lnTo>
                    <a:pt x="20626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8658559" y="3014525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4" h="0">
                  <a:moveTo>
                    <a:pt x="0" y="0"/>
                  </a:moveTo>
                  <a:lnTo>
                    <a:pt x="20626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8658559" y="2312949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4" h="0">
                  <a:moveTo>
                    <a:pt x="0" y="0"/>
                  </a:moveTo>
                  <a:lnTo>
                    <a:pt x="20626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8658559" y="1609838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4" h="0">
                  <a:moveTo>
                    <a:pt x="0" y="0"/>
                  </a:moveTo>
                  <a:lnTo>
                    <a:pt x="20626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8679186" y="4559218"/>
              <a:ext cx="3196590" cy="0"/>
            </a:xfrm>
            <a:custGeom>
              <a:avLst/>
              <a:gdLst/>
              <a:ahLst/>
              <a:cxnLst/>
              <a:rect l="l" t="t" r="r" b="b"/>
              <a:pathLst>
                <a:path w="3196590" h="0">
                  <a:moveTo>
                    <a:pt x="0" y="0"/>
                  </a:moveTo>
                  <a:lnTo>
                    <a:pt x="3196193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8824427" y="455921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36925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9789560" y="455921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36925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10759846" y="455921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36925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11725838" y="455921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36925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3" name="object 103" descr=""/>
          <p:cNvSpPr txBox="1"/>
          <p:nvPr/>
        </p:nvSpPr>
        <p:spPr>
          <a:xfrm>
            <a:off x="8475081" y="4342892"/>
            <a:ext cx="952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 Narrow"/>
                <a:cs typeface="Arial Narrow"/>
              </a:rPr>
              <a:t>0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104" name="object 104" descr=""/>
          <p:cNvSpPr txBox="1"/>
          <p:nvPr/>
        </p:nvSpPr>
        <p:spPr>
          <a:xfrm>
            <a:off x="8452084" y="3638804"/>
            <a:ext cx="1651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Arial Narrow"/>
                <a:cs typeface="Arial Narrow"/>
              </a:rPr>
              <a:t>10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105" name="object 105" descr=""/>
          <p:cNvSpPr txBox="1"/>
          <p:nvPr/>
        </p:nvSpPr>
        <p:spPr>
          <a:xfrm>
            <a:off x="8452084" y="2937764"/>
            <a:ext cx="1651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Arial Narrow"/>
                <a:cs typeface="Arial Narrow"/>
              </a:rPr>
              <a:t>20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106" name="object 106" descr=""/>
          <p:cNvSpPr txBox="1"/>
          <p:nvPr/>
        </p:nvSpPr>
        <p:spPr>
          <a:xfrm>
            <a:off x="8452084" y="2236723"/>
            <a:ext cx="1651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Arial Narrow"/>
                <a:cs typeface="Arial Narrow"/>
              </a:rPr>
              <a:t>30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107" name="object 107" descr=""/>
          <p:cNvSpPr txBox="1"/>
          <p:nvPr/>
        </p:nvSpPr>
        <p:spPr>
          <a:xfrm>
            <a:off x="8452084" y="1532635"/>
            <a:ext cx="1651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Arial Narrow"/>
                <a:cs typeface="Arial Narrow"/>
              </a:rPr>
              <a:t>40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108" name="object 108" descr=""/>
          <p:cNvSpPr txBox="1"/>
          <p:nvPr/>
        </p:nvSpPr>
        <p:spPr>
          <a:xfrm>
            <a:off x="8770475" y="4611116"/>
            <a:ext cx="952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 Narrow"/>
                <a:cs typeface="Arial Narrow"/>
              </a:rPr>
              <a:t>0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109" name="object 109" descr=""/>
          <p:cNvSpPr txBox="1"/>
          <p:nvPr/>
        </p:nvSpPr>
        <p:spPr>
          <a:xfrm>
            <a:off x="9665972" y="4531867"/>
            <a:ext cx="1172845" cy="549910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marL="95250">
              <a:lnSpc>
                <a:spcPct val="100000"/>
              </a:lnSpc>
              <a:spcBef>
                <a:spcPts val="720"/>
              </a:spcBef>
              <a:tabLst>
                <a:tab pos="1071245" algn="l"/>
              </a:tabLst>
            </a:pPr>
            <a:r>
              <a:rPr dirty="0" sz="1200" spc="-50" b="1">
                <a:latin typeface="Arial Narrow"/>
                <a:cs typeface="Arial Narrow"/>
              </a:rPr>
              <a:t>1</a:t>
            </a:r>
            <a:r>
              <a:rPr dirty="0" sz="1200" b="1">
                <a:latin typeface="Arial Narrow"/>
                <a:cs typeface="Arial Narrow"/>
              </a:rPr>
              <a:t>	</a:t>
            </a:r>
            <a:r>
              <a:rPr dirty="0" sz="1200" spc="-50" b="1">
                <a:latin typeface="Arial Narrow"/>
                <a:cs typeface="Arial Narrow"/>
              </a:rPr>
              <a:t>2</a:t>
            </a:r>
            <a:endParaRPr sz="12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z="1200" b="1">
                <a:latin typeface="Arial Narrow"/>
                <a:cs typeface="Arial Narrow"/>
              </a:rPr>
              <a:t>Years</a:t>
            </a:r>
            <a:r>
              <a:rPr dirty="0" sz="1200" spc="-25" b="1">
                <a:latin typeface="Arial Narrow"/>
                <a:cs typeface="Arial Narrow"/>
              </a:rPr>
              <a:t> </a:t>
            </a:r>
            <a:r>
              <a:rPr dirty="0" sz="1200" b="1">
                <a:latin typeface="Arial Narrow"/>
                <a:cs typeface="Arial Narrow"/>
              </a:rPr>
              <a:t>of</a:t>
            </a:r>
            <a:r>
              <a:rPr dirty="0" sz="1200" spc="-25" b="1">
                <a:latin typeface="Arial Narrow"/>
                <a:cs typeface="Arial Narrow"/>
              </a:rPr>
              <a:t> </a:t>
            </a:r>
            <a:r>
              <a:rPr dirty="0" sz="1200" b="1">
                <a:latin typeface="Arial Narrow"/>
                <a:cs typeface="Arial Narrow"/>
              </a:rPr>
              <a:t>Follow</a:t>
            </a:r>
            <a:r>
              <a:rPr dirty="0" sz="1200" spc="-20" b="1">
                <a:latin typeface="Arial Narrow"/>
                <a:cs typeface="Arial Narrow"/>
              </a:rPr>
              <a:t> </a:t>
            </a:r>
            <a:r>
              <a:rPr dirty="0" sz="1200" spc="-10" b="1">
                <a:latin typeface="Arial Narrow"/>
                <a:cs typeface="Arial Narrow"/>
              </a:rPr>
              <a:t>-</a:t>
            </a:r>
            <a:r>
              <a:rPr dirty="0" sz="1200" spc="-25" b="1">
                <a:latin typeface="Arial Narrow"/>
                <a:cs typeface="Arial Narrow"/>
              </a:rPr>
              <a:t>up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110" name="object 110" descr=""/>
          <p:cNvSpPr txBox="1"/>
          <p:nvPr/>
        </p:nvSpPr>
        <p:spPr>
          <a:xfrm>
            <a:off x="11690358" y="4611116"/>
            <a:ext cx="952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 Narrow"/>
                <a:cs typeface="Arial Narrow"/>
              </a:rPr>
              <a:t>3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111" name="object 111" descr=""/>
          <p:cNvSpPr txBox="1"/>
          <p:nvPr/>
        </p:nvSpPr>
        <p:spPr>
          <a:xfrm>
            <a:off x="8218162" y="1945147"/>
            <a:ext cx="200660" cy="2139950"/>
          </a:xfrm>
          <a:prstGeom prst="rect">
            <a:avLst/>
          </a:prstGeom>
        </p:spPr>
        <p:txBody>
          <a:bodyPr wrap="square" lIns="0" tIns="254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200" b="1">
                <a:latin typeface="Arial Narrow"/>
                <a:cs typeface="Arial Narrow"/>
              </a:rPr>
              <a:t>Cumulative</a:t>
            </a:r>
            <a:r>
              <a:rPr dirty="0" sz="1200" spc="-15" b="1">
                <a:latin typeface="Arial Narrow"/>
                <a:cs typeface="Arial Narrow"/>
              </a:rPr>
              <a:t> </a:t>
            </a:r>
            <a:r>
              <a:rPr dirty="0" sz="1200" b="1">
                <a:latin typeface="Arial Narrow"/>
                <a:cs typeface="Arial Narrow"/>
              </a:rPr>
              <a:t>Incidence</a:t>
            </a:r>
            <a:r>
              <a:rPr dirty="0" sz="1200" spc="-10" b="1">
                <a:latin typeface="Arial Narrow"/>
                <a:cs typeface="Arial Narrow"/>
              </a:rPr>
              <a:t> </a:t>
            </a:r>
            <a:r>
              <a:rPr dirty="0" sz="1200" b="1">
                <a:latin typeface="Arial Narrow"/>
                <a:cs typeface="Arial Narrow"/>
              </a:rPr>
              <a:t>of</a:t>
            </a:r>
            <a:r>
              <a:rPr dirty="0" sz="1200" spc="-15" b="1">
                <a:latin typeface="Arial Narrow"/>
                <a:cs typeface="Arial Narrow"/>
              </a:rPr>
              <a:t> </a:t>
            </a:r>
            <a:r>
              <a:rPr dirty="0" sz="1200" b="1">
                <a:latin typeface="Arial Narrow"/>
                <a:cs typeface="Arial Narrow"/>
              </a:rPr>
              <a:t>Events</a:t>
            </a:r>
            <a:r>
              <a:rPr dirty="0" sz="1200" spc="-10" b="1">
                <a:latin typeface="Arial Narrow"/>
                <a:cs typeface="Arial Narrow"/>
              </a:rPr>
              <a:t> </a:t>
            </a:r>
            <a:r>
              <a:rPr dirty="0" sz="1200" spc="-25" b="1">
                <a:latin typeface="Arial Narrow"/>
                <a:cs typeface="Arial Narrow"/>
              </a:rPr>
              <a:t>(%)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112" name="object 112" descr=""/>
          <p:cNvSpPr txBox="1"/>
          <p:nvPr/>
        </p:nvSpPr>
        <p:spPr>
          <a:xfrm>
            <a:off x="8534507" y="5102859"/>
            <a:ext cx="751840" cy="714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9390" marR="5080" indent="-187325">
              <a:lnSpc>
                <a:spcPct val="144000"/>
              </a:lnSpc>
              <a:spcBef>
                <a:spcPts val="100"/>
              </a:spcBef>
            </a:pPr>
            <a:r>
              <a:rPr dirty="0" sz="1000" b="1">
                <a:latin typeface="Arial Narrow"/>
                <a:cs typeface="Arial Narrow"/>
              </a:rPr>
              <a:t>Number</a:t>
            </a:r>
            <a:r>
              <a:rPr dirty="0" sz="1000" spc="-3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at</a:t>
            </a:r>
            <a:r>
              <a:rPr dirty="0" sz="1000" spc="-20" b="1">
                <a:latin typeface="Arial Narrow"/>
                <a:cs typeface="Arial Narrow"/>
              </a:rPr>
              <a:t> risk </a:t>
            </a:r>
            <a:r>
              <a:rPr dirty="0" sz="1000" spc="-25" b="1">
                <a:latin typeface="Arial Narrow"/>
                <a:cs typeface="Arial Narrow"/>
              </a:rPr>
              <a:t>800</a:t>
            </a:r>
            <a:endParaRPr sz="1000">
              <a:latin typeface="Arial Narrow"/>
              <a:cs typeface="Arial Narrow"/>
            </a:endParaRPr>
          </a:p>
          <a:p>
            <a:pPr marL="199390">
              <a:lnSpc>
                <a:spcPct val="100000"/>
              </a:lnSpc>
              <a:spcBef>
                <a:spcPts val="765"/>
              </a:spcBef>
            </a:pPr>
            <a:r>
              <a:rPr dirty="0" sz="1000" spc="-25" b="1">
                <a:latin typeface="Arial Narrow"/>
                <a:cs typeface="Arial Narrow"/>
              </a:rPr>
              <a:t>278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13" name="object 113" descr=""/>
          <p:cNvSpPr txBox="1"/>
          <p:nvPr/>
        </p:nvSpPr>
        <p:spPr>
          <a:xfrm>
            <a:off x="9686620" y="5389372"/>
            <a:ext cx="198120" cy="427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 b="1">
                <a:latin typeface="Arial Narrow"/>
                <a:cs typeface="Arial Narrow"/>
              </a:rPr>
              <a:t>745</a:t>
            </a:r>
            <a:endParaRPr sz="1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1000" spc="-25" b="1">
                <a:latin typeface="Arial Narrow"/>
                <a:cs typeface="Arial Narrow"/>
              </a:rPr>
              <a:t>265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14" name="object 114" descr=""/>
          <p:cNvSpPr txBox="1"/>
          <p:nvPr/>
        </p:nvSpPr>
        <p:spPr>
          <a:xfrm>
            <a:off x="10656909" y="5389372"/>
            <a:ext cx="198120" cy="427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 b="1">
                <a:latin typeface="Arial Narrow"/>
                <a:cs typeface="Arial Narrow"/>
              </a:rPr>
              <a:t>409</a:t>
            </a:r>
            <a:endParaRPr sz="1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1000" spc="-25" b="1">
                <a:latin typeface="Arial Narrow"/>
                <a:cs typeface="Arial Narrow"/>
              </a:rPr>
              <a:t>151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15" name="object 115" descr=""/>
          <p:cNvSpPr txBox="1"/>
          <p:nvPr/>
        </p:nvSpPr>
        <p:spPr>
          <a:xfrm>
            <a:off x="11622900" y="5389372"/>
            <a:ext cx="196850" cy="427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 b="1">
                <a:latin typeface="Arial Narrow"/>
                <a:cs typeface="Arial Narrow"/>
              </a:rPr>
              <a:t>172</a:t>
            </a:r>
            <a:endParaRPr sz="1000">
              <a:latin typeface="Arial Narrow"/>
              <a:cs typeface="Arial Narrow"/>
            </a:endParaRPr>
          </a:p>
          <a:p>
            <a:pPr marL="35560">
              <a:lnSpc>
                <a:spcPct val="100000"/>
              </a:lnSpc>
              <a:spcBef>
                <a:spcPts val="765"/>
              </a:spcBef>
            </a:pPr>
            <a:r>
              <a:rPr dirty="0" sz="1000" spc="-25" b="1">
                <a:latin typeface="Arial Narrow"/>
                <a:cs typeface="Arial Narrow"/>
              </a:rPr>
              <a:t>80</a:t>
            </a:r>
            <a:endParaRPr sz="1000">
              <a:latin typeface="Arial Narrow"/>
              <a:cs typeface="Arial Narrow"/>
            </a:endParaRPr>
          </a:p>
        </p:txBody>
      </p:sp>
      <p:grpSp>
        <p:nvGrpSpPr>
          <p:cNvPr id="116" name="object 116" descr=""/>
          <p:cNvGrpSpPr/>
          <p:nvPr/>
        </p:nvGrpSpPr>
        <p:grpSpPr>
          <a:xfrm>
            <a:off x="10646947" y="1577701"/>
            <a:ext cx="146050" cy="312420"/>
            <a:chOff x="10646947" y="1577701"/>
            <a:chExt cx="146050" cy="312420"/>
          </a:xfrm>
        </p:grpSpPr>
        <p:sp>
          <p:nvSpPr>
            <p:cNvPr id="117" name="object 117" descr=""/>
            <p:cNvSpPr/>
            <p:nvPr/>
          </p:nvSpPr>
          <p:spPr>
            <a:xfrm>
              <a:off x="10670759" y="1601514"/>
              <a:ext cx="98425" cy="0"/>
            </a:xfrm>
            <a:custGeom>
              <a:avLst/>
              <a:gdLst/>
              <a:ahLst/>
              <a:cxnLst/>
              <a:rect l="l" t="t" r="r" b="b"/>
              <a:pathLst>
                <a:path w="98425" h="0">
                  <a:moveTo>
                    <a:pt x="0" y="0"/>
                  </a:moveTo>
                  <a:lnTo>
                    <a:pt x="97974" y="1"/>
                  </a:lnTo>
                </a:path>
              </a:pathLst>
            </a:custGeom>
            <a:ln w="476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10670759" y="1865901"/>
              <a:ext cx="93345" cy="0"/>
            </a:xfrm>
            <a:custGeom>
              <a:avLst/>
              <a:gdLst/>
              <a:ahLst/>
              <a:cxnLst/>
              <a:rect l="l" t="t" r="r" b="b"/>
              <a:pathLst>
                <a:path w="93345" h="0">
                  <a:moveTo>
                    <a:pt x="0" y="0"/>
                  </a:moveTo>
                  <a:lnTo>
                    <a:pt x="92818" y="1"/>
                  </a:lnTo>
                </a:path>
              </a:pathLst>
            </a:custGeom>
            <a:ln w="476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9" name="object 119" descr=""/>
          <p:cNvSpPr txBox="1"/>
          <p:nvPr/>
        </p:nvSpPr>
        <p:spPr>
          <a:xfrm>
            <a:off x="10797285" y="1509267"/>
            <a:ext cx="84518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 Narrow"/>
                <a:cs typeface="Arial Narrow"/>
              </a:rPr>
              <a:t>IVUS-</a:t>
            </a:r>
            <a:r>
              <a:rPr dirty="0" sz="1000" b="1">
                <a:latin typeface="Arial Narrow"/>
                <a:cs typeface="Arial Narrow"/>
              </a:rPr>
              <a:t>guided</a:t>
            </a:r>
            <a:r>
              <a:rPr dirty="0" sz="1000" spc="5" b="1">
                <a:latin typeface="Arial Narrow"/>
                <a:cs typeface="Arial Narrow"/>
              </a:rPr>
              <a:t> </a:t>
            </a:r>
            <a:r>
              <a:rPr dirty="0" sz="1000" spc="-25" b="1">
                <a:latin typeface="Arial Narrow"/>
                <a:cs typeface="Arial Narrow"/>
              </a:rPr>
              <a:t>PCI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20" name="object 120" descr=""/>
          <p:cNvSpPr txBox="1"/>
          <p:nvPr/>
        </p:nvSpPr>
        <p:spPr>
          <a:xfrm>
            <a:off x="10797287" y="1783588"/>
            <a:ext cx="82169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 Narrow"/>
                <a:cs typeface="Arial Narrow"/>
              </a:rPr>
              <a:t>OCT-</a:t>
            </a:r>
            <a:r>
              <a:rPr dirty="0" sz="1000" b="1">
                <a:latin typeface="Arial Narrow"/>
                <a:cs typeface="Arial Narrow"/>
              </a:rPr>
              <a:t>guided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spc="-25" b="1">
                <a:latin typeface="Arial Narrow"/>
                <a:cs typeface="Arial Narrow"/>
              </a:rPr>
              <a:t>PCI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21" name="object 121" descr=""/>
          <p:cNvSpPr/>
          <p:nvPr/>
        </p:nvSpPr>
        <p:spPr>
          <a:xfrm>
            <a:off x="8540201" y="5490290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 h="0">
                <a:moveTo>
                  <a:pt x="0" y="0"/>
                </a:moveTo>
                <a:lnTo>
                  <a:pt x="97974" y="1"/>
                </a:lnTo>
              </a:path>
            </a:pathLst>
          </a:custGeom>
          <a:ln w="4762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 descr=""/>
          <p:cNvSpPr/>
          <p:nvPr/>
        </p:nvSpPr>
        <p:spPr>
          <a:xfrm>
            <a:off x="8540201" y="5729728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 h="0">
                <a:moveTo>
                  <a:pt x="0" y="0"/>
                </a:moveTo>
                <a:lnTo>
                  <a:pt x="92818" y="1"/>
                </a:lnTo>
              </a:path>
            </a:pathLst>
          </a:custGeom>
          <a:ln w="47625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 descr=""/>
          <p:cNvSpPr txBox="1"/>
          <p:nvPr/>
        </p:nvSpPr>
        <p:spPr>
          <a:xfrm>
            <a:off x="10832023" y="3536188"/>
            <a:ext cx="84518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 Narrow"/>
                <a:cs typeface="Arial Narrow"/>
              </a:rPr>
              <a:t>IVUS-</a:t>
            </a:r>
            <a:r>
              <a:rPr dirty="0" sz="1000" b="1">
                <a:latin typeface="Arial Narrow"/>
                <a:cs typeface="Arial Narrow"/>
              </a:rPr>
              <a:t>guided</a:t>
            </a:r>
            <a:r>
              <a:rPr dirty="0" sz="1000" spc="5" b="1">
                <a:latin typeface="Arial Narrow"/>
                <a:cs typeface="Arial Narrow"/>
              </a:rPr>
              <a:t> </a:t>
            </a:r>
            <a:r>
              <a:rPr dirty="0" sz="1000" spc="-25" b="1">
                <a:latin typeface="Arial Narrow"/>
                <a:cs typeface="Arial Narrow"/>
              </a:rPr>
              <a:t>PCI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24" name="object 124" descr=""/>
          <p:cNvSpPr txBox="1"/>
          <p:nvPr/>
        </p:nvSpPr>
        <p:spPr>
          <a:xfrm>
            <a:off x="10832023" y="4145788"/>
            <a:ext cx="82169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 Narrow"/>
                <a:cs typeface="Arial Narrow"/>
              </a:rPr>
              <a:t>OCT-</a:t>
            </a:r>
            <a:r>
              <a:rPr dirty="0" sz="1000" b="1">
                <a:latin typeface="Arial Narrow"/>
                <a:cs typeface="Arial Narrow"/>
              </a:rPr>
              <a:t>guided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spc="-25" b="1">
                <a:latin typeface="Arial Narrow"/>
                <a:cs typeface="Arial Narrow"/>
              </a:rPr>
              <a:t>PCI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25" name="object 125" descr=""/>
          <p:cNvSpPr txBox="1"/>
          <p:nvPr/>
        </p:nvSpPr>
        <p:spPr>
          <a:xfrm>
            <a:off x="11820294" y="3676395"/>
            <a:ext cx="260350" cy="45212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000" spc="-20" b="1">
                <a:solidFill>
                  <a:srgbClr val="FF0000"/>
                </a:solidFill>
                <a:latin typeface="Arial Narrow"/>
                <a:cs typeface="Arial Narrow"/>
              </a:rPr>
              <a:t>8.0%</a:t>
            </a:r>
            <a:endParaRPr sz="1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000" spc="-20" b="1">
                <a:solidFill>
                  <a:srgbClr val="0000FF"/>
                </a:solidFill>
                <a:latin typeface="Arial Narrow"/>
                <a:cs typeface="Arial Narrow"/>
              </a:rPr>
              <a:t>5.8%</a:t>
            </a:r>
            <a:endParaRPr sz="1000">
              <a:latin typeface="Arial Narrow"/>
              <a:cs typeface="Arial Narrow"/>
            </a:endParaRPr>
          </a:p>
        </p:txBody>
      </p:sp>
      <p:grpSp>
        <p:nvGrpSpPr>
          <p:cNvPr id="126" name="object 126" descr=""/>
          <p:cNvGrpSpPr/>
          <p:nvPr/>
        </p:nvGrpSpPr>
        <p:grpSpPr>
          <a:xfrm>
            <a:off x="8805717" y="3848746"/>
            <a:ext cx="2959735" cy="595630"/>
            <a:chOff x="8805717" y="3848746"/>
            <a:chExt cx="2959735" cy="595630"/>
          </a:xfrm>
        </p:grpSpPr>
        <p:sp>
          <p:nvSpPr>
            <p:cNvPr id="127" name="object 127" descr=""/>
            <p:cNvSpPr/>
            <p:nvPr/>
          </p:nvSpPr>
          <p:spPr>
            <a:xfrm>
              <a:off x="8821592" y="3864621"/>
              <a:ext cx="2943860" cy="563880"/>
            </a:xfrm>
            <a:custGeom>
              <a:avLst/>
              <a:gdLst/>
              <a:ahLst/>
              <a:cxnLst/>
              <a:rect l="l" t="t" r="r" b="b"/>
              <a:pathLst>
                <a:path w="2943859" h="563879">
                  <a:moveTo>
                    <a:pt x="0" y="563546"/>
                  </a:moveTo>
                  <a:lnTo>
                    <a:pt x="0" y="549279"/>
                  </a:lnTo>
                  <a:lnTo>
                    <a:pt x="4077" y="549279"/>
                  </a:lnTo>
                  <a:lnTo>
                    <a:pt x="4077" y="321007"/>
                  </a:lnTo>
                  <a:lnTo>
                    <a:pt x="8154" y="321007"/>
                  </a:lnTo>
                  <a:lnTo>
                    <a:pt x="8154" y="313873"/>
                  </a:lnTo>
                  <a:lnTo>
                    <a:pt x="20386" y="313873"/>
                  </a:lnTo>
                  <a:lnTo>
                    <a:pt x="53005" y="313873"/>
                  </a:lnTo>
                  <a:lnTo>
                    <a:pt x="53005" y="306740"/>
                  </a:lnTo>
                  <a:lnTo>
                    <a:pt x="142706" y="306740"/>
                  </a:lnTo>
                  <a:lnTo>
                    <a:pt x="244639" y="306740"/>
                  </a:lnTo>
                  <a:lnTo>
                    <a:pt x="244639" y="299606"/>
                  </a:lnTo>
                  <a:lnTo>
                    <a:pt x="256871" y="299606"/>
                  </a:lnTo>
                  <a:lnTo>
                    <a:pt x="256871" y="285339"/>
                  </a:lnTo>
                  <a:lnTo>
                    <a:pt x="265025" y="285339"/>
                  </a:lnTo>
                  <a:lnTo>
                    <a:pt x="293567" y="285339"/>
                  </a:lnTo>
                  <a:lnTo>
                    <a:pt x="293567" y="278206"/>
                  </a:lnTo>
                  <a:lnTo>
                    <a:pt x="318031" y="278206"/>
                  </a:lnTo>
                  <a:lnTo>
                    <a:pt x="428118" y="278206"/>
                  </a:lnTo>
                  <a:lnTo>
                    <a:pt x="436273" y="278206"/>
                  </a:lnTo>
                  <a:lnTo>
                    <a:pt x="481123" y="278206"/>
                  </a:lnTo>
                  <a:lnTo>
                    <a:pt x="481123" y="271072"/>
                  </a:lnTo>
                  <a:lnTo>
                    <a:pt x="530051" y="271072"/>
                  </a:lnTo>
                  <a:lnTo>
                    <a:pt x="530051" y="263939"/>
                  </a:lnTo>
                  <a:lnTo>
                    <a:pt x="574902" y="263939"/>
                  </a:lnTo>
                  <a:lnTo>
                    <a:pt x="574902" y="249672"/>
                  </a:lnTo>
                  <a:lnTo>
                    <a:pt x="587134" y="249672"/>
                  </a:lnTo>
                  <a:lnTo>
                    <a:pt x="587134" y="242538"/>
                  </a:lnTo>
                  <a:lnTo>
                    <a:pt x="591211" y="242538"/>
                  </a:lnTo>
                  <a:lnTo>
                    <a:pt x="591211" y="235405"/>
                  </a:lnTo>
                  <a:lnTo>
                    <a:pt x="595288" y="235405"/>
                  </a:lnTo>
                  <a:lnTo>
                    <a:pt x="636062" y="235405"/>
                  </a:lnTo>
                  <a:lnTo>
                    <a:pt x="644216" y="235405"/>
                  </a:lnTo>
                  <a:lnTo>
                    <a:pt x="689067" y="235405"/>
                  </a:lnTo>
                  <a:lnTo>
                    <a:pt x="689067" y="228271"/>
                  </a:lnTo>
                  <a:lnTo>
                    <a:pt x="701299" y="228271"/>
                  </a:lnTo>
                  <a:lnTo>
                    <a:pt x="701299" y="214004"/>
                  </a:lnTo>
                  <a:lnTo>
                    <a:pt x="766536" y="214004"/>
                  </a:lnTo>
                  <a:lnTo>
                    <a:pt x="766536" y="206871"/>
                  </a:lnTo>
                  <a:lnTo>
                    <a:pt x="811386" y="206871"/>
                  </a:lnTo>
                  <a:lnTo>
                    <a:pt x="811386" y="199737"/>
                  </a:lnTo>
                  <a:lnTo>
                    <a:pt x="856237" y="199737"/>
                  </a:lnTo>
                  <a:lnTo>
                    <a:pt x="856237" y="192604"/>
                  </a:lnTo>
                  <a:lnTo>
                    <a:pt x="864392" y="192604"/>
                  </a:lnTo>
                  <a:lnTo>
                    <a:pt x="864392" y="178337"/>
                  </a:lnTo>
                  <a:lnTo>
                    <a:pt x="880701" y="178337"/>
                  </a:lnTo>
                  <a:lnTo>
                    <a:pt x="880701" y="171203"/>
                  </a:lnTo>
                  <a:lnTo>
                    <a:pt x="888856" y="171203"/>
                  </a:lnTo>
                  <a:lnTo>
                    <a:pt x="888856" y="164070"/>
                  </a:lnTo>
                  <a:lnTo>
                    <a:pt x="950015" y="164070"/>
                  </a:lnTo>
                  <a:lnTo>
                    <a:pt x="950015" y="156936"/>
                  </a:lnTo>
                  <a:lnTo>
                    <a:pt x="970402" y="156936"/>
                  </a:lnTo>
                  <a:lnTo>
                    <a:pt x="970402" y="142669"/>
                  </a:lnTo>
                  <a:lnTo>
                    <a:pt x="974479" y="142669"/>
                  </a:lnTo>
                  <a:lnTo>
                    <a:pt x="978557" y="142669"/>
                  </a:lnTo>
                  <a:lnTo>
                    <a:pt x="982634" y="142669"/>
                  </a:lnTo>
                  <a:lnTo>
                    <a:pt x="986711" y="142669"/>
                  </a:lnTo>
                  <a:lnTo>
                    <a:pt x="990789" y="142669"/>
                  </a:lnTo>
                  <a:lnTo>
                    <a:pt x="994866" y="142669"/>
                  </a:lnTo>
                  <a:lnTo>
                    <a:pt x="1003021" y="142669"/>
                  </a:lnTo>
                  <a:lnTo>
                    <a:pt x="1007098" y="142669"/>
                  </a:lnTo>
                  <a:lnTo>
                    <a:pt x="1011176" y="142669"/>
                  </a:lnTo>
                  <a:lnTo>
                    <a:pt x="1015253" y="142669"/>
                  </a:lnTo>
                  <a:lnTo>
                    <a:pt x="1019330" y="142669"/>
                  </a:lnTo>
                  <a:lnTo>
                    <a:pt x="1023408" y="142669"/>
                  </a:lnTo>
                  <a:lnTo>
                    <a:pt x="1027485" y="142669"/>
                  </a:lnTo>
                  <a:lnTo>
                    <a:pt x="1031562" y="142669"/>
                  </a:lnTo>
                  <a:lnTo>
                    <a:pt x="1035640" y="142669"/>
                  </a:lnTo>
                  <a:lnTo>
                    <a:pt x="1039717" y="142669"/>
                  </a:lnTo>
                  <a:lnTo>
                    <a:pt x="1051949" y="142669"/>
                  </a:lnTo>
                  <a:lnTo>
                    <a:pt x="1056026" y="142669"/>
                  </a:lnTo>
                  <a:lnTo>
                    <a:pt x="1064181" y="142669"/>
                  </a:lnTo>
                  <a:lnTo>
                    <a:pt x="1072336" y="142669"/>
                  </a:lnTo>
                  <a:lnTo>
                    <a:pt x="1072336" y="128402"/>
                  </a:lnTo>
                  <a:lnTo>
                    <a:pt x="1076413" y="128402"/>
                  </a:lnTo>
                  <a:lnTo>
                    <a:pt x="1080490" y="128402"/>
                  </a:lnTo>
                  <a:lnTo>
                    <a:pt x="1088645" y="128402"/>
                  </a:lnTo>
                </a:path>
                <a:path w="2943859" h="563879">
                  <a:moveTo>
                    <a:pt x="1088645" y="128402"/>
                  </a:moveTo>
                  <a:lnTo>
                    <a:pt x="1092722" y="128402"/>
                  </a:lnTo>
                  <a:lnTo>
                    <a:pt x="1100877" y="128402"/>
                  </a:lnTo>
                  <a:lnTo>
                    <a:pt x="1104954" y="128402"/>
                  </a:lnTo>
                  <a:lnTo>
                    <a:pt x="1104954" y="114135"/>
                  </a:lnTo>
                  <a:lnTo>
                    <a:pt x="1109031" y="114135"/>
                  </a:lnTo>
                  <a:lnTo>
                    <a:pt x="1117186" y="114135"/>
                  </a:lnTo>
                  <a:lnTo>
                    <a:pt x="1117186" y="107002"/>
                  </a:lnTo>
                  <a:lnTo>
                    <a:pt x="1125341" y="107002"/>
                  </a:lnTo>
                  <a:lnTo>
                    <a:pt x="1137573" y="107002"/>
                  </a:lnTo>
                  <a:lnTo>
                    <a:pt x="1141650" y="107002"/>
                  </a:lnTo>
                  <a:lnTo>
                    <a:pt x="1145727" y="107002"/>
                  </a:lnTo>
                  <a:lnTo>
                    <a:pt x="1162037" y="107002"/>
                  </a:lnTo>
                  <a:lnTo>
                    <a:pt x="1166114" y="107002"/>
                  </a:lnTo>
                  <a:lnTo>
                    <a:pt x="1170191" y="107002"/>
                  </a:lnTo>
                  <a:lnTo>
                    <a:pt x="1174268" y="107002"/>
                  </a:lnTo>
                  <a:lnTo>
                    <a:pt x="1178346" y="107002"/>
                  </a:lnTo>
                  <a:lnTo>
                    <a:pt x="1186500" y="107002"/>
                  </a:lnTo>
                  <a:lnTo>
                    <a:pt x="1190578" y="107002"/>
                  </a:lnTo>
                  <a:lnTo>
                    <a:pt x="1198732" y="107002"/>
                  </a:lnTo>
                  <a:lnTo>
                    <a:pt x="1202810" y="107002"/>
                  </a:lnTo>
                  <a:lnTo>
                    <a:pt x="1206887" y="107002"/>
                  </a:lnTo>
                  <a:lnTo>
                    <a:pt x="1215042" y="107002"/>
                  </a:lnTo>
                  <a:lnTo>
                    <a:pt x="1219119" y="107002"/>
                  </a:lnTo>
                  <a:lnTo>
                    <a:pt x="1223196" y="107002"/>
                  </a:lnTo>
                  <a:lnTo>
                    <a:pt x="1231351" y="107002"/>
                  </a:lnTo>
                  <a:lnTo>
                    <a:pt x="1239506" y="107002"/>
                  </a:lnTo>
                  <a:lnTo>
                    <a:pt x="1243583" y="107002"/>
                  </a:lnTo>
                  <a:lnTo>
                    <a:pt x="1247660" y="107002"/>
                  </a:lnTo>
                  <a:lnTo>
                    <a:pt x="1255815" y="107002"/>
                  </a:lnTo>
                  <a:lnTo>
                    <a:pt x="1259892" y="107002"/>
                  </a:lnTo>
                  <a:lnTo>
                    <a:pt x="1268047" y="107002"/>
                  </a:lnTo>
                  <a:lnTo>
                    <a:pt x="1280279" y="107002"/>
                  </a:lnTo>
                  <a:lnTo>
                    <a:pt x="1284356" y="107002"/>
                  </a:lnTo>
                  <a:lnTo>
                    <a:pt x="1292511" y="107002"/>
                  </a:lnTo>
                  <a:lnTo>
                    <a:pt x="1296588" y="107002"/>
                  </a:lnTo>
                  <a:lnTo>
                    <a:pt x="1300666" y="107002"/>
                  </a:lnTo>
                  <a:lnTo>
                    <a:pt x="1312898" y="107002"/>
                  </a:lnTo>
                  <a:lnTo>
                    <a:pt x="1316975" y="107002"/>
                  </a:lnTo>
                  <a:lnTo>
                    <a:pt x="1321052" y="107002"/>
                  </a:lnTo>
                  <a:lnTo>
                    <a:pt x="1333284" y="107002"/>
                  </a:lnTo>
                  <a:lnTo>
                    <a:pt x="1337361" y="107002"/>
                  </a:lnTo>
                  <a:lnTo>
                    <a:pt x="1345516" y="107002"/>
                  </a:lnTo>
                  <a:lnTo>
                    <a:pt x="1353671" y="107002"/>
                  </a:lnTo>
                  <a:lnTo>
                    <a:pt x="1357748" y="107002"/>
                  </a:lnTo>
                  <a:lnTo>
                    <a:pt x="1361825" y="107002"/>
                  </a:lnTo>
                  <a:lnTo>
                    <a:pt x="1361825" y="92735"/>
                  </a:lnTo>
                  <a:lnTo>
                    <a:pt x="1374057" y="92735"/>
                  </a:lnTo>
                  <a:lnTo>
                    <a:pt x="1378135" y="92735"/>
                  </a:lnTo>
                  <a:lnTo>
                    <a:pt x="1386289" y="92735"/>
                  </a:lnTo>
                  <a:lnTo>
                    <a:pt x="1394444" y="92735"/>
                  </a:lnTo>
                  <a:lnTo>
                    <a:pt x="1406676" y="92735"/>
                  </a:lnTo>
                  <a:lnTo>
                    <a:pt x="1410753" y="92735"/>
                  </a:lnTo>
                  <a:lnTo>
                    <a:pt x="1418908" y="92735"/>
                  </a:lnTo>
                  <a:lnTo>
                    <a:pt x="1422985" y="92735"/>
                  </a:lnTo>
                  <a:lnTo>
                    <a:pt x="1427062" y="92735"/>
                  </a:lnTo>
                </a:path>
                <a:path w="2943859" h="563879">
                  <a:moveTo>
                    <a:pt x="1427062" y="92735"/>
                  </a:moveTo>
                  <a:lnTo>
                    <a:pt x="1431140" y="92735"/>
                  </a:lnTo>
                  <a:lnTo>
                    <a:pt x="1435217" y="92735"/>
                  </a:lnTo>
                  <a:lnTo>
                    <a:pt x="1439294" y="92735"/>
                  </a:lnTo>
                  <a:lnTo>
                    <a:pt x="1443372" y="92735"/>
                  </a:lnTo>
                  <a:lnTo>
                    <a:pt x="1443372" y="78468"/>
                  </a:lnTo>
                  <a:lnTo>
                    <a:pt x="1447449" y="78468"/>
                  </a:lnTo>
                  <a:lnTo>
                    <a:pt x="1451526" y="78468"/>
                  </a:lnTo>
                  <a:lnTo>
                    <a:pt x="1459681" y="78468"/>
                  </a:lnTo>
                  <a:lnTo>
                    <a:pt x="1463758" y="78468"/>
                  </a:lnTo>
                  <a:lnTo>
                    <a:pt x="1467836" y="78468"/>
                  </a:lnTo>
                  <a:lnTo>
                    <a:pt x="1471913" y="78468"/>
                  </a:lnTo>
                  <a:lnTo>
                    <a:pt x="1471913" y="71334"/>
                  </a:lnTo>
                  <a:lnTo>
                    <a:pt x="1480068" y="71334"/>
                  </a:lnTo>
                  <a:lnTo>
                    <a:pt x="1484145" y="71334"/>
                  </a:lnTo>
                  <a:lnTo>
                    <a:pt x="1484145" y="57067"/>
                  </a:lnTo>
                  <a:lnTo>
                    <a:pt x="1488222" y="57067"/>
                  </a:lnTo>
                  <a:lnTo>
                    <a:pt x="1504532" y="57067"/>
                  </a:lnTo>
                  <a:lnTo>
                    <a:pt x="1508609" y="57067"/>
                  </a:lnTo>
                  <a:lnTo>
                    <a:pt x="1516764" y="57067"/>
                  </a:lnTo>
                  <a:lnTo>
                    <a:pt x="1520841" y="57067"/>
                  </a:lnTo>
                  <a:lnTo>
                    <a:pt x="1524918" y="57067"/>
                  </a:lnTo>
                  <a:lnTo>
                    <a:pt x="1537150" y="57067"/>
                  </a:lnTo>
                  <a:lnTo>
                    <a:pt x="1541228" y="57067"/>
                  </a:lnTo>
                  <a:lnTo>
                    <a:pt x="1553459" y="57067"/>
                  </a:lnTo>
                  <a:lnTo>
                    <a:pt x="1557537" y="57067"/>
                  </a:lnTo>
                  <a:lnTo>
                    <a:pt x="1573846" y="57067"/>
                  </a:lnTo>
                  <a:lnTo>
                    <a:pt x="1577923" y="57067"/>
                  </a:lnTo>
                  <a:lnTo>
                    <a:pt x="1602387" y="57067"/>
                  </a:lnTo>
                  <a:lnTo>
                    <a:pt x="1610542" y="57067"/>
                  </a:lnTo>
                  <a:lnTo>
                    <a:pt x="1618697" y="57067"/>
                  </a:lnTo>
                  <a:lnTo>
                    <a:pt x="1630928" y="57067"/>
                  </a:lnTo>
                  <a:lnTo>
                    <a:pt x="1630928" y="42800"/>
                  </a:lnTo>
                  <a:lnTo>
                    <a:pt x="1647238" y="42800"/>
                  </a:lnTo>
                  <a:lnTo>
                    <a:pt x="1647238" y="35667"/>
                  </a:lnTo>
                  <a:lnTo>
                    <a:pt x="1655392" y="35667"/>
                  </a:lnTo>
                  <a:lnTo>
                    <a:pt x="1659470" y="35667"/>
                  </a:lnTo>
                  <a:lnTo>
                    <a:pt x="1663547" y="35667"/>
                  </a:lnTo>
                  <a:lnTo>
                    <a:pt x="1667624" y="35667"/>
                  </a:lnTo>
                  <a:lnTo>
                    <a:pt x="1675779" y="35667"/>
                  </a:lnTo>
                  <a:lnTo>
                    <a:pt x="1679856" y="35667"/>
                  </a:lnTo>
                  <a:lnTo>
                    <a:pt x="1688011" y="35667"/>
                  </a:lnTo>
                  <a:lnTo>
                    <a:pt x="1704320" y="35667"/>
                  </a:lnTo>
                  <a:lnTo>
                    <a:pt x="1712475" y="35667"/>
                  </a:lnTo>
                  <a:lnTo>
                    <a:pt x="1720630" y="35667"/>
                  </a:lnTo>
                  <a:lnTo>
                    <a:pt x="1724707" y="35667"/>
                  </a:lnTo>
                  <a:lnTo>
                    <a:pt x="1728784" y="35667"/>
                  </a:lnTo>
                  <a:lnTo>
                    <a:pt x="1732862" y="35667"/>
                  </a:lnTo>
                  <a:lnTo>
                    <a:pt x="1745094" y="35667"/>
                  </a:lnTo>
                  <a:lnTo>
                    <a:pt x="1749171" y="35667"/>
                  </a:lnTo>
                  <a:lnTo>
                    <a:pt x="1761403" y="35667"/>
                  </a:lnTo>
                  <a:lnTo>
                    <a:pt x="1765480" y="35667"/>
                  </a:lnTo>
                  <a:lnTo>
                    <a:pt x="1773635" y="35667"/>
                  </a:lnTo>
                  <a:lnTo>
                    <a:pt x="1777712" y="35667"/>
                  </a:lnTo>
                  <a:lnTo>
                    <a:pt x="1781789" y="35667"/>
                  </a:lnTo>
                  <a:lnTo>
                    <a:pt x="1785867" y="35667"/>
                  </a:lnTo>
                  <a:lnTo>
                    <a:pt x="1789944" y="35667"/>
                  </a:lnTo>
                  <a:lnTo>
                    <a:pt x="1794021" y="35667"/>
                  </a:lnTo>
                </a:path>
                <a:path w="2943859" h="563879">
                  <a:moveTo>
                    <a:pt x="1794021" y="35667"/>
                  </a:moveTo>
                  <a:lnTo>
                    <a:pt x="1798099" y="35667"/>
                  </a:lnTo>
                  <a:lnTo>
                    <a:pt x="1802176" y="35667"/>
                  </a:lnTo>
                  <a:lnTo>
                    <a:pt x="1806253" y="35667"/>
                  </a:lnTo>
                  <a:lnTo>
                    <a:pt x="1814408" y="35667"/>
                  </a:lnTo>
                  <a:lnTo>
                    <a:pt x="1818485" y="35667"/>
                  </a:lnTo>
                  <a:lnTo>
                    <a:pt x="1822563" y="35667"/>
                  </a:lnTo>
                  <a:lnTo>
                    <a:pt x="1830717" y="35667"/>
                  </a:lnTo>
                  <a:lnTo>
                    <a:pt x="1834795" y="35667"/>
                  </a:lnTo>
                  <a:lnTo>
                    <a:pt x="1838872" y="35667"/>
                  </a:lnTo>
                  <a:lnTo>
                    <a:pt x="1847026" y="35667"/>
                  </a:lnTo>
                  <a:lnTo>
                    <a:pt x="1855181" y="35667"/>
                  </a:lnTo>
                  <a:lnTo>
                    <a:pt x="1859258" y="35667"/>
                  </a:lnTo>
                  <a:lnTo>
                    <a:pt x="1867413" y="35667"/>
                  </a:lnTo>
                  <a:lnTo>
                    <a:pt x="1875568" y="35667"/>
                  </a:lnTo>
                  <a:lnTo>
                    <a:pt x="1879645" y="35667"/>
                  </a:lnTo>
                  <a:lnTo>
                    <a:pt x="1883722" y="35667"/>
                  </a:lnTo>
                  <a:lnTo>
                    <a:pt x="1887800" y="35667"/>
                  </a:lnTo>
                  <a:lnTo>
                    <a:pt x="1891877" y="35667"/>
                  </a:lnTo>
                  <a:lnTo>
                    <a:pt x="1900032" y="35667"/>
                  </a:lnTo>
                  <a:lnTo>
                    <a:pt x="1900032" y="14266"/>
                  </a:lnTo>
                  <a:lnTo>
                    <a:pt x="1900032" y="14266"/>
                  </a:lnTo>
                  <a:lnTo>
                    <a:pt x="1912264" y="14266"/>
                  </a:lnTo>
                  <a:lnTo>
                    <a:pt x="1916341" y="14266"/>
                  </a:lnTo>
                  <a:lnTo>
                    <a:pt x="1920418" y="14266"/>
                  </a:lnTo>
                  <a:lnTo>
                    <a:pt x="1924496" y="14266"/>
                  </a:lnTo>
                  <a:lnTo>
                    <a:pt x="1928573" y="14266"/>
                  </a:lnTo>
                  <a:lnTo>
                    <a:pt x="1932650" y="14266"/>
                  </a:lnTo>
                  <a:lnTo>
                    <a:pt x="1936728" y="14266"/>
                  </a:lnTo>
                  <a:lnTo>
                    <a:pt x="1940805" y="14266"/>
                  </a:lnTo>
                  <a:lnTo>
                    <a:pt x="1944882" y="14266"/>
                  </a:lnTo>
                  <a:lnTo>
                    <a:pt x="1953037" y="14266"/>
                  </a:lnTo>
                  <a:lnTo>
                    <a:pt x="1961192" y="14266"/>
                  </a:lnTo>
                  <a:lnTo>
                    <a:pt x="1969346" y="14266"/>
                  </a:lnTo>
                  <a:lnTo>
                    <a:pt x="1973424" y="14266"/>
                  </a:lnTo>
                  <a:lnTo>
                    <a:pt x="1977501" y="14266"/>
                  </a:lnTo>
                  <a:lnTo>
                    <a:pt x="1981578" y="14266"/>
                  </a:lnTo>
                  <a:lnTo>
                    <a:pt x="1985655" y="14266"/>
                  </a:lnTo>
                  <a:lnTo>
                    <a:pt x="1989733" y="14266"/>
                  </a:lnTo>
                  <a:lnTo>
                    <a:pt x="1993810" y="14266"/>
                  </a:lnTo>
                  <a:lnTo>
                    <a:pt x="1997888" y="14266"/>
                  </a:lnTo>
                  <a:lnTo>
                    <a:pt x="2006042" y="14266"/>
                  </a:lnTo>
                  <a:lnTo>
                    <a:pt x="2014197" y="14266"/>
                  </a:lnTo>
                  <a:lnTo>
                    <a:pt x="2018274" y="14266"/>
                  </a:lnTo>
                  <a:lnTo>
                    <a:pt x="2022351" y="14266"/>
                  </a:lnTo>
                  <a:lnTo>
                    <a:pt x="2026429" y="14266"/>
                  </a:lnTo>
                  <a:lnTo>
                    <a:pt x="2034583" y="14266"/>
                  </a:lnTo>
                  <a:lnTo>
                    <a:pt x="2042738" y="14266"/>
                  </a:lnTo>
                </a:path>
                <a:path w="2943859" h="563879">
                  <a:moveTo>
                    <a:pt x="2042738" y="14266"/>
                  </a:moveTo>
                  <a:lnTo>
                    <a:pt x="2042738" y="14266"/>
                  </a:lnTo>
                  <a:lnTo>
                    <a:pt x="2050893" y="14266"/>
                  </a:lnTo>
                  <a:lnTo>
                    <a:pt x="2054970" y="14266"/>
                  </a:lnTo>
                  <a:lnTo>
                    <a:pt x="2059047" y="14266"/>
                  </a:lnTo>
                  <a:lnTo>
                    <a:pt x="2063125" y="14266"/>
                  </a:lnTo>
                  <a:lnTo>
                    <a:pt x="2067202" y="14266"/>
                  </a:lnTo>
                  <a:lnTo>
                    <a:pt x="2071279" y="14266"/>
                  </a:lnTo>
                  <a:lnTo>
                    <a:pt x="2075356" y="14266"/>
                  </a:lnTo>
                  <a:lnTo>
                    <a:pt x="2079434" y="14266"/>
                  </a:lnTo>
                  <a:lnTo>
                    <a:pt x="2083511" y="14266"/>
                  </a:lnTo>
                  <a:lnTo>
                    <a:pt x="2095743" y="14266"/>
                  </a:lnTo>
                  <a:lnTo>
                    <a:pt x="2103898" y="14266"/>
                  </a:lnTo>
                  <a:lnTo>
                    <a:pt x="2107975" y="14266"/>
                  </a:lnTo>
                  <a:lnTo>
                    <a:pt x="2124284" y="14266"/>
                  </a:lnTo>
                  <a:lnTo>
                    <a:pt x="2128362" y="14266"/>
                  </a:lnTo>
                  <a:lnTo>
                    <a:pt x="2132439" y="14266"/>
                  </a:lnTo>
                  <a:lnTo>
                    <a:pt x="2132439" y="0"/>
                  </a:lnTo>
                  <a:lnTo>
                    <a:pt x="2148748" y="0"/>
                  </a:lnTo>
                  <a:lnTo>
                    <a:pt x="2156903" y="0"/>
                  </a:lnTo>
                  <a:lnTo>
                    <a:pt x="2160980" y="0"/>
                  </a:lnTo>
                  <a:lnTo>
                    <a:pt x="2165058" y="0"/>
                  </a:lnTo>
                  <a:lnTo>
                    <a:pt x="2173212" y="0"/>
                  </a:lnTo>
                  <a:lnTo>
                    <a:pt x="2181367" y="0"/>
                  </a:lnTo>
                  <a:lnTo>
                    <a:pt x="2189521" y="0"/>
                  </a:lnTo>
                  <a:lnTo>
                    <a:pt x="2193599" y="0"/>
                  </a:lnTo>
                  <a:lnTo>
                    <a:pt x="2201754" y="0"/>
                  </a:lnTo>
                  <a:lnTo>
                    <a:pt x="2238450" y="0"/>
                  </a:lnTo>
                  <a:lnTo>
                    <a:pt x="2246604" y="0"/>
                  </a:lnTo>
                  <a:lnTo>
                    <a:pt x="2250681" y="0"/>
                  </a:lnTo>
                  <a:lnTo>
                    <a:pt x="2262913" y="0"/>
                  </a:lnTo>
                  <a:lnTo>
                    <a:pt x="2283300" y="0"/>
                  </a:lnTo>
                  <a:lnTo>
                    <a:pt x="2287377" y="0"/>
                  </a:lnTo>
                  <a:lnTo>
                    <a:pt x="2295532" y="0"/>
                  </a:lnTo>
                  <a:lnTo>
                    <a:pt x="2307764" y="0"/>
                  </a:lnTo>
                  <a:lnTo>
                    <a:pt x="2315918" y="0"/>
                  </a:lnTo>
                  <a:lnTo>
                    <a:pt x="2324073" y="0"/>
                  </a:lnTo>
                  <a:lnTo>
                    <a:pt x="2328150" y="0"/>
                  </a:lnTo>
                  <a:lnTo>
                    <a:pt x="2340382" y="0"/>
                  </a:lnTo>
                  <a:lnTo>
                    <a:pt x="2348537" y="0"/>
                  </a:lnTo>
                  <a:lnTo>
                    <a:pt x="2356692" y="0"/>
                  </a:lnTo>
                  <a:lnTo>
                    <a:pt x="2360769" y="0"/>
                  </a:lnTo>
                  <a:lnTo>
                    <a:pt x="2377078" y="0"/>
                  </a:lnTo>
                  <a:lnTo>
                    <a:pt x="2385233" y="0"/>
                  </a:lnTo>
                  <a:lnTo>
                    <a:pt x="2401542" y="0"/>
                  </a:lnTo>
                  <a:lnTo>
                    <a:pt x="2413774" y="0"/>
                  </a:lnTo>
                  <a:lnTo>
                    <a:pt x="2417852" y="0"/>
                  </a:lnTo>
                  <a:lnTo>
                    <a:pt x="2426006" y="0"/>
                  </a:lnTo>
                  <a:lnTo>
                    <a:pt x="2438238" y="0"/>
                  </a:lnTo>
                  <a:lnTo>
                    <a:pt x="2446393" y="0"/>
                  </a:lnTo>
                  <a:lnTo>
                    <a:pt x="2450470" y="0"/>
                  </a:lnTo>
                  <a:lnTo>
                    <a:pt x="2454548" y="0"/>
                  </a:lnTo>
                  <a:lnTo>
                    <a:pt x="2470857" y="0"/>
                  </a:lnTo>
                  <a:lnTo>
                    <a:pt x="2474934" y="0"/>
                  </a:lnTo>
                  <a:lnTo>
                    <a:pt x="2483089" y="0"/>
                  </a:lnTo>
                  <a:lnTo>
                    <a:pt x="2487166" y="0"/>
                  </a:lnTo>
                  <a:lnTo>
                    <a:pt x="2499398" y="0"/>
                  </a:lnTo>
                </a:path>
                <a:path w="2943859" h="563879">
                  <a:moveTo>
                    <a:pt x="2499398" y="0"/>
                  </a:moveTo>
                  <a:lnTo>
                    <a:pt x="2507552" y="0"/>
                  </a:lnTo>
                  <a:lnTo>
                    <a:pt x="2519784" y="0"/>
                  </a:lnTo>
                  <a:lnTo>
                    <a:pt x="2527939" y="0"/>
                  </a:lnTo>
                  <a:lnTo>
                    <a:pt x="2532016" y="0"/>
                  </a:lnTo>
                  <a:lnTo>
                    <a:pt x="2544248" y="0"/>
                  </a:lnTo>
                  <a:lnTo>
                    <a:pt x="2548326" y="0"/>
                  </a:lnTo>
                  <a:lnTo>
                    <a:pt x="2552403" y="0"/>
                  </a:lnTo>
                  <a:lnTo>
                    <a:pt x="2560558" y="0"/>
                  </a:lnTo>
                  <a:lnTo>
                    <a:pt x="2564635" y="0"/>
                  </a:lnTo>
                  <a:lnTo>
                    <a:pt x="2576867" y="0"/>
                  </a:lnTo>
                  <a:lnTo>
                    <a:pt x="2580944" y="0"/>
                  </a:lnTo>
                  <a:lnTo>
                    <a:pt x="2593176" y="0"/>
                  </a:lnTo>
                  <a:lnTo>
                    <a:pt x="2597254" y="0"/>
                  </a:lnTo>
                  <a:lnTo>
                    <a:pt x="2605408" y="0"/>
                  </a:lnTo>
                  <a:lnTo>
                    <a:pt x="2613563" y="0"/>
                  </a:lnTo>
                  <a:lnTo>
                    <a:pt x="2617640" y="0"/>
                  </a:lnTo>
                  <a:lnTo>
                    <a:pt x="2621718" y="0"/>
                  </a:lnTo>
                  <a:lnTo>
                    <a:pt x="2633950" y="0"/>
                  </a:lnTo>
                  <a:lnTo>
                    <a:pt x="2638027" y="0"/>
                  </a:lnTo>
                  <a:lnTo>
                    <a:pt x="2654336" y="0"/>
                  </a:lnTo>
                  <a:lnTo>
                    <a:pt x="2658413" y="0"/>
                  </a:lnTo>
                  <a:lnTo>
                    <a:pt x="2666568" y="0"/>
                  </a:lnTo>
                  <a:lnTo>
                    <a:pt x="2674723" y="0"/>
                  </a:lnTo>
                  <a:lnTo>
                    <a:pt x="2678800" y="0"/>
                  </a:lnTo>
                  <a:lnTo>
                    <a:pt x="2682878" y="0"/>
                  </a:lnTo>
                  <a:lnTo>
                    <a:pt x="2691032" y="0"/>
                  </a:lnTo>
                  <a:lnTo>
                    <a:pt x="2703264" y="0"/>
                  </a:lnTo>
                  <a:lnTo>
                    <a:pt x="2715496" y="0"/>
                  </a:lnTo>
                  <a:lnTo>
                    <a:pt x="2727728" y="0"/>
                  </a:lnTo>
                  <a:lnTo>
                    <a:pt x="2739960" y="0"/>
                  </a:lnTo>
                  <a:lnTo>
                    <a:pt x="2744037" y="0"/>
                  </a:lnTo>
                  <a:lnTo>
                    <a:pt x="2752192" y="0"/>
                  </a:lnTo>
                  <a:lnTo>
                    <a:pt x="2760346" y="0"/>
                  </a:lnTo>
                  <a:lnTo>
                    <a:pt x="2764424" y="0"/>
                  </a:lnTo>
                  <a:lnTo>
                    <a:pt x="2768501" y="0"/>
                  </a:lnTo>
                  <a:lnTo>
                    <a:pt x="2772578" y="0"/>
                  </a:lnTo>
                  <a:lnTo>
                    <a:pt x="2780733" y="0"/>
                  </a:lnTo>
                  <a:lnTo>
                    <a:pt x="2784810" y="0"/>
                  </a:lnTo>
                  <a:lnTo>
                    <a:pt x="2788888" y="0"/>
                  </a:lnTo>
                  <a:lnTo>
                    <a:pt x="2797042" y="0"/>
                  </a:lnTo>
                  <a:lnTo>
                    <a:pt x="2801120" y="0"/>
                  </a:lnTo>
                  <a:lnTo>
                    <a:pt x="2805197" y="0"/>
                  </a:lnTo>
                  <a:lnTo>
                    <a:pt x="2809274" y="0"/>
                  </a:lnTo>
                  <a:lnTo>
                    <a:pt x="2821506" y="0"/>
                  </a:lnTo>
                  <a:lnTo>
                    <a:pt x="2825584" y="0"/>
                  </a:lnTo>
                  <a:lnTo>
                    <a:pt x="2829661" y="0"/>
                  </a:lnTo>
                  <a:lnTo>
                    <a:pt x="2833738" y="0"/>
                  </a:lnTo>
                  <a:lnTo>
                    <a:pt x="2837816" y="0"/>
                  </a:lnTo>
                  <a:lnTo>
                    <a:pt x="2841893" y="0"/>
                  </a:lnTo>
                  <a:lnTo>
                    <a:pt x="2845970" y="0"/>
                  </a:lnTo>
                  <a:lnTo>
                    <a:pt x="2850048" y="0"/>
                  </a:lnTo>
                  <a:lnTo>
                    <a:pt x="2854125" y="0"/>
                  </a:lnTo>
                </a:path>
                <a:path w="2943859" h="563879">
                  <a:moveTo>
                    <a:pt x="2854125" y="0"/>
                  </a:moveTo>
                  <a:lnTo>
                    <a:pt x="2854125" y="0"/>
                  </a:lnTo>
                  <a:lnTo>
                    <a:pt x="2858202" y="0"/>
                  </a:lnTo>
                  <a:lnTo>
                    <a:pt x="2862280" y="0"/>
                  </a:lnTo>
                  <a:lnTo>
                    <a:pt x="2866357" y="0"/>
                  </a:lnTo>
                  <a:lnTo>
                    <a:pt x="2870434" y="0"/>
                  </a:lnTo>
                  <a:lnTo>
                    <a:pt x="2878589" y="0"/>
                  </a:lnTo>
                  <a:lnTo>
                    <a:pt x="2882666" y="0"/>
                  </a:lnTo>
                  <a:lnTo>
                    <a:pt x="2886743" y="0"/>
                  </a:lnTo>
                  <a:lnTo>
                    <a:pt x="2890821" y="0"/>
                  </a:lnTo>
                  <a:lnTo>
                    <a:pt x="2894898" y="0"/>
                  </a:lnTo>
                  <a:lnTo>
                    <a:pt x="2898976" y="0"/>
                  </a:lnTo>
                  <a:lnTo>
                    <a:pt x="2903053" y="0"/>
                  </a:lnTo>
                  <a:lnTo>
                    <a:pt x="2907130" y="0"/>
                  </a:lnTo>
                  <a:lnTo>
                    <a:pt x="2911207" y="0"/>
                  </a:lnTo>
                  <a:lnTo>
                    <a:pt x="2915285" y="0"/>
                  </a:lnTo>
                  <a:lnTo>
                    <a:pt x="2919362" y="0"/>
                  </a:lnTo>
                  <a:lnTo>
                    <a:pt x="2923440" y="0"/>
                  </a:lnTo>
                  <a:lnTo>
                    <a:pt x="2931594" y="0"/>
                  </a:lnTo>
                  <a:lnTo>
                    <a:pt x="2935671" y="0"/>
                  </a:lnTo>
                  <a:lnTo>
                    <a:pt x="2943826" y="0"/>
                  </a:lnTo>
                </a:path>
              </a:pathLst>
            </a:custGeom>
            <a:ln w="317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8821592" y="4022413"/>
              <a:ext cx="2943860" cy="405765"/>
            </a:xfrm>
            <a:custGeom>
              <a:avLst/>
              <a:gdLst/>
              <a:ahLst/>
              <a:cxnLst/>
              <a:rect l="l" t="t" r="r" b="b"/>
              <a:pathLst>
                <a:path w="2943859" h="405764">
                  <a:moveTo>
                    <a:pt x="0" y="405753"/>
                  </a:moveTo>
                  <a:lnTo>
                    <a:pt x="4077" y="405753"/>
                  </a:lnTo>
                  <a:lnTo>
                    <a:pt x="4077" y="298975"/>
                  </a:lnTo>
                  <a:lnTo>
                    <a:pt x="191634" y="298975"/>
                  </a:lnTo>
                  <a:lnTo>
                    <a:pt x="558593" y="298975"/>
                  </a:lnTo>
                  <a:lnTo>
                    <a:pt x="558593" y="277620"/>
                  </a:lnTo>
                  <a:lnTo>
                    <a:pt x="689067" y="277620"/>
                  </a:lnTo>
                  <a:lnTo>
                    <a:pt x="689067" y="249146"/>
                  </a:lnTo>
                  <a:lnTo>
                    <a:pt x="884778" y="249146"/>
                  </a:lnTo>
                  <a:lnTo>
                    <a:pt x="888856" y="249146"/>
                  </a:lnTo>
                  <a:lnTo>
                    <a:pt x="888856" y="227791"/>
                  </a:lnTo>
                  <a:lnTo>
                    <a:pt x="929629" y="227791"/>
                  </a:lnTo>
                  <a:lnTo>
                    <a:pt x="929629" y="199317"/>
                  </a:lnTo>
                  <a:lnTo>
                    <a:pt x="941861" y="199317"/>
                  </a:lnTo>
                  <a:lnTo>
                    <a:pt x="941861" y="170843"/>
                  </a:lnTo>
                  <a:lnTo>
                    <a:pt x="950015" y="170843"/>
                  </a:lnTo>
                  <a:lnTo>
                    <a:pt x="950015" y="149488"/>
                  </a:lnTo>
                  <a:lnTo>
                    <a:pt x="962247" y="149488"/>
                  </a:lnTo>
                  <a:lnTo>
                    <a:pt x="962247" y="121014"/>
                  </a:lnTo>
                  <a:lnTo>
                    <a:pt x="970402" y="121014"/>
                  </a:lnTo>
                  <a:lnTo>
                    <a:pt x="978557" y="121014"/>
                  </a:lnTo>
                  <a:lnTo>
                    <a:pt x="982634" y="121014"/>
                  </a:lnTo>
                  <a:lnTo>
                    <a:pt x="986711" y="121014"/>
                  </a:lnTo>
                  <a:lnTo>
                    <a:pt x="986711" y="99658"/>
                  </a:lnTo>
                  <a:lnTo>
                    <a:pt x="994866" y="99658"/>
                  </a:lnTo>
                  <a:lnTo>
                    <a:pt x="998943" y="99658"/>
                  </a:lnTo>
                  <a:lnTo>
                    <a:pt x="1003021" y="99658"/>
                  </a:lnTo>
                  <a:lnTo>
                    <a:pt x="1015253" y="99658"/>
                  </a:lnTo>
                  <a:lnTo>
                    <a:pt x="1019330" y="99658"/>
                  </a:lnTo>
                  <a:lnTo>
                    <a:pt x="1019330" y="71184"/>
                  </a:lnTo>
                  <a:lnTo>
                    <a:pt x="1023408" y="71184"/>
                  </a:lnTo>
                  <a:lnTo>
                    <a:pt x="1027485" y="71184"/>
                  </a:lnTo>
                  <a:lnTo>
                    <a:pt x="1031562" y="71184"/>
                  </a:lnTo>
                  <a:lnTo>
                    <a:pt x="1035640" y="71184"/>
                  </a:lnTo>
                  <a:lnTo>
                    <a:pt x="1043794" y="71184"/>
                  </a:lnTo>
                  <a:lnTo>
                    <a:pt x="1047872" y="71184"/>
                  </a:lnTo>
                  <a:lnTo>
                    <a:pt x="1051949" y="71184"/>
                  </a:lnTo>
                  <a:lnTo>
                    <a:pt x="1056026" y="71184"/>
                  </a:lnTo>
                  <a:lnTo>
                    <a:pt x="1068258" y="71184"/>
                  </a:lnTo>
                  <a:lnTo>
                    <a:pt x="1072336" y="71184"/>
                  </a:lnTo>
                  <a:lnTo>
                    <a:pt x="1080490" y="71184"/>
                  </a:lnTo>
                  <a:lnTo>
                    <a:pt x="1092722" y="71184"/>
                  </a:lnTo>
                  <a:lnTo>
                    <a:pt x="1113109" y="71184"/>
                  </a:lnTo>
                  <a:lnTo>
                    <a:pt x="1117186" y="71184"/>
                  </a:lnTo>
                  <a:lnTo>
                    <a:pt x="1133495" y="71184"/>
                  </a:lnTo>
                  <a:lnTo>
                    <a:pt x="1162037" y="71184"/>
                  </a:lnTo>
                  <a:lnTo>
                    <a:pt x="1186500" y="71184"/>
                  </a:lnTo>
                  <a:lnTo>
                    <a:pt x="1190578" y="71184"/>
                  </a:lnTo>
                  <a:lnTo>
                    <a:pt x="1210964" y="71184"/>
                  </a:lnTo>
                  <a:lnTo>
                    <a:pt x="1231351" y="71184"/>
                  </a:lnTo>
                  <a:lnTo>
                    <a:pt x="1243583" y="71184"/>
                  </a:lnTo>
                  <a:lnTo>
                    <a:pt x="1259892" y="71184"/>
                  </a:lnTo>
                  <a:lnTo>
                    <a:pt x="1280279" y="71184"/>
                  </a:lnTo>
                  <a:lnTo>
                    <a:pt x="1300666" y="71184"/>
                  </a:lnTo>
                  <a:lnTo>
                    <a:pt x="1321052" y="71184"/>
                  </a:lnTo>
                  <a:lnTo>
                    <a:pt x="1329207" y="71184"/>
                  </a:lnTo>
                  <a:lnTo>
                    <a:pt x="1329207" y="35592"/>
                  </a:lnTo>
                  <a:lnTo>
                    <a:pt x="1345516" y="35592"/>
                  </a:lnTo>
                  <a:lnTo>
                    <a:pt x="1353671" y="35592"/>
                  </a:lnTo>
                  <a:lnTo>
                    <a:pt x="1357748" y="35592"/>
                  </a:lnTo>
                  <a:lnTo>
                    <a:pt x="1369980" y="35592"/>
                  </a:lnTo>
                  <a:lnTo>
                    <a:pt x="1374057" y="35592"/>
                  </a:lnTo>
                  <a:lnTo>
                    <a:pt x="1378135" y="35592"/>
                  </a:lnTo>
                  <a:lnTo>
                    <a:pt x="1390367" y="35592"/>
                  </a:lnTo>
                  <a:lnTo>
                    <a:pt x="1410753" y="35592"/>
                  </a:lnTo>
                  <a:lnTo>
                    <a:pt x="1447449" y="35592"/>
                  </a:lnTo>
                  <a:lnTo>
                    <a:pt x="1484145" y="35592"/>
                  </a:lnTo>
                  <a:lnTo>
                    <a:pt x="1488222" y="35592"/>
                  </a:lnTo>
                  <a:lnTo>
                    <a:pt x="1504532" y="35592"/>
                  </a:lnTo>
                  <a:lnTo>
                    <a:pt x="1545305" y="35592"/>
                  </a:lnTo>
                </a:path>
                <a:path w="2943859" h="405764">
                  <a:moveTo>
                    <a:pt x="1545305" y="35592"/>
                  </a:moveTo>
                  <a:lnTo>
                    <a:pt x="1561614" y="35592"/>
                  </a:lnTo>
                  <a:lnTo>
                    <a:pt x="1667624" y="35592"/>
                  </a:lnTo>
                  <a:lnTo>
                    <a:pt x="1671702" y="35592"/>
                  </a:lnTo>
                  <a:lnTo>
                    <a:pt x="1688011" y="35592"/>
                  </a:lnTo>
                  <a:lnTo>
                    <a:pt x="1700243" y="35592"/>
                  </a:lnTo>
                  <a:lnTo>
                    <a:pt x="1708398" y="35592"/>
                  </a:lnTo>
                  <a:lnTo>
                    <a:pt x="1712475" y="35592"/>
                  </a:lnTo>
                  <a:lnTo>
                    <a:pt x="1716552" y="35592"/>
                  </a:lnTo>
                  <a:lnTo>
                    <a:pt x="1720630" y="35592"/>
                  </a:lnTo>
                  <a:lnTo>
                    <a:pt x="1761403" y="35592"/>
                  </a:lnTo>
                  <a:lnTo>
                    <a:pt x="1769558" y="35592"/>
                  </a:lnTo>
                  <a:lnTo>
                    <a:pt x="1777712" y="35592"/>
                  </a:lnTo>
                  <a:lnTo>
                    <a:pt x="1794021" y="35592"/>
                  </a:lnTo>
                  <a:lnTo>
                    <a:pt x="1798099" y="35592"/>
                  </a:lnTo>
                  <a:lnTo>
                    <a:pt x="1802176" y="35592"/>
                  </a:lnTo>
                  <a:lnTo>
                    <a:pt x="1822563" y="35592"/>
                  </a:lnTo>
                  <a:lnTo>
                    <a:pt x="1830717" y="35592"/>
                  </a:lnTo>
                  <a:lnTo>
                    <a:pt x="1834795" y="35592"/>
                  </a:lnTo>
                  <a:lnTo>
                    <a:pt x="1842949" y="35592"/>
                  </a:lnTo>
                  <a:lnTo>
                    <a:pt x="1859258" y="35592"/>
                  </a:lnTo>
                  <a:lnTo>
                    <a:pt x="1859258" y="0"/>
                  </a:lnTo>
                  <a:lnTo>
                    <a:pt x="1867413" y="0"/>
                  </a:lnTo>
                  <a:lnTo>
                    <a:pt x="1871490" y="0"/>
                  </a:lnTo>
                  <a:lnTo>
                    <a:pt x="1875568" y="0"/>
                  </a:lnTo>
                  <a:lnTo>
                    <a:pt x="1883722" y="0"/>
                  </a:lnTo>
                  <a:lnTo>
                    <a:pt x="1895954" y="0"/>
                  </a:lnTo>
                  <a:lnTo>
                    <a:pt x="1904109" y="0"/>
                  </a:lnTo>
                  <a:lnTo>
                    <a:pt x="1912264" y="0"/>
                  </a:lnTo>
                  <a:lnTo>
                    <a:pt x="1916341" y="0"/>
                  </a:lnTo>
                  <a:lnTo>
                    <a:pt x="1932650" y="0"/>
                  </a:lnTo>
                  <a:lnTo>
                    <a:pt x="1936728" y="0"/>
                  </a:lnTo>
                  <a:lnTo>
                    <a:pt x="1969346" y="0"/>
                  </a:lnTo>
                  <a:lnTo>
                    <a:pt x="1973424" y="0"/>
                  </a:lnTo>
                  <a:lnTo>
                    <a:pt x="1981578" y="0"/>
                  </a:lnTo>
                  <a:lnTo>
                    <a:pt x="1985655" y="0"/>
                  </a:lnTo>
                  <a:lnTo>
                    <a:pt x="1997888" y="0"/>
                  </a:lnTo>
                  <a:lnTo>
                    <a:pt x="2006042" y="0"/>
                  </a:lnTo>
                  <a:lnTo>
                    <a:pt x="2010119" y="0"/>
                  </a:lnTo>
                  <a:lnTo>
                    <a:pt x="2030506" y="0"/>
                  </a:lnTo>
                  <a:lnTo>
                    <a:pt x="2034583" y="0"/>
                  </a:lnTo>
                  <a:lnTo>
                    <a:pt x="2042738" y="0"/>
                  </a:lnTo>
                  <a:lnTo>
                    <a:pt x="2079434" y="0"/>
                  </a:lnTo>
                  <a:lnTo>
                    <a:pt x="2107975" y="0"/>
                  </a:lnTo>
                  <a:lnTo>
                    <a:pt x="2128362" y="0"/>
                  </a:lnTo>
                  <a:lnTo>
                    <a:pt x="2144671" y="0"/>
                  </a:lnTo>
                  <a:lnTo>
                    <a:pt x="2152826" y="0"/>
                  </a:lnTo>
                  <a:lnTo>
                    <a:pt x="2193599" y="0"/>
                  </a:lnTo>
                  <a:lnTo>
                    <a:pt x="2209908" y="0"/>
                  </a:lnTo>
                  <a:lnTo>
                    <a:pt x="2230295" y="0"/>
                  </a:lnTo>
                  <a:lnTo>
                    <a:pt x="2246604" y="0"/>
                  </a:lnTo>
                  <a:lnTo>
                    <a:pt x="2319996" y="0"/>
                  </a:lnTo>
                  <a:lnTo>
                    <a:pt x="2360769" y="0"/>
                  </a:lnTo>
                  <a:lnTo>
                    <a:pt x="2426006" y="0"/>
                  </a:lnTo>
                  <a:lnTo>
                    <a:pt x="2450470" y="0"/>
                  </a:lnTo>
                  <a:lnTo>
                    <a:pt x="2507552" y="0"/>
                  </a:lnTo>
                  <a:lnTo>
                    <a:pt x="2527939" y="0"/>
                  </a:lnTo>
                  <a:lnTo>
                    <a:pt x="2544248" y="0"/>
                  </a:lnTo>
                  <a:lnTo>
                    <a:pt x="2552403" y="0"/>
                  </a:lnTo>
                  <a:lnTo>
                    <a:pt x="2576867" y="0"/>
                  </a:lnTo>
                  <a:lnTo>
                    <a:pt x="2585022" y="0"/>
                  </a:lnTo>
                  <a:lnTo>
                    <a:pt x="2593176" y="0"/>
                  </a:lnTo>
                </a:path>
                <a:path w="2943859" h="405764">
                  <a:moveTo>
                    <a:pt x="2593176" y="0"/>
                  </a:moveTo>
                  <a:lnTo>
                    <a:pt x="2593176" y="0"/>
                  </a:lnTo>
                  <a:lnTo>
                    <a:pt x="2597254" y="0"/>
                  </a:lnTo>
                  <a:lnTo>
                    <a:pt x="2613563" y="0"/>
                  </a:lnTo>
                  <a:lnTo>
                    <a:pt x="2633950" y="0"/>
                  </a:lnTo>
                  <a:lnTo>
                    <a:pt x="2658413" y="0"/>
                  </a:lnTo>
                  <a:lnTo>
                    <a:pt x="2670646" y="0"/>
                  </a:lnTo>
                  <a:lnTo>
                    <a:pt x="2678800" y="0"/>
                  </a:lnTo>
                  <a:lnTo>
                    <a:pt x="2695110" y="0"/>
                  </a:lnTo>
                  <a:lnTo>
                    <a:pt x="2735882" y="0"/>
                  </a:lnTo>
                  <a:lnTo>
                    <a:pt x="2752192" y="0"/>
                  </a:lnTo>
                  <a:lnTo>
                    <a:pt x="2772578" y="0"/>
                  </a:lnTo>
                  <a:lnTo>
                    <a:pt x="2784810" y="0"/>
                  </a:lnTo>
                  <a:lnTo>
                    <a:pt x="2788888" y="0"/>
                  </a:lnTo>
                  <a:lnTo>
                    <a:pt x="2797042" y="0"/>
                  </a:lnTo>
                  <a:lnTo>
                    <a:pt x="2801120" y="0"/>
                  </a:lnTo>
                  <a:lnTo>
                    <a:pt x="2817429" y="0"/>
                  </a:lnTo>
                  <a:lnTo>
                    <a:pt x="2821506" y="0"/>
                  </a:lnTo>
                  <a:lnTo>
                    <a:pt x="2825584" y="0"/>
                  </a:lnTo>
                  <a:lnTo>
                    <a:pt x="2833738" y="0"/>
                  </a:lnTo>
                  <a:lnTo>
                    <a:pt x="2858202" y="0"/>
                  </a:lnTo>
                  <a:lnTo>
                    <a:pt x="2862280" y="0"/>
                  </a:lnTo>
                  <a:lnTo>
                    <a:pt x="2878589" y="0"/>
                  </a:lnTo>
                  <a:lnTo>
                    <a:pt x="2882666" y="0"/>
                  </a:lnTo>
                  <a:lnTo>
                    <a:pt x="2886743" y="0"/>
                  </a:lnTo>
                  <a:lnTo>
                    <a:pt x="2898976" y="0"/>
                  </a:lnTo>
                  <a:lnTo>
                    <a:pt x="2911207" y="0"/>
                  </a:lnTo>
                  <a:lnTo>
                    <a:pt x="2919362" y="0"/>
                  </a:lnTo>
                  <a:lnTo>
                    <a:pt x="2935671" y="0"/>
                  </a:lnTo>
                  <a:lnTo>
                    <a:pt x="2939749" y="0"/>
                  </a:lnTo>
                  <a:lnTo>
                    <a:pt x="2943826" y="0"/>
                  </a:lnTo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9" name="object 129" descr=""/>
          <p:cNvSpPr txBox="1"/>
          <p:nvPr/>
        </p:nvSpPr>
        <p:spPr>
          <a:xfrm>
            <a:off x="8784134" y="1009395"/>
            <a:ext cx="292862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 b="1">
                <a:solidFill>
                  <a:srgbClr val="002060"/>
                </a:solidFill>
                <a:latin typeface="Arial Narrow"/>
                <a:cs typeface="Arial Narrow"/>
              </a:rPr>
              <a:t>OCT-</a:t>
            </a:r>
            <a:r>
              <a:rPr dirty="0" sz="1600" b="1">
                <a:solidFill>
                  <a:srgbClr val="002060"/>
                </a:solidFill>
                <a:latin typeface="Arial Narrow"/>
                <a:cs typeface="Arial Narrow"/>
              </a:rPr>
              <a:t>guided</a:t>
            </a:r>
            <a:r>
              <a:rPr dirty="0" sz="1600" spc="-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1600" b="1">
                <a:solidFill>
                  <a:srgbClr val="002060"/>
                </a:solidFill>
                <a:latin typeface="Arial Narrow"/>
                <a:cs typeface="Arial Narrow"/>
              </a:rPr>
              <a:t>PCI</a:t>
            </a:r>
            <a:r>
              <a:rPr dirty="0" sz="1600" spc="-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1600" b="1">
                <a:solidFill>
                  <a:srgbClr val="002060"/>
                </a:solidFill>
                <a:latin typeface="Arial Narrow"/>
                <a:cs typeface="Arial Narrow"/>
              </a:rPr>
              <a:t>vs.</a:t>
            </a:r>
            <a:r>
              <a:rPr dirty="0" sz="1600" spc="-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1600" spc="-10" b="1">
                <a:solidFill>
                  <a:srgbClr val="002060"/>
                </a:solidFill>
                <a:latin typeface="Arial Narrow"/>
                <a:cs typeface="Arial Narrow"/>
              </a:rPr>
              <a:t>IVUS-</a:t>
            </a:r>
            <a:r>
              <a:rPr dirty="0" sz="1600" b="1">
                <a:solidFill>
                  <a:srgbClr val="002060"/>
                </a:solidFill>
                <a:latin typeface="Arial Narrow"/>
                <a:cs typeface="Arial Narrow"/>
              </a:rPr>
              <a:t>guided</a:t>
            </a:r>
            <a:r>
              <a:rPr dirty="0" sz="1600" spc="-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1600" spc="-25" b="1">
                <a:solidFill>
                  <a:srgbClr val="002060"/>
                </a:solidFill>
                <a:latin typeface="Arial Narrow"/>
                <a:cs typeface="Arial Narrow"/>
              </a:rPr>
              <a:t>PCI</a:t>
            </a:r>
            <a:endParaRPr sz="16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57469" y="1027683"/>
            <a:ext cx="10563225" cy="38601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 marR="5080" indent="-285115">
              <a:lnSpc>
                <a:spcPct val="148600"/>
              </a:lnSpc>
              <a:spcBef>
                <a:spcPts val="10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2800">
                <a:solidFill>
                  <a:srgbClr val="002060"/>
                </a:solidFill>
                <a:latin typeface="Arial Narrow"/>
                <a:cs typeface="Arial Narrow"/>
              </a:rPr>
              <a:t>The </a:t>
            </a:r>
            <a:r>
              <a:rPr dirty="0" sz="2800" spc="-45" b="1">
                <a:solidFill>
                  <a:srgbClr val="C00000"/>
                </a:solidFill>
                <a:latin typeface="Arial Narrow"/>
                <a:cs typeface="Arial Narrow"/>
              </a:rPr>
              <a:t>RENOVATE-</a:t>
            </a:r>
            <a:r>
              <a:rPr dirty="0" sz="2800" b="1">
                <a:solidFill>
                  <a:srgbClr val="C00000"/>
                </a:solidFill>
                <a:latin typeface="Arial Narrow"/>
                <a:cs typeface="Arial Narrow"/>
              </a:rPr>
              <a:t>COMPLEX-PCI</a:t>
            </a:r>
            <a:r>
              <a:rPr dirty="0" sz="2800" spc="15" b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2800">
                <a:solidFill>
                  <a:srgbClr val="002060"/>
                </a:solidFill>
                <a:latin typeface="Arial Narrow"/>
                <a:cs typeface="Arial Narrow"/>
              </a:rPr>
              <a:t>trial</a:t>
            </a:r>
            <a:r>
              <a:rPr dirty="0" sz="2800" spc="25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>
                <a:solidFill>
                  <a:srgbClr val="002060"/>
                </a:solidFill>
                <a:latin typeface="Arial Narrow"/>
                <a:cs typeface="Arial Narrow"/>
              </a:rPr>
              <a:t>was</a:t>
            </a:r>
            <a:r>
              <a:rPr dirty="0" sz="2800" spc="20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>
                <a:solidFill>
                  <a:srgbClr val="002060"/>
                </a:solidFill>
                <a:latin typeface="Arial Narrow"/>
                <a:cs typeface="Arial Narrow"/>
              </a:rPr>
              <a:t>an</a:t>
            </a:r>
            <a:r>
              <a:rPr dirty="0" sz="2800" spc="15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spc="-10">
                <a:solidFill>
                  <a:srgbClr val="002060"/>
                </a:solidFill>
                <a:latin typeface="Arial Narrow"/>
                <a:cs typeface="Arial Narrow"/>
              </a:rPr>
              <a:t>investigator-</a:t>
            </a:r>
            <a:r>
              <a:rPr dirty="0" sz="2800">
                <a:solidFill>
                  <a:srgbClr val="002060"/>
                </a:solidFill>
                <a:latin typeface="Arial Narrow"/>
                <a:cs typeface="Arial Narrow"/>
              </a:rPr>
              <a:t>initiated,</a:t>
            </a:r>
            <a:r>
              <a:rPr dirty="0" sz="2800" spc="15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spc="-10">
                <a:solidFill>
                  <a:srgbClr val="002060"/>
                </a:solidFill>
                <a:latin typeface="Arial Narrow"/>
                <a:cs typeface="Arial Narrow"/>
              </a:rPr>
              <a:t>prospective, </a:t>
            </a:r>
            <a:r>
              <a:rPr dirty="0" sz="2800">
                <a:solidFill>
                  <a:srgbClr val="002060"/>
                </a:solidFill>
                <a:latin typeface="Arial Narrow"/>
                <a:cs typeface="Arial Narrow"/>
              </a:rPr>
              <a:t>randomized,</a:t>
            </a:r>
            <a:r>
              <a:rPr dirty="0" sz="2800" spc="-45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spc="-10">
                <a:solidFill>
                  <a:srgbClr val="002060"/>
                </a:solidFill>
                <a:latin typeface="Arial Narrow"/>
                <a:cs typeface="Arial Narrow"/>
              </a:rPr>
              <a:t>open-</a:t>
            </a:r>
            <a:r>
              <a:rPr dirty="0" sz="2800">
                <a:solidFill>
                  <a:srgbClr val="002060"/>
                </a:solidFill>
                <a:latin typeface="Arial Narrow"/>
                <a:cs typeface="Arial Narrow"/>
              </a:rPr>
              <a:t>label,</a:t>
            </a:r>
            <a:r>
              <a:rPr dirty="0" sz="2800" spc="-30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spc="-10">
                <a:solidFill>
                  <a:srgbClr val="002060"/>
                </a:solidFill>
                <a:latin typeface="Arial Narrow"/>
                <a:cs typeface="Arial Narrow"/>
              </a:rPr>
              <a:t>multicenter,</a:t>
            </a:r>
            <a:r>
              <a:rPr dirty="0" sz="2800" spc="-35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>
                <a:solidFill>
                  <a:srgbClr val="002060"/>
                </a:solidFill>
                <a:latin typeface="Arial Narrow"/>
                <a:cs typeface="Arial Narrow"/>
              </a:rPr>
              <a:t>superiority</a:t>
            </a:r>
            <a:r>
              <a:rPr dirty="0" sz="2800" spc="-25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spc="-10">
                <a:solidFill>
                  <a:srgbClr val="002060"/>
                </a:solidFill>
                <a:latin typeface="Arial Narrow"/>
                <a:cs typeface="Arial Narrow"/>
              </a:rPr>
              <a:t>trial.</a:t>
            </a:r>
            <a:endParaRPr sz="2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endParaRPr sz="4400">
              <a:latin typeface="Arial Narrow"/>
              <a:cs typeface="Arial Narrow"/>
            </a:endParaRPr>
          </a:p>
          <a:p>
            <a:pPr marL="297815" marR="447675" indent="-285115">
              <a:lnSpc>
                <a:spcPct val="150400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2800">
                <a:solidFill>
                  <a:srgbClr val="002060"/>
                </a:solidFill>
                <a:latin typeface="Arial Narrow"/>
                <a:cs typeface="Arial Narrow"/>
              </a:rPr>
              <a:t>The</a:t>
            </a:r>
            <a:r>
              <a:rPr dirty="0" sz="2800" spc="-5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spc="-45" b="1">
                <a:solidFill>
                  <a:srgbClr val="C00000"/>
                </a:solidFill>
                <a:latin typeface="Arial Narrow"/>
                <a:cs typeface="Arial Narrow"/>
              </a:rPr>
              <a:t>RENOVATE-</a:t>
            </a:r>
            <a:r>
              <a:rPr dirty="0" sz="2800" b="1">
                <a:solidFill>
                  <a:srgbClr val="C00000"/>
                </a:solidFill>
                <a:latin typeface="Arial Narrow"/>
                <a:cs typeface="Arial Narrow"/>
              </a:rPr>
              <a:t>COMPLEX-PCI </a:t>
            </a:r>
            <a:r>
              <a:rPr dirty="0" sz="2800">
                <a:solidFill>
                  <a:srgbClr val="002060"/>
                </a:solidFill>
                <a:latin typeface="Arial Narrow"/>
                <a:cs typeface="Arial Narrow"/>
              </a:rPr>
              <a:t>trial was</a:t>
            </a:r>
            <a:r>
              <a:rPr dirty="0" sz="2800" spc="5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>
                <a:solidFill>
                  <a:srgbClr val="002060"/>
                </a:solidFill>
                <a:latin typeface="Arial Narrow"/>
                <a:cs typeface="Arial Narrow"/>
              </a:rPr>
              <a:t>funded</a:t>
            </a:r>
            <a:r>
              <a:rPr dirty="0" sz="2800" spc="-5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>
                <a:solidFill>
                  <a:srgbClr val="002060"/>
                </a:solidFill>
                <a:latin typeface="Arial Narrow"/>
                <a:cs typeface="Arial Narrow"/>
              </a:rPr>
              <a:t>by</a:t>
            </a:r>
            <a:r>
              <a:rPr dirty="0" sz="2800" spc="5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>
                <a:solidFill>
                  <a:srgbClr val="002060"/>
                </a:solidFill>
                <a:latin typeface="Arial Narrow"/>
                <a:cs typeface="Arial Narrow"/>
              </a:rPr>
              <a:t>Boston</a:t>
            </a:r>
            <a:r>
              <a:rPr dirty="0" sz="2800" spc="-5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>
                <a:solidFill>
                  <a:srgbClr val="002060"/>
                </a:solidFill>
                <a:latin typeface="Arial Narrow"/>
                <a:cs typeface="Arial Narrow"/>
              </a:rPr>
              <a:t>Scientific</a:t>
            </a:r>
            <a:r>
              <a:rPr dirty="0" sz="2800" spc="5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spc="-25">
                <a:solidFill>
                  <a:srgbClr val="002060"/>
                </a:solidFill>
                <a:latin typeface="Arial Narrow"/>
                <a:cs typeface="Arial Narrow"/>
              </a:rPr>
              <a:t>and </a:t>
            </a:r>
            <a:r>
              <a:rPr dirty="0" sz="2800">
                <a:solidFill>
                  <a:srgbClr val="002060"/>
                </a:solidFill>
                <a:latin typeface="Arial Narrow"/>
                <a:cs typeface="Arial Narrow"/>
              </a:rPr>
              <a:t>Abbott</a:t>
            </a:r>
            <a:r>
              <a:rPr dirty="0" sz="2800" spc="-25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spc="-30">
                <a:solidFill>
                  <a:srgbClr val="002060"/>
                </a:solidFill>
                <a:latin typeface="Arial Narrow"/>
                <a:cs typeface="Arial Narrow"/>
              </a:rPr>
              <a:t>Vascular.</a:t>
            </a:r>
            <a:r>
              <a:rPr dirty="0" sz="2800" spc="-60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>
                <a:solidFill>
                  <a:srgbClr val="002060"/>
                </a:solidFill>
                <a:latin typeface="Arial Narrow"/>
                <a:cs typeface="Arial Narrow"/>
              </a:rPr>
              <a:t>The</a:t>
            </a:r>
            <a:r>
              <a:rPr dirty="0" sz="2800" spc="-15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>
                <a:solidFill>
                  <a:srgbClr val="002060"/>
                </a:solidFill>
                <a:latin typeface="Arial Narrow"/>
                <a:cs typeface="Arial Narrow"/>
              </a:rPr>
              <a:t>study</a:t>
            </a:r>
            <a:r>
              <a:rPr dirty="0" sz="2800" spc="-15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>
                <a:solidFill>
                  <a:srgbClr val="002060"/>
                </a:solidFill>
                <a:latin typeface="Arial Narrow"/>
                <a:cs typeface="Arial Narrow"/>
              </a:rPr>
              <a:t>funder</a:t>
            </a:r>
            <a:r>
              <a:rPr dirty="0" sz="2800" spc="-15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>
                <a:solidFill>
                  <a:srgbClr val="002060"/>
                </a:solidFill>
                <a:latin typeface="Arial Narrow"/>
                <a:cs typeface="Arial Narrow"/>
              </a:rPr>
              <a:t>had</a:t>
            </a:r>
            <a:r>
              <a:rPr dirty="0" sz="2800" spc="-20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>
                <a:solidFill>
                  <a:srgbClr val="002060"/>
                </a:solidFill>
                <a:latin typeface="Arial Narrow"/>
                <a:cs typeface="Arial Narrow"/>
              </a:rPr>
              <a:t>no</a:t>
            </a:r>
            <a:r>
              <a:rPr dirty="0" sz="2800" spc="-15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>
                <a:solidFill>
                  <a:srgbClr val="002060"/>
                </a:solidFill>
                <a:latin typeface="Arial Narrow"/>
                <a:cs typeface="Arial Narrow"/>
              </a:rPr>
              <a:t>role</a:t>
            </a:r>
            <a:r>
              <a:rPr dirty="0" sz="2800" spc="-20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>
                <a:solidFill>
                  <a:srgbClr val="002060"/>
                </a:solidFill>
                <a:latin typeface="Arial Narrow"/>
                <a:cs typeface="Arial Narrow"/>
              </a:rPr>
              <a:t>in</a:t>
            </a:r>
            <a:r>
              <a:rPr dirty="0" sz="2800" spc="-20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>
                <a:solidFill>
                  <a:srgbClr val="002060"/>
                </a:solidFill>
                <a:latin typeface="Arial Narrow"/>
                <a:cs typeface="Arial Narrow"/>
              </a:rPr>
              <a:t>trial</a:t>
            </a:r>
            <a:r>
              <a:rPr dirty="0" sz="2800" spc="-10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>
                <a:solidFill>
                  <a:srgbClr val="002060"/>
                </a:solidFill>
                <a:latin typeface="Arial Narrow"/>
                <a:cs typeface="Arial Narrow"/>
              </a:rPr>
              <a:t>design,</a:t>
            </a:r>
            <a:r>
              <a:rPr dirty="0" sz="2800" spc="-15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>
                <a:solidFill>
                  <a:srgbClr val="002060"/>
                </a:solidFill>
                <a:latin typeface="Arial Narrow"/>
                <a:cs typeface="Arial Narrow"/>
              </a:rPr>
              <a:t>data</a:t>
            </a:r>
            <a:r>
              <a:rPr dirty="0" sz="2800" spc="-15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spc="-10">
                <a:solidFill>
                  <a:srgbClr val="002060"/>
                </a:solidFill>
                <a:latin typeface="Arial Narrow"/>
                <a:cs typeface="Arial Narrow"/>
              </a:rPr>
              <a:t>collection, </a:t>
            </a:r>
            <a:r>
              <a:rPr dirty="0" sz="2800">
                <a:solidFill>
                  <a:srgbClr val="002060"/>
                </a:solidFill>
                <a:latin typeface="Arial Narrow"/>
                <a:cs typeface="Arial Narrow"/>
              </a:rPr>
              <a:t>analysis,</a:t>
            </a:r>
            <a:r>
              <a:rPr dirty="0" sz="2800" spc="-45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>
                <a:solidFill>
                  <a:srgbClr val="002060"/>
                </a:solidFill>
                <a:latin typeface="Arial Narrow"/>
                <a:cs typeface="Arial Narrow"/>
              </a:rPr>
              <a:t>interpretation,</a:t>
            </a:r>
            <a:r>
              <a:rPr dirty="0" sz="2800" spc="-30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>
                <a:solidFill>
                  <a:srgbClr val="002060"/>
                </a:solidFill>
                <a:latin typeface="Arial Narrow"/>
                <a:cs typeface="Arial Narrow"/>
              </a:rPr>
              <a:t>or</a:t>
            </a:r>
            <a:r>
              <a:rPr dirty="0" sz="2800" spc="-35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>
                <a:solidFill>
                  <a:srgbClr val="002060"/>
                </a:solidFill>
                <a:latin typeface="Arial Narrow"/>
                <a:cs typeface="Arial Narrow"/>
              </a:rPr>
              <a:t>manuscript</a:t>
            </a:r>
            <a:r>
              <a:rPr dirty="0" sz="2800" spc="-30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spc="-10">
                <a:solidFill>
                  <a:srgbClr val="002060"/>
                </a:solidFill>
                <a:latin typeface="Arial Narrow"/>
                <a:cs typeface="Arial Narrow"/>
              </a:rPr>
              <a:t>writing.</a:t>
            </a:r>
            <a:endParaRPr sz="2800">
              <a:latin typeface="Arial Narrow"/>
              <a:cs typeface="Arial Narrow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5244" y="202272"/>
            <a:ext cx="2095053" cy="38253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11984" y="202272"/>
            <a:ext cx="2180084" cy="38253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67618" y="819404"/>
            <a:ext cx="11245850" cy="464058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297815" marR="105410" indent="-285115">
              <a:lnSpc>
                <a:spcPct val="151200"/>
              </a:lnSpc>
              <a:spcBef>
                <a:spcPts val="16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2400">
                <a:latin typeface="Arial Narrow"/>
                <a:cs typeface="Arial Narrow"/>
              </a:rPr>
              <a:t>The</a:t>
            </a:r>
            <a:r>
              <a:rPr dirty="0" sz="2400" spc="-1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trial</a:t>
            </a:r>
            <a:r>
              <a:rPr dirty="0" sz="2400" spc="-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was</a:t>
            </a:r>
            <a:r>
              <a:rPr dirty="0" sz="2400" spc="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unblinded and</a:t>
            </a:r>
            <a:r>
              <a:rPr dirty="0" sz="2400" spc="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it</a:t>
            </a:r>
            <a:r>
              <a:rPr dirty="0" sz="2400" spc="-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was not possible to</a:t>
            </a:r>
            <a:r>
              <a:rPr dirty="0" sz="2400" spc="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mask the operator</a:t>
            </a:r>
            <a:r>
              <a:rPr dirty="0" sz="2400" spc="-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to the</a:t>
            </a:r>
            <a:r>
              <a:rPr dirty="0" sz="2400" spc="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study arm.</a:t>
            </a:r>
            <a:r>
              <a:rPr dirty="0" sz="2400" spc="35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However, </a:t>
            </a:r>
            <a:r>
              <a:rPr dirty="0" sz="2400">
                <a:latin typeface="Arial Narrow"/>
                <a:cs typeface="Arial Narrow"/>
              </a:rPr>
              <a:t>precisely defined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criteria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was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used</a:t>
            </a:r>
            <a:r>
              <a:rPr dirty="0" sz="2400" spc="1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for</a:t>
            </a:r>
            <a:r>
              <a:rPr dirty="0" sz="2400" spc="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endpoint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analysis,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core</a:t>
            </a:r>
            <a:r>
              <a:rPr dirty="0" sz="2400" spc="1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laboratories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were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done,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and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clinical </a:t>
            </a:r>
            <a:r>
              <a:rPr dirty="0" sz="2400">
                <a:latin typeface="Arial Narrow"/>
                <a:cs typeface="Arial Narrow"/>
              </a:rPr>
              <a:t>events</a:t>
            </a:r>
            <a:r>
              <a:rPr dirty="0" sz="2400" spc="1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were</a:t>
            </a:r>
            <a:r>
              <a:rPr dirty="0" sz="2400" spc="2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adjudicated</a:t>
            </a:r>
            <a:r>
              <a:rPr dirty="0" sz="2400" spc="2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by</a:t>
            </a:r>
            <a:r>
              <a:rPr dirty="0" sz="2400" spc="2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a</a:t>
            </a:r>
            <a:r>
              <a:rPr dirty="0" sz="2400" spc="2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independent</a:t>
            </a:r>
            <a:r>
              <a:rPr dirty="0" sz="2400" spc="25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committee.</a:t>
            </a:r>
            <a:endParaRPr sz="2400">
              <a:latin typeface="Arial Narrow"/>
              <a:cs typeface="Arial Narrow"/>
            </a:endParaRPr>
          </a:p>
          <a:p>
            <a:pPr marL="297815" marR="285115" indent="-285115">
              <a:lnSpc>
                <a:spcPct val="150000"/>
              </a:lnSpc>
              <a:spcBef>
                <a:spcPts val="77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2400">
                <a:latin typeface="Arial Narrow"/>
                <a:cs typeface="Arial Narrow"/>
              </a:rPr>
              <a:t>Intravascular</a:t>
            </a:r>
            <a:r>
              <a:rPr dirty="0" sz="2400" spc="-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imaging-defined</a:t>
            </a:r>
            <a:r>
              <a:rPr dirty="0" sz="2400" spc="2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stent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optimization</a:t>
            </a:r>
            <a:r>
              <a:rPr dirty="0" sz="2400" spc="2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was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achieved</a:t>
            </a:r>
            <a:r>
              <a:rPr dirty="0" sz="2400" spc="2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in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only</a:t>
            </a:r>
            <a:r>
              <a:rPr dirty="0" sz="2400" spc="2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45.4%</a:t>
            </a:r>
            <a:r>
              <a:rPr dirty="0" sz="2400" spc="1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of</a:t>
            </a:r>
            <a:r>
              <a:rPr dirty="0" sz="2400" spc="2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patients.</a:t>
            </a:r>
            <a:r>
              <a:rPr dirty="0" sz="2400" spc="20">
                <a:latin typeface="Arial Narrow"/>
                <a:cs typeface="Arial Narrow"/>
              </a:rPr>
              <a:t> </a:t>
            </a:r>
            <a:r>
              <a:rPr dirty="0" sz="2400" spc="-25">
                <a:latin typeface="Arial Narrow"/>
                <a:cs typeface="Arial Narrow"/>
              </a:rPr>
              <a:t>One </a:t>
            </a:r>
            <a:r>
              <a:rPr dirty="0" sz="2400">
                <a:latin typeface="Arial Narrow"/>
                <a:cs typeface="Arial Narrow"/>
              </a:rPr>
              <a:t>possible explanation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may</a:t>
            </a:r>
            <a:r>
              <a:rPr dirty="0" sz="2400" spc="1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be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that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we</a:t>
            </a:r>
            <a:r>
              <a:rPr dirty="0" sz="2400" spc="1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focused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our</a:t>
            </a:r>
            <a:r>
              <a:rPr dirty="0" sz="2400" spc="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study</a:t>
            </a:r>
            <a:r>
              <a:rPr dirty="0" sz="2400" spc="1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only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on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complex</a:t>
            </a:r>
            <a:r>
              <a:rPr dirty="0" sz="2400" spc="1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coronary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artery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lesions.</a:t>
            </a:r>
            <a:endParaRPr sz="2400">
              <a:latin typeface="Arial Narrow"/>
              <a:cs typeface="Arial Narrow"/>
            </a:endParaRPr>
          </a:p>
          <a:p>
            <a:pPr marL="297815" marR="5080" indent="-285115">
              <a:lnSpc>
                <a:spcPct val="151200"/>
              </a:lnSpc>
              <a:spcBef>
                <a:spcPts val="73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2400">
                <a:latin typeface="Arial Narrow"/>
                <a:cs typeface="Arial Narrow"/>
              </a:rPr>
              <a:t>Since patients</a:t>
            </a:r>
            <a:r>
              <a:rPr dirty="0" sz="2400" spc="1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in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the</a:t>
            </a:r>
            <a:r>
              <a:rPr dirty="0" sz="2400" spc="1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angiography-guided</a:t>
            </a:r>
            <a:r>
              <a:rPr dirty="0" sz="2400" spc="1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PCI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group</a:t>
            </a:r>
            <a:r>
              <a:rPr dirty="0" sz="2400" spc="1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did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not</a:t>
            </a:r>
            <a:r>
              <a:rPr dirty="0" sz="2400" spc="1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undergo</a:t>
            </a:r>
            <a:r>
              <a:rPr dirty="0" sz="2400" spc="1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intravascular</a:t>
            </a:r>
            <a:r>
              <a:rPr dirty="0" sz="2400" spc="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imaging,</a:t>
            </a:r>
            <a:r>
              <a:rPr dirty="0" sz="2400" spc="1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we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 spc="-25">
                <a:latin typeface="Arial Narrow"/>
                <a:cs typeface="Arial Narrow"/>
              </a:rPr>
              <a:t>can </a:t>
            </a:r>
            <a:r>
              <a:rPr dirty="0" sz="2400">
                <a:latin typeface="Arial Narrow"/>
                <a:cs typeface="Arial Narrow"/>
              </a:rPr>
              <a:t>only</a:t>
            </a:r>
            <a:r>
              <a:rPr dirty="0" sz="2400" spc="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assess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stent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optimization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in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this</a:t>
            </a:r>
            <a:r>
              <a:rPr dirty="0" sz="2400" spc="2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group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by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quantitative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coronary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angiography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when</a:t>
            </a:r>
            <a:r>
              <a:rPr dirty="0" sz="2400" spc="20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examining </a:t>
            </a:r>
            <a:r>
              <a:rPr dirty="0" sz="2400">
                <a:latin typeface="Arial Narrow"/>
                <a:cs typeface="Arial Narrow"/>
              </a:rPr>
              <a:t>the relationship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between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stent</a:t>
            </a:r>
            <a:r>
              <a:rPr dirty="0" sz="2400" spc="1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optimization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and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clinical</a:t>
            </a:r>
            <a:r>
              <a:rPr dirty="0" sz="2400" spc="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differences</a:t>
            </a:r>
            <a:r>
              <a:rPr dirty="0" sz="2400" spc="1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between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the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groups.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76812" y="196071"/>
            <a:ext cx="2230685" cy="38873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57469" y="1027683"/>
            <a:ext cx="10827385" cy="4493895"/>
          </a:xfrm>
          <a:prstGeom prst="rect">
            <a:avLst/>
          </a:prstGeom>
        </p:spPr>
        <p:txBody>
          <a:bodyPr wrap="square" lIns="0" tIns="2197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30"/>
              </a:spcBef>
            </a:pPr>
            <a:r>
              <a:rPr dirty="0" sz="2800" b="1" i="1">
                <a:solidFill>
                  <a:srgbClr val="002060"/>
                </a:solidFill>
                <a:latin typeface="Arial Narrow"/>
                <a:cs typeface="Arial Narrow"/>
              </a:rPr>
              <a:t>Among</a:t>
            </a:r>
            <a:r>
              <a:rPr dirty="0" sz="2800" spc="-45" b="1" i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b="1" i="1">
                <a:solidFill>
                  <a:srgbClr val="002060"/>
                </a:solidFill>
                <a:latin typeface="Arial Narrow"/>
                <a:cs typeface="Arial Narrow"/>
              </a:rPr>
              <a:t>patients</a:t>
            </a:r>
            <a:r>
              <a:rPr dirty="0" sz="2800" spc="-30" b="1" i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b="1" i="1">
                <a:solidFill>
                  <a:srgbClr val="002060"/>
                </a:solidFill>
                <a:latin typeface="Arial Narrow"/>
                <a:cs typeface="Arial Narrow"/>
              </a:rPr>
              <a:t>with</a:t>
            </a:r>
            <a:r>
              <a:rPr dirty="0" sz="2800" spc="-35" b="1" i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b="1" i="1">
                <a:solidFill>
                  <a:srgbClr val="002060"/>
                </a:solidFill>
                <a:latin typeface="Arial Narrow"/>
                <a:cs typeface="Arial Narrow"/>
              </a:rPr>
              <a:t>complex</a:t>
            </a:r>
            <a:r>
              <a:rPr dirty="0" sz="2800" spc="-30" b="1" i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b="1" i="1">
                <a:solidFill>
                  <a:srgbClr val="002060"/>
                </a:solidFill>
                <a:latin typeface="Arial Narrow"/>
                <a:cs typeface="Arial Narrow"/>
              </a:rPr>
              <a:t>coronary</a:t>
            </a:r>
            <a:r>
              <a:rPr dirty="0" sz="2800" spc="-35" b="1" i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b="1" i="1">
                <a:solidFill>
                  <a:srgbClr val="002060"/>
                </a:solidFill>
                <a:latin typeface="Arial Narrow"/>
                <a:cs typeface="Arial Narrow"/>
              </a:rPr>
              <a:t>artery</a:t>
            </a:r>
            <a:r>
              <a:rPr dirty="0" sz="2800" spc="-30" b="1" i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spc="-10" b="1" i="1">
                <a:solidFill>
                  <a:srgbClr val="002060"/>
                </a:solidFill>
                <a:latin typeface="Arial Narrow"/>
                <a:cs typeface="Arial Narrow"/>
              </a:rPr>
              <a:t>lesions,</a:t>
            </a:r>
            <a:endParaRPr sz="2800">
              <a:latin typeface="Arial Narrow"/>
              <a:cs typeface="Arial Narrow"/>
            </a:endParaRPr>
          </a:p>
          <a:p>
            <a:pPr marL="297815" indent="-285115">
              <a:lnSpc>
                <a:spcPct val="100000"/>
              </a:lnSpc>
              <a:spcBef>
                <a:spcPts val="163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2800" b="1">
                <a:solidFill>
                  <a:srgbClr val="C00000"/>
                </a:solidFill>
                <a:latin typeface="Arial Narrow"/>
                <a:cs typeface="Arial Narrow"/>
              </a:rPr>
              <a:t>Intravascular</a:t>
            </a:r>
            <a:r>
              <a:rPr dirty="0" sz="2800" spc="-25" b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2800" spc="-10" b="1">
                <a:solidFill>
                  <a:srgbClr val="C00000"/>
                </a:solidFill>
                <a:latin typeface="Arial Narrow"/>
                <a:cs typeface="Arial Narrow"/>
              </a:rPr>
              <a:t>imaging-</a:t>
            </a:r>
            <a:r>
              <a:rPr dirty="0" sz="2800" b="1">
                <a:solidFill>
                  <a:srgbClr val="C00000"/>
                </a:solidFill>
                <a:latin typeface="Arial Narrow"/>
                <a:cs typeface="Arial Narrow"/>
              </a:rPr>
              <a:t>guided</a:t>
            </a:r>
            <a:r>
              <a:rPr dirty="0" sz="2800" spc="-15" b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2800" b="1">
                <a:solidFill>
                  <a:srgbClr val="C00000"/>
                </a:solidFill>
                <a:latin typeface="Arial Narrow"/>
                <a:cs typeface="Arial Narrow"/>
              </a:rPr>
              <a:t>PCI</a:t>
            </a:r>
            <a:r>
              <a:rPr dirty="0" sz="2800" spc="-20" b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2800">
                <a:solidFill>
                  <a:srgbClr val="002060"/>
                </a:solidFill>
                <a:latin typeface="Arial Narrow"/>
                <a:cs typeface="Arial Narrow"/>
              </a:rPr>
              <a:t>was</a:t>
            </a:r>
            <a:r>
              <a:rPr dirty="0" sz="2800" spc="-10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>
                <a:solidFill>
                  <a:srgbClr val="002060"/>
                </a:solidFill>
                <a:latin typeface="Arial Narrow"/>
                <a:cs typeface="Arial Narrow"/>
              </a:rPr>
              <a:t>associated</a:t>
            </a:r>
            <a:r>
              <a:rPr dirty="0" sz="2800" spc="-20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>
                <a:solidFill>
                  <a:srgbClr val="002060"/>
                </a:solidFill>
                <a:latin typeface="Arial Narrow"/>
                <a:cs typeface="Arial Narrow"/>
              </a:rPr>
              <a:t>with</a:t>
            </a:r>
            <a:r>
              <a:rPr dirty="0" sz="2800" spc="-15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>
                <a:solidFill>
                  <a:srgbClr val="002060"/>
                </a:solidFill>
                <a:latin typeface="Arial Narrow"/>
                <a:cs typeface="Arial Narrow"/>
              </a:rPr>
              <a:t>a</a:t>
            </a:r>
            <a:r>
              <a:rPr dirty="0" sz="2800" spc="-20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b="1">
                <a:solidFill>
                  <a:srgbClr val="002060"/>
                </a:solidFill>
                <a:latin typeface="Arial Narrow"/>
                <a:cs typeface="Arial Narrow"/>
              </a:rPr>
              <a:t>lower</a:t>
            </a:r>
            <a:r>
              <a:rPr dirty="0" sz="2800" spc="-2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b="1">
                <a:solidFill>
                  <a:srgbClr val="002060"/>
                </a:solidFill>
                <a:latin typeface="Arial Narrow"/>
                <a:cs typeface="Arial Narrow"/>
              </a:rPr>
              <a:t>incidence</a:t>
            </a:r>
            <a:r>
              <a:rPr dirty="0" sz="2800" spc="-1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b="1">
                <a:solidFill>
                  <a:srgbClr val="002060"/>
                </a:solidFill>
                <a:latin typeface="Arial Narrow"/>
                <a:cs typeface="Arial Narrow"/>
              </a:rPr>
              <a:t>of</a:t>
            </a:r>
            <a:r>
              <a:rPr dirty="0" sz="2800" spc="-1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spc="-50" b="1">
                <a:solidFill>
                  <a:srgbClr val="002060"/>
                </a:solidFill>
                <a:latin typeface="Arial Narrow"/>
                <a:cs typeface="Arial Narrow"/>
              </a:rPr>
              <a:t>a</a:t>
            </a:r>
            <a:endParaRPr sz="2800">
              <a:latin typeface="Arial Narrow"/>
              <a:cs typeface="Arial Narrow"/>
            </a:endParaRPr>
          </a:p>
          <a:p>
            <a:pPr marL="298450" marR="282575">
              <a:lnSpc>
                <a:spcPct val="148600"/>
              </a:lnSpc>
              <a:spcBef>
                <a:spcPts val="114"/>
              </a:spcBef>
            </a:pPr>
            <a:r>
              <a:rPr dirty="0" sz="2800" b="1">
                <a:solidFill>
                  <a:srgbClr val="002060"/>
                </a:solidFill>
                <a:latin typeface="Arial Narrow"/>
                <a:cs typeface="Arial Narrow"/>
              </a:rPr>
              <a:t>composite</a:t>
            </a:r>
            <a:r>
              <a:rPr dirty="0" sz="2800" spc="-3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b="1">
                <a:solidFill>
                  <a:srgbClr val="002060"/>
                </a:solidFill>
                <a:latin typeface="Arial Narrow"/>
                <a:cs typeface="Arial Narrow"/>
              </a:rPr>
              <a:t>of</a:t>
            </a:r>
            <a:r>
              <a:rPr dirty="0" sz="2800" spc="-3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b="1">
                <a:solidFill>
                  <a:srgbClr val="002060"/>
                </a:solidFill>
                <a:latin typeface="Arial Narrow"/>
                <a:cs typeface="Arial Narrow"/>
              </a:rPr>
              <a:t>cardiac</a:t>
            </a:r>
            <a:r>
              <a:rPr dirty="0" sz="2800" spc="-3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b="1">
                <a:solidFill>
                  <a:srgbClr val="002060"/>
                </a:solidFill>
                <a:latin typeface="Arial Narrow"/>
                <a:cs typeface="Arial Narrow"/>
              </a:rPr>
              <a:t>death,</a:t>
            </a:r>
            <a:r>
              <a:rPr dirty="0" sz="2800" spc="-3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b="1">
                <a:solidFill>
                  <a:srgbClr val="002060"/>
                </a:solidFill>
                <a:latin typeface="Arial Narrow"/>
                <a:cs typeface="Arial Narrow"/>
              </a:rPr>
              <a:t>target</a:t>
            </a:r>
            <a:r>
              <a:rPr dirty="0" sz="2800" spc="-3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spc="-10" b="1">
                <a:solidFill>
                  <a:srgbClr val="002060"/>
                </a:solidFill>
                <a:latin typeface="Arial Narrow"/>
                <a:cs typeface="Arial Narrow"/>
              </a:rPr>
              <a:t>vessel-</a:t>
            </a:r>
            <a:r>
              <a:rPr dirty="0" sz="2800" b="1">
                <a:solidFill>
                  <a:srgbClr val="002060"/>
                </a:solidFill>
                <a:latin typeface="Arial Narrow"/>
                <a:cs typeface="Arial Narrow"/>
              </a:rPr>
              <a:t>related</a:t>
            </a:r>
            <a:r>
              <a:rPr dirty="0" sz="2800" spc="-3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b="1">
                <a:solidFill>
                  <a:srgbClr val="002060"/>
                </a:solidFill>
                <a:latin typeface="Arial Narrow"/>
                <a:cs typeface="Arial Narrow"/>
              </a:rPr>
              <a:t>myocardial</a:t>
            </a:r>
            <a:r>
              <a:rPr dirty="0" sz="2800" spc="-3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b="1">
                <a:solidFill>
                  <a:srgbClr val="002060"/>
                </a:solidFill>
                <a:latin typeface="Arial Narrow"/>
                <a:cs typeface="Arial Narrow"/>
              </a:rPr>
              <a:t>infarction,</a:t>
            </a:r>
            <a:r>
              <a:rPr dirty="0" sz="2800" spc="-3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spc="-25" b="1">
                <a:solidFill>
                  <a:srgbClr val="002060"/>
                </a:solidFill>
                <a:latin typeface="Arial Narrow"/>
                <a:cs typeface="Arial Narrow"/>
              </a:rPr>
              <a:t>or </a:t>
            </a:r>
            <a:r>
              <a:rPr dirty="0" sz="2800" b="1">
                <a:solidFill>
                  <a:srgbClr val="002060"/>
                </a:solidFill>
                <a:latin typeface="Arial Narrow"/>
                <a:cs typeface="Arial Narrow"/>
              </a:rPr>
              <a:t>clinically</a:t>
            </a:r>
            <a:r>
              <a:rPr dirty="0" sz="2800" spc="-40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b="1">
                <a:solidFill>
                  <a:srgbClr val="002060"/>
                </a:solidFill>
                <a:latin typeface="Arial Narrow"/>
                <a:cs typeface="Arial Narrow"/>
              </a:rPr>
              <a:t>driven</a:t>
            </a:r>
            <a:r>
              <a:rPr dirty="0" sz="2800" spc="-40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b="1">
                <a:solidFill>
                  <a:srgbClr val="002060"/>
                </a:solidFill>
                <a:latin typeface="Arial Narrow"/>
                <a:cs typeface="Arial Narrow"/>
              </a:rPr>
              <a:t>target</a:t>
            </a:r>
            <a:r>
              <a:rPr dirty="0" sz="2800" spc="-3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b="1">
                <a:solidFill>
                  <a:srgbClr val="002060"/>
                </a:solidFill>
                <a:latin typeface="Arial Narrow"/>
                <a:cs typeface="Arial Narrow"/>
              </a:rPr>
              <a:t>vessel</a:t>
            </a:r>
            <a:r>
              <a:rPr dirty="0" sz="2800" spc="-40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b="1">
                <a:solidFill>
                  <a:srgbClr val="002060"/>
                </a:solidFill>
                <a:latin typeface="Arial Narrow"/>
                <a:cs typeface="Arial Narrow"/>
              </a:rPr>
              <a:t>revascularization</a:t>
            </a:r>
            <a:r>
              <a:rPr dirty="0" sz="2800" spc="-3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>
                <a:solidFill>
                  <a:srgbClr val="002060"/>
                </a:solidFill>
                <a:latin typeface="Arial Narrow"/>
                <a:cs typeface="Arial Narrow"/>
              </a:rPr>
              <a:t>compared</a:t>
            </a:r>
            <a:r>
              <a:rPr dirty="0" sz="2800" spc="-40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>
                <a:solidFill>
                  <a:srgbClr val="002060"/>
                </a:solidFill>
                <a:latin typeface="Arial Narrow"/>
                <a:cs typeface="Arial Narrow"/>
              </a:rPr>
              <a:t>to</a:t>
            </a:r>
            <a:r>
              <a:rPr dirty="0" sz="2800" spc="-35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spc="-10" b="1">
                <a:solidFill>
                  <a:srgbClr val="002060"/>
                </a:solidFill>
                <a:latin typeface="Arial Narrow"/>
                <a:cs typeface="Arial Narrow"/>
              </a:rPr>
              <a:t>angiography- </a:t>
            </a:r>
            <a:r>
              <a:rPr dirty="0" sz="2800" b="1">
                <a:solidFill>
                  <a:srgbClr val="002060"/>
                </a:solidFill>
                <a:latin typeface="Arial Narrow"/>
                <a:cs typeface="Arial Narrow"/>
              </a:rPr>
              <a:t>guided</a:t>
            </a:r>
            <a:r>
              <a:rPr dirty="0" sz="2800" spc="-2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spc="-20" b="1">
                <a:solidFill>
                  <a:srgbClr val="002060"/>
                </a:solidFill>
                <a:latin typeface="Arial Narrow"/>
                <a:cs typeface="Arial Narrow"/>
              </a:rPr>
              <a:t>PCI.</a:t>
            </a:r>
            <a:endParaRPr sz="2800">
              <a:latin typeface="Arial Narrow"/>
              <a:cs typeface="Arial Narrow"/>
            </a:endParaRPr>
          </a:p>
          <a:p>
            <a:pPr marL="297815" marR="5080" indent="-285115">
              <a:lnSpc>
                <a:spcPct val="148600"/>
              </a:lnSpc>
              <a:spcBef>
                <a:spcPts val="12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2800">
                <a:solidFill>
                  <a:srgbClr val="002060"/>
                </a:solidFill>
                <a:latin typeface="Arial Narrow"/>
                <a:cs typeface="Arial Narrow"/>
              </a:rPr>
              <a:t>The </a:t>
            </a:r>
            <a:r>
              <a:rPr dirty="0" sz="2800" spc="-45" b="1">
                <a:solidFill>
                  <a:srgbClr val="C00000"/>
                </a:solidFill>
                <a:latin typeface="Arial Narrow"/>
                <a:cs typeface="Arial Narrow"/>
              </a:rPr>
              <a:t>RENOVATE-</a:t>
            </a:r>
            <a:r>
              <a:rPr dirty="0" sz="2800" b="1">
                <a:solidFill>
                  <a:srgbClr val="C00000"/>
                </a:solidFill>
                <a:latin typeface="Arial Narrow"/>
                <a:cs typeface="Arial Narrow"/>
              </a:rPr>
              <a:t>COMPLEX-PCI</a:t>
            </a:r>
            <a:r>
              <a:rPr dirty="0" sz="2800" spc="5" b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2800">
                <a:solidFill>
                  <a:srgbClr val="002060"/>
                </a:solidFill>
                <a:latin typeface="Arial Narrow"/>
                <a:cs typeface="Arial Narrow"/>
              </a:rPr>
              <a:t>trial</a:t>
            </a:r>
            <a:r>
              <a:rPr dirty="0" sz="2800" spc="10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>
                <a:solidFill>
                  <a:srgbClr val="002060"/>
                </a:solidFill>
                <a:latin typeface="Arial Narrow"/>
                <a:cs typeface="Arial Narrow"/>
              </a:rPr>
              <a:t>support</a:t>
            </a:r>
            <a:r>
              <a:rPr dirty="0" sz="2800" spc="5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>
                <a:solidFill>
                  <a:srgbClr val="002060"/>
                </a:solidFill>
                <a:latin typeface="Arial Narrow"/>
                <a:cs typeface="Arial Narrow"/>
              </a:rPr>
              <a:t>the</a:t>
            </a:r>
            <a:r>
              <a:rPr dirty="0" sz="2800" spc="5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>
                <a:solidFill>
                  <a:srgbClr val="002060"/>
                </a:solidFill>
                <a:latin typeface="Arial Narrow"/>
                <a:cs typeface="Arial Narrow"/>
              </a:rPr>
              <a:t>intravascular</a:t>
            </a:r>
            <a:r>
              <a:rPr dirty="0" sz="2800" spc="5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spc="-10">
                <a:solidFill>
                  <a:srgbClr val="002060"/>
                </a:solidFill>
                <a:latin typeface="Arial Narrow"/>
                <a:cs typeface="Arial Narrow"/>
              </a:rPr>
              <a:t>imaging-guided </a:t>
            </a:r>
            <a:r>
              <a:rPr dirty="0" sz="2800">
                <a:solidFill>
                  <a:srgbClr val="002060"/>
                </a:solidFill>
                <a:latin typeface="Arial Narrow"/>
                <a:cs typeface="Arial Narrow"/>
              </a:rPr>
              <a:t>PCI</a:t>
            </a:r>
            <a:r>
              <a:rPr dirty="0" sz="2800" spc="-25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>
                <a:solidFill>
                  <a:srgbClr val="002060"/>
                </a:solidFill>
                <a:latin typeface="Arial Narrow"/>
                <a:cs typeface="Arial Narrow"/>
              </a:rPr>
              <a:t>in</a:t>
            </a:r>
            <a:r>
              <a:rPr dirty="0" sz="2800" spc="-25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>
                <a:solidFill>
                  <a:srgbClr val="002060"/>
                </a:solidFill>
                <a:latin typeface="Arial Narrow"/>
                <a:cs typeface="Arial Narrow"/>
              </a:rPr>
              <a:t>treatment</a:t>
            </a:r>
            <a:r>
              <a:rPr dirty="0" sz="2800" spc="-20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>
                <a:solidFill>
                  <a:srgbClr val="002060"/>
                </a:solidFill>
                <a:latin typeface="Arial Narrow"/>
                <a:cs typeface="Arial Narrow"/>
              </a:rPr>
              <a:t>of</a:t>
            </a:r>
            <a:r>
              <a:rPr dirty="0" sz="2800" spc="-25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>
                <a:solidFill>
                  <a:srgbClr val="002060"/>
                </a:solidFill>
                <a:latin typeface="Arial Narrow"/>
                <a:cs typeface="Arial Narrow"/>
              </a:rPr>
              <a:t>patients</a:t>
            </a:r>
            <a:r>
              <a:rPr dirty="0" sz="2800" spc="-15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>
                <a:solidFill>
                  <a:srgbClr val="002060"/>
                </a:solidFill>
                <a:latin typeface="Arial Narrow"/>
                <a:cs typeface="Arial Narrow"/>
              </a:rPr>
              <a:t>with</a:t>
            </a:r>
            <a:r>
              <a:rPr dirty="0" sz="2800" spc="-25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>
                <a:solidFill>
                  <a:srgbClr val="002060"/>
                </a:solidFill>
                <a:latin typeface="Arial Narrow"/>
                <a:cs typeface="Arial Narrow"/>
              </a:rPr>
              <a:t>complex</a:t>
            </a:r>
            <a:r>
              <a:rPr dirty="0" sz="2800" spc="-15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>
                <a:solidFill>
                  <a:srgbClr val="002060"/>
                </a:solidFill>
                <a:latin typeface="Arial Narrow"/>
                <a:cs typeface="Arial Narrow"/>
              </a:rPr>
              <a:t>coronary</a:t>
            </a:r>
            <a:r>
              <a:rPr dirty="0" sz="2800" spc="-20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>
                <a:solidFill>
                  <a:srgbClr val="002060"/>
                </a:solidFill>
                <a:latin typeface="Arial Narrow"/>
                <a:cs typeface="Arial Narrow"/>
              </a:rPr>
              <a:t>artery</a:t>
            </a:r>
            <a:r>
              <a:rPr dirty="0" sz="2800" spc="-15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>
                <a:solidFill>
                  <a:srgbClr val="002060"/>
                </a:solidFill>
                <a:latin typeface="Arial Narrow"/>
                <a:cs typeface="Arial Narrow"/>
              </a:rPr>
              <a:t>lesions</a:t>
            </a:r>
            <a:r>
              <a:rPr dirty="0" sz="2800" spc="-20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>
                <a:solidFill>
                  <a:srgbClr val="002060"/>
                </a:solidFill>
                <a:latin typeface="Arial Narrow"/>
                <a:cs typeface="Arial Narrow"/>
              </a:rPr>
              <a:t>undergoing</a:t>
            </a:r>
            <a:r>
              <a:rPr dirty="0" sz="2800" spc="-20">
                <a:solidFill>
                  <a:srgbClr val="002060"/>
                </a:solidFill>
                <a:latin typeface="Arial Narrow"/>
                <a:cs typeface="Arial Narrow"/>
              </a:rPr>
              <a:t> PCI.</a:t>
            </a:r>
            <a:endParaRPr sz="2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4874" y="202272"/>
            <a:ext cx="4392039" cy="48324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22324" y="1392428"/>
            <a:ext cx="48247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40" b="1">
                <a:solidFill>
                  <a:srgbClr val="002060"/>
                </a:solidFill>
                <a:latin typeface="Arial Narrow"/>
                <a:cs typeface="Arial Narrow"/>
              </a:rPr>
              <a:t>RENOVATE-</a:t>
            </a:r>
            <a:r>
              <a:rPr dirty="0" sz="2400" spc="-10" b="1">
                <a:solidFill>
                  <a:srgbClr val="002060"/>
                </a:solidFill>
                <a:latin typeface="Arial Narrow"/>
                <a:cs typeface="Arial Narrow"/>
              </a:rPr>
              <a:t>COMPLEX-</a:t>
            </a:r>
            <a:r>
              <a:rPr dirty="0" sz="2400" b="1">
                <a:solidFill>
                  <a:srgbClr val="002060"/>
                </a:solidFill>
                <a:latin typeface="Arial Narrow"/>
                <a:cs typeface="Arial Narrow"/>
              </a:rPr>
              <a:t>PCI</a:t>
            </a:r>
            <a:r>
              <a:rPr dirty="0" sz="2400" spc="100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400" spc="-10" b="1">
                <a:solidFill>
                  <a:srgbClr val="002060"/>
                </a:solidFill>
                <a:latin typeface="Arial Narrow"/>
                <a:cs typeface="Arial Narrow"/>
              </a:rPr>
              <a:t>Investigators</a:t>
            </a:r>
            <a:endParaRPr sz="2400">
              <a:latin typeface="Arial Narrow"/>
              <a:cs typeface="Arial Narrow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401649" y="1934475"/>
          <a:ext cx="5777230" cy="402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4075"/>
                <a:gridCol w="3564254"/>
              </a:tblGrid>
              <a:tr h="25146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100" b="1">
                          <a:latin typeface="Arial Narrow"/>
                          <a:cs typeface="Arial Narrow"/>
                        </a:rPr>
                        <a:t>Joo</a:t>
                      </a:r>
                      <a:r>
                        <a:rPr dirty="0" sz="1100" spc="-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Myung</a:t>
                      </a:r>
                      <a:r>
                        <a:rPr dirty="0" sz="1100" spc="-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Lee,</a:t>
                      </a:r>
                      <a:r>
                        <a:rPr dirty="0" sz="1100" spc="-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MD,</a:t>
                      </a:r>
                      <a:r>
                        <a:rPr dirty="0" sz="1100" spc="-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MPH,</a:t>
                      </a:r>
                      <a:r>
                        <a:rPr dirty="0" sz="1100" spc="-1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25" b="1">
                          <a:latin typeface="Arial Narrow"/>
                          <a:cs typeface="Arial Narrow"/>
                        </a:rPr>
                        <a:t>PhD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Samsung</a:t>
                      </a:r>
                      <a:r>
                        <a:rPr dirty="0" sz="110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Medical</a:t>
                      </a:r>
                      <a:r>
                        <a:rPr dirty="0" sz="110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Center,</a:t>
                      </a:r>
                      <a:r>
                        <a:rPr dirty="0" sz="110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10">
                          <a:latin typeface="Arial Narrow"/>
                          <a:cs typeface="Arial Narrow"/>
                        </a:rPr>
                        <a:t>Korea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Ki-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Hong</a:t>
                      </a:r>
                      <a:r>
                        <a:rPr dirty="0" sz="1100" spc="-1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Choi,</a:t>
                      </a:r>
                      <a:r>
                        <a:rPr dirty="0" sz="1100" spc="-1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MD,</a:t>
                      </a:r>
                      <a:r>
                        <a:rPr dirty="0" sz="1100" spc="-1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25" b="1">
                          <a:latin typeface="Arial Narrow"/>
                          <a:cs typeface="Arial Narrow"/>
                        </a:rPr>
                        <a:t>PhD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Samsung</a:t>
                      </a:r>
                      <a:r>
                        <a:rPr dirty="0" sz="110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Medical</a:t>
                      </a:r>
                      <a:r>
                        <a:rPr dirty="0" sz="110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Center,</a:t>
                      </a:r>
                      <a:r>
                        <a:rPr dirty="0" sz="110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10">
                          <a:latin typeface="Arial Narrow"/>
                          <a:cs typeface="Arial Narrow"/>
                        </a:rPr>
                        <a:t>Korea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100" b="1">
                          <a:latin typeface="Arial Narrow"/>
                          <a:cs typeface="Arial Narrow"/>
                        </a:rPr>
                        <a:t>David</a:t>
                      </a:r>
                      <a:r>
                        <a:rPr dirty="0" sz="1100" spc="-2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Hong,</a:t>
                      </a:r>
                      <a:r>
                        <a:rPr dirty="0" sz="1100" spc="-25" b="1">
                          <a:latin typeface="Arial Narrow"/>
                          <a:cs typeface="Arial Narrow"/>
                        </a:rPr>
                        <a:t> MD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Samsung</a:t>
                      </a:r>
                      <a:r>
                        <a:rPr dirty="0" sz="110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Medical</a:t>
                      </a:r>
                      <a:r>
                        <a:rPr dirty="0" sz="110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Center,</a:t>
                      </a:r>
                      <a:r>
                        <a:rPr dirty="0" sz="110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10">
                          <a:latin typeface="Arial Narrow"/>
                          <a:cs typeface="Arial Narrow"/>
                        </a:rPr>
                        <a:t>Korea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Taek-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Kyu</a:t>
                      </a: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Park,</a:t>
                      </a: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MD,</a:t>
                      </a: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25" b="1">
                          <a:latin typeface="Arial Narrow"/>
                          <a:cs typeface="Arial Narrow"/>
                        </a:rPr>
                        <a:t>PhD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Samsung</a:t>
                      </a:r>
                      <a:r>
                        <a:rPr dirty="0" sz="110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Medical</a:t>
                      </a:r>
                      <a:r>
                        <a:rPr dirty="0" sz="110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Center,</a:t>
                      </a:r>
                      <a:r>
                        <a:rPr dirty="0" sz="110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10">
                          <a:latin typeface="Arial Narrow"/>
                          <a:cs typeface="Arial Narrow"/>
                        </a:rPr>
                        <a:t>Korea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100" b="1">
                          <a:latin typeface="Arial Narrow"/>
                          <a:cs typeface="Arial Narrow"/>
                        </a:rPr>
                        <a:t>Jeong</a:t>
                      </a:r>
                      <a:r>
                        <a:rPr dirty="0" sz="1100" spc="-2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Hoon</a:t>
                      </a:r>
                      <a:r>
                        <a:rPr dirty="0" sz="1100" spc="-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Yang,</a:t>
                      </a:r>
                      <a:r>
                        <a:rPr dirty="0" sz="1100" spc="-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MD,</a:t>
                      </a:r>
                      <a:r>
                        <a:rPr dirty="0" sz="1100" spc="-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25" b="1">
                          <a:latin typeface="Arial Narrow"/>
                          <a:cs typeface="Arial Narrow"/>
                        </a:rPr>
                        <a:t>PhD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Samsung</a:t>
                      </a:r>
                      <a:r>
                        <a:rPr dirty="0" sz="110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Medical</a:t>
                      </a:r>
                      <a:r>
                        <a:rPr dirty="0" sz="110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Center,</a:t>
                      </a:r>
                      <a:r>
                        <a:rPr dirty="0" sz="110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10">
                          <a:latin typeface="Arial Narrow"/>
                          <a:cs typeface="Arial Narrow"/>
                        </a:rPr>
                        <a:t>Korea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100" b="1">
                          <a:latin typeface="Arial Narrow"/>
                          <a:cs typeface="Arial Narrow"/>
                        </a:rPr>
                        <a:t>Young</a:t>
                      </a:r>
                      <a:r>
                        <a:rPr dirty="0" sz="1100" spc="-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Bin</a:t>
                      </a:r>
                      <a:r>
                        <a:rPr dirty="0" sz="1100" spc="-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Song,</a:t>
                      </a:r>
                      <a:r>
                        <a:rPr dirty="0" sz="1100" spc="-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MD,</a:t>
                      </a:r>
                      <a:r>
                        <a:rPr dirty="0" sz="1100" spc="-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25" b="1">
                          <a:latin typeface="Arial Narrow"/>
                          <a:cs typeface="Arial Narrow"/>
                        </a:rPr>
                        <a:t>PhD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Samsung</a:t>
                      </a:r>
                      <a:r>
                        <a:rPr dirty="0" sz="110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Medical</a:t>
                      </a:r>
                      <a:r>
                        <a:rPr dirty="0" sz="110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Center,</a:t>
                      </a:r>
                      <a:r>
                        <a:rPr dirty="0" sz="110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10">
                          <a:latin typeface="Arial Narrow"/>
                          <a:cs typeface="Arial Narrow"/>
                        </a:rPr>
                        <a:t>Korea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Seung-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Hyuk</a:t>
                      </a: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Choi,</a:t>
                      </a: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MD,</a:t>
                      </a: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25" b="1">
                          <a:latin typeface="Arial Narrow"/>
                          <a:cs typeface="Arial Narrow"/>
                        </a:rPr>
                        <a:t>PhD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Samsung</a:t>
                      </a:r>
                      <a:r>
                        <a:rPr dirty="0" sz="110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Medical</a:t>
                      </a:r>
                      <a:r>
                        <a:rPr dirty="0" sz="110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Center,</a:t>
                      </a:r>
                      <a:r>
                        <a:rPr dirty="0" sz="110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10">
                          <a:latin typeface="Arial Narrow"/>
                          <a:cs typeface="Arial Narrow"/>
                        </a:rPr>
                        <a:t>Korea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Hyeon-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Cheol</a:t>
                      </a:r>
                      <a:r>
                        <a:rPr dirty="0" sz="1100" spc="-1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Gwon,</a:t>
                      </a: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MD,</a:t>
                      </a: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25" b="1">
                          <a:latin typeface="Arial Narrow"/>
                          <a:cs typeface="Arial Narrow"/>
                        </a:rPr>
                        <a:t>PhD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Samsung</a:t>
                      </a:r>
                      <a:r>
                        <a:rPr dirty="0" sz="110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Medical</a:t>
                      </a:r>
                      <a:r>
                        <a:rPr dirty="0" sz="110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Center,</a:t>
                      </a:r>
                      <a:r>
                        <a:rPr dirty="0" sz="110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10">
                          <a:latin typeface="Arial Narrow"/>
                          <a:cs typeface="Arial Narrow"/>
                        </a:rPr>
                        <a:t>Korea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Jong-Young</a:t>
                      </a:r>
                      <a:r>
                        <a:rPr dirty="0" sz="1100" spc="-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Lee,</a:t>
                      </a:r>
                      <a:r>
                        <a:rPr dirty="0" sz="1100" spc="-1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MD,</a:t>
                      </a:r>
                      <a:r>
                        <a:rPr dirty="0" sz="1100" spc="-1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25" b="1">
                          <a:latin typeface="Arial Narrow"/>
                          <a:cs typeface="Arial Narrow"/>
                        </a:rPr>
                        <a:t>PhD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Kangbuk</a:t>
                      </a:r>
                      <a:r>
                        <a:rPr dirty="0" sz="1100" spc="-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Samsung</a:t>
                      </a:r>
                      <a:r>
                        <a:rPr dirty="0" sz="1100" spc="-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Medical</a:t>
                      </a:r>
                      <a:r>
                        <a:rPr dirty="0" sz="1100" spc="-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10">
                          <a:latin typeface="Arial Narrow"/>
                          <a:cs typeface="Arial Narrow"/>
                        </a:rPr>
                        <a:t>Center,</a:t>
                      </a:r>
                      <a:r>
                        <a:rPr dirty="0" sz="1100" spc="-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10">
                          <a:latin typeface="Arial Narrow"/>
                          <a:cs typeface="Arial Narrow"/>
                        </a:rPr>
                        <a:t>Korea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Seung-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Jae</a:t>
                      </a: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Lee,</a:t>
                      </a:r>
                      <a:r>
                        <a:rPr dirty="0" sz="1100" spc="-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MD,</a:t>
                      </a:r>
                      <a:r>
                        <a:rPr dirty="0" sz="1100" spc="-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25" b="1">
                          <a:latin typeface="Arial Narrow"/>
                          <a:cs typeface="Arial Narrow"/>
                        </a:rPr>
                        <a:t>PhD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Kangbuk</a:t>
                      </a:r>
                      <a:r>
                        <a:rPr dirty="0" sz="1100" spc="-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Samsung</a:t>
                      </a:r>
                      <a:r>
                        <a:rPr dirty="0" sz="1100" spc="-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Medical</a:t>
                      </a:r>
                      <a:r>
                        <a:rPr dirty="0" sz="1100" spc="-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10">
                          <a:latin typeface="Arial Narrow"/>
                          <a:cs typeface="Arial Narrow"/>
                        </a:rPr>
                        <a:t>Center,</a:t>
                      </a:r>
                      <a:r>
                        <a:rPr dirty="0" sz="1100" spc="-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10">
                          <a:latin typeface="Arial Narrow"/>
                          <a:cs typeface="Arial Narrow"/>
                        </a:rPr>
                        <a:t>Korea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100" b="1">
                          <a:latin typeface="Arial Narrow"/>
                          <a:cs typeface="Arial Narrow"/>
                        </a:rPr>
                        <a:t>Sang</a:t>
                      </a:r>
                      <a:r>
                        <a:rPr dirty="0" sz="1100" spc="-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Yeub</a:t>
                      </a:r>
                      <a:r>
                        <a:rPr dirty="0" sz="1100" spc="-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Lee,</a:t>
                      </a:r>
                      <a:r>
                        <a:rPr dirty="0" sz="1100" spc="-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MD,</a:t>
                      </a:r>
                      <a:r>
                        <a:rPr dirty="0" sz="1100" spc="-1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25" b="1">
                          <a:latin typeface="Arial Narrow"/>
                          <a:cs typeface="Arial Narrow"/>
                        </a:rPr>
                        <a:t>PhD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100" spc="-10">
                          <a:latin typeface="Arial Narrow"/>
                          <a:cs typeface="Arial Narrow"/>
                        </a:rPr>
                        <a:t>Chung-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Ang</a:t>
                      </a:r>
                      <a:r>
                        <a:rPr dirty="0" sz="110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University</a:t>
                      </a:r>
                      <a:r>
                        <a:rPr dirty="0" sz="1100" spc="-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Gwangmyeong</a:t>
                      </a:r>
                      <a:r>
                        <a:rPr dirty="0" sz="110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Hospital,</a:t>
                      </a:r>
                      <a:r>
                        <a:rPr dirty="0" sz="1100" spc="-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20">
                          <a:latin typeface="Arial Narrow"/>
                          <a:cs typeface="Arial Narrow"/>
                        </a:rPr>
                        <a:t>Korea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100" b="1">
                          <a:latin typeface="Arial Narrow"/>
                          <a:cs typeface="Arial Narrow"/>
                        </a:rPr>
                        <a:t>Sang</a:t>
                      </a:r>
                      <a:r>
                        <a:rPr dirty="0" sz="1100" spc="-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Min</a:t>
                      </a:r>
                      <a:r>
                        <a:rPr dirty="0" sz="1100" spc="-1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Kim,</a:t>
                      </a:r>
                      <a:r>
                        <a:rPr dirty="0" sz="1100" spc="-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MD,</a:t>
                      </a:r>
                      <a:r>
                        <a:rPr dirty="0" sz="1100" spc="-1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25" b="1">
                          <a:latin typeface="Arial Narrow"/>
                          <a:cs typeface="Arial Narrow"/>
                        </a:rPr>
                        <a:t>PhD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Chungbuk</a:t>
                      </a:r>
                      <a:r>
                        <a:rPr dirty="0" sz="1100" spc="-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National</a:t>
                      </a:r>
                      <a:r>
                        <a:rPr dirty="0" sz="1100" spc="-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University</a:t>
                      </a:r>
                      <a:r>
                        <a:rPr dirty="0" sz="1100" spc="-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Hospital,</a:t>
                      </a:r>
                      <a:r>
                        <a:rPr dirty="0" sz="1100" spc="-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10">
                          <a:latin typeface="Arial Narrow"/>
                          <a:cs typeface="Arial Narrow"/>
                        </a:rPr>
                        <a:t>Korea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100" b="1">
                          <a:latin typeface="Arial Narrow"/>
                          <a:cs typeface="Arial Narrow"/>
                        </a:rPr>
                        <a:t>Kyeong</a:t>
                      </a:r>
                      <a:r>
                        <a:rPr dirty="0" sz="1100" spc="-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Ho</a:t>
                      </a:r>
                      <a:r>
                        <a:rPr dirty="0" sz="1100" spc="-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Yun,</a:t>
                      </a:r>
                      <a:r>
                        <a:rPr dirty="0" sz="1100" spc="-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MD,</a:t>
                      </a:r>
                      <a:r>
                        <a:rPr dirty="0" sz="1100" spc="-1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25" b="1">
                          <a:latin typeface="Arial Narrow"/>
                          <a:cs typeface="Arial Narrow"/>
                        </a:rPr>
                        <a:t>PhD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Wonkwang</a:t>
                      </a:r>
                      <a:r>
                        <a:rPr dirty="0" sz="1100" spc="-5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University</a:t>
                      </a:r>
                      <a:r>
                        <a:rPr dirty="0" sz="1100" spc="-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Hospital,</a:t>
                      </a:r>
                      <a:r>
                        <a:rPr dirty="0" sz="1100" spc="-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20">
                          <a:latin typeface="Arial Narrow"/>
                          <a:cs typeface="Arial Narrow"/>
                        </a:rPr>
                        <a:t>Korea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100" b="1">
                          <a:latin typeface="Arial Narrow"/>
                          <a:cs typeface="Arial Narrow"/>
                        </a:rPr>
                        <a:t>Jae</a:t>
                      </a:r>
                      <a:r>
                        <a:rPr dirty="0" sz="1100" spc="-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Young</a:t>
                      </a:r>
                      <a:r>
                        <a:rPr dirty="0" sz="1100" spc="-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Cho,</a:t>
                      </a:r>
                      <a:r>
                        <a:rPr dirty="0" sz="1100" spc="-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MD,</a:t>
                      </a:r>
                      <a:r>
                        <a:rPr dirty="0" sz="1100" spc="-1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25" b="1">
                          <a:latin typeface="Arial Narrow"/>
                          <a:cs typeface="Arial Narrow"/>
                        </a:rPr>
                        <a:t>PhD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Wonkwang</a:t>
                      </a:r>
                      <a:r>
                        <a:rPr dirty="0" sz="1100" spc="-5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University</a:t>
                      </a:r>
                      <a:r>
                        <a:rPr dirty="0" sz="1100" spc="-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Hospital,</a:t>
                      </a:r>
                      <a:r>
                        <a:rPr dirty="0" sz="1100" spc="-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20">
                          <a:latin typeface="Arial Narrow"/>
                          <a:cs typeface="Arial Narrow"/>
                        </a:rPr>
                        <a:t>Korea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100" b="1">
                          <a:latin typeface="Arial Narrow"/>
                          <a:cs typeface="Arial Narrow"/>
                        </a:rPr>
                        <a:t>Chan</a:t>
                      </a:r>
                      <a:r>
                        <a:rPr dirty="0" sz="1100" spc="-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Joon</a:t>
                      </a:r>
                      <a:r>
                        <a:rPr dirty="0" sz="1100" spc="-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Kim,</a:t>
                      </a:r>
                      <a:r>
                        <a:rPr dirty="0" sz="1100" spc="-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MD,</a:t>
                      </a:r>
                      <a:r>
                        <a:rPr dirty="0" sz="1100" spc="-1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25" b="1">
                          <a:latin typeface="Arial Narrow"/>
                          <a:cs typeface="Arial Narrow"/>
                        </a:rPr>
                        <a:t>PhD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Uijeongbu</a:t>
                      </a:r>
                      <a:r>
                        <a:rPr dirty="0" sz="1100" spc="-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St.</a:t>
                      </a:r>
                      <a:r>
                        <a:rPr dirty="0" sz="110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Mary’s</a:t>
                      </a:r>
                      <a:r>
                        <a:rPr dirty="0" sz="110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Hospital,</a:t>
                      </a:r>
                      <a:r>
                        <a:rPr dirty="0" sz="110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10">
                          <a:latin typeface="Arial Narrow"/>
                          <a:cs typeface="Arial Narrow"/>
                        </a:rPr>
                        <a:t>Korea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Hyo-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Suk</a:t>
                      </a: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Ahn,</a:t>
                      </a: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MD,</a:t>
                      </a: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25" b="1">
                          <a:latin typeface="Arial Narrow"/>
                          <a:cs typeface="Arial Narrow"/>
                        </a:rPr>
                        <a:t>PhD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Uijeongbu</a:t>
                      </a:r>
                      <a:r>
                        <a:rPr dirty="0" sz="1100" spc="-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St.</a:t>
                      </a:r>
                      <a:r>
                        <a:rPr dirty="0" sz="110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Mary’s</a:t>
                      </a:r>
                      <a:r>
                        <a:rPr dirty="0" sz="110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Hospital,</a:t>
                      </a:r>
                      <a:r>
                        <a:rPr dirty="0" sz="110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10">
                          <a:latin typeface="Arial Narrow"/>
                          <a:cs typeface="Arial Narrow"/>
                        </a:rPr>
                        <a:t>Korea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6473414" y="1745935"/>
          <a:ext cx="5651500" cy="4274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8345"/>
                <a:gridCol w="3563620"/>
              </a:tblGrid>
              <a:tr h="25146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Chang-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Wook</a:t>
                      </a:r>
                      <a:r>
                        <a:rPr dirty="0" sz="1100" spc="-1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Nam,</a:t>
                      </a:r>
                      <a:r>
                        <a:rPr dirty="0" sz="1100" spc="-1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MD,</a:t>
                      </a: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25" b="1">
                          <a:latin typeface="Arial Narrow"/>
                          <a:cs typeface="Arial Narrow"/>
                        </a:rPr>
                        <a:t>PhD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Keimyung</a:t>
                      </a:r>
                      <a:r>
                        <a:rPr dirty="0" sz="1100" spc="-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University</a:t>
                      </a:r>
                      <a:r>
                        <a:rPr dirty="0" sz="1100" spc="-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Dongsan</a:t>
                      </a:r>
                      <a:r>
                        <a:rPr dirty="0" sz="1100" spc="-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Hospital,</a:t>
                      </a:r>
                      <a:r>
                        <a:rPr dirty="0" sz="1100" spc="-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20">
                          <a:latin typeface="Arial Narrow"/>
                          <a:cs typeface="Arial Narrow"/>
                        </a:rPr>
                        <a:t>Korea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Hyuck-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Jun</a:t>
                      </a: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Yoon,</a:t>
                      </a: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MD,</a:t>
                      </a:r>
                      <a:r>
                        <a:rPr dirty="0" sz="1100" spc="-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25" b="1">
                          <a:latin typeface="Arial Narrow"/>
                          <a:cs typeface="Arial Narrow"/>
                        </a:rPr>
                        <a:t>PhD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Keimyung</a:t>
                      </a:r>
                      <a:r>
                        <a:rPr dirty="0" sz="1100" spc="-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University</a:t>
                      </a:r>
                      <a:r>
                        <a:rPr dirty="0" sz="1100" spc="-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Dongsan</a:t>
                      </a:r>
                      <a:r>
                        <a:rPr dirty="0" sz="1100" spc="-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Hospital,</a:t>
                      </a:r>
                      <a:r>
                        <a:rPr dirty="0" sz="1100" spc="-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20">
                          <a:latin typeface="Arial Narrow"/>
                          <a:cs typeface="Arial Narrow"/>
                        </a:rPr>
                        <a:t>Korea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1100" b="1">
                          <a:latin typeface="Arial Narrow"/>
                          <a:cs typeface="Arial Narrow"/>
                        </a:rPr>
                        <a:t>Yong</a:t>
                      </a:r>
                      <a:r>
                        <a:rPr dirty="0" sz="1100" spc="-2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Hwan</a:t>
                      </a:r>
                      <a:r>
                        <a:rPr dirty="0" sz="1100" spc="-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Park,</a:t>
                      </a:r>
                      <a:r>
                        <a:rPr dirty="0" sz="1100" spc="-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MD,</a:t>
                      </a:r>
                      <a:r>
                        <a:rPr dirty="0" sz="1100" spc="-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25" b="1">
                          <a:latin typeface="Arial Narrow"/>
                          <a:cs typeface="Arial Narrow"/>
                        </a:rPr>
                        <a:t>PhD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93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Samsung</a:t>
                      </a:r>
                      <a:r>
                        <a:rPr dirty="0" sz="1100" spc="-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Changwon</a:t>
                      </a:r>
                      <a:r>
                        <a:rPr dirty="0" sz="1100" spc="-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Hospital,</a:t>
                      </a:r>
                      <a:r>
                        <a:rPr dirty="0" sz="1100" spc="-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10">
                          <a:latin typeface="Arial Narrow"/>
                          <a:cs typeface="Arial Narrow"/>
                        </a:rPr>
                        <a:t>Korea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93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100" b="1">
                          <a:latin typeface="Arial Narrow"/>
                          <a:cs typeface="Arial Narrow"/>
                        </a:rPr>
                        <a:t>Wang</a:t>
                      </a:r>
                      <a:r>
                        <a:rPr dirty="0" sz="1100" spc="-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Soo</a:t>
                      </a:r>
                      <a:r>
                        <a:rPr dirty="0" sz="1100" spc="-1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Lee,</a:t>
                      </a:r>
                      <a:r>
                        <a:rPr dirty="0" sz="1100" spc="-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MD,</a:t>
                      </a:r>
                      <a:r>
                        <a:rPr dirty="0" sz="1100" spc="-1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25" b="1">
                          <a:latin typeface="Arial Narrow"/>
                          <a:cs typeface="Arial Narrow"/>
                        </a:rPr>
                        <a:t>PhD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100" spc="-10">
                          <a:latin typeface="Arial Narrow"/>
                          <a:cs typeface="Arial Narrow"/>
                        </a:rPr>
                        <a:t>Chung-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Ang</a:t>
                      </a:r>
                      <a:r>
                        <a:rPr dirty="0" sz="1100" spc="-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University</a:t>
                      </a:r>
                      <a:r>
                        <a:rPr dirty="0" sz="1100" spc="-2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Hospital,</a:t>
                      </a:r>
                      <a:r>
                        <a:rPr dirty="0" sz="1100" spc="-2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10">
                          <a:latin typeface="Arial Narrow"/>
                          <a:cs typeface="Arial Narrow"/>
                        </a:rPr>
                        <a:t>Korea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Jin-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Ok</a:t>
                      </a:r>
                      <a:r>
                        <a:rPr dirty="0" sz="1100" spc="-1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Jeong,</a:t>
                      </a: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MD,</a:t>
                      </a: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25" b="1">
                          <a:latin typeface="Arial Narrow"/>
                          <a:cs typeface="Arial Narrow"/>
                        </a:rPr>
                        <a:t>PhD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Chungnam</a:t>
                      </a:r>
                      <a:r>
                        <a:rPr dirty="0" sz="1100" spc="-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National</a:t>
                      </a:r>
                      <a:r>
                        <a:rPr dirty="0" sz="1100" spc="-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University</a:t>
                      </a:r>
                      <a:r>
                        <a:rPr dirty="0" sz="1100" spc="-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Hospital,</a:t>
                      </a:r>
                      <a:r>
                        <a:rPr dirty="0" sz="1100" spc="-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20">
                          <a:latin typeface="Arial Narrow"/>
                          <a:cs typeface="Arial Narrow"/>
                        </a:rPr>
                        <a:t>Korea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1100" b="1">
                          <a:latin typeface="Arial Narrow"/>
                          <a:cs typeface="Arial Narrow"/>
                        </a:rPr>
                        <a:t>Pil</a:t>
                      </a:r>
                      <a:r>
                        <a:rPr dirty="0" sz="1100" spc="-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Sang</a:t>
                      </a:r>
                      <a:r>
                        <a:rPr dirty="0" sz="1100" spc="-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Song,</a:t>
                      </a:r>
                      <a:r>
                        <a:rPr dirty="0" sz="1100" spc="-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MD,</a:t>
                      </a:r>
                      <a:r>
                        <a:rPr dirty="0" sz="1100" spc="-1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25" b="1">
                          <a:latin typeface="Arial Narrow"/>
                          <a:cs typeface="Arial Narrow"/>
                        </a:rPr>
                        <a:t>PhD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93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Chungnam</a:t>
                      </a:r>
                      <a:r>
                        <a:rPr dirty="0" sz="1100" spc="-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National</a:t>
                      </a:r>
                      <a:r>
                        <a:rPr dirty="0" sz="1100" spc="-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University</a:t>
                      </a:r>
                      <a:r>
                        <a:rPr dirty="0" sz="1100" spc="-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Hospital,</a:t>
                      </a:r>
                      <a:r>
                        <a:rPr dirty="0" sz="1100" spc="-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20">
                          <a:latin typeface="Arial Narrow"/>
                          <a:cs typeface="Arial Narrow"/>
                        </a:rPr>
                        <a:t>Korea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93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Joon-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Hyung</a:t>
                      </a:r>
                      <a:r>
                        <a:rPr dirty="0" sz="1100" spc="-1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Doh,</a:t>
                      </a: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MD,</a:t>
                      </a: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25" b="1">
                          <a:latin typeface="Arial Narrow"/>
                          <a:cs typeface="Arial Narrow"/>
                        </a:rPr>
                        <a:t>PhD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Inje</a:t>
                      </a:r>
                      <a:r>
                        <a:rPr dirty="0" sz="1100" spc="-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University</a:t>
                      </a:r>
                      <a:r>
                        <a:rPr dirty="0" sz="1100" spc="-2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10">
                          <a:latin typeface="Arial Narrow"/>
                          <a:cs typeface="Arial Narrow"/>
                        </a:rPr>
                        <a:t>Ilsan-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Paik</a:t>
                      </a:r>
                      <a:r>
                        <a:rPr dirty="0" sz="1100" spc="-2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hospital,</a:t>
                      </a:r>
                      <a:r>
                        <a:rPr dirty="0" sz="1100" spc="-2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10">
                          <a:latin typeface="Arial Narrow"/>
                          <a:cs typeface="Arial Narrow"/>
                        </a:rPr>
                        <a:t>Korea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Sang-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Ho</a:t>
                      </a:r>
                      <a:r>
                        <a:rPr dirty="0" sz="1100" spc="-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Jo,</a:t>
                      </a:r>
                      <a:r>
                        <a:rPr dirty="0" sz="1100" spc="-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MD,</a:t>
                      </a:r>
                      <a:r>
                        <a:rPr dirty="0" sz="1100" spc="-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25" b="1">
                          <a:latin typeface="Arial Narrow"/>
                          <a:cs typeface="Arial Narrow"/>
                        </a:rPr>
                        <a:t>PhD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Hallym</a:t>
                      </a:r>
                      <a:r>
                        <a:rPr dirty="0" sz="110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University</a:t>
                      </a:r>
                      <a:r>
                        <a:rPr dirty="0" sz="1100" spc="-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Sacred</a:t>
                      </a:r>
                      <a:r>
                        <a:rPr dirty="0" sz="1100" spc="-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Heart</a:t>
                      </a:r>
                      <a:r>
                        <a:rPr dirty="0" sz="1100" spc="-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Hospital,</a:t>
                      </a:r>
                      <a:r>
                        <a:rPr dirty="0" sz="1100" spc="-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20">
                          <a:latin typeface="Arial Narrow"/>
                          <a:cs typeface="Arial Narrow"/>
                        </a:rPr>
                        <a:t>Korea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Chang-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Hwan</a:t>
                      </a: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Yoon,</a:t>
                      </a: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MD,</a:t>
                      </a: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25" b="1">
                          <a:latin typeface="Arial Narrow"/>
                          <a:cs typeface="Arial Narrow"/>
                        </a:rPr>
                        <a:t>PhD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Seoul</a:t>
                      </a:r>
                      <a:r>
                        <a:rPr dirty="0" sz="1100" spc="-5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National</a:t>
                      </a:r>
                      <a:r>
                        <a:rPr dirty="0" sz="1100" spc="-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University</a:t>
                      </a:r>
                      <a:r>
                        <a:rPr dirty="0" sz="1100" spc="-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Bundang</a:t>
                      </a:r>
                      <a:r>
                        <a:rPr dirty="0" sz="1100" spc="-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Hospital,</a:t>
                      </a:r>
                      <a:r>
                        <a:rPr dirty="0" sz="110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10">
                          <a:latin typeface="Arial Narrow"/>
                          <a:cs typeface="Arial Narrow"/>
                        </a:rPr>
                        <a:t>Korea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100" b="1">
                          <a:latin typeface="Arial Narrow"/>
                          <a:cs typeface="Arial Narrow"/>
                        </a:rPr>
                        <a:t>Min</a:t>
                      </a:r>
                      <a:r>
                        <a:rPr dirty="0" sz="1100" spc="-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Gyu</a:t>
                      </a:r>
                      <a:r>
                        <a:rPr dirty="0" sz="1100" spc="-1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Kang,</a:t>
                      </a:r>
                      <a:r>
                        <a:rPr dirty="0" sz="1100" spc="-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MD,</a:t>
                      </a:r>
                      <a:r>
                        <a:rPr dirty="0" sz="1100" spc="-1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25" b="1">
                          <a:latin typeface="Arial Narrow"/>
                          <a:cs typeface="Arial Narrow"/>
                        </a:rPr>
                        <a:t>PhD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Gyeongsang</a:t>
                      </a:r>
                      <a:r>
                        <a:rPr dirty="0" sz="1100" spc="-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National</a:t>
                      </a:r>
                      <a:r>
                        <a:rPr dirty="0" sz="1100" spc="-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University</a:t>
                      </a:r>
                      <a:r>
                        <a:rPr dirty="0" sz="1100" spc="-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Hospital,</a:t>
                      </a:r>
                      <a:r>
                        <a:rPr dirty="0" sz="1100" spc="-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20">
                          <a:latin typeface="Arial Narrow"/>
                          <a:cs typeface="Arial Narrow"/>
                        </a:rPr>
                        <a:t>Korea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Jin-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Sin</a:t>
                      </a: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Koh,</a:t>
                      </a: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MD,</a:t>
                      </a: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25" b="1">
                          <a:latin typeface="Arial Narrow"/>
                          <a:cs typeface="Arial Narrow"/>
                        </a:rPr>
                        <a:t>PhD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Gyeongsang</a:t>
                      </a:r>
                      <a:r>
                        <a:rPr dirty="0" sz="1100" spc="-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National</a:t>
                      </a:r>
                      <a:r>
                        <a:rPr dirty="0" sz="1100" spc="-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University</a:t>
                      </a:r>
                      <a:r>
                        <a:rPr dirty="0" sz="1100" spc="-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Hospital,</a:t>
                      </a:r>
                      <a:r>
                        <a:rPr dirty="0" sz="1100" spc="-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20">
                          <a:latin typeface="Arial Narrow"/>
                          <a:cs typeface="Arial Narrow"/>
                        </a:rPr>
                        <a:t>Korea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100" b="1">
                          <a:latin typeface="Arial Narrow"/>
                          <a:cs typeface="Arial Narrow"/>
                        </a:rPr>
                        <a:t>Kwan</a:t>
                      </a:r>
                      <a:r>
                        <a:rPr dirty="0" sz="1100" spc="-4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Yong</a:t>
                      </a:r>
                      <a:r>
                        <a:rPr dirty="0" sz="1100" spc="-2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Lee,</a:t>
                      </a:r>
                      <a:r>
                        <a:rPr dirty="0" sz="1100" spc="-2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MD,</a:t>
                      </a:r>
                      <a:r>
                        <a:rPr dirty="0" sz="1100" spc="-25" b="1">
                          <a:latin typeface="Arial Narrow"/>
                          <a:cs typeface="Arial Narrow"/>
                        </a:rPr>
                        <a:t> PHD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Incheon</a:t>
                      </a:r>
                      <a:r>
                        <a:rPr dirty="0" sz="1100" spc="-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St</a:t>
                      </a:r>
                      <a:r>
                        <a:rPr dirty="0" sz="1100" spc="-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Mary's</a:t>
                      </a:r>
                      <a:r>
                        <a:rPr dirty="0" sz="1100" spc="-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Hospital,</a:t>
                      </a:r>
                      <a:r>
                        <a:rPr dirty="0" sz="1100" spc="-2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10">
                          <a:latin typeface="Arial Narrow"/>
                          <a:cs typeface="Arial Narrow"/>
                        </a:rPr>
                        <a:t>Korea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Young-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Hyo</a:t>
                      </a: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Lim,</a:t>
                      </a:r>
                      <a:r>
                        <a:rPr dirty="0" sz="1100" spc="-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MD,</a:t>
                      </a:r>
                      <a:r>
                        <a:rPr dirty="0" sz="1100" spc="-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25" b="1">
                          <a:latin typeface="Arial Narrow"/>
                          <a:cs typeface="Arial Narrow"/>
                        </a:rPr>
                        <a:t>PHD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Hanyang</a:t>
                      </a:r>
                      <a:r>
                        <a:rPr dirty="0" sz="1100" spc="-5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University</a:t>
                      </a:r>
                      <a:r>
                        <a:rPr dirty="0" sz="110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Seoul</a:t>
                      </a:r>
                      <a:r>
                        <a:rPr dirty="0" sz="110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Hospital,</a:t>
                      </a:r>
                      <a:r>
                        <a:rPr dirty="0" sz="110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20">
                          <a:latin typeface="Arial Narrow"/>
                          <a:cs typeface="Arial Narrow"/>
                        </a:rPr>
                        <a:t>Korea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Yun-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Hyeong</a:t>
                      </a:r>
                      <a:r>
                        <a:rPr dirty="0" sz="1100" spc="-1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Cho,</a:t>
                      </a:r>
                      <a:r>
                        <a:rPr dirty="0" sz="1100" spc="-1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MD,</a:t>
                      </a:r>
                      <a:r>
                        <a:rPr dirty="0" sz="1100" spc="-1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25" b="1">
                          <a:latin typeface="Arial Narrow"/>
                          <a:cs typeface="Arial Narrow"/>
                        </a:rPr>
                        <a:t>PHD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Hanyang</a:t>
                      </a:r>
                      <a:r>
                        <a:rPr dirty="0" sz="1100" spc="-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University</a:t>
                      </a:r>
                      <a:r>
                        <a:rPr dirty="0" sz="1100" spc="-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Myongji</a:t>
                      </a:r>
                      <a:r>
                        <a:rPr dirty="0" sz="1100" spc="-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Hospital,</a:t>
                      </a:r>
                      <a:r>
                        <a:rPr dirty="0" sz="110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20">
                          <a:latin typeface="Arial Narrow"/>
                          <a:cs typeface="Arial Narrow"/>
                        </a:rPr>
                        <a:t>Korea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Jin-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Man</a:t>
                      </a: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Cho,</a:t>
                      </a: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MD,</a:t>
                      </a: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25" b="1">
                          <a:latin typeface="Arial Narrow"/>
                          <a:cs typeface="Arial Narrow"/>
                        </a:rPr>
                        <a:t>PhD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Kyung</a:t>
                      </a:r>
                      <a:r>
                        <a:rPr dirty="0" sz="1100" spc="-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Hee</a:t>
                      </a:r>
                      <a:r>
                        <a:rPr dirty="0" sz="1100" spc="-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University</a:t>
                      </a:r>
                      <a:r>
                        <a:rPr dirty="0" sz="1100" spc="-2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Hospital</a:t>
                      </a:r>
                      <a:r>
                        <a:rPr dirty="0" sz="1100" spc="-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at</a:t>
                      </a:r>
                      <a:r>
                        <a:rPr dirty="0" sz="1100" spc="-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Gangdong,</a:t>
                      </a:r>
                      <a:r>
                        <a:rPr dirty="0" sz="1100" spc="-2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10">
                          <a:latin typeface="Arial Narrow"/>
                          <a:cs typeface="Arial Narrow"/>
                        </a:rPr>
                        <a:t>Korea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100" b="1">
                          <a:latin typeface="Arial Narrow"/>
                          <a:cs typeface="Arial Narrow"/>
                        </a:rPr>
                        <a:t>Woo</a:t>
                      </a:r>
                      <a:r>
                        <a:rPr dirty="0" sz="1100" spc="-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Jin</a:t>
                      </a:r>
                      <a:r>
                        <a:rPr dirty="0" sz="1100" spc="-1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Jang,</a:t>
                      </a:r>
                      <a:r>
                        <a:rPr dirty="0" sz="1100" spc="-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MD,</a:t>
                      </a:r>
                      <a:r>
                        <a:rPr dirty="0" sz="1100" spc="-1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25" b="1">
                          <a:latin typeface="Arial Narrow"/>
                          <a:cs typeface="Arial Narrow"/>
                        </a:rPr>
                        <a:t>PhD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Ewha</a:t>
                      </a:r>
                      <a:r>
                        <a:rPr dirty="0" sz="1100" spc="-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Womans</a:t>
                      </a:r>
                      <a:r>
                        <a:rPr dirty="0" sz="1100" spc="-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University</a:t>
                      </a:r>
                      <a:r>
                        <a:rPr dirty="0" sz="1100" spc="-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College</a:t>
                      </a:r>
                      <a:r>
                        <a:rPr dirty="0" sz="1100" spc="-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dirty="0" sz="1100" spc="-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Medicine,</a:t>
                      </a:r>
                      <a:r>
                        <a:rPr dirty="0" sz="1100" spc="-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20">
                          <a:latin typeface="Arial Narrow"/>
                          <a:cs typeface="Arial Narrow"/>
                        </a:rPr>
                        <a:t>Korea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Kook-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Jin</a:t>
                      </a: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Chun,</a:t>
                      </a: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MD,</a:t>
                      </a:r>
                      <a:r>
                        <a:rPr dirty="0" sz="11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25" b="1">
                          <a:latin typeface="Arial Narrow"/>
                          <a:cs typeface="Arial Narrow"/>
                        </a:rPr>
                        <a:t>PhD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Pusan</a:t>
                      </a:r>
                      <a:r>
                        <a:rPr dirty="0" sz="1100" spc="-5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National</a:t>
                      </a:r>
                      <a:r>
                        <a:rPr dirty="0" sz="1100" spc="-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University</a:t>
                      </a:r>
                      <a:r>
                        <a:rPr dirty="0" sz="110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Yangsan</a:t>
                      </a:r>
                      <a:r>
                        <a:rPr dirty="0" sz="1100" spc="-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Hospital,</a:t>
                      </a:r>
                      <a:r>
                        <a:rPr dirty="0" sz="110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20">
                          <a:latin typeface="Arial Narrow"/>
                          <a:cs typeface="Arial Narrow"/>
                        </a:rPr>
                        <a:t>Korea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9691" y="821715"/>
            <a:ext cx="11489055" cy="400685"/>
          </a:xfrm>
          <a:prstGeom prst="rect"/>
          <a:ln w="19050">
            <a:solidFill>
              <a:srgbClr val="0058A8"/>
            </a:solidFill>
          </a:ln>
        </p:spPr>
        <p:txBody>
          <a:bodyPr wrap="square" lIns="0" tIns="45720" rIns="0" bIns="0" rtlCol="0" vert="horz">
            <a:spAutoFit/>
          </a:bodyPr>
          <a:lstStyle/>
          <a:p>
            <a:pPr marL="554990">
              <a:lnSpc>
                <a:spcPct val="100000"/>
              </a:lnSpc>
              <a:spcBef>
                <a:spcPts val="360"/>
              </a:spcBef>
            </a:pPr>
            <a:r>
              <a:rPr dirty="0" sz="2000" b="0">
                <a:solidFill>
                  <a:srgbClr val="000000"/>
                </a:solidFill>
                <a:latin typeface="Arial Narrow"/>
                <a:cs typeface="Arial Narrow"/>
              </a:rPr>
              <a:t>I</a:t>
            </a:r>
            <a:r>
              <a:rPr dirty="0" sz="2000" spc="-45" b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sz="2000" b="0">
                <a:solidFill>
                  <a:srgbClr val="000000"/>
                </a:solidFill>
                <a:latin typeface="Arial Narrow"/>
                <a:cs typeface="Arial Narrow"/>
              </a:rPr>
              <a:t>would</a:t>
            </a:r>
            <a:r>
              <a:rPr dirty="0" sz="2000" spc="-30" b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sz="2000" b="0">
                <a:solidFill>
                  <a:srgbClr val="000000"/>
                </a:solidFill>
                <a:latin typeface="Arial Narrow"/>
                <a:cs typeface="Arial Narrow"/>
              </a:rPr>
              <a:t>like</a:t>
            </a:r>
            <a:r>
              <a:rPr dirty="0" sz="2000" spc="-30" b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sz="2000" b="0">
                <a:solidFill>
                  <a:srgbClr val="000000"/>
                </a:solidFill>
                <a:latin typeface="Arial Narrow"/>
                <a:cs typeface="Arial Narrow"/>
              </a:rPr>
              <a:t>to</a:t>
            </a:r>
            <a:r>
              <a:rPr dirty="0" sz="2000" spc="-25" b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sz="2000" b="0">
                <a:solidFill>
                  <a:srgbClr val="000000"/>
                </a:solidFill>
                <a:latin typeface="Arial Narrow"/>
                <a:cs typeface="Arial Narrow"/>
              </a:rPr>
              <a:t>thank</a:t>
            </a:r>
            <a:r>
              <a:rPr dirty="0" sz="2000" spc="-20" b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sz="2000">
                <a:solidFill>
                  <a:srgbClr val="000000"/>
                </a:solidFill>
              </a:rPr>
              <a:t>patients</a:t>
            </a:r>
            <a:r>
              <a:rPr dirty="0" sz="2000" spc="-25">
                <a:solidFill>
                  <a:srgbClr val="000000"/>
                </a:solidFill>
              </a:rPr>
              <a:t> </a:t>
            </a:r>
            <a:r>
              <a:rPr dirty="0" sz="2000" b="0">
                <a:solidFill>
                  <a:srgbClr val="000000"/>
                </a:solidFill>
                <a:latin typeface="Arial Narrow"/>
                <a:cs typeface="Arial Narrow"/>
              </a:rPr>
              <a:t>enrolled,</a:t>
            </a:r>
            <a:r>
              <a:rPr dirty="0" sz="2000" spc="-30" b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sz="2000">
                <a:solidFill>
                  <a:srgbClr val="000000"/>
                </a:solidFill>
              </a:rPr>
              <a:t>research</a:t>
            </a:r>
            <a:r>
              <a:rPr dirty="0" sz="2000" spc="-30">
                <a:solidFill>
                  <a:srgbClr val="000000"/>
                </a:solidFill>
              </a:rPr>
              <a:t> </a:t>
            </a:r>
            <a:r>
              <a:rPr dirty="0" sz="2000">
                <a:solidFill>
                  <a:srgbClr val="000000"/>
                </a:solidFill>
              </a:rPr>
              <a:t>nurses</a:t>
            </a:r>
            <a:r>
              <a:rPr dirty="0" sz="2000" b="0">
                <a:solidFill>
                  <a:srgbClr val="000000"/>
                </a:solidFill>
                <a:latin typeface="Arial Narrow"/>
                <a:cs typeface="Arial Narrow"/>
              </a:rPr>
              <a:t>,</a:t>
            </a:r>
            <a:r>
              <a:rPr dirty="0" sz="2000" spc="-35" b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sz="2000">
                <a:solidFill>
                  <a:srgbClr val="000000"/>
                </a:solidFill>
              </a:rPr>
              <a:t>study</a:t>
            </a:r>
            <a:r>
              <a:rPr dirty="0" sz="2000" spc="-25">
                <a:solidFill>
                  <a:srgbClr val="000000"/>
                </a:solidFill>
              </a:rPr>
              <a:t> </a:t>
            </a:r>
            <a:r>
              <a:rPr dirty="0" sz="2000">
                <a:solidFill>
                  <a:srgbClr val="000000"/>
                </a:solidFill>
              </a:rPr>
              <a:t>coordinators</a:t>
            </a:r>
            <a:r>
              <a:rPr dirty="0" sz="2000" b="0">
                <a:solidFill>
                  <a:srgbClr val="000000"/>
                </a:solidFill>
                <a:latin typeface="Arial Narrow"/>
                <a:cs typeface="Arial Narrow"/>
              </a:rPr>
              <a:t>,</a:t>
            </a:r>
            <a:r>
              <a:rPr dirty="0" sz="2000" spc="-35" b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sz="2000" b="0">
                <a:solidFill>
                  <a:srgbClr val="000000"/>
                </a:solidFill>
                <a:latin typeface="Arial Narrow"/>
                <a:cs typeface="Arial Narrow"/>
              </a:rPr>
              <a:t>and</a:t>
            </a:r>
            <a:r>
              <a:rPr dirty="0" sz="2000" spc="-25" b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sz="2000">
                <a:solidFill>
                  <a:srgbClr val="000000"/>
                </a:solidFill>
              </a:rPr>
              <a:t>participating</a:t>
            </a:r>
            <a:r>
              <a:rPr dirty="0" sz="2000" spc="-25">
                <a:solidFill>
                  <a:srgbClr val="000000"/>
                </a:solidFill>
              </a:rPr>
              <a:t> </a:t>
            </a:r>
            <a:r>
              <a:rPr dirty="0" sz="2000" spc="-10">
                <a:solidFill>
                  <a:srgbClr val="000000"/>
                </a:solidFill>
              </a:rPr>
              <a:t>investigators</a:t>
            </a:r>
            <a:r>
              <a:rPr dirty="0" sz="2000" spc="-10" b="0">
                <a:solidFill>
                  <a:srgbClr val="000000"/>
                </a:solidFill>
                <a:latin typeface="Arial Narrow"/>
                <a:cs typeface="Arial Narrow"/>
              </a:rPr>
              <a:t>.</a:t>
            </a:r>
            <a:endParaRPr sz="2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872004" y="6217411"/>
            <a:ext cx="65766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 Narrow"/>
                <a:cs typeface="Arial Narrow"/>
              </a:rPr>
              <a:t>Lee</a:t>
            </a:r>
            <a:r>
              <a:rPr dirty="0" sz="1800" spc="-1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 Narrow"/>
                <a:cs typeface="Arial Narrow"/>
              </a:rPr>
              <a:t>JM,</a:t>
            </a:r>
            <a:r>
              <a:rPr dirty="0" sz="1800" spc="-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 Narrow"/>
                <a:cs typeface="Arial Narrow"/>
              </a:rPr>
              <a:t>Choi</a:t>
            </a:r>
            <a:r>
              <a:rPr dirty="0" sz="1800" spc="-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 Narrow"/>
                <a:cs typeface="Arial Narrow"/>
              </a:rPr>
              <a:t>KH,</a:t>
            </a:r>
            <a:r>
              <a:rPr dirty="0" sz="1800" spc="-1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 Narrow"/>
                <a:cs typeface="Arial Narrow"/>
              </a:rPr>
              <a:t>Song</a:t>
            </a:r>
            <a:r>
              <a:rPr dirty="0" sz="1800" spc="-3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 Narrow"/>
                <a:cs typeface="Arial Narrow"/>
              </a:rPr>
              <a:t>YB</a:t>
            </a:r>
            <a:r>
              <a:rPr dirty="0" sz="1800" spc="-1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 Narrow"/>
                <a:cs typeface="Arial Narrow"/>
              </a:rPr>
              <a:t>,,,,,</a:t>
            </a:r>
            <a:r>
              <a:rPr dirty="0" sz="1800" spc="-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 Narrow"/>
                <a:cs typeface="Arial Narrow"/>
              </a:rPr>
              <a:t>Hahn</a:t>
            </a:r>
            <a:r>
              <a:rPr dirty="0" sz="1800" spc="-1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800" spc="-35" b="1">
                <a:solidFill>
                  <a:srgbClr val="FFFFFF"/>
                </a:solidFill>
                <a:latin typeface="Arial Narrow"/>
                <a:cs typeface="Arial Narrow"/>
              </a:rPr>
              <a:t>JY,</a:t>
            </a:r>
            <a:r>
              <a:rPr dirty="0" sz="1800" spc="-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 Narrow"/>
                <a:cs typeface="Arial Narrow"/>
              </a:rPr>
              <a:t>et</a:t>
            </a:r>
            <a:r>
              <a:rPr dirty="0" sz="1800" spc="-1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 Narrow"/>
                <a:cs typeface="Arial Narrow"/>
              </a:rPr>
              <a:t>al.</a:t>
            </a:r>
            <a:r>
              <a:rPr dirty="0" sz="1800" spc="-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 Narrow"/>
                <a:cs typeface="Arial Narrow"/>
              </a:rPr>
              <a:t>NEJM</a:t>
            </a:r>
            <a:r>
              <a:rPr dirty="0" sz="1800" spc="-1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 Narrow"/>
                <a:cs typeface="Arial Narrow"/>
              </a:rPr>
              <a:t>2023,</a:t>
            </a:r>
            <a:r>
              <a:rPr dirty="0" sz="1800" spc="-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 Narrow"/>
                <a:cs typeface="Arial Narrow"/>
              </a:rPr>
              <a:t>Mar</a:t>
            </a:r>
            <a:r>
              <a:rPr dirty="0" sz="1800" spc="-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 Narrow"/>
                <a:cs typeface="Arial Narrow"/>
              </a:rPr>
              <a:t>5</a:t>
            </a:r>
            <a:r>
              <a:rPr dirty="0" baseline="23148" sz="1800" b="1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dirty="0" sz="1800" b="1">
                <a:solidFill>
                  <a:srgbClr val="FFFFFF"/>
                </a:solidFill>
                <a:latin typeface="Arial Narrow"/>
                <a:cs typeface="Arial Narrow"/>
              </a:rPr>
              <a:t>,</a:t>
            </a:r>
            <a:r>
              <a:rPr dirty="0" sz="1800" spc="-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 Narrow"/>
                <a:cs typeface="Arial Narrow"/>
              </a:rPr>
              <a:t>On-</a:t>
            </a:r>
            <a:r>
              <a:rPr dirty="0" sz="1800" spc="-20" b="1">
                <a:solidFill>
                  <a:srgbClr val="FFFFFF"/>
                </a:solidFill>
                <a:latin typeface="Arial Narrow"/>
                <a:cs typeface="Arial Narrow"/>
              </a:rPr>
              <a:t>line</a:t>
            </a:r>
            <a:endParaRPr sz="1800">
              <a:latin typeface="Arial Narrow"/>
              <a:cs typeface="Arial Narrow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73795" y="495859"/>
            <a:ext cx="5911572" cy="76006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28314" y="1441579"/>
            <a:ext cx="8094306" cy="44320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6267" y="202272"/>
            <a:ext cx="2383680" cy="48324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28690" y="997398"/>
            <a:ext cx="2165169" cy="196519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78204" y="997398"/>
            <a:ext cx="2175069" cy="196519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35286" y="986027"/>
            <a:ext cx="11515725" cy="48152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 marR="4403090" indent="-2851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2000">
                <a:latin typeface="Arial Narrow"/>
                <a:cs typeface="Arial Narrow"/>
              </a:rPr>
              <a:t>Patients</a:t>
            </a:r>
            <a:r>
              <a:rPr dirty="0" sz="2000" spc="-4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with</a:t>
            </a:r>
            <a:r>
              <a:rPr dirty="0" sz="2000" spc="-2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complex</a:t>
            </a:r>
            <a:r>
              <a:rPr dirty="0" sz="2000" spc="-3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coronary</a:t>
            </a:r>
            <a:r>
              <a:rPr dirty="0" sz="2000" spc="-2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artery</a:t>
            </a:r>
            <a:r>
              <a:rPr dirty="0" sz="2000" spc="-2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lesions</a:t>
            </a:r>
            <a:r>
              <a:rPr dirty="0" sz="2000" spc="-2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undergoing</a:t>
            </a:r>
            <a:r>
              <a:rPr dirty="0" sz="2000" spc="-3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PCI</a:t>
            </a:r>
            <a:r>
              <a:rPr dirty="0" sz="2000" spc="-3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have</a:t>
            </a:r>
            <a:r>
              <a:rPr dirty="0" sz="2000" spc="-25">
                <a:latin typeface="Arial Narrow"/>
                <a:cs typeface="Arial Narrow"/>
              </a:rPr>
              <a:t> </a:t>
            </a:r>
            <a:r>
              <a:rPr dirty="0" sz="2000" spc="-10">
                <a:latin typeface="Arial Narrow"/>
                <a:cs typeface="Arial Narrow"/>
              </a:rPr>
              <a:t>worse </a:t>
            </a:r>
            <a:r>
              <a:rPr dirty="0" sz="2000">
                <a:latin typeface="Arial Narrow"/>
                <a:cs typeface="Arial Narrow"/>
              </a:rPr>
              <a:t>clinical</a:t>
            </a:r>
            <a:r>
              <a:rPr dirty="0" sz="2000" spc="-3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outcomes</a:t>
            </a:r>
            <a:r>
              <a:rPr dirty="0" sz="2000" spc="-1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than</a:t>
            </a:r>
            <a:r>
              <a:rPr dirty="0" sz="2000" spc="-2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patients</a:t>
            </a:r>
            <a:r>
              <a:rPr dirty="0" sz="2000" spc="-1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without</a:t>
            </a:r>
            <a:r>
              <a:rPr dirty="0" sz="2000" spc="-3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complex</a:t>
            </a:r>
            <a:r>
              <a:rPr dirty="0" sz="2000" spc="-1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coronary</a:t>
            </a:r>
            <a:r>
              <a:rPr dirty="0" sz="2000" spc="-2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artery</a:t>
            </a:r>
            <a:r>
              <a:rPr dirty="0" sz="2000" spc="-15">
                <a:latin typeface="Arial Narrow"/>
                <a:cs typeface="Arial Narrow"/>
              </a:rPr>
              <a:t> </a:t>
            </a:r>
            <a:r>
              <a:rPr dirty="0" sz="2000" spc="-10">
                <a:latin typeface="Arial Narrow"/>
                <a:cs typeface="Arial Narrow"/>
              </a:rPr>
              <a:t>lesions.</a:t>
            </a:r>
            <a:endParaRPr sz="20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800">
              <a:latin typeface="Arial Narrow"/>
              <a:cs typeface="Arial Narrow"/>
            </a:endParaRPr>
          </a:p>
          <a:p>
            <a:pPr marL="297815" marR="4289425" indent="-285115">
              <a:lnSpc>
                <a:spcPct val="100000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2000">
                <a:latin typeface="Arial Narrow"/>
                <a:cs typeface="Arial Narrow"/>
              </a:rPr>
              <a:t>Intravascular</a:t>
            </a:r>
            <a:r>
              <a:rPr dirty="0" sz="2000" spc="-4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imaging</a:t>
            </a:r>
            <a:r>
              <a:rPr dirty="0" sz="2000" spc="-3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with</a:t>
            </a:r>
            <a:r>
              <a:rPr dirty="0" sz="2000" spc="-3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intravascular</a:t>
            </a:r>
            <a:r>
              <a:rPr dirty="0" sz="2000" spc="-3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ultrasound</a:t>
            </a:r>
            <a:r>
              <a:rPr dirty="0" sz="2000" spc="-3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(IVUS)</a:t>
            </a:r>
            <a:r>
              <a:rPr dirty="0" sz="2000" spc="-2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or</a:t>
            </a:r>
            <a:r>
              <a:rPr dirty="0" sz="2000" spc="-25">
                <a:latin typeface="Arial Narrow"/>
                <a:cs typeface="Arial Narrow"/>
              </a:rPr>
              <a:t> </a:t>
            </a:r>
            <a:r>
              <a:rPr dirty="0" sz="2000" spc="-10">
                <a:latin typeface="Arial Narrow"/>
                <a:cs typeface="Arial Narrow"/>
              </a:rPr>
              <a:t>optical </a:t>
            </a:r>
            <a:r>
              <a:rPr dirty="0" sz="2000">
                <a:latin typeface="Arial Narrow"/>
                <a:cs typeface="Arial Narrow"/>
              </a:rPr>
              <a:t>coherence</a:t>
            </a:r>
            <a:r>
              <a:rPr dirty="0" sz="2000" spc="-3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tomography</a:t>
            </a:r>
            <a:r>
              <a:rPr dirty="0" sz="2000" spc="-1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(OCT)</a:t>
            </a:r>
            <a:r>
              <a:rPr dirty="0" sz="2000" spc="-1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are</a:t>
            </a:r>
            <a:r>
              <a:rPr dirty="0" sz="2000" spc="-2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used</a:t>
            </a:r>
            <a:r>
              <a:rPr dirty="0" sz="2000" spc="-1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to</a:t>
            </a:r>
            <a:r>
              <a:rPr dirty="0" sz="2000" spc="-2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select</a:t>
            </a:r>
            <a:r>
              <a:rPr dirty="0" sz="2000" spc="-2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the</a:t>
            </a:r>
            <a:r>
              <a:rPr dirty="0" sz="2000" spc="-2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appropriate</a:t>
            </a:r>
            <a:r>
              <a:rPr dirty="0" sz="2000" spc="-1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stent</a:t>
            </a:r>
            <a:r>
              <a:rPr dirty="0" sz="2000" spc="-20">
                <a:latin typeface="Arial Narrow"/>
                <a:cs typeface="Arial Narrow"/>
              </a:rPr>
              <a:t> </a:t>
            </a:r>
            <a:r>
              <a:rPr dirty="0" sz="2000" spc="-10">
                <a:latin typeface="Arial Narrow"/>
                <a:cs typeface="Arial Narrow"/>
              </a:rPr>
              <a:t>size, </a:t>
            </a:r>
            <a:r>
              <a:rPr dirty="0" sz="2000">
                <a:latin typeface="Arial Narrow"/>
                <a:cs typeface="Arial Narrow"/>
              </a:rPr>
              <a:t>to</a:t>
            </a:r>
            <a:r>
              <a:rPr dirty="0" sz="2000" spc="-4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determine</a:t>
            </a:r>
            <a:r>
              <a:rPr dirty="0" sz="2000" spc="-3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the</a:t>
            </a:r>
            <a:r>
              <a:rPr dirty="0" sz="2000" spc="-2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stent</a:t>
            </a:r>
            <a:r>
              <a:rPr dirty="0" sz="2000" spc="-3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landing</a:t>
            </a:r>
            <a:r>
              <a:rPr dirty="0" sz="2000" spc="-2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zone,</a:t>
            </a:r>
            <a:r>
              <a:rPr dirty="0" sz="2000" spc="-3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and</a:t>
            </a:r>
            <a:r>
              <a:rPr dirty="0" sz="2000" spc="-3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to</a:t>
            </a:r>
            <a:r>
              <a:rPr dirty="0" sz="2000" spc="-2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determine</a:t>
            </a:r>
            <a:r>
              <a:rPr dirty="0" sz="2000" spc="-3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if</a:t>
            </a:r>
            <a:r>
              <a:rPr dirty="0" sz="2000" spc="-3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the</a:t>
            </a:r>
            <a:r>
              <a:rPr dirty="0" sz="2000" spc="-3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stent</a:t>
            </a:r>
            <a:r>
              <a:rPr dirty="0" sz="2000" spc="-30">
                <a:latin typeface="Arial Narrow"/>
                <a:cs typeface="Arial Narrow"/>
              </a:rPr>
              <a:t> </a:t>
            </a:r>
            <a:r>
              <a:rPr dirty="0" sz="2000" spc="-25">
                <a:latin typeface="Arial Narrow"/>
                <a:cs typeface="Arial Narrow"/>
              </a:rPr>
              <a:t>is </a:t>
            </a:r>
            <a:r>
              <a:rPr dirty="0" sz="2000">
                <a:latin typeface="Arial Narrow"/>
                <a:cs typeface="Arial Narrow"/>
              </a:rPr>
              <a:t>underexpanded,</a:t>
            </a:r>
            <a:r>
              <a:rPr dirty="0" sz="2000" spc="-3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or</a:t>
            </a:r>
            <a:r>
              <a:rPr dirty="0" sz="2000" spc="-1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there</a:t>
            </a:r>
            <a:r>
              <a:rPr dirty="0" sz="2000" spc="-2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is</a:t>
            </a:r>
            <a:r>
              <a:rPr dirty="0" sz="2000" spc="-1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a</a:t>
            </a:r>
            <a:r>
              <a:rPr dirty="0" sz="2000" spc="-2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stent</a:t>
            </a:r>
            <a:r>
              <a:rPr dirty="0" sz="2000" spc="-2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edge</a:t>
            </a:r>
            <a:r>
              <a:rPr dirty="0" sz="2000" spc="-15">
                <a:latin typeface="Arial Narrow"/>
                <a:cs typeface="Arial Narrow"/>
              </a:rPr>
              <a:t> </a:t>
            </a:r>
            <a:r>
              <a:rPr dirty="0" sz="2000" spc="-10">
                <a:latin typeface="Arial Narrow"/>
                <a:cs typeface="Arial Narrow"/>
              </a:rPr>
              <a:t>dissection.</a:t>
            </a:r>
            <a:endParaRPr sz="20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050">
              <a:latin typeface="Arial Narrow"/>
              <a:cs typeface="Arial Narrow"/>
            </a:endParaRPr>
          </a:p>
          <a:p>
            <a:pPr marL="297815" marR="5080" indent="-285115">
              <a:lnSpc>
                <a:spcPct val="100000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2000">
                <a:latin typeface="Arial Narrow"/>
                <a:cs typeface="Arial Narrow"/>
              </a:rPr>
              <a:t>Previous</a:t>
            </a:r>
            <a:r>
              <a:rPr dirty="0" sz="2000" spc="-2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trials</a:t>
            </a:r>
            <a:r>
              <a:rPr dirty="0" sz="2000" spc="-20">
                <a:latin typeface="Arial Narrow"/>
                <a:cs typeface="Arial Narrow"/>
              </a:rPr>
              <a:t> </a:t>
            </a:r>
            <a:r>
              <a:rPr dirty="0" sz="2000" spc="-10">
                <a:latin typeface="Arial Narrow"/>
                <a:cs typeface="Arial Narrow"/>
              </a:rPr>
              <a:t>(CTO-</a:t>
            </a:r>
            <a:r>
              <a:rPr dirty="0" sz="2000">
                <a:latin typeface="Arial Narrow"/>
                <a:cs typeface="Arial Narrow"/>
              </a:rPr>
              <a:t>IVUS,</a:t>
            </a:r>
            <a:r>
              <a:rPr dirty="0" sz="2000" spc="-114">
                <a:latin typeface="Arial Narrow"/>
                <a:cs typeface="Arial Narrow"/>
              </a:rPr>
              <a:t> </a:t>
            </a:r>
            <a:r>
              <a:rPr dirty="0" sz="2000" spc="-10">
                <a:latin typeface="Arial Narrow"/>
                <a:cs typeface="Arial Narrow"/>
              </a:rPr>
              <a:t>AVIO,</a:t>
            </a:r>
            <a:r>
              <a:rPr dirty="0" sz="2000" spc="-30">
                <a:latin typeface="Arial Narrow"/>
                <a:cs typeface="Arial Narrow"/>
              </a:rPr>
              <a:t> </a:t>
            </a:r>
            <a:r>
              <a:rPr dirty="0" sz="2000" spc="-10">
                <a:latin typeface="Arial Narrow"/>
                <a:cs typeface="Arial Narrow"/>
              </a:rPr>
              <a:t>HOME-</a:t>
            </a:r>
            <a:r>
              <a:rPr dirty="0" sz="2000">
                <a:latin typeface="Arial Narrow"/>
                <a:cs typeface="Arial Narrow"/>
              </a:rPr>
              <a:t>DES-IVUS,</a:t>
            </a:r>
            <a:r>
              <a:rPr dirty="0" sz="2000" spc="-2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IVUS-XPL,</a:t>
            </a:r>
            <a:r>
              <a:rPr dirty="0" sz="2000" spc="-30">
                <a:latin typeface="Arial Narrow"/>
                <a:cs typeface="Arial Narrow"/>
              </a:rPr>
              <a:t> </a:t>
            </a:r>
            <a:r>
              <a:rPr dirty="0" sz="2000" spc="-25">
                <a:latin typeface="Arial Narrow"/>
                <a:cs typeface="Arial Narrow"/>
              </a:rPr>
              <a:t>ULTIMATE)</a:t>
            </a:r>
            <a:r>
              <a:rPr dirty="0" sz="2000" spc="-2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have</a:t>
            </a:r>
            <a:r>
              <a:rPr dirty="0" sz="2000" spc="-2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reported</a:t>
            </a:r>
            <a:r>
              <a:rPr dirty="0" sz="2000" spc="-2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lower</a:t>
            </a:r>
            <a:r>
              <a:rPr dirty="0" sz="2000" spc="-1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rates</a:t>
            </a:r>
            <a:r>
              <a:rPr dirty="0" sz="2000" spc="-2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of</a:t>
            </a:r>
            <a:r>
              <a:rPr dirty="0" sz="2000" spc="-3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major</a:t>
            </a:r>
            <a:r>
              <a:rPr dirty="0" sz="2000" spc="-15">
                <a:latin typeface="Arial Narrow"/>
                <a:cs typeface="Arial Narrow"/>
              </a:rPr>
              <a:t> </a:t>
            </a:r>
            <a:r>
              <a:rPr dirty="0" sz="2000" spc="-10">
                <a:latin typeface="Arial Narrow"/>
                <a:cs typeface="Arial Narrow"/>
              </a:rPr>
              <a:t>adverse </a:t>
            </a:r>
            <a:r>
              <a:rPr dirty="0" sz="2000">
                <a:latin typeface="Arial Narrow"/>
                <a:cs typeface="Arial Narrow"/>
              </a:rPr>
              <a:t>clinical</a:t>
            </a:r>
            <a:r>
              <a:rPr dirty="0" sz="2000" spc="-2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events following</a:t>
            </a:r>
            <a:r>
              <a:rPr dirty="0" sz="2000" spc="-1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IVUS-guided</a:t>
            </a:r>
            <a:r>
              <a:rPr dirty="0" sz="2000" spc="-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PCI</a:t>
            </a:r>
            <a:r>
              <a:rPr dirty="0" sz="2000" spc="-1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compared</a:t>
            </a:r>
            <a:r>
              <a:rPr dirty="0" sz="2000" spc="-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with</a:t>
            </a:r>
            <a:r>
              <a:rPr dirty="0" sz="2000" spc="-5">
                <a:latin typeface="Arial Narrow"/>
                <a:cs typeface="Arial Narrow"/>
              </a:rPr>
              <a:t> </a:t>
            </a:r>
            <a:r>
              <a:rPr dirty="0" sz="2000" spc="-10">
                <a:latin typeface="Arial Narrow"/>
                <a:cs typeface="Arial Narrow"/>
              </a:rPr>
              <a:t>angiography-</a:t>
            </a:r>
            <a:r>
              <a:rPr dirty="0" sz="2000">
                <a:latin typeface="Arial Narrow"/>
                <a:cs typeface="Arial Narrow"/>
              </a:rPr>
              <a:t>guided</a:t>
            </a:r>
            <a:r>
              <a:rPr dirty="0" sz="2000" spc="-1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PCI</a:t>
            </a:r>
            <a:r>
              <a:rPr dirty="0" sz="2000" spc="-1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but</a:t>
            </a:r>
            <a:r>
              <a:rPr dirty="0" sz="2000" spc="-1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have</a:t>
            </a:r>
            <a:r>
              <a:rPr dirty="0" sz="2000" spc="-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not</a:t>
            </a:r>
            <a:r>
              <a:rPr dirty="0" sz="2000" spc="-1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been</a:t>
            </a:r>
            <a:r>
              <a:rPr dirty="0" sz="2000" spc="-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considered</a:t>
            </a:r>
            <a:r>
              <a:rPr dirty="0" sz="2000" spc="-5">
                <a:latin typeface="Arial Narrow"/>
                <a:cs typeface="Arial Narrow"/>
              </a:rPr>
              <a:t> </a:t>
            </a:r>
            <a:r>
              <a:rPr dirty="0" sz="2000" spc="-10">
                <a:latin typeface="Arial Narrow"/>
                <a:cs typeface="Arial Narrow"/>
              </a:rPr>
              <a:t>definitive </a:t>
            </a:r>
            <a:r>
              <a:rPr dirty="0" sz="2000">
                <a:latin typeface="Arial Narrow"/>
                <a:cs typeface="Arial Narrow"/>
              </a:rPr>
              <a:t>due</a:t>
            </a:r>
            <a:r>
              <a:rPr dirty="0" sz="2000" spc="-1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to</a:t>
            </a:r>
            <a:r>
              <a:rPr dirty="0" sz="2000" spc="-1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limited</a:t>
            </a:r>
            <a:r>
              <a:rPr dirty="0" sz="2000" spc="-1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sample</a:t>
            </a:r>
            <a:r>
              <a:rPr dirty="0" sz="2000" spc="-1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size,</a:t>
            </a:r>
            <a:r>
              <a:rPr dirty="0" sz="2000" spc="-2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short</a:t>
            </a:r>
            <a:r>
              <a:rPr dirty="0" sz="2000" spc="-20">
                <a:latin typeface="Arial Narrow"/>
                <a:cs typeface="Arial Narrow"/>
              </a:rPr>
              <a:t> </a:t>
            </a:r>
            <a:r>
              <a:rPr dirty="0" sz="2000" spc="-10">
                <a:latin typeface="Arial Narrow"/>
                <a:cs typeface="Arial Narrow"/>
              </a:rPr>
              <a:t>follow-</a:t>
            </a:r>
            <a:r>
              <a:rPr dirty="0" sz="2000">
                <a:latin typeface="Arial Narrow"/>
                <a:cs typeface="Arial Narrow"/>
              </a:rPr>
              <a:t>up</a:t>
            </a:r>
            <a:r>
              <a:rPr dirty="0" sz="2000" spc="-1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duration,</a:t>
            </a:r>
            <a:r>
              <a:rPr dirty="0" sz="2000" spc="-2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or</a:t>
            </a:r>
            <a:r>
              <a:rPr dirty="0" sz="2000" spc="-1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inclusion</a:t>
            </a:r>
            <a:r>
              <a:rPr dirty="0" sz="2000" spc="-1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of</a:t>
            </a:r>
            <a:r>
              <a:rPr dirty="0" sz="2000" spc="-2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highly</a:t>
            </a:r>
            <a:r>
              <a:rPr dirty="0" sz="2000" spc="-1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selected</a:t>
            </a:r>
            <a:r>
              <a:rPr dirty="0" sz="2000" spc="-1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coronary</a:t>
            </a:r>
            <a:r>
              <a:rPr dirty="0" sz="2000" spc="-1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lesion</a:t>
            </a:r>
            <a:r>
              <a:rPr dirty="0" sz="2000" spc="-15">
                <a:latin typeface="Arial Narrow"/>
                <a:cs typeface="Arial Narrow"/>
              </a:rPr>
              <a:t> </a:t>
            </a:r>
            <a:r>
              <a:rPr dirty="0" sz="2000" spc="-10">
                <a:latin typeface="Arial Narrow"/>
                <a:cs typeface="Arial Narrow"/>
              </a:rPr>
              <a:t>subsets.</a:t>
            </a:r>
            <a:endParaRPr sz="20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00">
              <a:latin typeface="Arial Narrow"/>
              <a:cs typeface="Arial Narrow"/>
            </a:endParaRPr>
          </a:p>
          <a:p>
            <a:pPr algn="ctr" marL="1364615" marR="1336040">
              <a:lnSpc>
                <a:spcPts val="2780"/>
              </a:lnSpc>
              <a:spcBef>
                <a:spcPts val="5"/>
              </a:spcBef>
            </a:pPr>
            <a:r>
              <a:rPr dirty="0" sz="2400" b="1">
                <a:solidFill>
                  <a:srgbClr val="002060"/>
                </a:solidFill>
                <a:latin typeface="Arial Narrow"/>
                <a:cs typeface="Arial Narrow"/>
              </a:rPr>
              <a:t>Randomized</a:t>
            </a:r>
            <a:r>
              <a:rPr dirty="0" sz="2400" spc="-30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002060"/>
                </a:solidFill>
                <a:latin typeface="Arial Narrow"/>
                <a:cs typeface="Arial Narrow"/>
              </a:rPr>
              <a:t>controlled</a:t>
            </a:r>
            <a:r>
              <a:rPr dirty="0" sz="2400" spc="-1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002060"/>
                </a:solidFill>
                <a:latin typeface="Arial Narrow"/>
                <a:cs typeface="Arial Narrow"/>
              </a:rPr>
              <a:t>trial</a:t>
            </a:r>
            <a:r>
              <a:rPr dirty="0" sz="2400" spc="-1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002060"/>
                </a:solidFill>
                <a:latin typeface="Arial Narrow"/>
                <a:cs typeface="Arial Narrow"/>
              </a:rPr>
              <a:t>is</a:t>
            </a:r>
            <a:r>
              <a:rPr dirty="0" sz="2400" spc="-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002060"/>
                </a:solidFill>
                <a:latin typeface="Arial Narrow"/>
                <a:cs typeface="Arial Narrow"/>
              </a:rPr>
              <a:t>needed</a:t>
            </a:r>
            <a:r>
              <a:rPr dirty="0" sz="2400" spc="-20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002060"/>
                </a:solidFill>
                <a:latin typeface="Arial Narrow"/>
                <a:cs typeface="Arial Narrow"/>
              </a:rPr>
              <a:t>to</a:t>
            </a:r>
            <a:r>
              <a:rPr dirty="0" sz="2400" spc="-1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002060"/>
                </a:solidFill>
                <a:latin typeface="Arial Narrow"/>
                <a:cs typeface="Arial Narrow"/>
              </a:rPr>
              <a:t>confirm</a:t>
            </a:r>
            <a:r>
              <a:rPr dirty="0" sz="2400" spc="-1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002060"/>
                </a:solidFill>
                <a:latin typeface="Arial Narrow"/>
                <a:cs typeface="Arial Narrow"/>
              </a:rPr>
              <a:t>the</a:t>
            </a:r>
            <a:r>
              <a:rPr dirty="0" sz="2400" spc="-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002060"/>
                </a:solidFill>
                <a:latin typeface="Arial Narrow"/>
                <a:cs typeface="Arial Narrow"/>
              </a:rPr>
              <a:t>prognostic</a:t>
            </a:r>
            <a:r>
              <a:rPr dirty="0" sz="2400" spc="-10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002060"/>
                </a:solidFill>
                <a:latin typeface="Arial Narrow"/>
                <a:cs typeface="Arial Narrow"/>
              </a:rPr>
              <a:t>benefit</a:t>
            </a:r>
            <a:r>
              <a:rPr dirty="0" sz="2400" spc="-1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400" spc="-25" b="1">
                <a:solidFill>
                  <a:srgbClr val="002060"/>
                </a:solidFill>
                <a:latin typeface="Arial Narrow"/>
                <a:cs typeface="Arial Narrow"/>
              </a:rPr>
              <a:t>of </a:t>
            </a:r>
            <a:r>
              <a:rPr dirty="0" sz="2400" b="1">
                <a:solidFill>
                  <a:srgbClr val="002060"/>
                </a:solidFill>
                <a:latin typeface="Arial Narrow"/>
                <a:cs typeface="Arial Narrow"/>
              </a:rPr>
              <a:t>intravascular</a:t>
            </a:r>
            <a:r>
              <a:rPr dirty="0" sz="2400" spc="1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400" spc="-10" b="1">
                <a:solidFill>
                  <a:srgbClr val="002060"/>
                </a:solidFill>
                <a:latin typeface="Arial Narrow"/>
                <a:cs typeface="Arial Narrow"/>
              </a:rPr>
              <a:t>imaging-</a:t>
            </a:r>
            <a:r>
              <a:rPr dirty="0" sz="2400" b="1">
                <a:solidFill>
                  <a:srgbClr val="002060"/>
                </a:solidFill>
                <a:latin typeface="Arial Narrow"/>
                <a:cs typeface="Arial Narrow"/>
              </a:rPr>
              <a:t>guided</a:t>
            </a:r>
            <a:r>
              <a:rPr dirty="0" sz="2400" spc="2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002060"/>
                </a:solidFill>
                <a:latin typeface="Arial Narrow"/>
                <a:cs typeface="Arial Narrow"/>
              </a:rPr>
              <a:t>PCI</a:t>
            </a:r>
            <a:r>
              <a:rPr dirty="0" sz="2400" spc="20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002060"/>
                </a:solidFill>
                <a:latin typeface="Arial Narrow"/>
                <a:cs typeface="Arial Narrow"/>
              </a:rPr>
              <a:t>than</a:t>
            </a:r>
            <a:r>
              <a:rPr dirty="0" sz="2400" spc="2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400" spc="-10" b="1">
                <a:solidFill>
                  <a:srgbClr val="002060"/>
                </a:solidFill>
                <a:latin typeface="Arial Narrow"/>
                <a:cs typeface="Arial Narrow"/>
              </a:rPr>
              <a:t>angiography-</a:t>
            </a:r>
            <a:r>
              <a:rPr dirty="0" sz="2400" b="1">
                <a:solidFill>
                  <a:srgbClr val="002060"/>
                </a:solidFill>
                <a:latin typeface="Arial Narrow"/>
                <a:cs typeface="Arial Narrow"/>
              </a:rPr>
              <a:t>guided</a:t>
            </a:r>
            <a:r>
              <a:rPr dirty="0" sz="2400" spc="2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400" spc="-25" b="1">
                <a:solidFill>
                  <a:srgbClr val="002060"/>
                </a:solidFill>
                <a:latin typeface="Arial Narrow"/>
                <a:cs typeface="Arial Narrow"/>
              </a:rPr>
              <a:t>PCI</a:t>
            </a:r>
            <a:endParaRPr sz="2400">
              <a:latin typeface="Arial Narrow"/>
              <a:cs typeface="Arial Narrow"/>
            </a:endParaRPr>
          </a:p>
          <a:p>
            <a:pPr algn="ctr" marL="23495">
              <a:lnSpc>
                <a:spcPts val="2830"/>
              </a:lnSpc>
            </a:pPr>
            <a:r>
              <a:rPr dirty="0" sz="2400" b="1">
                <a:solidFill>
                  <a:srgbClr val="002060"/>
                </a:solidFill>
                <a:latin typeface="Arial Narrow"/>
                <a:cs typeface="Arial Narrow"/>
              </a:rPr>
              <a:t>in</a:t>
            </a:r>
            <a:r>
              <a:rPr dirty="0" sz="2400" spc="-20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002060"/>
                </a:solidFill>
                <a:latin typeface="Arial Narrow"/>
                <a:cs typeface="Arial Narrow"/>
              </a:rPr>
              <a:t>patients with</a:t>
            </a:r>
            <a:r>
              <a:rPr dirty="0" sz="2400" spc="-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002060"/>
                </a:solidFill>
                <a:latin typeface="Arial Narrow"/>
                <a:cs typeface="Arial Narrow"/>
              </a:rPr>
              <a:t>complex coronary artery </a:t>
            </a:r>
            <a:r>
              <a:rPr dirty="0" sz="2400" spc="-10" b="1">
                <a:solidFill>
                  <a:srgbClr val="002060"/>
                </a:solidFill>
                <a:latin typeface="Arial Narrow"/>
                <a:cs typeface="Arial Narrow"/>
              </a:rPr>
              <a:t>lesions.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31568" y="196071"/>
            <a:ext cx="3127524" cy="489446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657518" y="3691933"/>
            <a:ext cx="11048365" cy="1822450"/>
          </a:xfrm>
          <a:custGeom>
            <a:avLst/>
            <a:gdLst/>
            <a:ahLst/>
            <a:cxnLst/>
            <a:rect l="l" t="t" r="r" b="b"/>
            <a:pathLst>
              <a:path w="11048365" h="1822450">
                <a:moveTo>
                  <a:pt x="0" y="303718"/>
                </a:moveTo>
                <a:lnTo>
                  <a:pt x="3975" y="254454"/>
                </a:lnTo>
                <a:lnTo>
                  <a:pt x="15483" y="207720"/>
                </a:lnTo>
                <a:lnTo>
                  <a:pt x="33900" y="164142"/>
                </a:lnTo>
                <a:lnTo>
                  <a:pt x="58599" y="124346"/>
                </a:lnTo>
                <a:lnTo>
                  <a:pt x="88956" y="88957"/>
                </a:lnTo>
                <a:lnTo>
                  <a:pt x="124345" y="58600"/>
                </a:lnTo>
                <a:lnTo>
                  <a:pt x="164141" y="33900"/>
                </a:lnTo>
                <a:lnTo>
                  <a:pt x="207719" y="15483"/>
                </a:lnTo>
                <a:lnTo>
                  <a:pt x="254452" y="3975"/>
                </a:lnTo>
                <a:lnTo>
                  <a:pt x="303717" y="0"/>
                </a:lnTo>
                <a:lnTo>
                  <a:pt x="10744498" y="0"/>
                </a:lnTo>
                <a:lnTo>
                  <a:pt x="10793762" y="3975"/>
                </a:lnTo>
                <a:lnTo>
                  <a:pt x="10840496" y="15483"/>
                </a:lnTo>
                <a:lnTo>
                  <a:pt x="10884073" y="33900"/>
                </a:lnTo>
                <a:lnTo>
                  <a:pt x="10923869" y="58600"/>
                </a:lnTo>
                <a:lnTo>
                  <a:pt x="10959258" y="88957"/>
                </a:lnTo>
                <a:lnTo>
                  <a:pt x="10989615" y="124346"/>
                </a:lnTo>
                <a:lnTo>
                  <a:pt x="11014314" y="164142"/>
                </a:lnTo>
                <a:lnTo>
                  <a:pt x="11032731" y="207720"/>
                </a:lnTo>
                <a:lnTo>
                  <a:pt x="11044240" y="254454"/>
                </a:lnTo>
                <a:lnTo>
                  <a:pt x="11048215" y="303718"/>
                </a:lnTo>
                <a:lnTo>
                  <a:pt x="11048215" y="1518522"/>
                </a:lnTo>
                <a:lnTo>
                  <a:pt x="11044240" y="1567786"/>
                </a:lnTo>
                <a:lnTo>
                  <a:pt x="11032731" y="1614520"/>
                </a:lnTo>
                <a:lnTo>
                  <a:pt x="11014314" y="1658098"/>
                </a:lnTo>
                <a:lnTo>
                  <a:pt x="10989615" y="1697894"/>
                </a:lnTo>
                <a:lnTo>
                  <a:pt x="10959258" y="1733283"/>
                </a:lnTo>
                <a:lnTo>
                  <a:pt x="10923869" y="1763640"/>
                </a:lnTo>
                <a:lnTo>
                  <a:pt x="10884073" y="1788340"/>
                </a:lnTo>
                <a:lnTo>
                  <a:pt x="10840496" y="1806757"/>
                </a:lnTo>
                <a:lnTo>
                  <a:pt x="10793762" y="1818265"/>
                </a:lnTo>
                <a:lnTo>
                  <a:pt x="10744498" y="1822241"/>
                </a:lnTo>
                <a:lnTo>
                  <a:pt x="303717" y="1822241"/>
                </a:lnTo>
                <a:lnTo>
                  <a:pt x="254452" y="1818265"/>
                </a:lnTo>
                <a:lnTo>
                  <a:pt x="207719" y="1806757"/>
                </a:lnTo>
                <a:lnTo>
                  <a:pt x="164141" y="1788340"/>
                </a:lnTo>
                <a:lnTo>
                  <a:pt x="124345" y="1763640"/>
                </a:lnTo>
                <a:lnTo>
                  <a:pt x="88956" y="1733283"/>
                </a:lnTo>
                <a:lnTo>
                  <a:pt x="58599" y="1697894"/>
                </a:lnTo>
                <a:lnTo>
                  <a:pt x="33900" y="1658098"/>
                </a:lnTo>
                <a:lnTo>
                  <a:pt x="15483" y="1614520"/>
                </a:lnTo>
                <a:lnTo>
                  <a:pt x="3975" y="1567786"/>
                </a:lnTo>
                <a:lnTo>
                  <a:pt x="0" y="1518522"/>
                </a:lnTo>
                <a:lnTo>
                  <a:pt x="0" y="303718"/>
                </a:lnTo>
                <a:close/>
              </a:path>
            </a:pathLst>
          </a:custGeom>
          <a:ln w="25400">
            <a:solidFill>
              <a:srgbClr val="E9171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757469" y="1087628"/>
            <a:ext cx="10735945" cy="4373245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just" marL="298450" marR="266065" indent="-285750">
              <a:lnSpc>
                <a:spcPct val="150800"/>
              </a:lnSpc>
              <a:spcBef>
                <a:spcPts val="145"/>
              </a:spcBef>
              <a:buFont typeface="Arial"/>
              <a:buChar char="•"/>
              <a:tabLst>
                <a:tab pos="298450" algn="l"/>
              </a:tabLst>
            </a:pPr>
            <a:r>
              <a:rPr dirty="0" sz="2400" spc="-90">
                <a:latin typeface="Arial Narrow"/>
                <a:cs typeface="Arial Narrow"/>
              </a:rPr>
              <a:t>To</a:t>
            </a:r>
            <a:r>
              <a:rPr dirty="0" sz="2400">
                <a:latin typeface="Arial Narrow"/>
                <a:cs typeface="Arial Narrow"/>
              </a:rPr>
              <a:t> investigate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whether</a:t>
            </a:r>
            <a:r>
              <a:rPr dirty="0" sz="2400" spc="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intravascular</a:t>
            </a:r>
            <a:r>
              <a:rPr dirty="0" sz="2400" spc="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imaging-guided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PCI</a:t>
            </a:r>
            <a:r>
              <a:rPr dirty="0" sz="2400" spc="1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using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IVUS</a:t>
            </a:r>
            <a:r>
              <a:rPr dirty="0" sz="2400" spc="1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or</a:t>
            </a:r>
            <a:r>
              <a:rPr dirty="0" sz="2400" spc="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OCT</a:t>
            </a:r>
            <a:r>
              <a:rPr dirty="0" sz="2400" spc="-3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would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improve </a:t>
            </a:r>
            <a:r>
              <a:rPr dirty="0" sz="2400">
                <a:latin typeface="Arial Narrow"/>
                <a:cs typeface="Arial Narrow"/>
              </a:rPr>
              <a:t>clinical</a:t>
            </a:r>
            <a:r>
              <a:rPr dirty="0" sz="2400" spc="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outcomes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compared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with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angiography-guided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PCI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in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patients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with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complex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coronary </a:t>
            </a:r>
            <a:r>
              <a:rPr dirty="0" sz="2400">
                <a:latin typeface="Arial Narrow"/>
                <a:cs typeface="Arial Narrow"/>
              </a:rPr>
              <a:t>artery</a:t>
            </a:r>
            <a:r>
              <a:rPr dirty="0" sz="2400" spc="-15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lesions.</a:t>
            </a:r>
            <a:endParaRPr sz="2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00">
              <a:latin typeface="Arial Narrow"/>
              <a:cs typeface="Arial Narrow"/>
            </a:endParaRPr>
          </a:p>
          <a:p>
            <a:pPr algn="ctr" marL="113030">
              <a:lnSpc>
                <a:spcPct val="100000"/>
              </a:lnSpc>
            </a:pPr>
            <a:r>
              <a:rPr dirty="0" sz="2800" b="1">
                <a:solidFill>
                  <a:srgbClr val="C00000"/>
                </a:solidFill>
                <a:latin typeface="Arial Narrow"/>
                <a:cs typeface="Arial Narrow"/>
              </a:rPr>
              <a:t>Primary</a:t>
            </a:r>
            <a:r>
              <a:rPr dirty="0" sz="2800" spc="-20" b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2800" spc="-10" b="1">
                <a:solidFill>
                  <a:srgbClr val="C00000"/>
                </a:solidFill>
                <a:latin typeface="Arial Narrow"/>
                <a:cs typeface="Arial Narrow"/>
              </a:rPr>
              <a:t>Hypothesis</a:t>
            </a:r>
            <a:endParaRPr sz="2800">
              <a:latin typeface="Arial Narrow"/>
              <a:cs typeface="Arial Narrow"/>
            </a:endParaRPr>
          </a:p>
          <a:p>
            <a:pPr algn="ctr" marL="112395">
              <a:lnSpc>
                <a:spcPct val="100000"/>
              </a:lnSpc>
              <a:spcBef>
                <a:spcPts val="1870"/>
              </a:spcBef>
            </a:pPr>
            <a:r>
              <a:rPr dirty="0" sz="2800" b="1" i="1">
                <a:solidFill>
                  <a:srgbClr val="002060"/>
                </a:solidFill>
                <a:latin typeface="Arial Narrow"/>
                <a:cs typeface="Arial Narrow"/>
              </a:rPr>
              <a:t>Intravascular</a:t>
            </a:r>
            <a:r>
              <a:rPr dirty="0" sz="2800" spc="-30" b="1" i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spc="-10" b="1" i="1">
                <a:solidFill>
                  <a:srgbClr val="002060"/>
                </a:solidFill>
                <a:latin typeface="Arial Narrow"/>
                <a:cs typeface="Arial Narrow"/>
              </a:rPr>
              <a:t>imaging-</a:t>
            </a:r>
            <a:r>
              <a:rPr dirty="0" sz="2800" b="1" i="1">
                <a:solidFill>
                  <a:srgbClr val="002060"/>
                </a:solidFill>
                <a:latin typeface="Arial Narrow"/>
                <a:cs typeface="Arial Narrow"/>
              </a:rPr>
              <a:t>guided</a:t>
            </a:r>
            <a:r>
              <a:rPr dirty="0" sz="2800" spc="-25" b="1" i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b="1" i="1">
                <a:solidFill>
                  <a:srgbClr val="002060"/>
                </a:solidFill>
                <a:latin typeface="Arial Narrow"/>
                <a:cs typeface="Arial Narrow"/>
              </a:rPr>
              <a:t>PCI</a:t>
            </a:r>
            <a:r>
              <a:rPr dirty="0" sz="2800" spc="-25" b="1" i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b="1" i="1">
                <a:solidFill>
                  <a:srgbClr val="002060"/>
                </a:solidFill>
                <a:latin typeface="Arial Narrow"/>
                <a:cs typeface="Arial Narrow"/>
              </a:rPr>
              <a:t>would</a:t>
            </a:r>
            <a:r>
              <a:rPr dirty="0" sz="2800" spc="-25" b="1" i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b="1" i="1">
                <a:solidFill>
                  <a:srgbClr val="002060"/>
                </a:solidFill>
                <a:latin typeface="Arial Narrow"/>
                <a:cs typeface="Arial Narrow"/>
              </a:rPr>
              <a:t>reduce</a:t>
            </a:r>
            <a:r>
              <a:rPr dirty="0" sz="2800" spc="-25" b="1" i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b="1" i="1">
                <a:solidFill>
                  <a:srgbClr val="002060"/>
                </a:solidFill>
                <a:latin typeface="Arial Narrow"/>
                <a:cs typeface="Arial Narrow"/>
              </a:rPr>
              <a:t>target</a:t>
            </a:r>
            <a:r>
              <a:rPr dirty="0" sz="2800" spc="-25" b="1" i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b="1" i="1">
                <a:solidFill>
                  <a:srgbClr val="002060"/>
                </a:solidFill>
                <a:latin typeface="Arial Narrow"/>
                <a:cs typeface="Arial Narrow"/>
              </a:rPr>
              <a:t>vessel</a:t>
            </a:r>
            <a:r>
              <a:rPr dirty="0" sz="2800" spc="-20" b="1" i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spc="-10" b="1" i="1">
                <a:solidFill>
                  <a:srgbClr val="002060"/>
                </a:solidFill>
                <a:latin typeface="Arial Narrow"/>
                <a:cs typeface="Arial Narrow"/>
              </a:rPr>
              <a:t>failure</a:t>
            </a:r>
            <a:endParaRPr sz="2800">
              <a:latin typeface="Arial Narrow"/>
              <a:cs typeface="Arial Narrow"/>
            </a:endParaRPr>
          </a:p>
          <a:p>
            <a:pPr algn="ctr" marL="125730" marR="5080" indent="-635">
              <a:lnSpc>
                <a:spcPct val="100000"/>
              </a:lnSpc>
              <a:spcBef>
                <a:spcPts val="25"/>
              </a:spcBef>
            </a:pPr>
            <a:r>
              <a:rPr dirty="0" sz="2800" b="1" i="1">
                <a:solidFill>
                  <a:srgbClr val="002060"/>
                </a:solidFill>
                <a:latin typeface="Arial Narrow"/>
                <a:cs typeface="Arial Narrow"/>
              </a:rPr>
              <a:t>(a</a:t>
            </a:r>
            <a:r>
              <a:rPr dirty="0" sz="2800" spc="-30" b="1" i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b="1" i="1">
                <a:solidFill>
                  <a:srgbClr val="002060"/>
                </a:solidFill>
                <a:latin typeface="Arial Narrow"/>
                <a:cs typeface="Arial Narrow"/>
              </a:rPr>
              <a:t>composite</a:t>
            </a:r>
            <a:r>
              <a:rPr dirty="0" sz="2800" spc="-25" b="1" i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b="1" i="1">
                <a:solidFill>
                  <a:srgbClr val="002060"/>
                </a:solidFill>
                <a:latin typeface="Arial Narrow"/>
                <a:cs typeface="Arial Narrow"/>
              </a:rPr>
              <a:t>of</a:t>
            </a:r>
            <a:r>
              <a:rPr dirty="0" sz="2800" spc="-30" b="1" i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b="1" i="1">
                <a:solidFill>
                  <a:srgbClr val="002060"/>
                </a:solidFill>
                <a:latin typeface="Arial Narrow"/>
                <a:cs typeface="Arial Narrow"/>
              </a:rPr>
              <a:t>cardiac</a:t>
            </a:r>
            <a:r>
              <a:rPr dirty="0" sz="2800" spc="-25" b="1" i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b="1" i="1">
                <a:solidFill>
                  <a:srgbClr val="002060"/>
                </a:solidFill>
                <a:latin typeface="Arial Narrow"/>
                <a:cs typeface="Arial Narrow"/>
              </a:rPr>
              <a:t>death,</a:t>
            </a:r>
            <a:r>
              <a:rPr dirty="0" sz="2800" spc="-25" b="1" i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b="1" i="1">
                <a:solidFill>
                  <a:srgbClr val="002060"/>
                </a:solidFill>
                <a:latin typeface="Arial Narrow"/>
                <a:cs typeface="Arial Narrow"/>
              </a:rPr>
              <a:t>target</a:t>
            </a:r>
            <a:r>
              <a:rPr dirty="0" sz="2800" spc="-30" b="1" i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spc="-10" b="1" i="1">
                <a:solidFill>
                  <a:srgbClr val="002060"/>
                </a:solidFill>
                <a:latin typeface="Arial Narrow"/>
                <a:cs typeface="Arial Narrow"/>
              </a:rPr>
              <a:t>vessel-</a:t>
            </a:r>
            <a:r>
              <a:rPr dirty="0" sz="2800" b="1" i="1">
                <a:solidFill>
                  <a:srgbClr val="002060"/>
                </a:solidFill>
                <a:latin typeface="Arial Narrow"/>
                <a:cs typeface="Arial Narrow"/>
              </a:rPr>
              <a:t>related</a:t>
            </a:r>
            <a:r>
              <a:rPr dirty="0" sz="2800" spc="-25" b="1" i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b="1" i="1">
                <a:solidFill>
                  <a:srgbClr val="002060"/>
                </a:solidFill>
                <a:latin typeface="Arial Narrow"/>
                <a:cs typeface="Arial Narrow"/>
              </a:rPr>
              <a:t>myocardial</a:t>
            </a:r>
            <a:r>
              <a:rPr dirty="0" sz="2800" spc="-25" b="1" i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spc="-10" b="1" i="1">
                <a:solidFill>
                  <a:srgbClr val="002060"/>
                </a:solidFill>
                <a:latin typeface="Arial Narrow"/>
                <a:cs typeface="Arial Narrow"/>
              </a:rPr>
              <a:t>infarction,</a:t>
            </a:r>
            <a:r>
              <a:rPr dirty="0" sz="2800" spc="-10" b="1" i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b="1" i="1">
                <a:solidFill>
                  <a:srgbClr val="002060"/>
                </a:solidFill>
                <a:latin typeface="Arial Narrow"/>
                <a:cs typeface="Arial Narrow"/>
              </a:rPr>
              <a:t>and</a:t>
            </a:r>
            <a:r>
              <a:rPr dirty="0" sz="2800" spc="-30" b="1" i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b="1" i="1">
                <a:solidFill>
                  <a:srgbClr val="002060"/>
                </a:solidFill>
                <a:latin typeface="Arial Narrow"/>
                <a:cs typeface="Arial Narrow"/>
              </a:rPr>
              <a:t>target</a:t>
            </a:r>
            <a:r>
              <a:rPr dirty="0" sz="2800" spc="-25" b="1" i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b="1" i="1">
                <a:solidFill>
                  <a:srgbClr val="002060"/>
                </a:solidFill>
                <a:latin typeface="Arial Narrow"/>
                <a:cs typeface="Arial Narrow"/>
              </a:rPr>
              <a:t>vessel</a:t>
            </a:r>
            <a:r>
              <a:rPr dirty="0" sz="2800" spc="-30" b="1" i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b="1" i="1">
                <a:solidFill>
                  <a:srgbClr val="002060"/>
                </a:solidFill>
                <a:latin typeface="Arial Narrow"/>
                <a:cs typeface="Arial Narrow"/>
              </a:rPr>
              <a:t>revascularization),</a:t>
            </a:r>
            <a:r>
              <a:rPr dirty="0" sz="2800" spc="-25" b="1" i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b="1" i="1">
                <a:solidFill>
                  <a:srgbClr val="002060"/>
                </a:solidFill>
                <a:latin typeface="Arial Narrow"/>
                <a:cs typeface="Arial Narrow"/>
              </a:rPr>
              <a:t>compared</a:t>
            </a:r>
            <a:r>
              <a:rPr dirty="0" sz="2800" spc="-30" b="1" i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b="1" i="1">
                <a:solidFill>
                  <a:srgbClr val="002060"/>
                </a:solidFill>
                <a:latin typeface="Arial Narrow"/>
                <a:cs typeface="Arial Narrow"/>
              </a:rPr>
              <a:t>with</a:t>
            </a:r>
            <a:r>
              <a:rPr dirty="0" sz="2800" spc="-25" b="1" i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spc="-10" b="1" i="1">
                <a:solidFill>
                  <a:srgbClr val="002060"/>
                </a:solidFill>
                <a:latin typeface="Arial Narrow"/>
                <a:cs typeface="Arial Narrow"/>
              </a:rPr>
              <a:t>angiography-</a:t>
            </a:r>
            <a:r>
              <a:rPr dirty="0" sz="2800" b="1" i="1">
                <a:solidFill>
                  <a:srgbClr val="002060"/>
                </a:solidFill>
                <a:latin typeface="Arial Narrow"/>
                <a:cs typeface="Arial Narrow"/>
              </a:rPr>
              <a:t>guided</a:t>
            </a:r>
            <a:r>
              <a:rPr dirty="0" sz="2800" spc="-25" b="1" i="1">
                <a:solidFill>
                  <a:srgbClr val="002060"/>
                </a:solidFill>
                <a:latin typeface="Arial Narrow"/>
                <a:cs typeface="Arial Narrow"/>
              </a:rPr>
              <a:t> PCI </a:t>
            </a:r>
            <a:r>
              <a:rPr dirty="0" sz="2800" b="1" i="1">
                <a:solidFill>
                  <a:srgbClr val="002060"/>
                </a:solidFill>
                <a:latin typeface="Arial Narrow"/>
                <a:cs typeface="Arial Narrow"/>
              </a:rPr>
              <a:t>In</a:t>
            </a:r>
            <a:r>
              <a:rPr dirty="0" sz="2800" spc="-45" b="1" i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b="1" i="1">
                <a:solidFill>
                  <a:srgbClr val="002060"/>
                </a:solidFill>
                <a:latin typeface="Arial Narrow"/>
                <a:cs typeface="Arial Narrow"/>
              </a:rPr>
              <a:t>treatment</a:t>
            </a:r>
            <a:r>
              <a:rPr dirty="0" sz="2800" spc="-30" b="1" i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b="1" i="1">
                <a:solidFill>
                  <a:srgbClr val="002060"/>
                </a:solidFill>
                <a:latin typeface="Arial Narrow"/>
                <a:cs typeface="Arial Narrow"/>
              </a:rPr>
              <a:t>of</a:t>
            </a:r>
            <a:r>
              <a:rPr dirty="0" sz="2800" spc="-30" b="1" i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b="1" i="1">
                <a:solidFill>
                  <a:srgbClr val="002060"/>
                </a:solidFill>
                <a:latin typeface="Arial Narrow"/>
                <a:cs typeface="Arial Narrow"/>
              </a:rPr>
              <a:t>patients</a:t>
            </a:r>
            <a:r>
              <a:rPr dirty="0" sz="2800" spc="-30" b="1" i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b="1" i="1">
                <a:solidFill>
                  <a:srgbClr val="002060"/>
                </a:solidFill>
                <a:latin typeface="Arial Narrow"/>
                <a:cs typeface="Arial Narrow"/>
              </a:rPr>
              <a:t>with</a:t>
            </a:r>
            <a:r>
              <a:rPr dirty="0" sz="2800" spc="-35" b="1" i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b="1" i="1">
                <a:solidFill>
                  <a:srgbClr val="002060"/>
                </a:solidFill>
                <a:latin typeface="Arial Narrow"/>
                <a:cs typeface="Arial Narrow"/>
              </a:rPr>
              <a:t>complex</a:t>
            </a:r>
            <a:r>
              <a:rPr dirty="0" sz="2800" spc="-30" b="1" i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b="1" i="1">
                <a:solidFill>
                  <a:srgbClr val="002060"/>
                </a:solidFill>
                <a:latin typeface="Arial Narrow"/>
                <a:cs typeface="Arial Narrow"/>
              </a:rPr>
              <a:t>coronary</a:t>
            </a:r>
            <a:r>
              <a:rPr dirty="0" sz="2800" spc="-30" b="1" i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b="1" i="1">
                <a:solidFill>
                  <a:srgbClr val="002060"/>
                </a:solidFill>
                <a:latin typeface="Arial Narrow"/>
                <a:cs typeface="Arial Narrow"/>
              </a:rPr>
              <a:t>artery</a:t>
            </a:r>
            <a:r>
              <a:rPr dirty="0" sz="2800" spc="-30" b="1" i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2800" spc="-10" b="1" i="1">
                <a:solidFill>
                  <a:srgbClr val="002060"/>
                </a:solidFill>
                <a:latin typeface="Arial Narrow"/>
                <a:cs typeface="Arial Narrow"/>
              </a:rPr>
              <a:t>lesions.</a:t>
            </a:r>
            <a:endParaRPr sz="2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75249" y="196071"/>
            <a:ext cx="2629098" cy="48944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57900" y="3297021"/>
            <a:ext cx="76200" cy="192288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61608" y="4660626"/>
            <a:ext cx="5039995" cy="784225"/>
          </a:xfrm>
          <a:prstGeom prst="rect">
            <a:avLst/>
          </a:prstGeom>
          <a:solidFill>
            <a:srgbClr val="0070C0">
              <a:alpha val="79998"/>
            </a:srgbClr>
          </a:solidFill>
          <a:ln w="25400">
            <a:solidFill>
              <a:srgbClr val="002060"/>
            </a:solidFill>
          </a:ln>
        </p:spPr>
        <p:txBody>
          <a:bodyPr wrap="square" lIns="0" tIns="27305" rIns="0" bIns="0" rtlCol="0" vert="horz">
            <a:spAutoFit/>
          </a:bodyPr>
          <a:lstStyle/>
          <a:p>
            <a:pPr algn="ctr">
              <a:lnSpc>
                <a:spcPts val="2830"/>
              </a:lnSpc>
              <a:spcBef>
                <a:spcPts val="215"/>
              </a:spcBef>
            </a:pPr>
            <a:r>
              <a:rPr dirty="0" sz="2400" spc="-10" b="1">
                <a:solidFill>
                  <a:srgbClr val="FFFFFF"/>
                </a:solidFill>
                <a:latin typeface="Arial Narrow"/>
                <a:cs typeface="Arial Narrow"/>
              </a:rPr>
              <a:t>Imaging-</a:t>
            </a:r>
            <a:r>
              <a:rPr dirty="0" sz="2400" b="1">
                <a:solidFill>
                  <a:srgbClr val="FFFFFF"/>
                </a:solidFill>
                <a:latin typeface="Arial Narrow"/>
                <a:cs typeface="Arial Narrow"/>
              </a:rPr>
              <a:t>Guided</a:t>
            </a:r>
            <a:r>
              <a:rPr dirty="0" sz="2400" spc="6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 Narrow"/>
                <a:cs typeface="Arial Narrow"/>
              </a:rPr>
              <a:t>Strategy</a:t>
            </a:r>
            <a:endParaRPr sz="2400">
              <a:latin typeface="Arial Narrow"/>
              <a:cs typeface="Arial Narrow"/>
            </a:endParaRPr>
          </a:p>
          <a:p>
            <a:pPr algn="ctr">
              <a:lnSpc>
                <a:spcPts val="2830"/>
              </a:lnSpc>
            </a:pPr>
            <a:r>
              <a:rPr dirty="0" sz="240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dirty="0" sz="2400" spc="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>
                <a:solidFill>
                  <a:srgbClr val="FFFFFF"/>
                </a:solidFill>
                <a:latin typeface="Arial Narrow"/>
                <a:cs typeface="Arial Narrow"/>
              </a:rPr>
              <a:t>= </a:t>
            </a:r>
            <a:r>
              <a:rPr dirty="0" sz="2400" spc="-10">
                <a:solidFill>
                  <a:srgbClr val="FFFFFF"/>
                </a:solidFill>
                <a:latin typeface="Arial Narrow"/>
                <a:cs typeface="Arial Narrow"/>
              </a:rPr>
              <a:t>1,080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390390" y="4660626"/>
            <a:ext cx="5039995" cy="784225"/>
          </a:xfrm>
          <a:prstGeom prst="rect">
            <a:avLst/>
          </a:prstGeom>
          <a:solidFill>
            <a:srgbClr val="0070C0">
              <a:alpha val="79998"/>
            </a:srgbClr>
          </a:solidFill>
          <a:ln w="25400">
            <a:solidFill>
              <a:srgbClr val="002060"/>
            </a:solidFill>
          </a:ln>
        </p:spPr>
        <p:txBody>
          <a:bodyPr wrap="square" lIns="0" tIns="27305" rIns="0" bIns="0" rtlCol="0" vert="horz">
            <a:spAutoFit/>
          </a:bodyPr>
          <a:lstStyle/>
          <a:p>
            <a:pPr algn="ctr">
              <a:lnSpc>
                <a:spcPts val="2830"/>
              </a:lnSpc>
              <a:spcBef>
                <a:spcPts val="215"/>
              </a:spcBef>
            </a:pPr>
            <a:r>
              <a:rPr dirty="0" sz="2400" spc="-10" b="1">
                <a:solidFill>
                  <a:srgbClr val="FFFFFF"/>
                </a:solidFill>
                <a:latin typeface="Arial Narrow"/>
                <a:cs typeface="Arial Narrow"/>
              </a:rPr>
              <a:t>Angiography-</a:t>
            </a:r>
            <a:r>
              <a:rPr dirty="0" sz="2400" b="1">
                <a:solidFill>
                  <a:srgbClr val="FFFFFF"/>
                </a:solidFill>
                <a:latin typeface="Arial Narrow"/>
                <a:cs typeface="Arial Narrow"/>
              </a:rPr>
              <a:t>Guided</a:t>
            </a:r>
            <a:r>
              <a:rPr dirty="0" sz="2400" spc="7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 Narrow"/>
                <a:cs typeface="Arial Narrow"/>
              </a:rPr>
              <a:t>Strategy</a:t>
            </a:r>
            <a:endParaRPr sz="2400">
              <a:latin typeface="Arial Narrow"/>
              <a:cs typeface="Arial Narrow"/>
            </a:endParaRPr>
          </a:p>
          <a:p>
            <a:pPr algn="ctr">
              <a:lnSpc>
                <a:spcPts val="2830"/>
              </a:lnSpc>
            </a:pPr>
            <a:r>
              <a:rPr dirty="0" sz="240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dirty="0" sz="2400" spc="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>
                <a:solidFill>
                  <a:srgbClr val="FFFFFF"/>
                </a:solidFill>
                <a:latin typeface="Arial Narrow"/>
                <a:cs typeface="Arial Narrow"/>
              </a:rPr>
              <a:t>= </a:t>
            </a:r>
            <a:r>
              <a:rPr dirty="0" sz="2400" spc="-25">
                <a:solidFill>
                  <a:srgbClr val="FFFFFF"/>
                </a:solidFill>
                <a:latin typeface="Arial Narrow"/>
                <a:cs typeface="Arial Narrow"/>
              </a:rPr>
              <a:t>540</a:t>
            </a:r>
            <a:endParaRPr sz="2400">
              <a:latin typeface="Arial Narrow"/>
              <a:cs typeface="Arial Narrow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3243508" y="4074085"/>
            <a:ext cx="5718810" cy="586740"/>
            <a:chOff x="3243508" y="4074085"/>
            <a:chExt cx="5718810" cy="586740"/>
          </a:xfrm>
        </p:grpSpPr>
        <p:sp>
          <p:nvSpPr>
            <p:cNvPr id="7" name="object 7" descr=""/>
            <p:cNvSpPr/>
            <p:nvPr/>
          </p:nvSpPr>
          <p:spPr>
            <a:xfrm>
              <a:off x="3272180" y="4266373"/>
              <a:ext cx="5652135" cy="4445"/>
            </a:xfrm>
            <a:custGeom>
              <a:avLst/>
              <a:gdLst/>
              <a:ahLst/>
              <a:cxnLst/>
              <a:rect l="l" t="t" r="r" b="b"/>
              <a:pathLst>
                <a:path w="5652134" h="4445">
                  <a:moveTo>
                    <a:pt x="0" y="4342"/>
                  </a:moveTo>
                  <a:lnTo>
                    <a:pt x="5652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243503" y="4266374"/>
              <a:ext cx="5718810" cy="394335"/>
            </a:xfrm>
            <a:custGeom>
              <a:avLst/>
              <a:gdLst/>
              <a:ahLst/>
              <a:cxnLst/>
              <a:rect l="l" t="t" r="r" b="b"/>
              <a:pathLst>
                <a:path w="5718809" h="394335">
                  <a:moveTo>
                    <a:pt x="76200" y="318058"/>
                  </a:moveTo>
                  <a:lnTo>
                    <a:pt x="47625" y="318058"/>
                  </a:lnTo>
                  <a:lnTo>
                    <a:pt x="47625" y="0"/>
                  </a:lnTo>
                  <a:lnTo>
                    <a:pt x="28575" y="0"/>
                  </a:lnTo>
                  <a:lnTo>
                    <a:pt x="28575" y="318058"/>
                  </a:lnTo>
                  <a:lnTo>
                    <a:pt x="0" y="318058"/>
                  </a:lnTo>
                  <a:lnTo>
                    <a:pt x="38100" y="394258"/>
                  </a:lnTo>
                  <a:lnTo>
                    <a:pt x="69850" y="330758"/>
                  </a:lnTo>
                  <a:lnTo>
                    <a:pt x="76200" y="318058"/>
                  </a:lnTo>
                  <a:close/>
                </a:path>
                <a:path w="5718809" h="394335">
                  <a:moveTo>
                    <a:pt x="5718772" y="288150"/>
                  </a:moveTo>
                  <a:lnTo>
                    <a:pt x="5690197" y="288150"/>
                  </a:lnTo>
                  <a:lnTo>
                    <a:pt x="5690197" y="0"/>
                  </a:lnTo>
                  <a:lnTo>
                    <a:pt x="5671147" y="0"/>
                  </a:lnTo>
                  <a:lnTo>
                    <a:pt x="5671147" y="288150"/>
                  </a:lnTo>
                  <a:lnTo>
                    <a:pt x="5642572" y="288150"/>
                  </a:lnTo>
                  <a:lnTo>
                    <a:pt x="5680672" y="364350"/>
                  </a:lnTo>
                  <a:lnTo>
                    <a:pt x="5712422" y="300850"/>
                  </a:lnTo>
                  <a:lnTo>
                    <a:pt x="5718772" y="2881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57900" y="4074085"/>
              <a:ext cx="76200" cy="216000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761608" y="1317508"/>
            <a:ext cx="10669270" cy="1979930"/>
          </a:xfrm>
          <a:prstGeom prst="rect">
            <a:avLst/>
          </a:prstGeom>
          <a:solidFill>
            <a:srgbClr val="0070C0">
              <a:alpha val="79998"/>
            </a:srgbClr>
          </a:solidFill>
          <a:ln w="25400">
            <a:solidFill>
              <a:srgbClr val="002060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marL="1172845">
              <a:lnSpc>
                <a:spcPct val="100000"/>
              </a:lnSpc>
              <a:spcBef>
                <a:spcPts val="350"/>
              </a:spcBef>
            </a:pPr>
            <a:r>
              <a:rPr dirty="0" sz="2400" b="1">
                <a:solidFill>
                  <a:srgbClr val="FFFFFF"/>
                </a:solidFill>
                <a:latin typeface="Arial Narrow"/>
                <a:cs typeface="Arial Narrow"/>
              </a:rPr>
              <a:t>1,620</a:t>
            </a:r>
            <a:r>
              <a:rPr dirty="0" sz="2400" spc="-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 Narrow"/>
                <a:cs typeface="Arial Narrow"/>
              </a:rPr>
              <a:t>Patients with</a:t>
            </a:r>
            <a:r>
              <a:rPr dirty="0" sz="2400" spc="-1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 Narrow"/>
                <a:cs typeface="Arial Narrow"/>
              </a:rPr>
              <a:t>Complex Coronary</a:t>
            </a:r>
            <a:r>
              <a:rPr dirty="0" sz="2400" spc="-7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 Narrow"/>
                <a:cs typeface="Arial Narrow"/>
              </a:rPr>
              <a:t>Artery</a:t>
            </a:r>
            <a:r>
              <a:rPr dirty="0" sz="2400" spc="-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 Narrow"/>
                <a:cs typeface="Arial Narrow"/>
              </a:rPr>
              <a:t>Lesions Undergoing</a:t>
            </a:r>
            <a:r>
              <a:rPr dirty="0" sz="2400" spc="-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spc="-25" b="1">
                <a:solidFill>
                  <a:srgbClr val="FFFFFF"/>
                </a:solidFill>
                <a:latin typeface="Arial Narrow"/>
                <a:cs typeface="Arial Narrow"/>
              </a:rPr>
              <a:t>PCI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183984" y="1786407"/>
            <a:ext cx="5148580" cy="1466215"/>
          </a:xfrm>
          <a:prstGeom prst="rect">
            <a:avLst/>
          </a:prstGeom>
          <a:solidFill>
            <a:srgbClr val="0070C0">
              <a:alpha val="79998"/>
            </a:srgbClr>
          </a:solidFill>
          <a:ln w="19050">
            <a:solidFill>
              <a:srgbClr val="002060"/>
            </a:solidFill>
          </a:ln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Times New Roman"/>
              <a:cs typeface="Times New Roman"/>
            </a:endParaRPr>
          </a:p>
          <a:p>
            <a:pPr marL="90805">
              <a:lnSpc>
                <a:spcPct val="100000"/>
              </a:lnSpc>
            </a:pPr>
            <a:r>
              <a:rPr dirty="0" sz="1350" spc="-395" b="1">
                <a:solidFill>
                  <a:srgbClr val="FFFFFF"/>
                </a:solidFill>
                <a:latin typeface="Calibri"/>
                <a:cs typeface="Calibri"/>
              </a:rPr>
              <a:t>⑤</a:t>
            </a:r>
            <a:r>
              <a:rPr dirty="0" sz="1350" spc="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Multivessel</a:t>
            </a:r>
            <a:r>
              <a:rPr dirty="0" sz="1400" spc="-1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PCI (≥2</a:t>
            </a:r>
            <a:r>
              <a:rPr dirty="0" sz="1400" spc="-1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vessels</a:t>
            </a:r>
            <a:r>
              <a:rPr dirty="0" sz="1400" spc="-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treated</a:t>
            </a:r>
            <a:r>
              <a:rPr dirty="0" sz="1400" spc="-1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at one</a:t>
            </a:r>
            <a:r>
              <a:rPr dirty="0" sz="1400" spc="-1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PCI</a:t>
            </a:r>
            <a:r>
              <a:rPr dirty="0" sz="1400" spc="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 Narrow"/>
                <a:cs typeface="Arial Narrow"/>
              </a:rPr>
              <a:t>session)</a:t>
            </a:r>
            <a:endParaRPr sz="1400">
              <a:latin typeface="Arial Narrow"/>
              <a:cs typeface="Arial Narrow"/>
            </a:endParaRPr>
          </a:p>
          <a:p>
            <a:pPr marL="90805">
              <a:lnSpc>
                <a:spcPts val="1630"/>
              </a:lnSpc>
              <a:spcBef>
                <a:spcPts val="25"/>
              </a:spcBef>
            </a:pPr>
            <a:r>
              <a:rPr dirty="0" sz="1350" spc="-395" b="1">
                <a:solidFill>
                  <a:srgbClr val="FFFFFF"/>
                </a:solidFill>
                <a:latin typeface="Calibri"/>
                <a:cs typeface="Calibri"/>
              </a:rPr>
              <a:t>⑥</a:t>
            </a:r>
            <a:r>
              <a:rPr dirty="0" sz="1350" spc="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Multiple</a:t>
            </a:r>
            <a:r>
              <a:rPr dirty="0" sz="1400" spc="-1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stent needed (≥3</a:t>
            </a:r>
            <a:r>
              <a:rPr dirty="0" sz="1400" spc="-1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more stent per </a:t>
            </a:r>
            <a:r>
              <a:rPr dirty="0" sz="1400" spc="-10" b="1">
                <a:solidFill>
                  <a:srgbClr val="FFFFFF"/>
                </a:solidFill>
                <a:latin typeface="Arial Narrow"/>
                <a:cs typeface="Arial Narrow"/>
              </a:rPr>
              <a:t>patient)</a:t>
            </a:r>
            <a:endParaRPr sz="1400">
              <a:latin typeface="Arial Narrow"/>
              <a:cs typeface="Arial Narrow"/>
            </a:endParaRPr>
          </a:p>
          <a:p>
            <a:pPr marL="90805">
              <a:lnSpc>
                <a:spcPts val="1630"/>
              </a:lnSpc>
            </a:pPr>
            <a:r>
              <a:rPr dirty="0" sz="1350" spc="-395" b="1">
                <a:solidFill>
                  <a:srgbClr val="FFFFFF"/>
                </a:solidFill>
                <a:latin typeface="Calibri"/>
                <a:cs typeface="Calibri"/>
              </a:rPr>
              <a:t>⑦</a:t>
            </a:r>
            <a:r>
              <a:rPr dirty="0" sz="1350" spc="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In-stent</a:t>
            </a:r>
            <a:r>
              <a:rPr dirty="0" sz="1400" spc="-1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restenosis</a:t>
            </a:r>
            <a:r>
              <a:rPr dirty="0" sz="1400" spc="-1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lesion</a:t>
            </a:r>
            <a:r>
              <a:rPr dirty="0" sz="1400" spc="-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as</a:t>
            </a:r>
            <a:r>
              <a:rPr dirty="0" sz="1400" spc="-1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target </a:t>
            </a:r>
            <a:r>
              <a:rPr dirty="0" sz="1400" spc="-10" b="1">
                <a:solidFill>
                  <a:srgbClr val="FFFFFF"/>
                </a:solidFill>
                <a:latin typeface="Arial Narrow"/>
                <a:cs typeface="Arial Narrow"/>
              </a:rPr>
              <a:t>lesion</a:t>
            </a:r>
            <a:endParaRPr sz="1400">
              <a:latin typeface="Arial Narrow"/>
              <a:cs typeface="Arial Narrow"/>
            </a:endParaRPr>
          </a:p>
          <a:p>
            <a:pPr marL="90805">
              <a:lnSpc>
                <a:spcPct val="100000"/>
              </a:lnSpc>
              <a:spcBef>
                <a:spcPts val="25"/>
              </a:spcBef>
            </a:pPr>
            <a:r>
              <a:rPr dirty="0" sz="1350" spc="-395" b="1">
                <a:solidFill>
                  <a:srgbClr val="FFFFFF"/>
                </a:solidFill>
                <a:latin typeface="Calibri"/>
                <a:cs typeface="Calibri"/>
              </a:rPr>
              <a:t>⑧</a:t>
            </a:r>
            <a:r>
              <a:rPr dirty="0" sz="1350" spc="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Severely</a:t>
            </a:r>
            <a:r>
              <a:rPr dirty="0" sz="1400" spc="-1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calcified</a:t>
            </a:r>
            <a:r>
              <a:rPr dirty="0" sz="1400" spc="-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lesion (encircling</a:t>
            </a:r>
            <a:r>
              <a:rPr dirty="0" sz="1400" spc="-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calcium in</a:t>
            </a:r>
            <a:r>
              <a:rPr dirty="0" sz="1400" spc="-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 Narrow"/>
                <a:cs typeface="Arial Narrow"/>
              </a:rPr>
              <a:t>angiography)</a:t>
            </a:r>
            <a:endParaRPr sz="1400">
              <a:latin typeface="Arial Narrow"/>
              <a:cs typeface="Arial Narrow"/>
            </a:endParaRPr>
          </a:p>
          <a:p>
            <a:pPr marL="90805">
              <a:lnSpc>
                <a:spcPct val="100000"/>
              </a:lnSpc>
              <a:spcBef>
                <a:spcPts val="20"/>
              </a:spcBef>
            </a:pPr>
            <a:r>
              <a:rPr dirty="0" sz="1350" spc="-395" b="1">
                <a:solidFill>
                  <a:srgbClr val="FFFFFF"/>
                </a:solidFill>
                <a:latin typeface="Calibri"/>
                <a:cs typeface="Calibri"/>
              </a:rPr>
              <a:t>⑨</a:t>
            </a:r>
            <a:r>
              <a:rPr dirty="0" sz="1350" spc="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Ostial</a:t>
            </a:r>
            <a:r>
              <a:rPr dirty="0" sz="1400" spc="-1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lesion in</a:t>
            </a:r>
            <a:r>
              <a:rPr dirty="0" sz="1400" spc="-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LAD, LCX,</a:t>
            </a:r>
            <a:r>
              <a:rPr dirty="0" sz="1400" spc="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and</a:t>
            </a:r>
            <a:r>
              <a:rPr dirty="0" sz="1400" spc="-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25" b="1">
                <a:solidFill>
                  <a:srgbClr val="FFFFFF"/>
                </a:solidFill>
                <a:latin typeface="Arial Narrow"/>
                <a:cs typeface="Arial Narrow"/>
              </a:rPr>
              <a:t>RCA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41632" y="1786409"/>
            <a:ext cx="5166995" cy="1466215"/>
          </a:xfrm>
          <a:prstGeom prst="rect">
            <a:avLst/>
          </a:prstGeom>
          <a:solidFill>
            <a:srgbClr val="0070C0">
              <a:alpha val="79998"/>
            </a:srgbClr>
          </a:solidFill>
          <a:ln w="19050">
            <a:solidFill>
              <a:srgbClr val="002060"/>
            </a:solidFill>
          </a:ln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*</a:t>
            </a:r>
            <a:r>
              <a:rPr dirty="0" sz="1400" spc="-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Definition</a:t>
            </a:r>
            <a:r>
              <a:rPr dirty="0" sz="1400" spc="-1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of</a:t>
            </a:r>
            <a:r>
              <a:rPr dirty="0" sz="1400" spc="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Complex</a:t>
            </a:r>
            <a:r>
              <a:rPr dirty="0" sz="1400" spc="-1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Coronary</a:t>
            </a:r>
            <a:r>
              <a:rPr dirty="0" sz="1400" spc="-4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Artery</a:t>
            </a:r>
            <a:r>
              <a:rPr dirty="0" sz="1400" spc="-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 Narrow"/>
                <a:cs typeface="Arial Narrow"/>
              </a:rPr>
              <a:t>Lesions</a:t>
            </a:r>
            <a:endParaRPr sz="1400">
              <a:latin typeface="Arial Narrow"/>
              <a:cs typeface="Arial Narrow"/>
            </a:endParaRPr>
          </a:p>
          <a:p>
            <a:pPr marL="91440">
              <a:lnSpc>
                <a:spcPts val="1630"/>
              </a:lnSpc>
              <a:spcBef>
                <a:spcPts val="25"/>
              </a:spcBef>
            </a:pPr>
            <a:r>
              <a:rPr dirty="0" sz="1350" spc="-395" b="1">
                <a:solidFill>
                  <a:srgbClr val="FFFFFF"/>
                </a:solidFill>
                <a:latin typeface="Calibri"/>
                <a:cs typeface="Calibri"/>
              </a:rPr>
              <a:t>①</a:t>
            </a:r>
            <a:r>
              <a:rPr dirty="0" sz="1350" spc="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True</a:t>
            </a:r>
            <a:r>
              <a:rPr dirty="0" sz="1400" spc="-2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bifurcation</a:t>
            </a:r>
            <a:r>
              <a:rPr dirty="0" sz="1400" spc="-1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(Median</a:t>
            </a:r>
            <a:r>
              <a:rPr dirty="0" sz="1400" spc="-1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1,1,1/1,0,1/0,1,1)</a:t>
            </a:r>
            <a:r>
              <a:rPr dirty="0" sz="1400" spc="-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with</a:t>
            </a:r>
            <a:r>
              <a:rPr dirty="0" sz="1400" spc="-1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side</a:t>
            </a:r>
            <a:r>
              <a:rPr dirty="0" sz="1400" spc="-1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branch</a:t>
            </a:r>
            <a:r>
              <a:rPr dirty="0" sz="1400" spc="-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 Narrow"/>
                <a:cs typeface="Arial Narrow"/>
              </a:rPr>
              <a:t>≥2.5mm</a:t>
            </a:r>
            <a:endParaRPr sz="1400">
              <a:latin typeface="Arial Narrow"/>
              <a:cs typeface="Arial Narrow"/>
            </a:endParaRPr>
          </a:p>
          <a:p>
            <a:pPr marL="91440">
              <a:lnSpc>
                <a:spcPts val="1630"/>
              </a:lnSpc>
            </a:pPr>
            <a:r>
              <a:rPr dirty="0" sz="1350" spc="-395" b="1">
                <a:solidFill>
                  <a:srgbClr val="FFFFFF"/>
                </a:solidFill>
                <a:latin typeface="Calibri"/>
                <a:cs typeface="Calibri"/>
              </a:rPr>
              <a:t>②</a:t>
            </a:r>
            <a:r>
              <a:rPr dirty="0" sz="1350" spc="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Chronic</a:t>
            </a:r>
            <a:r>
              <a:rPr dirty="0" sz="1400" spc="-2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total occlusion</a:t>
            </a:r>
            <a:r>
              <a:rPr dirty="0" sz="1400" spc="-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(≥3</a:t>
            </a:r>
            <a:r>
              <a:rPr dirty="0" sz="1400" spc="-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months) as</a:t>
            </a:r>
            <a:r>
              <a:rPr dirty="0" sz="1400" spc="-1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target </a:t>
            </a:r>
            <a:r>
              <a:rPr dirty="0" sz="1400" spc="-10" b="1">
                <a:solidFill>
                  <a:srgbClr val="FFFFFF"/>
                </a:solidFill>
                <a:latin typeface="Arial Narrow"/>
                <a:cs typeface="Arial Narrow"/>
              </a:rPr>
              <a:t>lesion</a:t>
            </a:r>
            <a:endParaRPr sz="1400">
              <a:latin typeface="Arial Narrow"/>
              <a:cs typeface="Arial Narrow"/>
            </a:endParaRPr>
          </a:p>
          <a:p>
            <a:pPr marL="91440">
              <a:lnSpc>
                <a:spcPct val="100000"/>
              </a:lnSpc>
              <a:spcBef>
                <a:spcPts val="25"/>
              </a:spcBef>
            </a:pPr>
            <a:r>
              <a:rPr dirty="0" sz="1350" spc="-395" b="1">
                <a:solidFill>
                  <a:srgbClr val="FFFFFF"/>
                </a:solidFill>
                <a:latin typeface="Calibri"/>
                <a:cs typeface="Calibri"/>
              </a:rPr>
              <a:t>③</a:t>
            </a:r>
            <a:r>
              <a:rPr dirty="0" sz="1350" spc="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PCI</a:t>
            </a:r>
            <a:r>
              <a:rPr dirty="0" sz="1400" spc="-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for unprotected</a:t>
            </a:r>
            <a:r>
              <a:rPr dirty="0" sz="1400" spc="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left</a:t>
            </a:r>
            <a:r>
              <a:rPr dirty="0" sz="1400" spc="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main</a:t>
            </a:r>
            <a:r>
              <a:rPr dirty="0" sz="1400" spc="-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 Narrow"/>
                <a:cs typeface="Arial Narrow"/>
              </a:rPr>
              <a:t>disease</a:t>
            </a:r>
            <a:endParaRPr sz="1400">
              <a:latin typeface="Arial Narrow"/>
              <a:cs typeface="Arial Narrow"/>
            </a:endParaRPr>
          </a:p>
          <a:p>
            <a:pPr marL="91440">
              <a:lnSpc>
                <a:spcPct val="100000"/>
              </a:lnSpc>
              <a:spcBef>
                <a:spcPts val="20"/>
              </a:spcBef>
            </a:pPr>
            <a:r>
              <a:rPr dirty="0" sz="1350" spc="-395" b="1">
                <a:solidFill>
                  <a:srgbClr val="FFFFFF"/>
                </a:solidFill>
                <a:latin typeface="Calibri"/>
                <a:cs typeface="Calibri"/>
              </a:rPr>
              <a:t>④</a:t>
            </a:r>
            <a:r>
              <a:rPr dirty="0" sz="1350" spc="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Implanted</a:t>
            </a:r>
            <a:r>
              <a:rPr dirty="0" sz="1400" spc="-1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stent</a:t>
            </a:r>
            <a:r>
              <a:rPr dirty="0" sz="1400" spc="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length</a:t>
            </a:r>
            <a:r>
              <a:rPr dirty="0" sz="1400" spc="-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20" b="1">
                <a:solidFill>
                  <a:srgbClr val="FFFFFF"/>
                </a:solidFill>
                <a:latin typeface="Arial Narrow"/>
                <a:cs typeface="Arial Narrow"/>
              </a:rPr>
              <a:t>≥38mm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438406" y="3489309"/>
            <a:ext cx="7315200" cy="584835"/>
          </a:xfrm>
          <a:prstGeom prst="rect">
            <a:avLst/>
          </a:prstGeom>
          <a:ln w="25400">
            <a:solidFill>
              <a:srgbClr val="002060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dirty="0" sz="1600" b="1">
                <a:latin typeface="Arial Narrow"/>
                <a:cs typeface="Arial Narrow"/>
              </a:rPr>
              <a:t>Randomization</a:t>
            </a:r>
            <a:r>
              <a:rPr dirty="0" sz="1600" spc="-45" b="1">
                <a:latin typeface="Arial Narrow"/>
                <a:cs typeface="Arial Narrow"/>
              </a:rPr>
              <a:t> </a:t>
            </a:r>
            <a:r>
              <a:rPr dirty="0" sz="1600" b="1">
                <a:latin typeface="Arial Narrow"/>
                <a:cs typeface="Arial Narrow"/>
              </a:rPr>
              <a:t>(2:1)</a:t>
            </a:r>
            <a:r>
              <a:rPr dirty="0" sz="1600" spc="-35" b="1">
                <a:latin typeface="Arial Narrow"/>
                <a:cs typeface="Arial Narrow"/>
              </a:rPr>
              <a:t> </a:t>
            </a:r>
            <a:r>
              <a:rPr dirty="0" sz="1600" b="1">
                <a:latin typeface="Arial Narrow"/>
                <a:cs typeface="Arial Narrow"/>
              </a:rPr>
              <a:t>for</a:t>
            </a:r>
            <a:r>
              <a:rPr dirty="0" sz="1600" spc="-30" b="1">
                <a:latin typeface="Arial Narrow"/>
                <a:cs typeface="Arial Narrow"/>
              </a:rPr>
              <a:t> </a:t>
            </a:r>
            <a:r>
              <a:rPr dirty="0" sz="1600" spc="-10" b="1">
                <a:latin typeface="Arial Narrow"/>
                <a:cs typeface="Arial Narrow"/>
              </a:rPr>
              <a:t>Treatment</a:t>
            </a:r>
            <a:r>
              <a:rPr dirty="0" sz="1600" spc="-35" b="1">
                <a:latin typeface="Arial Narrow"/>
                <a:cs typeface="Arial Narrow"/>
              </a:rPr>
              <a:t> </a:t>
            </a:r>
            <a:r>
              <a:rPr dirty="0" sz="1600" b="1">
                <a:latin typeface="Arial Narrow"/>
                <a:cs typeface="Arial Narrow"/>
              </a:rPr>
              <a:t>Strategy</a:t>
            </a:r>
            <a:r>
              <a:rPr dirty="0" sz="1600" spc="-35" b="1">
                <a:latin typeface="Arial Narrow"/>
                <a:cs typeface="Arial Narrow"/>
              </a:rPr>
              <a:t> </a:t>
            </a:r>
            <a:r>
              <a:rPr dirty="0" sz="1600" b="1">
                <a:latin typeface="Arial Narrow"/>
                <a:cs typeface="Arial Narrow"/>
              </a:rPr>
              <a:t>of</a:t>
            </a:r>
            <a:r>
              <a:rPr dirty="0" sz="1600" spc="-35" b="1">
                <a:latin typeface="Arial Narrow"/>
                <a:cs typeface="Arial Narrow"/>
              </a:rPr>
              <a:t> </a:t>
            </a:r>
            <a:r>
              <a:rPr dirty="0" sz="1600" spc="-10" b="1">
                <a:latin typeface="Arial Narrow"/>
                <a:cs typeface="Arial Narrow"/>
              </a:rPr>
              <a:t>Target</a:t>
            </a:r>
            <a:r>
              <a:rPr dirty="0" sz="1600" spc="-30" b="1">
                <a:latin typeface="Arial Narrow"/>
                <a:cs typeface="Arial Narrow"/>
              </a:rPr>
              <a:t> </a:t>
            </a:r>
            <a:r>
              <a:rPr dirty="0" sz="1600" spc="-10" b="1">
                <a:latin typeface="Arial Narrow"/>
                <a:cs typeface="Arial Narrow"/>
              </a:rPr>
              <a:t>Lesions</a:t>
            </a:r>
            <a:endParaRPr sz="1600">
              <a:latin typeface="Arial Narrow"/>
              <a:cs typeface="Arial Narrow"/>
            </a:endParaRPr>
          </a:p>
          <a:p>
            <a:pPr algn="ctr" marL="635">
              <a:lnSpc>
                <a:spcPct val="100000"/>
              </a:lnSpc>
            </a:pPr>
            <a:r>
              <a:rPr dirty="0" sz="1600">
                <a:latin typeface="Arial Narrow"/>
                <a:cs typeface="Arial Narrow"/>
              </a:rPr>
              <a:t>(Stratified</a:t>
            </a:r>
            <a:r>
              <a:rPr dirty="0" sz="1600" spc="-4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by</a:t>
            </a:r>
            <a:r>
              <a:rPr dirty="0" sz="1600" spc="-2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acute</a:t>
            </a:r>
            <a:r>
              <a:rPr dirty="0" sz="1600" spc="-3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coronary</a:t>
            </a:r>
            <a:r>
              <a:rPr dirty="0" sz="1600" spc="-2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syndrome</a:t>
            </a:r>
            <a:r>
              <a:rPr dirty="0" sz="1600" spc="-3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and</a:t>
            </a:r>
            <a:r>
              <a:rPr dirty="0" sz="1600" spc="-3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participating</a:t>
            </a:r>
            <a:r>
              <a:rPr dirty="0" sz="1600" spc="-25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centers)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438407" y="5625360"/>
            <a:ext cx="7315200" cy="339090"/>
          </a:xfrm>
          <a:prstGeom prst="rect">
            <a:avLst/>
          </a:prstGeom>
          <a:ln w="25400">
            <a:solidFill>
              <a:srgbClr val="002060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dirty="0" sz="1600" b="1">
                <a:latin typeface="Arial Narrow"/>
                <a:cs typeface="Arial Narrow"/>
              </a:rPr>
              <a:t>All</a:t>
            </a:r>
            <a:r>
              <a:rPr dirty="0" sz="1600" spc="-40" b="1">
                <a:latin typeface="Arial Narrow"/>
                <a:cs typeface="Arial Narrow"/>
              </a:rPr>
              <a:t> </a:t>
            </a:r>
            <a:r>
              <a:rPr dirty="0" sz="1600" b="1">
                <a:latin typeface="Arial Narrow"/>
                <a:cs typeface="Arial Narrow"/>
              </a:rPr>
              <a:t>patients</a:t>
            </a:r>
            <a:r>
              <a:rPr dirty="0" sz="1600" spc="-30" b="1">
                <a:latin typeface="Arial Narrow"/>
                <a:cs typeface="Arial Narrow"/>
              </a:rPr>
              <a:t> </a:t>
            </a:r>
            <a:r>
              <a:rPr dirty="0" sz="1600" b="1">
                <a:latin typeface="Arial Narrow"/>
                <a:cs typeface="Arial Narrow"/>
              </a:rPr>
              <a:t>were</a:t>
            </a:r>
            <a:r>
              <a:rPr dirty="0" sz="1600" spc="-30" b="1">
                <a:latin typeface="Arial Narrow"/>
                <a:cs typeface="Arial Narrow"/>
              </a:rPr>
              <a:t> </a:t>
            </a:r>
            <a:r>
              <a:rPr dirty="0" sz="1600" b="1">
                <a:latin typeface="Arial Narrow"/>
                <a:cs typeface="Arial Narrow"/>
              </a:rPr>
              <a:t>followed</a:t>
            </a:r>
            <a:r>
              <a:rPr dirty="0" sz="1600" spc="-25" b="1">
                <a:latin typeface="Arial Narrow"/>
                <a:cs typeface="Arial Narrow"/>
              </a:rPr>
              <a:t> </a:t>
            </a:r>
            <a:r>
              <a:rPr dirty="0" sz="1600" b="1">
                <a:latin typeface="Arial Narrow"/>
                <a:cs typeface="Arial Narrow"/>
              </a:rPr>
              <a:t>until</a:t>
            </a:r>
            <a:r>
              <a:rPr dirty="0" sz="1600" spc="-25" b="1">
                <a:latin typeface="Arial Narrow"/>
                <a:cs typeface="Arial Narrow"/>
              </a:rPr>
              <a:t> </a:t>
            </a:r>
            <a:r>
              <a:rPr dirty="0" sz="1600" b="1">
                <a:latin typeface="Arial Narrow"/>
                <a:cs typeface="Arial Narrow"/>
              </a:rPr>
              <a:t>1</a:t>
            </a:r>
            <a:r>
              <a:rPr dirty="0" sz="1600" spc="-30" b="1">
                <a:latin typeface="Arial Narrow"/>
                <a:cs typeface="Arial Narrow"/>
              </a:rPr>
              <a:t> </a:t>
            </a:r>
            <a:r>
              <a:rPr dirty="0" sz="1600" b="1">
                <a:latin typeface="Arial Narrow"/>
                <a:cs typeface="Arial Narrow"/>
              </a:rPr>
              <a:t>year</a:t>
            </a:r>
            <a:r>
              <a:rPr dirty="0" sz="1600" spc="-25" b="1">
                <a:latin typeface="Arial Narrow"/>
                <a:cs typeface="Arial Narrow"/>
              </a:rPr>
              <a:t> </a:t>
            </a:r>
            <a:r>
              <a:rPr dirty="0" sz="1600" b="1">
                <a:latin typeface="Arial Narrow"/>
                <a:cs typeface="Arial Narrow"/>
              </a:rPr>
              <a:t>after</a:t>
            </a:r>
            <a:r>
              <a:rPr dirty="0" sz="1600" spc="-25" b="1">
                <a:latin typeface="Arial Narrow"/>
                <a:cs typeface="Arial Narrow"/>
              </a:rPr>
              <a:t> </a:t>
            </a:r>
            <a:r>
              <a:rPr dirty="0" sz="1600" b="1">
                <a:latin typeface="Arial Narrow"/>
                <a:cs typeface="Arial Narrow"/>
              </a:rPr>
              <a:t>last</a:t>
            </a:r>
            <a:r>
              <a:rPr dirty="0" sz="1600" spc="-25" b="1">
                <a:latin typeface="Arial Narrow"/>
                <a:cs typeface="Arial Narrow"/>
              </a:rPr>
              <a:t> </a:t>
            </a:r>
            <a:r>
              <a:rPr dirty="0" sz="1600" b="1">
                <a:latin typeface="Arial Narrow"/>
                <a:cs typeface="Arial Narrow"/>
              </a:rPr>
              <a:t>patient</a:t>
            </a:r>
            <a:r>
              <a:rPr dirty="0" sz="1600" spc="-25" b="1">
                <a:latin typeface="Arial Narrow"/>
                <a:cs typeface="Arial Narrow"/>
              </a:rPr>
              <a:t> </a:t>
            </a:r>
            <a:r>
              <a:rPr dirty="0" sz="1600" spc="-10" b="1">
                <a:latin typeface="Arial Narrow"/>
                <a:cs typeface="Arial Narrow"/>
              </a:rPr>
              <a:t>enrollment.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805078" y="744219"/>
            <a:ext cx="658177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45">
                <a:solidFill>
                  <a:srgbClr val="FF0000"/>
                </a:solidFill>
              </a:rPr>
              <a:t>RENOVATE-</a:t>
            </a:r>
            <a:r>
              <a:rPr dirty="0" sz="2800">
                <a:solidFill>
                  <a:srgbClr val="FF0000"/>
                </a:solidFill>
              </a:rPr>
              <a:t>COMPLEX-PCI</a:t>
            </a:r>
            <a:r>
              <a:rPr dirty="0" sz="2800" spc="-40">
                <a:solidFill>
                  <a:srgbClr val="FF0000"/>
                </a:solidFill>
              </a:rPr>
              <a:t> </a:t>
            </a:r>
            <a:r>
              <a:rPr dirty="0" sz="2800">
                <a:solidFill>
                  <a:srgbClr val="FF0000"/>
                </a:solidFill>
              </a:rPr>
              <a:t>Trial</a:t>
            </a:r>
            <a:r>
              <a:rPr dirty="0" sz="2800" spc="-30">
                <a:solidFill>
                  <a:srgbClr val="FF0000"/>
                </a:solidFill>
              </a:rPr>
              <a:t> </a:t>
            </a:r>
            <a:r>
              <a:rPr dirty="0" sz="2800" spc="-10">
                <a:solidFill>
                  <a:srgbClr val="FF0000"/>
                </a:solidFill>
              </a:rPr>
              <a:t>(NCT03381872)</a:t>
            </a:r>
            <a:endParaRPr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30577" y="939291"/>
            <a:ext cx="240728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solidFill>
                  <a:srgbClr val="C00000"/>
                </a:solidFill>
              </a:rPr>
              <a:t>KEY</a:t>
            </a:r>
            <a:r>
              <a:rPr dirty="0" sz="2800" spc="-25">
                <a:solidFill>
                  <a:srgbClr val="C00000"/>
                </a:solidFill>
              </a:rPr>
              <a:t> </a:t>
            </a:r>
            <a:r>
              <a:rPr dirty="0" sz="2800" spc="-10">
                <a:solidFill>
                  <a:srgbClr val="C00000"/>
                </a:solidFill>
              </a:rPr>
              <a:t>EXCLUSION</a:t>
            </a:r>
            <a:endParaRPr sz="2800"/>
          </a:p>
        </p:txBody>
      </p:sp>
      <p:sp>
        <p:nvSpPr>
          <p:cNvPr id="3" name="object 3" descr=""/>
          <p:cNvSpPr/>
          <p:nvPr/>
        </p:nvSpPr>
        <p:spPr>
          <a:xfrm>
            <a:off x="263949" y="1547009"/>
            <a:ext cx="5832475" cy="4205605"/>
          </a:xfrm>
          <a:custGeom>
            <a:avLst/>
            <a:gdLst/>
            <a:ahLst/>
            <a:cxnLst/>
            <a:rect l="l" t="t" r="r" b="b"/>
            <a:pathLst>
              <a:path w="5832475" h="4205605">
                <a:moveTo>
                  <a:pt x="0" y="0"/>
                </a:moveTo>
                <a:lnTo>
                  <a:pt x="5832050" y="0"/>
                </a:lnTo>
                <a:lnTo>
                  <a:pt x="5832050" y="4205318"/>
                </a:lnTo>
                <a:lnTo>
                  <a:pt x="0" y="4205318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7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355389" y="1563116"/>
            <a:ext cx="5662295" cy="411289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342265" indent="-342265">
              <a:lnSpc>
                <a:spcPct val="100000"/>
              </a:lnSpc>
              <a:spcBef>
                <a:spcPts val="340"/>
              </a:spcBef>
              <a:buAutoNum type="arabicPeriod"/>
              <a:tabLst>
                <a:tab pos="342265" algn="l"/>
                <a:tab pos="342900" algn="l"/>
              </a:tabLst>
            </a:pPr>
            <a:r>
              <a:rPr dirty="0" sz="1800">
                <a:latin typeface="Arial Narrow"/>
                <a:cs typeface="Arial Narrow"/>
              </a:rPr>
              <a:t>Patients</a:t>
            </a:r>
            <a:r>
              <a:rPr dirty="0" sz="1800" spc="-2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(≥</a:t>
            </a:r>
            <a:r>
              <a:rPr dirty="0" sz="1800" spc="-1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19</a:t>
            </a:r>
            <a:r>
              <a:rPr dirty="0" sz="1800" spc="-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years)</a:t>
            </a:r>
            <a:r>
              <a:rPr dirty="0" sz="1800" spc="-1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with</a:t>
            </a:r>
            <a:r>
              <a:rPr dirty="0" sz="1800" spc="-1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coronary</a:t>
            </a:r>
            <a:r>
              <a:rPr dirty="0" sz="1800" spc="-1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artery</a:t>
            </a:r>
            <a:r>
              <a:rPr dirty="0" sz="1800" spc="-1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disease</a:t>
            </a:r>
            <a:r>
              <a:rPr dirty="0" sz="1800" spc="-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requiring</a:t>
            </a:r>
            <a:r>
              <a:rPr dirty="0" sz="1800" spc="-5">
                <a:latin typeface="Arial Narrow"/>
                <a:cs typeface="Arial Narrow"/>
              </a:rPr>
              <a:t> </a:t>
            </a:r>
            <a:r>
              <a:rPr dirty="0" sz="1800" spc="-25">
                <a:latin typeface="Arial Narrow"/>
                <a:cs typeface="Arial Narrow"/>
              </a:rPr>
              <a:t>PCI</a:t>
            </a:r>
            <a:endParaRPr sz="1800">
              <a:latin typeface="Arial Narrow"/>
              <a:cs typeface="Arial Narrow"/>
            </a:endParaRPr>
          </a:p>
          <a:p>
            <a:pPr marL="342265" indent="-342265">
              <a:lnSpc>
                <a:spcPct val="100000"/>
              </a:lnSpc>
              <a:spcBef>
                <a:spcPts val="240"/>
              </a:spcBef>
              <a:buAutoNum type="arabicPeriod"/>
              <a:tabLst>
                <a:tab pos="342265" algn="l"/>
                <a:tab pos="342900" algn="l"/>
              </a:tabLst>
            </a:pPr>
            <a:r>
              <a:rPr dirty="0" sz="1800">
                <a:latin typeface="Arial Narrow"/>
                <a:cs typeface="Arial Narrow"/>
              </a:rPr>
              <a:t>Patients</a:t>
            </a:r>
            <a:r>
              <a:rPr dirty="0" sz="1800" spc="-1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with a</a:t>
            </a:r>
            <a:r>
              <a:rPr dirty="0" sz="1800" spc="-15">
                <a:latin typeface="Arial Narrow"/>
                <a:cs typeface="Arial Narrow"/>
              </a:rPr>
              <a:t> </a:t>
            </a:r>
            <a:r>
              <a:rPr dirty="0" sz="1800" b="1">
                <a:latin typeface="Arial Narrow"/>
                <a:cs typeface="Arial Narrow"/>
              </a:rPr>
              <a:t>complex coronary artery</a:t>
            </a:r>
            <a:r>
              <a:rPr dirty="0" sz="1800" spc="-5" b="1">
                <a:latin typeface="Arial Narrow"/>
                <a:cs typeface="Arial Narrow"/>
              </a:rPr>
              <a:t> </a:t>
            </a:r>
            <a:r>
              <a:rPr dirty="0" sz="1800" b="1">
                <a:latin typeface="Arial Narrow"/>
                <a:cs typeface="Arial Narrow"/>
              </a:rPr>
              <a:t>lesion</a:t>
            </a:r>
            <a:r>
              <a:rPr dirty="0" sz="1800" spc="-10" b="1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defined </a:t>
            </a:r>
            <a:r>
              <a:rPr dirty="0" sz="1800" spc="-25">
                <a:latin typeface="Arial Narrow"/>
                <a:cs typeface="Arial Narrow"/>
              </a:rPr>
              <a:t>as:</a:t>
            </a:r>
            <a:endParaRPr sz="1800">
              <a:latin typeface="Arial Narrow"/>
              <a:cs typeface="Arial Narrow"/>
            </a:endParaRPr>
          </a:p>
          <a:p>
            <a:pPr lvl="1" marL="442595" marR="6350" indent="-262890">
              <a:lnSpc>
                <a:spcPct val="115599"/>
              </a:lnSpc>
              <a:buFont typeface="Arial"/>
              <a:buChar char="•"/>
              <a:tabLst>
                <a:tab pos="442595" algn="l"/>
                <a:tab pos="443230" algn="l"/>
              </a:tabLst>
            </a:pPr>
            <a:r>
              <a:rPr dirty="0" sz="1800">
                <a:latin typeface="Arial Narrow"/>
                <a:cs typeface="Arial Narrow"/>
              </a:rPr>
              <a:t>True</a:t>
            </a:r>
            <a:r>
              <a:rPr dirty="0" sz="1800" spc="47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bifurcation</a:t>
            </a:r>
            <a:r>
              <a:rPr dirty="0" sz="1800" spc="47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lesion</a:t>
            </a:r>
            <a:r>
              <a:rPr dirty="0" sz="1800" spc="47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(Medina</a:t>
            </a:r>
            <a:r>
              <a:rPr dirty="0" sz="1800" spc="47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1,1,1/1,0,1/0,1,1)</a:t>
            </a:r>
            <a:r>
              <a:rPr dirty="0" sz="1800" spc="47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with</a:t>
            </a:r>
            <a:r>
              <a:rPr dirty="0" sz="1800" spc="475">
                <a:latin typeface="Arial Narrow"/>
                <a:cs typeface="Arial Narrow"/>
              </a:rPr>
              <a:t> </a:t>
            </a:r>
            <a:r>
              <a:rPr dirty="0" sz="1800" spc="-20">
                <a:latin typeface="Arial Narrow"/>
                <a:cs typeface="Arial Narrow"/>
              </a:rPr>
              <a:t>side </a:t>
            </a:r>
            <a:r>
              <a:rPr dirty="0" sz="1800">
                <a:latin typeface="Arial Narrow"/>
                <a:cs typeface="Arial Narrow"/>
              </a:rPr>
              <a:t>branch</a:t>
            </a:r>
            <a:r>
              <a:rPr dirty="0" sz="1800" spc="-5">
                <a:latin typeface="Arial Narrow"/>
                <a:cs typeface="Arial Narrow"/>
              </a:rPr>
              <a:t> </a:t>
            </a:r>
            <a:r>
              <a:rPr dirty="0" sz="1800" spc="-10">
                <a:latin typeface="Arial Narrow"/>
                <a:cs typeface="Arial Narrow"/>
              </a:rPr>
              <a:t>≥2.5mm</a:t>
            </a:r>
            <a:endParaRPr sz="1800">
              <a:latin typeface="Arial Narrow"/>
              <a:cs typeface="Arial Narrow"/>
            </a:endParaRPr>
          </a:p>
          <a:p>
            <a:pPr lvl="1" marL="442595" indent="-26352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442595" algn="l"/>
                <a:tab pos="443230" algn="l"/>
              </a:tabLst>
            </a:pPr>
            <a:r>
              <a:rPr dirty="0" sz="1800">
                <a:latin typeface="Arial Narrow"/>
                <a:cs typeface="Arial Narrow"/>
              </a:rPr>
              <a:t>Chronic</a:t>
            </a:r>
            <a:r>
              <a:rPr dirty="0" sz="1800" spc="-2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total</a:t>
            </a:r>
            <a:r>
              <a:rPr dirty="0" sz="1800" spc="-1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occlusion</a:t>
            </a:r>
            <a:r>
              <a:rPr dirty="0" sz="1800" spc="-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(≥3</a:t>
            </a:r>
            <a:r>
              <a:rPr dirty="0" sz="1800" spc="-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months)</a:t>
            </a:r>
            <a:r>
              <a:rPr dirty="0" sz="1800" spc="-1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as</a:t>
            </a:r>
            <a:r>
              <a:rPr dirty="0" sz="1800" spc="-1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target</a:t>
            </a:r>
            <a:r>
              <a:rPr dirty="0" sz="1800" spc="-5">
                <a:latin typeface="Arial Narrow"/>
                <a:cs typeface="Arial Narrow"/>
              </a:rPr>
              <a:t> </a:t>
            </a:r>
            <a:r>
              <a:rPr dirty="0" sz="1800" spc="-10">
                <a:latin typeface="Arial Narrow"/>
                <a:cs typeface="Arial Narrow"/>
              </a:rPr>
              <a:t>lesion</a:t>
            </a:r>
            <a:endParaRPr sz="1800">
              <a:latin typeface="Arial Narrow"/>
              <a:cs typeface="Arial Narrow"/>
            </a:endParaRPr>
          </a:p>
          <a:p>
            <a:pPr lvl="1" marL="442595" marR="5080" indent="-262890">
              <a:lnSpc>
                <a:spcPts val="2520"/>
              </a:lnSpc>
              <a:spcBef>
                <a:spcPts val="120"/>
              </a:spcBef>
              <a:buFont typeface="Arial"/>
              <a:buChar char="•"/>
              <a:tabLst>
                <a:tab pos="442595" algn="l"/>
                <a:tab pos="443230" algn="l"/>
              </a:tabLst>
            </a:pPr>
            <a:r>
              <a:rPr dirty="0" sz="1800">
                <a:latin typeface="Arial Narrow"/>
                <a:cs typeface="Arial Narrow"/>
              </a:rPr>
              <a:t>Unprotected</a:t>
            </a:r>
            <a:r>
              <a:rPr dirty="0" sz="1800" spc="43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LM</a:t>
            </a:r>
            <a:r>
              <a:rPr dirty="0" sz="1800" spc="434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disease</a:t>
            </a:r>
            <a:r>
              <a:rPr dirty="0" sz="1800" spc="44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PCI</a:t>
            </a:r>
            <a:r>
              <a:rPr dirty="0" sz="1800" spc="44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(LM</a:t>
            </a:r>
            <a:r>
              <a:rPr dirty="0" sz="1800" spc="43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ostium,</a:t>
            </a:r>
            <a:r>
              <a:rPr dirty="0" sz="1800" spc="44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body,</a:t>
            </a:r>
            <a:r>
              <a:rPr dirty="0" sz="1800" spc="44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distal</a:t>
            </a:r>
            <a:r>
              <a:rPr dirty="0" sz="1800" spc="440">
                <a:latin typeface="Arial Narrow"/>
                <a:cs typeface="Arial Narrow"/>
              </a:rPr>
              <a:t> </a:t>
            </a:r>
            <a:r>
              <a:rPr dirty="0" sz="1800" spc="-25">
                <a:latin typeface="Arial Narrow"/>
                <a:cs typeface="Arial Narrow"/>
              </a:rPr>
              <a:t>LM </a:t>
            </a:r>
            <a:r>
              <a:rPr dirty="0" sz="1800">
                <a:latin typeface="Arial Narrow"/>
                <a:cs typeface="Arial Narrow"/>
              </a:rPr>
              <a:t>bifurcation including</a:t>
            </a:r>
            <a:r>
              <a:rPr dirty="0" sz="1800" spc="-5">
                <a:latin typeface="Arial Narrow"/>
                <a:cs typeface="Arial Narrow"/>
              </a:rPr>
              <a:t> </a:t>
            </a:r>
            <a:r>
              <a:rPr dirty="0" sz="1800" spc="-10">
                <a:latin typeface="Arial Narrow"/>
                <a:cs typeface="Arial Narrow"/>
              </a:rPr>
              <a:t>non-</a:t>
            </a:r>
            <a:r>
              <a:rPr dirty="0" sz="1800">
                <a:latin typeface="Arial Narrow"/>
                <a:cs typeface="Arial Narrow"/>
              </a:rPr>
              <a:t>true</a:t>
            </a:r>
            <a:r>
              <a:rPr dirty="0" sz="1800" spc="5">
                <a:latin typeface="Arial Narrow"/>
                <a:cs typeface="Arial Narrow"/>
              </a:rPr>
              <a:t> </a:t>
            </a:r>
            <a:r>
              <a:rPr dirty="0" sz="1800" spc="-10">
                <a:latin typeface="Arial Narrow"/>
                <a:cs typeface="Arial Narrow"/>
              </a:rPr>
              <a:t>bifurcation)</a:t>
            </a:r>
            <a:endParaRPr sz="1800">
              <a:latin typeface="Arial Narrow"/>
              <a:cs typeface="Arial Narrow"/>
            </a:endParaRPr>
          </a:p>
          <a:p>
            <a:pPr lvl="1" marL="442595" indent="-263525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442595" algn="l"/>
                <a:tab pos="443230" algn="l"/>
              </a:tabLst>
            </a:pPr>
            <a:r>
              <a:rPr dirty="0" sz="1800">
                <a:latin typeface="Arial Narrow"/>
                <a:cs typeface="Arial Narrow"/>
              </a:rPr>
              <a:t>Long</a:t>
            </a:r>
            <a:r>
              <a:rPr dirty="0" sz="1800" spc="-1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coronary</a:t>
            </a:r>
            <a:r>
              <a:rPr dirty="0" sz="1800" spc="-1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lesions</a:t>
            </a:r>
            <a:r>
              <a:rPr dirty="0" sz="1800" spc="-1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(implanted</a:t>
            </a:r>
            <a:r>
              <a:rPr dirty="0" sz="1800" spc="-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stent</a:t>
            </a:r>
            <a:r>
              <a:rPr dirty="0" sz="1800" spc="-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≥38</a:t>
            </a:r>
            <a:r>
              <a:rPr dirty="0" sz="1800" spc="-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mm</a:t>
            </a:r>
            <a:r>
              <a:rPr dirty="0" sz="1800" spc="-1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in </a:t>
            </a:r>
            <a:r>
              <a:rPr dirty="0" sz="1800" spc="-10">
                <a:latin typeface="Arial Narrow"/>
                <a:cs typeface="Arial Narrow"/>
              </a:rPr>
              <a:t>length)</a:t>
            </a:r>
            <a:endParaRPr sz="1800">
              <a:latin typeface="Arial Narrow"/>
              <a:cs typeface="Arial Narrow"/>
            </a:endParaRPr>
          </a:p>
          <a:p>
            <a:pPr lvl="1" marL="442595" indent="-26352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442595" algn="l"/>
                <a:tab pos="443230" algn="l"/>
              </a:tabLst>
            </a:pPr>
            <a:r>
              <a:rPr dirty="0" sz="1800" spc="-10">
                <a:latin typeface="Arial Narrow"/>
                <a:cs typeface="Arial Narrow"/>
              </a:rPr>
              <a:t>Multi-</a:t>
            </a:r>
            <a:r>
              <a:rPr dirty="0" sz="1800">
                <a:latin typeface="Arial Narrow"/>
                <a:cs typeface="Arial Narrow"/>
              </a:rPr>
              <a:t>vessel</a:t>
            </a:r>
            <a:r>
              <a:rPr dirty="0" sz="1800" spc="-1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PCI</a:t>
            </a:r>
            <a:r>
              <a:rPr dirty="0" sz="1800" spc="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(≥2 vessels treated at</a:t>
            </a:r>
            <a:r>
              <a:rPr dirty="0" sz="1800" spc="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one PCI</a:t>
            </a:r>
            <a:r>
              <a:rPr dirty="0" sz="1800" spc="5">
                <a:latin typeface="Arial Narrow"/>
                <a:cs typeface="Arial Narrow"/>
              </a:rPr>
              <a:t> </a:t>
            </a:r>
            <a:r>
              <a:rPr dirty="0" sz="1800" spc="-10">
                <a:latin typeface="Arial Narrow"/>
                <a:cs typeface="Arial Narrow"/>
              </a:rPr>
              <a:t>session)</a:t>
            </a:r>
            <a:endParaRPr sz="1800">
              <a:latin typeface="Arial Narrow"/>
              <a:cs typeface="Arial Narrow"/>
            </a:endParaRPr>
          </a:p>
          <a:p>
            <a:pPr lvl="1" marL="442595" indent="-26352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442595" algn="l"/>
                <a:tab pos="443230" algn="l"/>
              </a:tabLst>
            </a:pPr>
            <a:r>
              <a:rPr dirty="0" sz="1800">
                <a:latin typeface="Arial Narrow"/>
                <a:cs typeface="Arial Narrow"/>
              </a:rPr>
              <a:t>Multiple</a:t>
            </a:r>
            <a:r>
              <a:rPr dirty="0" sz="1800" spc="-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stents</a:t>
            </a:r>
            <a:r>
              <a:rPr dirty="0" sz="1800" spc="-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needed</a:t>
            </a:r>
            <a:r>
              <a:rPr dirty="0" sz="1800" spc="-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(≥3 more</a:t>
            </a:r>
            <a:r>
              <a:rPr dirty="0" sz="1800" spc="-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stent per</a:t>
            </a:r>
            <a:r>
              <a:rPr dirty="0" sz="1800" spc="-10">
                <a:latin typeface="Arial Narrow"/>
                <a:cs typeface="Arial Narrow"/>
              </a:rPr>
              <a:t> patient)</a:t>
            </a:r>
            <a:endParaRPr sz="1800">
              <a:latin typeface="Arial Narrow"/>
              <a:cs typeface="Arial Narrow"/>
            </a:endParaRPr>
          </a:p>
          <a:p>
            <a:pPr lvl="1" marL="442595" indent="-263525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442595" algn="l"/>
                <a:tab pos="443230" algn="l"/>
              </a:tabLst>
            </a:pPr>
            <a:r>
              <a:rPr dirty="0" sz="1800" spc="-10">
                <a:latin typeface="Arial Narrow"/>
                <a:cs typeface="Arial Narrow"/>
              </a:rPr>
              <a:t>In-</a:t>
            </a:r>
            <a:r>
              <a:rPr dirty="0" sz="1800">
                <a:latin typeface="Arial Narrow"/>
                <a:cs typeface="Arial Narrow"/>
              </a:rPr>
              <a:t>stent restenosis</a:t>
            </a:r>
            <a:r>
              <a:rPr dirty="0" sz="1800" spc="-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lesion as</a:t>
            </a:r>
            <a:r>
              <a:rPr dirty="0" sz="1800" spc="-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target</a:t>
            </a:r>
            <a:r>
              <a:rPr dirty="0" sz="1800" spc="5">
                <a:latin typeface="Arial Narrow"/>
                <a:cs typeface="Arial Narrow"/>
              </a:rPr>
              <a:t> </a:t>
            </a:r>
            <a:r>
              <a:rPr dirty="0" sz="1800" spc="-10">
                <a:latin typeface="Arial Narrow"/>
                <a:cs typeface="Arial Narrow"/>
              </a:rPr>
              <a:t>lesion</a:t>
            </a:r>
            <a:endParaRPr sz="1800">
              <a:latin typeface="Arial Narrow"/>
              <a:cs typeface="Arial Narrow"/>
            </a:endParaRPr>
          </a:p>
          <a:p>
            <a:pPr lvl="1" marL="442595" indent="-26352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442595" algn="l"/>
                <a:tab pos="443230" algn="l"/>
              </a:tabLst>
            </a:pPr>
            <a:r>
              <a:rPr dirty="0" sz="1800">
                <a:latin typeface="Arial Narrow"/>
                <a:cs typeface="Arial Narrow"/>
              </a:rPr>
              <a:t>Severely</a:t>
            </a:r>
            <a:r>
              <a:rPr dirty="0" sz="1800" spc="-3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calcified</a:t>
            </a:r>
            <a:r>
              <a:rPr dirty="0" sz="1800" spc="-1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lesion</a:t>
            </a:r>
            <a:r>
              <a:rPr dirty="0" sz="1800" spc="-1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(encircling</a:t>
            </a:r>
            <a:r>
              <a:rPr dirty="0" sz="1800" spc="-1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calcium</a:t>
            </a:r>
            <a:r>
              <a:rPr dirty="0" sz="1800" spc="-2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in</a:t>
            </a:r>
            <a:r>
              <a:rPr dirty="0" sz="1800" spc="-10">
                <a:latin typeface="Arial Narrow"/>
                <a:cs typeface="Arial Narrow"/>
              </a:rPr>
              <a:t> angiography)</a:t>
            </a:r>
            <a:endParaRPr sz="1800">
              <a:latin typeface="Arial Narrow"/>
              <a:cs typeface="Arial Narrow"/>
            </a:endParaRPr>
          </a:p>
          <a:p>
            <a:pPr lvl="1" marL="442595" indent="-26352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442595" algn="l"/>
                <a:tab pos="443230" algn="l"/>
              </a:tabLst>
            </a:pPr>
            <a:r>
              <a:rPr dirty="0" sz="1800">
                <a:latin typeface="Arial Narrow"/>
                <a:cs typeface="Arial Narrow"/>
              </a:rPr>
              <a:t>Ostial</a:t>
            </a:r>
            <a:r>
              <a:rPr dirty="0" sz="1800" spc="-2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coronary</a:t>
            </a:r>
            <a:r>
              <a:rPr dirty="0" sz="1800" spc="-1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lesion</a:t>
            </a:r>
            <a:r>
              <a:rPr dirty="0" sz="1800" spc="-1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(LAD,</a:t>
            </a:r>
            <a:r>
              <a:rPr dirty="0" sz="1800" spc="-1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LCX,</a:t>
            </a:r>
            <a:r>
              <a:rPr dirty="0" sz="1800" spc="-10">
                <a:latin typeface="Arial Narrow"/>
                <a:cs typeface="Arial Narrow"/>
              </a:rPr>
              <a:t> </a:t>
            </a:r>
            <a:r>
              <a:rPr dirty="0" sz="1800" spc="-20">
                <a:latin typeface="Arial Narrow"/>
                <a:cs typeface="Arial Narrow"/>
              </a:rPr>
              <a:t>RCA)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218544" y="1547009"/>
            <a:ext cx="5832475" cy="4205605"/>
          </a:xfrm>
          <a:prstGeom prst="rect">
            <a:avLst/>
          </a:prstGeom>
          <a:ln w="25400">
            <a:solidFill>
              <a:srgbClr val="CF3E3E"/>
            </a:solidFill>
          </a:ln>
        </p:spPr>
        <p:txBody>
          <a:bodyPr wrap="square" lIns="0" tIns="59055" rIns="0" bIns="0" rtlCol="0" vert="horz">
            <a:spAutoFit/>
          </a:bodyPr>
          <a:lstStyle/>
          <a:p>
            <a:pPr marL="627380" indent="-342900">
              <a:lnSpc>
                <a:spcPct val="100000"/>
              </a:lnSpc>
              <a:spcBef>
                <a:spcPts val="465"/>
              </a:spcBef>
              <a:buAutoNum type="arabicPeriod"/>
              <a:tabLst>
                <a:tab pos="627380" algn="l"/>
                <a:tab pos="628015" algn="l"/>
              </a:tabLst>
            </a:pPr>
            <a:r>
              <a:rPr dirty="0" sz="1800" spc="-20">
                <a:latin typeface="Arial Narrow"/>
                <a:cs typeface="Arial Narrow"/>
              </a:rPr>
              <a:t>Target</a:t>
            </a:r>
            <a:r>
              <a:rPr dirty="0" sz="1800" spc="-2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lesions</a:t>
            </a:r>
            <a:r>
              <a:rPr dirty="0" sz="1800" spc="-1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not</a:t>
            </a:r>
            <a:r>
              <a:rPr dirty="0" sz="1800" spc="-1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amenable</a:t>
            </a:r>
            <a:r>
              <a:rPr dirty="0" sz="1800" spc="-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to</a:t>
            </a:r>
            <a:r>
              <a:rPr dirty="0" sz="1800" spc="-1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PCI</a:t>
            </a:r>
            <a:r>
              <a:rPr dirty="0" sz="1800" spc="-1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by</a:t>
            </a:r>
            <a:r>
              <a:rPr dirty="0" sz="1800" spc="-1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operators’</a:t>
            </a:r>
            <a:r>
              <a:rPr dirty="0" sz="1800" spc="-65">
                <a:latin typeface="Arial Narrow"/>
                <a:cs typeface="Arial Narrow"/>
              </a:rPr>
              <a:t> </a:t>
            </a:r>
            <a:r>
              <a:rPr dirty="0" sz="1800" spc="-10">
                <a:latin typeface="Arial Narrow"/>
                <a:cs typeface="Arial Narrow"/>
              </a:rPr>
              <a:t>decision</a:t>
            </a:r>
            <a:endParaRPr sz="1800">
              <a:latin typeface="Arial Narrow"/>
              <a:cs typeface="Arial Narrow"/>
            </a:endParaRPr>
          </a:p>
          <a:p>
            <a:pPr marL="627380" indent="-342900">
              <a:lnSpc>
                <a:spcPct val="100000"/>
              </a:lnSpc>
              <a:spcBef>
                <a:spcPts val="240"/>
              </a:spcBef>
              <a:buAutoNum type="arabicPeriod"/>
              <a:tabLst>
                <a:tab pos="627380" algn="l"/>
                <a:tab pos="628015" algn="l"/>
              </a:tabLst>
            </a:pPr>
            <a:r>
              <a:rPr dirty="0" sz="1800">
                <a:latin typeface="Arial Narrow"/>
                <a:cs typeface="Arial Narrow"/>
              </a:rPr>
              <a:t>Cardiogenic</a:t>
            </a:r>
            <a:r>
              <a:rPr dirty="0" sz="1800" spc="-2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shock</a:t>
            </a:r>
            <a:r>
              <a:rPr dirty="0" sz="1800" spc="-1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(Killip</a:t>
            </a:r>
            <a:r>
              <a:rPr dirty="0" sz="1800" spc="-1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class</a:t>
            </a:r>
            <a:r>
              <a:rPr dirty="0" sz="1800" spc="-1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IV)</a:t>
            </a:r>
            <a:r>
              <a:rPr dirty="0" sz="1800" spc="-1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at</a:t>
            </a:r>
            <a:r>
              <a:rPr dirty="0" sz="1800" spc="-10">
                <a:latin typeface="Arial Narrow"/>
                <a:cs typeface="Arial Narrow"/>
              </a:rPr>
              <a:t> presentation</a:t>
            </a:r>
            <a:endParaRPr sz="1800">
              <a:latin typeface="Arial Narrow"/>
              <a:cs typeface="Arial Narrow"/>
            </a:endParaRPr>
          </a:p>
          <a:p>
            <a:pPr marL="627380" marR="507365" indent="-342900">
              <a:lnSpc>
                <a:spcPct val="115599"/>
              </a:lnSpc>
              <a:buAutoNum type="arabicPeriod"/>
              <a:tabLst>
                <a:tab pos="627380" algn="l"/>
                <a:tab pos="628015" algn="l"/>
              </a:tabLst>
            </a:pPr>
            <a:r>
              <a:rPr dirty="0" sz="1800">
                <a:latin typeface="Arial Narrow"/>
                <a:cs typeface="Arial Narrow"/>
              </a:rPr>
              <a:t>Intolerance</a:t>
            </a:r>
            <a:r>
              <a:rPr dirty="0" sz="1800" spc="-2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to</a:t>
            </a:r>
            <a:r>
              <a:rPr dirty="0" sz="1800" spc="-9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Aspirin,</a:t>
            </a:r>
            <a:r>
              <a:rPr dirty="0" sz="1800" spc="-1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Clopidogrel,</a:t>
            </a:r>
            <a:r>
              <a:rPr dirty="0" sz="1800" spc="-1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Prasugrel,</a:t>
            </a:r>
            <a:r>
              <a:rPr dirty="0" sz="1800" spc="-40">
                <a:latin typeface="Arial Narrow"/>
                <a:cs typeface="Arial Narrow"/>
              </a:rPr>
              <a:t> </a:t>
            </a:r>
            <a:r>
              <a:rPr dirty="0" sz="1800" spc="-10">
                <a:latin typeface="Arial Narrow"/>
                <a:cs typeface="Arial Narrow"/>
              </a:rPr>
              <a:t>Ticagrelor, </a:t>
            </a:r>
            <a:r>
              <a:rPr dirty="0" sz="1800">
                <a:latin typeface="Arial Narrow"/>
                <a:cs typeface="Arial Narrow"/>
              </a:rPr>
              <a:t>Heparin,</a:t>
            </a:r>
            <a:r>
              <a:rPr dirty="0" sz="1800" spc="-1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or</a:t>
            </a:r>
            <a:r>
              <a:rPr dirty="0" sz="1800" spc="-10">
                <a:latin typeface="Arial Narrow"/>
                <a:cs typeface="Arial Narrow"/>
              </a:rPr>
              <a:t> Everolimus</a:t>
            </a:r>
            <a:endParaRPr sz="1800">
              <a:latin typeface="Arial Narrow"/>
              <a:cs typeface="Arial Narrow"/>
            </a:endParaRPr>
          </a:p>
          <a:p>
            <a:pPr marL="627380" marR="526415" indent="-342900">
              <a:lnSpc>
                <a:spcPct val="115599"/>
              </a:lnSpc>
              <a:buAutoNum type="arabicPeriod"/>
              <a:tabLst>
                <a:tab pos="627380" algn="l"/>
                <a:tab pos="628015" algn="l"/>
              </a:tabLst>
            </a:pPr>
            <a:r>
              <a:rPr dirty="0" sz="1800">
                <a:latin typeface="Arial Narrow"/>
                <a:cs typeface="Arial Narrow"/>
              </a:rPr>
              <a:t>Known</a:t>
            </a:r>
            <a:r>
              <a:rPr dirty="0" sz="1800" spc="-1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true</a:t>
            </a:r>
            <a:r>
              <a:rPr dirty="0" sz="1800" spc="-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anaphylaxis</a:t>
            </a:r>
            <a:r>
              <a:rPr dirty="0" sz="1800" spc="-1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to contrast</a:t>
            </a:r>
            <a:r>
              <a:rPr dirty="0" sz="1800" spc="-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medium</a:t>
            </a:r>
            <a:r>
              <a:rPr dirty="0" sz="1800" spc="-1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(not </a:t>
            </a:r>
            <a:r>
              <a:rPr dirty="0" sz="1800" spc="-10">
                <a:latin typeface="Arial Narrow"/>
                <a:cs typeface="Arial Narrow"/>
              </a:rPr>
              <a:t>allergic </a:t>
            </a:r>
            <a:r>
              <a:rPr dirty="0" sz="1800">
                <a:latin typeface="Arial Narrow"/>
                <a:cs typeface="Arial Narrow"/>
              </a:rPr>
              <a:t>reaction</a:t>
            </a:r>
            <a:r>
              <a:rPr dirty="0" sz="1800" spc="-2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but</a:t>
            </a:r>
            <a:r>
              <a:rPr dirty="0" sz="1800" spc="-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anaphylactic</a:t>
            </a:r>
            <a:r>
              <a:rPr dirty="0" sz="1800" spc="-10">
                <a:latin typeface="Arial Narrow"/>
                <a:cs typeface="Arial Narrow"/>
              </a:rPr>
              <a:t> shock)</a:t>
            </a:r>
            <a:endParaRPr sz="1800">
              <a:latin typeface="Arial Narrow"/>
              <a:cs typeface="Arial Narrow"/>
            </a:endParaRPr>
          </a:p>
          <a:p>
            <a:pPr marL="627380" indent="-342900">
              <a:lnSpc>
                <a:spcPct val="100000"/>
              </a:lnSpc>
              <a:spcBef>
                <a:spcPts val="359"/>
              </a:spcBef>
              <a:buAutoNum type="arabicPeriod"/>
              <a:tabLst>
                <a:tab pos="627380" algn="l"/>
                <a:tab pos="628015" algn="l"/>
              </a:tabLst>
            </a:pPr>
            <a:r>
              <a:rPr dirty="0" sz="1800">
                <a:latin typeface="Arial Narrow"/>
                <a:cs typeface="Arial Narrow"/>
              </a:rPr>
              <a:t>Pregnancy</a:t>
            </a:r>
            <a:r>
              <a:rPr dirty="0" sz="1800" spc="-1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or</a:t>
            </a:r>
            <a:r>
              <a:rPr dirty="0" sz="1800" spc="-1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breast </a:t>
            </a:r>
            <a:r>
              <a:rPr dirty="0" sz="1800" spc="-10">
                <a:latin typeface="Arial Narrow"/>
                <a:cs typeface="Arial Narrow"/>
              </a:rPr>
              <a:t>feeding</a:t>
            </a:r>
            <a:endParaRPr sz="1800">
              <a:latin typeface="Arial Narrow"/>
              <a:cs typeface="Arial Narrow"/>
            </a:endParaRPr>
          </a:p>
          <a:p>
            <a:pPr algn="just" marL="627380" marR="709295" indent="-342900">
              <a:lnSpc>
                <a:spcPct val="113300"/>
              </a:lnSpc>
              <a:spcBef>
                <a:spcPts val="45"/>
              </a:spcBef>
              <a:buAutoNum type="arabicPeriod"/>
              <a:tabLst>
                <a:tab pos="628015" algn="l"/>
              </a:tabLst>
            </a:pPr>
            <a:r>
              <a:rPr dirty="0" sz="1800" spc="-10">
                <a:latin typeface="Arial Narrow"/>
                <a:cs typeface="Arial Narrow"/>
              </a:rPr>
              <a:t>Non-</a:t>
            </a:r>
            <a:r>
              <a:rPr dirty="0" sz="1800">
                <a:latin typeface="Arial Narrow"/>
                <a:cs typeface="Arial Narrow"/>
              </a:rPr>
              <a:t>cardiac</a:t>
            </a:r>
            <a:r>
              <a:rPr dirty="0" sz="1800" spc="-5">
                <a:latin typeface="Arial Narrow"/>
                <a:cs typeface="Arial Narrow"/>
              </a:rPr>
              <a:t> </a:t>
            </a:r>
            <a:r>
              <a:rPr dirty="0" sz="1800" spc="-10">
                <a:latin typeface="Arial Narrow"/>
                <a:cs typeface="Arial Narrow"/>
              </a:rPr>
              <a:t>co-</a:t>
            </a:r>
            <a:r>
              <a:rPr dirty="0" sz="1800">
                <a:latin typeface="Arial Narrow"/>
                <a:cs typeface="Arial Narrow"/>
              </a:rPr>
              <a:t>morbid conditions are present with</a:t>
            </a:r>
            <a:r>
              <a:rPr dirty="0" sz="1800" spc="5">
                <a:latin typeface="Arial Narrow"/>
                <a:cs typeface="Arial Narrow"/>
              </a:rPr>
              <a:t> </a:t>
            </a:r>
            <a:r>
              <a:rPr dirty="0" sz="1800" spc="-20">
                <a:latin typeface="Arial Narrow"/>
                <a:cs typeface="Arial Narrow"/>
              </a:rPr>
              <a:t>life </a:t>
            </a:r>
            <a:r>
              <a:rPr dirty="0" sz="1800">
                <a:latin typeface="Arial Narrow"/>
                <a:cs typeface="Arial Narrow"/>
              </a:rPr>
              <a:t>expectancy</a:t>
            </a:r>
            <a:r>
              <a:rPr dirty="0" sz="1800" spc="-2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&lt;1 year</a:t>
            </a:r>
            <a:r>
              <a:rPr dirty="0" sz="1800" spc="-1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or</a:t>
            </a:r>
            <a:r>
              <a:rPr dirty="0" sz="1800" spc="-1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that</a:t>
            </a:r>
            <a:r>
              <a:rPr dirty="0" sz="1800" spc="-1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may</a:t>
            </a:r>
            <a:r>
              <a:rPr dirty="0" sz="1800" spc="-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result</a:t>
            </a:r>
            <a:r>
              <a:rPr dirty="0" sz="1800" spc="-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in protocol</a:t>
            </a:r>
            <a:r>
              <a:rPr dirty="0" sz="1800" spc="-10">
                <a:latin typeface="Arial Narrow"/>
                <a:cs typeface="Arial Narrow"/>
              </a:rPr>
              <a:t> </a:t>
            </a:r>
            <a:r>
              <a:rPr dirty="0" sz="1800" spc="-20">
                <a:latin typeface="Arial Narrow"/>
                <a:cs typeface="Arial Narrow"/>
              </a:rPr>
              <a:t>non- </a:t>
            </a:r>
            <a:r>
              <a:rPr dirty="0" sz="1800">
                <a:latin typeface="Arial Narrow"/>
                <a:cs typeface="Arial Narrow"/>
              </a:rPr>
              <a:t>compliance</a:t>
            </a:r>
            <a:r>
              <a:rPr dirty="0" sz="1800" spc="-2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(per</a:t>
            </a:r>
            <a:r>
              <a:rPr dirty="0" sz="1800" spc="-1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site</a:t>
            </a:r>
            <a:r>
              <a:rPr dirty="0" sz="1800" spc="-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investigator’s</a:t>
            </a:r>
            <a:r>
              <a:rPr dirty="0" sz="1800" spc="-1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medical</a:t>
            </a:r>
            <a:r>
              <a:rPr dirty="0" sz="1800" spc="-10">
                <a:latin typeface="Arial Narrow"/>
                <a:cs typeface="Arial Narrow"/>
              </a:rPr>
              <a:t> judgment)</a:t>
            </a:r>
            <a:endParaRPr sz="1800">
              <a:latin typeface="Arial Narrow"/>
              <a:cs typeface="Arial Narrow"/>
            </a:endParaRPr>
          </a:p>
          <a:p>
            <a:pPr algn="just" marL="627380" marR="605790" indent="-342900">
              <a:lnSpc>
                <a:spcPct val="115599"/>
              </a:lnSpc>
              <a:buAutoNum type="arabicPeriod"/>
              <a:tabLst>
                <a:tab pos="628015" algn="l"/>
              </a:tabLst>
            </a:pPr>
            <a:r>
              <a:rPr dirty="0" sz="1800">
                <a:latin typeface="Arial Narrow"/>
                <a:cs typeface="Arial Narrow"/>
              </a:rPr>
              <a:t>Unwillingness</a:t>
            </a:r>
            <a:r>
              <a:rPr dirty="0" sz="1800" spc="-2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or</a:t>
            </a:r>
            <a:r>
              <a:rPr dirty="0" sz="1800" spc="-1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inability</a:t>
            </a:r>
            <a:r>
              <a:rPr dirty="0" sz="1800" spc="-1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to</a:t>
            </a:r>
            <a:r>
              <a:rPr dirty="0" sz="1800" spc="-1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comply</a:t>
            </a:r>
            <a:r>
              <a:rPr dirty="0" sz="1800" spc="-1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with</a:t>
            </a:r>
            <a:r>
              <a:rPr dirty="0" sz="1800" spc="-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the</a:t>
            </a:r>
            <a:r>
              <a:rPr dirty="0" sz="1800" spc="-5">
                <a:latin typeface="Arial Narrow"/>
                <a:cs typeface="Arial Narrow"/>
              </a:rPr>
              <a:t> </a:t>
            </a:r>
            <a:r>
              <a:rPr dirty="0" sz="1800" spc="-10">
                <a:latin typeface="Arial Narrow"/>
                <a:cs typeface="Arial Narrow"/>
              </a:rPr>
              <a:t>procedures </a:t>
            </a:r>
            <a:r>
              <a:rPr dirty="0" sz="1800">
                <a:latin typeface="Arial Narrow"/>
                <a:cs typeface="Arial Narrow"/>
              </a:rPr>
              <a:t>described</a:t>
            </a:r>
            <a:r>
              <a:rPr dirty="0" sz="1800" spc="-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in</a:t>
            </a:r>
            <a:r>
              <a:rPr dirty="0" sz="1800" spc="-1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this</a:t>
            </a:r>
            <a:r>
              <a:rPr dirty="0" sz="1800" spc="-5">
                <a:latin typeface="Arial Narrow"/>
                <a:cs typeface="Arial Narrow"/>
              </a:rPr>
              <a:t> </a:t>
            </a:r>
            <a:r>
              <a:rPr dirty="0" sz="1800" spc="-10">
                <a:latin typeface="Arial Narrow"/>
                <a:cs typeface="Arial Narrow"/>
              </a:rPr>
              <a:t>protocol.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363999" y="957579"/>
            <a:ext cx="1631314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 b="1">
                <a:solidFill>
                  <a:srgbClr val="0070C0"/>
                </a:solidFill>
                <a:latin typeface="Arial Narrow"/>
                <a:cs typeface="Arial Narrow"/>
              </a:rPr>
              <a:t>INCLUSION</a:t>
            </a:r>
            <a:endParaRPr sz="2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2342" y="196071"/>
            <a:ext cx="3422501" cy="48944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05625" y="2591307"/>
            <a:ext cx="295719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latin typeface="Arial Narrow"/>
                <a:cs typeface="Arial Narrow"/>
              </a:rPr>
              <a:t>Secondary</a:t>
            </a:r>
            <a:r>
              <a:rPr dirty="0" sz="2800" spc="-20" b="1">
                <a:latin typeface="Arial Narrow"/>
                <a:cs typeface="Arial Narrow"/>
              </a:rPr>
              <a:t> </a:t>
            </a:r>
            <a:r>
              <a:rPr dirty="0" sz="2800" b="1">
                <a:latin typeface="Arial Narrow"/>
                <a:cs typeface="Arial Narrow"/>
              </a:rPr>
              <a:t>End</a:t>
            </a:r>
            <a:r>
              <a:rPr dirty="0" sz="2800" spc="-20" b="1">
                <a:latin typeface="Arial Narrow"/>
                <a:cs typeface="Arial Narrow"/>
              </a:rPr>
              <a:t> Point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488964" y="2998723"/>
            <a:ext cx="4488180" cy="1936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 indent="-285115">
              <a:lnSpc>
                <a:spcPts val="2125"/>
              </a:lnSpc>
              <a:spcBef>
                <a:spcPts val="10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1800" spc="-20">
                <a:latin typeface="Arial Narrow"/>
                <a:cs typeface="Arial Narrow"/>
              </a:rPr>
              <a:t>Target</a:t>
            </a:r>
            <a:r>
              <a:rPr dirty="0" sz="1800" spc="-3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vessel</a:t>
            </a:r>
            <a:r>
              <a:rPr dirty="0" sz="1800" spc="-30">
                <a:latin typeface="Arial Narrow"/>
                <a:cs typeface="Arial Narrow"/>
              </a:rPr>
              <a:t> </a:t>
            </a:r>
            <a:r>
              <a:rPr dirty="0" sz="1800" spc="-10">
                <a:latin typeface="Arial Narrow"/>
                <a:cs typeface="Arial Narrow"/>
              </a:rPr>
              <a:t>revascularization</a:t>
            </a:r>
            <a:endParaRPr sz="1800">
              <a:latin typeface="Arial Narrow"/>
              <a:cs typeface="Arial Narrow"/>
            </a:endParaRPr>
          </a:p>
          <a:p>
            <a:pPr marL="297815" indent="-285115">
              <a:lnSpc>
                <a:spcPts val="2125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1800">
                <a:latin typeface="Arial Narrow"/>
                <a:cs typeface="Arial Narrow"/>
              </a:rPr>
              <a:t>Any</a:t>
            </a:r>
            <a:r>
              <a:rPr dirty="0" sz="1800" spc="-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revascularization</a:t>
            </a:r>
            <a:r>
              <a:rPr dirty="0" sz="1800" spc="20">
                <a:latin typeface="Arial Narrow"/>
                <a:cs typeface="Arial Narrow"/>
              </a:rPr>
              <a:t> </a:t>
            </a:r>
            <a:r>
              <a:rPr dirty="0" sz="1800" spc="-10">
                <a:latin typeface="Arial Narrow"/>
                <a:cs typeface="Arial Narrow"/>
              </a:rPr>
              <a:t>(clinically-driven)</a:t>
            </a:r>
            <a:endParaRPr sz="1800">
              <a:latin typeface="Arial Narrow"/>
              <a:cs typeface="Arial Narrow"/>
            </a:endParaRPr>
          </a:p>
          <a:p>
            <a:pPr marL="297815" indent="-285115">
              <a:lnSpc>
                <a:spcPts val="2125"/>
              </a:lnSpc>
              <a:spcBef>
                <a:spcPts val="4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1800">
                <a:latin typeface="Arial Narrow"/>
                <a:cs typeface="Arial Narrow"/>
              </a:rPr>
              <a:t>Definite</a:t>
            </a:r>
            <a:r>
              <a:rPr dirty="0" sz="1800" spc="-1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stent</a:t>
            </a:r>
            <a:r>
              <a:rPr dirty="0" sz="1800" spc="-5">
                <a:latin typeface="Arial Narrow"/>
                <a:cs typeface="Arial Narrow"/>
              </a:rPr>
              <a:t> </a:t>
            </a:r>
            <a:r>
              <a:rPr dirty="0" sz="1800" spc="-10">
                <a:latin typeface="Arial Narrow"/>
                <a:cs typeface="Arial Narrow"/>
              </a:rPr>
              <a:t>thrombosis</a:t>
            </a:r>
            <a:endParaRPr sz="1800">
              <a:latin typeface="Arial Narrow"/>
              <a:cs typeface="Arial Narrow"/>
            </a:endParaRPr>
          </a:p>
          <a:p>
            <a:pPr marL="297815" indent="-285115">
              <a:lnSpc>
                <a:spcPts val="2125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1800" spc="-20">
                <a:latin typeface="Arial Narrow"/>
                <a:cs typeface="Arial Narrow"/>
              </a:rPr>
              <a:t>Total</a:t>
            </a:r>
            <a:r>
              <a:rPr dirty="0" sz="1800" spc="-3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amount</a:t>
            </a:r>
            <a:r>
              <a:rPr dirty="0" sz="1800" spc="-2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of</a:t>
            </a:r>
            <a:r>
              <a:rPr dirty="0" sz="1800" spc="-25">
                <a:latin typeface="Arial Narrow"/>
                <a:cs typeface="Arial Narrow"/>
              </a:rPr>
              <a:t> </a:t>
            </a:r>
            <a:r>
              <a:rPr dirty="0" sz="1800" spc="-10">
                <a:latin typeface="Arial Narrow"/>
                <a:cs typeface="Arial Narrow"/>
              </a:rPr>
              <a:t>contrast</a:t>
            </a:r>
            <a:endParaRPr sz="1800">
              <a:latin typeface="Arial Narrow"/>
              <a:cs typeface="Arial Narrow"/>
            </a:endParaRPr>
          </a:p>
          <a:p>
            <a:pPr marL="297815" indent="-285115">
              <a:lnSpc>
                <a:spcPct val="100000"/>
              </a:lnSpc>
              <a:spcBef>
                <a:spcPts val="5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1800">
                <a:latin typeface="Arial Narrow"/>
                <a:cs typeface="Arial Narrow"/>
              </a:rPr>
              <a:t>Incidence</a:t>
            </a:r>
            <a:r>
              <a:rPr dirty="0" sz="1800" spc="1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of</a:t>
            </a:r>
            <a:r>
              <a:rPr dirty="0" sz="1800" spc="15">
                <a:latin typeface="Arial Narrow"/>
                <a:cs typeface="Arial Narrow"/>
              </a:rPr>
              <a:t> </a:t>
            </a:r>
            <a:r>
              <a:rPr dirty="0" sz="1800" spc="-10">
                <a:latin typeface="Arial Narrow"/>
                <a:cs typeface="Arial Narrow"/>
              </a:rPr>
              <a:t>contrast-</a:t>
            </a:r>
            <a:r>
              <a:rPr dirty="0" sz="1800">
                <a:latin typeface="Arial Narrow"/>
                <a:cs typeface="Arial Narrow"/>
              </a:rPr>
              <a:t>induced</a:t>
            </a:r>
            <a:r>
              <a:rPr dirty="0" sz="1800" spc="25">
                <a:latin typeface="Arial Narrow"/>
                <a:cs typeface="Arial Narrow"/>
              </a:rPr>
              <a:t> </a:t>
            </a:r>
            <a:r>
              <a:rPr dirty="0" sz="1800" spc="-10">
                <a:latin typeface="Arial Narrow"/>
                <a:cs typeface="Arial Narrow"/>
              </a:rPr>
              <a:t>nephropathy</a:t>
            </a:r>
            <a:endParaRPr sz="1800">
              <a:latin typeface="Arial Narrow"/>
              <a:cs typeface="Arial Narrow"/>
            </a:endParaRPr>
          </a:p>
          <a:p>
            <a:pPr marL="297815" indent="-285115">
              <a:lnSpc>
                <a:spcPts val="2125"/>
              </a:lnSpc>
              <a:spcBef>
                <a:spcPts val="4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1800" spc="-20">
                <a:latin typeface="Arial Narrow"/>
                <a:cs typeface="Arial Narrow"/>
              </a:rPr>
              <a:t>Total</a:t>
            </a:r>
            <a:r>
              <a:rPr dirty="0" sz="1800" spc="-4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procedural</a:t>
            </a:r>
            <a:r>
              <a:rPr dirty="0" sz="1800" spc="-45">
                <a:latin typeface="Arial Narrow"/>
                <a:cs typeface="Arial Narrow"/>
              </a:rPr>
              <a:t> </a:t>
            </a:r>
            <a:r>
              <a:rPr dirty="0" sz="1800" spc="-20">
                <a:latin typeface="Arial Narrow"/>
                <a:cs typeface="Arial Narrow"/>
              </a:rPr>
              <a:t>time</a:t>
            </a:r>
            <a:endParaRPr sz="1800">
              <a:latin typeface="Arial Narrow"/>
              <a:cs typeface="Arial Narrow"/>
            </a:endParaRPr>
          </a:p>
          <a:p>
            <a:pPr marL="297815" indent="-285115">
              <a:lnSpc>
                <a:spcPts val="2125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1800" spc="-20">
                <a:latin typeface="Arial Narrow"/>
                <a:cs typeface="Arial Narrow"/>
              </a:rPr>
              <a:t>Total</a:t>
            </a:r>
            <a:r>
              <a:rPr dirty="0" sz="1800" spc="-3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medical</a:t>
            </a:r>
            <a:r>
              <a:rPr dirty="0" sz="1800" spc="-2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cost</a:t>
            </a:r>
            <a:r>
              <a:rPr dirty="0" sz="1800" spc="-1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(not</a:t>
            </a:r>
            <a:r>
              <a:rPr dirty="0" sz="1800" spc="-1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reported</a:t>
            </a:r>
            <a:r>
              <a:rPr dirty="0" sz="1800" spc="-1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in</a:t>
            </a:r>
            <a:r>
              <a:rPr dirty="0" sz="1800" spc="-1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this</a:t>
            </a:r>
            <a:r>
              <a:rPr dirty="0" sz="1800" spc="-15">
                <a:latin typeface="Arial Narrow"/>
                <a:cs typeface="Arial Narrow"/>
              </a:rPr>
              <a:t> </a:t>
            </a:r>
            <a:r>
              <a:rPr dirty="0" sz="1800" spc="-10">
                <a:latin typeface="Arial Narrow"/>
                <a:cs typeface="Arial Narrow"/>
              </a:rPr>
              <a:t>publication)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63205" y="3062732"/>
            <a:ext cx="5362575" cy="1671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 indent="-285115">
              <a:lnSpc>
                <a:spcPts val="2135"/>
              </a:lnSpc>
              <a:spcBef>
                <a:spcPts val="10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1800" spc="-20">
                <a:latin typeface="Arial Narrow"/>
                <a:cs typeface="Arial Narrow"/>
              </a:rPr>
              <a:t>Target</a:t>
            </a:r>
            <a:r>
              <a:rPr dirty="0" sz="1800" spc="-1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vessel</a:t>
            </a:r>
            <a:r>
              <a:rPr dirty="0" sz="1800" spc="-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failure</a:t>
            </a:r>
            <a:r>
              <a:rPr dirty="0" sz="1800" spc="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without </a:t>
            </a:r>
            <a:r>
              <a:rPr dirty="0" sz="1800" spc="-10">
                <a:latin typeface="Arial Narrow"/>
                <a:cs typeface="Arial Narrow"/>
              </a:rPr>
              <a:t>procedure-</a:t>
            </a:r>
            <a:r>
              <a:rPr dirty="0" sz="1800">
                <a:latin typeface="Arial Narrow"/>
                <a:cs typeface="Arial Narrow"/>
              </a:rPr>
              <a:t>related</a:t>
            </a:r>
            <a:r>
              <a:rPr dirty="0" sz="1800" spc="5">
                <a:latin typeface="Arial Narrow"/>
                <a:cs typeface="Arial Narrow"/>
              </a:rPr>
              <a:t> </a:t>
            </a:r>
            <a:r>
              <a:rPr dirty="0" sz="1800" spc="-25">
                <a:latin typeface="Arial Narrow"/>
                <a:cs typeface="Arial Narrow"/>
              </a:rPr>
              <a:t>MI</a:t>
            </a:r>
            <a:endParaRPr sz="1800">
              <a:latin typeface="Arial Narrow"/>
              <a:cs typeface="Arial Narrow"/>
            </a:endParaRPr>
          </a:p>
          <a:p>
            <a:pPr marL="297815" indent="-285115">
              <a:lnSpc>
                <a:spcPts val="2135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1800">
                <a:latin typeface="Arial Narrow"/>
                <a:cs typeface="Arial Narrow"/>
              </a:rPr>
              <a:t>Cardiac</a:t>
            </a:r>
            <a:r>
              <a:rPr dirty="0" sz="1800" spc="-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death</a:t>
            </a:r>
            <a:r>
              <a:rPr dirty="0" sz="1800" spc="1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or target</a:t>
            </a:r>
            <a:r>
              <a:rPr dirty="0" sz="1800" spc="5">
                <a:latin typeface="Arial Narrow"/>
                <a:cs typeface="Arial Narrow"/>
              </a:rPr>
              <a:t> </a:t>
            </a:r>
            <a:r>
              <a:rPr dirty="0" sz="1800" spc="-10">
                <a:latin typeface="Arial Narrow"/>
                <a:cs typeface="Arial Narrow"/>
              </a:rPr>
              <a:t>vessel-</a:t>
            </a:r>
            <a:r>
              <a:rPr dirty="0" sz="1800">
                <a:latin typeface="Arial Narrow"/>
                <a:cs typeface="Arial Narrow"/>
              </a:rPr>
              <a:t>related</a:t>
            </a:r>
            <a:r>
              <a:rPr dirty="0" sz="1800" spc="5">
                <a:latin typeface="Arial Narrow"/>
                <a:cs typeface="Arial Narrow"/>
              </a:rPr>
              <a:t> </a:t>
            </a:r>
            <a:r>
              <a:rPr dirty="0" sz="1800" spc="-25">
                <a:latin typeface="Arial Narrow"/>
                <a:cs typeface="Arial Narrow"/>
              </a:rPr>
              <a:t>MI</a:t>
            </a:r>
            <a:endParaRPr sz="1800">
              <a:latin typeface="Arial Narrow"/>
              <a:cs typeface="Arial Narrow"/>
            </a:endParaRPr>
          </a:p>
          <a:p>
            <a:pPr marL="297815" indent="-285115">
              <a:lnSpc>
                <a:spcPts val="2125"/>
              </a:lnSpc>
              <a:spcBef>
                <a:spcPts val="4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1800" spc="-20">
                <a:latin typeface="Arial Narrow"/>
                <a:cs typeface="Arial Narrow"/>
              </a:rPr>
              <a:t>Target</a:t>
            </a:r>
            <a:r>
              <a:rPr dirty="0" sz="1800" spc="-5">
                <a:latin typeface="Arial Narrow"/>
                <a:cs typeface="Arial Narrow"/>
              </a:rPr>
              <a:t> </a:t>
            </a:r>
            <a:r>
              <a:rPr dirty="0" sz="1800" spc="-10">
                <a:latin typeface="Arial Narrow"/>
                <a:cs typeface="Arial Narrow"/>
              </a:rPr>
              <a:t>vessel-</a:t>
            </a:r>
            <a:r>
              <a:rPr dirty="0" sz="1800">
                <a:latin typeface="Arial Narrow"/>
                <a:cs typeface="Arial Narrow"/>
              </a:rPr>
              <a:t>related MI</a:t>
            </a:r>
            <a:r>
              <a:rPr dirty="0" sz="1800" spc="1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with</a:t>
            </a:r>
            <a:r>
              <a:rPr dirty="0" sz="1800" spc="1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or</a:t>
            </a:r>
            <a:r>
              <a:rPr dirty="0" sz="1800" spc="-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without</a:t>
            </a:r>
            <a:r>
              <a:rPr dirty="0" sz="1800" spc="15">
                <a:latin typeface="Arial Narrow"/>
                <a:cs typeface="Arial Narrow"/>
              </a:rPr>
              <a:t> </a:t>
            </a:r>
            <a:r>
              <a:rPr dirty="0" sz="1800" spc="-10">
                <a:latin typeface="Arial Narrow"/>
                <a:cs typeface="Arial Narrow"/>
              </a:rPr>
              <a:t>procedure-</a:t>
            </a:r>
            <a:r>
              <a:rPr dirty="0" sz="1800">
                <a:latin typeface="Arial Narrow"/>
                <a:cs typeface="Arial Narrow"/>
              </a:rPr>
              <a:t>related</a:t>
            </a:r>
            <a:r>
              <a:rPr dirty="0" sz="1800" spc="10">
                <a:latin typeface="Arial Narrow"/>
                <a:cs typeface="Arial Narrow"/>
              </a:rPr>
              <a:t> </a:t>
            </a:r>
            <a:r>
              <a:rPr dirty="0" sz="1800" spc="-25">
                <a:latin typeface="Arial Narrow"/>
                <a:cs typeface="Arial Narrow"/>
              </a:rPr>
              <a:t>MI</a:t>
            </a:r>
            <a:endParaRPr sz="1800">
              <a:latin typeface="Arial Narrow"/>
              <a:cs typeface="Arial Narrow"/>
            </a:endParaRPr>
          </a:p>
          <a:p>
            <a:pPr marL="297815" indent="-285115">
              <a:lnSpc>
                <a:spcPts val="2125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1800" spc="-10">
                <a:latin typeface="Arial Narrow"/>
                <a:cs typeface="Arial Narrow"/>
              </a:rPr>
              <a:t>Non-</a:t>
            </a:r>
            <a:r>
              <a:rPr dirty="0" sz="1800">
                <a:latin typeface="Arial Narrow"/>
                <a:cs typeface="Arial Narrow"/>
              </a:rPr>
              <a:t>target</a:t>
            </a:r>
            <a:r>
              <a:rPr dirty="0" sz="1800" spc="35">
                <a:latin typeface="Arial Narrow"/>
                <a:cs typeface="Arial Narrow"/>
              </a:rPr>
              <a:t> </a:t>
            </a:r>
            <a:r>
              <a:rPr dirty="0" sz="1800" spc="-10">
                <a:latin typeface="Arial Narrow"/>
                <a:cs typeface="Arial Narrow"/>
              </a:rPr>
              <a:t>vessel-</a:t>
            </a:r>
            <a:r>
              <a:rPr dirty="0" sz="1800">
                <a:latin typeface="Arial Narrow"/>
                <a:cs typeface="Arial Narrow"/>
              </a:rPr>
              <a:t>related</a:t>
            </a:r>
            <a:r>
              <a:rPr dirty="0" sz="1800" spc="35">
                <a:latin typeface="Arial Narrow"/>
                <a:cs typeface="Arial Narrow"/>
              </a:rPr>
              <a:t> </a:t>
            </a:r>
            <a:r>
              <a:rPr dirty="0" sz="1800" spc="-25">
                <a:latin typeface="Arial Narrow"/>
                <a:cs typeface="Arial Narrow"/>
              </a:rPr>
              <a:t>MI</a:t>
            </a:r>
            <a:endParaRPr sz="1800">
              <a:latin typeface="Arial Narrow"/>
              <a:cs typeface="Arial Narrow"/>
            </a:endParaRPr>
          </a:p>
          <a:p>
            <a:pPr marL="297815" indent="-285115">
              <a:lnSpc>
                <a:spcPct val="100000"/>
              </a:lnSpc>
              <a:spcBef>
                <a:spcPts val="5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1800">
                <a:latin typeface="Arial Narrow"/>
                <a:cs typeface="Arial Narrow"/>
              </a:rPr>
              <a:t>Any</a:t>
            </a:r>
            <a:r>
              <a:rPr dirty="0" sz="1800" spc="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MI</a:t>
            </a:r>
            <a:r>
              <a:rPr dirty="0" sz="1800" spc="1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with</a:t>
            </a:r>
            <a:r>
              <a:rPr dirty="0" sz="1800" spc="1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or without</a:t>
            </a:r>
            <a:r>
              <a:rPr dirty="0" sz="1800" spc="10">
                <a:latin typeface="Arial Narrow"/>
                <a:cs typeface="Arial Narrow"/>
              </a:rPr>
              <a:t> </a:t>
            </a:r>
            <a:r>
              <a:rPr dirty="0" sz="1800" spc="-10">
                <a:latin typeface="Arial Narrow"/>
                <a:cs typeface="Arial Narrow"/>
              </a:rPr>
              <a:t>procedure-</a:t>
            </a:r>
            <a:r>
              <a:rPr dirty="0" sz="1800">
                <a:latin typeface="Arial Narrow"/>
                <a:cs typeface="Arial Narrow"/>
              </a:rPr>
              <a:t>related</a:t>
            </a:r>
            <a:r>
              <a:rPr dirty="0" sz="1800" spc="15">
                <a:latin typeface="Arial Narrow"/>
                <a:cs typeface="Arial Narrow"/>
              </a:rPr>
              <a:t> </a:t>
            </a:r>
            <a:r>
              <a:rPr dirty="0" sz="1800" spc="-25">
                <a:latin typeface="Arial Narrow"/>
                <a:cs typeface="Arial Narrow"/>
              </a:rPr>
              <a:t>MI</a:t>
            </a:r>
            <a:endParaRPr sz="1800">
              <a:latin typeface="Arial Narrow"/>
              <a:cs typeface="Arial Narrow"/>
            </a:endParaRPr>
          </a:p>
          <a:p>
            <a:pPr marL="297815" indent="-285115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1800" spc="-20">
                <a:latin typeface="Arial Narrow"/>
                <a:cs typeface="Arial Narrow"/>
              </a:rPr>
              <a:t>Target</a:t>
            </a:r>
            <a:r>
              <a:rPr dirty="0" sz="1800" spc="-3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lesion</a:t>
            </a:r>
            <a:r>
              <a:rPr dirty="0" sz="1800" spc="-25">
                <a:latin typeface="Arial Narrow"/>
                <a:cs typeface="Arial Narrow"/>
              </a:rPr>
              <a:t> </a:t>
            </a:r>
            <a:r>
              <a:rPr dirty="0" sz="1800" spc="-10">
                <a:latin typeface="Arial Narrow"/>
                <a:cs typeface="Arial Narrow"/>
              </a:rPr>
              <a:t>revascularization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532614" y="2516955"/>
            <a:ext cx="11216640" cy="2479675"/>
          </a:xfrm>
          <a:custGeom>
            <a:avLst/>
            <a:gdLst/>
            <a:ahLst/>
            <a:cxnLst/>
            <a:rect l="l" t="t" r="r" b="b"/>
            <a:pathLst>
              <a:path w="11216640" h="2479675">
                <a:moveTo>
                  <a:pt x="0" y="0"/>
                </a:moveTo>
                <a:lnTo>
                  <a:pt x="11216326" y="0"/>
                </a:lnTo>
                <a:lnTo>
                  <a:pt x="11216326" y="2479363"/>
                </a:lnTo>
                <a:lnTo>
                  <a:pt x="0" y="247936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7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655901" y="5126228"/>
            <a:ext cx="25069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 Narrow"/>
                <a:cs typeface="Arial Narrow"/>
              </a:rPr>
              <a:t>Definition</a:t>
            </a:r>
            <a:r>
              <a:rPr dirty="0" sz="1800" spc="-15" b="1">
                <a:latin typeface="Arial Narrow"/>
                <a:cs typeface="Arial Narrow"/>
              </a:rPr>
              <a:t> </a:t>
            </a:r>
            <a:r>
              <a:rPr dirty="0" sz="1800" b="1">
                <a:latin typeface="Arial Narrow"/>
                <a:cs typeface="Arial Narrow"/>
              </a:rPr>
              <a:t>of</a:t>
            </a:r>
            <a:r>
              <a:rPr dirty="0" sz="1800" spc="-20" b="1">
                <a:latin typeface="Arial Narrow"/>
                <a:cs typeface="Arial Narrow"/>
              </a:rPr>
              <a:t> </a:t>
            </a:r>
            <a:r>
              <a:rPr dirty="0" sz="1800" b="1">
                <a:latin typeface="Arial Narrow"/>
                <a:cs typeface="Arial Narrow"/>
              </a:rPr>
              <a:t>Clinical</a:t>
            </a:r>
            <a:r>
              <a:rPr dirty="0" sz="1800" spc="-10" b="1">
                <a:latin typeface="Arial Narrow"/>
                <a:cs typeface="Arial Narrow"/>
              </a:rPr>
              <a:t> Events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30501" y="5391403"/>
            <a:ext cx="4827270" cy="580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3215" indent="-2851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23215" algn="l"/>
                <a:tab pos="323850" algn="l"/>
              </a:tabLst>
            </a:pPr>
            <a:r>
              <a:rPr dirty="0" sz="1800">
                <a:latin typeface="Arial Narrow"/>
                <a:cs typeface="Arial Narrow"/>
              </a:rPr>
              <a:t>Spontaneous</a:t>
            </a:r>
            <a:r>
              <a:rPr dirty="0" sz="1800" spc="-2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MI</a:t>
            </a:r>
            <a:r>
              <a:rPr dirty="0" sz="1800" spc="-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according</a:t>
            </a:r>
            <a:r>
              <a:rPr dirty="0" sz="1800" spc="-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to</a:t>
            </a:r>
            <a:r>
              <a:rPr dirty="0" sz="1800" spc="-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3</a:t>
            </a:r>
            <a:r>
              <a:rPr dirty="0" baseline="23148" sz="1800">
                <a:latin typeface="Arial Narrow"/>
                <a:cs typeface="Arial Narrow"/>
              </a:rPr>
              <a:t>rd</a:t>
            </a:r>
            <a:r>
              <a:rPr dirty="0" baseline="23148" sz="1800" spc="187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Universal</a:t>
            </a:r>
            <a:r>
              <a:rPr dirty="0" sz="1800" spc="-15">
                <a:latin typeface="Arial Narrow"/>
                <a:cs typeface="Arial Narrow"/>
              </a:rPr>
              <a:t> </a:t>
            </a:r>
            <a:r>
              <a:rPr dirty="0" sz="1800" spc="-10">
                <a:latin typeface="Arial Narrow"/>
                <a:cs typeface="Arial Narrow"/>
              </a:rPr>
              <a:t>Definition</a:t>
            </a:r>
            <a:r>
              <a:rPr dirty="0" baseline="23148" sz="1800" spc="-15">
                <a:latin typeface="Arial Narrow"/>
                <a:cs typeface="Arial Narrow"/>
              </a:rPr>
              <a:t>1</a:t>
            </a:r>
            <a:endParaRPr baseline="23148" sz="1800">
              <a:latin typeface="Arial Narrow"/>
              <a:cs typeface="Arial Narrow"/>
            </a:endParaRPr>
          </a:p>
          <a:p>
            <a:pPr marL="323215" indent="-285115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323215" algn="l"/>
                <a:tab pos="323850" algn="l"/>
              </a:tabLst>
            </a:pPr>
            <a:r>
              <a:rPr dirty="0" sz="1800">
                <a:latin typeface="Arial Narrow"/>
                <a:cs typeface="Arial Narrow"/>
              </a:rPr>
              <a:t>Other</a:t>
            </a:r>
            <a:r>
              <a:rPr dirty="0" sz="1800" spc="-2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clinical</a:t>
            </a:r>
            <a:r>
              <a:rPr dirty="0" sz="1800" spc="-1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events according</a:t>
            </a:r>
            <a:r>
              <a:rPr dirty="0" sz="1800" spc="-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to</a:t>
            </a:r>
            <a:r>
              <a:rPr dirty="0" sz="1800" spc="-80">
                <a:latin typeface="Arial Narrow"/>
                <a:cs typeface="Arial Narrow"/>
              </a:rPr>
              <a:t> </a:t>
            </a:r>
            <a:r>
              <a:rPr dirty="0" sz="1800" spc="-10">
                <a:latin typeface="Arial Narrow"/>
                <a:cs typeface="Arial Narrow"/>
              </a:rPr>
              <a:t>ARC-</a:t>
            </a:r>
            <a:r>
              <a:rPr dirty="0" sz="1800">
                <a:latin typeface="Arial Narrow"/>
                <a:cs typeface="Arial Narrow"/>
              </a:rPr>
              <a:t>2</a:t>
            </a:r>
            <a:r>
              <a:rPr dirty="0" sz="1800" spc="5">
                <a:latin typeface="Arial Narrow"/>
                <a:cs typeface="Arial Narrow"/>
              </a:rPr>
              <a:t> </a:t>
            </a:r>
            <a:r>
              <a:rPr dirty="0" sz="1800" spc="-10">
                <a:latin typeface="Arial Narrow"/>
                <a:cs typeface="Arial Narrow"/>
              </a:rPr>
              <a:t>criteria</a:t>
            </a:r>
            <a:r>
              <a:rPr dirty="0" baseline="23148" sz="1800" spc="-15">
                <a:latin typeface="Arial Narrow"/>
                <a:cs typeface="Arial Narrow"/>
              </a:rPr>
              <a:t>3</a:t>
            </a:r>
            <a:endParaRPr baseline="23148" sz="1800">
              <a:latin typeface="Arial Narrow"/>
              <a:cs typeface="Arial Narrow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462551" y="5403596"/>
            <a:ext cx="46101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3215" indent="-2851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23215" algn="l"/>
                <a:tab pos="323850" algn="l"/>
              </a:tabLst>
            </a:pPr>
            <a:r>
              <a:rPr dirty="0" sz="1800" spc="-10">
                <a:latin typeface="Arial Narrow"/>
                <a:cs typeface="Arial Narrow"/>
              </a:rPr>
              <a:t>Procedure-</a:t>
            </a:r>
            <a:r>
              <a:rPr dirty="0" sz="1800">
                <a:latin typeface="Arial Narrow"/>
                <a:cs typeface="Arial Narrow"/>
              </a:rPr>
              <a:t>related</a:t>
            </a:r>
            <a:r>
              <a:rPr dirty="0" sz="1800" spc="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MI</a:t>
            </a:r>
            <a:r>
              <a:rPr dirty="0" sz="1800" spc="1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according</a:t>
            </a:r>
            <a:r>
              <a:rPr dirty="0" sz="1800" spc="1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to</a:t>
            </a:r>
            <a:r>
              <a:rPr dirty="0" sz="1800" spc="1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SCAI</a:t>
            </a:r>
            <a:r>
              <a:rPr dirty="0" sz="1800" spc="10">
                <a:latin typeface="Arial Narrow"/>
                <a:cs typeface="Arial Narrow"/>
              </a:rPr>
              <a:t> </a:t>
            </a:r>
            <a:r>
              <a:rPr dirty="0" sz="1800" spc="-10">
                <a:latin typeface="Arial Narrow"/>
                <a:cs typeface="Arial Narrow"/>
              </a:rPr>
              <a:t>Definition</a:t>
            </a:r>
            <a:r>
              <a:rPr dirty="0" baseline="23148" sz="1800" spc="-15">
                <a:latin typeface="Arial Narrow"/>
                <a:cs typeface="Arial Narrow"/>
              </a:rPr>
              <a:t>2</a:t>
            </a:r>
            <a:endParaRPr baseline="23148" sz="1800">
              <a:latin typeface="Arial Narrow"/>
              <a:cs typeface="Arial Narrow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532614" y="5092426"/>
            <a:ext cx="11216640" cy="923925"/>
          </a:xfrm>
          <a:custGeom>
            <a:avLst/>
            <a:gdLst/>
            <a:ahLst/>
            <a:cxnLst/>
            <a:rect l="l" t="t" r="r" b="b"/>
            <a:pathLst>
              <a:path w="11216640" h="923925">
                <a:moveTo>
                  <a:pt x="0" y="0"/>
                </a:moveTo>
                <a:lnTo>
                  <a:pt x="11216326" y="0"/>
                </a:lnTo>
                <a:lnTo>
                  <a:pt x="11216326" y="923330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532614" y="782491"/>
            <a:ext cx="11216640" cy="1630045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wrap="square" lIns="0" tIns="156845" rIns="0" bIns="0" rtlCol="0" vert="horz">
            <a:spAutoFit/>
          </a:bodyPr>
          <a:lstStyle/>
          <a:p>
            <a:pPr marL="185420">
              <a:lnSpc>
                <a:spcPct val="100000"/>
              </a:lnSpc>
              <a:spcBef>
                <a:spcPts val="1235"/>
              </a:spcBef>
            </a:pPr>
            <a:r>
              <a:rPr dirty="0" sz="2800" b="1">
                <a:latin typeface="Arial Narrow"/>
                <a:cs typeface="Arial Narrow"/>
              </a:rPr>
              <a:t>Primary</a:t>
            </a:r>
            <a:r>
              <a:rPr dirty="0" sz="2800" spc="-15" b="1">
                <a:latin typeface="Arial Narrow"/>
                <a:cs typeface="Arial Narrow"/>
              </a:rPr>
              <a:t> </a:t>
            </a:r>
            <a:r>
              <a:rPr dirty="0" sz="2800" b="1">
                <a:latin typeface="Arial Narrow"/>
                <a:cs typeface="Arial Narrow"/>
              </a:rPr>
              <a:t>End</a:t>
            </a:r>
            <a:r>
              <a:rPr dirty="0" sz="2800" spc="-10" b="1">
                <a:latin typeface="Arial Narrow"/>
                <a:cs typeface="Arial Narrow"/>
              </a:rPr>
              <a:t> </a:t>
            </a:r>
            <a:r>
              <a:rPr dirty="0" sz="2800" spc="-20" b="1">
                <a:latin typeface="Arial Narrow"/>
                <a:cs typeface="Arial Narrow"/>
              </a:rPr>
              <a:t>Point</a:t>
            </a:r>
            <a:endParaRPr sz="2800">
              <a:latin typeface="Arial Narrow"/>
              <a:cs typeface="Arial Narrow"/>
            </a:endParaRPr>
          </a:p>
          <a:p>
            <a:pPr marL="471170" indent="-28638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471170" algn="l"/>
                <a:tab pos="471805" algn="l"/>
              </a:tabLst>
            </a:pPr>
            <a:r>
              <a:rPr dirty="0" sz="2800" spc="-10" b="1">
                <a:solidFill>
                  <a:srgbClr val="C00000"/>
                </a:solidFill>
                <a:latin typeface="Arial Narrow"/>
                <a:cs typeface="Arial Narrow"/>
              </a:rPr>
              <a:t>Target</a:t>
            </a:r>
            <a:r>
              <a:rPr dirty="0" sz="2800" spc="-90" b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2800" b="1">
                <a:solidFill>
                  <a:srgbClr val="C00000"/>
                </a:solidFill>
                <a:latin typeface="Arial Narrow"/>
                <a:cs typeface="Arial Narrow"/>
              </a:rPr>
              <a:t>vessel</a:t>
            </a:r>
            <a:r>
              <a:rPr dirty="0" sz="2800" spc="-85" b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2800" spc="-10" b="1">
                <a:solidFill>
                  <a:srgbClr val="C00000"/>
                </a:solidFill>
                <a:latin typeface="Arial Narrow"/>
                <a:cs typeface="Arial Narrow"/>
              </a:rPr>
              <a:t>failure</a:t>
            </a:r>
            <a:endParaRPr sz="2800">
              <a:latin typeface="Arial Narrow"/>
              <a:cs typeface="Arial Narrow"/>
            </a:endParaRPr>
          </a:p>
          <a:p>
            <a:pPr lvl="1" marL="721995" indent="-178435">
              <a:lnSpc>
                <a:spcPct val="100000"/>
              </a:lnSpc>
              <a:spcBef>
                <a:spcPts val="1240"/>
              </a:spcBef>
              <a:buFont typeface="Arial"/>
              <a:buChar char="•"/>
              <a:tabLst>
                <a:tab pos="722630" algn="l"/>
              </a:tabLst>
            </a:pPr>
            <a:r>
              <a:rPr dirty="0" sz="1800">
                <a:latin typeface="Arial Narrow"/>
                <a:cs typeface="Arial Narrow"/>
              </a:rPr>
              <a:t>A</a:t>
            </a:r>
            <a:r>
              <a:rPr dirty="0" sz="1800" spc="-8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composite</a:t>
            </a:r>
            <a:r>
              <a:rPr dirty="0" sz="1800" spc="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of</a:t>
            </a:r>
            <a:r>
              <a:rPr dirty="0" sz="1800" spc="-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cardiac death,</a:t>
            </a:r>
            <a:r>
              <a:rPr dirty="0" sz="1800" spc="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target</a:t>
            </a:r>
            <a:r>
              <a:rPr dirty="0" sz="1800" spc="5">
                <a:latin typeface="Arial Narrow"/>
                <a:cs typeface="Arial Narrow"/>
              </a:rPr>
              <a:t> </a:t>
            </a:r>
            <a:r>
              <a:rPr dirty="0" sz="1800" spc="-10">
                <a:latin typeface="Arial Narrow"/>
                <a:cs typeface="Arial Narrow"/>
              </a:rPr>
              <a:t>vessel-</a:t>
            </a:r>
            <a:r>
              <a:rPr dirty="0" sz="1800">
                <a:latin typeface="Arial Narrow"/>
                <a:cs typeface="Arial Narrow"/>
              </a:rPr>
              <a:t>related</a:t>
            </a:r>
            <a:r>
              <a:rPr dirty="0" sz="1800" spc="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MI, and</a:t>
            </a:r>
            <a:r>
              <a:rPr dirty="0" sz="1800" spc="5">
                <a:latin typeface="Arial Narrow"/>
                <a:cs typeface="Arial Narrow"/>
              </a:rPr>
              <a:t> </a:t>
            </a:r>
            <a:r>
              <a:rPr dirty="0" sz="1800" spc="-10">
                <a:latin typeface="Arial Narrow"/>
                <a:cs typeface="Arial Narrow"/>
              </a:rPr>
              <a:t>clinically-</a:t>
            </a:r>
            <a:r>
              <a:rPr dirty="0" sz="1800">
                <a:latin typeface="Arial Narrow"/>
                <a:cs typeface="Arial Narrow"/>
              </a:rPr>
              <a:t>driven</a:t>
            </a:r>
            <a:r>
              <a:rPr dirty="0" sz="1800" spc="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target vessel </a:t>
            </a:r>
            <a:r>
              <a:rPr dirty="0" sz="1800" spc="-10">
                <a:latin typeface="Arial Narrow"/>
                <a:cs typeface="Arial Narrow"/>
              </a:rPr>
              <a:t>revascularization.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030114" y="6224016"/>
            <a:ext cx="4140200" cy="5226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0" indent="-127000">
              <a:lnSpc>
                <a:spcPts val="1310"/>
              </a:lnSpc>
              <a:spcBef>
                <a:spcPts val="100"/>
              </a:spcBef>
              <a:buAutoNum type="arabicPeriod"/>
              <a:tabLst>
                <a:tab pos="139700" algn="l"/>
              </a:tabLst>
            </a:pPr>
            <a:r>
              <a:rPr dirty="0" sz="1100" spc="-10">
                <a:solidFill>
                  <a:srgbClr val="FFFFFF"/>
                </a:solidFill>
                <a:latin typeface="Arial Narrow"/>
                <a:cs typeface="Arial Narrow"/>
              </a:rPr>
              <a:t>Garcia-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Garcia</a:t>
            </a:r>
            <a:r>
              <a:rPr dirty="0" sz="1100" spc="-2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HM,</a:t>
            </a:r>
            <a:r>
              <a:rPr dirty="0" sz="11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McFadden</a:t>
            </a:r>
            <a:r>
              <a:rPr dirty="0" sz="11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EP,</a:t>
            </a:r>
            <a:r>
              <a:rPr dirty="0" sz="11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Farb</a:t>
            </a:r>
            <a:r>
              <a:rPr dirty="0" sz="11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A,</a:t>
            </a:r>
            <a:r>
              <a:rPr dirty="0" sz="11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et</a:t>
            </a:r>
            <a:r>
              <a:rPr dirty="0" sz="11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al.</a:t>
            </a:r>
            <a:r>
              <a:rPr dirty="0" sz="11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Circulation</a:t>
            </a:r>
            <a:r>
              <a:rPr dirty="0" sz="1100" spc="-10">
                <a:solidFill>
                  <a:srgbClr val="FFFFFF"/>
                </a:solidFill>
                <a:latin typeface="Arial Narrow"/>
                <a:cs typeface="Arial Narrow"/>
              </a:rPr>
              <a:t> 2018;137:2635-</a:t>
            </a:r>
            <a:r>
              <a:rPr dirty="0" sz="1100" spc="-25">
                <a:solidFill>
                  <a:srgbClr val="FFFFFF"/>
                </a:solidFill>
                <a:latin typeface="Arial Narrow"/>
                <a:cs typeface="Arial Narrow"/>
              </a:rPr>
              <a:t>50.</a:t>
            </a:r>
            <a:endParaRPr sz="1100">
              <a:latin typeface="Arial Narrow"/>
              <a:cs typeface="Arial Narrow"/>
            </a:endParaRPr>
          </a:p>
          <a:p>
            <a:pPr marL="139700" indent="-127000">
              <a:lnSpc>
                <a:spcPts val="1295"/>
              </a:lnSpc>
              <a:buAutoNum type="arabicPeriod"/>
              <a:tabLst>
                <a:tab pos="139700" algn="l"/>
              </a:tabLst>
            </a:pP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Thygesen</a:t>
            </a:r>
            <a:r>
              <a:rPr dirty="0" sz="11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K,</a:t>
            </a:r>
            <a:r>
              <a:rPr dirty="0" sz="11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Alpert</a:t>
            </a:r>
            <a:r>
              <a:rPr dirty="0" sz="11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JS,</a:t>
            </a:r>
            <a:r>
              <a:rPr dirty="0" sz="11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Jaffe</a:t>
            </a:r>
            <a:r>
              <a:rPr dirty="0" sz="11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AS,</a:t>
            </a:r>
            <a:r>
              <a:rPr dirty="0" sz="11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et</a:t>
            </a:r>
            <a:r>
              <a:rPr dirty="0" sz="11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al.</a:t>
            </a:r>
            <a:r>
              <a:rPr dirty="0" sz="11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Circulation</a:t>
            </a:r>
            <a:r>
              <a:rPr dirty="0" sz="11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 Narrow"/>
                <a:cs typeface="Arial Narrow"/>
              </a:rPr>
              <a:t>2012;126:2020-</a:t>
            </a:r>
            <a:r>
              <a:rPr dirty="0" sz="1100" spc="-25">
                <a:solidFill>
                  <a:srgbClr val="FFFFFF"/>
                </a:solidFill>
                <a:latin typeface="Arial Narrow"/>
                <a:cs typeface="Arial Narrow"/>
              </a:rPr>
              <a:t>35.</a:t>
            </a:r>
            <a:endParaRPr sz="1100">
              <a:latin typeface="Arial Narrow"/>
              <a:cs typeface="Arial Narrow"/>
            </a:endParaRPr>
          </a:p>
          <a:p>
            <a:pPr marL="139700" indent="-127000">
              <a:lnSpc>
                <a:spcPts val="1310"/>
              </a:lnSpc>
              <a:buAutoNum type="arabicPeriod"/>
              <a:tabLst>
                <a:tab pos="139700" algn="l"/>
              </a:tabLst>
            </a:pP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Moussa</a:t>
            </a:r>
            <a:r>
              <a:rPr dirty="0" sz="1100" spc="-2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ID,</a:t>
            </a:r>
            <a:r>
              <a:rPr dirty="0" sz="11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Klein</a:t>
            </a:r>
            <a:r>
              <a:rPr dirty="0" sz="11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LW,</a:t>
            </a:r>
            <a:r>
              <a:rPr dirty="0" sz="11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Shah</a:t>
            </a:r>
            <a:r>
              <a:rPr dirty="0" sz="11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B,</a:t>
            </a:r>
            <a:r>
              <a:rPr dirty="0" sz="11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et</a:t>
            </a:r>
            <a:r>
              <a:rPr dirty="0" sz="11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al.</a:t>
            </a:r>
            <a:r>
              <a:rPr dirty="0" sz="11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J</a:t>
            </a:r>
            <a:r>
              <a:rPr dirty="0" sz="11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Am</a:t>
            </a:r>
            <a:r>
              <a:rPr dirty="0" sz="11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Coll</a:t>
            </a:r>
            <a:r>
              <a:rPr dirty="0" sz="11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Cardiol</a:t>
            </a:r>
            <a:r>
              <a:rPr dirty="0" sz="1100" spc="-10">
                <a:solidFill>
                  <a:srgbClr val="FFFFFF"/>
                </a:solidFill>
                <a:latin typeface="Arial Narrow"/>
                <a:cs typeface="Arial Narrow"/>
              </a:rPr>
              <a:t> 2013;62:1563-</a:t>
            </a:r>
            <a:r>
              <a:rPr dirty="0" sz="1100" spc="-25">
                <a:solidFill>
                  <a:srgbClr val="FFFFFF"/>
                </a:solidFill>
                <a:latin typeface="Arial Narrow"/>
                <a:cs typeface="Arial Narrow"/>
              </a:rPr>
              <a:t>70.</a:t>
            </a:r>
            <a:endParaRPr sz="11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0037" y="196071"/>
            <a:ext cx="4759524" cy="482748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621381" y="1168304"/>
            <a:ext cx="9531350" cy="0"/>
          </a:xfrm>
          <a:custGeom>
            <a:avLst/>
            <a:gdLst/>
            <a:ahLst/>
            <a:cxnLst/>
            <a:rect l="l" t="t" r="r" b="b"/>
            <a:pathLst>
              <a:path w="9531350" h="0">
                <a:moveTo>
                  <a:pt x="0" y="0"/>
                </a:moveTo>
                <a:lnTo>
                  <a:pt x="953128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677261" y="1248155"/>
            <a:ext cx="3688079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36725" algn="l"/>
                <a:tab pos="2979420" algn="l"/>
              </a:tabLst>
            </a:pPr>
            <a:r>
              <a:rPr dirty="0" sz="1400" spc="-10" b="1">
                <a:latin typeface="Arial Narrow"/>
                <a:cs typeface="Arial Narrow"/>
              </a:rPr>
              <a:t>Study</a:t>
            </a:r>
            <a:r>
              <a:rPr dirty="0" sz="1400" b="1">
                <a:latin typeface="Arial Narrow"/>
                <a:cs typeface="Arial Narrow"/>
              </a:rPr>
              <a:t>	Sample </a:t>
            </a:r>
            <a:r>
              <a:rPr dirty="0" sz="1400" spc="-20" b="1">
                <a:latin typeface="Arial Narrow"/>
                <a:cs typeface="Arial Narrow"/>
              </a:rPr>
              <a:t>Size</a:t>
            </a:r>
            <a:r>
              <a:rPr dirty="0" sz="1400" b="1">
                <a:latin typeface="Arial Narrow"/>
                <a:cs typeface="Arial Narrow"/>
              </a:rPr>
              <a:t>	</a:t>
            </a:r>
            <a:r>
              <a:rPr dirty="0" sz="1400" spc="-10" b="1">
                <a:latin typeface="Arial Narrow"/>
                <a:cs typeface="Arial Narrow"/>
              </a:rPr>
              <a:t>Timepoint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138579" y="1141476"/>
            <a:ext cx="454659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 b="1">
                <a:latin typeface="Arial Narrow"/>
                <a:cs typeface="Arial Narrow"/>
              </a:rPr>
              <a:t>MACE</a:t>
            </a:r>
            <a:endParaRPr sz="1400">
              <a:latin typeface="Arial Narrow"/>
              <a:cs typeface="Arial Narrow"/>
            </a:endParaRP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615031" y="1372457"/>
          <a:ext cx="9620250" cy="14757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7505"/>
                <a:gridCol w="1183640"/>
                <a:gridCol w="1146810"/>
                <a:gridCol w="1786889"/>
                <a:gridCol w="1878964"/>
                <a:gridCol w="1909445"/>
              </a:tblGrid>
              <a:tr h="21082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dirty="0" sz="1400" spc="-10">
                          <a:latin typeface="Arial Narrow"/>
                          <a:cs typeface="Arial Narrow"/>
                        </a:rPr>
                        <a:t>Imaging-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guided</a:t>
                      </a:r>
                      <a:r>
                        <a:rPr dirty="0" sz="1400" spc="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25">
                          <a:latin typeface="Arial Narrow"/>
                          <a:cs typeface="Arial Narrow"/>
                        </a:rPr>
                        <a:t>PCI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dirty="0" sz="1400" spc="-10">
                          <a:latin typeface="Arial Narrow"/>
                          <a:cs typeface="Arial Narrow"/>
                        </a:rPr>
                        <a:t>Angiography-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guided</a:t>
                      </a:r>
                      <a:r>
                        <a:rPr dirty="0" sz="1400" spc="5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25">
                          <a:latin typeface="Arial Narrow"/>
                          <a:cs typeface="Arial Narrow"/>
                        </a:rPr>
                        <a:t>PCI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Relative</a:t>
                      </a:r>
                      <a:r>
                        <a:rPr dirty="0" sz="1400" spc="-2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Risk</a:t>
                      </a:r>
                      <a:r>
                        <a:rPr dirty="0" sz="1400" spc="-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Reduction,</a:t>
                      </a:r>
                      <a:r>
                        <a:rPr dirty="0" sz="1400" spc="-1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0">
                          <a:latin typeface="Arial Narrow"/>
                          <a:cs typeface="Arial Narrow"/>
                        </a:rPr>
                        <a:t>%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820">
                <a:tc>
                  <a:txBody>
                    <a:bodyPr/>
                    <a:lstStyle/>
                    <a:p>
                      <a:pPr marL="68580">
                        <a:lnSpc>
                          <a:spcPts val="1560"/>
                        </a:lnSpc>
                      </a:pPr>
                      <a:r>
                        <a:rPr dirty="0" sz="1400" spc="-20" b="1">
                          <a:latin typeface="Arial Narrow"/>
                          <a:cs typeface="Arial Narrow"/>
                        </a:rPr>
                        <a:t>ADAPT-DES</a:t>
                      </a:r>
                      <a:r>
                        <a:rPr dirty="0" baseline="24691" sz="1350" spc="-30" b="1">
                          <a:latin typeface="Arial Narrow"/>
                          <a:cs typeface="Arial Narrow"/>
                        </a:rPr>
                        <a:t>1</a:t>
                      </a:r>
                      <a:endParaRPr baseline="24691" sz="135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dirty="0" sz="1400" spc="-20">
                          <a:latin typeface="Arial Narrow"/>
                          <a:cs typeface="Arial Narrow"/>
                        </a:rPr>
                        <a:t>8665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1400" spc="-20">
                          <a:latin typeface="Arial Narrow"/>
                          <a:cs typeface="Arial Narrow"/>
                        </a:rPr>
                        <a:t> Year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dirty="0" sz="1400" spc="-20">
                          <a:latin typeface="Arial Narrow"/>
                          <a:cs typeface="Arial Narrow"/>
                        </a:rPr>
                        <a:t>3.1%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dirty="0" sz="1400" spc="-20">
                          <a:latin typeface="Arial Narrow"/>
                          <a:cs typeface="Arial Narrow"/>
                        </a:rPr>
                        <a:t>4.7%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dirty="0" sz="1400" spc="-10">
                          <a:latin typeface="Arial Narrow"/>
                          <a:cs typeface="Arial Narrow"/>
                        </a:rPr>
                        <a:t>34.0%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10820">
                <a:tc>
                  <a:txBody>
                    <a:bodyPr/>
                    <a:lstStyle/>
                    <a:p>
                      <a:pPr marL="68580">
                        <a:lnSpc>
                          <a:spcPts val="1560"/>
                        </a:lnSpc>
                      </a:pP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AVIO</a:t>
                      </a:r>
                      <a:r>
                        <a:rPr dirty="0" sz="1400" spc="-6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trial</a:t>
                      </a:r>
                      <a:r>
                        <a:rPr dirty="0" baseline="24691" sz="1350" spc="-15" b="1">
                          <a:latin typeface="Arial Narrow"/>
                          <a:cs typeface="Arial Narrow"/>
                        </a:rPr>
                        <a:t>2</a:t>
                      </a:r>
                      <a:endParaRPr baseline="24691" sz="135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dirty="0" sz="1400" spc="-25">
                          <a:latin typeface="Arial Narrow"/>
                          <a:cs typeface="Arial Narrow"/>
                        </a:rPr>
                        <a:t>284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1400" spc="-20">
                          <a:latin typeface="Arial Narrow"/>
                          <a:cs typeface="Arial Narrow"/>
                        </a:rPr>
                        <a:t> Year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dirty="0" sz="1400" spc="-10">
                          <a:latin typeface="Arial Narrow"/>
                          <a:cs typeface="Arial Narrow"/>
                        </a:rPr>
                        <a:t>16.9%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dirty="0" sz="1400" spc="-10">
                          <a:latin typeface="Arial Narrow"/>
                          <a:cs typeface="Arial Narrow"/>
                        </a:rPr>
                        <a:t>23.2%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dirty="0" sz="1400" spc="-10">
                          <a:latin typeface="Arial Narrow"/>
                          <a:cs typeface="Arial Narrow"/>
                        </a:rPr>
                        <a:t>27.2%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10820">
                <a:tc>
                  <a:txBody>
                    <a:bodyPr/>
                    <a:lstStyle/>
                    <a:p>
                      <a:pPr marL="68580">
                        <a:lnSpc>
                          <a:spcPts val="1560"/>
                        </a:lnSpc>
                      </a:pPr>
                      <a:r>
                        <a:rPr dirty="0" sz="1400" b="1">
                          <a:latin typeface="Arial Narrow"/>
                          <a:cs typeface="Arial Narrow"/>
                        </a:rPr>
                        <a:t>HOME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DES</a:t>
                      </a:r>
                      <a:r>
                        <a:rPr dirty="0" sz="1400" spc="-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20" b="1">
                          <a:latin typeface="Arial Narrow"/>
                          <a:cs typeface="Arial Narrow"/>
                        </a:rPr>
                        <a:t>IVUS</a:t>
                      </a:r>
                      <a:r>
                        <a:rPr dirty="0" baseline="24691" sz="1350" spc="-30" b="1">
                          <a:latin typeface="Arial Narrow"/>
                          <a:cs typeface="Arial Narrow"/>
                        </a:rPr>
                        <a:t>3</a:t>
                      </a:r>
                      <a:endParaRPr baseline="24691" sz="135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dirty="0" sz="1400" spc="-25">
                          <a:latin typeface="Arial Narrow"/>
                          <a:cs typeface="Arial Narrow"/>
                        </a:rPr>
                        <a:t>210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970">
                        <a:lnSpc>
                          <a:spcPts val="1560"/>
                        </a:lnSpc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1.6</a:t>
                      </a:r>
                      <a:r>
                        <a:rPr dirty="0" sz="1400" spc="-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Years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dirty="0" sz="1400" spc="-10">
                          <a:latin typeface="Arial Narrow"/>
                          <a:cs typeface="Arial Narrow"/>
                        </a:rPr>
                        <a:t>11.0%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dirty="0" sz="1400" spc="-10">
                          <a:latin typeface="Arial Narrow"/>
                          <a:cs typeface="Arial Narrow"/>
                        </a:rPr>
                        <a:t>12.0%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dirty="0" sz="1400" spc="-20">
                          <a:latin typeface="Arial Narrow"/>
                          <a:cs typeface="Arial Narrow"/>
                        </a:rPr>
                        <a:t>8.3%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10820">
                <a:tc>
                  <a:txBody>
                    <a:bodyPr/>
                    <a:lstStyle/>
                    <a:p>
                      <a:pPr marL="68580">
                        <a:lnSpc>
                          <a:spcPts val="1560"/>
                        </a:lnSpc>
                      </a:pP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RESET</a:t>
                      </a:r>
                      <a:r>
                        <a:rPr dirty="0" baseline="24691" sz="1350" spc="-15" b="1">
                          <a:latin typeface="Arial Narrow"/>
                          <a:cs typeface="Arial Narrow"/>
                        </a:rPr>
                        <a:t>4</a:t>
                      </a:r>
                      <a:endParaRPr baseline="24691" sz="135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dirty="0" sz="1400" spc="-25">
                          <a:latin typeface="Arial Narrow"/>
                          <a:cs typeface="Arial Narrow"/>
                        </a:rPr>
                        <a:t>543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1400" spc="-20">
                          <a:latin typeface="Arial Narrow"/>
                          <a:cs typeface="Arial Narrow"/>
                        </a:rPr>
                        <a:t> Year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dirty="0" sz="1400" spc="-20">
                          <a:latin typeface="Arial Narrow"/>
                          <a:cs typeface="Arial Narrow"/>
                        </a:rPr>
                        <a:t>4.5%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dirty="0" sz="1400" spc="-20">
                          <a:latin typeface="Arial Narrow"/>
                          <a:cs typeface="Arial Narrow"/>
                        </a:rPr>
                        <a:t>7.3%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dirty="0" sz="1400" spc="-10">
                          <a:latin typeface="Arial Narrow"/>
                          <a:cs typeface="Arial Narrow"/>
                        </a:rPr>
                        <a:t>38.4%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3F3"/>
                    </a:solidFill>
                  </a:tcPr>
                </a:tc>
              </a:tr>
              <a:tr h="210820">
                <a:tc>
                  <a:txBody>
                    <a:bodyPr/>
                    <a:lstStyle/>
                    <a:p>
                      <a:pPr marL="68580">
                        <a:lnSpc>
                          <a:spcPts val="1560"/>
                        </a:lnSpc>
                      </a:pP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CTO-IVUS</a:t>
                      </a:r>
                      <a:r>
                        <a:rPr dirty="0" baseline="24691" sz="1350" spc="-15" b="1">
                          <a:latin typeface="Arial Narrow"/>
                          <a:cs typeface="Arial Narrow"/>
                        </a:rPr>
                        <a:t>5</a:t>
                      </a:r>
                      <a:endParaRPr baseline="24691" sz="135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dirty="0" sz="1400" spc="-25">
                          <a:latin typeface="Arial Narrow"/>
                          <a:cs typeface="Arial Narrow"/>
                        </a:rPr>
                        <a:t>402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1400" spc="-20">
                          <a:latin typeface="Arial Narrow"/>
                          <a:cs typeface="Arial Narrow"/>
                        </a:rPr>
                        <a:t> Year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dirty="0" sz="1400" spc="-20">
                          <a:latin typeface="Arial Narrow"/>
                          <a:cs typeface="Arial Narrow"/>
                        </a:rPr>
                        <a:t>2.6%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dirty="0" sz="1400" spc="-20">
                          <a:latin typeface="Arial Narrow"/>
                          <a:cs typeface="Arial Narrow"/>
                        </a:rPr>
                        <a:t>7.1%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dirty="0" sz="1400" spc="-10">
                          <a:latin typeface="Arial Narrow"/>
                          <a:cs typeface="Arial Narrow"/>
                        </a:rPr>
                        <a:t>63.4%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3F3"/>
                    </a:solidFill>
                  </a:tcPr>
                </a:tc>
              </a:tr>
              <a:tr h="210820">
                <a:tc>
                  <a:txBody>
                    <a:bodyPr/>
                    <a:lstStyle/>
                    <a:p>
                      <a:pPr marL="68580">
                        <a:lnSpc>
                          <a:spcPts val="1560"/>
                        </a:lnSpc>
                      </a:pP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IVUS-</a:t>
                      </a:r>
                      <a:r>
                        <a:rPr dirty="0" sz="1400" spc="-20" b="1">
                          <a:latin typeface="Arial Narrow"/>
                          <a:cs typeface="Arial Narrow"/>
                        </a:rPr>
                        <a:t>XPL</a:t>
                      </a:r>
                      <a:r>
                        <a:rPr dirty="0" baseline="24691" sz="1350" spc="-30" b="1">
                          <a:latin typeface="Arial Narrow"/>
                          <a:cs typeface="Arial Narrow"/>
                        </a:rPr>
                        <a:t>6</a:t>
                      </a:r>
                      <a:endParaRPr baseline="24691" sz="135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dirty="0" sz="1400" spc="-20">
                          <a:latin typeface="Arial Narrow"/>
                          <a:cs typeface="Arial Narrow"/>
                        </a:rPr>
                        <a:t>1400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1400" spc="-20">
                          <a:latin typeface="Arial Narrow"/>
                          <a:cs typeface="Arial Narrow"/>
                        </a:rPr>
                        <a:t> Year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dirty="0" sz="1400" spc="-20">
                          <a:latin typeface="Arial Narrow"/>
                          <a:cs typeface="Arial Narrow"/>
                        </a:rPr>
                        <a:t>2.9%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dirty="0" sz="1400" spc="-20">
                          <a:latin typeface="Arial Narrow"/>
                          <a:cs typeface="Arial Narrow"/>
                        </a:rPr>
                        <a:t>5.8%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dirty="0" sz="1400" spc="-10">
                          <a:latin typeface="Arial Narrow"/>
                          <a:cs typeface="Arial Narrow"/>
                        </a:rPr>
                        <a:t>50.0%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3F3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0122" y="773683"/>
            <a:ext cx="520890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0000"/>
                </a:solidFill>
              </a:rPr>
              <a:t>Reported</a:t>
            </a:r>
            <a:r>
              <a:rPr dirty="0" sz="1800" spc="-10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Event</a:t>
            </a:r>
            <a:r>
              <a:rPr dirty="0" sz="1800" spc="-15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Rates</a:t>
            </a:r>
            <a:r>
              <a:rPr dirty="0" sz="1800" spc="-5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in</a:t>
            </a:r>
            <a:r>
              <a:rPr dirty="0" sz="1800" spc="-10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Previous</a:t>
            </a:r>
            <a:r>
              <a:rPr dirty="0" sz="1800" spc="-5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Studies</a:t>
            </a:r>
            <a:r>
              <a:rPr dirty="0" sz="1800" spc="-10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of</a:t>
            </a:r>
            <a:r>
              <a:rPr dirty="0" sz="1800" spc="-10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Complex</a:t>
            </a:r>
            <a:r>
              <a:rPr dirty="0" sz="1800" spc="-5">
                <a:solidFill>
                  <a:srgbClr val="000000"/>
                </a:solidFill>
              </a:rPr>
              <a:t> </a:t>
            </a:r>
            <a:r>
              <a:rPr dirty="0" sz="1800" spc="-25">
                <a:solidFill>
                  <a:srgbClr val="000000"/>
                </a:solidFill>
              </a:rPr>
              <a:t>PCI</a:t>
            </a:r>
            <a:endParaRPr sz="1800"/>
          </a:p>
        </p:txBody>
      </p:sp>
      <p:sp>
        <p:nvSpPr>
          <p:cNvPr id="8" name="object 8" descr=""/>
          <p:cNvSpPr txBox="1"/>
          <p:nvPr/>
        </p:nvSpPr>
        <p:spPr>
          <a:xfrm>
            <a:off x="2814869" y="6233159"/>
            <a:ext cx="4394200" cy="525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0" indent="-1270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139700" algn="l"/>
              </a:tabLst>
            </a:pPr>
            <a:r>
              <a:rPr dirty="0" sz="1100" spc="-10">
                <a:solidFill>
                  <a:srgbClr val="FFFFFF"/>
                </a:solidFill>
                <a:latin typeface="Arial Narrow"/>
                <a:cs typeface="Arial Narrow"/>
              </a:rPr>
              <a:t>Witzenbichler</a:t>
            </a:r>
            <a:r>
              <a:rPr dirty="0" sz="1100" spc="-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B,</a:t>
            </a:r>
            <a:r>
              <a:rPr dirty="0" sz="1100" spc="-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Maehara</a:t>
            </a:r>
            <a:r>
              <a:rPr dirty="0" sz="1100" spc="-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A,</a:t>
            </a:r>
            <a:r>
              <a:rPr dirty="0" sz="1100" spc="-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Weisz G,</a:t>
            </a:r>
            <a:r>
              <a:rPr dirty="0" sz="1100" spc="-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et</a:t>
            </a:r>
            <a:r>
              <a:rPr dirty="0" sz="1100" spc="-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al.</a:t>
            </a:r>
            <a:r>
              <a:rPr dirty="0" sz="1100" spc="-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Circulation </a:t>
            </a:r>
            <a:r>
              <a:rPr dirty="0" sz="1100" spc="-10">
                <a:solidFill>
                  <a:srgbClr val="FFFFFF"/>
                </a:solidFill>
                <a:latin typeface="Arial Narrow"/>
                <a:cs typeface="Arial Narrow"/>
              </a:rPr>
              <a:t>2014;129:463-</a:t>
            </a:r>
            <a:r>
              <a:rPr dirty="0" sz="1100" spc="-25">
                <a:solidFill>
                  <a:srgbClr val="FFFFFF"/>
                </a:solidFill>
                <a:latin typeface="Arial Narrow"/>
                <a:cs typeface="Arial Narrow"/>
              </a:rPr>
              <a:t>70.</a:t>
            </a:r>
            <a:endParaRPr sz="1100">
              <a:latin typeface="Arial Narrow"/>
              <a:cs typeface="Arial Narrow"/>
            </a:endParaRPr>
          </a:p>
          <a:p>
            <a:pPr marL="139700" indent="-127000">
              <a:lnSpc>
                <a:spcPts val="1310"/>
              </a:lnSpc>
              <a:buAutoNum type="arabicPeriod"/>
              <a:tabLst>
                <a:tab pos="139700" algn="l"/>
              </a:tabLst>
            </a:pP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Chieffo</a:t>
            </a:r>
            <a:r>
              <a:rPr dirty="0" sz="1100" spc="-2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A,</a:t>
            </a:r>
            <a:r>
              <a:rPr dirty="0" sz="11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Latib</a:t>
            </a:r>
            <a:r>
              <a:rPr dirty="0" sz="11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A,</a:t>
            </a:r>
            <a:r>
              <a:rPr dirty="0" sz="11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Caussin</a:t>
            </a:r>
            <a:r>
              <a:rPr dirty="0" sz="11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C,</a:t>
            </a:r>
            <a:r>
              <a:rPr dirty="0" sz="11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et</a:t>
            </a:r>
            <a:r>
              <a:rPr dirty="0" sz="11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al.</a:t>
            </a:r>
            <a:r>
              <a:rPr dirty="0" sz="11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Am</a:t>
            </a:r>
            <a:r>
              <a:rPr dirty="0" sz="11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Heart</a:t>
            </a:r>
            <a:r>
              <a:rPr dirty="0" sz="11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J</a:t>
            </a:r>
            <a:r>
              <a:rPr dirty="0" sz="1100" spc="-10">
                <a:solidFill>
                  <a:srgbClr val="FFFFFF"/>
                </a:solidFill>
                <a:latin typeface="Arial Narrow"/>
                <a:cs typeface="Arial Narrow"/>
              </a:rPr>
              <a:t> 2013;165:65-</a:t>
            </a:r>
            <a:r>
              <a:rPr dirty="0" sz="1100" spc="-25">
                <a:solidFill>
                  <a:srgbClr val="FFFFFF"/>
                </a:solidFill>
                <a:latin typeface="Arial Narrow"/>
                <a:cs typeface="Arial Narrow"/>
              </a:rPr>
              <a:t>72.</a:t>
            </a:r>
            <a:endParaRPr sz="1100">
              <a:latin typeface="Arial Narrow"/>
              <a:cs typeface="Arial Narrow"/>
            </a:endParaRPr>
          </a:p>
          <a:p>
            <a:pPr marL="139700" indent="-127000">
              <a:lnSpc>
                <a:spcPts val="1310"/>
              </a:lnSpc>
              <a:buAutoNum type="arabicPeriod"/>
              <a:tabLst>
                <a:tab pos="139700" algn="l"/>
              </a:tabLst>
            </a:pP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Jakabcin</a:t>
            </a:r>
            <a:r>
              <a:rPr dirty="0" sz="1100" spc="-3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J,</a:t>
            </a:r>
            <a:r>
              <a:rPr dirty="0" sz="1100" spc="-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Spacek</a:t>
            </a:r>
            <a:r>
              <a:rPr dirty="0" sz="1100" spc="-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R,</a:t>
            </a:r>
            <a:r>
              <a:rPr dirty="0" sz="1100" spc="-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Bystron</a:t>
            </a:r>
            <a:r>
              <a:rPr dirty="0" sz="1100" spc="-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M,</a:t>
            </a:r>
            <a:r>
              <a:rPr dirty="0" sz="11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et</a:t>
            </a:r>
            <a:r>
              <a:rPr dirty="0" sz="1100" spc="-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al.</a:t>
            </a:r>
            <a:r>
              <a:rPr dirty="0" sz="1100" spc="-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Catheter</a:t>
            </a:r>
            <a:r>
              <a:rPr dirty="0" sz="1100" spc="-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Cardiovasc</a:t>
            </a:r>
            <a:r>
              <a:rPr dirty="0" sz="1100" spc="-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Interv</a:t>
            </a:r>
            <a:r>
              <a:rPr dirty="0" sz="11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 Narrow"/>
                <a:cs typeface="Arial Narrow"/>
              </a:rPr>
              <a:t>2010;75:578-</a:t>
            </a:r>
            <a:r>
              <a:rPr dirty="0" sz="1100" spc="-25">
                <a:solidFill>
                  <a:srgbClr val="FFFFFF"/>
                </a:solidFill>
                <a:latin typeface="Arial Narrow"/>
                <a:cs typeface="Arial Narrow"/>
              </a:rPr>
              <a:t>83.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603687" y="6233159"/>
            <a:ext cx="3917950" cy="525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0" indent="-127000">
              <a:lnSpc>
                <a:spcPct val="100000"/>
              </a:lnSpc>
              <a:spcBef>
                <a:spcPts val="100"/>
              </a:spcBef>
              <a:buAutoNum type="arabicPeriod" startAt="4"/>
              <a:tabLst>
                <a:tab pos="139700" algn="l"/>
              </a:tabLst>
            </a:pP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Kim</a:t>
            </a:r>
            <a:r>
              <a:rPr dirty="0" sz="1100" spc="-2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JS,</a:t>
            </a:r>
            <a:r>
              <a:rPr dirty="0" sz="11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Kang</a:t>
            </a:r>
            <a:r>
              <a:rPr dirty="0" sz="11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TS,</a:t>
            </a:r>
            <a:r>
              <a:rPr dirty="0" sz="11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Mintz</a:t>
            </a:r>
            <a:r>
              <a:rPr dirty="0" sz="11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GS,</a:t>
            </a:r>
            <a:r>
              <a:rPr dirty="0" sz="11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et</a:t>
            </a:r>
            <a:r>
              <a:rPr dirty="0" sz="11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al.</a:t>
            </a:r>
            <a:r>
              <a:rPr dirty="0" sz="11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JACC</a:t>
            </a:r>
            <a:r>
              <a:rPr dirty="0" sz="11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Cardiovasc</a:t>
            </a:r>
            <a:r>
              <a:rPr dirty="0" sz="11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Interv</a:t>
            </a:r>
            <a:r>
              <a:rPr dirty="0" sz="11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 Narrow"/>
                <a:cs typeface="Arial Narrow"/>
              </a:rPr>
              <a:t>2013;6:369-</a:t>
            </a:r>
            <a:r>
              <a:rPr dirty="0" sz="1100" spc="-25">
                <a:solidFill>
                  <a:srgbClr val="FFFFFF"/>
                </a:solidFill>
                <a:latin typeface="Arial Narrow"/>
                <a:cs typeface="Arial Narrow"/>
              </a:rPr>
              <a:t>76.</a:t>
            </a:r>
            <a:endParaRPr sz="1100">
              <a:latin typeface="Arial Narrow"/>
              <a:cs typeface="Arial Narrow"/>
            </a:endParaRPr>
          </a:p>
          <a:p>
            <a:pPr marL="139700" indent="-127000">
              <a:lnSpc>
                <a:spcPts val="1310"/>
              </a:lnSpc>
              <a:buAutoNum type="arabicPeriod" startAt="4"/>
              <a:tabLst>
                <a:tab pos="139700" algn="l"/>
              </a:tabLst>
            </a:pP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Kim</a:t>
            </a:r>
            <a:r>
              <a:rPr dirty="0" sz="1100" spc="-3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BK,</a:t>
            </a:r>
            <a:r>
              <a:rPr dirty="0" sz="1100" spc="-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Shin</a:t>
            </a:r>
            <a:r>
              <a:rPr dirty="0" sz="1100" spc="-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DH,</a:t>
            </a:r>
            <a:r>
              <a:rPr dirty="0" sz="1100" spc="-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Hong</a:t>
            </a:r>
            <a:r>
              <a:rPr dirty="0" sz="1100" spc="-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MK,</a:t>
            </a:r>
            <a:r>
              <a:rPr dirty="0" sz="1100" spc="-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et</a:t>
            </a:r>
            <a:r>
              <a:rPr dirty="0" sz="1100" spc="-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al.</a:t>
            </a:r>
            <a:r>
              <a:rPr dirty="0" sz="1100" spc="-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Circ</a:t>
            </a:r>
            <a:r>
              <a:rPr dirty="0" sz="1100" spc="-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Cardiovasc</a:t>
            </a:r>
            <a:r>
              <a:rPr dirty="0" sz="1100" spc="-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Interv</a:t>
            </a:r>
            <a:r>
              <a:rPr dirty="0" sz="11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 Narrow"/>
                <a:cs typeface="Arial Narrow"/>
              </a:rPr>
              <a:t>2015;8:e002592.</a:t>
            </a:r>
            <a:endParaRPr sz="1100">
              <a:latin typeface="Arial Narrow"/>
              <a:cs typeface="Arial Narrow"/>
            </a:endParaRPr>
          </a:p>
          <a:p>
            <a:pPr marL="139700" indent="-127000">
              <a:lnSpc>
                <a:spcPts val="1310"/>
              </a:lnSpc>
              <a:buAutoNum type="arabicPeriod" startAt="4"/>
              <a:tabLst>
                <a:tab pos="139700" algn="l"/>
              </a:tabLst>
            </a:pP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Hong</a:t>
            </a:r>
            <a:r>
              <a:rPr dirty="0" sz="1100" spc="-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SJ,</a:t>
            </a:r>
            <a:r>
              <a:rPr dirty="0" sz="11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Kim</a:t>
            </a:r>
            <a:r>
              <a:rPr dirty="0" sz="1100" spc="-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BK,</a:t>
            </a:r>
            <a:r>
              <a:rPr dirty="0" sz="11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Shin</a:t>
            </a:r>
            <a:r>
              <a:rPr dirty="0" sz="1100" spc="-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DH,</a:t>
            </a:r>
            <a:r>
              <a:rPr dirty="0" sz="11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et</a:t>
            </a:r>
            <a:r>
              <a:rPr dirty="0" sz="1100" spc="-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al.</a:t>
            </a:r>
            <a:r>
              <a:rPr dirty="0" sz="11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JAMA</a:t>
            </a:r>
            <a:r>
              <a:rPr dirty="0" sz="1100" spc="-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 Narrow"/>
                <a:cs typeface="Arial Narrow"/>
              </a:rPr>
              <a:t>2015;314:2155-</a:t>
            </a:r>
            <a:r>
              <a:rPr dirty="0" sz="1100" spc="-25">
                <a:solidFill>
                  <a:srgbClr val="FFFFFF"/>
                </a:solidFill>
                <a:latin typeface="Arial Narrow"/>
                <a:cs typeface="Arial Narrow"/>
              </a:rPr>
              <a:t>63.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93053" y="2975355"/>
            <a:ext cx="5076825" cy="75120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297815" marR="5080" indent="-285115">
              <a:lnSpc>
                <a:spcPts val="1900"/>
              </a:lnSpc>
              <a:spcBef>
                <a:spcPts val="18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1600">
                <a:latin typeface="Arial Narrow"/>
                <a:cs typeface="Arial Narrow"/>
              </a:rPr>
              <a:t>The</a:t>
            </a:r>
            <a:r>
              <a:rPr dirty="0" sz="1600" spc="-3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current</a:t>
            </a:r>
            <a:r>
              <a:rPr dirty="0" sz="1600" spc="-1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trial</a:t>
            </a:r>
            <a:r>
              <a:rPr dirty="0" sz="1600" spc="-2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was</a:t>
            </a:r>
            <a:r>
              <a:rPr dirty="0" sz="1600" spc="-1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designed</a:t>
            </a:r>
            <a:r>
              <a:rPr dirty="0" sz="1600" spc="-2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as</a:t>
            </a:r>
            <a:r>
              <a:rPr dirty="0" sz="1600" spc="-1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a</a:t>
            </a:r>
            <a:r>
              <a:rPr dirty="0" sz="1600" spc="-2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superiority</a:t>
            </a:r>
            <a:r>
              <a:rPr dirty="0" sz="1600" spc="-1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trial</a:t>
            </a:r>
            <a:r>
              <a:rPr dirty="0" sz="1600" spc="-2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to</a:t>
            </a:r>
            <a:r>
              <a:rPr dirty="0" sz="1600" spc="-20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follow </a:t>
            </a:r>
            <a:r>
              <a:rPr dirty="0" sz="1600">
                <a:latin typeface="Arial Narrow"/>
                <a:cs typeface="Arial Narrow"/>
              </a:rPr>
              <a:t>enrolled</a:t>
            </a:r>
            <a:r>
              <a:rPr dirty="0" sz="1600" spc="-3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patients</a:t>
            </a:r>
            <a:r>
              <a:rPr dirty="0" sz="1600" spc="-1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until</a:t>
            </a:r>
            <a:r>
              <a:rPr dirty="0" sz="1600" spc="-2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a</a:t>
            </a:r>
            <a:r>
              <a:rPr dirty="0" sz="1600" spc="-2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prespecified</a:t>
            </a:r>
            <a:r>
              <a:rPr dirty="0" sz="1600" spc="-25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follow-</a:t>
            </a:r>
            <a:r>
              <a:rPr dirty="0" sz="1600">
                <a:latin typeface="Arial Narrow"/>
                <a:cs typeface="Arial Narrow"/>
              </a:rPr>
              <a:t>up</a:t>
            </a:r>
            <a:r>
              <a:rPr dirty="0" sz="1600" spc="-2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duration</a:t>
            </a:r>
            <a:r>
              <a:rPr dirty="0" sz="1600" spc="-2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of</a:t>
            </a:r>
            <a:r>
              <a:rPr dirty="0" sz="1600" spc="-2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the</a:t>
            </a:r>
            <a:r>
              <a:rPr dirty="0" sz="1600" spc="-20">
                <a:latin typeface="Arial Narrow"/>
                <a:cs typeface="Arial Narrow"/>
              </a:rPr>
              <a:t> last </a:t>
            </a:r>
            <a:r>
              <a:rPr dirty="0" sz="1600">
                <a:latin typeface="Arial Narrow"/>
                <a:cs typeface="Arial Narrow"/>
              </a:rPr>
              <a:t>patient</a:t>
            </a:r>
            <a:r>
              <a:rPr dirty="0" sz="1600" spc="-35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enrolled.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93053" y="3926332"/>
            <a:ext cx="5052695" cy="199771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297815" marR="5080" indent="-285115">
              <a:lnSpc>
                <a:spcPct val="100499"/>
              </a:lnSpc>
              <a:spcBef>
                <a:spcPts val="18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1600">
                <a:latin typeface="Arial Narrow"/>
                <a:cs typeface="Arial Narrow"/>
              </a:rPr>
              <a:t>Since</a:t>
            </a:r>
            <a:r>
              <a:rPr dirty="0" sz="1600" spc="-2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the</a:t>
            </a:r>
            <a:r>
              <a:rPr dirty="0" sz="1600" spc="-20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follow-</a:t>
            </a:r>
            <a:r>
              <a:rPr dirty="0" sz="1600">
                <a:latin typeface="Arial Narrow"/>
                <a:cs typeface="Arial Narrow"/>
              </a:rPr>
              <a:t>up</a:t>
            </a:r>
            <a:r>
              <a:rPr dirty="0" sz="1600" spc="-1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duration</a:t>
            </a:r>
            <a:r>
              <a:rPr dirty="0" sz="1600" spc="-2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of</a:t>
            </a:r>
            <a:r>
              <a:rPr dirty="0" sz="1600" spc="-1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the</a:t>
            </a:r>
            <a:r>
              <a:rPr dirty="0" sz="1600" spc="-1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previous</a:t>
            </a:r>
            <a:r>
              <a:rPr dirty="0" sz="1600" spc="-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studies</a:t>
            </a:r>
            <a:r>
              <a:rPr dirty="0" sz="1600" spc="-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varied,</a:t>
            </a:r>
            <a:r>
              <a:rPr dirty="0" sz="1600" spc="-10">
                <a:latin typeface="Arial Narrow"/>
                <a:cs typeface="Arial Narrow"/>
              </a:rPr>
              <a:t> </a:t>
            </a:r>
            <a:r>
              <a:rPr dirty="0" sz="1600" spc="-25">
                <a:latin typeface="Arial Narrow"/>
                <a:cs typeface="Arial Narrow"/>
              </a:rPr>
              <a:t>we </a:t>
            </a:r>
            <a:r>
              <a:rPr dirty="0" sz="1600">
                <a:latin typeface="Arial Narrow"/>
                <a:cs typeface="Arial Narrow"/>
              </a:rPr>
              <a:t>assumed</a:t>
            </a:r>
            <a:r>
              <a:rPr dirty="0" sz="1600" spc="-3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that</a:t>
            </a:r>
            <a:r>
              <a:rPr dirty="0" sz="1600" spc="-2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the</a:t>
            </a:r>
            <a:r>
              <a:rPr dirty="0" sz="1600" spc="-2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annual</a:t>
            </a:r>
            <a:r>
              <a:rPr dirty="0" sz="1600" spc="-2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incidence</a:t>
            </a:r>
            <a:r>
              <a:rPr dirty="0" sz="1600" spc="-2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of</a:t>
            </a:r>
            <a:r>
              <a:rPr dirty="0" sz="1600" spc="-2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target</a:t>
            </a:r>
            <a:r>
              <a:rPr dirty="0" sz="1600" spc="-2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vessel</a:t>
            </a:r>
            <a:r>
              <a:rPr dirty="0" sz="1600" spc="-1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failure</a:t>
            </a:r>
            <a:r>
              <a:rPr dirty="0" sz="1600" spc="-2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in</a:t>
            </a:r>
            <a:r>
              <a:rPr dirty="0" sz="1600" spc="-20">
                <a:latin typeface="Arial Narrow"/>
                <a:cs typeface="Arial Narrow"/>
              </a:rPr>
              <a:t> </a:t>
            </a:r>
            <a:r>
              <a:rPr dirty="0" sz="1600" spc="-25">
                <a:latin typeface="Arial Narrow"/>
                <a:cs typeface="Arial Narrow"/>
              </a:rPr>
              <a:t>the </a:t>
            </a:r>
            <a:r>
              <a:rPr dirty="0" sz="1600" spc="-10">
                <a:latin typeface="Arial Narrow"/>
                <a:cs typeface="Arial Narrow"/>
              </a:rPr>
              <a:t>angiography-</a:t>
            </a:r>
            <a:r>
              <a:rPr dirty="0" sz="1600">
                <a:latin typeface="Arial Narrow"/>
                <a:cs typeface="Arial Narrow"/>
              </a:rPr>
              <a:t>guided</a:t>
            </a:r>
            <a:r>
              <a:rPr dirty="0" sz="1600" spc="-1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PCI</a:t>
            </a:r>
            <a:r>
              <a:rPr dirty="0" sz="1600" spc="-1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group</a:t>
            </a:r>
            <a:r>
              <a:rPr dirty="0" sz="1600" spc="-1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would</a:t>
            </a:r>
            <a:r>
              <a:rPr dirty="0" sz="1600" spc="-1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be</a:t>
            </a:r>
            <a:r>
              <a:rPr dirty="0" sz="1600" spc="-1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6.0%,</a:t>
            </a:r>
            <a:r>
              <a:rPr dirty="0" sz="1600" spc="-1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especially </a:t>
            </a:r>
            <a:r>
              <a:rPr dirty="0" sz="1600" spc="-10">
                <a:latin typeface="Arial Narrow"/>
                <a:cs typeface="Arial Narrow"/>
              </a:rPr>
              <a:t>based </a:t>
            </a:r>
            <a:r>
              <a:rPr dirty="0" sz="1600">
                <a:latin typeface="Arial Narrow"/>
                <a:cs typeface="Arial Narrow"/>
              </a:rPr>
              <a:t>on</a:t>
            </a:r>
            <a:r>
              <a:rPr dirty="0" sz="1600" spc="-3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the</a:t>
            </a:r>
            <a:r>
              <a:rPr dirty="0" sz="1600" spc="-2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results</a:t>
            </a:r>
            <a:r>
              <a:rPr dirty="0" sz="1600" spc="-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of</a:t>
            </a:r>
            <a:r>
              <a:rPr dirty="0" sz="1600" spc="-1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the</a:t>
            </a:r>
            <a:r>
              <a:rPr dirty="0" sz="1600" spc="-15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CTO-</a:t>
            </a:r>
            <a:r>
              <a:rPr dirty="0" sz="1600">
                <a:latin typeface="Arial Narrow"/>
                <a:cs typeface="Arial Narrow"/>
              </a:rPr>
              <a:t>IVUS,</a:t>
            </a:r>
            <a:r>
              <a:rPr dirty="0" sz="1600" spc="-15">
                <a:latin typeface="Arial Narrow"/>
                <a:cs typeface="Arial Narrow"/>
              </a:rPr>
              <a:t> </a:t>
            </a:r>
            <a:r>
              <a:rPr dirty="0" sz="1600" spc="-20">
                <a:latin typeface="Arial Narrow"/>
                <a:cs typeface="Arial Narrow"/>
              </a:rPr>
              <a:t>RESET,</a:t>
            </a:r>
            <a:r>
              <a:rPr dirty="0" sz="1600" spc="-1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and</a:t>
            </a:r>
            <a:r>
              <a:rPr dirty="0" sz="1600" spc="-15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IVUS-</a:t>
            </a:r>
            <a:r>
              <a:rPr dirty="0" sz="1600">
                <a:latin typeface="Arial Narrow"/>
                <a:cs typeface="Arial Narrow"/>
              </a:rPr>
              <a:t>XPL</a:t>
            </a:r>
            <a:r>
              <a:rPr dirty="0" sz="1600" spc="-60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studies. </a:t>
            </a:r>
            <a:r>
              <a:rPr dirty="0" sz="1600">
                <a:latin typeface="Arial Narrow"/>
                <a:cs typeface="Arial Narrow"/>
              </a:rPr>
              <a:t>These</a:t>
            </a:r>
            <a:r>
              <a:rPr dirty="0" sz="1600" spc="-3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3</a:t>
            </a:r>
            <a:r>
              <a:rPr dirty="0" sz="1600" spc="-2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studies</a:t>
            </a:r>
            <a:r>
              <a:rPr dirty="0" sz="1600" spc="-1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were</a:t>
            </a:r>
            <a:r>
              <a:rPr dirty="0" sz="1600" spc="-1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selected</a:t>
            </a:r>
            <a:r>
              <a:rPr dirty="0" sz="1600" spc="-2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because</a:t>
            </a:r>
            <a:r>
              <a:rPr dirty="0" sz="1600" spc="-2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they</a:t>
            </a:r>
            <a:r>
              <a:rPr dirty="0" sz="1600" spc="-1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were</a:t>
            </a:r>
            <a:r>
              <a:rPr dirty="0" sz="1600" spc="-15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randomized </a:t>
            </a:r>
            <a:r>
              <a:rPr dirty="0" sz="1600">
                <a:latin typeface="Arial Narrow"/>
                <a:cs typeface="Arial Narrow"/>
              </a:rPr>
              <a:t>trials</a:t>
            </a:r>
            <a:r>
              <a:rPr dirty="0" sz="1600" spc="-3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conducted</a:t>
            </a:r>
            <a:r>
              <a:rPr dirty="0" sz="1600" spc="-2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in</a:t>
            </a:r>
            <a:r>
              <a:rPr dirty="0" sz="1600" spc="-2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South</a:t>
            </a:r>
            <a:r>
              <a:rPr dirty="0" sz="1600" spc="-2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Korea</a:t>
            </a:r>
            <a:r>
              <a:rPr dirty="0" sz="1600" spc="-2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and</a:t>
            </a:r>
            <a:r>
              <a:rPr dirty="0" sz="1600" spc="-2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the</a:t>
            </a:r>
            <a:r>
              <a:rPr dirty="0" sz="1600" spc="-25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follow-</a:t>
            </a:r>
            <a:r>
              <a:rPr dirty="0" sz="1600">
                <a:latin typeface="Arial Narrow"/>
                <a:cs typeface="Arial Narrow"/>
              </a:rPr>
              <a:t>up</a:t>
            </a:r>
            <a:r>
              <a:rPr dirty="0" sz="1600" spc="-2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duration</a:t>
            </a:r>
            <a:r>
              <a:rPr dirty="0" sz="1600" spc="-2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was</a:t>
            </a:r>
            <a:r>
              <a:rPr dirty="0" sz="1600" spc="-10">
                <a:latin typeface="Arial Narrow"/>
                <a:cs typeface="Arial Narrow"/>
              </a:rPr>
              <a:t> </a:t>
            </a:r>
            <a:r>
              <a:rPr dirty="0" sz="1600" spc="-50">
                <a:latin typeface="Arial Narrow"/>
                <a:cs typeface="Arial Narrow"/>
              </a:rPr>
              <a:t>1 </a:t>
            </a:r>
            <a:r>
              <a:rPr dirty="0" sz="1600" spc="-10">
                <a:latin typeface="Arial Narrow"/>
                <a:cs typeface="Arial Narrow"/>
              </a:rPr>
              <a:t>year.</a:t>
            </a:r>
            <a:r>
              <a:rPr dirty="0" sz="1600" spc="-5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The</a:t>
            </a:r>
            <a:r>
              <a:rPr dirty="0" sz="1600" spc="-2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relative</a:t>
            </a:r>
            <a:r>
              <a:rPr dirty="0" sz="1600" spc="-2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risk</a:t>
            </a:r>
            <a:r>
              <a:rPr dirty="0" sz="1600" spc="-1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reduction</a:t>
            </a:r>
            <a:r>
              <a:rPr dirty="0" sz="1600" spc="-2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of</a:t>
            </a:r>
            <a:r>
              <a:rPr dirty="0" sz="1600" spc="-2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target</a:t>
            </a:r>
            <a:r>
              <a:rPr dirty="0" sz="1600" spc="-2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vessel</a:t>
            </a:r>
            <a:r>
              <a:rPr dirty="0" sz="1600" spc="-2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failure</a:t>
            </a:r>
            <a:r>
              <a:rPr dirty="0" sz="1600" spc="-2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of</a:t>
            </a:r>
            <a:r>
              <a:rPr dirty="0" sz="1600" spc="-2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the</a:t>
            </a:r>
            <a:r>
              <a:rPr dirty="0" sz="1600" spc="-20">
                <a:latin typeface="Arial Narrow"/>
                <a:cs typeface="Arial Narrow"/>
              </a:rPr>
              <a:t> </a:t>
            </a:r>
            <a:r>
              <a:rPr dirty="0" sz="1600" spc="-50">
                <a:latin typeface="Arial Narrow"/>
                <a:cs typeface="Arial Narrow"/>
              </a:rPr>
              <a:t>3 </a:t>
            </a:r>
            <a:r>
              <a:rPr dirty="0" sz="1600">
                <a:latin typeface="Arial Narrow"/>
                <a:cs typeface="Arial Narrow"/>
              </a:rPr>
              <a:t>studies</a:t>
            </a:r>
            <a:r>
              <a:rPr dirty="0" sz="1600" spc="-1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ranged</a:t>
            </a:r>
            <a:r>
              <a:rPr dirty="0" sz="1600" spc="-2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from</a:t>
            </a:r>
            <a:r>
              <a:rPr dirty="0" sz="1600" spc="-2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38%</a:t>
            </a:r>
            <a:r>
              <a:rPr dirty="0" sz="1600" spc="-2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to</a:t>
            </a:r>
            <a:r>
              <a:rPr dirty="0" sz="1600" spc="-20">
                <a:latin typeface="Arial Narrow"/>
                <a:cs typeface="Arial Narrow"/>
              </a:rPr>
              <a:t> 60%.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027054" y="2974340"/>
            <a:ext cx="5953125" cy="193992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297815" marR="5080" indent="-285115">
              <a:lnSpc>
                <a:spcPct val="98900"/>
              </a:lnSpc>
              <a:spcBef>
                <a:spcPts val="12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1800" spc="-10" b="1">
                <a:solidFill>
                  <a:srgbClr val="002060"/>
                </a:solidFill>
                <a:latin typeface="Arial Narrow"/>
                <a:cs typeface="Arial Narrow"/>
              </a:rPr>
              <a:t>To</a:t>
            </a:r>
            <a:r>
              <a:rPr dirty="0" sz="1800" spc="-30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1800" b="1">
                <a:solidFill>
                  <a:srgbClr val="002060"/>
                </a:solidFill>
                <a:latin typeface="Arial Narrow"/>
                <a:cs typeface="Arial Narrow"/>
              </a:rPr>
              <a:t>be</a:t>
            </a:r>
            <a:r>
              <a:rPr dirty="0" sz="1800" spc="-10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1800" b="1">
                <a:solidFill>
                  <a:srgbClr val="002060"/>
                </a:solidFill>
                <a:latin typeface="Arial Narrow"/>
                <a:cs typeface="Arial Narrow"/>
              </a:rPr>
              <a:t>conservative,</a:t>
            </a:r>
            <a:r>
              <a:rPr dirty="0" sz="1800" spc="-1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1800" b="1">
                <a:solidFill>
                  <a:srgbClr val="002060"/>
                </a:solidFill>
                <a:latin typeface="Arial Narrow"/>
                <a:cs typeface="Arial Narrow"/>
              </a:rPr>
              <a:t>we</a:t>
            </a:r>
            <a:r>
              <a:rPr dirty="0" sz="1800" spc="-10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1800" b="1">
                <a:solidFill>
                  <a:srgbClr val="002060"/>
                </a:solidFill>
                <a:latin typeface="Arial Narrow"/>
                <a:cs typeface="Arial Narrow"/>
              </a:rPr>
              <a:t>assumed</a:t>
            </a:r>
            <a:r>
              <a:rPr dirty="0" sz="1800" spc="-1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1800" b="1">
                <a:solidFill>
                  <a:srgbClr val="002060"/>
                </a:solidFill>
                <a:latin typeface="Arial Narrow"/>
                <a:cs typeface="Arial Narrow"/>
              </a:rPr>
              <a:t>that</a:t>
            </a:r>
            <a:r>
              <a:rPr dirty="0" sz="1800" spc="-20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1800" b="1">
                <a:solidFill>
                  <a:srgbClr val="002060"/>
                </a:solidFill>
                <a:latin typeface="Arial Narrow"/>
                <a:cs typeface="Arial Narrow"/>
              </a:rPr>
              <a:t>the</a:t>
            </a:r>
            <a:r>
              <a:rPr dirty="0" sz="1800" spc="-10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1800" b="1">
                <a:solidFill>
                  <a:srgbClr val="002060"/>
                </a:solidFill>
                <a:latin typeface="Arial Narrow"/>
                <a:cs typeface="Arial Narrow"/>
              </a:rPr>
              <a:t>relative</a:t>
            </a:r>
            <a:r>
              <a:rPr dirty="0" sz="1800" spc="-10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1800" b="1">
                <a:solidFill>
                  <a:srgbClr val="002060"/>
                </a:solidFill>
                <a:latin typeface="Arial Narrow"/>
                <a:cs typeface="Arial Narrow"/>
              </a:rPr>
              <a:t>risk</a:t>
            </a:r>
            <a:r>
              <a:rPr dirty="0" sz="1800" spc="-10" b="1">
                <a:solidFill>
                  <a:srgbClr val="002060"/>
                </a:solidFill>
                <a:latin typeface="Arial Narrow"/>
                <a:cs typeface="Arial Narrow"/>
              </a:rPr>
              <a:t> reduction </a:t>
            </a:r>
            <a:r>
              <a:rPr dirty="0" sz="1800" b="1">
                <a:solidFill>
                  <a:srgbClr val="002060"/>
                </a:solidFill>
                <a:latin typeface="Arial Narrow"/>
                <a:cs typeface="Arial Narrow"/>
              </a:rPr>
              <a:t>at</a:t>
            </a:r>
            <a:r>
              <a:rPr dirty="0" sz="1800" spc="-2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1800" b="1">
                <a:solidFill>
                  <a:srgbClr val="002060"/>
                </a:solidFill>
                <a:latin typeface="Arial Narrow"/>
                <a:cs typeface="Arial Narrow"/>
              </a:rPr>
              <a:t>1 year</a:t>
            </a:r>
            <a:r>
              <a:rPr dirty="0" sz="1800" spc="-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1800" b="1">
                <a:solidFill>
                  <a:srgbClr val="002060"/>
                </a:solidFill>
                <a:latin typeface="Arial Narrow"/>
                <a:cs typeface="Arial Narrow"/>
              </a:rPr>
              <a:t>would</a:t>
            </a:r>
            <a:r>
              <a:rPr dirty="0" sz="1800" spc="-10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1800" b="1">
                <a:solidFill>
                  <a:srgbClr val="002060"/>
                </a:solidFill>
                <a:latin typeface="Arial Narrow"/>
                <a:cs typeface="Arial Narrow"/>
              </a:rPr>
              <a:t>be 40%</a:t>
            </a:r>
            <a:r>
              <a:rPr dirty="0" sz="1800" spc="-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1800" b="1">
                <a:solidFill>
                  <a:srgbClr val="002060"/>
                </a:solidFill>
                <a:latin typeface="Arial Narrow"/>
                <a:cs typeface="Arial Narrow"/>
              </a:rPr>
              <a:t>and,</a:t>
            </a:r>
            <a:r>
              <a:rPr dirty="0" sz="1800" spc="-10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1800" b="1">
                <a:solidFill>
                  <a:srgbClr val="002060"/>
                </a:solidFill>
                <a:latin typeface="Arial Narrow"/>
                <a:cs typeface="Arial Narrow"/>
              </a:rPr>
              <a:t>in</a:t>
            </a:r>
            <a:r>
              <a:rPr dirty="0" sz="1800" spc="-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1800" b="1">
                <a:solidFill>
                  <a:srgbClr val="002060"/>
                </a:solidFill>
                <a:latin typeface="Arial Narrow"/>
                <a:cs typeface="Arial Narrow"/>
              </a:rPr>
              <a:t>turn,</a:t>
            </a:r>
            <a:r>
              <a:rPr dirty="0" sz="1800" spc="-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1800" b="1">
                <a:solidFill>
                  <a:srgbClr val="002060"/>
                </a:solidFill>
                <a:latin typeface="Arial Narrow"/>
                <a:cs typeface="Arial Narrow"/>
              </a:rPr>
              <a:t>the</a:t>
            </a:r>
            <a:r>
              <a:rPr dirty="0" sz="1800" spc="-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1800" b="1">
                <a:solidFill>
                  <a:srgbClr val="002060"/>
                </a:solidFill>
                <a:latin typeface="Arial Narrow"/>
                <a:cs typeface="Arial Narrow"/>
              </a:rPr>
              <a:t>annual</a:t>
            </a:r>
            <a:r>
              <a:rPr dirty="0" sz="1800" spc="-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1800" b="1">
                <a:solidFill>
                  <a:srgbClr val="002060"/>
                </a:solidFill>
                <a:latin typeface="Arial Narrow"/>
                <a:cs typeface="Arial Narrow"/>
              </a:rPr>
              <a:t>incidence </a:t>
            </a:r>
            <a:r>
              <a:rPr dirty="0" sz="1800" spc="-25" b="1">
                <a:solidFill>
                  <a:srgbClr val="002060"/>
                </a:solidFill>
                <a:latin typeface="Arial Narrow"/>
                <a:cs typeface="Arial Narrow"/>
              </a:rPr>
              <a:t>of </a:t>
            </a:r>
            <a:r>
              <a:rPr dirty="0" sz="1800" b="1">
                <a:solidFill>
                  <a:srgbClr val="002060"/>
                </a:solidFill>
                <a:latin typeface="Arial Narrow"/>
                <a:cs typeface="Arial Narrow"/>
              </a:rPr>
              <a:t>target</a:t>
            </a:r>
            <a:r>
              <a:rPr dirty="0" sz="1800" spc="-1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1800" b="1">
                <a:solidFill>
                  <a:srgbClr val="002060"/>
                </a:solidFill>
                <a:latin typeface="Arial Narrow"/>
                <a:cs typeface="Arial Narrow"/>
              </a:rPr>
              <a:t>vessel failure</a:t>
            </a:r>
            <a:r>
              <a:rPr dirty="0" sz="1800" spc="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1800" b="1">
                <a:solidFill>
                  <a:srgbClr val="002060"/>
                </a:solidFill>
                <a:latin typeface="Arial Narrow"/>
                <a:cs typeface="Arial Narrow"/>
              </a:rPr>
              <a:t>in</a:t>
            </a:r>
            <a:r>
              <a:rPr dirty="0" sz="1800" spc="-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1800" b="1">
                <a:solidFill>
                  <a:srgbClr val="002060"/>
                </a:solidFill>
                <a:latin typeface="Arial Narrow"/>
                <a:cs typeface="Arial Narrow"/>
              </a:rPr>
              <a:t>the</a:t>
            </a:r>
            <a:r>
              <a:rPr dirty="0" sz="1800" spc="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1800" b="1">
                <a:solidFill>
                  <a:srgbClr val="002060"/>
                </a:solidFill>
                <a:latin typeface="Arial Narrow"/>
                <a:cs typeface="Arial Narrow"/>
              </a:rPr>
              <a:t>intravascular </a:t>
            </a:r>
            <a:r>
              <a:rPr dirty="0" sz="1800" spc="-10" b="1">
                <a:solidFill>
                  <a:srgbClr val="002060"/>
                </a:solidFill>
                <a:latin typeface="Arial Narrow"/>
                <a:cs typeface="Arial Narrow"/>
              </a:rPr>
              <a:t>imaging-</a:t>
            </a:r>
            <a:r>
              <a:rPr dirty="0" sz="1800" b="1">
                <a:solidFill>
                  <a:srgbClr val="002060"/>
                </a:solidFill>
                <a:latin typeface="Arial Narrow"/>
                <a:cs typeface="Arial Narrow"/>
              </a:rPr>
              <a:t>guided </a:t>
            </a:r>
            <a:r>
              <a:rPr dirty="0" sz="1800" spc="-25" b="1">
                <a:solidFill>
                  <a:srgbClr val="002060"/>
                </a:solidFill>
                <a:latin typeface="Arial Narrow"/>
                <a:cs typeface="Arial Narrow"/>
              </a:rPr>
              <a:t>PCI </a:t>
            </a:r>
            <a:r>
              <a:rPr dirty="0" sz="1800" b="1">
                <a:solidFill>
                  <a:srgbClr val="002060"/>
                </a:solidFill>
                <a:latin typeface="Arial Narrow"/>
                <a:cs typeface="Arial Narrow"/>
              </a:rPr>
              <a:t>would</a:t>
            </a:r>
            <a:r>
              <a:rPr dirty="0" sz="1800" spc="-1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1800" b="1">
                <a:solidFill>
                  <a:srgbClr val="002060"/>
                </a:solidFill>
                <a:latin typeface="Arial Narrow"/>
                <a:cs typeface="Arial Narrow"/>
              </a:rPr>
              <a:t>be</a:t>
            </a:r>
            <a:r>
              <a:rPr dirty="0" sz="1800" spc="-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1800" spc="-20" b="1">
                <a:solidFill>
                  <a:srgbClr val="002060"/>
                </a:solidFill>
                <a:latin typeface="Arial Narrow"/>
                <a:cs typeface="Arial Narrow"/>
              </a:rPr>
              <a:t>3.6%.</a:t>
            </a:r>
            <a:endParaRPr sz="1800">
              <a:latin typeface="Arial Narrow"/>
              <a:cs typeface="Arial Narrow"/>
            </a:endParaRPr>
          </a:p>
          <a:p>
            <a:pPr marL="297815" indent="-285115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1800" b="1">
                <a:solidFill>
                  <a:srgbClr val="002060"/>
                </a:solidFill>
                <a:latin typeface="Arial Narrow"/>
                <a:cs typeface="Arial Narrow"/>
              </a:rPr>
              <a:t>Accrual</a:t>
            </a:r>
            <a:r>
              <a:rPr dirty="0" sz="1800" spc="-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1800" b="1">
                <a:solidFill>
                  <a:srgbClr val="002060"/>
                </a:solidFill>
                <a:latin typeface="Arial Narrow"/>
                <a:cs typeface="Arial Narrow"/>
              </a:rPr>
              <a:t>time – 3</a:t>
            </a:r>
            <a:r>
              <a:rPr dirty="0" sz="1800" spc="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1800" spc="-10" b="1">
                <a:solidFill>
                  <a:srgbClr val="002060"/>
                </a:solidFill>
                <a:latin typeface="Arial Narrow"/>
                <a:cs typeface="Arial Narrow"/>
              </a:rPr>
              <a:t>years</a:t>
            </a:r>
            <a:endParaRPr sz="1800">
              <a:latin typeface="Arial Narrow"/>
              <a:cs typeface="Arial Narrow"/>
            </a:endParaRPr>
          </a:p>
          <a:p>
            <a:pPr marL="297815" indent="-285115">
              <a:lnSpc>
                <a:spcPts val="2135"/>
              </a:lnSpc>
              <a:spcBef>
                <a:spcPts val="5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1800" spc="-10" b="1">
                <a:solidFill>
                  <a:srgbClr val="002060"/>
                </a:solidFill>
                <a:latin typeface="Arial Narrow"/>
                <a:cs typeface="Arial Narrow"/>
              </a:rPr>
              <a:t>Total</a:t>
            </a:r>
            <a:r>
              <a:rPr dirty="0" sz="1800" spc="-20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1800" spc="-10" b="1">
                <a:solidFill>
                  <a:srgbClr val="002060"/>
                </a:solidFill>
                <a:latin typeface="Arial Narrow"/>
                <a:cs typeface="Arial Narrow"/>
              </a:rPr>
              <a:t>follow-</a:t>
            </a:r>
            <a:r>
              <a:rPr dirty="0" sz="1800" b="1">
                <a:solidFill>
                  <a:srgbClr val="002060"/>
                </a:solidFill>
                <a:latin typeface="Arial Narrow"/>
                <a:cs typeface="Arial Narrow"/>
              </a:rPr>
              <a:t>up</a:t>
            </a:r>
            <a:r>
              <a:rPr dirty="0" sz="1800" spc="-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1800" b="1">
                <a:solidFill>
                  <a:srgbClr val="002060"/>
                </a:solidFill>
                <a:latin typeface="Arial Narrow"/>
                <a:cs typeface="Arial Narrow"/>
              </a:rPr>
              <a:t>time – 1</a:t>
            </a:r>
            <a:r>
              <a:rPr dirty="0" sz="1800" spc="-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1800" b="1">
                <a:solidFill>
                  <a:srgbClr val="002060"/>
                </a:solidFill>
                <a:latin typeface="Arial Narrow"/>
                <a:cs typeface="Arial Narrow"/>
              </a:rPr>
              <a:t>year</a:t>
            </a:r>
            <a:r>
              <a:rPr dirty="0" sz="1800" spc="-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1800" b="1">
                <a:solidFill>
                  <a:srgbClr val="002060"/>
                </a:solidFill>
                <a:latin typeface="Arial Narrow"/>
                <a:cs typeface="Arial Narrow"/>
              </a:rPr>
              <a:t>after</a:t>
            </a:r>
            <a:r>
              <a:rPr dirty="0" sz="1800" spc="-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1800" b="1">
                <a:solidFill>
                  <a:srgbClr val="002060"/>
                </a:solidFill>
                <a:latin typeface="Arial Narrow"/>
                <a:cs typeface="Arial Narrow"/>
              </a:rPr>
              <a:t>last</a:t>
            </a:r>
            <a:r>
              <a:rPr dirty="0" sz="1800" spc="-10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1800" b="1">
                <a:solidFill>
                  <a:srgbClr val="002060"/>
                </a:solidFill>
                <a:latin typeface="Arial Narrow"/>
                <a:cs typeface="Arial Narrow"/>
              </a:rPr>
              <a:t>patient</a:t>
            </a:r>
            <a:r>
              <a:rPr dirty="0" sz="1800" spc="-10" b="1">
                <a:solidFill>
                  <a:srgbClr val="002060"/>
                </a:solidFill>
                <a:latin typeface="Arial Narrow"/>
                <a:cs typeface="Arial Narrow"/>
              </a:rPr>
              <a:t> enrollment</a:t>
            </a:r>
            <a:endParaRPr sz="1800">
              <a:latin typeface="Arial Narrow"/>
              <a:cs typeface="Arial Narrow"/>
            </a:endParaRPr>
          </a:p>
          <a:p>
            <a:pPr marL="297815" indent="-285115">
              <a:lnSpc>
                <a:spcPts val="2135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1800" b="1">
                <a:solidFill>
                  <a:srgbClr val="002060"/>
                </a:solidFill>
                <a:latin typeface="Arial Narrow"/>
                <a:cs typeface="Arial Narrow"/>
              </a:rPr>
              <a:t>2:1 randomization,</a:t>
            </a:r>
            <a:r>
              <a:rPr dirty="0" sz="1800" spc="-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1800" spc="-10" b="1">
                <a:solidFill>
                  <a:srgbClr val="002060"/>
                </a:solidFill>
                <a:latin typeface="Arial Narrow"/>
                <a:cs typeface="Arial Narrow"/>
              </a:rPr>
              <a:t>Drop-</a:t>
            </a:r>
            <a:r>
              <a:rPr dirty="0" sz="1800" b="1">
                <a:solidFill>
                  <a:srgbClr val="002060"/>
                </a:solidFill>
                <a:latin typeface="Arial Narrow"/>
                <a:cs typeface="Arial Narrow"/>
              </a:rPr>
              <a:t>out</a:t>
            </a:r>
            <a:r>
              <a:rPr dirty="0" sz="1800" spc="-10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1800" b="1">
                <a:solidFill>
                  <a:srgbClr val="002060"/>
                </a:solidFill>
                <a:latin typeface="Arial Narrow"/>
                <a:cs typeface="Arial Narrow"/>
              </a:rPr>
              <a:t>rate – </a:t>
            </a:r>
            <a:r>
              <a:rPr dirty="0" sz="1800" spc="-20" b="1">
                <a:solidFill>
                  <a:srgbClr val="002060"/>
                </a:solidFill>
                <a:latin typeface="Arial Narrow"/>
                <a:cs typeface="Arial Narrow"/>
              </a:rPr>
              <a:t>5.0%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027054" y="5159755"/>
            <a:ext cx="5591175" cy="85788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297815" marR="5080" indent="-285115">
              <a:lnSpc>
                <a:spcPct val="101099"/>
              </a:lnSpc>
              <a:spcBef>
                <a:spcPts val="7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1800" b="1">
                <a:solidFill>
                  <a:srgbClr val="002060"/>
                </a:solidFill>
                <a:latin typeface="Arial Narrow"/>
                <a:cs typeface="Arial Narrow"/>
              </a:rPr>
              <a:t>Based</a:t>
            </a:r>
            <a:r>
              <a:rPr dirty="0" sz="1800" spc="-20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1800" b="1">
                <a:solidFill>
                  <a:srgbClr val="002060"/>
                </a:solidFill>
                <a:latin typeface="Arial Narrow"/>
                <a:cs typeface="Arial Narrow"/>
              </a:rPr>
              <a:t>on</a:t>
            </a:r>
            <a:r>
              <a:rPr dirty="0" sz="1800" spc="-10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1800" b="1">
                <a:solidFill>
                  <a:srgbClr val="002060"/>
                </a:solidFill>
                <a:latin typeface="Arial Narrow"/>
                <a:cs typeface="Arial Narrow"/>
              </a:rPr>
              <a:t>these</a:t>
            </a:r>
            <a:r>
              <a:rPr dirty="0" sz="1800" spc="-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1800" b="1">
                <a:solidFill>
                  <a:srgbClr val="002060"/>
                </a:solidFill>
                <a:latin typeface="Arial Narrow"/>
                <a:cs typeface="Arial Narrow"/>
              </a:rPr>
              <a:t>assumption,</a:t>
            </a:r>
            <a:r>
              <a:rPr dirty="0" sz="1800" spc="-10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1800" b="1">
                <a:solidFill>
                  <a:srgbClr val="002060"/>
                </a:solidFill>
                <a:latin typeface="Arial Narrow"/>
                <a:cs typeface="Arial Narrow"/>
              </a:rPr>
              <a:t>a</a:t>
            </a:r>
            <a:r>
              <a:rPr dirty="0" sz="1800" spc="-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1800" b="1">
                <a:solidFill>
                  <a:srgbClr val="002060"/>
                </a:solidFill>
                <a:latin typeface="Arial Narrow"/>
                <a:cs typeface="Arial Narrow"/>
              </a:rPr>
              <a:t>total</a:t>
            </a:r>
            <a:r>
              <a:rPr dirty="0" sz="1800" spc="-10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1800" b="1">
                <a:solidFill>
                  <a:srgbClr val="002060"/>
                </a:solidFill>
                <a:latin typeface="Arial Narrow"/>
                <a:cs typeface="Arial Narrow"/>
              </a:rPr>
              <a:t>of</a:t>
            </a:r>
            <a:r>
              <a:rPr dirty="0" sz="1800" spc="-1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1800" b="1">
                <a:solidFill>
                  <a:srgbClr val="002060"/>
                </a:solidFill>
                <a:latin typeface="Arial Narrow"/>
                <a:cs typeface="Arial Narrow"/>
              </a:rPr>
              <a:t>1620</a:t>
            </a:r>
            <a:r>
              <a:rPr dirty="0" sz="1800" spc="-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1800" b="1">
                <a:solidFill>
                  <a:srgbClr val="002060"/>
                </a:solidFill>
                <a:latin typeface="Arial Narrow"/>
                <a:cs typeface="Arial Narrow"/>
              </a:rPr>
              <a:t>patients </a:t>
            </a:r>
            <a:r>
              <a:rPr dirty="0" sz="1800" spc="-10" b="1">
                <a:solidFill>
                  <a:srgbClr val="002060"/>
                </a:solidFill>
                <a:latin typeface="Arial Narrow"/>
                <a:cs typeface="Arial Narrow"/>
              </a:rPr>
              <a:t>would </a:t>
            </a:r>
            <a:r>
              <a:rPr dirty="0" sz="1800" b="1">
                <a:solidFill>
                  <a:srgbClr val="002060"/>
                </a:solidFill>
                <a:latin typeface="Arial Narrow"/>
                <a:cs typeface="Arial Narrow"/>
              </a:rPr>
              <a:t>provide</a:t>
            </a:r>
            <a:r>
              <a:rPr dirty="0" sz="1800" spc="-1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1800" b="1">
                <a:solidFill>
                  <a:srgbClr val="002060"/>
                </a:solidFill>
                <a:latin typeface="Arial Narrow"/>
                <a:cs typeface="Arial Narrow"/>
              </a:rPr>
              <a:t>a</a:t>
            </a:r>
            <a:r>
              <a:rPr dirty="0" sz="1800" spc="-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1800" b="1">
                <a:solidFill>
                  <a:srgbClr val="002060"/>
                </a:solidFill>
                <a:latin typeface="Arial Narrow"/>
                <a:cs typeface="Arial Narrow"/>
              </a:rPr>
              <a:t>statistical</a:t>
            </a:r>
            <a:r>
              <a:rPr dirty="0" sz="1800" spc="-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1800" b="1">
                <a:solidFill>
                  <a:srgbClr val="002060"/>
                </a:solidFill>
                <a:latin typeface="Arial Narrow"/>
                <a:cs typeface="Arial Narrow"/>
              </a:rPr>
              <a:t>power</a:t>
            </a:r>
            <a:r>
              <a:rPr dirty="0" sz="1800" spc="-10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1800" b="1">
                <a:solidFill>
                  <a:srgbClr val="002060"/>
                </a:solidFill>
                <a:latin typeface="Arial Narrow"/>
                <a:cs typeface="Arial Narrow"/>
              </a:rPr>
              <a:t>of</a:t>
            </a:r>
            <a:r>
              <a:rPr dirty="0" sz="1800" spc="-10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1800" b="1">
                <a:solidFill>
                  <a:srgbClr val="002060"/>
                </a:solidFill>
                <a:latin typeface="Arial Narrow"/>
                <a:cs typeface="Arial Narrow"/>
              </a:rPr>
              <a:t>90%</a:t>
            </a:r>
            <a:r>
              <a:rPr dirty="0" sz="1800" spc="-10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1800" b="1">
                <a:solidFill>
                  <a:srgbClr val="002060"/>
                </a:solidFill>
                <a:latin typeface="Arial Narrow"/>
                <a:cs typeface="Arial Narrow"/>
              </a:rPr>
              <a:t>with</a:t>
            </a:r>
            <a:r>
              <a:rPr dirty="0" sz="1800" spc="-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1800" b="1">
                <a:solidFill>
                  <a:srgbClr val="002060"/>
                </a:solidFill>
                <a:latin typeface="Arial Narrow"/>
                <a:cs typeface="Arial Narrow"/>
              </a:rPr>
              <a:t>significance</a:t>
            </a:r>
            <a:r>
              <a:rPr dirty="0" sz="1800" spc="-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1800" b="1">
                <a:solidFill>
                  <a:srgbClr val="002060"/>
                </a:solidFill>
                <a:latin typeface="Arial Narrow"/>
                <a:cs typeface="Arial Narrow"/>
              </a:rPr>
              <a:t>level</a:t>
            </a:r>
            <a:r>
              <a:rPr dirty="0" sz="1800" spc="-5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1800" spc="-25" b="1">
                <a:solidFill>
                  <a:srgbClr val="002060"/>
                </a:solidFill>
                <a:latin typeface="Arial Narrow"/>
                <a:cs typeface="Arial Narrow"/>
              </a:rPr>
              <a:t>of</a:t>
            </a:r>
            <a:endParaRPr sz="1800">
              <a:latin typeface="Arial Narrow"/>
              <a:cs typeface="Arial Narrow"/>
            </a:endParaRPr>
          </a:p>
          <a:p>
            <a:pPr marL="298450">
              <a:lnSpc>
                <a:spcPct val="100000"/>
              </a:lnSpc>
              <a:spcBef>
                <a:spcPts val="50"/>
              </a:spcBef>
            </a:pPr>
            <a:r>
              <a:rPr dirty="0" sz="1800" b="1">
                <a:solidFill>
                  <a:srgbClr val="002060"/>
                </a:solidFill>
                <a:latin typeface="Arial Narrow"/>
                <a:cs typeface="Arial Narrow"/>
              </a:rPr>
              <a:t>0.05</a:t>
            </a:r>
            <a:r>
              <a:rPr dirty="0" sz="1800" spc="30" b="1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dirty="0" sz="1800" spc="-10" b="1">
                <a:solidFill>
                  <a:srgbClr val="002060"/>
                </a:solidFill>
                <a:latin typeface="Arial Narrow"/>
                <a:cs typeface="Arial Narrow"/>
              </a:rPr>
              <a:t>(2-sided).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947" y="196071"/>
            <a:ext cx="10216670" cy="48944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05625" y="980947"/>
            <a:ext cx="11008995" cy="5081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265" indent="-456565">
              <a:lnSpc>
                <a:spcPts val="284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 sz="2400" spc="-10" b="1">
                <a:latin typeface="Arial Narrow"/>
                <a:cs typeface="Arial Narrow"/>
              </a:rPr>
              <a:t>Randomization</a:t>
            </a:r>
            <a:endParaRPr sz="2400">
              <a:latin typeface="Arial Narrow"/>
              <a:cs typeface="Arial Narrow"/>
            </a:endParaRPr>
          </a:p>
          <a:p>
            <a:pPr lvl="1" marL="926465" marR="190500" indent="-456565">
              <a:lnSpc>
                <a:spcPts val="2400"/>
              </a:lnSpc>
              <a:spcBef>
                <a:spcPts val="40"/>
              </a:spcBef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dirty="0" sz="2000">
                <a:latin typeface="Arial Narrow"/>
                <a:cs typeface="Arial Narrow"/>
              </a:rPr>
              <a:t>Eligible</a:t>
            </a:r>
            <a:r>
              <a:rPr dirty="0" sz="2000" spc="-3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patients</a:t>
            </a:r>
            <a:r>
              <a:rPr dirty="0" sz="2000" spc="-2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were</a:t>
            </a:r>
            <a:r>
              <a:rPr dirty="0" sz="2000" spc="-3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randomized</a:t>
            </a:r>
            <a:r>
              <a:rPr dirty="0" sz="2000" spc="-2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via</a:t>
            </a:r>
            <a:r>
              <a:rPr dirty="0" sz="2000" spc="-3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a</a:t>
            </a:r>
            <a:r>
              <a:rPr dirty="0" sz="2000" spc="-2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web-based</a:t>
            </a:r>
            <a:r>
              <a:rPr dirty="0" sz="2000" spc="-2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randomization</a:t>
            </a:r>
            <a:r>
              <a:rPr dirty="0" sz="2000" spc="-3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sequence</a:t>
            </a:r>
            <a:r>
              <a:rPr dirty="0" sz="2000" spc="-2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(S-Soft),</a:t>
            </a:r>
            <a:r>
              <a:rPr dirty="0" sz="2000" spc="-3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in</a:t>
            </a:r>
            <a:r>
              <a:rPr dirty="0" sz="2000" spc="-2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permutated</a:t>
            </a:r>
            <a:r>
              <a:rPr dirty="0" sz="2000" spc="-25">
                <a:latin typeface="Arial Narrow"/>
                <a:cs typeface="Arial Narrow"/>
              </a:rPr>
              <a:t> </a:t>
            </a:r>
            <a:r>
              <a:rPr dirty="0" sz="2000" spc="-10">
                <a:latin typeface="Arial Narrow"/>
                <a:cs typeface="Arial Narrow"/>
              </a:rPr>
              <a:t>blocks, </a:t>
            </a:r>
            <a:r>
              <a:rPr dirty="0" sz="2000">
                <a:latin typeface="Arial Narrow"/>
                <a:cs typeface="Arial Narrow"/>
              </a:rPr>
              <a:t>with</a:t>
            </a:r>
            <a:r>
              <a:rPr dirty="0" sz="2000" spc="-3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block</a:t>
            </a:r>
            <a:r>
              <a:rPr dirty="0" sz="2000" spc="-1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sized</a:t>
            </a:r>
            <a:r>
              <a:rPr dirty="0" sz="2000" spc="-1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of</a:t>
            </a:r>
            <a:r>
              <a:rPr dirty="0" sz="2000" spc="-20">
                <a:latin typeface="Arial Narrow"/>
                <a:cs typeface="Arial Narrow"/>
              </a:rPr>
              <a:t> </a:t>
            </a:r>
            <a:r>
              <a:rPr dirty="0" sz="2000" spc="-25">
                <a:latin typeface="Arial Narrow"/>
                <a:cs typeface="Arial Narrow"/>
              </a:rPr>
              <a:t>6.</a:t>
            </a:r>
            <a:endParaRPr sz="2000">
              <a:latin typeface="Arial Narrow"/>
              <a:cs typeface="Arial Narrow"/>
            </a:endParaRPr>
          </a:p>
          <a:p>
            <a:pPr lvl="1" marL="926465" indent="-457200">
              <a:lnSpc>
                <a:spcPts val="2320"/>
              </a:lnSpc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dirty="0" sz="2000">
                <a:latin typeface="Arial Narrow"/>
                <a:cs typeface="Arial Narrow"/>
              </a:rPr>
              <a:t>Stratified</a:t>
            </a:r>
            <a:r>
              <a:rPr dirty="0" sz="2000" spc="-4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by</a:t>
            </a:r>
            <a:r>
              <a:rPr dirty="0" sz="2000" spc="-3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acute</a:t>
            </a:r>
            <a:r>
              <a:rPr dirty="0" sz="2000" spc="-3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coronary</a:t>
            </a:r>
            <a:r>
              <a:rPr dirty="0" sz="2000" spc="-3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syndrome</a:t>
            </a:r>
            <a:r>
              <a:rPr dirty="0" sz="2000" spc="-3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and</a:t>
            </a:r>
            <a:r>
              <a:rPr dirty="0" sz="2000" spc="-3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by</a:t>
            </a:r>
            <a:r>
              <a:rPr dirty="0" sz="2000" spc="-3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participating</a:t>
            </a:r>
            <a:r>
              <a:rPr dirty="0" sz="2000" spc="-30">
                <a:latin typeface="Arial Narrow"/>
                <a:cs typeface="Arial Narrow"/>
              </a:rPr>
              <a:t> </a:t>
            </a:r>
            <a:r>
              <a:rPr dirty="0" sz="2000" spc="-10">
                <a:latin typeface="Arial Narrow"/>
                <a:cs typeface="Arial Narrow"/>
              </a:rPr>
              <a:t>centers.</a:t>
            </a:r>
            <a:endParaRPr sz="2000">
              <a:latin typeface="Arial Narrow"/>
              <a:cs typeface="Arial Narrow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2050">
              <a:latin typeface="Arial Narrow"/>
              <a:cs typeface="Arial Narrow"/>
            </a:endParaRPr>
          </a:p>
          <a:p>
            <a:pPr marL="469265" indent="-456565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 sz="2400" b="1">
                <a:latin typeface="Arial Narrow"/>
                <a:cs typeface="Arial Narrow"/>
              </a:rPr>
              <a:t>Data</a:t>
            </a:r>
            <a:r>
              <a:rPr dirty="0" sz="2400" spc="-10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collection</a:t>
            </a:r>
            <a:r>
              <a:rPr dirty="0" sz="2400" spc="-10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and</a:t>
            </a:r>
            <a:r>
              <a:rPr dirty="0" sz="2400" spc="-5" b="1">
                <a:latin typeface="Arial Narrow"/>
                <a:cs typeface="Arial Narrow"/>
              </a:rPr>
              <a:t> </a:t>
            </a:r>
            <a:r>
              <a:rPr dirty="0" sz="2400" spc="-10" b="1">
                <a:latin typeface="Arial Narrow"/>
                <a:cs typeface="Arial Narrow"/>
              </a:rPr>
              <a:t>management</a:t>
            </a:r>
            <a:endParaRPr sz="2400">
              <a:latin typeface="Arial Narrow"/>
              <a:cs typeface="Arial Narrow"/>
            </a:endParaRPr>
          </a:p>
          <a:p>
            <a:pPr lvl="1" marL="926465" indent="-45720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dirty="0" sz="2000">
                <a:latin typeface="Arial Narrow"/>
                <a:cs typeface="Arial Narrow"/>
              </a:rPr>
              <a:t>Data</a:t>
            </a:r>
            <a:r>
              <a:rPr dirty="0" sz="2000" spc="-3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collected</a:t>
            </a:r>
            <a:r>
              <a:rPr dirty="0" sz="2000" spc="-1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by</a:t>
            </a:r>
            <a:r>
              <a:rPr dirty="0" sz="2000" spc="-1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a</a:t>
            </a:r>
            <a:r>
              <a:rPr dirty="0" sz="2000" spc="-1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web-based</a:t>
            </a:r>
            <a:r>
              <a:rPr dirty="0" sz="2000" spc="-1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electronic</a:t>
            </a:r>
            <a:r>
              <a:rPr dirty="0" sz="2000" spc="-1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case</a:t>
            </a:r>
            <a:r>
              <a:rPr dirty="0" sz="2000" spc="-1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report</a:t>
            </a:r>
            <a:r>
              <a:rPr dirty="0" sz="2000" spc="-20">
                <a:latin typeface="Arial Narrow"/>
                <a:cs typeface="Arial Narrow"/>
              </a:rPr>
              <a:t> </a:t>
            </a:r>
            <a:r>
              <a:rPr dirty="0" sz="2000" spc="-10">
                <a:latin typeface="Arial Narrow"/>
                <a:cs typeface="Arial Narrow"/>
              </a:rPr>
              <a:t>form.</a:t>
            </a:r>
            <a:endParaRPr sz="2000">
              <a:latin typeface="Arial Narrow"/>
              <a:cs typeface="Arial Narrow"/>
            </a:endParaRPr>
          </a:p>
          <a:p>
            <a:pPr lvl="1" marL="926465" indent="-457200">
              <a:lnSpc>
                <a:spcPct val="100000"/>
              </a:lnSpc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dirty="0" sz="2000">
                <a:latin typeface="Arial Narrow"/>
                <a:cs typeface="Arial Narrow"/>
              </a:rPr>
              <a:t>Imaging</a:t>
            </a:r>
            <a:r>
              <a:rPr dirty="0" sz="2000" spc="-4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data</a:t>
            </a:r>
            <a:r>
              <a:rPr dirty="0" sz="2000" spc="-2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and</a:t>
            </a:r>
            <a:r>
              <a:rPr dirty="0" sz="2000" spc="-2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angiograms</a:t>
            </a:r>
            <a:r>
              <a:rPr dirty="0" sz="2000" spc="-2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were</a:t>
            </a:r>
            <a:r>
              <a:rPr dirty="0" sz="2000" spc="-3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analyzed</a:t>
            </a:r>
            <a:r>
              <a:rPr dirty="0" sz="2000" spc="-2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by</a:t>
            </a:r>
            <a:r>
              <a:rPr dirty="0" sz="2000" spc="-2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core</a:t>
            </a:r>
            <a:r>
              <a:rPr dirty="0" sz="2000" spc="-25">
                <a:latin typeface="Arial Narrow"/>
                <a:cs typeface="Arial Narrow"/>
              </a:rPr>
              <a:t> </a:t>
            </a:r>
            <a:r>
              <a:rPr dirty="0" sz="2000" spc="-10">
                <a:latin typeface="Arial Narrow"/>
                <a:cs typeface="Arial Narrow"/>
              </a:rPr>
              <a:t>laboratories.</a:t>
            </a:r>
            <a:endParaRPr sz="2000">
              <a:latin typeface="Arial Narrow"/>
              <a:cs typeface="Arial Narrow"/>
            </a:endParaRPr>
          </a:p>
          <a:p>
            <a:pPr lvl="1" marL="926465" indent="-457200">
              <a:lnSpc>
                <a:spcPct val="100000"/>
              </a:lnSpc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dirty="0" sz="2000">
                <a:latin typeface="Arial Narrow"/>
                <a:cs typeface="Arial Narrow"/>
              </a:rPr>
              <a:t>An</a:t>
            </a:r>
            <a:r>
              <a:rPr dirty="0" sz="2000" spc="-4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independent</a:t>
            </a:r>
            <a:r>
              <a:rPr dirty="0" sz="2000" spc="-3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Data</a:t>
            </a:r>
            <a:r>
              <a:rPr dirty="0" sz="2000" spc="-3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and</a:t>
            </a:r>
            <a:r>
              <a:rPr dirty="0" sz="2000" spc="-3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Safety</a:t>
            </a:r>
            <a:r>
              <a:rPr dirty="0" sz="2000" spc="-3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Monitoring</a:t>
            </a:r>
            <a:r>
              <a:rPr dirty="0" sz="2000" spc="-3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Boards</a:t>
            </a:r>
            <a:r>
              <a:rPr dirty="0" sz="2000" spc="-3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monitored</a:t>
            </a:r>
            <a:r>
              <a:rPr dirty="0" sz="2000" spc="-30">
                <a:latin typeface="Arial Narrow"/>
                <a:cs typeface="Arial Narrow"/>
              </a:rPr>
              <a:t> </a:t>
            </a:r>
            <a:r>
              <a:rPr dirty="0" sz="2000" spc="-10">
                <a:latin typeface="Arial Narrow"/>
                <a:cs typeface="Arial Narrow"/>
              </a:rPr>
              <a:t>trial.</a:t>
            </a:r>
            <a:endParaRPr sz="2000">
              <a:latin typeface="Arial Narrow"/>
              <a:cs typeface="Arial Narrow"/>
            </a:endParaRPr>
          </a:p>
          <a:p>
            <a:pPr lvl="1" marL="926465" indent="-457200">
              <a:lnSpc>
                <a:spcPct val="100000"/>
              </a:lnSpc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dirty="0" sz="2000">
                <a:latin typeface="Arial Narrow"/>
                <a:cs typeface="Arial Narrow"/>
              </a:rPr>
              <a:t>All</a:t>
            </a:r>
            <a:r>
              <a:rPr dirty="0" sz="2000" spc="-4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clinical</a:t>
            </a:r>
            <a:r>
              <a:rPr dirty="0" sz="2000" spc="-3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events</a:t>
            </a:r>
            <a:r>
              <a:rPr dirty="0" sz="2000" spc="-2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were</a:t>
            </a:r>
            <a:r>
              <a:rPr dirty="0" sz="2000" spc="-3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adjudicated</a:t>
            </a:r>
            <a:r>
              <a:rPr dirty="0" sz="2000" spc="-3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by</a:t>
            </a:r>
            <a:r>
              <a:rPr dirty="0" sz="2000" spc="-3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an</a:t>
            </a:r>
            <a:r>
              <a:rPr dirty="0" sz="2000" spc="-3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independent</a:t>
            </a:r>
            <a:r>
              <a:rPr dirty="0" sz="2000" spc="-4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Clinical</a:t>
            </a:r>
            <a:r>
              <a:rPr dirty="0" sz="2000" spc="-3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Events</a:t>
            </a:r>
            <a:r>
              <a:rPr dirty="0" sz="2000" spc="-114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Adjudication</a:t>
            </a:r>
            <a:r>
              <a:rPr dirty="0" sz="2000" spc="-30">
                <a:latin typeface="Arial Narrow"/>
                <a:cs typeface="Arial Narrow"/>
              </a:rPr>
              <a:t> </a:t>
            </a:r>
            <a:r>
              <a:rPr dirty="0" sz="2000" spc="-10">
                <a:latin typeface="Arial Narrow"/>
                <a:cs typeface="Arial Narrow"/>
              </a:rPr>
              <a:t>Committee.</a:t>
            </a:r>
            <a:endParaRPr sz="2000">
              <a:latin typeface="Arial Narrow"/>
              <a:cs typeface="Arial Narrow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050">
              <a:latin typeface="Arial Narrow"/>
              <a:cs typeface="Arial Narrow"/>
            </a:endParaRPr>
          </a:p>
          <a:p>
            <a:pPr marL="469265" indent="-456565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 sz="2400" b="1">
                <a:latin typeface="Arial Narrow"/>
                <a:cs typeface="Arial Narrow"/>
              </a:rPr>
              <a:t>Statistical</a:t>
            </a:r>
            <a:r>
              <a:rPr dirty="0" sz="2400" spc="-15" b="1">
                <a:latin typeface="Arial Narrow"/>
                <a:cs typeface="Arial Narrow"/>
              </a:rPr>
              <a:t> </a:t>
            </a:r>
            <a:r>
              <a:rPr dirty="0" sz="2400" spc="-10" b="1">
                <a:latin typeface="Arial Narrow"/>
                <a:cs typeface="Arial Narrow"/>
              </a:rPr>
              <a:t>analysis</a:t>
            </a:r>
            <a:endParaRPr sz="2400">
              <a:latin typeface="Arial Narrow"/>
              <a:cs typeface="Arial Narrow"/>
            </a:endParaRPr>
          </a:p>
          <a:p>
            <a:pPr lvl="1" marL="926465" marR="5080" indent="-456565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dirty="0" sz="2000">
                <a:latin typeface="Arial Narrow"/>
                <a:cs typeface="Arial Narrow"/>
              </a:rPr>
              <a:t>The</a:t>
            </a:r>
            <a:r>
              <a:rPr dirty="0" sz="2000" spc="-2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main</a:t>
            </a:r>
            <a:r>
              <a:rPr dirty="0" sz="2000" spc="-2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analysis</a:t>
            </a:r>
            <a:r>
              <a:rPr dirty="0" sz="2000" spc="-1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were</a:t>
            </a:r>
            <a:r>
              <a:rPr dirty="0" sz="2000" spc="-2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performed</a:t>
            </a:r>
            <a:r>
              <a:rPr dirty="0" sz="2000" spc="-2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according</a:t>
            </a:r>
            <a:r>
              <a:rPr dirty="0" sz="2000" spc="-2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to</a:t>
            </a:r>
            <a:r>
              <a:rPr dirty="0" sz="2000" spc="-2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the</a:t>
            </a:r>
            <a:r>
              <a:rPr dirty="0" sz="2000" spc="-20">
                <a:latin typeface="Arial Narrow"/>
                <a:cs typeface="Arial Narrow"/>
              </a:rPr>
              <a:t> </a:t>
            </a:r>
            <a:r>
              <a:rPr dirty="0" sz="2000" spc="-10">
                <a:latin typeface="Arial Narrow"/>
                <a:cs typeface="Arial Narrow"/>
              </a:rPr>
              <a:t>intention-to-</a:t>
            </a:r>
            <a:r>
              <a:rPr dirty="0" sz="2000">
                <a:latin typeface="Arial Narrow"/>
                <a:cs typeface="Arial Narrow"/>
              </a:rPr>
              <a:t>treat</a:t>
            </a:r>
            <a:r>
              <a:rPr dirty="0" sz="2000" spc="-2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principle</a:t>
            </a:r>
            <a:r>
              <a:rPr dirty="0" sz="2000" spc="-2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and</a:t>
            </a:r>
            <a:r>
              <a:rPr dirty="0" sz="2000" spc="-2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the</a:t>
            </a:r>
            <a:r>
              <a:rPr dirty="0" sz="2000" spc="-2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primary</a:t>
            </a:r>
            <a:r>
              <a:rPr dirty="0" sz="2000" spc="-10">
                <a:latin typeface="Arial Narrow"/>
                <a:cs typeface="Arial Narrow"/>
              </a:rPr>
              <a:t> outcome </a:t>
            </a:r>
            <a:r>
              <a:rPr dirty="0" sz="2000">
                <a:latin typeface="Arial Narrow"/>
                <a:cs typeface="Arial Narrow"/>
              </a:rPr>
              <a:t>analysis</a:t>
            </a:r>
            <a:r>
              <a:rPr dirty="0" sz="2000" spc="-3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included</a:t>
            </a:r>
            <a:r>
              <a:rPr dirty="0" sz="2000" spc="-2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an</a:t>
            </a:r>
            <a:r>
              <a:rPr dirty="0" sz="2000" spc="-2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estimation</a:t>
            </a:r>
            <a:r>
              <a:rPr dirty="0" sz="2000" spc="-2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of</a:t>
            </a:r>
            <a:r>
              <a:rPr dirty="0" sz="2000" spc="-2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the</a:t>
            </a:r>
            <a:r>
              <a:rPr dirty="0" sz="2000" spc="-2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cumulative</a:t>
            </a:r>
            <a:r>
              <a:rPr dirty="0" sz="2000" spc="-2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incidence</a:t>
            </a:r>
            <a:r>
              <a:rPr dirty="0" sz="2000" spc="-2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function</a:t>
            </a:r>
            <a:r>
              <a:rPr dirty="0" sz="2000" spc="-2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of</a:t>
            </a:r>
            <a:r>
              <a:rPr dirty="0" sz="2000" spc="-2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target</a:t>
            </a:r>
            <a:r>
              <a:rPr dirty="0" sz="2000" spc="-2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vessel</a:t>
            </a:r>
            <a:r>
              <a:rPr dirty="0" sz="2000" spc="-2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failure</a:t>
            </a:r>
            <a:r>
              <a:rPr dirty="0" sz="2000" spc="-2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and</a:t>
            </a:r>
            <a:r>
              <a:rPr dirty="0" sz="2000" spc="-2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a</a:t>
            </a:r>
            <a:r>
              <a:rPr dirty="0" sz="2000" spc="-20">
                <a:latin typeface="Arial Narrow"/>
                <a:cs typeface="Arial Narrow"/>
              </a:rPr>
              <a:t> </a:t>
            </a:r>
            <a:r>
              <a:rPr dirty="0" sz="2000" spc="-10">
                <a:latin typeface="Arial Narrow"/>
                <a:cs typeface="Arial Narrow"/>
              </a:rPr>
              <a:t>comparison </a:t>
            </a:r>
            <a:r>
              <a:rPr dirty="0" sz="2000">
                <a:latin typeface="Arial Narrow"/>
                <a:cs typeface="Arial Narrow"/>
              </a:rPr>
              <a:t>of</a:t>
            </a:r>
            <a:r>
              <a:rPr dirty="0" sz="2000" spc="-3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randomization</a:t>
            </a:r>
            <a:r>
              <a:rPr dirty="0" sz="2000" spc="-2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groups</a:t>
            </a:r>
            <a:r>
              <a:rPr dirty="0" sz="2000" spc="-1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with</a:t>
            </a:r>
            <a:r>
              <a:rPr dirty="0" sz="2000" spc="-1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the</a:t>
            </a:r>
            <a:r>
              <a:rPr dirty="0" sz="2000" spc="-2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use</a:t>
            </a:r>
            <a:r>
              <a:rPr dirty="0" sz="2000" spc="-2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of</a:t>
            </a:r>
            <a:r>
              <a:rPr dirty="0" sz="2000" spc="-2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the</a:t>
            </a:r>
            <a:r>
              <a:rPr dirty="0" sz="2000" spc="-1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method</a:t>
            </a:r>
            <a:r>
              <a:rPr dirty="0" sz="2000" spc="-2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of</a:t>
            </a:r>
            <a:r>
              <a:rPr dirty="0" sz="2000" spc="-2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Fine</a:t>
            </a:r>
            <a:r>
              <a:rPr dirty="0" sz="2000" spc="-2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and</a:t>
            </a:r>
            <a:r>
              <a:rPr dirty="0" sz="2000" spc="-1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Gray</a:t>
            </a:r>
            <a:r>
              <a:rPr dirty="0" sz="2000" spc="-1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to</a:t>
            </a:r>
            <a:r>
              <a:rPr dirty="0" sz="2000" spc="-2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adjust</a:t>
            </a:r>
            <a:r>
              <a:rPr dirty="0" sz="2000" spc="-2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for</a:t>
            </a:r>
            <a:r>
              <a:rPr dirty="0" sz="2000" spc="-1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the</a:t>
            </a:r>
            <a:r>
              <a:rPr dirty="0" sz="2000" spc="-2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potential</a:t>
            </a:r>
            <a:r>
              <a:rPr dirty="0" sz="2000" spc="-2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competing</a:t>
            </a:r>
            <a:r>
              <a:rPr dirty="0" sz="2000" spc="-15">
                <a:latin typeface="Arial Narrow"/>
                <a:cs typeface="Arial Narrow"/>
              </a:rPr>
              <a:t> </a:t>
            </a:r>
            <a:r>
              <a:rPr dirty="0" sz="2000" spc="-20">
                <a:latin typeface="Arial Narrow"/>
                <a:cs typeface="Arial Narrow"/>
              </a:rPr>
              <a:t>risk </a:t>
            </a:r>
            <a:r>
              <a:rPr dirty="0" sz="2000">
                <a:latin typeface="Arial Narrow"/>
                <a:cs typeface="Arial Narrow"/>
              </a:rPr>
              <a:t>of</a:t>
            </a:r>
            <a:r>
              <a:rPr dirty="0" sz="2000" spc="-5">
                <a:latin typeface="Arial Narrow"/>
                <a:cs typeface="Arial Narrow"/>
              </a:rPr>
              <a:t> </a:t>
            </a:r>
            <a:r>
              <a:rPr dirty="0" sz="2000" spc="-10">
                <a:latin typeface="Arial Narrow"/>
                <a:cs typeface="Arial Narrow"/>
              </a:rPr>
              <a:t>non-</a:t>
            </a:r>
            <a:r>
              <a:rPr dirty="0" sz="2000">
                <a:latin typeface="Arial Narrow"/>
                <a:cs typeface="Arial Narrow"/>
              </a:rPr>
              <a:t>cardiac</a:t>
            </a:r>
            <a:r>
              <a:rPr dirty="0" sz="2000" spc="15">
                <a:latin typeface="Arial Narrow"/>
                <a:cs typeface="Arial Narrow"/>
              </a:rPr>
              <a:t> </a:t>
            </a:r>
            <a:r>
              <a:rPr dirty="0" sz="2000" spc="-10">
                <a:latin typeface="Arial Narrow"/>
                <a:cs typeface="Arial Narrow"/>
              </a:rPr>
              <a:t>death.</a:t>
            </a:r>
            <a:endParaRPr sz="2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2023-03-05T15:34:46Z</dcterms:created>
  <dcterms:modified xsi:type="dcterms:W3CDTF">2023-03-05T15:34:46Z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2023-03-04T00:00:00Z</vt:filetime>
  </property>
  <property fmtid="{D5CDD505-2E9C-101B-9397-08002B2CF9AE}" pid="3" name="LastSaved">
    <vt:filetime>2023-03-05T00:00:00Z</vt:filetime>
  </property>
  <property fmtid="{D5CDD505-2E9C-101B-9397-08002B2CF9AE}" pid="4" name="Producer">
    <vt:lpwstr>macOS Version 13.0.1 (Build 22A400) Quartz PDFContext</vt:lpwstr>
  </property>
</Properties>
</file>