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5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2D4A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5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5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479232"/>
            <a:ext cx="9143999" cy="6642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3505" y="240577"/>
            <a:ext cx="5376989" cy="883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5376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3874" y="1135062"/>
            <a:ext cx="8096250" cy="3171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2D4A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453" y="437546"/>
            <a:ext cx="7729220" cy="871219"/>
          </a:xfrm>
          <a:prstGeom prst="rect"/>
        </p:spPr>
        <p:txBody>
          <a:bodyPr wrap="square" lIns="0" tIns="82550" rIns="0" bIns="0" rtlCol="0" vert="horz">
            <a:spAutoFit/>
          </a:bodyPr>
          <a:lstStyle/>
          <a:p>
            <a:pPr marL="887094" marR="5080" indent="-875030">
              <a:lnSpc>
                <a:spcPts val="3060"/>
              </a:lnSpc>
              <a:spcBef>
                <a:spcPts val="650"/>
              </a:spcBef>
            </a:pPr>
            <a:r>
              <a:rPr dirty="0" sz="3000"/>
              <a:t>The </a:t>
            </a:r>
            <a:r>
              <a:rPr dirty="0" sz="3000" spc="-5"/>
              <a:t>Mitral Valve Surgery Volume-Outcome  Relationship in the United</a:t>
            </a:r>
            <a:r>
              <a:rPr dirty="0" sz="3000" spc="40"/>
              <a:t> </a:t>
            </a:r>
            <a:r>
              <a:rPr dirty="0" sz="3000" spc="-5"/>
              <a:t>States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445163" y="2391863"/>
            <a:ext cx="8252459" cy="2199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654935">
              <a:lnSpc>
                <a:spcPct val="100000"/>
              </a:lnSpc>
              <a:spcBef>
                <a:spcPts val="95"/>
              </a:spcBef>
            </a:pPr>
            <a:r>
              <a:rPr dirty="0" sz="2500" spc="-5" b="1" i="1">
                <a:solidFill>
                  <a:srgbClr val="002D4A"/>
                </a:solidFill>
                <a:latin typeface="Arial"/>
                <a:cs typeface="Arial"/>
              </a:rPr>
              <a:t>Vinay Badhwar,</a:t>
            </a:r>
            <a:r>
              <a:rPr dirty="0" sz="2500" spc="5" b="1" i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500" spc="-35" b="1" i="1">
                <a:solidFill>
                  <a:srgbClr val="002D4A"/>
                </a:solidFill>
                <a:latin typeface="Arial"/>
                <a:cs typeface="Arial"/>
              </a:rPr>
              <a:t>MD</a:t>
            </a:r>
            <a:endParaRPr sz="25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1880"/>
              </a:spcBef>
            </a:pP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On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behalf of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co-investigators: Sreekanth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Vemulapalli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Michael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A.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Mack</a:t>
            </a:r>
            <a:r>
              <a:rPr dirty="0" sz="1700" spc="135" b="1" i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</a:t>
            </a:r>
            <a:endParaRPr sz="1700">
              <a:latin typeface="Arial"/>
              <a:cs typeface="Arial"/>
            </a:endParaRPr>
          </a:p>
          <a:p>
            <a:pPr algn="just" marL="12700" marR="5080" indent="64135">
              <a:lnSpc>
                <a:spcPct val="100000"/>
              </a:lnSpc>
            </a:pP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A.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Marc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Gillinov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J. Scott Rankin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Joseph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A. Dearani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Maria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V. Grau- 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Sepulveda </a:t>
            </a:r>
            <a:r>
              <a:rPr dirty="0" sz="1700" spc="-15" b="1" i="1">
                <a:solidFill>
                  <a:srgbClr val="002D4A"/>
                </a:solidFill>
                <a:latin typeface="Arial"/>
                <a:cs typeface="Arial"/>
              </a:rPr>
              <a:t>MD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MPH,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Robert Habib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Joanna Chikwe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Patrick </a:t>
            </a:r>
            <a:r>
              <a:rPr dirty="0" sz="1700" spc="-15" b="1" i="1">
                <a:solidFill>
                  <a:srgbClr val="002D4A"/>
                </a:solidFill>
                <a:latin typeface="Arial"/>
                <a:cs typeface="Arial"/>
              </a:rPr>
              <a:t>M.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McCarthy, 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Jeffrey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P.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Jacobs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Jordan P. Bloom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Paul A.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Kurlansky,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</a:t>
            </a:r>
            <a:r>
              <a:rPr dirty="0" sz="1700" spc="120" b="1" i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Moritz</a:t>
            </a:r>
            <a:endParaRPr sz="1700">
              <a:latin typeface="Arial"/>
              <a:cs typeface="Arial"/>
            </a:endParaRPr>
          </a:p>
          <a:p>
            <a:pPr marL="1632585" marR="293370" indent="-1330960">
              <a:lnSpc>
                <a:spcPct val="100000"/>
              </a:lnSpc>
            </a:pP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C.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Wyler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von Ballmoos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Vinod H. Thourani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James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R. Edgerton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Christina </a:t>
            </a:r>
            <a:r>
              <a:rPr dirty="0" sz="1700" spc="-15" b="1" i="1">
                <a:solidFill>
                  <a:srgbClr val="002D4A"/>
                </a:solidFill>
                <a:latin typeface="Arial"/>
                <a:cs typeface="Arial"/>
              </a:rPr>
              <a:t>M. </a:t>
            </a:r>
            <a:r>
              <a:rPr dirty="0" sz="1700" spc="-5" b="1" i="1">
                <a:solidFill>
                  <a:srgbClr val="002D4A"/>
                </a:solidFill>
                <a:latin typeface="Arial"/>
                <a:cs typeface="Arial"/>
              </a:rPr>
              <a:t>Vassileva </a:t>
            </a:r>
            <a:r>
              <a:rPr dirty="0" sz="1700" spc="-10" b="1" i="1">
                <a:solidFill>
                  <a:srgbClr val="002D4A"/>
                </a:solidFill>
                <a:latin typeface="Arial"/>
                <a:cs typeface="Arial"/>
              </a:rPr>
              <a:t>MD,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David </a:t>
            </a:r>
            <a:r>
              <a:rPr dirty="0" sz="1700" spc="-15" b="1" i="1">
                <a:solidFill>
                  <a:srgbClr val="002D4A"/>
                </a:solidFill>
                <a:latin typeface="Arial"/>
                <a:cs typeface="Arial"/>
              </a:rPr>
              <a:t>M. </a:t>
            </a:r>
            <a:r>
              <a:rPr dirty="0" sz="1700" b="1" i="1">
                <a:solidFill>
                  <a:srgbClr val="002D4A"/>
                </a:solidFill>
                <a:latin typeface="Arial"/>
                <a:cs typeface="Arial"/>
              </a:rPr>
              <a:t>Shahian</a:t>
            </a:r>
            <a:r>
              <a:rPr dirty="0" sz="1700" spc="95" b="1" i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1700" spc="-30" b="1" i="1">
                <a:solidFill>
                  <a:srgbClr val="002D4A"/>
                </a:solidFill>
                <a:latin typeface="Arial"/>
                <a:cs typeface="Arial"/>
              </a:rPr>
              <a:t>MD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7088" y="0"/>
            <a:ext cx="381952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5"/>
              <a:t>Hospital Level</a:t>
            </a:r>
            <a:r>
              <a:rPr dirty="0" sz="2500" spc="-55"/>
              <a:t> </a:t>
            </a:r>
            <a:r>
              <a:rPr dirty="0" sz="2500" spc="-5"/>
              <a:t>Outcomes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1895557" y="3652827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95557" y="2835106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95557" y="2017386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95557" y="381945"/>
            <a:ext cx="1250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4520" y="1984756"/>
            <a:ext cx="9721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002D4A"/>
                </a:solidFill>
                <a:latin typeface="Arial"/>
                <a:cs typeface="Arial"/>
              </a:rPr>
              <a:t>Mortality</a:t>
            </a:r>
            <a:r>
              <a:rPr dirty="0" sz="1400" spc="-114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2D4A"/>
                </a:solidFill>
                <a:latin typeface="Arial"/>
                <a:cs typeface="Arial"/>
              </a:rPr>
              <a:t>%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18442" y="3966114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94863" y="3872681"/>
            <a:ext cx="1453515" cy="640715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842010" algn="l"/>
              </a:tabLst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200	300</a:t>
            </a:r>
            <a:endParaRPr sz="1400">
              <a:latin typeface="Arial"/>
              <a:cs typeface="Arial"/>
            </a:endParaRPr>
          </a:p>
          <a:p>
            <a:pPr marL="147320">
              <a:lnSpc>
                <a:spcPct val="100000"/>
              </a:lnSpc>
              <a:spcBef>
                <a:spcPts val="740"/>
              </a:spcBef>
            </a:pPr>
            <a:r>
              <a:rPr dirty="0" sz="1400" spc="-15" b="1">
                <a:solidFill>
                  <a:srgbClr val="002D4A"/>
                </a:solidFill>
                <a:latin typeface="Arial"/>
                <a:cs typeface="Arial"/>
              </a:rPr>
              <a:t>Annual </a:t>
            </a:r>
            <a:r>
              <a:rPr dirty="0" sz="1400" spc="-5" b="1">
                <a:solidFill>
                  <a:srgbClr val="002D4A"/>
                </a:solidFill>
                <a:latin typeface="Arial"/>
                <a:cs typeface="Arial"/>
              </a:rPr>
              <a:t>Volume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4004" y="3966114"/>
            <a:ext cx="322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400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94385" y="3966114"/>
            <a:ext cx="322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500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81605" y="520445"/>
            <a:ext cx="0" cy="3274695"/>
          </a:xfrm>
          <a:custGeom>
            <a:avLst/>
            <a:gdLst/>
            <a:ahLst/>
            <a:cxnLst/>
            <a:rect l="l" t="t" r="r" b="b"/>
            <a:pathLst>
              <a:path w="0" h="3274695">
                <a:moveTo>
                  <a:pt x="0" y="0"/>
                </a:moveTo>
                <a:lnTo>
                  <a:pt x="0" y="3274148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84654" y="3784853"/>
            <a:ext cx="4592320" cy="0"/>
          </a:xfrm>
          <a:custGeom>
            <a:avLst/>
            <a:gdLst/>
            <a:ahLst/>
            <a:cxnLst/>
            <a:rect l="l" t="t" r="r" b="b"/>
            <a:pathLst>
              <a:path w="4592320" h="0">
                <a:moveTo>
                  <a:pt x="0" y="0"/>
                </a:moveTo>
                <a:lnTo>
                  <a:pt x="4592154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773418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938265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104638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269485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51909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599182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81605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181605" y="3766565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76450" y="3784853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076450" y="2975610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76450" y="2158745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076450" y="1340358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076450" y="523494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16757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434334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687061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520690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355841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238742" y="748277"/>
            <a:ext cx="4529290" cy="32735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376159" y="3156204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8843" y="0"/>
                </a:lnTo>
              </a:path>
            </a:pathLst>
          </a:custGeom>
          <a:ln w="609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376159" y="3392423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8843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8053425" y="2984587"/>
            <a:ext cx="715645" cy="488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21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Un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a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d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j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u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s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t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e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d  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Adjusted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037190" y="4069964"/>
            <a:ext cx="59817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45" b="1">
                <a:solidFill>
                  <a:srgbClr val="002D4A"/>
                </a:solidFill>
                <a:latin typeface="Arial"/>
                <a:cs typeface="Arial"/>
              </a:rPr>
              <a:t>A</a:t>
            </a: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ss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o</a:t>
            </a: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c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i</a:t>
            </a: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at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699565" y="3823067"/>
            <a:ext cx="1351280" cy="394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793750" algn="l"/>
              </a:tabLst>
            </a:pP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Unadjusted</a:t>
            </a:r>
            <a:r>
              <a:rPr dirty="0" sz="800" spc="1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P	</a:t>
            </a:r>
            <a:r>
              <a:rPr dirty="0" sz="800" spc="-10" b="1">
                <a:solidFill>
                  <a:srgbClr val="002D4A"/>
                </a:solidFill>
                <a:latin typeface="Arial"/>
                <a:cs typeface="Arial"/>
              </a:rPr>
              <a:t>Adjusted 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P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50165">
              <a:lnSpc>
                <a:spcPct val="100000"/>
              </a:lnSpc>
              <a:tabLst>
                <a:tab pos="766445" algn="l"/>
              </a:tabLst>
            </a:pP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&lt;0.001	&lt;0.001</a:t>
            </a:r>
            <a:endParaRPr sz="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895557" y="519929"/>
            <a:ext cx="5534660" cy="9194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93090">
              <a:lnSpc>
                <a:spcPct val="100000"/>
              </a:lnSpc>
              <a:spcBef>
                <a:spcPts val="105"/>
              </a:spcBef>
            </a:pPr>
            <a:r>
              <a:rPr dirty="0" sz="2000" b="1" i="1">
                <a:solidFill>
                  <a:srgbClr val="053762"/>
                </a:solidFill>
                <a:latin typeface="Arial"/>
                <a:cs typeface="Arial"/>
              </a:rPr>
              <a:t>30-day Risk Adjusted Operative</a:t>
            </a:r>
            <a:r>
              <a:rPr dirty="0" sz="2000" spc="-240" b="1" i="1">
                <a:solidFill>
                  <a:srgbClr val="053762"/>
                </a:solidFill>
                <a:latin typeface="Arial"/>
                <a:cs typeface="Arial"/>
              </a:rPr>
              <a:t> </a:t>
            </a:r>
            <a:r>
              <a:rPr dirty="0" sz="2000" spc="-5" b="1" i="1">
                <a:solidFill>
                  <a:srgbClr val="053762"/>
                </a:solidFill>
                <a:latin typeface="Arial"/>
                <a:cs typeface="Arial"/>
              </a:rPr>
              <a:t>Mortality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502376" y="3787925"/>
            <a:ext cx="674370" cy="55372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algn="ctr" marR="40640">
              <a:lnSpc>
                <a:spcPct val="100000"/>
              </a:lnSpc>
              <a:spcBef>
                <a:spcPts val="180"/>
              </a:spcBef>
            </a:pP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75</a:t>
            </a:r>
            <a:endParaRPr sz="1000">
              <a:latin typeface="Arial"/>
              <a:cs typeface="Arial"/>
            </a:endParaRPr>
          </a:p>
          <a:p>
            <a:pPr marL="363855">
              <a:lnSpc>
                <a:spcPts val="1555"/>
              </a:lnSpc>
              <a:spcBef>
                <a:spcPts val="125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100</a:t>
            </a:r>
            <a:endParaRPr sz="1400">
              <a:latin typeface="Arial"/>
              <a:cs typeface="Arial"/>
            </a:endParaRPr>
          </a:p>
          <a:p>
            <a:pPr algn="ctr" marR="17780">
              <a:lnSpc>
                <a:spcPts val="1195"/>
              </a:lnSpc>
            </a:pPr>
            <a:r>
              <a:rPr dirty="0" sz="1100" spc="-5" i="1">
                <a:solidFill>
                  <a:srgbClr val="002D4A"/>
                </a:solidFill>
                <a:latin typeface="Arial"/>
                <a:cs typeface="Arial"/>
              </a:rPr>
              <a:t>Estimated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96503" y="3652827"/>
            <a:ext cx="2241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96503" y="2835106"/>
            <a:ext cx="2241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6503" y="2017386"/>
            <a:ext cx="2241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7186" y="381945"/>
            <a:ext cx="3225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100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700" y="1977088"/>
            <a:ext cx="11017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0" b="1">
                <a:solidFill>
                  <a:srgbClr val="002D4A"/>
                </a:solidFill>
                <a:latin typeface="Arial"/>
                <a:cs typeface="Arial"/>
              </a:rPr>
              <a:t>MV </a:t>
            </a:r>
            <a:r>
              <a:rPr dirty="0" sz="1400" spc="-5" b="1">
                <a:solidFill>
                  <a:srgbClr val="002D4A"/>
                </a:solidFill>
                <a:latin typeface="Arial"/>
                <a:cs typeface="Arial"/>
              </a:rPr>
              <a:t>Repair</a:t>
            </a:r>
            <a:r>
              <a:rPr dirty="0" sz="1400" spc="-12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2D4A"/>
                </a:solidFill>
                <a:latin typeface="Arial"/>
                <a:cs typeface="Arial"/>
              </a:rPr>
              <a:t>%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18349" y="3966114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94770" y="3872681"/>
            <a:ext cx="1453515" cy="640715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842010" algn="l"/>
              </a:tabLst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200	300</a:t>
            </a:r>
            <a:endParaRPr sz="1400">
              <a:latin typeface="Arial"/>
              <a:cs typeface="Arial"/>
            </a:endParaRPr>
          </a:p>
          <a:p>
            <a:pPr marL="147320">
              <a:lnSpc>
                <a:spcPct val="100000"/>
              </a:lnSpc>
              <a:spcBef>
                <a:spcPts val="740"/>
              </a:spcBef>
            </a:pPr>
            <a:r>
              <a:rPr dirty="0" sz="1400" spc="-15" b="1">
                <a:solidFill>
                  <a:srgbClr val="002D4A"/>
                </a:solidFill>
                <a:latin typeface="Arial"/>
                <a:cs typeface="Arial"/>
              </a:rPr>
              <a:t>Annual </a:t>
            </a:r>
            <a:r>
              <a:rPr dirty="0" sz="1400" spc="-5" b="1">
                <a:solidFill>
                  <a:srgbClr val="002D4A"/>
                </a:solidFill>
                <a:latin typeface="Arial"/>
                <a:cs typeface="Arial"/>
              </a:rPr>
              <a:t>Volume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63912" y="3966114"/>
            <a:ext cx="322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400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94292" y="3966114"/>
            <a:ext cx="322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500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81605" y="520445"/>
            <a:ext cx="0" cy="3274695"/>
          </a:xfrm>
          <a:custGeom>
            <a:avLst/>
            <a:gdLst/>
            <a:ahLst/>
            <a:cxnLst/>
            <a:rect l="l" t="t" r="r" b="b"/>
            <a:pathLst>
              <a:path w="0" h="3274695">
                <a:moveTo>
                  <a:pt x="0" y="0"/>
                </a:moveTo>
                <a:lnTo>
                  <a:pt x="0" y="3274148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84654" y="3784853"/>
            <a:ext cx="4592320" cy="0"/>
          </a:xfrm>
          <a:custGeom>
            <a:avLst/>
            <a:gdLst/>
            <a:ahLst/>
            <a:cxnLst/>
            <a:rect l="l" t="t" r="r" b="b"/>
            <a:pathLst>
              <a:path w="4592320" h="0">
                <a:moveTo>
                  <a:pt x="0" y="0"/>
                </a:moveTo>
                <a:lnTo>
                  <a:pt x="4592154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773418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938265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104638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269485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851909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599182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81605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81605" y="3766565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076450" y="3784853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76450" y="2975610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076450" y="2158745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76450" y="1340358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076450" y="523494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16757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434334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687061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520690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355841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376159" y="3156204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8843" y="0"/>
                </a:lnTo>
              </a:path>
            </a:pathLst>
          </a:custGeom>
          <a:ln w="609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376159" y="3392423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8843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8053425" y="2984587"/>
            <a:ext cx="715645" cy="488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21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Un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a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d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j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u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s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t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e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d  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Adjusted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37190" y="4069964"/>
            <a:ext cx="59817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45" b="1">
                <a:solidFill>
                  <a:srgbClr val="002D4A"/>
                </a:solidFill>
                <a:latin typeface="Arial"/>
                <a:cs typeface="Arial"/>
              </a:rPr>
              <a:t>A</a:t>
            </a: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ss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o</a:t>
            </a: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c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i</a:t>
            </a: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at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699565" y="3823067"/>
            <a:ext cx="1351280" cy="394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793750" algn="l"/>
              </a:tabLst>
            </a:pP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Unadjusted</a:t>
            </a:r>
            <a:r>
              <a:rPr dirty="0" sz="800" spc="1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P	</a:t>
            </a:r>
            <a:r>
              <a:rPr dirty="0" sz="800" spc="-10" b="1">
                <a:solidFill>
                  <a:srgbClr val="002D4A"/>
                </a:solidFill>
                <a:latin typeface="Arial"/>
                <a:cs typeface="Arial"/>
              </a:rPr>
              <a:t>Adjusted 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P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50165">
              <a:lnSpc>
                <a:spcPct val="100000"/>
              </a:lnSpc>
              <a:tabLst>
                <a:tab pos="766445" algn="l"/>
              </a:tabLst>
            </a:pP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&lt;0.001	&lt;0.001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203062" y="749751"/>
            <a:ext cx="4552315" cy="1460500"/>
          </a:xfrm>
          <a:custGeom>
            <a:avLst/>
            <a:gdLst/>
            <a:ahLst/>
            <a:cxnLst/>
            <a:rect l="l" t="t" r="r" b="b"/>
            <a:pathLst>
              <a:path w="4552315" h="1460500">
                <a:moveTo>
                  <a:pt x="4551750" y="889000"/>
                </a:moveTo>
                <a:lnTo>
                  <a:pt x="4521347" y="876300"/>
                </a:lnTo>
                <a:lnTo>
                  <a:pt x="4490955" y="876300"/>
                </a:lnTo>
                <a:lnTo>
                  <a:pt x="4468167" y="863600"/>
                </a:lnTo>
                <a:lnTo>
                  <a:pt x="4430172" y="863600"/>
                </a:lnTo>
                <a:lnTo>
                  <a:pt x="4407373" y="850900"/>
                </a:lnTo>
                <a:lnTo>
                  <a:pt x="4369378" y="850900"/>
                </a:lnTo>
                <a:lnTo>
                  <a:pt x="4338975" y="838200"/>
                </a:lnTo>
                <a:lnTo>
                  <a:pt x="4323779" y="838200"/>
                </a:lnTo>
                <a:lnTo>
                  <a:pt x="4293388" y="825500"/>
                </a:lnTo>
                <a:lnTo>
                  <a:pt x="4255393" y="825500"/>
                </a:lnTo>
                <a:lnTo>
                  <a:pt x="4217397" y="812800"/>
                </a:lnTo>
                <a:lnTo>
                  <a:pt x="4179391" y="812800"/>
                </a:lnTo>
                <a:lnTo>
                  <a:pt x="4164207" y="800100"/>
                </a:lnTo>
                <a:lnTo>
                  <a:pt x="4118608" y="800100"/>
                </a:lnTo>
                <a:lnTo>
                  <a:pt x="4088216" y="787400"/>
                </a:lnTo>
                <a:lnTo>
                  <a:pt x="4019818" y="787400"/>
                </a:lnTo>
                <a:lnTo>
                  <a:pt x="4004634" y="774700"/>
                </a:lnTo>
                <a:lnTo>
                  <a:pt x="3966639" y="774700"/>
                </a:lnTo>
                <a:lnTo>
                  <a:pt x="3936236" y="762000"/>
                </a:lnTo>
                <a:lnTo>
                  <a:pt x="3860246" y="762000"/>
                </a:lnTo>
                <a:lnTo>
                  <a:pt x="3845050" y="749300"/>
                </a:lnTo>
                <a:lnTo>
                  <a:pt x="3791859" y="749300"/>
                </a:lnTo>
                <a:lnTo>
                  <a:pt x="3753864" y="736600"/>
                </a:lnTo>
                <a:lnTo>
                  <a:pt x="3655075" y="736600"/>
                </a:lnTo>
                <a:lnTo>
                  <a:pt x="3632275" y="723900"/>
                </a:lnTo>
                <a:lnTo>
                  <a:pt x="3533486" y="723900"/>
                </a:lnTo>
                <a:lnTo>
                  <a:pt x="3503106" y="711200"/>
                </a:lnTo>
                <a:lnTo>
                  <a:pt x="3381517" y="711200"/>
                </a:lnTo>
                <a:lnTo>
                  <a:pt x="3343522" y="698500"/>
                </a:lnTo>
                <a:lnTo>
                  <a:pt x="3214341" y="698500"/>
                </a:lnTo>
                <a:lnTo>
                  <a:pt x="3168742" y="685800"/>
                </a:lnTo>
                <a:lnTo>
                  <a:pt x="3009170" y="685800"/>
                </a:lnTo>
                <a:lnTo>
                  <a:pt x="2986370" y="673100"/>
                </a:lnTo>
                <a:lnTo>
                  <a:pt x="2857189" y="673100"/>
                </a:lnTo>
                <a:lnTo>
                  <a:pt x="2728008" y="660400"/>
                </a:lnTo>
                <a:lnTo>
                  <a:pt x="2515233" y="660400"/>
                </a:lnTo>
                <a:lnTo>
                  <a:pt x="2454439" y="647700"/>
                </a:lnTo>
                <a:lnTo>
                  <a:pt x="2378460" y="647700"/>
                </a:lnTo>
                <a:lnTo>
                  <a:pt x="2317666" y="635000"/>
                </a:lnTo>
                <a:lnTo>
                  <a:pt x="2173277" y="635000"/>
                </a:lnTo>
                <a:lnTo>
                  <a:pt x="2127690" y="622300"/>
                </a:lnTo>
                <a:lnTo>
                  <a:pt x="2066896" y="622300"/>
                </a:lnTo>
                <a:lnTo>
                  <a:pt x="2028901" y="609600"/>
                </a:lnTo>
                <a:lnTo>
                  <a:pt x="1922519" y="609600"/>
                </a:lnTo>
                <a:lnTo>
                  <a:pt x="1884524" y="596900"/>
                </a:lnTo>
                <a:lnTo>
                  <a:pt x="1823741" y="596900"/>
                </a:lnTo>
                <a:lnTo>
                  <a:pt x="1800942" y="584200"/>
                </a:lnTo>
                <a:lnTo>
                  <a:pt x="1747739" y="584200"/>
                </a:lnTo>
                <a:lnTo>
                  <a:pt x="1709744" y="571500"/>
                </a:lnTo>
                <a:lnTo>
                  <a:pt x="1633766" y="571500"/>
                </a:lnTo>
                <a:lnTo>
                  <a:pt x="1603362" y="558800"/>
                </a:lnTo>
                <a:lnTo>
                  <a:pt x="1550172" y="558800"/>
                </a:lnTo>
                <a:lnTo>
                  <a:pt x="1512177" y="546100"/>
                </a:lnTo>
                <a:lnTo>
                  <a:pt x="1375404" y="520700"/>
                </a:lnTo>
                <a:lnTo>
                  <a:pt x="1314609" y="520700"/>
                </a:lnTo>
                <a:lnTo>
                  <a:pt x="1291810" y="508000"/>
                </a:lnTo>
                <a:lnTo>
                  <a:pt x="1231015" y="508000"/>
                </a:lnTo>
                <a:lnTo>
                  <a:pt x="1208216" y="495300"/>
                </a:lnTo>
                <a:lnTo>
                  <a:pt x="1132226" y="495300"/>
                </a:lnTo>
                <a:lnTo>
                  <a:pt x="1117041" y="482600"/>
                </a:lnTo>
                <a:lnTo>
                  <a:pt x="319144" y="482600"/>
                </a:lnTo>
                <a:lnTo>
                  <a:pt x="334352" y="457200"/>
                </a:lnTo>
                <a:lnTo>
                  <a:pt x="341944" y="457200"/>
                </a:lnTo>
                <a:lnTo>
                  <a:pt x="349536" y="444500"/>
                </a:lnTo>
                <a:lnTo>
                  <a:pt x="357151" y="444500"/>
                </a:lnTo>
                <a:lnTo>
                  <a:pt x="372347" y="419100"/>
                </a:lnTo>
                <a:lnTo>
                  <a:pt x="379939" y="419100"/>
                </a:lnTo>
                <a:lnTo>
                  <a:pt x="387531" y="406400"/>
                </a:lnTo>
                <a:lnTo>
                  <a:pt x="395146" y="406400"/>
                </a:lnTo>
                <a:lnTo>
                  <a:pt x="402738" y="393700"/>
                </a:lnTo>
                <a:lnTo>
                  <a:pt x="410342" y="393700"/>
                </a:lnTo>
                <a:lnTo>
                  <a:pt x="417934" y="381000"/>
                </a:lnTo>
                <a:lnTo>
                  <a:pt x="425526" y="381000"/>
                </a:lnTo>
                <a:lnTo>
                  <a:pt x="433141" y="368300"/>
                </a:lnTo>
                <a:lnTo>
                  <a:pt x="440733" y="368300"/>
                </a:lnTo>
                <a:lnTo>
                  <a:pt x="448325" y="355600"/>
                </a:lnTo>
                <a:lnTo>
                  <a:pt x="463533" y="355600"/>
                </a:lnTo>
                <a:lnTo>
                  <a:pt x="471136" y="342900"/>
                </a:lnTo>
                <a:lnTo>
                  <a:pt x="486321" y="342900"/>
                </a:lnTo>
                <a:lnTo>
                  <a:pt x="493924" y="330200"/>
                </a:lnTo>
                <a:lnTo>
                  <a:pt x="501528" y="330200"/>
                </a:lnTo>
                <a:lnTo>
                  <a:pt x="509120" y="317500"/>
                </a:lnTo>
                <a:lnTo>
                  <a:pt x="531919" y="317500"/>
                </a:lnTo>
                <a:lnTo>
                  <a:pt x="539523" y="304800"/>
                </a:lnTo>
                <a:lnTo>
                  <a:pt x="562311" y="304800"/>
                </a:lnTo>
                <a:lnTo>
                  <a:pt x="569914" y="292100"/>
                </a:lnTo>
                <a:lnTo>
                  <a:pt x="592714" y="292100"/>
                </a:lnTo>
                <a:lnTo>
                  <a:pt x="600306" y="279400"/>
                </a:lnTo>
                <a:lnTo>
                  <a:pt x="638301" y="279400"/>
                </a:lnTo>
                <a:lnTo>
                  <a:pt x="645905" y="266700"/>
                </a:lnTo>
                <a:lnTo>
                  <a:pt x="691503" y="266700"/>
                </a:lnTo>
                <a:lnTo>
                  <a:pt x="699095" y="254000"/>
                </a:lnTo>
                <a:lnTo>
                  <a:pt x="767482" y="254000"/>
                </a:lnTo>
                <a:lnTo>
                  <a:pt x="782678" y="241300"/>
                </a:lnTo>
                <a:lnTo>
                  <a:pt x="851076" y="241300"/>
                </a:lnTo>
                <a:lnTo>
                  <a:pt x="919462" y="228600"/>
                </a:lnTo>
                <a:lnTo>
                  <a:pt x="995453" y="228600"/>
                </a:lnTo>
                <a:lnTo>
                  <a:pt x="1018252" y="215900"/>
                </a:lnTo>
                <a:lnTo>
                  <a:pt x="1086638" y="215900"/>
                </a:lnTo>
                <a:lnTo>
                  <a:pt x="1101834" y="203200"/>
                </a:lnTo>
                <a:lnTo>
                  <a:pt x="1155037" y="203200"/>
                </a:lnTo>
                <a:lnTo>
                  <a:pt x="1200624" y="190500"/>
                </a:lnTo>
                <a:lnTo>
                  <a:pt x="1215831" y="190500"/>
                </a:lnTo>
                <a:lnTo>
                  <a:pt x="1269010" y="177800"/>
                </a:lnTo>
                <a:lnTo>
                  <a:pt x="1329805" y="177800"/>
                </a:lnTo>
                <a:lnTo>
                  <a:pt x="1367800" y="165100"/>
                </a:lnTo>
                <a:lnTo>
                  <a:pt x="1398203" y="165100"/>
                </a:lnTo>
                <a:lnTo>
                  <a:pt x="1436198" y="152400"/>
                </a:lnTo>
                <a:lnTo>
                  <a:pt x="1489377" y="152400"/>
                </a:lnTo>
                <a:lnTo>
                  <a:pt x="1527372" y="139700"/>
                </a:lnTo>
                <a:lnTo>
                  <a:pt x="1626162" y="139700"/>
                </a:lnTo>
                <a:lnTo>
                  <a:pt x="1648961" y="127000"/>
                </a:lnTo>
                <a:lnTo>
                  <a:pt x="1740147" y="127000"/>
                </a:lnTo>
                <a:lnTo>
                  <a:pt x="1762947" y="114300"/>
                </a:lnTo>
                <a:lnTo>
                  <a:pt x="1869328" y="114300"/>
                </a:lnTo>
                <a:lnTo>
                  <a:pt x="1899731" y="101600"/>
                </a:lnTo>
                <a:lnTo>
                  <a:pt x="2028901" y="101600"/>
                </a:lnTo>
                <a:lnTo>
                  <a:pt x="2074499" y="88900"/>
                </a:lnTo>
                <a:lnTo>
                  <a:pt x="2226480" y="88900"/>
                </a:lnTo>
                <a:lnTo>
                  <a:pt x="2279671" y="76200"/>
                </a:lnTo>
                <a:lnTo>
                  <a:pt x="2469646" y="76200"/>
                </a:lnTo>
                <a:lnTo>
                  <a:pt x="2522837" y="63500"/>
                </a:lnTo>
                <a:lnTo>
                  <a:pt x="2849585" y="63500"/>
                </a:lnTo>
                <a:lnTo>
                  <a:pt x="3001578" y="50800"/>
                </a:lnTo>
                <a:lnTo>
                  <a:pt x="3305527" y="50800"/>
                </a:lnTo>
                <a:lnTo>
                  <a:pt x="3411908" y="38100"/>
                </a:lnTo>
                <a:lnTo>
                  <a:pt x="3731065" y="38100"/>
                </a:lnTo>
                <a:lnTo>
                  <a:pt x="3799451" y="25400"/>
                </a:lnTo>
                <a:lnTo>
                  <a:pt x="4035014" y="25400"/>
                </a:lnTo>
                <a:lnTo>
                  <a:pt x="4088216" y="12700"/>
                </a:lnTo>
                <a:lnTo>
                  <a:pt x="4262985" y="12700"/>
                </a:lnTo>
                <a:lnTo>
                  <a:pt x="4376970" y="0"/>
                </a:lnTo>
                <a:lnTo>
                  <a:pt x="4551750" y="0"/>
                </a:lnTo>
                <a:lnTo>
                  <a:pt x="4551750" y="889000"/>
                </a:lnTo>
                <a:close/>
              </a:path>
              <a:path w="4552315" h="1460500">
                <a:moveTo>
                  <a:pt x="645905" y="546100"/>
                </a:moveTo>
                <a:lnTo>
                  <a:pt x="258362" y="546100"/>
                </a:lnTo>
                <a:lnTo>
                  <a:pt x="273557" y="520700"/>
                </a:lnTo>
                <a:lnTo>
                  <a:pt x="296357" y="508000"/>
                </a:lnTo>
                <a:lnTo>
                  <a:pt x="311552" y="482600"/>
                </a:lnTo>
                <a:lnTo>
                  <a:pt x="835880" y="482600"/>
                </a:lnTo>
                <a:lnTo>
                  <a:pt x="828276" y="495300"/>
                </a:lnTo>
                <a:lnTo>
                  <a:pt x="775086" y="495300"/>
                </a:lnTo>
                <a:lnTo>
                  <a:pt x="767482" y="508000"/>
                </a:lnTo>
                <a:lnTo>
                  <a:pt x="729487" y="508000"/>
                </a:lnTo>
                <a:lnTo>
                  <a:pt x="721895" y="520700"/>
                </a:lnTo>
                <a:lnTo>
                  <a:pt x="691503" y="520700"/>
                </a:lnTo>
                <a:lnTo>
                  <a:pt x="683900" y="533400"/>
                </a:lnTo>
                <a:lnTo>
                  <a:pt x="653508" y="533400"/>
                </a:lnTo>
                <a:lnTo>
                  <a:pt x="645905" y="546100"/>
                </a:lnTo>
                <a:close/>
              </a:path>
              <a:path w="4552315" h="1460500">
                <a:moveTo>
                  <a:pt x="585110" y="571500"/>
                </a:moveTo>
                <a:lnTo>
                  <a:pt x="235562" y="571500"/>
                </a:lnTo>
                <a:lnTo>
                  <a:pt x="250769" y="546100"/>
                </a:lnTo>
                <a:lnTo>
                  <a:pt x="623105" y="546100"/>
                </a:lnTo>
                <a:lnTo>
                  <a:pt x="615513" y="558800"/>
                </a:lnTo>
                <a:lnTo>
                  <a:pt x="592714" y="558800"/>
                </a:lnTo>
                <a:lnTo>
                  <a:pt x="585110" y="571500"/>
                </a:lnTo>
                <a:close/>
              </a:path>
              <a:path w="4552315" h="1460500">
                <a:moveTo>
                  <a:pt x="531919" y="596900"/>
                </a:moveTo>
                <a:lnTo>
                  <a:pt x="212774" y="596900"/>
                </a:lnTo>
                <a:lnTo>
                  <a:pt x="227958" y="571500"/>
                </a:lnTo>
                <a:lnTo>
                  <a:pt x="562311" y="571500"/>
                </a:lnTo>
                <a:lnTo>
                  <a:pt x="554719" y="584200"/>
                </a:lnTo>
                <a:lnTo>
                  <a:pt x="539523" y="584200"/>
                </a:lnTo>
                <a:lnTo>
                  <a:pt x="531919" y="596900"/>
                </a:lnTo>
                <a:close/>
              </a:path>
              <a:path w="4552315" h="1460500">
                <a:moveTo>
                  <a:pt x="509120" y="609600"/>
                </a:moveTo>
                <a:lnTo>
                  <a:pt x="197567" y="609600"/>
                </a:lnTo>
                <a:lnTo>
                  <a:pt x="205159" y="596900"/>
                </a:lnTo>
                <a:lnTo>
                  <a:pt x="516724" y="596900"/>
                </a:lnTo>
                <a:lnTo>
                  <a:pt x="509120" y="609600"/>
                </a:lnTo>
                <a:close/>
              </a:path>
              <a:path w="4552315" h="1460500">
                <a:moveTo>
                  <a:pt x="486321" y="622300"/>
                </a:moveTo>
                <a:lnTo>
                  <a:pt x="182371" y="622300"/>
                </a:lnTo>
                <a:lnTo>
                  <a:pt x="189975" y="609600"/>
                </a:lnTo>
                <a:lnTo>
                  <a:pt x="493924" y="609600"/>
                </a:lnTo>
                <a:lnTo>
                  <a:pt x="486321" y="622300"/>
                </a:lnTo>
                <a:close/>
              </a:path>
              <a:path w="4552315" h="1460500">
                <a:moveTo>
                  <a:pt x="440733" y="647700"/>
                </a:moveTo>
                <a:lnTo>
                  <a:pt x="159572" y="647700"/>
                </a:lnTo>
                <a:lnTo>
                  <a:pt x="174768" y="622300"/>
                </a:lnTo>
                <a:lnTo>
                  <a:pt x="471136" y="622300"/>
                </a:lnTo>
                <a:lnTo>
                  <a:pt x="463533" y="635000"/>
                </a:lnTo>
                <a:lnTo>
                  <a:pt x="448325" y="635000"/>
                </a:lnTo>
                <a:lnTo>
                  <a:pt x="440733" y="647700"/>
                </a:lnTo>
                <a:close/>
              </a:path>
              <a:path w="4552315" h="1460500">
                <a:moveTo>
                  <a:pt x="425526" y="660400"/>
                </a:moveTo>
                <a:lnTo>
                  <a:pt x="144376" y="660400"/>
                </a:lnTo>
                <a:lnTo>
                  <a:pt x="151980" y="647700"/>
                </a:lnTo>
                <a:lnTo>
                  <a:pt x="433141" y="647700"/>
                </a:lnTo>
                <a:lnTo>
                  <a:pt x="425526" y="660400"/>
                </a:lnTo>
                <a:close/>
              </a:path>
              <a:path w="4552315" h="1460500">
                <a:moveTo>
                  <a:pt x="402738" y="673100"/>
                </a:moveTo>
                <a:lnTo>
                  <a:pt x="129181" y="673100"/>
                </a:lnTo>
                <a:lnTo>
                  <a:pt x="136773" y="660400"/>
                </a:lnTo>
                <a:lnTo>
                  <a:pt x="410342" y="660400"/>
                </a:lnTo>
                <a:lnTo>
                  <a:pt x="402738" y="673100"/>
                </a:lnTo>
                <a:close/>
              </a:path>
              <a:path w="4552315" h="1460500">
                <a:moveTo>
                  <a:pt x="387531" y="685800"/>
                </a:moveTo>
                <a:lnTo>
                  <a:pt x="113985" y="685800"/>
                </a:lnTo>
                <a:lnTo>
                  <a:pt x="121577" y="673100"/>
                </a:lnTo>
                <a:lnTo>
                  <a:pt x="395146" y="673100"/>
                </a:lnTo>
                <a:lnTo>
                  <a:pt x="387531" y="685800"/>
                </a:lnTo>
                <a:close/>
              </a:path>
              <a:path w="4552315" h="1460500">
                <a:moveTo>
                  <a:pt x="372347" y="698500"/>
                </a:moveTo>
                <a:lnTo>
                  <a:pt x="98777" y="698500"/>
                </a:lnTo>
                <a:lnTo>
                  <a:pt x="106381" y="685800"/>
                </a:lnTo>
                <a:lnTo>
                  <a:pt x="379939" y="685800"/>
                </a:lnTo>
                <a:lnTo>
                  <a:pt x="372347" y="698500"/>
                </a:lnTo>
                <a:close/>
              </a:path>
              <a:path w="4552315" h="1460500">
                <a:moveTo>
                  <a:pt x="357151" y="711200"/>
                </a:moveTo>
                <a:lnTo>
                  <a:pt x="83582" y="711200"/>
                </a:lnTo>
                <a:lnTo>
                  <a:pt x="91185" y="698500"/>
                </a:lnTo>
                <a:lnTo>
                  <a:pt x="364743" y="698500"/>
                </a:lnTo>
                <a:lnTo>
                  <a:pt x="357151" y="711200"/>
                </a:lnTo>
                <a:close/>
              </a:path>
              <a:path w="4552315" h="1460500">
                <a:moveTo>
                  <a:pt x="341944" y="723900"/>
                </a:moveTo>
                <a:lnTo>
                  <a:pt x="60782" y="723900"/>
                </a:lnTo>
                <a:lnTo>
                  <a:pt x="68386" y="711200"/>
                </a:lnTo>
                <a:lnTo>
                  <a:pt x="349536" y="711200"/>
                </a:lnTo>
                <a:lnTo>
                  <a:pt x="341944" y="723900"/>
                </a:lnTo>
                <a:close/>
              </a:path>
              <a:path w="4552315" h="1460500">
                <a:moveTo>
                  <a:pt x="0" y="1460500"/>
                </a:moveTo>
                <a:lnTo>
                  <a:pt x="0" y="762000"/>
                </a:lnTo>
                <a:lnTo>
                  <a:pt x="15195" y="749300"/>
                </a:lnTo>
                <a:lnTo>
                  <a:pt x="30391" y="749300"/>
                </a:lnTo>
                <a:lnTo>
                  <a:pt x="37995" y="736600"/>
                </a:lnTo>
                <a:lnTo>
                  <a:pt x="53190" y="723900"/>
                </a:lnTo>
                <a:lnTo>
                  <a:pt x="334352" y="723900"/>
                </a:lnTo>
                <a:lnTo>
                  <a:pt x="326748" y="736600"/>
                </a:lnTo>
                <a:lnTo>
                  <a:pt x="319144" y="736600"/>
                </a:lnTo>
                <a:lnTo>
                  <a:pt x="303949" y="762000"/>
                </a:lnTo>
                <a:lnTo>
                  <a:pt x="296357" y="762000"/>
                </a:lnTo>
                <a:lnTo>
                  <a:pt x="273557" y="800100"/>
                </a:lnTo>
                <a:lnTo>
                  <a:pt x="265954" y="800100"/>
                </a:lnTo>
                <a:lnTo>
                  <a:pt x="189975" y="927100"/>
                </a:lnTo>
                <a:lnTo>
                  <a:pt x="182371" y="952500"/>
                </a:lnTo>
                <a:lnTo>
                  <a:pt x="159572" y="990600"/>
                </a:lnTo>
                <a:lnTo>
                  <a:pt x="151980" y="1016000"/>
                </a:lnTo>
                <a:lnTo>
                  <a:pt x="144376" y="1028700"/>
                </a:lnTo>
                <a:lnTo>
                  <a:pt x="136773" y="1054100"/>
                </a:lnTo>
                <a:lnTo>
                  <a:pt x="129181" y="1066800"/>
                </a:lnTo>
                <a:lnTo>
                  <a:pt x="121577" y="1092200"/>
                </a:lnTo>
                <a:lnTo>
                  <a:pt x="113985" y="1104900"/>
                </a:lnTo>
                <a:lnTo>
                  <a:pt x="106381" y="1130300"/>
                </a:lnTo>
                <a:lnTo>
                  <a:pt x="98777" y="1143000"/>
                </a:lnTo>
                <a:lnTo>
                  <a:pt x="75990" y="1219200"/>
                </a:lnTo>
                <a:lnTo>
                  <a:pt x="68386" y="1231900"/>
                </a:lnTo>
                <a:lnTo>
                  <a:pt x="0" y="1460500"/>
                </a:lnTo>
                <a:close/>
              </a:path>
            </a:pathLst>
          </a:custGeom>
          <a:solidFill>
            <a:srgbClr val="FF0000">
              <a:alpha val="1960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203057" y="1037974"/>
            <a:ext cx="4552315" cy="790575"/>
          </a:xfrm>
          <a:custGeom>
            <a:avLst/>
            <a:gdLst/>
            <a:ahLst/>
            <a:cxnLst/>
            <a:rect l="l" t="t" r="r" b="b"/>
            <a:pathLst>
              <a:path w="4552315" h="790575">
                <a:moveTo>
                  <a:pt x="0" y="790523"/>
                </a:moveTo>
                <a:lnTo>
                  <a:pt x="22799" y="748541"/>
                </a:lnTo>
                <a:lnTo>
                  <a:pt x="45598" y="707836"/>
                </a:lnTo>
                <a:lnTo>
                  <a:pt x="68386" y="668372"/>
                </a:lnTo>
                <a:lnTo>
                  <a:pt x="91185" y="630121"/>
                </a:lnTo>
                <a:lnTo>
                  <a:pt x="113985" y="593033"/>
                </a:lnTo>
                <a:lnTo>
                  <a:pt x="136784" y="557134"/>
                </a:lnTo>
                <a:lnTo>
                  <a:pt x="159572" y="522487"/>
                </a:lnTo>
                <a:lnTo>
                  <a:pt x="182371" y="489157"/>
                </a:lnTo>
                <a:lnTo>
                  <a:pt x="205171" y="457168"/>
                </a:lnTo>
                <a:lnTo>
                  <a:pt x="227970" y="426585"/>
                </a:lnTo>
                <a:lnTo>
                  <a:pt x="258362" y="388028"/>
                </a:lnTo>
                <a:lnTo>
                  <a:pt x="288753" y="352052"/>
                </a:lnTo>
                <a:lnTo>
                  <a:pt x="319156" y="318683"/>
                </a:lnTo>
                <a:lnTo>
                  <a:pt x="349547" y="287934"/>
                </a:lnTo>
                <a:lnTo>
                  <a:pt x="379951" y="259818"/>
                </a:lnTo>
                <a:lnTo>
                  <a:pt x="410342" y="234335"/>
                </a:lnTo>
                <a:lnTo>
                  <a:pt x="448337" y="206129"/>
                </a:lnTo>
                <a:lnTo>
                  <a:pt x="486332" y="181681"/>
                </a:lnTo>
                <a:lnTo>
                  <a:pt x="524327" y="160517"/>
                </a:lnTo>
                <a:lnTo>
                  <a:pt x="562322" y="142267"/>
                </a:lnTo>
                <a:lnTo>
                  <a:pt x="600317" y="126561"/>
                </a:lnTo>
                <a:lnTo>
                  <a:pt x="638313" y="113116"/>
                </a:lnTo>
                <a:lnTo>
                  <a:pt x="676308" y="101665"/>
                </a:lnTo>
                <a:lnTo>
                  <a:pt x="714303" y="91952"/>
                </a:lnTo>
                <a:lnTo>
                  <a:pt x="752298" y="83773"/>
                </a:lnTo>
                <a:lnTo>
                  <a:pt x="790293" y="76936"/>
                </a:lnTo>
                <a:lnTo>
                  <a:pt x="828276" y="71248"/>
                </a:lnTo>
                <a:lnTo>
                  <a:pt x="866272" y="66545"/>
                </a:lnTo>
                <a:lnTo>
                  <a:pt x="904267" y="62673"/>
                </a:lnTo>
                <a:lnTo>
                  <a:pt x="942262" y="59478"/>
                </a:lnTo>
                <a:lnTo>
                  <a:pt x="987860" y="56334"/>
                </a:lnTo>
                <a:lnTo>
                  <a:pt x="995453" y="55861"/>
                </a:lnTo>
                <a:lnTo>
                  <a:pt x="1003056" y="55401"/>
                </a:lnTo>
                <a:lnTo>
                  <a:pt x="1010660" y="54967"/>
                </a:lnTo>
                <a:lnTo>
                  <a:pt x="1018252" y="54532"/>
                </a:lnTo>
                <a:lnTo>
                  <a:pt x="1025856" y="54110"/>
                </a:lnTo>
                <a:lnTo>
                  <a:pt x="1033448" y="53689"/>
                </a:lnTo>
                <a:lnTo>
                  <a:pt x="1041051" y="53292"/>
                </a:lnTo>
                <a:lnTo>
                  <a:pt x="1048655" y="52883"/>
                </a:lnTo>
                <a:lnTo>
                  <a:pt x="1056247" y="52500"/>
                </a:lnTo>
                <a:lnTo>
                  <a:pt x="1063851" y="52104"/>
                </a:lnTo>
                <a:lnTo>
                  <a:pt x="1071443" y="51720"/>
                </a:lnTo>
                <a:lnTo>
                  <a:pt x="1079046" y="51337"/>
                </a:lnTo>
                <a:lnTo>
                  <a:pt x="1086650" y="50954"/>
                </a:lnTo>
                <a:lnTo>
                  <a:pt x="1094242" y="50570"/>
                </a:lnTo>
                <a:lnTo>
                  <a:pt x="1101846" y="50187"/>
                </a:lnTo>
                <a:lnTo>
                  <a:pt x="1109438" y="49816"/>
                </a:lnTo>
                <a:lnTo>
                  <a:pt x="1117042" y="49446"/>
                </a:lnTo>
                <a:lnTo>
                  <a:pt x="1124645" y="49075"/>
                </a:lnTo>
                <a:lnTo>
                  <a:pt x="1132237" y="48704"/>
                </a:lnTo>
                <a:lnTo>
                  <a:pt x="1139841" y="48334"/>
                </a:lnTo>
                <a:lnTo>
                  <a:pt x="1147433" y="47963"/>
                </a:lnTo>
                <a:lnTo>
                  <a:pt x="1155037" y="47605"/>
                </a:lnTo>
                <a:lnTo>
                  <a:pt x="1162629" y="47235"/>
                </a:lnTo>
                <a:lnTo>
                  <a:pt x="1170232" y="46877"/>
                </a:lnTo>
                <a:lnTo>
                  <a:pt x="1177836" y="46519"/>
                </a:lnTo>
                <a:lnTo>
                  <a:pt x="1185428" y="46174"/>
                </a:lnTo>
                <a:lnTo>
                  <a:pt x="1193032" y="45816"/>
                </a:lnTo>
                <a:lnTo>
                  <a:pt x="1200624" y="45458"/>
                </a:lnTo>
                <a:lnTo>
                  <a:pt x="1208227" y="45113"/>
                </a:lnTo>
                <a:lnTo>
                  <a:pt x="1215831" y="44768"/>
                </a:lnTo>
                <a:lnTo>
                  <a:pt x="1223423" y="44423"/>
                </a:lnTo>
                <a:lnTo>
                  <a:pt x="1231027" y="44078"/>
                </a:lnTo>
                <a:lnTo>
                  <a:pt x="1238619" y="43733"/>
                </a:lnTo>
                <a:lnTo>
                  <a:pt x="1246223" y="43388"/>
                </a:lnTo>
                <a:lnTo>
                  <a:pt x="1253826" y="43056"/>
                </a:lnTo>
                <a:lnTo>
                  <a:pt x="1261418" y="42723"/>
                </a:lnTo>
                <a:lnTo>
                  <a:pt x="1269022" y="42391"/>
                </a:lnTo>
                <a:lnTo>
                  <a:pt x="1276614" y="42059"/>
                </a:lnTo>
                <a:lnTo>
                  <a:pt x="1284218" y="41726"/>
                </a:lnTo>
                <a:lnTo>
                  <a:pt x="1291821" y="41394"/>
                </a:lnTo>
                <a:lnTo>
                  <a:pt x="1299413" y="41062"/>
                </a:lnTo>
                <a:lnTo>
                  <a:pt x="1307017" y="40742"/>
                </a:lnTo>
                <a:lnTo>
                  <a:pt x="1314609" y="40423"/>
                </a:lnTo>
                <a:lnTo>
                  <a:pt x="1322213" y="40103"/>
                </a:lnTo>
                <a:lnTo>
                  <a:pt x="1329816" y="39784"/>
                </a:lnTo>
                <a:lnTo>
                  <a:pt x="1337408" y="39464"/>
                </a:lnTo>
                <a:lnTo>
                  <a:pt x="1345012" y="39145"/>
                </a:lnTo>
                <a:lnTo>
                  <a:pt x="1352604" y="38838"/>
                </a:lnTo>
                <a:lnTo>
                  <a:pt x="1360208" y="38519"/>
                </a:lnTo>
                <a:lnTo>
                  <a:pt x="1367800" y="38212"/>
                </a:lnTo>
                <a:lnTo>
                  <a:pt x="1375404" y="37905"/>
                </a:lnTo>
                <a:lnTo>
                  <a:pt x="1383007" y="37598"/>
                </a:lnTo>
                <a:lnTo>
                  <a:pt x="1390599" y="37292"/>
                </a:lnTo>
                <a:lnTo>
                  <a:pt x="1398203" y="36985"/>
                </a:lnTo>
                <a:lnTo>
                  <a:pt x="1405795" y="36691"/>
                </a:lnTo>
                <a:lnTo>
                  <a:pt x="1413399" y="36397"/>
                </a:lnTo>
                <a:lnTo>
                  <a:pt x="1421002" y="36090"/>
                </a:lnTo>
                <a:lnTo>
                  <a:pt x="1428594" y="35796"/>
                </a:lnTo>
                <a:lnTo>
                  <a:pt x="1436198" y="35503"/>
                </a:lnTo>
                <a:lnTo>
                  <a:pt x="1443790" y="35209"/>
                </a:lnTo>
                <a:lnTo>
                  <a:pt x="1451394" y="34927"/>
                </a:lnTo>
                <a:lnTo>
                  <a:pt x="1458997" y="34633"/>
                </a:lnTo>
                <a:lnTo>
                  <a:pt x="1466589" y="34352"/>
                </a:lnTo>
                <a:lnTo>
                  <a:pt x="1474193" y="34058"/>
                </a:lnTo>
                <a:lnTo>
                  <a:pt x="1481785" y="33777"/>
                </a:lnTo>
                <a:lnTo>
                  <a:pt x="1489389" y="33496"/>
                </a:lnTo>
                <a:lnTo>
                  <a:pt x="1496993" y="33215"/>
                </a:lnTo>
                <a:lnTo>
                  <a:pt x="1504585" y="32934"/>
                </a:lnTo>
                <a:lnTo>
                  <a:pt x="1512188" y="32665"/>
                </a:lnTo>
                <a:lnTo>
                  <a:pt x="1519780" y="32384"/>
                </a:lnTo>
                <a:lnTo>
                  <a:pt x="1527384" y="32116"/>
                </a:lnTo>
                <a:lnTo>
                  <a:pt x="1534976" y="31847"/>
                </a:lnTo>
                <a:lnTo>
                  <a:pt x="1542580" y="31579"/>
                </a:lnTo>
                <a:lnTo>
                  <a:pt x="1550183" y="31311"/>
                </a:lnTo>
                <a:lnTo>
                  <a:pt x="1557775" y="31042"/>
                </a:lnTo>
                <a:lnTo>
                  <a:pt x="1565379" y="30774"/>
                </a:lnTo>
                <a:lnTo>
                  <a:pt x="1572971" y="30506"/>
                </a:lnTo>
                <a:lnTo>
                  <a:pt x="1580575" y="30250"/>
                </a:lnTo>
                <a:lnTo>
                  <a:pt x="1588178" y="29994"/>
                </a:lnTo>
                <a:lnTo>
                  <a:pt x="1595770" y="29726"/>
                </a:lnTo>
                <a:lnTo>
                  <a:pt x="1603374" y="29470"/>
                </a:lnTo>
                <a:lnTo>
                  <a:pt x="1610966" y="29215"/>
                </a:lnTo>
                <a:lnTo>
                  <a:pt x="1618570" y="28959"/>
                </a:lnTo>
                <a:lnTo>
                  <a:pt x="1626174" y="28716"/>
                </a:lnTo>
                <a:lnTo>
                  <a:pt x="1633766" y="28461"/>
                </a:lnTo>
                <a:lnTo>
                  <a:pt x="1641369" y="28218"/>
                </a:lnTo>
                <a:lnTo>
                  <a:pt x="1648961" y="27962"/>
                </a:lnTo>
                <a:lnTo>
                  <a:pt x="1656565" y="27719"/>
                </a:lnTo>
                <a:lnTo>
                  <a:pt x="1664169" y="27477"/>
                </a:lnTo>
                <a:lnTo>
                  <a:pt x="1671761" y="27234"/>
                </a:lnTo>
                <a:lnTo>
                  <a:pt x="1679364" y="26991"/>
                </a:lnTo>
                <a:lnTo>
                  <a:pt x="1686956" y="26748"/>
                </a:lnTo>
                <a:lnTo>
                  <a:pt x="1694560" y="26518"/>
                </a:lnTo>
                <a:lnTo>
                  <a:pt x="1702152" y="26275"/>
                </a:lnTo>
                <a:lnTo>
                  <a:pt x="1709756" y="26045"/>
                </a:lnTo>
                <a:lnTo>
                  <a:pt x="1717359" y="25815"/>
                </a:lnTo>
                <a:lnTo>
                  <a:pt x="1724951" y="25585"/>
                </a:lnTo>
                <a:lnTo>
                  <a:pt x="1732555" y="25355"/>
                </a:lnTo>
                <a:lnTo>
                  <a:pt x="1740147" y="25125"/>
                </a:lnTo>
                <a:lnTo>
                  <a:pt x="1747751" y="24895"/>
                </a:lnTo>
                <a:lnTo>
                  <a:pt x="1755355" y="24665"/>
                </a:lnTo>
                <a:lnTo>
                  <a:pt x="1762947" y="24448"/>
                </a:lnTo>
                <a:lnTo>
                  <a:pt x="1770550" y="24218"/>
                </a:lnTo>
                <a:lnTo>
                  <a:pt x="1778142" y="24000"/>
                </a:lnTo>
                <a:lnTo>
                  <a:pt x="1785746" y="23783"/>
                </a:lnTo>
                <a:lnTo>
                  <a:pt x="1793350" y="23553"/>
                </a:lnTo>
                <a:lnTo>
                  <a:pt x="1800942" y="23336"/>
                </a:lnTo>
                <a:lnTo>
                  <a:pt x="1808545" y="23131"/>
                </a:lnTo>
                <a:lnTo>
                  <a:pt x="1816137" y="22914"/>
                </a:lnTo>
                <a:lnTo>
                  <a:pt x="1823741" y="22697"/>
                </a:lnTo>
                <a:lnTo>
                  <a:pt x="1831345" y="22492"/>
                </a:lnTo>
                <a:lnTo>
                  <a:pt x="1838937" y="22275"/>
                </a:lnTo>
                <a:lnTo>
                  <a:pt x="1846540" y="22071"/>
                </a:lnTo>
                <a:lnTo>
                  <a:pt x="1854133" y="21866"/>
                </a:lnTo>
                <a:lnTo>
                  <a:pt x="1861736" y="21662"/>
                </a:lnTo>
                <a:lnTo>
                  <a:pt x="1869328" y="21457"/>
                </a:lnTo>
                <a:lnTo>
                  <a:pt x="1876932" y="21253"/>
                </a:lnTo>
                <a:lnTo>
                  <a:pt x="1884536" y="21048"/>
                </a:lnTo>
                <a:lnTo>
                  <a:pt x="1892128" y="20844"/>
                </a:lnTo>
                <a:lnTo>
                  <a:pt x="1899731" y="20652"/>
                </a:lnTo>
                <a:lnTo>
                  <a:pt x="1907323" y="20448"/>
                </a:lnTo>
                <a:lnTo>
                  <a:pt x="1914927" y="20256"/>
                </a:lnTo>
                <a:lnTo>
                  <a:pt x="1922531" y="20064"/>
                </a:lnTo>
                <a:lnTo>
                  <a:pt x="1930123" y="19873"/>
                </a:lnTo>
                <a:lnTo>
                  <a:pt x="1937726" y="19681"/>
                </a:lnTo>
                <a:lnTo>
                  <a:pt x="1945318" y="19489"/>
                </a:lnTo>
                <a:lnTo>
                  <a:pt x="1952922" y="19297"/>
                </a:lnTo>
                <a:lnTo>
                  <a:pt x="1960526" y="19106"/>
                </a:lnTo>
                <a:lnTo>
                  <a:pt x="1968118" y="18927"/>
                </a:lnTo>
                <a:lnTo>
                  <a:pt x="1975721" y="18735"/>
                </a:lnTo>
                <a:lnTo>
                  <a:pt x="1983314" y="18556"/>
                </a:lnTo>
                <a:lnTo>
                  <a:pt x="1990917" y="18364"/>
                </a:lnTo>
                <a:lnTo>
                  <a:pt x="1998521" y="18186"/>
                </a:lnTo>
                <a:lnTo>
                  <a:pt x="2006113" y="18007"/>
                </a:lnTo>
                <a:lnTo>
                  <a:pt x="2013717" y="17828"/>
                </a:lnTo>
                <a:lnTo>
                  <a:pt x="2021309" y="17649"/>
                </a:lnTo>
                <a:lnTo>
                  <a:pt x="2028912" y="17470"/>
                </a:lnTo>
                <a:lnTo>
                  <a:pt x="2036516" y="17304"/>
                </a:lnTo>
                <a:lnTo>
                  <a:pt x="2044108" y="17125"/>
                </a:lnTo>
                <a:lnTo>
                  <a:pt x="2051712" y="16959"/>
                </a:lnTo>
                <a:lnTo>
                  <a:pt x="2059304" y="16780"/>
                </a:lnTo>
                <a:lnTo>
                  <a:pt x="2066907" y="16614"/>
                </a:lnTo>
                <a:lnTo>
                  <a:pt x="2074499" y="16447"/>
                </a:lnTo>
                <a:lnTo>
                  <a:pt x="2082103" y="16281"/>
                </a:lnTo>
                <a:lnTo>
                  <a:pt x="2089707" y="16115"/>
                </a:lnTo>
                <a:lnTo>
                  <a:pt x="2097299" y="15949"/>
                </a:lnTo>
                <a:lnTo>
                  <a:pt x="2104902" y="15783"/>
                </a:lnTo>
                <a:lnTo>
                  <a:pt x="2112495" y="15617"/>
                </a:lnTo>
                <a:lnTo>
                  <a:pt x="2120098" y="15451"/>
                </a:lnTo>
                <a:lnTo>
                  <a:pt x="2127702" y="15297"/>
                </a:lnTo>
                <a:lnTo>
                  <a:pt x="2135294" y="15131"/>
                </a:lnTo>
                <a:lnTo>
                  <a:pt x="2142898" y="14978"/>
                </a:lnTo>
                <a:lnTo>
                  <a:pt x="2150490" y="14824"/>
                </a:lnTo>
                <a:lnTo>
                  <a:pt x="2158093" y="14671"/>
                </a:lnTo>
                <a:lnTo>
                  <a:pt x="2165697" y="14518"/>
                </a:lnTo>
                <a:lnTo>
                  <a:pt x="2173289" y="14364"/>
                </a:lnTo>
                <a:lnTo>
                  <a:pt x="2180893" y="14211"/>
                </a:lnTo>
                <a:lnTo>
                  <a:pt x="2188485" y="14058"/>
                </a:lnTo>
                <a:lnTo>
                  <a:pt x="2196088" y="13904"/>
                </a:lnTo>
                <a:lnTo>
                  <a:pt x="2203692" y="13764"/>
                </a:lnTo>
                <a:lnTo>
                  <a:pt x="2211284" y="13610"/>
                </a:lnTo>
                <a:lnTo>
                  <a:pt x="2218888" y="13470"/>
                </a:lnTo>
                <a:lnTo>
                  <a:pt x="2226480" y="13316"/>
                </a:lnTo>
                <a:lnTo>
                  <a:pt x="2234084" y="13176"/>
                </a:lnTo>
                <a:lnTo>
                  <a:pt x="2241676" y="13035"/>
                </a:lnTo>
                <a:lnTo>
                  <a:pt x="2249279" y="12895"/>
                </a:lnTo>
                <a:lnTo>
                  <a:pt x="2256883" y="12754"/>
                </a:lnTo>
                <a:lnTo>
                  <a:pt x="2264475" y="12613"/>
                </a:lnTo>
                <a:lnTo>
                  <a:pt x="2272079" y="12473"/>
                </a:lnTo>
                <a:lnTo>
                  <a:pt x="2279671" y="12332"/>
                </a:lnTo>
                <a:lnTo>
                  <a:pt x="2287274" y="12204"/>
                </a:lnTo>
                <a:lnTo>
                  <a:pt x="2294878" y="12064"/>
                </a:lnTo>
                <a:lnTo>
                  <a:pt x="2302470" y="11936"/>
                </a:lnTo>
                <a:lnTo>
                  <a:pt x="2310074" y="11796"/>
                </a:lnTo>
                <a:lnTo>
                  <a:pt x="2317666" y="11668"/>
                </a:lnTo>
                <a:lnTo>
                  <a:pt x="2325269" y="11540"/>
                </a:lnTo>
                <a:lnTo>
                  <a:pt x="2332873" y="11412"/>
                </a:lnTo>
                <a:lnTo>
                  <a:pt x="2340465" y="11284"/>
                </a:lnTo>
                <a:lnTo>
                  <a:pt x="2348069" y="11156"/>
                </a:lnTo>
                <a:lnTo>
                  <a:pt x="2355661" y="11029"/>
                </a:lnTo>
                <a:lnTo>
                  <a:pt x="2363265" y="10901"/>
                </a:lnTo>
                <a:lnTo>
                  <a:pt x="2370868" y="10773"/>
                </a:lnTo>
                <a:lnTo>
                  <a:pt x="2378460" y="10658"/>
                </a:lnTo>
                <a:lnTo>
                  <a:pt x="2386064" y="10530"/>
                </a:lnTo>
                <a:lnTo>
                  <a:pt x="2393656" y="10402"/>
                </a:lnTo>
                <a:lnTo>
                  <a:pt x="2401260" y="10287"/>
                </a:lnTo>
                <a:lnTo>
                  <a:pt x="2408852" y="10172"/>
                </a:lnTo>
                <a:lnTo>
                  <a:pt x="2416455" y="10045"/>
                </a:lnTo>
                <a:lnTo>
                  <a:pt x="2424059" y="9930"/>
                </a:lnTo>
                <a:lnTo>
                  <a:pt x="2431651" y="9815"/>
                </a:lnTo>
                <a:lnTo>
                  <a:pt x="2439255" y="9700"/>
                </a:lnTo>
                <a:lnTo>
                  <a:pt x="2446847" y="9585"/>
                </a:lnTo>
                <a:lnTo>
                  <a:pt x="2454450" y="9470"/>
                </a:lnTo>
                <a:lnTo>
                  <a:pt x="2462054" y="9367"/>
                </a:lnTo>
                <a:lnTo>
                  <a:pt x="2469646" y="9252"/>
                </a:lnTo>
                <a:lnTo>
                  <a:pt x="2477250" y="9137"/>
                </a:lnTo>
                <a:lnTo>
                  <a:pt x="2484842" y="9035"/>
                </a:lnTo>
                <a:lnTo>
                  <a:pt x="2492446" y="8920"/>
                </a:lnTo>
                <a:lnTo>
                  <a:pt x="2500049" y="8818"/>
                </a:lnTo>
                <a:lnTo>
                  <a:pt x="2507641" y="8716"/>
                </a:lnTo>
                <a:lnTo>
                  <a:pt x="2515245" y="8600"/>
                </a:lnTo>
                <a:lnTo>
                  <a:pt x="2522837" y="8498"/>
                </a:lnTo>
                <a:lnTo>
                  <a:pt x="2530441" y="8396"/>
                </a:lnTo>
                <a:lnTo>
                  <a:pt x="2538044" y="8294"/>
                </a:lnTo>
                <a:lnTo>
                  <a:pt x="2545636" y="8192"/>
                </a:lnTo>
                <a:lnTo>
                  <a:pt x="2553240" y="8089"/>
                </a:lnTo>
                <a:lnTo>
                  <a:pt x="2560832" y="7987"/>
                </a:lnTo>
                <a:lnTo>
                  <a:pt x="2568436" y="7898"/>
                </a:lnTo>
                <a:lnTo>
                  <a:pt x="2576039" y="7795"/>
                </a:lnTo>
                <a:lnTo>
                  <a:pt x="2583631" y="7693"/>
                </a:lnTo>
                <a:lnTo>
                  <a:pt x="2591235" y="7604"/>
                </a:lnTo>
                <a:lnTo>
                  <a:pt x="2598827" y="7501"/>
                </a:lnTo>
                <a:lnTo>
                  <a:pt x="2606431" y="7412"/>
                </a:lnTo>
                <a:lnTo>
                  <a:pt x="2614023" y="7322"/>
                </a:lnTo>
                <a:lnTo>
                  <a:pt x="2621627" y="7220"/>
                </a:lnTo>
                <a:lnTo>
                  <a:pt x="2629230" y="7131"/>
                </a:lnTo>
                <a:lnTo>
                  <a:pt x="2636822" y="7041"/>
                </a:lnTo>
                <a:lnTo>
                  <a:pt x="2644426" y="6952"/>
                </a:lnTo>
                <a:lnTo>
                  <a:pt x="2652018" y="6862"/>
                </a:lnTo>
                <a:lnTo>
                  <a:pt x="2659622" y="6773"/>
                </a:lnTo>
                <a:lnTo>
                  <a:pt x="2667225" y="6683"/>
                </a:lnTo>
                <a:lnTo>
                  <a:pt x="2674817" y="6594"/>
                </a:lnTo>
                <a:lnTo>
                  <a:pt x="2682421" y="6517"/>
                </a:lnTo>
                <a:lnTo>
                  <a:pt x="2690013" y="6428"/>
                </a:lnTo>
                <a:lnTo>
                  <a:pt x="2697617" y="6338"/>
                </a:lnTo>
                <a:lnTo>
                  <a:pt x="2705220" y="6262"/>
                </a:lnTo>
                <a:lnTo>
                  <a:pt x="2712812" y="6172"/>
                </a:lnTo>
                <a:lnTo>
                  <a:pt x="2720416" y="6096"/>
                </a:lnTo>
                <a:lnTo>
                  <a:pt x="2728008" y="6019"/>
                </a:lnTo>
                <a:lnTo>
                  <a:pt x="2735612" y="5929"/>
                </a:lnTo>
                <a:lnTo>
                  <a:pt x="2743216" y="5853"/>
                </a:lnTo>
                <a:lnTo>
                  <a:pt x="2750808" y="5776"/>
                </a:lnTo>
                <a:lnTo>
                  <a:pt x="2758411" y="5699"/>
                </a:lnTo>
                <a:lnTo>
                  <a:pt x="2766003" y="5623"/>
                </a:lnTo>
                <a:lnTo>
                  <a:pt x="2773607" y="5546"/>
                </a:lnTo>
                <a:lnTo>
                  <a:pt x="2781199" y="5469"/>
                </a:lnTo>
                <a:lnTo>
                  <a:pt x="2788803" y="5393"/>
                </a:lnTo>
                <a:lnTo>
                  <a:pt x="2796406" y="5329"/>
                </a:lnTo>
                <a:lnTo>
                  <a:pt x="2803998" y="5252"/>
                </a:lnTo>
                <a:lnTo>
                  <a:pt x="2811602" y="5175"/>
                </a:lnTo>
                <a:lnTo>
                  <a:pt x="2819194" y="5112"/>
                </a:lnTo>
                <a:lnTo>
                  <a:pt x="2826798" y="5035"/>
                </a:lnTo>
                <a:lnTo>
                  <a:pt x="2834401" y="4971"/>
                </a:lnTo>
                <a:lnTo>
                  <a:pt x="2841993" y="4894"/>
                </a:lnTo>
                <a:lnTo>
                  <a:pt x="2849597" y="4830"/>
                </a:lnTo>
                <a:lnTo>
                  <a:pt x="2857189" y="4754"/>
                </a:lnTo>
                <a:lnTo>
                  <a:pt x="2864793" y="4690"/>
                </a:lnTo>
                <a:lnTo>
                  <a:pt x="2872397" y="4626"/>
                </a:lnTo>
                <a:lnTo>
                  <a:pt x="2879989" y="4562"/>
                </a:lnTo>
                <a:lnTo>
                  <a:pt x="2887592" y="4498"/>
                </a:lnTo>
                <a:lnTo>
                  <a:pt x="2895184" y="4434"/>
                </a:lnTo>
                <a:lnTo>
                  <a:pt x="2902788" y="4370"/>
                </a:lnTo>
                <a:lnTo>
                  <a:pt x="2910392" y="4306"/>
                </a:lnTo>
                <a:lnTo>
                  <a:pt x="2917984" y="4242"/>
                </a:lnTo>
                <a:lnTo>
                  <a:pt x="2925587" y="4179"/>
                </a:lnTo>
                <a:lnTo>
                  <a:pt x="2933179" y="4127"/>
                </a:lnTo>
                <a:lnTo>
                  <a:pt x="2940783" y="4064"/>
                </a:lnTo>
                <a:lnTo>
                  <a:pt x="2948375" y="4000"/>
                </a:lnTo>
                <a:lnTo>
                  <a:pt x="2955979" y="3949"/>
                </a:lnTo>
                <a:lnTo>
                  <a:pt x="2963582" y="3885"/>
                </a:lnTo>
                <a:lnTo>
                  <a:pt x="2971175" y="3834"/>
                </a:lnTo>
                <a:lnTo>
                  <a:pt x="2978778" y="3770"/>
                </a:lnTo>
                <a:lnTo>
                  <a:pt x="2986370" y="3718"/>
                </a:lnTo>
                <a:lnTo>
                  <a:pt x="2993974" y="3667"/>
                </a:lnTo>
                <a:lnTo>
                  <a:pt x="3001578" y="3603"/>
                </a:lnTo>
                <a:lnTo>
                  <a:pt x="3009170" y="3552"/>
                </a:lnTo>
                <a:lnTo>
                  <a:pt x="3016773" y="3501"/>
                </a:lnTo>
                <a:lnTo>
                  <a:pt x="3024365" y="3450"/>
                </a:lnTo>
                <a:lnTo>
                  <a:pt x="3031969" y="3399"/>
                </a:lnTo>
                <a:lnTo>
                  <a:pt x="3039573" y="3348"/>
                </a:lnTo>
                <a:lnTo>
                  <a:pt x="3047165" y="3297"/>
                </a:lnTo>
                <a:lnTo>
                  <a:pt x="3054768" y="3246"/>
                </a:lnTo>
                <a:lnTo>
                  <a:pt x="3062360" y="3195"/>
                </a:lnTo>
                <a:lnTo>
                  <a:pt x="3069964" y="3143"/>
                </a:lnTo>
                <a:lnTo>
                  <a:pt x="3077568" y="3092"/>
                </a:lnTo>
                <a:lnTo>
                  <a:pt x="3085160" y="3054"/>
                </a:lnTo>
                <a:lnTo>
                  <a:pt x="3092763" y="3003"/>
                </a:lnTo>
                <a:lnTo>
                  <a:pt x="3100356" y="2952"/>
                </a:lnTo>
                <a:lnTo>
                  <a:pt x="3107959" y="2913"/>
                </a:lnTo>
                <a:lnTo>
                  <a:pt x="3115551" y="2862"/>
                </a:lnTo>
                <a:lnTo>
                  <a:pt x="3123155" y="2824"/>
                </a:lnTo>
                <a:lnTo>
                  <a:pt x="3130759" y="2773"/>
                </a:lnTo>
                <a:lnTo>
                  <a:pt x="3138351" y="2734"/>
                </a:lnTo>
                <a:lnTo>
                  <a:pt x="3145954" y="2683"/>
                </a:lnTo>
                <a:lnTo>
                  <a:pt x="3153546" y="2645"/>
                </a:lnTo>
                <a:lnTo>
                  <a:pt x="3161150" y="2607"/>
                </a:lnTo>
                <a:lnTo>
                  <a:pt x="3168754" y="2556"/>
                </a:lnTo>
                <a:lnTo>
                  <a:pt x="3176346" y="2517"/>
                </a:lnTo>
                <a:lnTo>
                  <a:pt x="3183949" y="2479"/>
                </a:lnTo>
                <a:lnTo>
                  <a:pt x="3191541" y="2440"/>
                </a:lnTo>
                <a:lnTo>
                  <a:pt x="3199145" y="2402"/>
                </a:lnTo>
                <a:lnTo>
                  <a:pt x="3206749" y="2364"/>
                </a:lnTo>
                <a:lnTo>
                  <a:pt x="3214341" y="2325"/>
                </a:lnTo>
                <a:lnTo>
                  <a:pt x="3221944" y="2287"/>
                </a:lnTo>
                <a:lnTo>
                  <a:pt x="3229537" y="2249"/>
                </a:lnTo>
                <a:lnTo>
                  <a:pt x="3237140" y="2210"/>
                </a:lnTo>
                <a:lnTo>
                  <a:pt x="3244744" y="2172"/>
                </a:lnTo>
                <a:lnTo>
                  <a:pt x="3252336" y="2147"/>
                </a:lnTo>
                <a:lnTo>
                  <a:pt x="3259940" y="2108"/>
                </a:lnTo>
                <a:lnTo>
                  <a:pt x="3267532" y="2070"/>
                </a:lnTo>
                <a:lnTo>
                  <a:pt x="3275135" y="2044"/>
                </a:lnTo>
                <a:lnTo>
                  <a:pt x="3282739" y="2006"/>
                </a:lnTo>
                <a:lnTo>
                  <a:pt x="3290331" y="1968"/>
                </a:lnTo>
                <a:lnTo>
                  <a:pt x="3297935" y="1942"/>
                </a:lnTo>
                <a:lnTo>
                  <a:pt x="3305527" y="1904"/>
                </a:lnTo>
                <a:lnTo>
                  <a:pt x="3313130" y="1878"/>
                </a:lnTo>
                <a:lnTo>
                  <a:pt x="3320722" y="1840"/>
                </a:lnTo>
                <a:lnTo>
                  <a:pt x="3328326" y="1814"/>
                </a:lnTo>
                <a:lnTo>
                  <a:pt x="3335930" y="1789"/>
                </a:lnTo>
                <a:lnTo>
                  <a:pt x="3343522" y="1750"/>
                </a:lnTo>
                <a:lnTo>
                  <a:pt x="3351126" y="1725"/>
                </a:lnTo>
                <a:lnTo>
                  <a:pt x="3358718" y="1699"/>
                </a:lnTo>
                <a:lnTo>
                  <a:pt x="3366321" y="1661"/>
                </a:lnTo>
                <a:lnTo>
                  <a:pt x="3373925" y="1635"/>
                </a:lnTo>
                <a:lnTo>
                  <a:pt x="3381517" y="1610"/>
                </a:lnTo>
                <a:lnTo>
                  <a:pt x="3389121" y="1584"/>
                </a:lnTo>
                <a:lnTo>
                  <a:pt x="3396713" y="1559"/>
                </a:lnTo>
                <a:lnTo>
                  <a:pt x="3404316" y="1533"/>
                </a:lnTo>
                <a:lnTo>
                  <a:pt x="3411920" y="1508"/>
                </a:lnTo>
                <a:lnTo>
                  <a:pt x="3419512" y="1482"/>
                </a:lnTo>
                <a:lnTo>
                  <a:pt x="3427116" y="1456"/>
                </a:lnTo>
                <a:lnTo>
                  <a:pt x="3434708" y="1431"/>
                </a:lnTo>
                <a:lnTo>
                  <a:pt x="3442311" y="1405"/>
                </a:lnTo>
                <a:lnTo>
                  <a:pt x="3449903" y="1380"/>
                </a:lnTo>
                <a:lnTo>
                  <a:pt x="3457507" y="1354"/>
                </a:lnTo>
                <a:lnTo>
                  <a:pt x="3465111" y="1341"/>
                </a:lnTo>
                <a:lnTo>
                  <a:pt x="3472703" y="1316"/>
                </a:lnTo>
                <a:lnTo>
                  <a:pt x="3480307" y="1290"/>
                </a:lnTo>
                <a:lnTo>
                  <a:pt x="3487899" y="1265"/>
                </a:lnTo>
                <a:lnTo>
                  <a:pt x="3495502" y="1252"/>
                </a:lnTo>
                <a:lnTo>
                  <a:pt x="3503106" y="1226"/>
                </a:lnTo>
                <a:lnTo>
                  <a:pt x="3510698" y="1201"/>
                </a:lnTo>
                <a:lnTo>
                  <a:pt x="3518302" y="1188"/>
                </a:lnTo>
                <a:lnTo>
                  <a:pt x="3525894" y="1162"/>
                </a:lnTo>
                <a:lnTo>
                  <a:pt x="3533497" y="1150"/>
                </a:lnTo>
                <a:lnTo>
                  <a:pt x="3541101" y="1124"/>
                </a:lnTo>
                <a:lnTo>
                  <a:pt x="3548693" y="1111"/>
                </a:lnTo>
                <a:lnTo>
                  <a:pt x="3556297" y="1086"/>
                </a:lnTo>
                <a:lnTo>
                  <a:pt x="3563889" y="1073"/>
                </a:lnTo>
                <a:lnTo>
                  <a:pt x="3571492" y="1047"/>
                </a:lnTo>
                <a:lnTo>
                  <a:pt x="3579096" y="1035"/>
                </a:lnTo>
                <a:lnTo>
                  <a:pt x="3586688" y="1009"/>
                </a:lnTo>
                <a:lnTo>
                  <a:pt x="3594292" y="996"/>
                </a:lnTo>
                <a:lnTo>
                  <a:pt x="3601884" y="984"/>
                </a:lnTo>
                <a:lnTo>
                  <a:pt x="3609488" y="971"/>
                </a:lnTo>
                <a:lnTo>
                  <a:pt x="3617091" y="945"/>
                </a:lnTo>
                <a:lnTo>
                  <a:pt x="3624683" y="932"/>
                </a:lnTo>
                <a:lnTo>
                  <a:pt x="3632287" y="920"/>
                </a:lnTo>
                <a:lnTo>
                  <a:pt x="3639879" y="907"/>
                </a:lnTo>
                <a:lnTo>
                  <a:pt x="3647483" y="881"/>
                </a:lnTo>
                <a:lnTo>
                  <a:pt x="3655075" y="869"/>
                </a:lnTo>
                <a:lnTo>
                  <a:pt x="3662678" y="856"/>
                </a:lnTo>
                <a:lnTo>
                  <a:pt x="3670282" y="843"/>
                </a:lnTo>
                <a:lnTo>
                  <a:pt x="3677874" y="830"/>
                </a:lnTo>
                <a:lnTo>
                  <a:pt x="3685478" y="817"/>
                </a:lnTo>
                <a:lnTo>
                  <a:pt x="3693070" y="805"/>
                </a:lnTo>
                <a:lnTo>
                  <a:pt x="3700673" y="792"/>
                </a:lnTo>
                <a:lnTo>
                  <a:pt x="3708277" y="779"/>
                </a:lnTo>
                <a:lnTo>
                  <a:pt x="3715869" y="766"/>
                </a:lnTo>
                <a:lnTo>
                  <a:pt x="3723473" y="754"/>
                </a:lnTo>
                <a:lnTo>
                  <a:pt x="3731065" y="741"/>
                </a:lnTo>
                <a:lnTo>
                  <a:pt x="3738669" y="728"/>
                </a:lnTo>
                <a:lnTo>
                  <a:pt x="3746272" y="715"/>
                </a:lnTo>
                <a:lnTo>
                  <a:pt x="3753864" y="702"/>
                </a:lnTo>
                <a:lnTo>
                  <a:pt x="3761468" y="690"/>
                </a:lnTo>
                <a:lnTo>
                  <a:pt x="3769060" y="677"/>
                </a:lnTo>
                <a:lnTo>
                  <a:pt x="3776664" y="664"/>
                </a:lnTo>
                <a:lnTo>
                  <a:pt x="3784267" y="664"/>
                </a:lnTo>
                <a:lnTo>
                  <a:pt x="3791859" y="651"/>
                </a:lnTo>
                <a:lnTo>
                  <a:pt x="3799463" y="639"/>
                </a:lnTo>
                <a:lnTo>
                  <a:pt x="3807055" y="626"/>
                </a:lnTo>
                <a:lnTo>
                  <a:pt x="3814659" y="613"/>
                </a:lnTo>
                <a:lnTo>
                  <a:pt x="3822262" y="613"/>
                </a:lnTo>
                <a:lnTo>
                  <a:pt x="3829854" y="600"/>
                </a:lnTo>
                <a:lnTo>
                  <a:pt x="3837458" y="587"/>
                </a:lnTo>
                <a:lnTo>
                  <a:pt x="3845050" y="575"/>
                </a:lnTo>
                <a:lnTo>
                  <a:pt x="3852654" y="575"/>
                </a:lnTo>
                <a:lnTo>
                  <a:pt x="3860246" y="562"/>
                </a:lnTo>
                <a:lnTo>
                  <a:pt x="3867850" y="549"/>
                </a:lnTo>
                <a:lnTo>
                  <a:pt x="3875453" y="549"/>
                </a:lnTo>
                <a:lnTo>
                  <a:pt x="3883045" y="536"/>
                </a:lnTo>
                <a:lnTo>
                  <a:pt x="3890649" y="523"/>
                </a:lnTo>
                <a:lnTo>
                  <a:pt x="3898241" y="523"/>
                </a:lnTo>
                <a:lnTo>
                  <a:pt x="3905845" y="511"/>
                </a:lnTo>
                <a:lnTo>
                  <a:pt x="3913448" y="498"/>
                </a:lnTo>
                <a:lnTo>
                  <a:pt x="3921040" y="498"/>
                </a:lnTo>
                <a:lnTo>
                  <a:pt x="3928644" y="485"/>
                </a:lnTo>
                <a:lnTo>
                  <a:pt x="3936236" y="485"/>
                </a:lnTo>
                <a:lnTo>
                  <a:pt x="3943840" y="472"/>
                </a:lnTo>
                <a:lnTo>
                  <a:pt x="3951443" y="472"/>
                </a:lnTo>
                <a:lnTo>
                  <a:pt x="3959035" y="460"/>
                </a:lnTo>
                <a:lnTo>
                  <a:pt x="3966639" y="447"/>
                </a:lnTo>
                <a:lnTo>
                  <a:pt x="3974231" y="447"/>
                </a:lnTo>
                <a:lnTo>
                  <a:pt x="3981835" y="434"/>
                </a:lnTo>
                <a:lnTo>
                  <a:pt x="3989439" y="434"/>
                </a:lnTo>
                <a:lnTo>
                  <a:pt x="3997031" y="421"/>
                </a:lnTo>
                <a:lnTo>
                  <a:pt x="4004634" y="421"/>
                </a:lnTo>
                <a:lnTo>
                  <a:pt x="4012226" y="408"/>
                </a:lnTo>
                <a:lnTo>
                  <a:pt x="4019830" y="408"/>
                </a:lnTo>
                <a:lnTo>
                  <a:pt x="4027422" y="396"/>
                </a:lnTo>
                <a:lnTo>
                  <a:pt x="4035026" y="396"/>
                </a:lnTo>
                <a:lnTo>
                  <a:pt x="4042629" y="383"/>
                </a:lnTo>
                <a:lnTo>
                  <a:pt x="4050221" y="383"/>
                </a:lnTo>
                <a:lnTo>
                  <a:pt x="4057825" y="370"/>
                </a:lnTo>
                <a:lnTo>
                  <a:pt x="4065417" y="370"/>
                </a:lnTo>
                <a:lnTo>
                  <a:pt x="4073021" y="357"/>
                </a:lnTo>
                <a:lnTo>
                  <a:pt x="4080624" y="357"/>
                </a:lnTo>
                <a:lnTo>
                  <a:pt x="4088217" y="357"/>
                </a:lnTo>
                <a:lnTo>
                  <a:pt x="4095820" y="345"/>
                </a:lnTo>
                <a:lnTo>
                  <a:pt x="4103412" y="345"/>
                </a:lnTo>
                <a:lnTo>
                  <a:pt x="4111016" y="332"/>
                </a:lnTo>
                <a:lnTo>
                  <a:pt x="4118620" y="332"/>
                </a:lnTo>
                <a:lnTo>
                  <a:pt x="4126212" y="319"/>
                </a:lnTo>
                <a:lnTo>
                  <a:pt x="4133815" y="319"/>
                </a:lnTo>
                <a:lnTo>
                  <a:pt x="4141407" y="306"/>
                </a:lnTo>
                <a:lnTo>
                  <a:pt x="4149011" y="306"/>
                </a:lnTo>
                <a:lnTo>
                  <a:pt x="4156603" y="293"/>
                </a:lnTo>
                <a:lnTo>
                  <a:pt x="4164207" y="293"/>
                </a:lnTo>
                <a:lnTo>
                  <a:pt x="4171810" y="293"/>
                </a:lnTo>
                <a:lnTo>
                  <a:pt x="4179402" y="281"/>
                </a:lnTo>
                <a:lnTo>
                  <a:pt x="4187006" y="281"/>
                </a:lnTo>
                <a:lnTo>
                  <a:pt x="4194610" y="268"/>
                </a:lnTo>
                <a:lnTo>
                  <a:pt x="4202202" y="268"/>
                </a:lnTo>
                <a:lnTo>
                  <a:pt x="4209805" y="255"/>
                </a:lnTo>
                <a:lnTo>
                  <a:pt x="4217398" y="255"/>
                </a:lnTo>
                <a:lnTo>
                  <a:pt x="4225001" y="242"/>
                </a:lnTo>
                <a:lnTo>
                  <a:pt x="4232593" y="242"/>
                </a:lnTo>
                <a:lnTo>
                  <a:pt x="4240197" y="230"/>
                </a:lnTo>
                <a:lnTo>
                  <a:pt x="4247801" y="230"/>
                </a:lnTo>
                <a:lnTo>
                  <a:pt x="4255393" y="230"/>
                </a:lnTo>
                <a:lnTo>
                  <a:pt x="4262996" y="217"/>
                </a:lnTo>
                <a:lnTo>
                  <a:pt x="4270588" y="217"/>
                </a:lnTo>
                <a:lnTo>
                  <a:pt x="4278192" y="204"/>
                </a:lnTo>
                <a:lnTo>
                  <a:pt x="4285796" y="204"/>
                </a:lnTo>
                <a:lnTo>
                  <a:pt x="4293388" y="191"/>
                </a:lnTo>
                <a:lnTo>
                  <a:pt x="4300991" y="191"/>
                </a:lnTo>
                <a:lnTo>
                  <a:pt x="4308583" y="178"/>
                </a:lnTo>
                <a:lnTo>
                  <a:pt x="4316187" y="178"/>
                </a:lnTo>
                <a:lnTo>
                  <a:pt x="4323791" y="178"/>
                </a:lnTo>
                <a:lnTo>
                  <a:pt x="4331383" y="166"/>
                </a:lnTo>
                <a:lnTo>
                  <a:pt x="4338986" y="166"/>
                </a:lnTo>
                <a:lnTo>
                  <a:pt x="4346579" y="153"/>
                </a:lnTo>
                <a:lnTo>
                  <a:pt x="4354182" y="153"/>
                </a:lnTo>
                <a:lnTo>
                  <a:pt x="4361774" y="140"/>
                </a:lnTo>
                <a:lnTo>
                  <a:pt x="4369378" y="140"/>
                </a:lnTo>
                <a:lnTo>
                  <a:pt x="4376982" y="127"/>
                </a:lnTo>
                <a:lnTo>
                  <a:pt x="4384574" y="127"/>
                </a:lnTo>
                <a:lnTo>
                  <a:pt x="4392177" y="115"/>
                </a:lnTo>
                <a:lnTo>
                  <a:pt x="4399769" y="115"/>
                </a:lnTo>
                <a:lnTo>
                  <a:pt x="4407373" y="115"/>
                </a:lnTo>
                <a:lnTo>
                  <a:pt x="4414977" y="102"/>
                </a:lnTo>
                <a:lnTo>
                  <a:pt x="4422569" y="102"/>
                </a:lnTo>
                <a:lnTo>
                  <a:pt x="4430172" y="89"/>
                </a:lnTo>
                <a:lnTo>
                  <a:pt x="4437764" y="89"/>
                </a:lnTo>
                <a:lnTo>
                  <a:pt x="4445368" y="76"/>
                </a:lnTo>
                <a:lnTo>
                  <a:pt x="4452972" y="76"/>
                </a:lnTo>
                <a:lnTo>
                  <a:pt x="4460564" y="63"/>
                </a:lnTo>
                <a:lnTo>
                  <a:pt x="4468168" y="63"/>
                </a:lnTo>
                <a:lnTo>
                  <a:pt x="4475760" y="63"/>
                </a:lnTo>
                <a:lnTo>
                  <a:pt x="4483363" y="51"/>
                </a:lnTo>
                <a:lnTo>
                  <a:pt x="4490955" y="51"/>
                </a:lnTo>
                <a:lnTo>
                  <a:pt x="4498559" y="38"/>
                </a:lnTo>
                <a:lnTo>
                  <a:pt x="4506163" y="38"/>
                </a:lnTo>
                <a:lnTo>
                  <a:pt x="4513755" y="25"/>
                </a:lnTo>
                <a:lnTo>
                  <a:pt x="4521358" y="25"/>
                </a:lnTo>
                <a:lnTo>
                  <a:pt x="4528950" y="12"/>
                </a:lnTo>
                <a:lnTo>
                  <a:pt x="4536554" y="12"/>
                </a:lnTo>
                <a:lnTo>
                  <a:pt x="4544158" y="0"/>
                </a:lnTo>
                <a:lnTo>
                  <a:pt x="4551750" y="0"/>
                </a:lnTo>
              </a:path>
            </a:pathLst>
          </a:custGeom>
          <a:ln w="1274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203062" y="805701"/>
            <a:ext cx="4552315" cy="1943100"/>
          </a:xfrm>
          <a:custGeom>
            <a:avLst/>
            <a:gdLst/>
            <a:ahLst/>
            <a:cxnLst/>
            <a:rect l="l" t="t" r="r" b="b"/>
            <a:pathLst>
              <a:path w="4552315" h="1943100">
                <a:moveTo>
                  <a:pt x="889059" y="533400"/>
                </a:moveTo>
                <a:lnTo>
                  <a:pt x="402738" y="533400"/>
                </a:lnTo>
                <a:lnTo>
                  <a:pt x="425526" y="495300"/>
                </a:lnTo>
                <a:lnTo>
                  <a:pt x="433141" y="495300"/>
                </a:lnTo>
                <a:lnTo>
                  <a:pt x="448325" y="469900"/>
                </a:lnTo>
                <a:lnTo>
                  <a:pt x="455929" y="469900"/>
                </a:lnTo>
                <a:lnTo>
                  <a:pt x="463533" y="457200"/>
                </a:lnTo>
                <a:lnTo>
                  <a:pt x="471136" y="457200"/>
                </a:lnTo>
                <a:lnTo>
                  <a:pt x="478728" y="444500"/>
                </a:lnTo>
                <a:lnTo>
                  <a:pt x="486321" y="444500"/>
                </a:lnTo>
                <a:lnTo>
                  <a:pt x="493924" y="431800"/>
                </a:lnTo>
                <a:lnTo>
                  <a:pt x="501528" y="431800"/>
                </a:lnTo>
                <a:lnTo>
                  <a:pt x="509120" y="419100"/>
                </a:lnTo>
                <a:lnTo>
                  <a:pt x="516724" y="419100"/>
                </a:lnTo>
                <a:lnTo>
                  <a:pt x="524316" y="406400"/>
                </a:lnTo>
                <a:lnTo>
                  <a:pt x="531919" y="406400"/>
                </a:lnTo>
                <a:lnTo>
                  <a:pt x="539523" y="393700"/>
                </a:lnTo>
                <a:lnTo>
                  <a:pt x="547115" y="393700"/>
                </a:lnTo>
                <a:lnTo>
                  <a:pt x="554719" y="381000"/>
                </a:lnTo>
                <a:lnTo>
                  <a:pt x="569914" y="381000"/>
                </a:lnTo>
                <a:lnTo>
                  <a:pt x="577518" y="368300"/>
                </a:lnTo>
                <a:lnTo>
                  <a:pt x="592714" y="368300"/>
                </a:lnTo>
                <a:lnTo>
                  <a:pt x="600306" y="355600"/>
                </a:lnTo>
                <a:lnTo>
                  <a:pt x="623105" y="355600"/>
                </a:lnTo>
                <a:lnTo>
                  <a:pt x="630709" y="342900"/>
                </a:lnTo>
                <a:lnTo>
                  <a:pt x="653508" y="342900"/>
                </a:lnTo>
                <a:lnTo>
                  <a:pt x="661100" y="330200"/>
                </a:lnTo>
                <a:lnTo>
                  <a:pt x="691503" y="330200"/>
                </a:lnTo>
                <a:lnTo>
                  <a:pt x="699095" y="317500"/>
                </a:lnTo>
                <a:lnTo>
                  <a:pt x="737090" y="317500"/>
                </a:lnTo>
                <a:lnTo>
                  <a:pt x="744683" y="304800"/>
                </a:lnTo>
                <a:lnTo>
                  <a:pt x="790281" y="304800"/>
                </a:lnTo>
                <a:lnTo>
                  <a:pt x="797885" y="292100"/>
                </a:lnTo>
                <a:lnTo>
                  <a:pt x="866272" y="292100"/>
                </a:lnTo>
                <a:lnTo>
                  <a:pt x="896675" y="279400"/>
                </a:lnTo>
                <a:lnTo>
                  <a:pt x="957457" y="266700"/>
                </a:lnTo>
                <a:lnTo>
                  <a:pt x="1010648" y="266700"/>
                </a:lnTo>
                <a:lnTo>
                  <a:pt x="1033448" y="254000"/>
                </a:lnTo>
                <a:lnTo>
                  <a:pt x="1086638" y="254000"/>
                </a:lnTo>
                <a:lnTo>
                  <a:pt x="1117041" y="241300"/>
                </a:lnTo>
                <a:lnTo>
                  <a:pt x="1155037" y="241300"/>
                </a:lnTo>
                <a:lnTo>
                  <a:pt x="1185428" y="228600"/>
                </a:lnTo>
                <a:lnTo>
                  <a:pt x="1193020" y="228600"/>
                </a:lnTo>
                <a:lnTo>
                  <a:pt x="1253815" y="215900"/>
                </a:lnTo>
                <a:lnTo>
                  <a:pt x="1291810" y="215900"/>
                </a:lnTo>
                <a:lnTo>
                  <a:pt x="1314609" y="203200"/>
                </a:lnTo>
                <a:lnTo>
                  <a:pt x="1345000" y="203200"/>
                </a:lnTo>
                <a:lnTo>
                  <a:pt x="1382996" y="190500"/>
                </a:lnTo>
                <a:lnTo>
                  <a:pt x="1420991" y="190500"/>
                </a:lnTo>
                <a:lnTo>
                  <a:pt x="1443790" y="177800"/>
                </a:lnTo>
                <a:lnTo>
                  <a:pt x="1512177" y="177800"/>
                </a:lnTo>
                <a:lnTo>
                  <a:pt x="1534988" y="165100"/>
                </a:lnTo>
                <a:lnTo>
                  <a:pt x="1580575" y="165100"/>
                </a:lnTo>
                <a:lnTo>
                  <a:pt x="1603362" y="152400"/>
                </a:lnTo>
                <a:lnTo>
                  <a:pt x="1686956" y="152400"/>
                </a:lnTo>
                <a:lnTo>
                  <a:pt x="1709744" y="139700"/>
                </a:lnTo>
                <a:lnTo>
                  <a:pt x="1793338" y="139700"/>
                </a:lnTo>
                <a:lnTo>
                  <a:pt x="1816137" y="127000"/>
                </a:lnTo>
                <a:lnTo>
                  <a:pt x="1892128" y="127000"/>
                </a:lnTo>
                <a:lnTo>
                  <a:pt x="1922519" y="114300"/>
                </a:lnTo>
                <a:lnTo>
                  <a:pt x="2044108" y="114300"/>
                </a:lnTo>
                <a:lnTo>
                  <a:pt x="2066896" y="101600"/>
                </a:lnTo>
                <a:lnTo>
                  <a:pt x="2203680" y="101600"/>
                </a:lnTo>
                <a:lnTo>
                  <a:pt x="2241676" y="88900"/>
                </a:lnTo>
                <a:lnTo>
                  <a:pt x="2408852" y="88900"/>
                </a:lnTo>
                <a:lnTo>
                  <a:pt x="2469646" y="76200"/>
                </a:lnTo>
                <a:lnTo>
                  <a:pt x="2697617" y="76200"/>
                </a:lnTo>
                <a:lnTo>
                  <a:pt x="2705209" y="63500"/>
                </a:lnTo>
                <a:lnTo>
                  <a:pt x="2993962" y="63500"/>
                </a:lnTo>
                <a:lnTo>
                  <a:pt x="3320722" y="50800"/>
                </a:lnTo>
                <a:lnTo>
                  <a:pt x="3396713" y="50800"/>
                </a:lnTo>
                <a:lnTo>
                  <a:pt x="3518290" y="38100"/>
                </a:lnTo>
                <a:lnTo>
                  <a:pt x="3784256" y="38100"/>
                </a:lnTo>
                <a:lnTo>
                  <a:pt x="3875442" y="25400"/>
                </a:lnTo>
                <a:lnTo>
                  <a:pt x="4065417" y="25400"/>
                </a:lnTo>
                <a:lnTo>
                  <a:pt x="4133804" y="12700"/>
                </a:lnTo>
                <a:lnTo>
                  <a:pt x="4308583" y="12700"/>
                </a:lnTo>
                <a:lnTo>
                  <a:pt x="4392166" y="0"/>
                </a:lnTo>
                <a:lnTo>
                  <a:pt x="4551750" y="0"/>
                </a:lnTo>
                <a:lnTo>
                  <a:pt x="4551750" y="520700"/>
                </a:lnTo>
                <a:lnTo>
                  <a:pt x="896675" y="520700"/>
                </a:lnTo>
                <a:lnTo>
                  <a:pt x="889059" y="533400"/>
                </a:lnTo>
                <a:close/>
              </a:path>
              <a:path w="4552315" h="1943100">
                <a:moveTo>
                  <a:pt x="4551750" y="825500"/>
                </a:moveTo>
                <a:lnTo>
                  <a:pt x="4521347" y="812800"/>
                </a:lnTo>
                <a:lnTo>
                  <a:pt x="4490955" y="812800"/>
                </a:lnTo>
                <a:lnTo>
                  <a:pt x="4468167" y="800100"/>
                </a:lnTo>
                <a:lnTo>
                  <a:pt x="4414965" y="800100"/>
                </a:lnTo>
                <a:lnTo>
                  <a:pt x="4384574" y="787400"/>
                </a:lnTo>
                <a:lnTo>
                  <a:pt x="4354171" y="787400"/>
                </a:lnTo>
                <a:lnTo>
                  <a:pt x="4323779" y="774700"/>
                </a:lnTo>
                <a:lnTo>
                  <a:pt x="4293388" y="774700"/>
                </a:lnTo>
                <a:lnTo>
                  <a:pt x="4255393" y="762000"/>
                </a:lnTo>
                <a:lnTo>
                  <a:pt x="4187006" y="762000"/>
                </a:lnTo>
                <a:lnTo>
                  <a:pt x="4156603" y="749300"/>
                </a:lnTo>
                <a:lnTo>
                  <a:pt x="4111016" y="749300"/>
                </a:lnTo>
                <a:lnTo>
                  <a:pt x="4073021" y="736600"/>
                </a:lnTo>
                <a:lnTo>
                  <a:pt x="4019818" y="736600"/>
                </a:lnTo>
                <a:lnTo>
                  <a:pt x="3989427" y="723900"/>
                </a:lnTo>
                <a:lnTo>
                  <a:pt x="3913437" y="723900"/>
                </a:lnTo>
                <a:lnTo>
                  <a:pt x="3883045" y="711200"/>
                </a:lnTo>
                <a:lnTo>
                  <a:pt x="3814647" y="711200"/>
                </a:lnTo>
                <a:lnTo>
                  <a:pt x="3791859" y="698500"/>
                </a:lnTo>
                <a:lnTo>
                  <a:pt x="3685478" y="698500"/>
                </a:lnTo>
                <a:lnTo>
                  <a:pt x="3647483" y="685800"/>
                </a:lnTo>
                <a:lnTo>
                  <a:pt x="3556285" y="685800"/>
                </a:lnTo>
                <a:lnTo>
                  <a:pt x="3525894" y="673100"/>
                </a:lnTo>
                <a:lnTo>
                  <a:pt x="3373913" y="673100"/>
                </a:lnTo>
                <a:lnTo>
                  <a:pt x="3335918" y="660400"/>
                </a:lnTo>
                <a:lnTo>
                  <a:pt x="3107959" y="660400"/>
                </a:lnTo>
                <a:lnTo>
                  <a:pt x="3077556" y="647700"/>
                </a:lnTo>
                <a:lnTo>
                  <a:pt x="2872385" y="647700"/>
                </a:lnTo>
                <a:lnTo>
                  <a:pt x="2621627" y="635000"/>
                </a:lnTo>
                <a:lnTo>
                  <a:pt x="2431651" y="635000"/>
                </a:lnTo>
                <a:lnTo>
                  <a:pt x="2378460" y="622300"/>
                </a:lnTo>
                <a:lnTo>
                  <a:pt x="2173277" y="622300"/>
                </a:lnTo>
                <a:lnTo>
                  <a:pt x="2127690" y="609600"/>
                </a:lnTo>
                <a:lnTo>
                  <a:pt x="1983313" y="609600"/>
                </a:lnTo>
                <a:lnTo>
                  <a:pt x="1945318" y="596900"/>
                </a:lnTo>
                <a:lnTo>
                  <a:pt x="1823741" y="596900"/>
                </a:lnTo>
                <a:lnTo>
                  <a:pt x="1778142" y="584200"/>
                </a:lnTo>
                <a:lnTo>
                  <a:pt x="1694548" y="584200"/>
                </a:lnTo>
                <a:lnTo>
                  <a:pt x="1641358" y="571500"/>
                </a:lnTo>
                <a:lnTo>
                  <a:pt x="1580575" y="571500"/>
                </a:lnTo>
                <a:lnTo>
                  <a:pt x="1512177" y="558800"/>
                </a:lnTo>
                <a:lnTo>
                  <a:pt x="1436198" y="558800"/>
                </a:lnTo>
                <a:lnTo>
                  <a:pt x="1405795" y="546100"/>
                </a:lnTo>
                <a:lnTo>
                  <a:pt x="1329805" y="546100"/>
                </a:lnTo>
                <a:lnTo>
                  <a:pt x="1299413" y="533400"/>
                </a:lnTo>
                <a:lnTo>
                  <a:pt x="1200624" y="533400"/>
                </a:lnTo>
                <a:lnTo>
                  <a:pt x="1185428" y="520700"/>
                </a:lnTo>
                <a:lnTo>
                  <a:pt x="4551750" y="520700"/>
                </a:lnTo>
                <a:lnTo>
                  <a:pt x="4551750" y="825500"/>
                </a:lnTo>
                <a:close/>
              </a:path>
              <a:path w="4552315" h="1943100">
                <a:moveTo>
                  <a:pt x="683900" y="596900"/>
                </a:moveTo>
                <a:lnTo>
                  <a:pt x="357151" y="596900"/>
                </a:lnTo>
                <a:lnTo>
                  <a:pt x="395146" y="533400"/>
                </a:lnTo>
                <a:lnTo>
                  <a:pt x="835880" y="533400"/>
                </a:lnTo>
                <a:lnTo>
                  <a:pt x="828276" y="546100"/>
                </a:lnTo>
                <a:lnTo>
                  <a:pt x="790281" y="546100"/>
                </a:lnTo>
                <a:lnTo>
                  <a:pt x="782678" y="558800"/>
                </a:lnTo>
                <a:lnTo>
                  <a:pt x="752298" y="558800"/>
                </a:lnTo>
                <a:lnTo>
                  <a:pt x="744683" y="571500"/>
                </a:lnTo>
                <a:lnTo>
                  <a:pt x="721895" y="571500"/>
                </a:lnTo>
                <a:lnTo>
                  <a:pt x="714303" y="584200"/>
                </a:lnTo>
                <a:lnTo>
                  <a:pt x="691503" y="584200"/>
                </a:lnTo>
                <a:lnTo>
                  <a:pt x="683900" y="596900"/>
                </a:lnTo>
                <a:close/>
              </a:path>
              <a:path w="4552315" h="1943100">
                <a:moveTo>
                  <a:pt x="0" y="1943100"/>
                </a:moveTo>
                <a:lnTo>
                  <a:pt x="0" y="1155700"/>
                </a:lnTo>
                <a:lnTo>
                  <a:pt x="30391" y="1104900"/>
                </a:lnTo>
                <a:lnTo>
                  <a:pt x="68386" y="1054100"/>
                </a:lnTo>
                <a:lnTo>
                  <a:pt x="113985" y="977900"/>
                </a:lnTo>
                <a:lnTo>
                  <a:pt x="121577" y="977900"/>
                </a:lnTo>
                <a:lnTo>
                  <a:pt x="349536" y="596900"/>
                </a:lnTo>
                <a:lnTo>
                  <a:pt x="668692" y="596900"/>
                </a:lnTo>
                <a:lnTo>
                  <a:pt x="661100" y="609600"/>
                </a:lnTo>
                <a:lnTo>
                  <a:pt x="645905" y="609600"/>
                </a:lnTo>
                <a:lnTo>
                  <a:pt x="638301" y="622300"/>
                </a:lnTo>
                <a:lnTo>
                  <a:pt x="623105" y="622300"/>
                </a:lnTo>
                <a:lnTo>
                  <a:pt x="615513" y="635000"/>
                </a:lnTo>
                <a:lnTo>
                  <a:pt x="600306" y="635000"/>
                </a:lnTo>
                <a:lnTo>
                  <a:pt x="592714" y="647700"/>
                </a:lnTo>
                <a:lnTo>
                  <a:pt x="585110" y="647700"/>
                </a:lnTo>
                <a:lnTo>
                  <a:pt x="577518" y="660400"/>
                </a:lnTo>
                <a:lnTo>
                  <a:pt x="562311" y="660400"/>
                </a:lnTo>
                <a:lnTo>
                  <a:pt x="554719" y="673100"/>
                </a:lnTo>
                <a:lnTo>
                  <a:pt x="547115" y="673100"/>
                </a:lnTo>
                <a:lnTo>
                  <a:pt x="539523" y="685800"/>
                </a:lnTo>
                <a:lnTo>
                  <a:pt x="531919" y="685800"/>
                </a:lnTo>
                <a:lnTo>
                  <a:pt x="524316" y="698500"/>
                </a:lnTo>
                <a:lnTo>
                  <a:pt x="509120" y="698500"/>
                </a:lnTo>
                <a:lnTo>
                  <a:pt x="501528" y="711200"/>
                </a:lnTo>
                <a:lnTo>
                  <a:pt x="493924" y="711200"/>
                </a:lnTo>
                <a:lnTo>
                  <a:pt x="486321" y="723900"/>
                </a:lnTo>
                <a:lnTo>
                  <a:pt x="478728" y="723900"/>
                </a:lnTo>
                <a:lnTo>
                  <a:pt x="463533" y="749300"/>
                </a:lnTo>
                <a:lnTo>
                  <a:pt x="455929" y="749300"/>
                </a:lnTo>
                <a:lnTo>
                  <a:pt x="448325" y="762000"/>
                </a:lnTo>
                <a:lnTo>
                  <a:pt x="440733" y="762000"/>
                </a:lnTo>
                <a:lnTo>
                  <a:pt x="433141" y="774700"/>
                </a:lnTo>
                <a:lnTo>
                  <a:pt x="425526" y="774700"/>
                </a:lnTo>
                <a:lnTo>
                  <a:pt x="410342" y="800100"/>
                </a:lnTo>
                <a:lnTo>
                  <a:pt x="402738" y="800100"/>
                </a:lnTo>
                <a:lnTo>
                  <a:pt x="387531" y="825500"/>
                </a:lnTo>
                <a:lnTo>
                  <a:pt x="379939" y="825500"/>
                </a:lnTo>
                <a:lnTo>
                  <a:pt x="357151" y="863600"/>
                </a:lnTo>
                <a:lnTo>
                  <a:pt x="349536" y="863600"/>
                </a:lnTo>
                <a:lnTo>
                  <a:pt x="250769" y="1028700"/>
                </a:lnTo>
                <a:lnTo>
                  <a:pt x="243154" y="1054100"/>
                </a:lnTo>
                <a:lnTo>
                  <a:pt x="227958" y="1079500"/>
                </a:lnTo>
                <a:lnTo>
                  <a:pt x="220366" y="1104900"/>
                </a:lnTo>
                <a:lnTo>
                  <a:pt x="212774" y="1117600"/>
                </a:lnTo>
                <a:lnTo>
                  <a:pt x="197567" y="1168400"/>
                </a:lnTo>
                <a:lnTo>
                  <a:pt x="189975" y="1181100"/>
                </a:lnTo>
                <a:lnTo>
                  <a:pt x="167164" y="1257300"/>
                </a:lnTo>
                <a:lnTo>
                  <a:pt x="159572" y="1270000"/>
                </a:lnTo>
                <a:lnTo>
                  <a:pt x="136773" y="1346200"/>
                </a:lnTo>
                <a:lnTo>
                  <a:pt x="129181" y="1384300"/>
                </a:lnTo>
                <a:lnTo>
                  <a:pt x="106381" y="1460500"/>
                </a:lnTo>
                <a:lnTo>
                  <a:pt x="98777" y="1498600"/>
                </a:lnTo>
                <a:lnTo>
                  <a:pt x="83582" y="1549400"/>
                </a:lnTo>
                <a:lnTo>
                  <a:pt x="68386" y="1625600"/>
                </a:lnTo>
                <a:lnTo>
                  <a:pt x="60782" y="1651000"/>
                </a:lnTo>
                <a:lnTo>
                  <a:pt x="53190" y="1689100"/>
                </a:lnTo>
                <a:lnTo>
                  <a:pt x="45587" y="1714500"/>
                </a:lnTo>
                <a:lnTo>
                  <a:pt x="0" y="1943100"/>
                </a:lnTo>
                <a:close/>
              </a:path>
            </a:pathLst>
          </a:custGeom>
          <a:solidFill>
            <a:srgbClr val="0000FF">
              <a:alpha val="19606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203057" y="1091666"/>
            <a:ext cx="4552315" cy="1226820"/>
          </a:xfrm>
          <a:custGeom>
            <a:avLst/>
            <a:gdLst/>
            <a:ahLst/>
            <a:cxnLst/>
            <a:rect l="l" t="t" r="r" b="b"/>
            <a:pathLst>
              <a:path w="4552315" h="1226820">
                <a:moveTo>
                  <a:pt x="0" y="1226669"/>
                </a:moveTo>
                <a:lnTo>
                  <a:pt x="15195" y="1181657"/>
                </a:lnTo>
                <a:lnTo>
                  <a:pt x="30391" y="1137707"/>
                </a:lnTo>
                <a:lnTo>
                  <a:pt x="45598" y="1094804"/>
                </a:lnTo>
                <a:lnTo>
                  <a:pt x="60794" y="1052898"/>
                </a:lnTo>
                <a:lnTo>
                  <a:pt x="75990" y="1012002"/>
                </a:lnTo>
                <a:lnTo>
                  <a:pt x="91185" y="972077"/>
                </a:lnTo>
                <a:lnTo>
                  <a:pt x="106381" y="933098"/>
                </a:lnTo>
                <a:lnTo>
                  <a:pt x="121577" y="895064"/>
                </a:lnTo>
                <a:lnTo>
                  <a:pt x="136784" y="857989"/>
                </a:lnTo>
                <a:lnTo>
                  <a:pt x="151980" y="821898"/>
                </a:lnTo>
                <a:lnTo>
                  <a:pt x="167176" y="786817"/>
                </a:lnTo>
                <a:lnTo>
                  <a:pt x="189975" y="736131"/>
                </a:lnTo>
                <a:lnTo>
                  <a:pt x="212774" y="687784"/>
                </a:lnTo>
                <a:lnTo>
                  <a:pt x="235562" y="641815"/>
                </a:lnTo>
                <a:lnTo>
                  <a:pt x="258362" y="598247"/>
                </a:lnTo>
                <a:lnTo>
                  <a:pt x="281161" y="557057"/>
                </a:lnTo>
                <a:lnTo>
                  <a:pt x="303960" y="518257"/>
                </a:lnTo>
                <a:lnTo>
                  <a:pt x="326748" y="481821"/>
                </a:lnTo>
                <a:lnTo>
                  <a:pt x="349547" y="447724"/>
                </a:lnTo>
                <a:lnTo>
                  <a:pt x="372347" y="415952"/>
                </a:lnTo>
                <a:lnTo>
                  <a:pt x="402738" y="377152"/>
                </a:lnTo>
                <a:lnTo>
                  <a:pt x="433141" y="342365"/>
                </a:lnTo>
                <a:lnTo>
                  <a:pt x="463533" y="311373"/>
                </a:lnTo>
                <a:lnTo>
                  <a:pt x="493924" y="283781"/>
                </a:lnTo>
                <a:lnTo>
                  <a:pt x="524327" y="259256"/>
                </a:lnTo>
                <a:lnTo>
                  <a:pt x="562322" y="232405"/>
                </a:lnTo>
                <a:lnTo>
                  <a:pt x="600317" y="209286"/>
                </a:lnTo>
                <a:lnTo>
                  <a:pt x="638313" y="189426"/>
                </a:lnTo>
                <a:lnTo>
                  <a:pt x="676308" y="172441"/>
                </a:lnTo>
                <a:lnTo>
                  <a:pt x="714303" y="157936"/>
                </a:lnTo>
                <a:lnTo>
                  <a:pt x="752298" y="145616"/>
                </a:lnTo>
                <a:lnTo>
                  <a:pt x="790293" y="135187"/>
                </a:lnTo>
                <a:lnTo>
                  <a:pt x="828276" y="126394"/>
                </a:lnTo>
                <a:lnTo>
                  <a:pt x="866272" y="118982"/>
                </a:lnTo>
                <a:lnTo>
                  <a:pt x="904267" y="112720"/>
                </a:lnTo>
                <a:lnTo>
                  <a:pt x="942262" y="107416"/>
                </a:lnTo>
                <a:lnTo>
                  <a:pt x="980257" y="102853"/>
                </a:lnTo>
                <a:lnTo>
                  <a:pt x="987860" y="102023"/>
                </a:lnTo>
                <a:lnTo>
                  <a:pt x="995453" y="101192"/>
                </a:lnTo>
                <a:lnTo>
                  <a:pt x="1003056" y="100400"/>
                </a:lnTo>
                <a:lnTo>
                  <a:pt x="1010660" y="99620"/>
                </a:lnTo>
                <a:lnTo>
                  <a:pt x="1018252" y="98841"/>
                </a:lnTo>
                <a:lnTo>
                  <a:pt x="1025856" y="98099"/>
                </a:lnTo>
                <a:lnTo>
                  <a:pt x="1033448" y="97358"/>
                </a:lnTo>
                <a:lnTo>
                  <a:pt x="1041051" y="96630"/>
                </a:lnTo>
                <a:lnTo>
                  <a:pt x="1048655" y="95901"/>
                </a:lnTo>
                <a:lnTo>
                  <a:pt x="1056247" y="95198"/>
                </a:lnTo>
                <a:lnTo>
                  <a:pt x="1063851" y="94495"/>
                </a:lnTo>
                <a:lnTo>
                  <a:pt x="1071443" y="93792"/>
                </a:lnTo>
                <a:lnTo>
                  <a:pt x="1079046" y="93102"/>
                </a:lnTo>
                <a:lnTo>
                  <a:pt x="1086650" y="92412"/>
                </a:lnTo>
                <a:lnTo>
                  <a:pt x="1094242" y="91722"/>
                </a:lnTo>
                <a:lnTo>
                  <a:pt x="1101846" y="91045"/>
                </a:lnTo>
                <a:lnTo>
                  <a:pt x="1109438" y="90367"/>
                </a:lnTo>
                <a:lnTo>
                  <a:pt x="1117042" y="89690"/>
                </a:lnTo>
                <a:lnTo>
                  <a:pt x="1124645" y="89025"/>
                </a:lnTo>
                <a:lnTo>
                  <a:pt x="1132237" y="88361"/>
                </a:lnTo>
                <a:lnTo>
                  <a:pt x="1139841" y="87696"/>
                </a:lnTo>
                <a:lnTo>
                  <a:pt x="1147433" y="87032"/>
                </a:lnTo>
                <a:lnTo>
                  <a:pt x="1155037" y="86380"/>
                </a:lnTo>
                <a:lnTo>
                  <a:pt x="1162629" y="85728"/>
                </a:lnTo>
                <a:lnTo>
                  <a:pt x="1170232" y="85076"/>
                </a:lnTo>
                <a:lnTo>
                  <a:pt x="1177836" y="84437"/>
                </a:lnTo>
                <a:lnTo>
                  <a:pt x="1185428" y="83798"/>
                </a:lnTo>
                <a:lnTo>
                  <a:pt x="1193032" y="83159"/>
                </a:lnTo>
                <a:lnTo>
                  <a:pt x="1200624" y="82533"/>
                </a:lnTo>
                <a:lnTo>
                  <a:pt x="1208227" y="81907"/>
                </a:lnTo>
                <a:lnTo>
                  <a:pt x="1215831" y="81281"/>
                </a:lnTo>
                <a:lnTo>
                  <a:pt x="1223423" y="80655"/>
                </a:lnTo>
                <a:lnTo>
                  <a:pt x="1231027" y="80041"/>
                </a:lnTo>
                <a:lnTo>
                  <a:pt x="1238619" y="79428"/>
                </a:lnTo>
                <a:lnTo>
                  <a:pt x="1246223" y="78814"/>
                </a:lnTo>
                <a:lnTo>
                  <a:pt x="1253826" y="78214"/>
                </a:lnTo>
                <a:lnTo>
                  <a:pt x="1261418" y="77613"/>
                </a:lnTo>
                <a:lnTo>
                  <a:pt x="1269022" y="77012"/>
                </a:lnTo>
                <a:lnTo>
                  <a:pt x="1276614" y="76412"/>
                </a:lnTo>
                <a:lnTo>
                  <a:pt x="1284218" y="75824"/>
                </a:lnTo>
                <a:lnTo>
                  <a:pt x="1291821" y="75236"/>
                </a:lnTo>
                <a:lnTo>
                  <a:pt x="1299413" y="74648"/>
                </a:lnTo>
                <a:lnTo>
                  <a:pt x="1307017" y="74073"/>
                </a:lnTo>
                <a:lnTo>
                  <a:pt x="1314609" y="73485"/>
                </a:lnTo>
                <a:lnTo>
                  <a:pt x="1322213" y="72910"/>
                </a:lnTo>
                <a:lnTo>
                  <a:pt x="1329816" y="72347"/>
                </a:lnTo>
                <a:lnTo>
                  <a:pt x="1337408" y="71772"/>
                </a:lnTo>
                <a:lnTo>
                  <a:pt x="1345012" y="71210"/>
                </a:lnTo>
                <a:lnTo>
                  <a:pt x="1352604" y="70648"/>
                </a:lnTo>
                <a:lnTo>
                  <a:pt x="1360208" y="70098"/>
                </a:lnTo>
                <a:lnTo>
                  <a:pt x="1367800" y="69536"/>
                </a:lnTo>
                <a:lnTo>
                  <a:pt x="1375404" y="68986"/>
                </a:lnTo>
                <a:lnTo>
                  <a:pt x="1383007" y="68437"/>
                </a:lnTo>
                <a:lnTo>
                  <a:pt x="1390599" y="67900"/>
                </a:lnTo>
                <a:lnTo>
                  <a:pt x="1398203" y="67363"/>
                </a:lnTo>
                <a:lnTo>
                  <a:pt x="1405795" y="66814"/>
                </a:lnTo>
                <a:lnTo>
                  <a:pt x="1413399" y="66290"/>
                </a:lnTo>
                <a:lnTo>
                  <a:pt x="1421002" y="65753"/>
                </a:lnTo>
                <a:lnTo>
                  <a:pt x="1428594" y="65229"/>
                </a:lnTo>
                <a:lnTo>
                  <a:pt x="1436198" y="64705"/>
                </a:lnTo>
                <a:lnTo>
                  <a:pt x="1443790" y="64181"/>
                </a:lnTo>
                <a:lnTo>
                  <a:pt x="1451394" y="63670"/>
                </a:lnTo>
                <a:lnTo>
                  <a:pt x="1489389" y="61127"/>
                </a:lnTo>
                <a:lnTo>
                  <a:pt x="1496993" y="60628"/>
                </a:lnTo>
                <a:lnTo>
                  <a:pt x="1504585" y="60130"/>
                </a:lnTo>
                <a:lnTo>
                  <a:pt x="1512188" y="59631"/>
                </a:lnTo>
                <a:lnTo>
                  <a:pt x="1519780" y="59146"/>
                </a:lnTo>
                <a:lnTo>
                  <a:pt x="1527384" y="58660"/>
                </a:lnTo>
                <a:lnTo>
                  <a:pt x="1534976" y="58174"/>
                </a:lnTo>
                <a:lnTo>
                  <a:pt x="1542580" y="57689"/>
                </a:lnTo>
                <a:lnTo>
                  <a:pt x="1550183" y="57216"/>
                </a:lnTo>
                <a:lnTo>
                  <a:pt x="1557775" y="56743"/>
                </a:lnTo>
                <a:lnTo>
                  <a:pt x="1565379" y="56270"/>
                </a:lnTo>
                <a:lnTo>
                  <a:pt x="1572971" y="55797"/>
                </a:lnTo>
                <a:lnTo>
                  <a:pt x="1580575" y="55337"/>
                </a:lnTo>
                <a:lnTo>
                  <a:pt x="1588178" y="54877"/>
                </a:lnTo>
                <a:lnTo>
                  <a:pt x="1595770" y="54417"/>
                </a:lnTo>
                <a:lnTo>
                  <a:pt x="1603374" y="53957"/>
                </a:lnTo>
                <a:lnTo>
                  <a:pt x="1610966" y="53510"/>
                </a:lnTo>
                <a:lnTo>
                  <a:pt x="1618570" y="53050"/>
                </a:lnTo>
                <a:lnTo>
                  <a:pt x="1626174" y="52602"/>
                </a:lnTo>
                <a:lnTo>
                  <a:pt x="1633766" y="52155"/>
                </a:lnTo>
                <a:lnTo>
                  <a:pt x="1641369" y="51720"/>
                </a:lnTo>
                <a:lnTo>
                  <a:pt x="1648961" y="51273"/>
                </a:lnTo>
                <a:lnTo>
                  <a:pt x="1656565" y="50839"/>
                </a:lnTo>
                <a:lnTo>
                  <a:pt x="1664169" y="50404"/>
                </a:lnTo>
                <a:lnTo>
                  <a:pt x="1671761" y="49982"/>
                </a:lnTo>
                <a:lnTo>
                  <a:pt x="1679364" y="49548"/>
                </a:lnTo>
                <a:lnTo>
                  <a:pt x="1686956" y="49126"/>
                </a:lnTo>
                <a:lnTo>
                  <a:pt x="1694560" y="48704"/>
                </a:lnTo>
                <a:lnTo>
                  <a:pt x="1702152" y="48283"/>
                </a:lnTo>
                <a:lnTo>
                  <a:pt x="1709756" y="47861"/>
                </a:lnTo>
                <a:lnTo>
                  <a:pt x="1717359" y="47452"/>
                </a:lnTo>
                <a:lnTo>
                  <a:pt x="1724951" y="47043"/>
                </a:lnTo>
                <a:lnTo>
                  <a:pt x="1732555" y="46634"/>
                </a:lnTo>
                <a:lnTo>
                  <a:pt x="1740147" y="46225"/>
                </a:lnTo>
                <a:lnTo>
                  <a:pt x="1747751" y="45816"/>
                </a:lnTo>
                <a:lnTo>
                  <a:pt x="1755355" y="45420"/>
                </a:lnTo>
                <a:lnTo>
                  <a:pt x="1762947" y="45024"/>
                </a:lnTo>
                <a:lnTo>
                  <a:pt x="1770550" y="44627"/>
                </a:lnTo>
                <a:lnTo>
                  <a:pt x="1778142" y="44231"/>
                </a:lnTo>
                <a:lnTo>
                  <a:pt x="1785746" y="43848"/>
                </a:lnTo>
                <a:lnTo>
                  <a:pt x="1793350" y="43452"/>
                </a:lnTo>
                <a:lnTo>
                  <a:pt x="1800942" y="43068"/>
                </a:lnTo>
                <a:lnTo>
                  <a:pt x="1808545" y="42685"/>
                </a:lnTo>
                <a:lnTo>
                  <a:pt x="1816137" y="42302"/>
                </a:lnTo>
                <a:lnTo>
                  <a:pt x="1823741" y="41931"/>
                </a:lnTo>
                <a:lnTo>
                  <a:pt x="1831345" y="41560"/>
                </a:lnTo>
                <a:lnTo>
                  <a:pt x="1838937" y="41177"/>
                </a:lnTo>
                <a:lnTo>
                  <a:pt x="1846540" y="40806"/>
                </a:lnTo>
                <a:lnTo>
                  <a:pt x="1854133" y="40448"/>
                </a:lnTo>
                <a:lnTo>
                  <a:pt x="1861736" y="40078"/>
                </a:lnTo>
                <a:lnTo>
                  <a:pt x="1869328" y="39720"/>
                </a:lnTo>
                <a:lnTo>
                  <a:pt x="1876932" y="39362"/>
                </a:lnTo>
                <a:lnTo>
                  <a:pt x="1884536" y="39004"/>
                </a:lnTo>
                <a:lnTo>
                  <a:pt x="1892128" y="38646"/>
                </a:lnTo>
                <a:lnTo>
                  <a:pt x="1899731" y="38289"/>
                </a:lnTo>
                <a:lnTo>
                  <a:pt x="1907323" y="37944"/>
                </a:lnTo>
                <a:lnTo>
                  <a:pt x="1914927" y="37598"/>
                </a:lnTo>
                <a:lnTo>
                  <a:pt x="1922531" y="37253"/>
                </a:lnTo>
                <a:lnTo>
                  <a:pt x="1960526" y="35566"/>
                </a:lnTo>
                <a:lnTo>
                  <a:pt x="1968118" y="35234"/>
                </a:lnTo>
                <a:lnTo>
                  <a:pt x="1975721" y="34902"/>
                </a:lnTo>
                <a:lnTo>
                  <a:pt x="1983314" y="34570"/>
                </a:lnTo>
                <a:lnTo>
                  <a:pt x="1990917" y="34250"/>
                </a:lnTo>
                <a:lnTo>
                  <a:pt x="1998521" y="33931"/>
                </a:lnTo>
                <a:lnTo>
                  <a:pt x="2006113" y="33611"/>
                </a:lnTo>
                <a:lnTo>
                  <a:pt x="2013717" y="33292"/>
                </a:lnTo>
                <a:lnTo>
                  <a:pt x="2021309" y="32972"/>
                </a:lnTo>
                <a:lnTo>
                  <a:pt x="2028912" y="32665"/>
                </a:lnTo>
                <a:lnTo>
                  <a:pt x="2036516" y="32359"/>
                </a:lnTo>
                <a:lnTo>
                  <a:pt x="2044108" y="32052"/>
                </a:lnTo>
                <a:lnTo>
                  <a:pt x="2051712" y="31745"/>
                </a:lnTo>
                <a:lnTo>
                  <a:pt x="2059304" y="31438"/>
                </a:lnTo>
                <a:lnTo>
                  <a:pt x="2066907" y="31132"/>
                </a:lnTo>
                <a:lnTo>
                  <a:pt x="2074499" y="30838"/>
                </a:lnTo>
                <a:lnTo>
                  <a:pt x="2082103" y="30544"/>
                </a:lnTo>
                <a:lnTo>
                  <a:pt x="2089707" y="30250"/>
                </a:lnTo>
                <a:lnTo>
                  <a:pt x="2097299" y="29956"/>
                </a:lnTo>
                <a:lnTo>
                  <a:pt x="2104902" y="29662"/>
                </a:lnTo>
                <a:lnTo>
                  <a:pt x="2112495" y="29368"/>
                </a:lnTo>
                <a:lnTo>
                  <a:pt x="2120098" y="29087"/>
                </a:lnTo>
                <a:lnTo>
                  <a:pt x="2127702" y="28806"/>
                </a:lnTo>
                <a:lnTo>
                  <a:pt x="2135294" y="28525"/>
                </a:lnTo>
                <a:lnTo>
                  <a:pt x="2142898" y="28243"/>
                </a:lnTo>
                <a:lnTo>
                  <a:pt x="2150490" y="27962"/>
                </a:lnTo>
                <a:lnTo>
                  <a:pt x="2158093" y="27681"/>
                </a:lnTo>
                <a:lnTo>
                  <a:pt x="2165697" y="27413"/>
                </a:lnTo>
                <a:lnTo>
                  <a:pt x="2173289" y="27144"/>
                </a:lnTo>
                <a:lnTo>
                  <a:pt x="2180893" y="26876"/>
                </a:lnTo>
                <a:lnTo>
                  <a:pt x="2188485" y="26608"/>
                </a:lnTo>
                <a:lnTo>
                  <a:pt x="2196088" y="26339"/>
                </a:lnTo>
                <a:lnTo>
                  <a:pt x="2203692" y="26071"/>
                </a:lnTo>
                <a:lnTo>
                  <a:pt x="2211284" y="25815"/>
                </a:lnTo>
                <a:lnTo>
                  <a:pt x="2218888" y="25560"/>
                </a:lnTo>
                <a:lnTo>
                  <a:pt x="2226480" y="25291"/>
                </a:lnTo>
                <a:lnTo>
                  <a:pt x="2234084" y="25048"/>
                </a:lnTo>
                <a:lnTo>
                  <a:pt x="2241676" y="24793"/>
                </a:lnTo>
                <a:lnTo>
                  <a:pt x="2249279" y="24537"/>
                </a:lnTo>
                <a:lnTo>
                  <a:pt x="2256883" y="24282"/>
                </a:lnTo>
                <a:lnTo>
                  <a:pt x="2264475" y="24039"/>
                </a:lnTo>
                <a:lnTo>
                  <a:pt x="2272079" y="23796"/>
                </a:lnTo>
                <a:lnTo>
                  <a:pt x="2279671" y="23553"/>
                </a:lnTo>
                <a:lnTo>
                  <a:pt x="2287274" y="23310"/>
                </a:lnTo>
                <a:lnTo>
                  <a:pt x="2294878" y="23068"/>
                </a:lnTo>
                <a:lnTo>
                  <a:pt x="2302470" y="22825"/>
                </a:lnTo>
                <a:lnTo>
                  <a:pt x="2310074" y="22595"/>
                </a:lnTo>
                <a:lnTo>
                  <a:pt x="2317666" y="22365"/>
                </a:lnTo>
                <a:lnTo>
                  <a:pt x="2325269" y="22122"/>
                </a:lnTo>
                <a:lnTo>
                  <a:pt x="2332873" y="21892"/>
                </a:lnTo>
                <a:lnTo>
                  <a:pt x="2340465" y="21662"/>
                </a:lnTo>
                <a:lnTo>
                  <a:pt x="2348069" y="21444"/>
                </a:lnTo>
                <a:lnTo>
                  <a:pt x="2355661" y="21214"/>
                </a:lnTo>
                <a:lnTo>
                  <a:pt x="2363265" y="20997"/>
                </a:lnTo>
                <a:lnTo>
                  <a:pt x="2370868" y="20767"/>
                </a:lnTo>
                <a:lnTo>
                  <a:pt x="2378460" y="20550"/>
                </a:lnTo>
                <a:lnTo>
                  <a:pt x="2386064" y="20333"/>
                </a:lnTo>
                <a:lnTo>
                  <a:pt x="2393656" y="20115"/>
                </a:lnTo>
                <a:lnTo>
                  <a:pt x="2401260" y="19898"/>
                </a:lnTo>
                <a:lnTo>
                  <a:pt x="2408852" y="19694"/>
                </a:lnTo>
                <a:lnTo>
                  <a:pt x="2416455" y="19476"/>
                </a:lnTo>
                <a:lnTo>
                  <a:pt x="2424059" y="19272"/>
                </a:lnTo>
                <a:lnTo>
                  <a:pt x="2431651" y="19067"/>
                </a:lnTo>
                <a:lnTo>
                  <a:pt x="2439255" y="18863"/>
                </a:lnTo>
                <a:lnTo>
                  <a:pt x="2446847" y="18658"/>
                </a:lnTo>
                <a:lnTo>
                  <a:pt x="2454450" y="18454"/>
                </a:lnTo>
                <a:lnTo>
                  <a:pt x="2462054" y="18249"/>
                </a:lnTo>
                <a:lnTo>
                  <a:pt x="2469646" y="18058"/>
                </a:lnTo>
                <a:lnTo>
                  <a:pt x="2477250" y="17853"/>
                </a:lnTo>
                <a:lnTo>
                  <a:pt x="2484842" y="17662"/>
                </a:lnTo>
                <a:lnTo>
                  <a:pt x="2492446" y="17470"/>
                </a:lnTo>
                <a:lnTo>
                  <a:pt x="2500049" y="17278"/>
                </a:lnTo>
                <a:lnTo>
                  <a:pt x="2507641" y="17086"/>
                </a:lnTo>
                <a:lnTo>
                  <a:pt x="2515245" y="16895"/>
                </a:lnTo>
                <a:lnTo>
                  <a:pt x="2522837" y="16703"/>
                </a:lnTo>
                <a:lnTo>
                  <a:pt x="2530441" y="16524"/>
                </a:lnTo>
                <a:lnTo>
                  <a:pt x="2538044" y="16345"/>
                </a:lnTo>
                <a:lnTo>
                  <a:pt x="2545636" y="16154"/>
                </a:lnTo>
                <a:lnTo>
                  <a:pt x="2553240" y="15975"/>
                </a:lnTo>
                <a:lnTo>
                  <a:pt x="2560832" y="15796"/>
                </a:lnTo>
                <a:lnTo>
                  <a:pt x="2568436" y="15617"/>
                </a:lnTo>
                <a:lnTo>
                  <a:pt x="2576039" y="15451"/>
                </a:lnTo>
                <a:lnTo>
                  <a:pt x="2583631" y="15272"/>
                </a:lnTo>
                <a:lnTo>
                  <a:pt x="2591235" y="15093"/>
                </a:lnTo>
                <a:lnTo>
                  <a:pt x="2598827" y="14927"/>
                </a:lnTo>
                <a:lnTo>
                  <a:pt x="2606431" y="14760"/>
                </a:lnTo>
                <a:lnTo>
                  <a:pt x="2614023" y="14594"/>
                </a:lnTo>
                <a:lnTo>
                  <a:pt x="2621627" y="14415"/>
                </a:lnTo>
                <a:lnTo>
                  <a:pt x="2629230" y="14262"/>
                </a:lnTo>
                <a:lnTo>
                  <a:pt x="2636822" y="14096"/>
                </a:lnTo>
                <a:lnTo>
                  <a:pt x="2644426" y="13930"/>
                </a:lnTo>
                <a:lnTo>
                  <a:pt x="2652018" y="13764"/>
                </a:lnTo>
                <a:lnTo>
                  <a:pt x="2659622" y="13610"/>
                </a:lnTo>
                <a:lnTo>
                  <a:pt x="2667225" y="13457"/>
                </a:lnTo>
                <a:lnTo>
                  <a:pt x="2674817" y="13291"/>
                </a:lnTo>
                <a:lnTo>
                  <a:pt x="2682421" y="13137"/>
                </a:lnTo>
                <a:lnTo>
                  <a:pt x="2690013" y="12984"/>
                </a:lnTo>
                <a:lnTo>
                  <a:pt x="2697617" y="12831"/>
                </a:lnTo>
                <a:lnTo>
                  <a:pt x="2705220" y="12690"/>
                </a:lnTo>
                <a:lnTo>
                  <a:pt x="2712812" y="12537"/>
                </a:lnTo>
                <a:lnTo>
                  <a:pt x="2720416" y="12383"/>
                </a:lnTo>
                <a:lnTo>
                  <a:pt x="2728008" y="12243"/>
                </a:lnTo>
                <a:lnTo>
                  <a:pt x="2735612" y="12102"/>
                </a:lnTo>
                <a:lnTo>
                  <a:pt x="2743216" y="11949"/>
                </a:lnTo>
                <a:lnTo>
                  <a:pt x="2750808" y="11808"/>
                </a:lnTo>
                <a:lnTo>
                  <a:pt x="2758411" y="11668"/>
                </a:lnTo>
                <a:lnTo>
                  <a:pt x="2766003" y="11527"/>
                </a:lnTo>
                <a:lnTo>
                  <a:pt x="2773607" y="11399"/>
                </a:lnTo>
                <a:lnTo>
                  <a:pt x="2781199" y="11259"/>
                </a:lnTo>
                <a:lnTo>
                  <a:pt x="2788803" y="11118"/>
                </a:lnTo>
                <a:lnTo>
                  <a:pt x="2796406" y="10990"/>
                </a:lnTo>
                <a:lnTo>
                  <a:pt x="2803998" y="10850"/>
                </a:lnTo>
                <a:lnTo>
                  <a:pt x="2811602" y="10722"/>
                </a:lnTo>
                <a:lnTo>
                  <a:pt x="2819194" y="10594"/>
                </a:lnTo>
                <a:lnTo>
                  <a:pt x="2826798" y="10466"/>
                </a:lnTo>
                <a:lnTo>
                  <a:pt x="2834401" y="10339"/>
                </a:lnTo>
                <a:lnTo>
                  <a:pt x="2841993" y="10211"/>
                </a:lnTo>
                <a:lnTo>
                  <a:pt x="2849597" y="10083"/>
                </a:lnTo>
                <a:lnTo>
                  <a:pt x="2857189" y="9968"/>
                </a:lnTo>
                <a:lnTo>
                  <a:pt x="2864793" y="9840"/>
                </a:lnTo>
                <a:lnTo>
                  <a:pt x="2872397" y="9712"/>
                </a:lnTo>
                <a:lnTo>
                  <a:pt x="2879989" y="9597"/>
                </a:lnTo>
                <a:lnTo>
                  <a:pt x="2887592" y="9482"/>
                </a:lnTo>
                <a:lnTo>
                  <a:pt x="2895184" y="9367"/>
                </a:lnTo>
                <a:lnTo>
                  <a:pt x="2902788" y="9252"/>
                </a:lnTo>
                <a:lnTo>
                  <a:pt x="2910392" y="9137"/>
                </a:lnTo>
                <a:lnTo>
                  <a:pt x="2917984" y="9022"/>
                </a:lnTo>
                <a:lnTo>
                  <a:pt x="2925587" y="8907"/>
                </a:lnTo>
                <a:lnTo>
                  <a:pt x="2933179" y="8792"/>
                </a:lnTo>
                <a:lnTo>
                  <a:pt x="2940783" y="8677"/>
                </a:lnTo>
                <a:lnTo>
                  <a:pt x="2948375" y="8575"/>
                </a:lnTo>
                <a:lnTo>
                  <a:pt x="2955979" y="8460"/>
                </a:lnTo>
                <a:lnTo>
                  <a:pt x="2963582" y="8358"/>
                </a:lnTo>
                <a:lnTo>
                  <a:pt x="2971175" y="8255"/>
                </a:lnTo>
                <a:lnTo>
                  <a:pt x="2978778" y="8153"/>
                </a:lnTo>
                <a:lnTo>
                  <a:pt x="2986370" y="8051"/>
                </a:lnTo>
                <a:lnTo>
                  <a:pt x="2993974" y="7949"/>
                </a:lnTo>
                <a:lnTo>
                  <a:pt x="3001578" y="7846"/>
                </a:lnTo>
                <a:lnTo>
                  <a:pt x="3009170" y="7744"/>
                </a:lnTo>
                <a:lnTo>
                  <a:pt x="3016773" y="7642"/>
                </a:lnTo>
                <a:lnTo>
                  <a:pt x="3024365" y="7540"/>
                </a:lnTo>
                <a:lnTo>
                  <a:pt x="3031969" y="7450"/>
                </a:lnTo>
                <a:lnTo>
                  <a:pt x="3039573" y="7348"/>
                </a:lnTo>
                <a:lnTo>
                  <a:pt x="3047165" y="7259"/>
                </a:lnTo>
                <a:lnTo>
                  <a:pt x="3054768" y="7169"/>
                </a:lnTo>
                <a:lnTo>
                  <a:pt x="3062360" y="7067"/>
                </a:lnTo>
                <a:lnTo>
                  <a:pt x="3069964" y="6977"/>
                </a:lnTo>
                <a:lnTo>
                  <a:pt x="3077568" y="6888"/>
                </a:lnTo>
                <a:lnTo>
                  <a:pt x="3085160" y="6798"/>
                </a:lnTo>
                <a:lnTo>
                  <a:pt x="3092763" y="6709"/>
                </a:lnTo>
                <a:lnTo>
                  <a:pt x="3100356" y="6620"/>
                </a:lnTo>
                <a:lnTo>
                  <a:pt x="3107959" y="6543"/>
                </a:lnTo>
                <a:lnTo>
                  <a:pt x="3115551" y="6453"/>
                </a:lnTo>
                <a:lnTo>
                  <a:pt x="3123155" y="6364"/>
                </a:lnTo>
                <a:lnTo>
                  <a:pt x="3130759" y="6287"/>
                </a:lnTo>
                <a:lnTo>
                  <a:pt x="3138351" y="6198"/>
                </a:lnTo>
                <a:lnTo>
                  <a:pt x="3145954" y="6121"/>
                </a:lnTo>
                <a:lnTo>
                  <a:pt x="3153546" y="6044"/>
                </a:lnTo>
                <a:lnTo>
                  <a:pt x="3161150" y="5955"/>
                </a:lnTo>
                <a:lnTo>
                  <a:pt x="3168754" y="5878"/>
                </a:lnTo>
                <a:lnTo>
                  <a:pt x="3176346" y="5802"/>
                </a:lnTo>
                <a:lnTo>
                  <a:pt x="3183949" y="5725"/>
                </a:lnTo>
                <a:lnTo>
                  <a:pt x="3191541" y="5648"/>
                </a:lnTo>
                <a:lnTo>
                  <a:pt x="3199145" y="5572"/>
                </a:lnTo>
                <a:lnTo>
                  <a:pt x="3206749" y="5508"/>
                </a:lnTo>
                <a:lnTo>
                  <a:pt x="3214341" y="5431"/>
                </a:lnTo>
                <a:lnTo>
                  <a:pt x="3221944" y="5354"/>
                </a:lnTo>
                <a:lnTo>
                  <a:pt x="3229537" y="5290"/>
                </a:lnTo>
                <a:lnTo>
                  <a:pt x="3237140" y="5214"/>
                </a:lnTo>
                <a:lnTo>
                  <a:pt x="3244744" y="5150"/>
                </a:lnTo>
                <a:lnTo>
                  <a:pt x="3252336" y="5073"/>
                </a:lnTo>
                <a:lnTo>
                  <a:pt x="3259940" y="5009"/>
                </a:lnTo>
                <a:lnTo>
                  <a:pt x="3267532" y="4945"/>
                </a:lnTo>
                <a:lnTo>
                  <a:pt x="3275135" y="4881"/>
                </a:lnTo>
                <a:lnTo>
                  <a:pt x="3282739" y="4805"/>
                </a:lnTo>
                <a:lnTo>
                  <a:pt x="3290331" y="4741"/>
                </a:lnTo>
                <a:lnTo>
                  <a:pt x="3297935" y="4677"/>
                </a:lnTo>
                <a:lnTo>
                  <a:pt x="3305527" y="4626"/>
                </a:lnTo>
                <a:lnTo>
                  <a:pt x="3313130" y="4562"/>
                </a:lnTo>
                <a:lnTo>
                  <a:pt x="3320722" y="4498"/>
                </a:lnTo>
                <a:lnTo>
                  <a:pt x="3328326" y="4434"/>
                </a:lnTo>
                <a:lnTo>
                  <a:pt x="3335930" y="4370"/>
                </a:lnTo>
                <a:lnTo>
                  <a:pt x="3343522" y="4319"/>
                </a:lnTo>
                <a:lnTo>
                  <a:pt x="3351126" y="4255"/>
                </a:lnTo>
                <a:lnTo>
                  <a:pt x="3358718" y="4204"/>
                </a:lnTo>
                <a:lnTo>
                  <a:pt x="3366321" y="4140"/>
                </a:lnTo>
                <a:lnTo>
                  <a:pt x="3373925" y="4089"/>
                </a:lnTo>
                <a:lnTo>
                  <a:pt x="3381517" y="4038"/>
                </a:lnTo>
                <a:lnTo>
                  <a:pt x="3389121" y="3974"/>
                </a:lnTo>
                <a:lnTo>
                  <a:pt x="3396713" y="3923"/>
                </a:lnTo>
                <a:lnTo>
                  <a:pt x="3404316" y="3872"/>
                </a:lnTo>
                <a:lnTo>
                  <a:pt x="3411920" y="3821"/>
                </a:lnTo>
                <a:lnTo>
                  <a:pt x="3419512" y="3770"/>
                </a:lnTo>
                <a:lnTo>
                  <a:pt x="3427116" y="3718"/>
                </a:lnTo>
                <a:lnTo>
                  <a:pt x="3434708" y="3667"/>
                </a:lnTo>
                <a:lnTo>
                  <a:pt x="3442311" y="3616"/>
                </a:lnTo>
                <a:lnTo>
                  <a:pt x="3449903" y="3565"/>
                </a:lnTo>
                <a:lnTo>
                  <a:pt x="3457507" y="3527"/>
                </a:lnTo>
                <a:lnTo>
                  <a:pt x="3465111" y="3476"/>
                </a:lnTo>
                <a:lnTo>
                  <a:pt x="3472703" y="3425"/>
                </a:lnTo>
                <a:lnTo>
                  <a:pt x="3480307" y="3386"/>
                </a:lnTo>
                <a:lnTo>
                  <a:pt x="3487899" y="3335"/>
                </a:lnTo>
                <a:lnTo>
                  <a:pt x="3495502" y="3284"/>
                </a:lnTo>
                <a:lnTo>
                  <a:pt x="3503106" y="3246"/>
                </a:lnTo>
                <a:lnTo>
                  <a:pt x="3510698" y="3207"/>
                </a:lnTo>
                <a:lnTo>
                  <a:pt x="3518302" y="3156"/>
                </a:lnTo>
                <a:lnTo>
                  <a:pt x="3525894" y="3118"/>
                </a:lnTo>
                <a:lnTo>
                  <a:pt x="3533497" y="3079"/>
                </a:lnTo>
                <a:lnTo>
                  <a:pt x="3541101" y="3028"/>
                </a:lnTo>
                <a:lnTo>
                  <a:pt x="3548693" y="2990"/>
                </a:lnTo>
                <a:lnTo>
                  <a:pt x="3556297" y="2952"/>
                </a:lnTo>
                <a:lnTo>
                  <a:pt x="3563889" y="2913"/>
                </a:lnTo>
                <a:lnTo>
                  <a:pt x="3571492" y="2875"/>
                </a:lnTo>
                <a:lnTo>
                  <a:pt x="3579096" y="2837"/>
                </a:lnTo>
                <a:lnTo>
                  <a:pt x="3586688" y="2798"/>
                </a:lnTo>
                <a:lnTo>
                  <a:pt x="3594292" y="2760"/>
                </a:lnTo>
                <a:lnTo>
                  <a:pt x="3601884" y="2722"/>
                </a:lnTo>
                <a:lnTo>
                  <a:pt x="3609488" y="2683"/>
                </a:lnTo>
                <a:lnTo>
                  <a:pt x="3617091" y="2645"/>
                </a:lnTo>
                <a:lnTo>
                  <a:pt x="3624683" y="2619"/>
                </a:lnTo>
                <a:lnTo>
                  <a:pt x="3632287" y="2581"/>
                </a:lnTo>
                <a:lnTo>
                  <a:pt x="3639879" y="2543"/>
                </a:lnTo>
                <a:lnTo>
                  <a:pt x="3647483" y="2504"/>
                </a:lnTo>
                <a:lnTo>
                  <a:pt x="3655075" y="2479"/>
                </a:lnTo>
                <a:lnTo>
                  <a:pt x="3662678" y="2440"/>
                </a:lnTo>
                <a:lnTo>
                  <a:pt x="3670282" y="2415"/>
                </a:lnTo>
                <a:lnTo>
                  <a:pt x="3677874" y="2377"/>
                </a:lnTo>
                <a:lnTo>
                  <a:pt x="3685478" y="2351"/>
                </a:lnTo>
                <a:lnTo>
                  <a:pt x="3693070" y="2313"/>
                </a:lnTo>
                <a:lnTo>
                  <a:pt x="3700673" y="2287"/>
                </a:lnTo>
                <a:lnTo>
                  <a:pt x="3708277" y="2249"/>
                </a:lnTo>
                <a:lnTo>
                  <a:pt x="3715869" y="2223"/>
                </a:lnTo>
                <a:lnTo>
                  <a:pt x="3723473" y="2198"/>
                </a:lnTo>
                <a:lnTo>
                  <a:pt x="3731065" y="2159"/>
                </a:lnTo>
                <a:lnTo>
                  <a:pt x="3738669" y="2134"/>
                </a:lnTo>
                <a:lnTo>
                  <a:pt x="3746272" y="2108"/>
                </a:lnTo>
                <a:lnTo>
                  <a:pt x="3753864" y="2083"/>
                </a:lnTo>
                <a:lnTo>
                  <a:pt x="3761468" y="2057"/>
                </a:lnTo>
                <a:lnTo>
                  <a:pt x="3769060" y="2019"/>
                </a:lnTo>
                <a:lnTo>
                  <a:pt x="3776664" y="1993"/>
                </a:lnTo>
                <a:lnTo>
                  <a:pt x="3784267" y="1968"/>
                </a:lnTo>
                <a:lnTo>
                  <a:pt x="3791859" y="1942"/>
                </a:lnTo>
                <a:lnTo>
                  <a:pt x="3799463" y="1917"/>
                </a:lnTo>
                <a:lnTo>
                  <a:pt x="3807055" y="1891"/>
                </a:lnTo>
                <a:lnTo>
                  <a:pt x="3814659" y="1865"/>
                </a:lnTo>
                <a:lnTo>
                  <a:pt x="3822262" y="1840"/>
                </a:lnTo>
                <a:lnTo>
                  <a:pt x="3829854" y="1814"/>
                </a:lnTo>
                <a:lnTo>
                  <a:pt x="3837458" y="1789"/>
                </a:lnTo>
                <a:lnTo>
                  <a:pt x="3845050" y="1776"/>
                </a:lnTo>
                <a:lnTo>
                  <a:pt x="3852654" y="1750"/>
                </a:lnTo>
                <a:lnTo>
                  <a:pt x="3860246" y="1725"/>
                </a:lnTo>
                <a:lnTo>
                  <a:pt x="3867850" y="1699"/>
                </a:lnTo>
                <a:lnTo>
                  <a:pt x="3875453" y="1674"/>
                </a:lnTo>
                <a:lnTo>
                  <a:pt x="3883045" y="1648"/>
                </a:lnTo>
                <a:lnTo>
                  <a:pt x="3890649" y="1635"/>
                </a:lnTo>
                <a:lnTo>
                  <a:pt x="3898241" y="1610"/>
                </a:lnTo>
                <a:lnTo>
                  <a:pt x="3905845" y="1584"/>
                </a:lnTo>
                <a:lnTo>
                  <a:pt x="3913448" y="1571"/>
                </a:lnTo>
                <a:lnTo>
                  <a:pt x="3921040" y="1546"/>
                </a:lnTo>
                <a:lnTo>
                  <a:pt x="3928644" y="1520"/>
                </a:lnTo>
                <a:lnTo>
                  <a:pt x="3936236" y="1508"/>
                </a:lnTo>
                <a:lnTo>
                  <a:pt x="3943840" y="1482"/>
                </a:lnTo>
                <a:lnTo>
                  <a:pt x="3951443" y="1456"/>
                </a:lnTo>
                <a:lnTo>
                  <a:pt x="3959035" y="1444"/>
                </a:lnTo>
                <a:lnTo>
                  <a:pt x="3966639" y="1418"/>
                </a:lnTo>
                <a:lnTo>
                  <a:pt x="3974231" y="1405"/>
                </a:lnTo>
                <a:lnTo>
                  <a:pt x="3981835" y="1380"/>
                </a:lnTo>
                <a:lnTo>
                  <a:pt x="3989439" y="1354"/>
                </a:lnTo>
                <a:lnTo>
                  <a:pt x="3997031" y="1341"/>
                </a:lnTo>
                <a:lnTo>
                  <a:pt x="4004634" y="1316"/>
                </a:lnTo>
                <a:lnTo>
                  <a:pt x="4012226" y="1303"/>
                </a:lnTo>
                <a:lnTo>
                  <a:pt x="4019830" y="1278"/>
                </a:lnTo>
                <a:lnTo>
                  <a:pt x="4027422" y="1265"/>
                </a:lnTo>
                <a:lnTo>
                  <a:pt x="4035026" y="1239"/>
                </a:lnTo>
                <a:lnTo>
                  <a:pt x="4042629" y="1226"/>
                </a:lnTo>
                <a:lnTo>
                  <a:pt x="4050221" y="1201"/>
                </a:lnTo>
                <a:lnTo>
                  <a:pt x="4057825" y="1188"/>
                </a:lnTo>
                <a:lnTo>
                  <a:pt x="4065417" y="1162"/>
                </a:lnTo>
                <a:lnTo>
                  <a:pt x="4073021" y="1150"/>
                </a:lnTo>
                <a:lnTo>
                  <a:pt x="4080624" y="1137"/>
                </a:lnTo>
                <a:lnTo>
                  <a:pt x="4088217" y="1111"/>
                </a:lnTo>
                <a:lnTo>
                  <a:pt x="4095820" y="1099"/>
                </a:lnTo>
                <a:lnTo>
                  <a:pt x="4103412" y="1073"/>
                </a:lnTo>
                <a:lnTo>
                  <a:pt x="4111016" y="1060"/>
                </a:lnTo>
                <a:lnTo>
                  <a:pt x="4118620" y="1035"/>
                </a:lnTo>
                <a:lnTo>
                  <a:pt x="4126212" y="1022"/>
                </a:lnTo>
                <a:lnTo>
                  <a:pt x="4133815" y="1009"/>
                </a:lnTo>
                <a:lnTo>
                  <a:pt x="4141407" y="984"/>
                </a:lnTo>
                <a:lnTo>
                  <a:pt x="4149011" y="971"/>
                </a:lnTo>
                <a:lnTo>
                  <a:pt x="4156603" y="945"/>
                </a:lnTo>
                <a:lnTo>
                  <a:pt x="4164207" y="932"/>
                </a:lnTo>
                <a:lnTo>
                  <a:pt x="4171810" y="907"/>
                </a:lnTo>
                <a:lnTo>
                  <a:pt x="4179402" y="894"/>
                </a:lnTo>
                <a:lnTo>
                  <a:pt x="4187006" y="881"/>
                </a:lnTo>
                <a:lnTo>
                  <a:pt x="4194610" y="856"/>
                </a:lnTo>
                <a:lnTo>
                  <a:pt x="4202202" y="843"/>
                </a:lnTo>
                <a:lnTo>
                  <a:pt x="4209805" y="817"/>
                </a:lnTo>
                <a:lnTo>
                  <a:pt x="4217398" y="805"/>
                </a:lnTo>
                <a:lnTo>
                  <a:pt x="4225001" y="779"/>
                </a:lnTo>
                <a:lnTo>
                  <a:pt x="4232593" y="766"/>
                </a:lnTo>
                <a:lnTo>
                  <a:pt x="4240197" y="754"/>
                </a:lnTo>
                <a:lnTo>
                  <a:pt x="4247801" y="728"/>
                </a:lnTo>
                <a:lnTo>
                  <a:pt x="4255393" y="715"/>
                </a:lnTo>
                <a:lnTo>
                  <a:pt x="4262996" y="690"/>
                </a:lnTo>
                <a:lnTo>
                  <a:pt x="4270588" y="677"/>
                </a:lnTo>
                <a:lnTo>
                  <a:pt x="4278192" y="664"/>
                </a:lnTo>
                <a:lnTo>
                  <a:pt x="4285796" y="639"/>
                </a:lnTo>
                <a:lnTo>
                  <a:pt x="4293388" y="626"/>
                </a:lnTo>
                <a:lnTo>
                  <a:pt x="4300991" y="600"/>
                </a:lnTo>
                <a:lnTo>
                  <a:pt x="4308583" y="587"/>
                </a:lnTo>
                <a:lnTo>
                  <a:pt x="4316187" y="562"/>
                </a:lnTo>
                <a:lnTo>
                  <a:pt x="4323791" y="549"/>
                </a:lnTo>
                <a:lnTo>
                  <a:pt x="4331383" y="536"/>
                </a:lnTo>
                <a:lnTo>
                  <a:pt x="4338986" y="511"/>
                </a:lnTo>
                <a:lnTo>
                  <a:pt x="4346579" y="498"/>
                </a:lnTo>
                <a:lnTo>
                  <a:pt x="4354182" y="472"/>
                </a:lnTo>
                <a:lnTo>
                  <a:pt x="4361774" y="460"/>
                </a:lnTo>
                <a:lnTo>
                  <a:pt x="4369378" y="434"/>
                </a:lnTo>
                <a:lnTo>
                  <a:pt x="4376982" y="421"/>
                </a:lnTo>
                <a:lnTo>
                  <a:pt x="4384574" y="408"/>
                </a:lnTo>
                <a:lnTo>
                  <a:pt x="4392177" y="383"/>
                </a:lnTo>
                <a:lnTo>
                  <a:pt x="4399769" y="370"/>
                </a:lnTo>
                <a:lnTo>
                  <a:pt x="4407373" y="345"/>
                </a:lnTo>
                <a:lnTo>
                  <a:pt x="4414977" y="332"/>
                </a:lnTo>
                <a:lnTo>
                  <a:pt x="4422569" y="319"/>
                </a:lnTo>
                <a:lnTo>
                  <a:pt x="4430172" y="293"/>
                </a:lnTo>
                <a:lnTo>
                  <a:pt x="4437764" y="281"/>
                </a:lnTo>
                <a:lnTo>
                  <a:pt x="4445368" y="255"/>
                </a:lnTo>
                <a:lnTo>
                  <a:pt x="4452972" y="242"/>
                </a:lnTo>
                <a:lnTo>
                  <a:pt x="4460564" y="217"/>
                </a:lnTo>
                <a:lnTo>
                  <a:pt x="4468168" y="204"/>
                </a:lnTo>
                <a:lnTo>
                  <a:pt x="4475760" y="191"/>
                </a:lnTo>
                <a:lnTo>
                  <a:pt x="4483363" y="166"/>
                </a:lnTo>
                <a:lnTo>
                  <a:pt x="4490955" y="153"/>
                </a:lnTo>
                <a:lnTo>
                  <a:pt x="4498559" y="127"/>
                </a:lnTo>
                <a:lnTo>
                  <a:pt x="4506163" y="115"/>
                </a:lnTo>
                <a:lnTo>
                  <a:pt x="4513755" y="89"/>
                </a:lnTo>
                <a:lnTo>
                  <a:pt x="4521358" y="76"/>
                </a:lnTo>
                <a:lnTo>
                  <a:pt x="4528950" y="63"/>
                </a:lnTo>
                <a:lnTo>
                  <a:pt x="4536554" y="38"/>
                </a:lnTo>
                <a:lnTo>
                  <a:pt x="4544158" y="25"/>
                </a:lnTo>
                <a:lnTo>
                  <a:pt x="4551750" y="0"/>
                </a:lnTo>
              </a:path>
            </a:pathLst>
          </a:custGeom>
          <a:ln w="12701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076450" y="942594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077973" y="1751838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076450" y="2565654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076450" y="3390138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786050" y="3269952"/>
            <a:ext cx="2241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796570" y="2419423"/>
            <a:ext cx="2241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96503" y="818752"/>
            <a:ext cx="224154" cy="10464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810255" y="1173480"/>
            <a:ext cx="5715" cy="2606675"/>
          </a:xfrm>
          <a:custGeom>
            <a:avLst/>
            <a:gdLst/>
            <a:ahLst/>
            <a:cxnLst/>
            <a:rect l="l" t="t" r="r" b="b"/>
            <a:pathLst>
              <a:path w="5714" h="2606675">
                <a:moveTo>
                  <a:pt x="0" y="0"/>
                </a:moveTo>
                <a:lnTo>
                  <a:pt x="5461" y="2606255"/>
                </a:lnTo>
              </a:path>
            </a:pathLst>
          </a:custGeom>
          <a:ln w="12192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694432" y="3787140"/>
            <a:ext cx="236219" cy="234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3301688" y="2140604"/>
            <a:ext cx="50711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002D4A"/>
                </a:solidFill>
                <a:latin typeface="Arial"/>
                <a:cs typeface="Arial"/>
              </a:rPr>
              <a:t>148 </a:t>
            </a:r>
            <a:r>
              <a:rPr dirty="0" sz="1800" spc="-5" b="1">
                <a:solidFill>
                  <a:srgbClr val="002D4A"/>
                </a:solidFill>
                <a:latin typeface="Arial"/>
                <a:cs typeface="Arial"/>
              </a:rPr>
              <a:t>hospitals </a:t>
            </a:r>
            <a:r>
              <a:rPr dirty="0" sz="1800" spc="-10" b="1">
                <a:solidFill>
                  <a:srgbClr val="002D4A"/>
                </a:solidFill>
                <a:latin typeface="Arial"/>
                <a:cs typeface="Arial"/>
              </a:rPr>
              <a:t>(14%) </a:t>
            </a:r>
            <a:r>
              <a:rPr dirty="0" sz="1800" spc="-5" b="1">
                <a:solidFill>
                  <a:srgbClr val="002D4A"/>
                </a:solidFill>
                <a:latin typeface="Arial"/>
                <a:cs typeface="Arial"/>
              </a:rPr>
              <a:t>performed </a:t>
            </a:r>
            <a:r>
              <a:rPr dirty="0" sz="1800" b="1">
                <a:solidFill>
                  <a:srgbClr val="002D4A"/>
                </a:solidFill>
                <a:latin typeface="Arial"/>
                <a:cs typeface="Arial"/>
              </a:rPr>
              <a:t>≥ </a:t>
            </a:r>
            <a:r>
              <a:rPr dirty="0" sz="1800" spc="-5" b="1">
                <a:solidFill>
                  <a:srgbClr val="002D4A"/>
                </a:solidFill>
                <a:latin typeface="Arial"/>
                <a:cs typeface="Arial"/>
              </a:rPr>
              <a:t>75</a:t>
            </a:r>
            <a:r>
              <a:rPr dirty="0" sz="1800" spc="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2D4A"/>
                </a:solidFill>
                <a:latin typeface="Arial"/>
                <a:cs typeface="Arial"/>
              </a:rPr>
              <a:t>cases/year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title"/>
          </p:nvPr>
        </p:nvSpPr>
        <p:spPr>
          <a:xfrm>
            <a:off x="2817088" y="0"/>
            <a:ext cx="3819525" cy="875665"/>
          </a:xfrm>
          <a:prstGeom prst="rect"/>
        </p:spPr>
        <p:txBody>
          <a:bodyPr wrap="square" lIns="0" tIns="1028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10"/>
              </a:spcBef>
            </a:pPr>
            <a:r>
              <a:rPr dirty="0" sz="2500" spc="-5"/>
              <a:t>Hospital Level</a:t>
            </a:r>
            <a:r>
              <a:rPr dirty="0" sz="2500" spc="-55"/>
              <a:t> </a:t>
            </a:r>
            <a:r>
              <a:rPr dirty="0" sz="2500" spc="-5"/>
              <a:t>Outcomes</a:t>
            </a:r>
            <a:endParaRPr sz="2500"/>
          </a:p>
          <a:p>
            <a:pPr algn="ctr">
              <a:lnSpc>
                <a:spcPct val="100000"/>
              </a:lnSpc>
              <a:spcBef>
                <a:spcPts val="580"/>
              </a:spcBef>
            </a:pPr>
            <a:r>
              <a:rPr dirty="0" sz="2000" i="1">
                <a:latin typeface="Arial"/>
                <a:cs typeface="Arial"/>
              </a:rPr>
              <a:t>Successful </a:t>
            </a:r>
            <a:r>
              <a:rPr dirty="0" sz="2000" spc="-5" i="1">
                <a:latin typeface="Arial"/>
                <a:cs typeface="Arial"/>
              </a:rPr>
              <a:t>MV Repair</a:t>
            </a:r>
            <a:r>
              <a:rPr dirty="0" sz="2000" spc="-8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Rate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502376" y="3787925"/>
            <a:ext cx="674370" cy="55372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algn="ctr" marR="40640">
              <a:lnSpc>
                <a:spcPct val="100000"/>
              </a:lnSpc>
              <a:spcBef>
                <a:spcPts val="180"/>
              </a:spcBef>
            </a:pP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75</a:t>
            </a:r>
            <a:endParaRPr sz="1000">
              <a:latin typeface="Arial"/>
              <a:cs typeface="Arial"/>
            </a:endParaRPr>
          </a:p>
          <a:p>
            <a:pPr marL="363855">
              <a:lnSpc>
                <a:spcPts val="1555"/>
              </a:lnSpc>
              <a:spcBef>
                <a:spcPts val="125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100</a:t>
            </a:r>
            <a:endParaRPr sz="1400">
              <a:latin typeface="Arial"/>
              <a:cs typeface="Arial"/>
            </a:endParaRPr>
          </a:p>
          <a:p>
            <a:pPr algn="ctr" marR="17145">
              <a:lnSpc>
                <a:spcPts val="1195"/>
              </a:lnSpc>
            </a:pPr>
            <a:r>
              <a:rPr dirty="0" sz="1100" spc="-5" i="1">
                <a:solidFill>
                  <a:srgbClr val="002D4A"/>
                </a:solidFill>
                <a:latin typeface="Arial"/>
                <a:cs typeface="Arial"/>
              </a:rPr>
              <a:t>Estimated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0292" y="0"/>
            <a:ext cx="385254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5"/>
              <a:t>Surgeon Level</a:t>
            </a:r>
            <a:r>
              <a:rPr dirty="0" sz="2500" spc="-55"/>
              <a:t> </a:t>
            </a:r>
            <a:r>
              <a:rPr dirty="0" sz="2500" spc="-5"/>
              <a:t>Outcomes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1895557" y="3652827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95557" y="2835106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95557" y="2017386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95557" y="381945"/>
            <a:ext cx="1250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4520" y="1984756"/>
            <a:ext cx="9721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002D4A"/>
                </a:solidFill>
                <a:latin typeface="Arial"/>
                <a:cs typeface="Arial"/>
              </a:rPr>
              <a:t>Mortality</a:t>
            </a:r>
            <a:r>
              <a:rPr dirty="0" sz="1400" spc="-114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2D4A"/>
                </a:solidFill>
                <a:latin typeface="Arial"/>
                <a:cs typeface="Arial"/>
              </a:rPr>
              <a:t>%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18264" y="3966114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03508" y="3872324"/>
            <a:ext cx="2031364" cy="640715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1247775" algn="l"/>
              </a:tabLst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100	</a:t>
            </a:r>
            <a:r>
              <a:rPr dirty="0" baseline="1984" sz="2100" spc="-7">
                <a:solidFill>
                  <a:srgbClr val="002D4A"/>
                </a:solidFill>
                <a:latin typeface="Arial"/>
                <a:cs typeface="Arial"/>
              </a:rPr>
              <a:t>200</a:t>
            </a:r>
            <a:endParaRPr baseline="1984" sz="210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  <a:spcBef>
                <a:spcPts val="740"/>
              </a:spcBef>
            </a:pPr>
            <a:r>
              <a:rPr dirty="0" sz="1400" spc="-15" b="1">
                <a:solidFill>
                  <a:srgbClr val="002D4A"/>
                </a:solidFill>
                <a:latin typeface="Arial"/>
                <a:cs typeface="Arial"/>
              </a:rPr>
              <a:t>Annual </a:t>
            </a:r>
            <a:r>
              <a:rPr dirty="0" sz="1400" b="1">
                <a:solidFill>
                  <a:srgbClr val="002D4A"/>
                </a:solidFill>
                <a:latin typeface="Arial"/>
                <a:cs typeface="Arial"/>
              </a:rPr>
              <a:t>MVRR</a:t>
            </a:r>
            <a:r>
              <a:rPr dirty="0" sz="1400" spc="-30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2D4A"/>
                </a:solidFill>
                <a:latin typeface="Arial"/>
                <a:cs typeface="Arial"/>
              </a:rPr>
              <a:t>Volume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06091" y="3974494"/>
            <a:ext cx="322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300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81605" y="520445"/>
            <a:ext cx="0" cy="3274695"/>
          </a:xfrm>
          <a:custGeom>
            <a:avLst/>
            <a:gdLst/>
            <a:ahLst/>
            <a:cxnLst/>
            <a:rect l="l" t="t" r="r" b="b"/>
            <a:pathLst>
              <a:path w="0" h="3274695">
                <a:moveTo>
                  <a:pt x="0" y="0"/>
                </a:moveTo>
                <a:lnTo>
                  <a:pt x="0" y="3274148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84654" y="3784853"/>
            <a:ext cx="4592320" cy="0"/>
          </a:xfrm>
          <a:custGeom>
            <a:avLst/>
            <a:gdLst/>
            <a:ahLst/>
            <a:cxnLst/>
            <a:rect l="l" t="t" r="r" b="b"/>
            <a:pathLst>
              <a:path w="4592320" h="0">
                <a:moveTo>
                  <a:pt x="0" y="0"/>
                </a:moveTo>
                <a:lnTo>
                  <a:pt x="4592154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773418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01361" y="3793997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210050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553205" y="3793997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81605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81605" y="3766565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76450" y="3784853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76450" y="2975610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076450" y="2158745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76450" y="1340358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076450" y="523494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4" h="0">
                <a:moveTo>
                  <a:pt x="0" y="0"/>
                </a:moveTo>
                <a:lnTo>
                  <a:pt x="105892" y="0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897885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508497" y="3793997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168390" y="3780282"/>
            <a:ext cx="0" cy="132715"/>
          </a:xfrm>
          <a:custGeom>
            <a:avLst/>
            <a:gdLst/>
            <a:ahLst/>
            <a:cxnLst/>
            <a:rect l="l" t="t" r="r" b="b"/>
            <a:pathLst>
              <a:path w="0" h="132714">
                <a:moveTo>
                  <a:pt x="0" y="0"/>
                </a:moveTo>
                <a:lnTo>
                  <a:pt x="0" y="132359"/>
                </a:lnTo>
              </a:path>
            </a:pathLst>
          </a:custGeom>
          <a:ln w="19812">
            <a:solidFill>
              <a:srgbClr val="002D4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376159" y="3156204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8843" y="0"/>
                </a:lnTo>
              </a:path>
            </a:pathLst>
          </a:custGeom>
          <a:ln w="609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376159" y="3392423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8843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8053425" y="2984587"/>
            <a:ext cx="715645" cy="488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21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Un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a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d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j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u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s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t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e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d  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Adjusted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37190" y="4069964"/>
            <a:ext cx="59817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45" b="1">
                <a:solidFill>
                  <a:srgbClr val="002D4A"/>
                </a:solidFill>
                <a:latin typeface="Arial"/>
                <a:cs typeface="Arial"/>
              </a:rPr>
              <a:t>A</a:t>
            </a: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ss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o</a:t>
            </a: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c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i</a:t>
            </a: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at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699565" y="3823067"/>
            <a:ext cx="1351280" cy="394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793750" algn="l"/>
              </a:tabLst>
            </a:pP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Unadjusted</a:t>
            </a:r>
            <a:r>
              <a:rPr dirty="0" sz="800" spc="1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P	</a:t>
            </a:r>
            <a:r>
              <a:rPr dirty="0" sz="800" spc="-10" b="1">
                <a:solidFill>
                  <a:srgbClr val="002D4A"/>
                </a:solidFill>
                <a:latin typeface="Arial"/>
                <a:cs typeface="Arial"/>
              </a:rPr>
              <a:t>Adjusted 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P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50165">
              <a:lnSpc>
                <a:spcPct val="100000"/>
              </a:lnSpc>
              <a:tabLst>
                <a:tab pos="766445" algn="l"/>
              </a:tabLst>
            </a:pP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&lt;0.001	&lt;0.001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212814" y="539493"/>
            <a:ext cx="4585806" cy="31368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635793" y="563628"/>
            <a:ext cx="2147570" cy="421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13105">
              <a:lnSpc>
                <a:spcPts val="890"/>
              </a:lnSpc>
              <a:tabLst>
                <a:tab pos="1582420" algn="l"/>
              </a:tabLst>
            </a:pPr>
            <a:r>
              <a:rPr dirty="0" sz="800" spc="50" i="1">
                <a:latin typeface="Arial"/>
                <a:cs typeface="Arial"/>
              </a:rPr>
              <a:t>Unadjusted</a:t>
            </a:r>
            <a:r>
              <a:rPr dirty="0" sz="800" spc="90" i="1">
                <a:latin typeface="Arial"/>
                <a:cs typeface="Arial"/>
              </a:rPr>
              <a:t> </a:t>
            </a:r>
            <a:r>
              <a:rPr dirty="0" sz="800" spc="50" i="1">
                <a:latin typeface="Arial"/>
                <a:cs typeface="Arial"/>
              </a:rPr>
              <a:t>P	Adjusted</a:t>
            </a:r>
            <a:r>
              <a:rPr dirty="0" sz="800" spc="5" i="1">
                <a:latin typeface="Arial"/>
                <a:cs typeface="Arial"/>
              </a:rPr>
              <a:t> </a:t>
            </a:r>
            <a:r>
              <a:rPr dirty="0" sz="800" spc="50" i="1">
                <a:latin typeface="Arial"/>
                <a:cs typeface="Arial"/>
              </a:rPr>
              <a:t>P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45"/>
              </a:spcBef>
              <a:tabLst>
                <a:tab pos="913765" algn="l"/>
                <a:tab pos="1649095" algn="l"/>
              </a:tabLst>
            </a:pPr>
            <a:r>
              <a:rPr dirty="0" sz="800" spc="60" i="1">
                <a:latin typeface="Arial"/>
                <a:cs typeface="Arial"/>
              </a:rPr>
              <a:t>Association	</a:t>
            </a:r>
            <a:r>
              <a:rPr dirty="0" sz="800" spc="55" i="1">
                <a:latin typeface="Arial"/>
                <a:cs typeface="Arial"/>
              </a:rPr>
              <a:t>&lt;.001	</a:t>
            </a:r>
            <a:r>
              <a:rPr dirty="0" sz="800" spc="65" i="1">
                <a:latin typeface="Arial"/>
                <a:cs typeface="Arial"/>
              </a:rPr>
              <a:t>&lt;.001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45"/>
              </a:spcBef>
              <a:tabLst>
                <a:tab pos="913765" algn="l"/>
                <a:tab pos="1649095" algn="l"/>
              </a:tabLst>
            </a:pPr>
            <a:r>
              <a:rPr dirty="0" sz="800" spc="60" i="1">
                <a:latin typeface="Arial"/>
                <a:cs typeface="Arial"/>
              </a:rPr>
              <a:t>Linearity	</a:t>
            </a:r>
            <a:r>
              <a:rPr dirty="0" sz="800" spc="55" i="1">
                <a:latin typeface="Arial"/>
                <a:cs typeface="Arial"/>
              </a:rPr>
              <a:t>&lt;.001	</a:t>
            </a:r>
            <a:r>
              <a:rPr dirty="0" sz="800" spc="65" i="1">
                <a:latin typeface="Arial"/>
                <a:cs typeface="Arial"/>
              </a:rPr>
              <a:t>&lt;.001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424171" y="539495"/>
            <a:ext cx="2459990" cy="634365"/>
          </a:xfrm>
          <a:custGeom>
            <a:avLst/>
            <a:gdLst/>
            <a:ahLst/>
            <a:cxnLst/>
            <a:rect l="l" t="t" r="r" b="b"/>
            <a:pathLst>
              <a:path w="2459990" h="634365">
                <a:moveTo>
                  <a:pt x="0" y="0"/>
                </a:moveTo>
                <a:lnTo>
                  <a:pt x="2459735" y="0"/>
                </a:lnTo>
                <a:lnTo>
                  <a:pt x="2459735" y="633984"/>
                </a:lnTo>
                <a:lnTo>
                  <a:pt x="0" y="63398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697479" y="2683764"/>
            <a:ext cx="6350" cy="1096010"/>
          </a:xfrm>
          <a:custGeom>
            <a:avLst/>
            <a:gdLst/>
            <a:ahLst/>
            <a:cxnLst/>
            <a:rect l="l" t="t" r="r" b="b"/>
            <a:pathLst>
              <a:path w="6350" h="1096010">
                <a:moveTo>
                  <a:pt x="0" y="0"/>
                </a:moveTo>
                <a:lnTo>
                  <a:pt x="5829" y="1095438"/>
                </a:lnTo>
              </a:path>
            </a:pathLst>
          </a:custGeom>
          <a:ln w="12192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2620526" y="3798881"/>
            <a:ext cx="1657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35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581655" y="3787140"/>
            <a:ext cx="237743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895557" y="522597"/>
            <a:ext cx="5567680" cy="9169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26110">
              <a:lnSpc>
                <a:spcPct val="100000"/>
              </a:lnSpc>
              <a:spcBef>
                <a:spcPts val="105"/>
              </a:spcBef>
            </a:pPr>
            <a:r>
              <a:rPr dirty="0" sz="2000" b="1" i="1">
                <a:solidFill>
                  <a:srgbClr val="053762"/>
                </a:solidFill>
                <a:latin typeface="Arial"/>
                <a:cs typeface="Arial"/>
              </a:rPr>
              <a:t>30-day Risk Adjusted Operative</a:t>
            </a:r>
            <a:r>
              <a:rPr dirty="0" sz="2000" spc="-240" b="1" i="1">
                <a:solidFill>
                  <a:srgbClr val="053762"/>
                </a:solidFill>
                <a:latin typeface="Arial"/>
                <a:cs typeface="Arial"/>
              </a:rPr>
              <a:t> </a:t>
            </a:r>
            <a:r>
              <a:rPr dirty="0" sz="2000" spc="-5" b="1" i="1">
                <a:solidFill>
                  <a:srgbClr val="053762"/>
                </a:solidFill>
                <a:latin typeface="Arial"/>
                <a:cs typeface="Arial"/>
              </a:rPr>
              <a:t>Mortality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502376" y="4147498"/>
            <a:ext cx="6489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i="1">
                <a:solidFill>
                  <a:srgbClr val="002D4A"/>
                </a:solidFill>
                <a:latin typeface="Arial"/>
                <a:cs typeface="Arial"/>
              </a:rPr>
              <a:t>Estimated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0292" y="0"/>
            <a:ext cx="385254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5"/>
              <a:t>Surgeon Level</a:t>
            </a:r>
            <a:r>
              <a:rPr dirty="0" sz="2500" spc="-55"/>
              <a:t> </a:t>
            </a:r>
            <a:r>
              <a:rPr dirty="0" sz="2500" spc="-5"/>
              <a:t>Outcomes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1796501" y="3652827"/>
            <a:ext cx="2241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6501" y="2835106"/>
            <a:ext cx="2241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18168" y="3966114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03413" y="3872324"/>
            <a:ext cx="2031364" cy="640715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1247775" algn="l"/>
              </a:tabLst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100	</a:t>
            </a:r>
            <a:r>
              <a:rPr dirty="0" baseline="1984" sz="2100" spc="-7">
                <a:solidFill>
                  <a:srgbClr val="002D4A"/>
                </a:solidFill>
                <a:latin typeface="Arial"/>
                <a:cs typeface="Arial"/>
              </a:rPr>
              <a:t>200</a:t>
            </a:r>
            <a:endParaRPr baseline="1984" sz="2100">
              <a:latin typeface="Arial"/>
              <a:cs typeface="Arial"/>
            </a:endParaRPr>
          </a:p>
          <a:p>
            <a:pPr marL="152400">
              <a:lnSpc>
                <a:spcPct val="100000"/>
              </a:lnSpc>
              <a:spcBef>
                <a:spcPts val="740"/>
              </a:spcBef>
            </a:pPr>
            <a:r>
              <a:rPr dirty="0" sz="1400" spc="-15" b="1">
                <a:solidFill>
                  <a:srgbClr val="002D4A"/>
                </a:solidFill>
                <a:latin typeface="Arial"/>
                <a:cs typeface="Arial"/>
              </a:rPr>
              <a:t>Annual </a:t>
            </a:r>
            <a:r>
              <a:rPr dirty="0" sz="1400" b="1">
                <a:solidFill>
                  <a:srgbClr val="002D4A"/>
                </a:solidFill>
                <a:latin typeface="Arial"/>
                <a:cs typeface="Arial"/>
              </a:rPr>
              <a:t>MVRR</a:t>
            </a:r>
            <a:r>
              <a:rPr dirty="0" sz="1400" spc="-2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002D4A"/>
                </a:solidFill>
                <a:latin typeface="Arial"/>
                <a:cs typeface="Arial"/>
              </a:rPr>
              <a:t>Volume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05996" y="3974494"/>
            <a:ext cx="322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300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076450" y="783391"/>
            <a:ext cx="4693629" cy="1596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376159" y="3156204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8843" y="0"/>
                </a:lnTo>
              </a:path>
            </a:pathLst>
          </a:custGeom>
          <a:ln w="609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376159" y="3392423"/>
            <a:ext cx="399415" cy="0"/>
          </a:xfrm>
          <a:custGeom>
            <a:avLst/>
            <a:gdLst/>
            <a:ahLst/>
            <a:cxnLst/>
            <a:rect l="l" t="t" r="r" b="b"/>
            <a:pathLst>
              <a:path w="399415" h="0">
                <a:moveTo>
                  <a:pt x="0" y="0"/>
                </a:moveTo>
                <a:lnTo>
                  <a:pt x="398843" y="0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8053425" y="2984587"/>
            <a:ext cx="715645" cy="488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2100"/>
              </a:lnSpc>
              <a:spcBef>
                <a:spcPts val="100"/>
              </a:spcBef>
            </a:pP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Un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a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d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j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u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s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t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e</a:t>
            </a:r>
            <a:r>
              <a:rPr dirty="0" sz="1000" spc="-5" b="1">
                <a:solidFill>
                  <a:srgbClr val="002D4A"/>
                </a:solidFill>
                <a:latin typeface="Arial"/>
                <a:cs typeface="Arial"/>
              </a:rPr>
              <a:t>d  </a:t>
            </a:r>
            <a:r>
              <a:rPr dirty="0" sz="1000" spc="-10" b="1">
                <a:solidFill>
                  <a:srgbClr val="002D4A"/>
                </a:solidFill>
                <a:latin typeface="Arial"/>
                <a:cs typeface="Arial"/>
              </a:rPr>
              <a:t>Adjusted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37190" y="4069964"/>
            <a:ext cx="59817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45" b="1">
                <a:solidFill>
                  <a:srgbClr val="002D4A"/>
                </a:solidFill>
                <a:latin typeface="Arial"/>
                <a:cs typeface="Arial"/>
              </a:rPr>
              <a:t>A</a:t>
            </a: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ss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o</a:t>
            </a: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c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i</a:t>
            </a: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at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99565" y="3823067"/>
            <a:ext cx="1351280" cy="394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793750" algn="l"/>
              </a:tabLst>
            </a:pP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Unadjusted</a:t>
            </a:r>
            <a:r>
              <a:rPr dirty="0" sz="800" spc="1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P	</a:t>
            </a:r>
            <a:r>
              <a:rPr dirty="0" sz="800" spc="-10" b="1">
                <a:solidFill>
                  <a:srgbClr val="002D4A"/>
                </a:solidFill>
                <a:latin typeface="Arial"/>
                <a:cs typeface="Arial"/>
              </a:rPr>
              <a:t>Adjusted </a:t>
            </a:r>
            <a:r>
              <a:rPr dirty="0" sz="800" b="1">
                <a:solidFill>
                  <a:srgbClr val="002D4A"/>
                </a:solidFill>
                <a:latin typeface="Arial"/>
                <a:cs typeface="Arial"/>
              </a:rPr>
              <a:t>P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50165">
              <a:lnSpc>
                <a:spcPct val="100000"/>
              </a:lnSpc>
              <a:tabLst>
                <a:tab pos="766445" algn="l"/>
              </a:tabLst>
            </a:pPr>
            <a:r>
              <a:rPr dirty="0" sz="800" spc="-5" b="1">
                <a:solidFill>
                  <a:srgbClr val="002D4A"/>
                </a:solidFill>
                <a:latin typeface="Arial"/>
                <a:cs typeface="Arial"/>
              </a:rPr>
              <a:t>&lt;0.001	&lt;0.001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86050" y="3269952"/>
            <a:ext cx="2241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96570" y="2419423"/>
            <a:ext cx="2241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7870" y="381945"/>
            <a:ext cx="1392555" cy="184721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635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100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9</a:t>
            </a:r>
            <a:endParaRPr sz="14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1320"/>
              </a:spcBef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400" spc="-5">
                <a:solidFill>
                  <a:srgbClr val="002D4A"/>
                </a:solidFill>
                <a:latin typeface="Arial"/>
                <a:cs typeface="Arial"/>
              </a:rPr>
              <a:t>9</a:t>
            </a:r>
            <a:r>
              <a:rPr dirty="0" sz="1400">
                <a:solidFill>
                  <a:srgbClr val="002D4A"/>
                </a:solidFill>
                <a:latin typeface="Arial"/>
                <a:cs typeface="Arial"/>
              </a:rPr>
              <a:t>7</a:t>
            </a:r>
            <a:endParaRPr sz="14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1190"/>
              </a:spcBef>
            </a:pPr>
            <a:r>
              <a:rPr dirty="0" sz="1400" spc="10" b="1">
                <a:solidFill>
                  <a:srgbClr val="002D4A"/>
                </a:solidFill>
                <a:latin typeface="Arial"/>
                <a:cs typeface="Arial"/>
              </a:rPr>
              <a:t>MV </a:t>
            </a:r>
            <a:r>
              <a:rPr dirty="0" sz="1400" spc="-5" b="1">
                <a:solidFill>
                  <a:srgbClr val="002D4A"/>
                </a:solidFill>
                <a:latin typeface="Arial"/>
                <a:cs typeface="Arial"/>
              </a:rPr>
              <a:t>Repair </a:t>
            </a:r>
            <a:r>
              <a:rPr dirty="0" sz="1400" b="1">
                <a:solidFill>
                  <a:srgbClr val="002D4A"/>
                </a:solidFill>
                <a:latin typeface="Arial"/>
                <a:cs typeface="Arial"/>
              </a:rPr>
              <a:t>%</a:t>
            </a:r>
            <a:r>
              <a:rPr dirty="0" sz="1400" spc="220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baseline="-7936" sz="2100" spc="-7">
                <a:solidFill>
                  <a:srgbClr val="002D4A"/>
                </a:solidFill>
                <a:latin typeface="Arial"/>
                <a:cs typeface="Arial"/>
              </a:rPr>
              <a:t>96</a:t>
            </a:r>
            <a:endParaRPr baseline="-7936" sz="2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03707" y="2140604"/>
            <a:ext cx="169481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002D4A"/>
                </a:solidFill>
                <a:latin typeface="Arial"/>
                <a:cs typeface="Arial"/>
              </a:rPr>
              <a:t>≥ </a:t>
            </a:r>
            <a:r>
              <a:rPr dirty="0" sz="1800" spc="-5" b="1">
                <a:solidFill>
                  <a:srgbClr val="002D4A"/>
                </a:solidFill>
                <a:latin typeface="Arial"/>
                <a:cs typeface="Arial"/>
              </a:rPr>
              <a:t>35</a:t>
            </a:r>
            <a:r>
              <a:rPr dirty="0" sz="1800" spc="-80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2D4A"/>
                </a:solidFill>
                <a:latin typeface="Arial"/>
                <a:cs typeface="Arial"/>
              </a:rPr>
              <a:t>cases/year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2066544" y="513587"/>
          <a:ext cx="4726940" cy="3413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410"/>
                <a:gridCol w="520700"/>
                <a:gridCol w="195580"/>
                <a:gridCol w="655320"/>
                <a:gridCol w="656589"/>
                <a:gridCol w="591185"/>
                <a:gridCol w="706754"/>
                <a:gridCol w="659764"/>
                <a:gridCol w="605154"/>
              </a:tblGrid>
              <a:tr h="852677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gridSpan="8">
                  <a:txBody>
                    <a:bodyPr/>
                    <a:lstStyle/>
                    <a:p>
                      <a:pPr marL="906144">
                        <a:lnSpc>
                          <a:spcPts val="2085"/>
                        </a:lnSpc>
                      </a:pPr>
                      <a:r>
                        <a:rPr dirty="0" sz="2000" b="1" i="1">
                          <a:solidFill>
                            <a:srgbClr val="053762"/>
                          </a:solidFill>
                          <a:latin typeface="Arial"/>
                          <a:cs typeface="Arial"/>
                        </a:rPr>
                        <a:t>Successful </a:t>
                      </a:r>
                      <a:r>
                        <a:rPr dirty="0" sz="2000" spc="-5" b="1" i="1">
                          <a:solidFill>
                            <a:srgbClr val="053762"/>
                          </a:solidFill>
                          <a:latin typeface="Arial"/>
                          <a:cs typeface="Arial"/>
                        </a:rPr>
                        <a:t>MV Repair</a:t>
                      </a:r>
                      <a:r>
                        <a:rPr dirty="0" sz="2000" spc="-80" b="1" i="1">
                          <a:solidFill>
                            <a:srgbClr val="0537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 i="1">
                          <a:solidFill>
                            <a:srgbClr val="053762"/>
                          </a:solidFill>
                          <a:latin typeface="Arial"/>
                          <a:cs typeface="Arial"/>
                        </a:rPr>
                        <a:t>Rate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28575">
                      <a:solidFill>
                        <a:srgbClr val="002D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8257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2D4A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gridSpan="7"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1150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dirty="0" sz="1800" spc="-10" b="1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303 </a:t>
                      </a:r>
                      <a:r>
                        <a:rPr dirty="0" sz="1800" spc="-5" b="1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surgeons </a:t>
                      </a:r>
                      <a:r>
                        <a:rPr dirty="0" sz="1800" spc="-10" b="1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(13%)</a:t>
                      </a:r>
                      <a:r>
                        <a:rPr dirty="0" sz="1800" spc="-5" b="1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 performed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FF3300"/>
                      </a:solidFill>
                      <a:prstDash val="solid"/>
                    </a:lnL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5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5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5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5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5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069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2D4A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gridSpan="7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FF3300"/>
                      </a:solidFill>
                      <a:prstDash val="solid"/>
                    </a:lnL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099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2D4A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gridSpan="7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FF3300"/>
                      </a:solidFill>
                      <a:prstDash val="solid"/>
                    </a:lnL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45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2D4A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gridSpan="7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FF3300"/>
                      </a:solidFill>
                      <a:prstDash val="solid"/>
                    </a:lnL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94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2D4A"/>
                      </a:solidFill>
                      <a:prstDash val="solid"/>
                    </a:lnL>
                    <a:lnR w="19050">
                      <a:solidFill>
                        <a:srgbClr val="FF3300"/>
                      </a:solidFill>
                      <a:prstDash val="solid"/>
                    </a:lnR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gridSpan="7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FF3300"/>
                      </a:solidFill>
                      <a:prstDash val="solid"/>
                    </a:lnL>
                    <a:lnB w="28575">
                      <a:solidFill>
                        <a:srgbClr val="002D4A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15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451484">
                        <a:lnSpc>
                          <a:spcPts val="810"/>
                        </a:lnSpc>
                        <a:spcBef>
                          <a:spcPts val="204"/>
                        </a:spcBef>
                      </a:pPr>
                      <a:r>
                        <a:rPr dirty="0" sz="1000" spc="-10" b="1">
                          <a:solidFill>
                            <a:srgbClr val="002D4A"/>
                          </a:solidFill>
                          <a:latin typeface="Arial"/>
                          <a:cs typeface="Arial"/>
                        </a:rPr>
                        <a:t>35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L w="28575">
                      <a:solidFill>
                        <a:srgbClr val="002D4A"/>
                      </a:solidFill>
                      <a:prstDash val="solid"/>
                    </a:lnL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2D4A"/>
                      </a:solidFill>
                      <a:prstDash val="solid"/>
                    </a:lnL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2D4A"/>
                      </a:solidFill>
                      <a:prstDash val="solid"/>
                    </a:lnL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2D4A"/>
                      </a:solidFill>
                      <a:prstDash val="solid"/>
                    </a:lnL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2D4A"/>
                      </a:solidFill>
                      <a:prstDash val="solid"/>
                    </a:lnL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2D4A"/>
                      </a:solidFill>
                      <a:prstDash val="solid"/>
                    </a:lnL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2D4A"/>
                      </a:solidFill>
                      <a:prstDash val="solid"/>
                    </a:lnL>
                    <a:lnR w="28575">
                      <a:solidFill>
                        <a:srgbClr val="002D4A"/>
                      </a:solidFill>
                      <a:prstDash val="solid"/>
                    </a:lnR>
                    <a:lnT w="28575">
                      <a:solidFill>
                        <a:srgbClr val="002D4A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2581655" y="3787140"/>
            <a:ext cx="237743" cy="234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502376" y="4147498"/>
            <a:ext cx="6489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i="1">
                <a:solidFill>
                  <a:srgbClr val="002D4A"/>
                </a:solidFill>
                <a:latin typeface="Arial"/>
                <a:cs typeface="Arial"/>
              </a:rPr>
              <a:t>Estimated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30490"/>
            <a:ext cx="7868284" cy="31553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3200" spc="-5" b="1">
                <a:solidFill>
                  <a:srgbClr val="002D4A"/>
                </a:solidFill>
                <a:latin typeface="Arial"/>
                <a:cs typeface="Arial"/>
              </a:rPr>
              <a:t>National hospital </a:t>
            </a:r>
            <a:r>
              <a:rPr dirty="0" sz="3200" spc="-10" b="1">
                <a:solidFill>
                  <a:srgbClr val="002D4A"/>
                </a:solidFill>
                <a:latin typeface="Arial"/>
                <a:cs typeface="Arial"/>
              </a:rPr>
              <a:t>level </a:t>
            </a:r>
            <a:r>
              <a:rPr dirty="0" sz="3200" spc="-5" b="1">
                <a:solidFill>
                  <a:srgbClr val="002D4A"/>
                </a:solidFill>
                <a:latin typeface="Arial"/>
                <a:cs typeface="Arial"/>
              </a:rPr>
              <a:t>and surgeon </a:t>
            </a:r>
            <a:r>
              <a:rPr dirty="0" sz="3200" spc="-10" b="1">
                <a:solidFill>
                  <a:srgbClr val="002D4A"/>
                </a:solidFill>
                <a:latin typeface="Arial"/>
                <a:cs typeface="Arial"/>
              </a:rPr>
              <a:t>level  </a:t>
            </a:r>
            <a:r>
              <a:rPr dirty="0" sz="3200" spc="-5" b="1">
                <a:solidFill>
                  <a:srgbClr val="002D4A"/>
                </a:solidFill>
                <a:latin typeface="Arial"/>
                <a:cs typeface="Arial"/>
              </a:rPr>
              <a:t>inverse volume-outcome relationships  were identified</a:t>
            </a:r>
            <a:r>
              <a:rPr dirty="0" sz="3200" spc="-50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2D4A"/>
                </a:solidFill>
                <a:latin typeface="Arial"/>
                <a:cs typeface="Arial"/>
              </a:rPr>
              <a:t>for:</a:t>
            </a:r>
            <a:endParaRPr sz="3200">
              <a:latin typeface="Arial"/>
              <a:cs typeface="Arial"/>
            </a:endParaRPr>
          </a:p>
          <a:p>
            <a:pPr marL="570230" indent="-214629">
              <a:lnSpc>
                <a:spcPct val="100000"/>
              </a:lnSpc>
              <a:spcBef>
                <a:spcPts val="1019"/>
              </a:spcBef>
              <a:buFont typeface="Arial"/>
              <a:buChar char="•"/>
              <a:tabLst>
                <a:tab pos="570865" algn="l"/>
              </a:tabLst>
            </a:pPr>
            <a:r>
              <a:rPr dirty="0" sz="2800" spc="-5" b="1">
                <a:solidFill>
                  <a:srgbClr val="002D4A"/>
                </a:solidFill>
                <a:latin typeface="Arial"/>
                <a:cs typeface="Arial"/>
              </a:rPr>
              <a:t>Successful Repair of Primary</a:t>
            </a:r>
            <a:r>
              <a:rPr dirty="0" sz="2800" spc="50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002D4A"/>
                </a:solidFill>
                <a:latin typeface="Arial"/>
                <a:cs typeface="Arial"/>
              </a:rPr>
              <a:t>MR</a:t>
            </a:r>
            <a:endParaRPr sz="2800">
              <a:latin typeface="Arial"/>
              <a:cs typeface="Arial"/>
            </a:endParaRPr>
          </a:p>
          <a:p>
            <a:pPr marL="570230" indent="-214629">
              <a:lnSpc>
                <a:spcPct val="100000"/>
              </a:lnSpc>
              <a:spcBef>
                <a:spcPts val="1010"/>
              </a:spcBef>
              <a:buFont typeface="Arial"/>
              <a:buChar char="•"/>
              <a:tabLst>
                <a:tab pos="570865" algn="l"/>
              </a:tabLst>
            </a:pPr>
            <a:r>
              <a:rPr dirty="0" sz="2800" b="1">
                <a:solidFill>
                  <a:srgbClr val="002D4A"/>
                </a:solidFill>
                <a:latin typeface="Arial"/>
                <a:cs typeface="Arial"/>
              </a:rPr>
              <a:t>30-day </a:t>
            </a:r>
            <a:r>
              <a:rPr dirty="0" sz="2800" spc="-5" b="1">
                <a:solidFill>
                  <a:srgbClr val="002D4A"/>
                </a:solidFill>
                <a:latin typeface="Arial"/>
                <a:cs typeface="Arial"/>
              </a:rPr>
              <a:t>Operative</a:t>
            </a:r>
            <a:r>
              <a:rPr dirty="0" sz="2800" spc="2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002D4A"/>
                </a:solidFill>
                <a:latin typeface="Arial"/>
                <a:cs typeface="Arial"/>
              </a:rPr>
              <a:t>Mortality</a:t>
            </a:r>
            <a:endParaRPr sz="2800">
              <a:latin typeface="Arial"/>
              <a:cs typeface="Arial"/>
            </a:endParaRPr>
          </a:p>
          <a:p>
            <a:pPr marL="570230" indent="-214629">
              <a:lnSpc>
                <a:spcPct val="100000"/>
              </a:lnSpc>
              <a:spcBef>
                <a:spcPts val="1010"/>
              </a:spcBef>
              <a:buFont typeface="Arial"/>
              <a:buChar char="•"/>
              <a:tabLst>
                <a:tab pos="570865" algn="l"/>
              </a:tabLst>
            </a:pPr>
            <a:r>
              <a:rPr dirty="0" sz="2800" spc="-10" b="1">
                <a:solidFill>
                  <a:srgbClr val="002D4A"/>
                </a:solidFill>
                <a:latin typeface="Arial"/>
                <a:cs typeface="Arial"/>
              </a:rPr>
              <a:t>1-year</a:t>
            </a:r>
            <a:r>
              <a:rPr dirty="0" sz="2800" spc="3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002D4A"/>
                </a:solidFill>
                <a:latin typeface="Arial"/>
                <a:cs typeface="Arial"/>
              </a:rPr>
              <a:t>Mortality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4907" y="315639"/>
            <a:ext cx="27673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Conclusions</a:t>
            </a:r>
            <a:endParaRPr sz="3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5997" y="1321260"/>
            <a:ext cx="8207375" cy="1976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3200" spc="-5" b="1">
                <a:solidFill>
                  <a:srgbClr val="002D4A"/>
                </a:solidFill>
                <a:latin typeface="Arial"/>
                <a:cs typeface="Arial"/>
              </a:rPr>
              <a:t>These findings may further inform  guideline-directed efforts </a:t>
            </a:r>
            <a:r>
              <a:rPr dirty="0" sz="3200" b="1">
                <a:solidFill>
                  <a:srgbClr val="002D4A"/>
                </a:solidFill>
                <a:latin typeface="Arial"/>
                <a:cs typeface="Arial"/>
              </a:rPr>
              <a:t>to </a:t>
            </a:r>
            <a:r>
              <a:rPr dirty="0" sz="3200" spc="-5" b="1">
                <a:solidFill>
                  <a:srgbClr val="002D4A"/>
                </a:solidFill>
                <a:latin typeface="Arial"/>
                <a:cs typeface="Arial"/>
              </a:rPr>
              <a:t>define </a:t>
            </a:r>
            <a:r>
              <a:rPr dirty="0" sz="3200" spc="-10" b="1">
                <a:solidFill>
                  <a:srgbClr val="002D4A"/>
                </a:solidFill>
                <a:latin typeface="Arial"/>
                <a:cs typeface="Arial"/>
              </a:rPr>
              <a:t>access  </a:t>
            </a:r>
            <a:r>
              <a:rPr dirty="0" sz="3200" b="1">
                <a:solidFill>
                  <a:srgbClr val="002D4A"/>
                </a:solidFill>
                <a:latin typeface="Arial"/>
                <a:cs typeface="Arial"/>
              </a:rPr>
              <a:t>to </a:t>
            </a:r>
            <a:r>
              <a:rPr dirty="0" sz="3200" spc="-5" b="1">
                <a:solidFill>
                  <a:srgbClr val="002D4A"/>
                </a:solidFill>
                <a:latin typeface="Arial"/>
                <a:cs typeface="Arial"/>
              </a:rPr>
              <a:t>experienced hospitals and surgeons</a:t>
            </a:r>
            <a:r>
              <a:rPr dirty="0" sz="3200" spc="-150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2D4A"/>
                </a:solidFill>
                <a:latin typeface="Arial"/>
                <a:cs typeface="Arial"/>
              </a:rPr>
              <a:t>for  </a:t>
            </a:r>
            <a:r>
              <a:rPr dirty="0" sz="3200" spc="-5" b="1">
                <a:solidFill>
                  <a:srgbClr val="002D4A"/>
                </a:solidFill>
                <a:latin typeface="Arial"/>
                <a:cs typeface="Arial"/>
              </a:rPr>
              <a:t>primary MR or complex MV</a:t>
            </a:r>
            <a:r>
              <a:rPr dirty="0" sz="3200" spc="-30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3200" spc="-10" b="1">
                <a:solidFill>
                  <a:srgbClr val="002D4A"/>
                </a:solidFill>
                <a:latin typeface="Arial"/>
                <a:cs typeface="Arial"/>
              </a:rPr>
              <a:t>disease.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23007" y="315639"/>
            <a:ext cx="26917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Implications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170688"/>
            <a:ext cx="8141970" cy="1305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I,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Vinay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Badhwar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DO NOT have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a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financial interest/arrangement 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or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affiliation </a:t>
            </a:r>
            <a:r>
              <a:rPr dirty="0" sz="2100" spc="10" b="1">
                <a:solidFill>
                  <a:srgbClr val="002D4A"/>
                </a:solidFill>
                <a:latin typeface="Arial"/>
                <a:cs typeface="Arial"/>
              </a:rPr>
              <a:t>with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one or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more organizations that could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be 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perceived as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a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real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or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apparent conflict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of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interest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in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the context 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of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the subject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of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this</a:t>
            </a:r>
            <a:r>
              <a:rPr dirty="0" sz="2100" spc="30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presentation.</a:t>
            </a:r>
            <a:endParaRPr sz="21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88111" y="319426"/>
            <a:ext cx="6362700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500" spc="-5"/>
              <a:t>Disclosure Statement of Financial</a:t>
            </a:r>
            <a:r>
              <a:rPr dirty="0" sz="2500" spc="5"/>
              <a:t> </a:t>
            </a:r>
            <a:r>
              <a:rPr dirty="0" sz="2500" spc="-5"/>
              <a:t>Interest</a:t>
            </a:r>
            <a:endParaRPr sz="2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81940" marR="320675" indent="-257175">
              <a:lnSpc>
                <a:spcPct val="100000"/>
              </a:lnSpc>
              <a:spcBef>
                <a:spcPts val="100"/>
              </a:spcBef>
              <a:buClr>
                <a:srgbClr val="002D4A"/>
              </a:buClr>
              <a:buSzPct val="110416"/>
              <a:buFont typeface="Arial"/>
              <a:buChar char="•"/>
              <a:tabLst>
                <a:tab pos="282575" algn="l"/>
              </a:tabLst>
            </a:pPr>
            <a:r>
              <a:rPr dirty="0" spc="-5"/>
              <a:t>Ea</a:t>
            </a:r>
            <a:r>
              <a:rPr dirty="0" spc="-5"/>
              <a:t>rly surgical correction of severe primary  degenerative </a:t>
            </a:r>
            <a:r>
              <a:rPr dirty="0"/>
              <a:t>MR is </a:t>
            </a:r>
            <a:r>
              <a:rPr dirty="0" spc="-5"/>
              <a:t>recommended provided optimal  outcomes are</a:t>
            </a:r>
            <a:r>
              <a:rPr dirty="0"/>
              <a:t> </a:t>
            </a:r>
            <a:r>
              <a:rPr dirty="0" spc="-5"/>
              <a:t>achievable.</a:t>
            </a:r>
          </a:p>
          <a:p>
            <a:pPr marL="281940" marR="85725" indent="-257175">
              <a:lnSpc>
                <a:spcPct val="100000"/>
              </a:lnSpc>
              <a:spcBef>
                <a:spcPts val="860"/>
              </a:spcBef>
              <a:buSzPct val="110416"/>
              <a:buFont typeface="Arial"/>
              <a:buChar char="•"/>
              <a:tabLst>
                <a:tab pos="282575" algn="l"/>
              </a:tabLst>
            </a:pPr>
            <a:r>
              <a:rPr dirty="0" spc="-5"/>
              <a:t>Durable </a:t>
            </a:r>
            <a:r>
              <a:rPr dirty="0"/>
              <a:t>mitral </a:t>
            </a:r>
            <a:r>
              <a:rPr dirty="0" spc="-5"/>
              <a:t>valve repair </a:t>
            </a:r>
            <a:r>
              <a:rPr dirty="0"/>
              <a:t>is </a:t>
            </a:r>
            <a:r>
              <a:rPr dirty="0" spc="-5"/>
              <a:t>superior </a:t>
            </a:r>
            <a:r>
              <a:rPr dirty="0"/>
              <a:t>to </a:t>
            </a:r>
            <a:r>
              <a:rPr dirty="0" spc="-5"/>
              <a:t>replacement  for primary</a:t>
            </a:r>
            <a:r>
              <a:rPr dirty="0" spc="-20"/>
              <a:t> </a:t>
            </a:r>
            <a:r>
              <a:rPr dirty="0"/>
              <a:t>MR</a:t>
            </a:r>
          </a:p>
          <a:p>
            <a:pPr marL="281940" marR="5080" indent="-257175">
              <a:lnSpc>
                <a:spcPct val="100000"/>
              </a:lnSpc>
              <a:spcBef>
                <a:spcPts val="865"/>
              </a:spcBef>
              <a:buSzPct val="110416"/>
              <a:buFont typeface="Arial"/>
              <a:buChar char="•"/>
              <a:tabLst>
                <a:tab pos="282575" algn="l"/>
              </a:tabLst>
            </a:pPr>
            <a:r>
              <a:rPr dirty="0" spc="-5"/>
              <a:t>The association of volume </a:t>
            </a:r>
            <a:r>
              <a:rPr dirty="0"/>
              <a:t>to </a:t>
            </a:r>
            <a:r>
              <a:rPr dirty="0" spc="-5"/>
              <a:t>outcome for </a:t>
            </a:r>
            <a:r>
              <a:rPr dirty="0"/>
              <a:t>mitral </a:t>
            </a:r>
            <a:r>
              <a:rPr dirty="0" spc="-5"/>
              <a:t>valve  surgery has not been defined by contemporary  national clinical</a:t>
            </a:r>
            <a:r>
              <a:rPr dirty="0" spc="-45"/>
              <a:t> </a:t>
            </a:r>
            <a:r>
              <a:rPr dirty="0" spc="-5"/>
              <a:t>data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0515" y="318687"/>
            <a:ext cx="751713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/>
              <a:t>Management of Primary Mitral</a:t>
            </a:r>
            <a:r>
              <a:rPr dirty="0" sz="2800" spc="70"/>
              <a:t> </a:t>
            </a:r>
            <a:r>
              <a:rPr dirty="0" sz="2800" spc="-5"/>
              <a:t>Regurgitation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2818828" y="4854557"/>
            <a:ext cx="349885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Nishimura </a:t>
            </a:r>
            <a:r>
              <a:rPr dirty="0" sz="1050" spc="-10" b="1">
                <a:solidFill>
                  <a:srgbClr val="FFFFFF"/>
                </a:solidFill>
                <a:latin typeface="Arial"/>
                <a:cs typeface="Arial"/>
              </a:rPr>
              <a:t>RA, </a:t>
            </a: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et al. J </a:t>
            </a:r>
            <a:r>
              <a:rPr dirty="0" sz="1050" spc="-15" b="1">
                <a:solidFill>
                  <a:srgbClr val="FFFFFF"/>
                </a:solidFill>
                <a:latin typeface="Arial"/>
                <a:cs typeface="Arial"/>
              </a:rPr>
              <a:t>Am </a:t>
            </a: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Coll Cardiol</a:t>
            </a:r>
            <a:r>
              <a:rPr dirty="0" sz="105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FFFFFF"/>
                </a:solidFill>
                <a:latin typeface="Arial"/>
                <a:cs typeface="Arial"/>
              </a:rPr>
              <a:t>2017;70:252-289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294" y="1121906"/>
            <a:ext cx="8387080" cy="23907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indent="-457200">
              <a:lnSpc>
                <a:spcPts val="3030"/>
              </a:lnSpc>
              <a:buClr>
                <a:srgbClr val="002D4A"/>
              </a:buClr>
              <a:buSzPct val="110416"/>
              <a:buFont typeface="Arial"/>
              <a:buAutoNum type="arabicPeriod"/>
              <a:tabLst>
                <a:tab pos="469265" algn="l"/>
                <a:tab pos="469900" algn="l"/>
              </a:tabLst>
            </a:pP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A</a:t>
            </a: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ssess volume of </a:t>
            </a:r>
            <a:r>
              <a:rPr dirty="0" sz="2400" b="1">
                <a:solidFill>
                  <a:srgbClr val="002D4A"/>
                </a:solidFill>
                <a:latin typeface="Arial"/>
                <a:cs typeface="Arial"/>
              </a:rPr>
              <a:t>MV </a:t>
            </a: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repair or replacement</a:t>
            </a:r>
            <a:r>
              <a:rPr dirty="0" sz="2400" spc="1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(MVRR)</a:t>
            </a:r>
            <a:endParaRPr sz="2400">
              <a:latin typeface="Arial"/>
              <a:cs typeface="Arial"/>
            </a:endParaRPr>
          </a:p>
          <a:p>
            <a:pPr marL="469900" marR="17780" indent="-457200">
              <a:lnSpc>
                <a:spcPts val="2880"/>
              </a:lnSpc>
              <a:spcBef>
                <a:spcPts val="2155"/>
              </a:spcBef>
              <a:buSzPct val="110416"/>
              <a:buAutoNum type="arabicPeriod"/>
              <a:tabLst>
                <a:tab pos="469265" algn="l"/>
                <a:tab pos="469900" algn="l"/>
              </a:tabLst>
            </a:pP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Assess 30-day and </a:t>
            </a:r>
            <a:r>
              <a:rPr dirty="0" sz="2400" b="1">
                <a:solidFill>
                  <a:srgbClr val="002D4A"/>
                </a:solidFill>
                <a:latin typeface="Arial"/>
                <a:cs typeface="Arial"/>
              </a:rPr>
              <a:t>1 </a:t>
            </a:r>
            <a:r>
              <a:rPr dirty="0" sz="2400" spc="-10" b="1">
                <a:solidFill>
                  <a:srgbClr val="002D4A"/>
                </a:solidFill>
                <a:latin typeface="Arial"/>
                <a:cs typeface="Arial"/>
              </a:rPr>
              <a:t>year </a:t>
            </a: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outcomes following isolated  MVRR for primary </a:t>
            </a:r>
            <a:r>
              <a:rPr dirty="0" sz="2400" b="1">
                <a:solidFill>
                  <a:srgbClr val="002D4A"/>
                </a:solidFill>
                <a:latin typeface="Arial"/>
                <a:cs typeface="Arial"/>
              </a:rPr>
              <a:t>MR </a:t>
            </a: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using national clinical</a:t>
            </a:r>
            <a:r>
              <a:rPr dirty="0" sz="2400" spc="-2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data</a:t>
            </a:r>
            <a:endParaRPr sz="2400">
              <a:latin typeface="Arial"/>
              <a:cs typeface="Arial"/>
            </a:endParaRPr>
          </a:p>
          <a:p>
            <a:pPr marL="469900" marR="5080" indent="-457200">
              <a:lnSpc>
                <a:spcPts val="2880"/>
              </a:lnSpc>
              <a:spcBef>
                <a:spcPts val="2115"/>
              </a:spcBef>
              <a:buSzPct val="110416"/>
              <a:buAutoNum type="arabicPeriod"/>
              <a:tabLst>
                <a:tab pos="469265" algn="l"/>
                <a:tab pos="469900" algn="l"/>
              </a:tabLst>
            </a:pP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Define </a:t>
            </a:r>
            <a:r>
              <a:rPr dirty="0" sz="2400" b="1">
                <a:solidFill>
                  <a:srgbClr val="002D4A"/>
                </a:solidFill>
                <a:latin typeface="Arial"/>
                <a:cs typeface="Arial"/>
              </a:rPr>
              <a:t>the MV </a:t>
            </a: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surgery volume-outcome relationship at  the hospital level and surgeon</a:t>
            </a:r>
            <a:r>
              <a:rPr dirty="0" sz="2400" spc="-2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level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9331" y="315640"/>
            <a:ext cx="207962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</a:t>
            </a:r>
            <a:r>
              <a:rPr dirty="0" spc="-5"/>
              <a:t>bj</a:t>
            </a:r>
            <a:r>
              <a:rPr dirty="0" spc="-10"/>
              <a:t>ec</a:t>
            </a:r>
            <a:r>
              <a:rPr dirty="0"/>
              <a:t>t</a:t>
            </a:r>
            <a:r>
              <a:rPr dirty="0" spc="-5"/>
              <a:t>i</a:t>
            </a:r>
            <a:r>
              <a:rPr dirty="0" spc="-10"/>
              <a:t>ves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1355" y="315640"/>
            <a:ext cx="169672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5771" y="945476"/>
            <a:ext cx="8150859" cy="3500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71650">
              <a:lnSpc>
                <a:spcPct val="100000"/>
              </a:lnSpc>
              <a:spcBef>
                <a:spcPts val="100"/>
              </a:spcBef>
            </a:pPr>
            <a:r>
              <a:rPr dirty="0" sz="2400" spc="-35" b="1" i="1">
                <a:solidFill>
                  <a:srgbClr val="002D4A"/>
                </a:solidFill>
                <a:latin typeface="Arial"/>
                <a:cs typeface="Arial"/>
              </a:rPr>
              <a:t>55,311 </a:t>
            </a:r>
            <a:r>
              <a:rPr dirty="0" sz="2400" spc="-5" b="1" i="1">
                <a:solidFill>
                  <a:srgbClr val="002D4A"/>
                </a:solidFill>
                <a:latin typeface="Arial"/>
                <a:cs typeface="Arial"/>
              </a:rPr>
              <a:t>patients </a:t>
            </a:r>
            <a:r>
              <a:rPr dirty="0" sz="2400" b="1" i="1">
                <a:solidFill>
                  <a:srgbClr val="002D4A"/>
                </a:solidFill>
                <a:latin typeface="Arial"/>
                <a:cs typeface="Arial"/>
              </a:rPr>
              <a:t>with </a:t>
            </a:r>
            <a:r>
              <a:rPr dirty="0" sz="2400" spc="-5" b="1" i="1">
                <a:solidFill>
                  <a:srgbClr val="002D4A"/>
                </a:solidFill>
                <a:latin typeface="Arial"/>
                <a:cs typeface="Arial"/>
              </a:rPr>
              <a:t>Primary</a:t>
            </a:r>
            <a:r>
              <a:rPr dirty="0" sz="2400" spc="5" b="1" i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400" spc="-20" b="1" i="1">
                <a:solidFill>
                  <a:srgbClr val="002D4A"/>
                </a:solidFill>
                <a:latin typeface="Arial"/>
                <a:cs typeface="Arial"/>
              </a:rPr>
              <a:t>MR</a:t>
            </a:r>
            <a:endParaRPr sz="2400">
              <a:latin typeface="Arial"/>
              <a:cs typeface="Arial"/>
            </a:endParaRPr>
          </a:p>
          <a:p>
            <a:pPr marL="269875" marR="5080" indent="-257175">
              <a:lnSpc>
                <a:spcPct val="100000"/>
              </a:lnSpc>
              <a:spcBef>
                <a:spcPts val="2265"/>
              </a:spcBef>
              <a:buSzPct val="110416"/>
              <a:buFont typeface="Arial"/>
              <a:buChar char="•"/>
              <a:tabLst>
                <a:tab pos="270510" algn="l"/>
              </a:tabLst>
            </a:pP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The Society of Thoracic Surgeons (STS) Adult Cardiac  Surgery Database</a:t>
            </a:r>
            <a:r>
              <a:rPr dirty="0" sz="2400" spc="2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(ACSD):</a:t>
            </a:r>
            <a:endParaRPr sz="2400">
              <a:latin typeface="Arial"/>
              <a:cs typeface="Arial"/>
            </a:endParaRPr>
          </a:p>
          <a:p>
            <a:pPr lvl="1" marL="570230" indent="-214629">
              <a:lnSpc>
                <a:spcPct val="100000"/>
              </a:lnSpc>
              <a:spcBef>
                <a:spcPts val="755"/>
              </a:spcBef>
              <a:buSzPct val="69047"/>
              <a:buFont typeface="Wingdings 2"/>
              <a:buChar char=""/>
              <a:tabLst>
                <a:tab pos="570865" algn="l"/>
              </a:tabLst>
            </a:pP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1,111 hospitals, 3,137 surgeons, 50</a:t>
            </a:r>
            <a:r>
              <a:rPr dirty="0" sz="2100" spc="1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states</a:t>
            </a:r>
            <a:endParaRPr sz="2100">
              <a:latin typeface="Arial"/>
              <a:cs typeface="Arial"/>
            </a:endParaRPr>
          </a:p>
          <a:p>
            <a:pPr lvl="1" marL="570230" indent="-214629">
              <a:lnSpc>
                <a:spcPct val="100000"/>
              </a:lnSpc>
              <a:spcBef>
                <a:spcPts val="760"/>
              </a:spcBef>
              <a:buSzPct val="69047"/>
              <a:buFont typeface="Wingdings 2"/>
              <a:buChar char=""/>
              <a:tabLst>
                <a:tab pos="570865" algn="l"/>
              </a:tabLst>
            </a:pP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&gt;95%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of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all adult operations performed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in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the</a:t>
            </a:r>
            <a:r>
              <a:rPr dirty="0" sz="2100" spc="40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US</a:t>
            </a:r>
            <a:endParaRPr sz="2100">
              <a:latin typeface="Arial"/>
              <a:cs typeface="Arial"/>
            </a:endParaRPr>
          </a:p>
          <a:p>
            <a:pPr lvl="1" marL="570230" indent="-214629">
              <a:lnSpc>
                <a:spcPct val="100000"/>
              </a:lnSpc>
              <a:spcBef>
                <a:spcPts val="755"/>
              </a:spcBef>
              <a:buSzPct val="69047"/>
              <a:buFont typeface="Wingdings 2"/>
              <a:buChar char=""/>
              <a:tabLst>
                <a:tab pos="570865" algn="l"/>
              </a:tabLst>
            </a:pP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Routine random annual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3</a:t>
            </a:r>
            <a:r>
              <a:rPr dirty="0" baseline="25793" sz="2100" b="1">
                <a:solidFill>
                  <a:srgbClr val="002D4A"/>
                </a:solidFill>
                <a:latin typeface="Arial"/>
                <a:cs typeface="Arial"/>
              </a:rPr>
              <a:t>rd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party data audits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of</a:t>
            </a:r>
            <a:r>
              <a:rPr dirty="0" sz="2100" spc="-14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10%</a:t>
            </a:r>
            <a:endParaRPr sz="2100">
              <a:latin typeface="Arial"/>
              <a:cs typeface="Arial"/>
            </a:endParaRPr>
          </a:p>
          <a:p>
            <a:pPr marL="269875" marR="1218565" indent="-257175">
              <a:lnSpc>
                <a:spcPct val="100000"/>
              </a:lnSpc>
              <a:spcBef>
                <a:spcPts val="865"/>
              </a:spcBef>
              <a:buSzPct val="110416"/>
              <a:buFont typeface="Arial"/>
              <a:buChar char="•"/>
              <a:tabLst>
                <a:tab pos="270510" algn="l"/>
              </a:tabLst>
            </a:pP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Linkage </a:t>
            </a:r>
            <a:r>
              <a:rPr dirty="0" sz="2400" b="1">
                <a:solidFill>
                  <a:srgbClr val="002D4A"/>
                </a:solidFill>
                <a:latin typeface="Arial"/>
                <a:cs typeface="Arial"/>
              </a:rPr>
              <a:t>to </a:t>
            </a: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Centers for Medicare and Medicaid  Services (CMS) for </a:t>
            </a:r>
            <a:r>
              <a:rPr dirty="0" sz="2400" spc="-10" b="1">
                <a:solidFill>
                  <a:srgbClr val="002D4A"/>
                </a:solidFill>
                <a:latin typeface="Arial"/>
                <a:cs typeface="Arial"/>
              </a:rPr>
              <a:t>1-year</a:t>
            </a:r>
            <a:r>
              <a:rPr dirty="0" sz="2400" spc="50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Outcomes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1355" y="315640"/>
            <a:ext cx="169672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4913" y="935891"/>
            <a:ext cx="8493760" cy="3388995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420"/>
              </a:spcBef>
            </a:pPr>
            <a:r>
              <a:rPr dirty="0" sz="2800" spc="-5" b="1" i="1">
                <a:solidFill>
                  <a:srgbClr val="053762"/>
                </a:solidFill>
                <a:latin typeface="Arial"/>
                <a:cs typeface="Arial"/>
              </a:rPr>
              <a:t>Outcomes</a:t>
            </a:r>
            <a:endParaRPr sz="2800">
              <a:latin typeface="Arial"/>
              <a:cs typeface="Arial"/>
            </a:endParaRPr>
          </a:p>
          <a:p>
            <a:pPr marL="269875" indent="-257175">
              <a:lnSpc>
                <a:spcPct val="100000"/>
              </a:lnSpc>
              <a:spcBef>
                <a:spcPts val="550"/>
              </a:spcBef>
              <a:buSzPct val="110416"/>
              <a:buFont typeface="Arial"/>
              <a:buChar char="•"/>
              <a:tabLst>
                <a:tab pos="270510" algn="l"/>
              </a:tabLst>
            </a:pP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Primary Outcome:</a:t>
            </a:r>
            <a:endParaRPr sz="2400">
              <a:latin typeface="Arial"/>
              <a:cs typeface="Arial"/>
            </a:endParaRPr>
          </a:p>
          <a:p>
            <a:pPr lvl="1" marL="570230" indent="-214629">
              <a:lnSpc>
                <a:spcPct val="100000"/>
              </a:lnSpc>
              <a:spcBef>
                <a:spcPts val="755"/>
              </a:spcBef>
              <a:buSzPct val="69047"/>
              <a:buFont typeface="Wingdings 2"/>
              <a:buChar char=""/>
              <a:tabLst>
                <a:tab pos="570865" algn="l"/>
              </a:tabLst>
            </a:pP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Operative Mortality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of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isolated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MV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surgery for primary</a:t>
            </a:r>
            <a:r>
              <a:rPr dirty="0" sz="2100" spc="1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MR</a:t>
            </a:r>
            <a:endParaRPr sz="2100">
              <a:latin typeface="Arial"/>
              <a:cs typeface="Arial"/>
            </a:endParaRPr>
          </a:p>
          <a:p>
            <a:pPr marL="269875" indent="-257175">
              <a:lnSpc>
                <a:spcPct val="100000"/>
              </a:lnSpc>
              <a:spcBef>
                <a:spcPts val="865"/>
              </a:spcBef>
              <a:buSzPct val="110416"/>
              <a:buFont typeface="Arial"/>
              <a:buChar char="•"/>
              <a:tabLst>
                <a:tab pos="270510" algn="l"/>
              </a:tabLst>
            </a:pP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Secondary</a:t>
            </a:r>
            <a:r>
              <a:rPr dirty="0" sz="2400" spc="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2D4A"/>
                </a:solidFill>
                <a:latin typeface="Arial"/>
                <a:cs typeface="Arial"/>
              </a:rPr>
              <a:t>Outcomes:</a:t>
            </a:r>
            <a:endParaRPr sz="2400">
              <a:latin typeface="Arial"/>
              <a:cs typeface="Arial"/>
            </a:endParaRPr>
          </a:p>
          <a:p>
            <a:pPr lvl="1" marL="570230" marR="786765" indent="-214629">
              <a:lnSpc>
                <a:spcPct val="100000"/>
              </a:lnSpc>
              <a:spcBef>
                <a:spcPts val="755"/>
              </a:spcBef>
              <a:buSzPct val="69047"/>
              <a:buFont typeface="Wingdings 2"/>
              <a:buChar char=""/>
              <a:tabLst>
                <a:tab pos="570865" algn="l"/>
              </a:tabLst>
            </a:pPr>
            <a:r>
              <a:rPr dirty="0" sz="2100" spc="-10" b="1">
                <a:solidFill>
                  <a:srgbClr val="002D4A"/>
                </a:solidFill>
                <a:latin typeface="Arial"/>
                <a:cs typeface="Arial"/>
              </a:rPr>
              <a:t>30-day: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Composite Mortality/Morbidity (bleeding, stroke,  prolonged ventilation, renal failure, </a:t>
            </a:r>
            <a:r>
              <a:rPr dirty="0" sz="2100" spc="5" b="1">
                <a:solidFill>
                  <a:srgbClr val="002D4A"/>
                </a:solidFill>
                <a:latin typeface="Arial"/>
                <a:cs typeface="Arial"/>
              </a:rPr>
              <a:t>wound</a:t>
            </a:r>
            <a:r>
              <a:rPr dirty="0" sz="2100" spc="5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infection)</a:t>
            </a:r>
            <a:endParaRPr sz="2100">
              <a:latin typeface="Arial"/>
              <a:cs typeface="Arial"/>
            </a:endParaRPr>
          </a:p>
          <a:p>
            <a:pPr lvl="1" marL="570230" indent="-214629">
              <a:lnSpc>
                <a:spcPct val="100000"/>
              </a:lnSpc>
              <a:spcBef>
                <a:spcPts val="760"/>
              </a:spcBef>
              <a:buSzPct val="69047"/>
              <a:buFont typeface="Wingdings 2"/>
              <a:buChar char=""/>
              <a:tabLst>
                <a:tab pos="570865" algn="l"/>
              </a:tabLst>
            </a:pP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Successful Repair Rate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of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primary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MR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(residual </a:t>
            </a:r>
            <a:r>
              <a:rPr dirty="0" sz="2100" b="1">
                <a:solidFill>
                  <a:srgbClr val="002D4A"/>
                </a:solidFill>
                <a:latin typeface="Arial"/>
                <a:cs typeface="Arial"/>
              </a:rPr>
              <a:t>MR ≤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mild/1+)</a:t>
            </a:r>
            <a:endParaRPr sz="2100">
              <a:latin typeface="Arial"/>
              <a:cs typeface="Arial"/>
            </a:endParaRPr>
          </a:p>
          <a:p>
            <a:pPr lvl="1" marL="570230" indent="-214629">
              <a:lnSpc>
                <a:spcPct val="100000"/>
              </a:lnSpc>
              <a:spcBef>
                <a:spcPts val="755"/>
              </a:spcBef>
              <a:buSzPct val="69047"/>
              <a:buFont typeface="Wingdings 2"/>
              <a:buChar char=""/>
              <a:tabLst>
                <a:tab pos="570865" algn="l"/>
              </a:tabLst>
            </a:pPr>
            <a:r>
              <a:rPr dirty="0" sz="2100" spc="-10" b="1">
                <a:solidFill>
                  <a:srgbClr val="002D4A"/>
                </a:solidFill>
                <a:latin typeface="Arial"/>
                <a:cs typeface="Arial"/>
              </a:rPr>
              <a:t>1-year: Mortality,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Reoperation, Heart Failure</a:t>
            </a:r>
            <a:r>
              <a:rPr dirty="0" sz="2100" spc="175" b="1">
                <a:solidFill>
                  <a:srgbClr val="002D4A"/>
                </a:solidFill>
                <a:latin typeface="Arial"/>
                <a:cs typeface="Arial"/>
              </a:rPr>
              <a:t> </a:t>
            </a:r>
            <a:r>
              <a:rPr dirty="0" sz="2100" spc="-5" b="1">
                <a:solidFill>
                  <a:srgbClr val="002D4A"/>
                </a:solidFill>
                <a:latin typeface="Arial"/>
                <a:cs typeface="Arial"/>
              </a:rPr>
              <a:t>Re-hospitalization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Patient</a:t>
            </a:r>
            <a:r>
              <a:rPr dirty="0" spc="-40"/>
              <a:t> </a:t>
            </a:r>
            <a:r>
              <a:rPr dirty="0" spc="-5"/>
              <a:t>Characteristics</a:t>
            </a: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dirty="0" sz="2400"/>
              <a:t>Lowest </a:t>
            </a:r>
            <a:r>
              <a:rPr dirty="0" sz="2400" spc="-5"/>
              <a:t>vs. Highest Volume</a:t>
            </a:r>
            <a:r>
              <a:rPr dirty="0" sz="2400" spc="-45"/>
              <a:t> </a:t>
            </a:r>
            <a:r>
              <a:rPr dirty="0" sz="2400" spc="-5"/>
              <a:t>Quartiles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1777" y="1276441"/>
          <a:ext cx="8393430" cy="3001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3065"/>
                <a:gridCol w="1628775"/>
                <a:gridCol w="1951989"/>
                <a:gridCol w="1859914"/>
              </a:tblGrid>
              <a:tr h="5312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6366C"/>
                    </a:solidFill>
                  </a:tcPr>
                </a:tc>
                <a:tc>
                  <a:txBody>
                    <a:bodyPr/>
                    <a:lstStyle/>
                    <a:p>
                      <a:pPr marL="27876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800" spc="-5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Lowest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6366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800" spc="-5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Highest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6366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287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800" b="1" i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800" spc="-85" b="1" i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2192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6366C"/>
                    </a:solidFill>
                  </a:tcPr>
                </a:tc>
              </a:tr>
              <a:tr h="614172">
                <a:tc>
                  <a:txBody>
                    <a:bodyPr/>
                    <a:lstStyle/>
                    <a:p>
                      <a:pPr algn="ctr" marR="138430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dirty="0" sz="1800" spc="-5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No Insurance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66370">
                    <a:lnL w="12700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51790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4.04%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66370"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2.35%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66370"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0335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66370"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</a:tr>
              <a:tr h="600646">
                <a:tc>
                  <a:txBody>
                    <a:bodyPr/>
                    <a:lstStyle/>
                    <a:p>
                      <a:pPr algn="ctr" marR="138430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dirty="0" sz="1800" spc="-5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Black/Hispanic</a:t>
                      </a:r>
                      <a:r>
                        <a:rPr dirty="0" sz="1800" spc="-25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Race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4859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51790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14.8%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48590"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10.2%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48590"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0335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4859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1F5F"/>
                    </a:solidFill>
                  </a:tcPr>
                </a:tc>
              </a:tr>
              <a:tr h="618705">
                <a:tc>
                  <a:txBody>
                    <a:bodyPr/>
                    <a:lstStyle/>
                    <a:p>
                      <a:pPr algn="ctr" marR="136525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dirty="0" sz="1800" spc="-5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Class </a:t>
                      </a:r>
                      <a:r>
                        <a:rPr dirty="0" sz="1800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III/IV</a:t>
                      </a:r>
                      <a:r>
                        <a:rPr dirty="0" sz="1800" spc="-40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Symptoms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53035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51790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31.9%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53035"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23.8%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53035"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1605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0.0001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53035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1F5F"/>
                    </a:solidFill>
                  </a:tcPr>
                </a:tc>
              </a:tr>
              <a:tr h="623326">
                <a:tc>
                  <a:txBody>
                    <a:bodyPr/>
                    <a:lstStyle/>
                    <a:p>
                      <a:pPr algn="ctr" marR="138430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dirty="0" sz="1800" spc="-5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Class </a:t>
                      </a:r>
                      <a:r>
                        <a:rPr dirty="0" sz="1800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800" spc="-15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Symptoms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66370">
                    <a:lnL w="1270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414655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1.8%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6637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4.1%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6637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1605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0.0001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6637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128" y="470178"/>
            <a:ext cx="8459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solidFill>
                  <a:srgbClr val="002D4A"/>
                </a:solidFill>
              </a:rPr>
              <a:t>Overall </a:t>
            </a:r>
            <a:r>
              <a:rPr dirty="0" sz="3600">
                <a:solidFill>
                  <a:srgbClr val="002D4A"/>
                </a:solidFill>
              </a:rPr>
              <a:t>MV </a:t>
            </a:r>
            <a:r>
              <a:rPr dirty="0" sz="3600" spc="-5">
                <a:solidFill>
                  <a:srgbClr val="002D4A"/>
                </a:solidFill>
              </a:rPr>
              <a:t>Repair </a:t>
            </a:r>
            <a:r>
              <a:rPr dirty="0" sz="3600">
                <a:solidFill>
                  <a:srgbClr val="002D4A"/>
                </a:solidFill>
              </a:rPr>
              <a:t>Rate </a:t>
            </a:r>
            <a:r>
              <a:rPr dirty="0" sz="3600" spc="-5">
                <a:solidFill>
                  <a:srgbClr val="002D4A"/>
                </a:solidFill>
              </a:rPr>
              <a:t>for Primary</a:t>
            </a:r>
            <a:r>
              <a:rPr dirty="0" sz="3600" spc="-60">
                <a:solidFill>
                  <a:srgbClr val="002D4A"/>
                </a:solidFill>
              </a:rPr>
              <a:t> </a:t>
            </a:r>
            <a:r>
              <a:rPr dirty="0" sz="3600">
                <a:solidFill>
                  <a:srgbClr val="002D4A"/>
                </a:solidFill>
              </a:rPr>
              <a:t>MR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478236" y="1744242"/>
            <a:ext cx="2159635" cy="1224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>
              <a:lnSpc>
                <a:spcPct val="100000"/>
              </a:lnSpc>
              <a:spcBef>
                <a:spcPts val="100"/>
              </a:spcBef>
            </a:pPr>
            <a:r>
              <a:rPr dirty="0" sz="5400" spc="-10" b="1">
                <a:solidFill>
                  <a:srgbClr val="002D4A"/>
                </a:solidFill>
                <a:latin typeface="Arial"/>
                <a:cs typeface="Arial"/>
              </a:rPr>
              <a:t>81%</a:t>
            </a:r>
            <a:endParaRPr sz="5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2400" spc="-15" b="1">
                <a:solidFill>
                  <a:srgbClr val="002D4A"/>
                </a:solidFill>
                <a:latin typeface="Arial"/>
                <a:cs typeface="Arial"/>
              </a:rPr>
              <a:t>(44,692/55,311)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90927" y="1367179"/>
          <a:ext cx="7976870" cy="2739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2885"/>
                <a:gridCol w="1627505"/>
                <a:gridCol w="1760220"/>
                <a:gridCol w="1783714"/>
              </a:tblGrid>
              <a:tr h="6217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6366C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95250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sz="2400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Lowest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20014"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6366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4290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sz="2400" spc="-5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Highest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20014"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6366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dirty="0" sz="2400" b="1" i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2400" spc="-120" b="1" i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20014"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16366C"/>
                    </a:solidFill>
                  </a:tcPr>
                </a:tc>
              </a:tr>
              <a:tr h="1144324">
                <a:tc>
                  <a:txBody>
                    <a:bodyPr/>
                    <a:lstStyle/>
                    <a:p>
                      <a:pPr marL="473075" marR="444500" indent="-143510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dirty="0" sz="2400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MV </a:t>
                      </a:r>
                      <a:r>
                        <a:rPr dirty="0" sz="2400" spc="-5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Repair</a:t>
                      </a:r>
                      <a:r>
                        <a:rPr dirty="0" sz="2400" spc="-100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for  Primary</a:t>
                      </a:r>
                      <a:r>
                        <a:rPr dirty="0" sz="2400" spc="-30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MR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48590">
                    <a:lnL w="28575">
                      <a:solidFill>
                        <a:srgbClr val="FFFFFF"/>
                      </a:solidFill>
                      <a:prstDash val="solid"/>
                    </a:lnL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algn="ctr" marR="88900">
                        <a:lnSpc>
                          <a:spcPct val="10000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63.8%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algn="ctr" marL="40640">
                        <a:lnSpc>
                          <a:spcPct val="10000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84.5%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algn="ctr" marL="17780">
                        <a:lnSpc>
                          <a:spcPct val="100000"/>
                        </a:lnSpc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2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0.0001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001F5F"/>
                    </a:solidFill>
                  </a:tcPr>
                </a:tc>
              </a:tr>
              <a:tr h="944207">
                <a:tc>
                  <a:txBody>
                    <a:bodyPr/>
                    <a:lstStyle/>
                    <a:p>
                      <a:pPr marL="213995">
                        <a:lnSpc>
                          <a:spcPct val="100000"/>
                        </a:lnSpc>
                        <a:spcBef>
                          <a:spcPts val="1820"/>
                        </a:spcBef>
                      </a:pPr>
                      <a:r>
                        <a:rPr dirty="0" sz="2400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Mini </a:t>
                      </a:r>
                      <a:r>
                        <a:rPr dirty="0" sz="2400" spc="-5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2400" spc="-60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 b="1">
                          <a:solidFill>
                            <a:srgbClr val="FBD207"/>
                          </a:solidFill>
                          <a:latin typeface="Arial"/>
                          <a:cs typeface="Arial"/>
                        </a:rPr>
                        <a:t>Robotic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31140">
                    <a:lnL w="28575">
                      <a:solidFill>
                        <a:srgbClr val="FFFFFF"/>
                      </a:solidFill>
                      <a:prstDash val="solid"/>
                    </a:lnL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90170">
                        <a:lnSpc>
                          <a:spcPct val="100000"/>
                        </a:lnSpc>
                        <a:spcBef>
                          <a:spcPts val="1820"/>
                        </a:spcBef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8.0%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31140"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1820"/>
                        </a:spcBef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37.0%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31140"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1820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0.001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31140"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Operative</a:t>
            </a:r>
            <a:r>
              <a:rPr dirty="0" spc="-55"/>
              <a:t> </a:t>
            </a:r>
            <a:r>
              <a:rPr dirty="0" spc="-5"/>
              <a:t>Characteristics</a:t>
            </a: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dirty="0" sz="2400"/>
              <a:t>Lowest </a:t>
            </a:r>
            <a:r>
              <a:rPr dirty="0" sz="2400" spc="-5"/>
              <a:t>vs. Highest Volume</a:t>
            </a:r>
            <a:r>
              <a:rPr dirty="0" sz="2400" spc="-45"/>
              <a:t> </a:t>
            </a:r>
            <a:r>
              <a:rPr dirty="0" sz="2400" spc="-5"/>
              <a:t>Quartiles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Vinay Badhwar MD</dc:creator>
  <cp:keywords>TCT 2019</cp:keywords>
  <dc:title>MV Volume-outcome</dc:title>
  <dcterms:created xsi:type="dcterms:W3CDTF">2019-09-27T14:41:55Z</dcterms:created>
  <dcterms:modified xsi:type="dcterms:W3CDTF">2019-09-27T14:41:55Z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2019-09-27T00:00:00Z</vt:filetime>
  </property>
  <property fmtid="{D5CDD505-2E9C-101B-9397-08002B2CF9AE}" pid="3" name="Creator">
    <vt:lpwstr>Acrobat PDFMaker 19 for PowerPoint</vt:lpwstr>
  </property>
  <property fmtid="{D5CDD505-2E9C-101B-9397-08002B2CF9AE}" pid="4" name="LastSaved">
    <vt:filetime>2019-09-27T00:00:00Z</vt:filetime>
  </property>
</Properties>
</file>