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73" r:id="rId5"/>
    <p:sldId id="266" r:id="rId6"/>
    <p:sldId id="267" r:id="rId7"/>
    <p:sldId id="268" r:id="rId8"/>
    <p:sldId id="269" r:id="rId9"/>
    <p:sldId id="276" r:id="rId10"/>
    <p:sldId id="270" r:id="rId11"/>
    <p:sldId id="277" r:id="rId12"/>
    <p:sldId id="278" r:id="rId13"/>
    <p:sldId id="279" r:id="rId14"/>
    <p:sldId id="271" r:id="rId15"/>
    <p:sldId id="280" r:id="rId16"/>
    <p:sldId id="275" r:id="rId17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ITLE" id="{4D8192B1-BC18-104E-9801-B402C762F90D}">
          <p14:sldIdLst>
            <p14:sldId id="273"/>
          </p14:sldIdLst>
        </p14:section>
        <p14:section name="CONFLICT DECLARATION" id="{5ACF4A0B-765E-1A47-AD0B-50D11E493BD9}">
          <p14:sldIdLst>
            <p14:sldId id="266"/>
          </p14:sldIdLst>
        </p14:section>
        <p14:section name="YOUR PRESENTATION SLIDES" id="{8E2A0FD1-1A17-B548-99C9-7617A084ED32}">
          <p14:sldIdLst>
            <p14:sldId id="267"/>
            <p14:sldId id="268"/>
            <p14:sldId id="269"/>
            <p14:sldId id="276"/>
            <p14:sldId id="270"/>
            <p14:sldId id="277"/>
            <p14:sldId id="278"/>
            <p14:sldId id="279"/>
            <p14:sldId id="271"/>
            <p14:sldId id="280"/>
          </p14:sldIdLst>
        </p14:section>
        <p14:section name="DO NOT REMOVE - END SLIDE" id="{7F8580F7-E8D7-2C4A-A9E4-C1ABA9772D33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C3B"/>
    <a:srgbClr val="50535A"/>
    <a:srgbClr val="40175B"/>
    <a:srgbClr val="612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2"/>
    <p:restoredTop sz="94694"/>
  </p:normalViewPr>
  <p:slideViewPr>
    <p:cSldViewPr snapToGrid="0">
      <p:cViewPr>
        <p:scale>
          <a:sx n="113" d="100"/>
          <a:sy n="113" d="100"/>
        </p:scale>
        <p:origin x="534" y="47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5955F-A7E8-AB4C-B93F-99E6E83838CD}" type="datetimeFigureOut">
              <a:rPr lang="fr-FR" smtClean="0"/>
              <a:t>09/05/2024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8A184-837F-9B43-AA15-2CE1C2621E4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527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8A184-837F-9B43-AA15-2CE1C2621E4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05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26340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170"/>
            <a:ext cx="6400800" cy="11025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BDDD1A3-9341-B8B5-8945-20C2BF5A19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0164" y="4321349"/>
            <a:ext cx="1123032" cy="40574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F88C13A-EFAC-47CC-8210-DBB491FC5B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73268" y="4237024"/>
            <a:ext cx="574390" cy="574390"/>
          </a:xfrm>
          <a:prstGeom prst="rect">
            <a:avLst/>
          </a:prstGeom>
        </p:spPr>
      </p:pic>
      <p:pic>
        <p:nvPicPr>
          <p:cNvPr id="6" name="Image 5" descr="Une image contenant logo&#10;&#10;Description générée automatiquement">
            <a:extLst>
              <a:ext uri="{FF2B5EF4-FFF2-40B4-BE49-F238E27FC236}">
                <a16:creationId xmlns:a16="http://schemas.microsoft.com/office/drawing/2014/main" id="{347299A1-A43E-E86D-C86D-A5B7862DCB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68952" y="954223"/>
            <a:ext cx="179746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58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78ADC7E-0B8A-4423-EF36-8291260818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0164" y="4321349"/>
            <a:ext cx="1123032" cy="40574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A61D71F-91E0-75CC-0955-9965EE414C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73268" y="4237024"/>
            <a:ext cx="574390" cy="574390"/>
          </a:xfrm>
          <a:prstGeom prst="rect">
            <a:avLst/>
          </a:prstGeom>
        </p:spPr>
      </p:pic>
      <p:pic>
        <p:nvPicPr>
          <p:cNvPr id="3" name="Image 2" descr="Une image contenant logo&#10;&#10;Description générée automatiquement">
            <a:extLst>
              <a:ext uri="{FF2B5EF4-FFF2-40B4-BE49-F238E27FC236}">
                <a16:creationId xmlns:a16="http://schemas.microsoft.com/office/drawing/2014/main" id="{F8ADCB20-A505-DD78-669D-F536E39A640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68952" y="954223"/>
            <a:ext cx="179746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2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AE6ACF4-CBC6-FF49-AA31-30A12B7DEA4B}"/>
              </a:ext>
            </a:extLst>
          </p:cNvPr>
          <p:cNvSpPr txBox="1"/>
          <p:nvPr userDrawn="1"/>
        </p:nvSpPr>
        <p:spPr>
          <a:xfrm>
            <a:off x="2895599" y="2757574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0" i="0" spc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PCRonline.com</a:t>
            </a:r>
            <a:endParaRPr lang="fr-FR" sz="2800" b="0" i="0" spc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6AF0D9D-0CF0-2FE6-FD27-7507BC6137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837645" y="1954580"/>
            <a:ext cx="1468707" cy="61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1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0D26111-C97B-A048-B3E8-668F3DCCE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796534"/>
            <a:ext cx="8742960" cy="37981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itre 1">
            <a:extLst>
              <a:ext uri="{FF2B5EF4-FFF2-40B4-BE49-F238E27FC236}">
                <a16:creationId xmlns:a16="http://schemas.microsoft.com/office/drawing/2014/main" id="{41ED1B19-CD3A-0748-AFB8-917B1301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100203"/>
            <a:ext cx="8742960" cy="4631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6A42B64-DBDB-8C48-9563-E6D475423E7A}"/>
              </a:ext>
            </a:extLst>
          </p:cNvPr>
          <p:cNvSpPr txBox="1"/>
          <p:nvPr userDrawn="1"/>
        </p:nvSpPr>
        <p:spPr>
          <a:xfrm>
            <a:off x="3969917" y="4812465"/>
            <a:ext cx="1151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EuroPCR.com</a:t>
            </a:r>
            <a:endParaRPr lang="en-US" sz="1400" b="0" i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B968FF6-BC9E-CB5D-991A-6B25EFF94D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5249" y="4784577"/>
            <a:ext cx="851882" cy="30777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69D365E-9430-9B77-A452-353E4C34F9A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6525" y="4784577"/>
            <a:ext cx="307777" cy="307777"/>
          </a:xfrm>
          <a:prstGeom prst="rect">
            <a:avLst/>
          </a:prstGeom>
        </p:spPr>
      </p:pic>
      <p:pic>
        <p:nvPicPr>
          <p:cNvPr id="6" name="Image 5" descr="Une image contenant logo&#10;&#10;Description générée automatiquement">
            <a:extLst>
              <a:ext uri="{FF2B5EF4-FFF2-40B4-BE49-F238E27FC236}">
                <a16:creationId xmlns:a16="http://schemas.microsoft.com/office/drawing/2014/main" id="{184BD6AF-C06E-09FC-D812-7961ED89645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74171" y="4737218"/>
            <a:ext cx="803115" cy="38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8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>
            <a:extLst>
              <a:ext uri="{FF2B5EF4-FFF2-40B4-BE49-F238E27FC236}">
                <a16:creationId xmlns:a16="http://schemas.microsoft.com/office/drawing/2014/main" id="{45274946-880C-4041-9441-1446B8DF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100203"/>
            <a:ext cx="8742960" cy="4631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A7E2573-7C5A-2745-B3FC-B72EB5C92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2" y="796534"/>
            <a:ext cx="4397829" cy="3798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 b="1">
                <a:latin typeface="+mn-lt"/>
              </a:defRPr>
            </a:lvl1pPr>
            <a:lvl2pPr marL="685792" indent="-342900">
              <a:buFont typeface="Arial" panose="020B0604020202020204" pitchFamily="34" charset="0"/>
              <a:buChar char="•"/>
              <a:defRPr sz="2400"/>
            </a:lvl2pPr>
            <a:lvl3pPr marL="971533" indent="-285750">
              <a:buFont typeface="Arial" panose="020B0604020202020204" pitchFamily="34" charset="0"/>
              <a:buChar char="•"/>
              <a:defRPr sz="2000"/>
            </a:lvl3pPr>
            <a:lvl4pPr marL="1314425" indent="-285750">
              <a:buFont typeface="Arial" panose="020B0604020202020204" pitchFamily="34" charset="0"/>
              <a:buChar char="•"/>
              <a:defRPr sz="1800"/>
            </a:lvl4pPr>
            <a:lvl5pPr marL="1657316" indent="-28575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pour une image  2">
            <a:extLst>
              <a:ext uri="{FF2B5EF4-FFF2-40B4-BE49-F238E27FC236}">
                <a16:creationId xmlns:a16="http://schemas.microsoft.com/office/drawing/2014/main" id="{57C97B76-2A92-F144-A8E2-5E60BE8F2B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73600" y="796529"/>
            <a:ext cx="4243531" cy="37980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0830848-CE09-734D-A511-C57EB48DA0A3}"/>
              </a:ext>
            </a:extLst>
          </p:cNvPr>
          <p:cNvSpPr txBox="1"/>
          <p:nvPr userDrawn="1"/>
        </p:nvSpPr>
        <p:spPr>
          <a:xfrm>
            <a:off x="3969917" y="4812465"/>
            <a:ext cx="1151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EuroPCR.com</a:t>
            </a:r>
            <a:endParaRPr lang="en-US" sz="1400" b="0" i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BCCCCBF-760C-2826-0B61-8990E175D2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5249" y="4784577"/>
            <a:ext cx="851882" cy="30777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3F27D00-3620-FC50-20F4-09466D3BAC8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6525" y="4784577"/>
            <a:ext cx="307777" cy="307777"/>
          </a:xfrm>
          <a:prstGeom prst="rect">
            <a:avLst/>
          </a:prstGeom>
        </p:spPr>
      </p:pic>
      <p:pic>
        <p:nvPicPr>
          <p:cNvPr id="6" name="Image 5" descr="Une image contenant logo&#10;&#10;Description générée automatiquement">
            <a:extLst>
              <a:ext uri="{FF2B5EF4-FFF2-40B4-BE49-F238E27FC236}">
                <a16:creationId xmlns:a16="http://schemas.microsoft.com/office/drawing/2014/main" id="{1318A0AF-9F02-AA6F-2AA4-11DF5B8ED90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74171" y="4737218"/>
            <a:ext cx="803115" cy="38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2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14312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33592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738" r:id="rId4"/>
    <p:sldLayoutId id="2147483739" r:id="rId5"/>
  </p:sldLayoutIdLst>
  <p:txStyles>
    <p:titleStyle>
      <a:lvl1pPr algn="ctr" defTabSz="457189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C642961-C9B9-E149-FFCE-24E3892B71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Transcatheter</a:t>
            </a:r>
            <a:r>
              <a:rPr lang="en-US" sz="2800" b="1" dirty="0"/>
              <a:t> Aortic Valve Replacement with a self-expanding </a:t>
            </a:r>
            <a:r>
              <a:rPr lang="en-US" sz="2800" b="1" dirty="0" err="1"/>
              <a:t>bioprosthesis</a:t>
            </a:r>
            <a:r>
              <a:rPr lang="en-US" sz="2800" b="1" dirty="0"/>
              <a:t>: clinical and durability data up to 12 years.</a:t>
            </a:r>
            <a:endParaRPr lang="en-US" sz="2800" dirty="0"/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C2FF0DB3-39F0-5746-1595-065FFAD90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9377"/>
            <a:ext cx="6400800" cy="1102519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Dr. Luca Testa</a:t>
            </a:r>
            <a:r>
              <a:rPr lang="en-US" dirty="0" smtClean="0"/>
              <a:t>, MD, PhD, Contract Professor of Cardiology </a:t>
            </a:r>
          </a:p>
          <a:p>
            <a:r>
              <a:rPr lang="en-US" dirty="0" smtClean="0"/>
              <a:t>Department </a:t>
            </a:r>
            <a:r>
              <a:rPr lang="en-US" dirty="0"/>
              <a:t>of Cardiology, IRCCS Pol San Donato, </a:t>
            </a:r>
            <a:r>
              <a:rPr lang="en-US" dirty="0" smtClean="0"/>
              <a:t>Milan</a:t>
            </a:r>
            <a:r>
              <a:rPr lang="en-US" dirty="0"/>
              <a:t>, </a:t>
            </a:r>
            <a:r>
              <a:rPr lang="en-US" dirty="0" smtClean="0"/>
              <a:t>Italy</a:t>
            </a:r>
          </a:p>
          <a:p>
            <a:r>
              <a:rPr lang="en-US" dirty="0" smtClean="0"/>
              <a:t>“Vita e Salute” University, Milan, Italy</a:t>
            </a:r>
            <a:endParaRPr lang="it-IT" dirty="0"/>
          </a:p>
          <a:p>
            <a:r>
              <a:rPr lang="en-US" dirty="0" smtClean="0"/>
              <a:t>Email</a:t>
            </a:r>
            <a:r>
              <a:rPr lang="en-US" dirty="0"/>
              <a:t>: luctes@gmail.com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83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Only</a:t>
            </a:r>
            <a:r>
              <a:rPr lang="it-IT" dirty="0" smtClean="0"/>
              <a:t> a small </a:t>
            </a:r>
            <a:r>
              <a:rPr lang="it-IT" dirty="0" err="1" smtClean="0"/>
              <a:t>number</a:t>
            </a:r>
            <a:r>
              <a:rPr lang="it-IT" dirty="0" smtClean="0"/>
              <a:t> of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alive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long </a:t>
            </a:r>
            <a:r>
              <a:rPr lang="it-IT" dirty="0" err="1" smtClean="0"/>
              <a:t>term</a:t>
            </a:r>
            <a:r>
              <a:rPr lang="it-IT" dirty="0" smtClean="0"/>
              <a:t> (90% </a:t>
            </a:r>
            <a:r>
              <a:rPr lang="it-IT" dirty="0" err="1" smtClean="0"/>
              <a:t>mortality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10Y) </a:t>
            </a:r>
            <a:r>
              <a:rPr lang="it-IT" dirty="0" err="1" smtClean="0"/>
              <a:t>limiting</a:t>
            </a:r>
            <a:r>
              <a:rPr lang="it-IT" dirty="0" smtClean="0"/>
              <a:t> the </a:t>
            </a:r>
            <a:r>
              <a:rPr lang="it-IT" dirty="0" err="1" smtClean="0"/>
              <a:t>possibility</a:t>
            </a:r>
            <a:r>
              <a:rPr lang="it-IT" dirty="0" smtClean="0"/>
              <a:t> to derive definite </a:t>
            </a:r>
            <a:r>
              <a:rPr lang="it-IT" dirty="0" err="1" smtClean="0"/>
              <a:t>conclusions</a:t>
            </a:r>
            <a:r>
              <a:rPr lang="it-IT" dirty="0" smtClean="0"/>
              <a:t>, </a:t>
            </a:r>
            <a:r>
              <a:rPr lang="it-IT" dirty="0" err="1" smtClean="0"/>
              <a:t>however</a:t>
            </a:r>
            <a:r>
              <a:rPr lang="it-IT" dirty="0" smtClean="0"/>
              <a:t>….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single,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others</a:t>
            </a:r>
            <a:r>
              <a:rPr lang="it-IT" dirty="0" smtClean="0"/>
              <a:t>, </a:t>
            </a:r>
            <a:r>
              <a:rPr lang="it-IT" dirty="0" err="1" smtClean="0"/>
              <a:t>significant</a:t>
            </a:r>
            <a:r>
              <a:rPr lang="it-IT" dirty="0" smtClean="0"/>
              <a:t> </a:t>
            </a:r>
            <a:r>
              <a:rPr lang="it-IT" dirty="0" err="1" smtClean="0"/>
              <a:t>limitation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36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0531F0-9059-30B3-C19A-ACA63C3DB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720334"/>
            <a:ext cx="8742960" cy="379818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….t</a:t>
            </a:r>
            <a:r>
              <a:rPr lang="en-US" dirty="0" smtClean="0"/>
              <a:t>hese data concerning the most widely adopted SE valve are reassuring for patients with longer life expectancy as no signal of unexpected fast (or faster than a surgical valve…) degeneration has been observed.</a:t>
            </a:r>
          </a:p>
          <a:p>
            <a:endParaRPr lang="en-US" dirty="0" smtClean="0"/>
          </a:p>
          <a:p>
            <a:r>
              <a:rPr lang="en-US" dirty="0" smtClean="0"/>
              <a:t>The performance of this platform in younger patients should be specifically evaluated as it may differ.</a:t>
            </a:r>
          </a:p>
          <a:p>
            <a:endParaRPr lang="en-US" dirty="0" smtClean="0"/>
          </a:p>
          <a:p>
            <a:r>
              <a:rPr lang="en-US" dirty="0" smtClean="0"/>
              <a:t>Here in Europe, are we really treating young patients?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DA34E2-7326-B642-BBAB-85E0B0D9A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err="1">
                <a:cs typeface="Champagne &amp; Limousines"/>
              </a:rPr>
              <a:t>Why</a:t>
            </a:r>
            <a:r>
              <a:rPr lang="fr-FR">
                <a:cs typeface="Champagne &amp; Limousines"/>
              </a:rPr>
              <a:t> </a:t>
            </a:r>
            <a:r>
              <a:rPr lang="fr-FR" err="1">
                <a:cs typeface="Champagne &amp; Limousines"/>
              </a:rPr>
              <a:t>is</a:t>
            </a:r>
            <a:r>
              <a:rPr lang="fr-FR">
                <a:cs typeface="Champagne &amp; Limousines"/>
              </a:rPr>
              <a:t> </a:t>
            </a:r>
            <a:r>
              <a:rPr lang="fr-FR" err="1">
                <a:cs typeface="Champagne &amp; Limousines"/>
              </a:rPr>
              <a:t>this</a:t>
            </a:r>
            <a:r>
              <a:rPr lang="fr-FR">
                <a:cs typeface="Champagne &amp; Limousines"/>
              </a:rPr>
              <a:t> important?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C642961-C9B9-E149-FFCE-24E3892B71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Thanks for the attention</a:t>
            </a:r>
            <a:endParaRPr lang="en-US" sz="4000" dirty="0"/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C2FF0DB3-39F0-5746-1595-065FFAD90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9377"/>
            <a:ext cx="6400800" cy="1102519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Dr. Luca Testa</a:t>
            </a:r>
            <a:r>
              <a:rPr lang="en-US" dirty="0" smtClean="0"/>
              <a:t>, MD, PhD, Contract Professor of Cardiology </a:t>
            </a:r>
          </a:p>
          <a:p>
            <a:r>
              <a:rPr lang="en-US" dirty="0" smtClean="0"/>
              <a:t>Department </a:t>
            </a:r>
            <a:r>
              <a:rPr lang="en-US" dirty="0"/>
              <a:t>of Cardiology, IRCCS Pol San Donato, </a:t>
            </a:r>
            <a:r>
              <a:rPr lang="en-US" dirty="0" smtClean="0"/>
              <a:t>Milan</a:t>
            </a:r>
            <a:r>
              <a:rPr lang="en-US" dirty="0"/>
              <a:t>, </a:t>
            </a:r>
            <a:r>
              <a:rPr lang="en-US" dirty="0" smtClean="0"/>
              <a:t>Italy</a:t>
            </a:r>
          </a:p>
          <a:p>
            <a:r>
              <a:rPr lang="en-US" dirty="0" smtClean="0"/>
              <a:t>“Vita e Salute” University, Milan, Italy</a:t>
            </a:r>
            <a:endParaRPr lang="it-IT" dirty="0"/>
          </a:p>
          <a:p>
            <a:r>
              <a:rPr lang="en-US" dirty="0" smtClean="0"/>
              <a:t>Email</a:t>
            </a:r>
            <a:r>
              <a:rPr lang="en-US" dirty="0"/>
              <a:t>: luctes@gmail.com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52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00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3782C-6036-2345-AAE4-6D60AA43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a typeface="Champagne &amp; Limousines" charset="0"/>
                <a:cs typeface="Champagne &amp; Limousines" charset="0"/>
              </a:rPr>
              <a:t>Potential conflicts of interest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06A3CD-2201-BC6E-A9D9-544E683AD463}"/>
              </a:ext>
            </a:extLst>
          </p:cNvPr>
          <p:cNvSpPr txBox="1"/>
          <p:nvPr/>
        </p:nvSpPr>
        <p:spPr>
          <a:xfrm>
            <a:off x="415628" y="925354"/>
            <a:ext cx="4550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Speaker's name : Luca Testa</a:t>
            </a:r>
          </a:p>
        </p:txBody>
      </p:sp>
      <p:sp>
        <p:nvSpPr>
          <p:cNvPr id="5" name="object 18"/>
          <p:cNvSpPr txBox="1"/>
          <p:nvPr/>
        </p:nvSpPr>
        <p:spPr>
          <a:xfrm>
            <a:off x="502259" y="1619679"/>
            <a:ext cx="2985627" cy="70259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spc="-4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Affiliation/Financial</a:t>
            </a:r>
            <a:r>
              <a:rPr sz="1500" b="1" spc="-26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-4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0497">
              <a:tabLst>
                <a:tab pos="403374" algn="l"/>
                <a:tab pos="403850" algn="l"/>
              </a:tabLst>
            </a:pPr>
            <a:r>
              <a:rPr sz="1500" spc="-8" dirty="0">
                <a:latin typeface="Arial" panose="020B0604020202020204" pitchFamily="34" charset="0"/>
                <a:cs typeface="Arial" panose="020B0604020202020204" pitchFamily="34" charset="0"/>
              </a:rPr>
              <a:t>Grant/Research</a:t>
            </a:r>
            <a:r>
              <a:rPr sz="1500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4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19"/>
          <p:cNvSpPr txBox="1"/>
          <p:nvPr/>
        </p:nvSpPr>
        <p:spPr>
          <a:xfrm>
            <a:off x="695831" y="2916032"/>
            <a:ext cx="2443154" cy="2404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048">
              <a:spcBef>
                <a:spcPts val="75"/>
              </a:spcBef>
              <a:tabLst>
                <a:tab pos="202401" algn="l"/>
                <a:tab pos="202878" algn="l"/>
              </a:tabLst>
            </a:pPr>
            <a:r>
              <a:rPr lang="it-IT" sz="1500" spc="-4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sz="1500" spc="-4" dirty="0" err="1">
                <a:latin typeface="Arial" panose="020B0604020202020204" pitchFamily="34" charset="0"/>
                <a:cs typeface="Arial" panose="020B0604020202020204" pitchFamily="34" charset="0"/>
              </a:rPr>
              <a:t>nsulting</a:t>
            </a:r>
            <a:r>
              <a:rPr sz="15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8" dirty="0">
                <a:latin typeface="Arial" panose="020B0604020202020204" pitchFamily="34" charset="0"/>
                <a:cs typeface="Arial" panose="020B0604020202020204" pitchFamily="34" charset="0"/>
              </a:rPr>
              <a:t>Fees/Honoraria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20"/>
          <p:cNvSpPr txBox="1"/>
          <p:nvPr/>
        </p:nvSpPr>
        <p:spPr>
          <a:xfrm>
            <a:off x="695831" y="3704340"/>
            <a:ext cx="2420579" cy="2404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048">
              <a:spcBef>
                <a:spcPts val="75"/>
              </a:spcBef>
              <a:tabLst>
                <a:tab pos="202401" algn="l"/>
                <a:tab pos="202878" algn="l"/>
              </a:tabLst>
            </a:pPr>
            <a:r>
              <a:rPr lang="it-IT" sz="1500" spc="-8" dirty="0" err="1">
                <a:latin typeface="Arial" panose="020B0604020202020204" pitchFamily="34" charset="0"/>
                <a:cs typeface="Arial" panose="020B0604020202020204" pitchFamily="34" charset="0"/>
              </a:rPr>
              <a:t>Proctoring</a:t>
            </a:r>
            <a:r>
              <a:rPr lang="it-IT" sz="1500" spc="-8" dirty="0">
                <a:latin typeface="Arial" panose="020B0604020202020204" pitchFamily="34" charset="0"/>
                <a:cs typeface="Arial" panose="020B0604020202020204" pitchFamily="34" charset="0"/>
              </a:rPr>
              <a:t> Activity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1"/>
          <p:cNvSpPr txBox="1"/>
          <p:nvPr/>
        </p:nvSpPr>
        <p:spPr>
          <a:xfrm>
            <a:off x="5018648" y="3631403"/>
            <a:ext cx="3091391" cy="979435"/>
          </a:xfrm>
          <a:prstGeom prst="rect">
            <a:avLst/>
          </a:prstGeom>
        </p:spPr>
        <p:txBody>
          <a:bodyPr vert="horz" wrap="square" lIns="0" tIns="50483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US" sz="1500" spc="-4" dirty="0">
                <a:latin typeface="Arial" panose="020B0604020202020204" pitchFamily="34" charset="0"/>
                <a:cs typeface="Arial" panose="020B0604020202020204" pitchFamily="34" charset="0"/>
              </a:rPr>
              <a:t>Abbott, Boston Scientific, </a:t>
            </a:r>
            <a:r>
              <a:rPr lang="en-US" sz="1500" spc="-4" dirty="0" err="1">
                <a:latin typeface="Arial" panose="020B0604020202020204" pitchFamily="34" charset="0"/>
                <a:cs typeface="Arial" panose="020B0604020202020204" pitchFamily="34" charset="0"/>
              </a:rPr>
              <a:t>Cardionovum</a:t>
            </a:r>
            <a:r>
              <a:rPr lang="en-US" sz="1500" spc="-4" dirty="0">
                <a:latin typeface="Arial" panose="020B0604020202020204" pitchFamily="34" charset="0"/>
                <a:cs typeface="Arial" panose="020B0604020202020204" pitchFamily="34" charset="0"/>
              </a:rPr>
              <a:t>, Concept Medical, </a:t>
            </a:r>
            <a:r>
              <a:rPr lang="en-US" sz="1500" spc="-8" dirty="0">
                <a:latin typeface="Arial" panose="020B0604020202020204" pitchFamily="34" charset="0"/>
                <a:cs typeface="Arial" panose="020B0604020202020204" pitchFamily="34" charset="0"/>
              </a:rPr>
              <a:t>Medtronic</a:t>
            </a:r>
            <a:r>
              <a:rPr lang="en-US" sz="1500" spc="-8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spc="-4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Meril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marR="3810">
              <a:lnSpc>
                <a:spcPct val="80000"/>
              </a:lnSpc>
              <a:spcBef>
                <a:spcPts val="398"/>
              </a:spcBef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2"/>
          <p:cNvSpPr txBox="1"/>
          <p:nvPr/>
        </p:nvSpPr>
        <p:spPr>
          <a:xfrm>
            <a:off x="5018648" y="1615163"/>
            <a:ext cx="1877036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spc="-8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23"/>
          <p:cNvSpPr txBox="1"/>
          <p:nvPr/>
        </p:nvSpPr>
        <p:spPr>
          <a:xfrm>
            <a:off x="5018648" y="2825299"/>
            <a:ext cx="3317558" cy="743473"/>
          </a:xfrm>
          <a:prstGeom prst="rect">
            <a:avLst/>
          </a:prstGeom>
        </p:spPr>
        <p:txBody>
          <a:bodyPr vert="horz" wrap="square" lIns="0" tIns="50483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US" sz="1500" spc="-4" dirty="0">
                <a:latin typeface="Arial" panose="020B0604020202020204" pitchFamily="34" charset="0"/>
                <a:cs typeface="Arial" panose="020B0604020202020204" pitchFamily="34" charset="0"/>
              </a:rPr>
              <a:t>Abbott, Boston Scientific, </a:t>
            </a:r>
            <a:r>
              <a:rPr lang="en-US" sz="1500" spc="-4" dirty="0" err="1">
                <a:latin typeface="Arial" panose="020B0604020202020204" pitchFamily="34" charset="0"/>
                <a:cs typeface="Arial" panose="020B0604020202020204" pitchFamily="34" charset="0"/>
              </a:rPr>
              <a:t>Cardionovum</a:t>
            </a:r>
            <a:r>
              <a:rPr lang="en-US" sz="1500" spc="-4" dirty="0">
                <a:latin typeface="Arial" panose="020B0604020202020204" pitchFamily="34" charset="0"/>
                <a:cs typeface="Arial" panose="020B0604020202020204" pitchFamily="34" charset="0"/>
              </a:rPr>
              <a:t>, Concept Medical, </a:t>
            </a:r>
            <a:r>
              <a:rPr lang="en-US" sz="1500" spc="-8" dirty="0">
                <a:latin typeface="Arial" panose="020B0604020202020204" pitchFamily="34" charset="0"/>
                <a:cs typeface="Arial" panose="020B0604020202020204" pitchFamily="34" charset="0"/>
              </a:rPr>
              <a:t>Medtronic</a:t>
            </a:r>
            <a:r>
              <a:rPr lang="en-US" sz="1500" spc="-8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spc="-4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Meril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24"/>
          <p:cNvSpPr txBox="1"/>
          <p:nvPr/>
        </p:nvSpPr>
        <p:spPr>
          <a:xfrm>
            <a:off x="5018648" y="2069914"/>
            <a:ext cx="2859405" cy="7021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US" sz="1500" spc="-4" dirty="0">
                <a:latin typeface="Arial" panose="020B0604020202020204" pitchFamily="34" charset="0"/>
                <a:cs typeface="Arial" panose="020B0604020202020204" pitchFamily="34" charset="0"/>
              </a:rPr>
              <a:t>Abbott, Boston Scientific, </a:t>
            </a:r>
            <a:r>
              <a:rPr lang="en-US" sz="1500" spc="-4" dirty="0" err="1">
                <a:latin typeface="Arial" panose="020B0604020202020204" pitchFamily="34" charset="0"/>
                <a:cs typeface="Arial" panose="020B0604020202020204" pitchFamily="34" charset="0"/>
              </a:rPr>
              <a:t>Cardionovum</a:t>
            </a:r>
            <a:r>
              <a:rPr lang="en-US" sz="1500" spc="-4" dirty="0">
                <a:latin typeface="Arial" panose="020B0604020202020204" pitchFamily="34" charset="0"/>
                <a:cs typeface="Arial" panose="020B0604020202020204" pitchFamily="34" charset="0"/>
              </a:rPr>
              <a:t>, Concept Medical, </a:t>
            </a:r>
            <a:r>
              <a:rPr lang="en-US" sz="1500" spc="-8" dirty="0">
                <a:latin typeface="Arial" panose="020B0604020202020204" pitchFamily="34" charset="0"/>
                <a:cs typeface="Arial" panose="020B0604020202020204" pitchFamily="34" charset="0"/>
              </a:rPr>
              <a:t>Medtronic</a:t>
            </a:r>
            <a:r>
              <a:rPr lang="en-US" sz="1500" spc="-8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spc="-4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Meril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FFCD71-0E67-A974-399B-DF83D83D8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TAVR is increasingly adopted for younger and lower risk patients with longer life expectancy than those treated at the beginning of the TAVR era, making long-term durability data of crucial importance</a:t>
            </a:r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0261E19-5FE5-0847-B0D9-86A352DA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err="1">
                <a:cs typeface="Champagne &amp; Limousines"/>
              </a:rPr>
              <a:t>Why</a:t>
            </a:r>
            <a:r>
              <a:rPr lang="fr-FR">
                <a:cs typeface="Champagne &amp; Limousines"/>
              </a:rPr>
              <a:t> </a:t>
            </a:r>
            <a:r>
              <a:rPr lang="fr-FR" err="1">
                <a:cs typeface="Champagne &amp; Limousines"/>
              </a:rPr>
              <a:t>this</a:t>
            </a:r>
            <a:r>
              <a:rPr lang="fr-FR">
                <a:cs typeface="Champagne &amp; Limousines"/>
              </a:rPr>
              <a:t> </a:t>
            </a:r>
            <a:r>
              <a:rPr lang="fr-FR" err="1">
                <a:cs typeface="Champagne &amp; Limousines"/>
              </a:rPr>
              <a:t>study</a:t>
            </a:r>
            <a:r>
              <a:rPr lang="fr-FR">
                <a:cs typeface="Champagne &amp; Limousines"/>
              </a:rPr>
              <a:t>?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11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C0A700-DA41-623D-B337-8F476BA96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aim of the present observational research was to investigate the </a:t>
            </a:r>
            <a:r>
              <a:rPr lang="en-US" dirty="0" err="1"/>
              <a:t>CoreValve</a:t>
            </a:r>
            <a:r>
              <a:rPr lang="en-US" dirty="0"/>
              <a:t> self-expanding (SE) </a:t>
            </a:r>
            <a:r>
              <a:rPr lang="en-US" dirty="0" err="1"/>
              <a:t>transcatheter</a:t>
            </a:r>
            <a:r>
              <a:rPr lang="en-US" dirty="0"/>
              <a:t> heart valve (THV) performance with regards to echocardiographic data, rate of valve deterioration and failure throughout 12 years of follow-up</a:t>
            </a:r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DD574E9-07EF-F547-88F9-C24767621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err="1">
                <a:cs typeface="Champagne &amp; Limousines"/>
              </a:rPr>
              <a:t>What</a:t>
            </a:r>
            <a:r>
              <a:rPr lang="fr-FR">
                <a:cs typeface="Champagne &amp; Limousines"/>
              </a:rPr>
              <a:t> </a:t>
            </a:r>
            <a:r>
              <a:rPr lang="fr-FR" err="1">
                <a:cs typeface="Champagne &amp; Limousines"/>
              </a:rPr>
              <a:t>did</a:t>
            </a:r>
            <a:r>
              <a:rPr lang="fr-FR">
                <a:cs typeface="Champagne &amp; Limousines"/>
              </a:rPr>
              <a:t> </a:t>
            </a:r>
            <a:r>
              <a:rPr lang="fr-FR" err="1">
                <a:cs typeface="Champagne &amp; Limousines"/>
              </a:rPr>
              <a:t>we</a:t>
            </a:r>
            <a:r>
              <a:rPr lang="fr-FR">
                <a:cs typeface="Champagne &amp; Limousines"/>
              </a:rPr>
              <a:t> </a:t>
            </a:r>
            <a:r>
              <a:rPr lang="fr-FR" err="1">
                <a:cs typeface="Champagne &amp; Limousines"/>
              </a:rPr>
              <a:t>study</a:t>
            </a:r>
            <a:r>
              <a:rPr lang="fr-FR">
                <a:cs typeface="Champagne &amp; Limousines"/>
              </a:rPr>
              <a:t>?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84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3496FE-72C3-3503-078B-C26464B63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100" dirty="0"/>
              <a:t>Starting in June 2007, all consecutive patients with severe aortic stenosis who underwent TAVR with the </a:t>
            </a:r>
            <a:r>
              <a:rPr lang="en-US" sz="2100" dirty="0" err="1"/>
              <a:t>CoreValve</a:t>
            </a:r>
            <a:r>
              <a:rPr lang="en-US" sz="2100" dirty="0"/>
              <a:t> and </a:t>
            </a:r>
            <a:r>
              <a:rPr lang="en-US" sz="2100" dirty="0" err="1"/>
              <a:t>Evolut</a:t>
            </a:r>
            <a:r>
              <a:rPr lang="en-US" sz="2100" dirty="0"/>
              <a:t> R (Medtronic Inc., Minneapolis, Minnesota) THV in the 8 participating Italian centers were prospectively included in the Clinical Service Project. This is a nation-based clinical data repository and medical care quality improvement project aimed at describing and improving the use of implantable devices in Italian clinical </a:t>
            </a:r>
            <a:r>
              <a:rPr lang="en-US" sz="2100" dirty="0" smtClean="0"/>
              <a:t>practice</a:t>
            </a:r>
          </a:p>
          <a:p>
            <a:pPr marL="0" indent="0">
              <a:buNone/>
            </a:pPr>
            <a:endParaRPr lang="en-US" sz="2100" dirty="0" smtClean="0"/>
          </a:p>
          <a:p>
            <a:r>
              <a:rPr lang="en-US" sz="2100" dirty="0"/>
              <a:t>The endpoints of interest were the </a:t>
            </a:r>
            <a:r>
              <a:rPr lang="en-US" sz="2100" dirty="0" smtClean="0"/>
              <a:t>following, according to VARC-3:</a:t>
            </a:r>
            <a:endParaRPr lang="it-IT" sz="2100" dirty="0"/>
          </a:p>
          <a:p>
            <a:pPr lvl="1"/>
            <a:r>
              <a:rPr lang="en-US" sz="1700" dirty="0"/>
              <a:t>1.	Occurrence of both all-cause death and cardiovascular (CV) death as time-to-first event. </a:t>
            </a:r>
            <a:endParaRPr lang="it-IT" sz="1700" dirty="0"/>
          </a:p>
          <a:p>
            <a:pPr lvl="1"/>
            <a:r>
              <a:rPr lang="en-US" sz="1700" dirty="0"/>
              <a:t>2.	Functional status assessed by means of New York Heart Association (</a:t>
            </a:r>
            <a:r>
              <a:rPr lang="en-GB" sz="1700" dirty="0"/>
              <a:t>NYHA) class over time </a:t>
            </a:r>
            <a:endParaRPr lang="it-IT" sz="1700" dirty="0"/>
          </a:p>
          <a:p>
            <a:pPr lvl="1"/>
            <a:r>
              <a:rPr lang="en-GB" sz="1700" dirty="0"/>
              <a:t>3. </a:t>
            </a:r>
            <a:r>
              <a:rPr lang="en-US" sz="1700" dirty="0" smtClean="0"/>
              <a:t>Echocardiographic </a:t>
            </a:r>
            <a:r>
              <a:rPr lang="en-US" sz="1700" dirty="0"/>
              <a:t>data throughout follow-up  </a:t>
            </a:r>
            <a:endParaRPr lang="it-IT" sz="1700" dirty="0"/>
          </a:p>
          <a:p>
            <a:pPr lvl="1"/>
            <a:r>
              <a:rPr lang="en-US" sz="1700" dirty="0"/>
              <a:t>4.	Cumulative incidence functions (CIFs) for severe </a:t>
            </a:r>
            <a:r>
              <a:rPr lang="en-GB" sz="1700" dirty="0"/>
              <a:t>Structural Valve Deterioration (</a:t>
            </a:r>
            <a:r>
              <a:rPr lang="en-US" sz="1700" dirty="0"/>
              <a:t>SVD), </a:t>
            </a:r>
            <a:r>
              <a:rPr lang="en-GB" sz="1700" dirty="0" err="1"/>
              <a:t>Bioprosthetic</a:t>
            </a:r>
            <a:r>
              <a:rPr lang="en-GB" sz="1700" dirty="0"/>
              <a:t> Valve </a:t>
            </a:r>
            <a:r>
              <a:rPr lang="en-GB" sz="1700" dirty="0" err="1"/>
              <a:t>Dysfuntion</a:t>
            </a:r>
            <a:r>
              <a:rPr lang="en-GB" sz="1700" dirty="0"/>
              <a:t> (</a:t>
            </a:r>
            <a:r>
              <a:rPr lang="en-US" sz="1700" dirty="0"/>
              <a:t>BVD), </a:t>
            </a:r>
            <a:r>
              <a:rPr lang="en-GB" sz="1700" dirty="0" err="1"/>
              <a:t>Bioprosthetic</a:t>
            </a:r>
            <a:r>
              <a:rPr lang="en-GB" sz="1700" dirty="0"/>
              <a:t> Valve Failure </a:t>
            </a:r>
            <a:r>
              <a:rPr lang="en-US" sz="1700" dirty="0"/>
              <a:t>(BVF), moderate and severe </a:t>
            </a:r>
            <a:r>
              <a:rPr lang="en-GB" sz="1700" dirty="0"/>
              <a:t>Hemodynamic Valve Deterioration </a:t>
            </a:r>
            <a:r>
              <a:rPr lang="en-US" sz="1700" dirty="0"/>
              <a:t>(HVD) at 5, 10 and 12 years </a:t>
            </a:r>
            <a:endParaRPr lang="it-IT" sz="1700" dirty="0"/>
          </a:p>
          <a:p>
            <a:pPr lvl="1"/>
            <a:r>
              <a:rPr lang="en-GB" sz="1700" dirty="0"/>
              <a:t>5.	Valve-related long-term clinical efficacy</a:t>
            </a:r>
            <a:endParaRPr lang="it-IT" sz="1700" dirty="0"/>
          </a:p>
          <a:p>
            <a:endParaRPr lang="en-US" sz="14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A077E87-D630-B246-8597-029517D4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>
                <a:cs typeface="Champagne &amp; Limousines"/>
              </a:rPr>
              <a:t>How </a:t>
            </a:r>
            <a:r>
              <a:rPr lang="fr-FR" err="1">
                <a:cs typeface="Champagne &amp; Limousines"/>
              </a:rPr>
              <a:t>was</a:t>
            </a:r>
            <a:r>
              <a:rPr lang="fr-FR">
                <a:cs typeface="Champagne &amp; Limousines"/>
              </a:rPr>
              <a:t> the </a:t>
            </a:r>
            <a:r>
              <a:rPr lang="fr-FR" err="1">
                <a:cs typeface="Champagne &amp; Limousines"/>
              </a:rPr>
              <a:t>study</a:t>
            </a:r>
            <a:r>
              <a:rPr lang="fr-FR">
                <a:cs typeface="Champagne &amp; Limousines"/>
              </a:rPr>
              <a:t> </a:t>
            </a:r>
            <a:r>
              <a:rPr lang="fr-FR" err="1">
                <a:cs typeface="Champagne &amp; Limousines"/>
              </a:rPr>
              <a:t>executed</a:t>
            </a:r>
            <a:r>
              <a:rPr lang="fr-FR">
                <a:cs typeface="Champagne &amp; Limousines"/>
              </a:rPr>
              <a:t>?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99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166167"/>
              </p:ext>
            </p:extLst>
          </p:nvPr>
        </p:nvGraphicFramePr>
        <p:xfrm>
          <a:off x="403689" y="786441"/>
          <a:ext cx="3775168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622">
                  <a:extLst>
                    <a:ext uri="{9D8B030D-6E8A-4147-A177-3AD203B41FA5}">
                      <a16:colId xmlns:a16="http://schemas.microsoft.com/office/drawing/2014/main" val="364109267"/>
                    </a:ext>
                  </a:extLst>
                </a:gridCol>
                <a:gridCol w="1107546">
                  <a:extLst>
                    <a:ext uri="{9D8B030D-6E8A-4147-A177-3AD203B41FA5}">
                      <a16:colId xmlns:a16="http://schemas.microsoft.com/office/drawing/2014/main" val="210518612"/>
                    </a:ext>
                  </a:extLst>
                </a:gridCol>
              </a:tblGrid>
              <a:tr h="271236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 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TOTAL</a:t>
                      </a:r>
                      <a:br>
                        <a:rPr lang="en-US" sz="900" kern="50">
                          <a:effectLst/>
                        </a:rPr>
                      </a:br>
                      <a:r>
                        <a:rPr lang="en-US" sz="900" kern="50">
                          <a:effectLst/>
                        </a:rPr>
                        <a:t>(n=882)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328477948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50">
                          <a:effectLst/>
                        </a:rPr>
                        <a:t>Age, years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82.3 ± 5.8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194664530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Male gender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45.7%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1816405796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Body mass index, (kg/m2)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25.0 (22.8-28.3)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3589896560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Logistic Euroscore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20.0 (13.0-30.3)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421271327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STS Score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6.1 (3.9-10.4)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3874887299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&lt;4%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25.9%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1617357196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u="sng" kern="50">
                          <a:effectLst/>
                        </a:rPr>
                        <a:t>&gt;</a:t>
                      </a:r>
                      <a:r>
                        <a:rPr lang="en-US" sz="900" kern="50">
                          <a:effectLst/>
                        </a:rPr>
                        <a:t>4 and &lt;8 %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39.4%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2730396545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u="sng" kern="50">
                          <a:effectLst/>
                        </a:rPr>
                        <a:t>&gt;</a:t>
                      </a:r>
                      <a:r>
                        <a:rPr lang="en-US" sz="900" kern="50">
                          <a:effectLst/>
                        </a:rPr>
                        <a:t>8%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34.7%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4062534110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Haemoglobin, g/dL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11.6 (10.6-12.7)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889414594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Creatinine, mg/dL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1.1 (0.9-1.5)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2622066213"/>
                  </a:ext>
                </a:extLst>
              </a:tr>
              <a:tr h="271236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eGFR ≤30 ml/h/1.73m2 or dialysis-dependent renal failure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21.0%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3036361735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eGFR 30 – 60 ml/h/1.73m2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54.1%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669893250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NYHA class III-IV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76.3%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1109277341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Hypertension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80.6%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1244279720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Diabetes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27.2%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274213790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Coronary artery disease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48.6%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1121701121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Prior myocardial infarction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20.5%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2006665333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Prior Percutaneous Coronary Intervention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31.0%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2755804726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Prior Coronary Artery Bypass Grafting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15.6%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27189784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Peripheral artery disease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34.6%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242111698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Previous cardiac surgery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18.9%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94507885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Previous valvuloplasty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11.5%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1135945480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Prior cerebrovascular event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10.3%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1433862804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Prior Stroke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8.2%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1645455431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>
                          <a:effectLst/>
                        </a:rPr>
                        <a:t>Severe Chronic Obstructive Pulmonary Disease </a:t>
                      </a:r>
                      <a:endParaRPr lang="it-IT" sz="9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900" kern="50" dirty="0">
                          <a:effectLst/>
                        </a:rPr>
                        <a:t>22.8% </a:t>
                      </a:r>
                      <a:endParaRPr lang="it-IT" sz="9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50857" marR="50857" marT="0" marB="0"/>
                </a:tc>
                <a:extLst>
                  <a:ext uri="{0D108BD9-81ED-4DB2-BD59-A6C34878D82A}">
                    <a16:rowId xmlns:a16="http://schemas.microsoft.com/office/drawing/2014/main" val="2783680982"/>
                  </a:ext>
                </a:extLst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Baseline and </a:t>
            </a:r>
            <a:r>
              <a:rPr lang="it-IT" dirty="0" err="1" smtClean="0"/>
              <a:t>procedural</a:t>
            </a:r>
            <a:r>
              <a:rPr lang="it-IT" dirty="0" smtClean="0"/>
              <a:t> data 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597189"/>
              </p:ext>
            </p:extLst>
          </p:nvPr>
        </p:nvGraphicFramePr>
        <p:xfrm>
          <a:off x="4688356" y="1088703"/>
          <a:ext cx="4098657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3283">
                  <a:extLst>
                    <a:ext uri="{9D8B030D-6E8A-4147-A177-3AD203B41FA5}">
                      <a16:colId xmlns:a16="http://schemas.microsoft.com/office/drawing/2014/main" val="372630196"/>
                    </a:ext>
                  </a:extLst>
                </a:gridCol>
                <a:gridCol w="1425374">
                  <a:extLst>
                    <a:ext uri="{9D8B030D-6E8A-4147-A177-3AD203B41FA5}">
                      <a16:colId xmlns:a16="http://schemas.microsoft.com/office/drawing/2014/main" val="3493225095"/>
                    </a:ext>
                  </a:extLst>
                </a:gridCol>
              </a:tblGrid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General Anesthesia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29.2%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2411210661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Access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3214662647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Femoral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80.5%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 anchor="ctr"/>
                </a:tc>
                <a:extLst>
                  <a:ext uri="{0D108BD9-81ED-4DB2-BD59-A6C34878D82A}">
                    <a16:rowId xmlns:a16="http://schemas.microsoft.com/office/drawing/2014/main" val="943984511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Subclavian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16.5%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 anchor="ctr"/>
                </a:tc>
                <a:extLst>
                  <a:ext uri="{0D108BD9-81ED-4DB2-BD59-A6C34878D82A}">
                    <a16:rowId xmlns:a16="http://schemas.microsoft.com/office/drawing/2014/main" val="1325414946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Aortic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2.8%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 anchor="ctr"/>
                </a:tc>
                <a:extLst>
                  <a:ext uri="{0D108BD9-81ED-4DB2-BD59-A6C34878D82A}">
                    <a16:rowId xmlns:a16="http://schemas.microsoft.com/office/drawing/2014/main" val="1962953793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Other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0.1%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 anchor="ctr"/>
                </a:tc>
                <a:extLst>
                  <a:ext uri="{0D108BD9-81ED-4DB2-BD59-A6C34878D82A}">
                    <a16:rowId xmlns:a16="http://schemas.microsoft.com/office/drawing/2014/main" val="3578798519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Pre-dilation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94.1%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3888239746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Prosthesis migration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3.6%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224589938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Prosthesis size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126592006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26 mm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53.4%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3411516065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29 mm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45.0%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3420931308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4572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31 mm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1.6%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137707097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Post-dilation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16.8%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712127402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Device success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93.1%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706492133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Procedural success (%)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94.4%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578065949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Procedural time, min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100.0 (70.0-127.0)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2389515105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Fluoroscopy time, min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>
                          <a:effectLst/>
                        </a:rPr>
                        <a:t>20.0 (16.0-28.0)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3032550890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it-IT" sz="1200" kern="50">
                          <a:effectLst/>
                        </a:rPr>
                        <a:t>Contrast medium, ml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200" kern="50" dirty="0">
                          <a:effectLst/>
                        </a:rPr>
                        <a:t>180.0 (140.0-236.0)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4131733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43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08F6A6-730A-894C-0505-7209E8DA0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The actuarial 12-year mortality of this elderly and high-risk TAVR population was 95.5%, thus confirming that mortality must be accounted for as a competing risk when assessing the long-term CV outcomes of TAVR. </a:t>
            </a:r>
            <a:endParaRPr lang="it-IT" dirty="0"/>
          </a:p>
          <a:p>
            <a:pPr lvl="0"/>
            <a:r>
              <a:rPr lang="en-US" dirty="0"/>
              <a:t>At 12-year follow-up, when considering non-cardiac death as a competing risk, the actual rate of cardiovascular mortality was 23.9% (21.0% - 26.8%). </a:t>
            </a:r>
            <a:endParaRPr lang="it-IT" dirty="0"/>
          </a:p>
          <a:p>
            <a:pPr lvl="0"/>
            <a:r>
              <a:rPr lang="en-US" dirty="0"/>
              <a:t>Cumulative incidence functions for BVD, BVF, severe SVD, moderate and severe HVD at 5, 10 and 12 years </a:t>
            </a:r>
            <a:r>
              <a:rPr lang="en-US" b="1" dirty="0">
                <a:solidFill>
                  <a:srgbClr val="FF0000"/>
                </a:solidFill>
              </a:rPr>
              <a:t>were all single-digit </a:t>
            </a:r>
            <a:r>
              <a:rPr lang="en-US" b="1" dirty="0" smtClean="0">
                <a:solidFill>
                  <a:srgbClr val="FF0000"/>
                </a:solidFill>
              </a:rPr>
              <a:t>percentages, ranging from 2%/Y to 6%/Y.</a:t>
            </a:r>
            <a:endParaRPr lang="it-IT" b="1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At 12-year follow-up, mean </a:t>
            </a:r>
            <a:r>
              <a:rPr lang="en-US" dirty="0" err="1"/>
              <a:t>transprosthetic</a:t>
            </a:r>
            <a:r>
              <a:rPr lang="en-US" dirty="0"/>
              <a:t> gradient did not significantly increase as compared to post-procedural values; likewise, the rate of moderate-to-severe PVL did not significantly change over time.</a:t>
            </a:r>
            <a:endParaRPr lang="it-IT" dirty="0"/>
          </a:p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F3EAC39-3288-0540-9CBC-AE781AC19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>
                <a:cs typeface="Champagne &amp; Limousines"/>
              </a:rPr>
              <a:t>What</a:t>
            </a:r>
            <a:r>
              <a:rPr lang="fr-FR" dirty="0">
                <a:cs typeface="Champagne &amp; Limousines"/>
              </a:rPr>
              <a:t> are the essential </a:t>
            </a:r>
            <a:r>
              <a:rPr lang="fr-FR" dirty="0" err="1">
                <a:cs typeface="Champagne &amp; Limousines"/>
              </a:rPr>
              <a:t>results</a:t>
            </a:r>
            <a:r>
              <a:rPr lang="fr-FR" dirty="0">
                <a:cs typeface="Champagne &amp; Limousines"/>
              </a:rPr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766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Overall</a:t>
            </a:r>
            <a:r>
              <a:rPr lang="it-IT" dirty="0" smtClean="0"/>
              <a:t> and CV </a:t>
            </a:r>
            <a:r>
              <a:rPr lang="it-IT" dirty="0" err="1" smtClean="0"/>
              <a:t>mortality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r="17041" b="5421"/>
          <a:stretch/>
        </p:blipFill>
        <p:spPr bwMode="auto">
          <a:xfrm>
            <a:off x="258233" y="1236133"/>
            <a:ext cx="4257373" cy="30141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magin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4" t="3715" r="9931" b="3874"/>
          <a:stretch/>
        </p:blipFill>
        <p:spPr bwMode="auto">
          <a:xfrm>
            <a:off x="4648200" y="1236133"/>
            <a:ext cx="4317999" cy="30141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918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Mean</a:t>
            </a:r>
            <a:r>
              <a:rPr lang="it-IT" dirty="0" smtClean="0"/>
              <a:t> </a:t>
            </a:r>
            <a:r>
              <a:rPr lang="it-IT" dirty="0" err="1" smtClean="0"/>
              <a:t>aortic</a:t>
            </a:r>
            <a:r>
              <a:rPr lang="it-IT" dirty="0" smtClean="0"/>
              <a:t> </a:t>
            </a:r>
            <a:r>
              <a:rPr lang="it-IT" dirty="0" err="1" smtClean="0"/>
              <a:t>gradient</a:t>
            </a:r>
            <a:r>
              <a:rPr lang="it-IT" dirty="0" smtClean="0"/>
              <a:t> and PVL </a:t>
            </a:r>
            <a:endParaRPr lang="it-IT" dirty="0"/>
          </a:p>
        </p:txBody>
      </p:sp>
      <p:pic>
        <p:nvPicPr>
          <p:cNvPr id="4" name="Segnaposto contenuto 3" descr="C:\Users\Luca Testa\Desktop\Ongoing Projects\TAVR long term MEDTRONIC\Figure nuove\Fig. 2.jpg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5" r="7988"/>
          <a:stretch/>
        </p:blipFill>
        <p:spPr bwMode="auto">
          <a:xfrm>
            <a:off x="0" y="911225"/>
            <a:ext cx="4864985" cy="35718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magine 4" descr="C:\Users\Luca Testa\Desktop\Ongoing Projects\TAVR long term MEDTRONIC\Figure nuove\Fig. 3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9" r="4973" b="10714"/>
          <a:stretch/>
        </p:blipFill>
        <p:spPr bwMode="auto">
          <a:xfrm>
            <a:off x="4770967" y="1172634"/>
            <a:ext cx="4405311" cy="25521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3749650"/>
      </p:ext>
    </p:extLst>
  </p:cSld>
  <p:clrMapOvr>
    <a:masterClrMapping/>
  </p:clrMapOvr>
</p:sld>
</file>

<file path=ppt/theme/theme1.xml><?xml version="1.0" encoding="utf-8"?>
<a:theme xmlns:a="http://schemas.openxmlformats.org/drawingml/2006/main" name="EuroPCR-2023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B9DEA2A0B5A14BB32ED3F14BED1377" ma:contentTypeVersion="12" ma:contentTypeDescription="Crée un document." ma:contentTypeScope="" ma:versionID="aef807cdb41c64fd7ef6de9e1cded10e">
  <xsd:schema xmlns:xsd="http://www.w3.org/2001/XMLSchema" xmlns:xs="http://www.w3.org/2001/XMLSchema" xmlns:p="http://schemas.microsoft.com/office/2006/metadata/properties" xmlns:ns2="9b6bde37-af8e-4faf-b0fa-3bc8dfb55eab" xmlns:ns3="4567f2f6-700b-4154-be21-02a9e94eb54e" targetNamespace="http://schemas.microsoft.com/office/2006/metadata/properties" ma:root="true" ma:fieldsID="7eff8fda0812ce3c96ab5097816d78ad" ns2:_="" ns3:_="">
    <xsd:import namespace="9b6bde37-af8e-4faf-b0fa-3bc8dfb55eab"/>
    <xsd:import namespace="4567f2f6-700b-4154-be21-02a9e94eb5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bde37-af8e-4faf-b0fa-3bc8dfb55e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alises d’images" ma:readOnly="false" ma:fieldId="{5cf76f15-5ced-4ddc-b409-7134ff3c332f}" ma:taxonomyMulti="true" ma:sspId="8627573c-4c95-43af-8e79-5a72548313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7f2f6-700b-4154-be21-02a9e94eb54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834a41e-4420-47a8-aba6-557b694611ac}" ma:internalName="TaxCatchAll" ma:showField="CatchAllData" ma:web="4567f2f6-700b-4154-be21-02a9e94eb5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67f2f6-700b-4154-be21-02a9e94eb54e" xsi:nil="true"/>
    <lcf76f155ced4ddcb4097134ff3c332f xmlns="9b6bde37-af8e-4faf-b0fa-3bc8dfb55ea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E5F420D-6F87-40FA-BEB6-C7A11F83A98A}">
  <ds:schemaRefs>
    <ds:schemaRef ds:uri="4567f2f6-700b-4154-be21-02a9e94eb54e"/>
    <ds:schemaRef ds:uri="9b6bde37-af8e-4faf-b0fa-3bc8dfb55e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A9F2B25-C6DC-4E00-BCE3-59951644ED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EDDC9B-E6DD-4002-B143-08F2E50FD3D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9b6bde37-af8e-4faf-b0fa-3bc8dfb55eab"/>
    <ds:schemaRef ds:uri="http://purl.org/dc/dcmitype/"/>
    <ds:schemaRef ds:uri="http://schemas.openxmlformats.org/package/2006/metadata/core-properties"/>
    <ds:schemaRef ds:uri="4567f2f6-700b-4154-be21-02a9e94eb54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809</Words>
  <Application>Microsoft Office PowerPoint</Application>
  <PresentationFormat>Presentazione su schermo (16:9)</PresentationFormat>
  <Paragraphs>139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Champagne &amp; Limousines</vt:lpstr>
      <vt:lpstr>Mangal</vt:lpstr>
      <vt:lpstr>Times New Roman</vt:lpstr>
      <vt:lpstr>EuroPCR-2023</vt:lpstr>
      <vt:lpstr>Transcatheter Aortic Valve Replacement with a self-expanding bioprosthesis: clinical and durability data up to 12 years.</vt:lpstr>
      <vt:lpstr>Potential conflicts of interest</vt:lpstr>
      <vt:lpstr>Why this study?</vt:lpstr>
      <vt:lpstr>What did we study?</vt:lpstr>
      <vt:lpstr>How was the study executed?</vt:lpstr>
      <vt:lpstr>Baseline and procedural data </vt:lpstr>
      <vt:lpstr>What are the essential results?</vt:lpstr>
      <vt:lpstr>Overall and CV mortality</vt:lpstr>
      <vt:lpstr>Mean aortic gradient and PVL </vt:lpstr>
      <vt:lpstr>The single, among others, significant limitation</vt:lpstr>
      <vt:lpstr>Why is this important?</vt:lpstr>
      <vt:lpstr>Thanks for the attention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</dc:creator>
  <cp:lastModifiedBy>luca testa</cp:lastModifiedBy>
  <cp:revision>13</cp:revision>
  <dcterms:created xsi:type="dcterms:W3CDTF">2015-11-16T08:25:35Z</dcterms:created>
  <dcterms:modified xsi:type="dcterms:W3CDTF">2024-05-09T15:54:00Z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0x010100ABB9DEA2A0B5A14BB32ED3F14BED1377</vt:lpwstr>
  </property>
  <property fmtid="{D5CDD505-2E9C-101B-9397-08002B2CF9AE}" pid="3" name="Order">
    <vt:r8>2290300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