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7" r:id="rId3"/>
    <p:sldId id="272" r:id="rId4"/>
    <p:sldId id="260" r:id="rId5"/>
    <p:sldId id="261" r:id="rId6"/>
    <p:sldId id="258" r:id="rId7"/>
    <p:sldId id="262" r:id="rId8"/>
    <p:sldId id="270" r:id="rId9"/>
    <p:sldId id="267" r:id="rId10"/>
    <p:sldId id="274" r:id="rId11"/>
    <p:sldId id="275" r:id="rId12"/>
    <p:sldId id="264" r:id="rId13"/>
    <p:sldId id="271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936" autoAdjust="0"/>
  </p:normalViewPr>
  <p:slideViewPr>
    <p:cSldViewPr>
      <p:cViewPr>
        <p:scale>
          <a:sx n="60" d="100"/>
          <a:sy n="60" d="100"/>
        </p:scale>
        <p:origin x="-2448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4108C-E472-4869-9188-DE268A82423B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D8C10-F332-4BEE-9BC4-AAF052F71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87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D8C10-F332-4BEE-9BC4-AAF052F716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59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D8C10-F332-4BEE-9BC4-AAF052F716E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25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D8C10-F332-4BEE-9BC4-AAF052F716E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2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D8C10-F332-4BEE-9BC4-AAF052F716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69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D8C10-F332-4BEE-9BC4-AAF052F716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27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D8C10-F332-4BEE-9BC4-AAF052F716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36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D8C10-F332-4BEE-9BC4-AAF052F716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64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D8C10-F332-4BEE-9BC4-AAF052F716E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53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D8C10-F332-4BEE-9BC4-AAF052F716E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08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D8C10-F332-4BEE-9BC4-AAF052F716E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268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D8C10-F332-4BEE-9BC4-AAF052F716E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63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apheon 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7759-ACC8-4FD2-916E-24AB50B028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DD5-CC84-4818-833E-F88F108BB4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266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7759-ACC8-4FD2-916E-24AB50B028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DD5-CC84-4818-833E-F88F108BB4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53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7759-ACC8-4FD2-916E-24AB50B028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DD5-CC84-4818-833E-F88F108BB4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502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68A7-2445-477E-979B-B385F5AF587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A575-2B6F-4517-90BC-EC26D8537F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466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68A7-2445-477E-979B-B385F5AF587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A575-2B6F-4517-90BC-EC26D8537F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408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68A7-2445-477E-979B-B385F5AF587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A575-2B6F-4517-90BC-EC26D8537F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190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68A7-2445-477E-979B-B385F5AF587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A575-2B6F-4517-90BC-EC26D8537F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520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68A7-2445-477E-979B-B385F5AF587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A575-2B6F-4517-90BC-EC26D8537F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066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68A7-2445-477E-979B-B385F5AF587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A575-2B6F-4517-90BC-EC26D8537F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717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68A7-2445-477E-979B-B385F5AF587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A575-2B6F-4517-90BC-EC26D8537F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683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68A7-2445-477E-979B-B385F5AF587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A575-2B6F-4517-90BC-EC26D8537F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5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7759-ACC8-4FD2-916E-24AB50B028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DD5-CC84-4818-833E-F88F108BB4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6529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68A7-2445-477E-979B-B385F5AF587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A575-2B6F-4517-90BC-EC26D8537F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7817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68A7-2445-477E-979B-B385F5AF587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A575-2B6F-4517-90BC-EC26D8537F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86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68A7-2445-477E-979B-B385F5AF587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A575-2B6F-4517-90BC-EC26D8537F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519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68A7-2445-477E-979B-B385F5AF587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6A575-2B6F-4517-90BC-EC26D8537F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074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7759-ACC8-4FD2-916E-24AB50B028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DD5-CC84-4818-833E-F88F108BB4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3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7759-ACC8-4FD2-916E-24AB50B028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DD5-CC84-4818-833E-F88F108BB4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746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7759-ACC8-4FD2-916E-24AB50B028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DD5-CC84-4818-833E-F88F108BB4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78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7759-ACC8-4FD2-916E-24AB50B028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DD5-CC84-4818-833E-F88F108BB4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93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7759-ACC8-4FD2-916E-24AB50B028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DD5-CC84-4818-833E-F88F108BB4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09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7759-ACC8-4FD2-916E-24AB50B028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DD5-CC84-4818-833E-F88F108BB4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67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7759-ACC8-4FD2-916E-24AB50B028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DD5-CC84-4818-833E-F88F108BB4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60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87759-ACC8-4FD2-916E-24AB50B028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81DD5-CC84-4818-833E-F88F108BB4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PPT-12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abstract-106448573.jpg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00200"/>
            <a:ext cx="9144000" cy="5257800"/>
          </a:xfrm>
          <a:prstGeom prst="rect">
            <a:avLst/>
          </a:prstGeom>
        </p:spPr>
      </p:pic>
      <p:pic>
        <p:nvPicPr>
          <p:cNvPr id="9" name="Picture 9" descr="SAP_Logo.png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27236" y="6400800"/>
            <a:ext cx="8239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762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568A7-2445-477E-979B-B385F5AF587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6A575-2B6F-4517-90BC-EC26D8537F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PPT-12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Picture 8" descr="abstract-106448573.jpg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181600"/>
            <a:ext cx="9110134" cy="1676400"/>
          </a:xfrm>
          <a:prstGeom prst="rect">
            <a:avLst/>
          </a:prstGeom>
        </p:spPr>
      </p:pic>
      <p:pic>
        <p:nvPicPr>
          <p:cNvPr id="10" name="Picture 9" descr="SAP_Logo.png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27236" y="6400800"/>
            <a:ext cx="8239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43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371600"/>
            <a:ext cx="8001000" cy="3218527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VenaSeal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Closure System</a:t>
            </a:r>
            <a:b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Utilization of the</a:t>
            </a:r>
            <a:b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Pre-</a:t>
            </a:r>
            <a:r>
              <a:rPr lang="en-US" i="1" dirty="0" smtClean="0"/>
              <a:t>Submission Process</a:t>
            </a:r>
            <a:br>
              <a:rPr lang="en-US" i="1" dirty="0" smtClean="0"/>
            </a:br>
            <a:r>
              <a:rPr lang="en-US" i="1" dirty="0" smtClean="0"/>
              <a:t>&amp; Interactive Review</a:t>
            </a: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Sponsor’s Perspective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2752" y="5115523"/>
            <a:ext cx="6400800" cy="1219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24 February 2015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Picture 2" descr="C:\Users\kristine.canavan\Downloads\image001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52" y="6334723"/>
            <a:ext cx="27432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75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 txBox="1">
            <a:spLocks/>
          </p:cNvSpPr>
          <p:nvPr/>
        </p:nvSpPr>
        <p:spPr>
          <a:xfrm>
            <a:off x="7798004" y="6474257"/>
            <a:ext cx="1199693" cy="266700"/>
          </a:xfrm>
          <a:prstGeom prst="rect">
            <a:avLst/>
          </a:prstGeom>
        </p:spPr>
        <p:txBody>
          <a:bodyPr anchor="b" anchorCtr="0"/>
          <a:lstStyle>
            <a:lvl1pPr algn="r">
              <a:defRPr sz="8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3B317B-7245-46FB-97AA-7E83A5E9D681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152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Results of Ongoing Pre-Sub Meetings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856285"/>
            <a:ext cx="8382000" cy="5176651"/>
          </a:xfrm>
        </p:spPr>
        <p:txBody>
          <a:bodyPr>
            <a:noAutofit/>
          </a:bodyPr>
          <a:lstStyle/>
          <a:p>
            <a:pPr marL="577850" indent="-457200">
              <a:spcAft>
                <a:spcPts val="300"/>
              </a:spcAft>
              <a:buFontTx/>
              <a:buChar char="-"/>
            </a:pPr>
            <a:r>
              <a:rPr lang="en-US" sz="2400" dirty="0" smtClean="0"/>
              <a:t>Defined conduct of clinical </a:t>
            </a:r>
            <a:r>
              <a:rPr lang="en-US" sz="2400" dirty="0"/>
              <a:t>study </a:t>
            </a:r>
            <a:r>
              <a:rPr lang="en-US" sz="2400" dirty="0" smtClean="0"/>
              <a:t>and data requirements to support the PMA application (and approval)</a:t>
            </a:r>
          </a:p>
          <a:p>
            <a:pPr marL="977900" lvl="1" indent="-457200">
              <a:spcAft>
                <a:spcPts val="300"/>
              </a:spcAft>
              <a:buFontTx/>
              <a:buChar char="-"/>
            </a:pPr>
            <a:r>
              <a:rPr lang="en-US" sz="2000" dirty="0" smtClean="0"/>
              <a:t>Follow up time points and data analysis</a:t>
            </a:r>
          </a:p>
          <a:p>
            <a:pPr marL="977900" lvl="1" indent="-457200">
              <a:spcAft>
                <a:spcPts val="300"/>
              </a:spcAft>
              <a:buFontTx/>
              <a:buChar char="-"/>
            </a:pPr>
            <a:r>
              <a:rPr lang="en-US" sz="2000" dirty="0" smtClean="0"/>
              <a:t>IDE Report formats and content </a:t>
            </a:r>
          </a:p>
          <a:p>
            <a:pPr marL="577850" indent="-457200">
              <a:spcAft>
                <a:spcPts val="300"/>
              </a:spcAft>
              <a:buFontTx/>
              <a:buChar char="-"/>
            </a:pPr>
            <a:r>
              <a:rPr lang="en-US" sz="2400" dirty="0"/>
              <a:t>Defined </a:t>
            </a:r>
            <a:r>
              <a:rPr lang="en-US" sz="2400" dirty="0" smtClean="0"/>
              <a:t>the format and timeline for PMA submission  </a:t>
            </a:r>
          </a:p>
          <a:p>
            <a:pPr marL="977900" lvl="1" indent="-457200">
              <a:spcAft>
                <a:spcPts val="300"/>
              </a:spcAft>
              <a:buFontTx/>
              <a:buChar char="-"/>
            </a:pPr>
            <a:r>
              <a:rPr lang="en-US" sz="2000" dirty="0" smtClean="0"/>
              <a:t>Define modular PMA format and content</a:t>
            </a:r>
          </a:p>
          <a:p>
            <a:pPr marL="977900" lvl="1" indent="-457200">
              <a:spcAft>
                <a:spcPts val="300"/>
              </a:spcAft>
              <a:buFontTx/>
              <a:buChar char="-"/>
            </a:pPr>
            <a:r>
              <a:rPr lang="en-US" sz="2000" dirty="0" smtClean="0"/>
              <a:t>Agreement on </a:t>
            </a:r>
            <a:r>
              <a:rPr lang="en-US" sz="2000" dirty="0"/>
              <a:t>modular PMA </a:t>
            </a:r>
            <a:r>
              <a:rPr lang="en-US" sz="2000" dirty="0" smtClean="0"/>
              <a:t>timeline</a:t>
            </a:r>
          </a:p>
          <a:p>
            <a:pPr marL="977900" lvl="1" indent="-457200">
              <a:spcAft>
                <a:spcPts val="300"/>
              </a:spcAft>
              <a:buFontTx/>
              <a:buChar char="-"/>
            </a:pPr>
            <a:r>
              <a:rPr lang="en-US" sz="2000" dirty="0" smtClean="0"/>
              <a:t>Agreement on presentation of clinical study results</a:t>
            </a:r>
          </a:p>
          <a:p>
            <a:pPr marL="577850" indent="-457200">
              <a:spcAft>
                <a:spcPts val="300"/>
              </a:spcAft>
              <a:buFontTx/>
              <a:buChar char="-"/>
            </a:pPr>
            <a:r>
              <a:rPr lang="en-US" sz="2400" dirty="0"/>
              <a:t>I</a:t>
            </a:r>
            <a:r>
              <a:rPr lang="en-US" sz="2400" dirty="0" smtClean="0"/>
              <a:t>nteractive review of PMA-related documents</a:t>
            </a:r>
          </a:p>
          <a:p>
            <a:pPr marL="977900" lvl="1" indent="-457200">
              <a:spcAft>
                <a:spcPts val="300"/>
              </a:spcAft>
              <a:buFontTx/>
              <a:buChar char="-"/>
            </a:pPr>
            <a:r>
              <a:rPr lang="en-US" sz="2000" dirty="0" smtClean="0"/>
              <a:t>Provided documentation to support FDA’s decision on Panel meeting and post-approval study </a:t>
            </a:r>
          </a:p>
          <a:p>
            <a:pPr marL="977900" lvl="1" indent="-457200">
              <a:spcAft>
                <a:spcPts val="300"/>
              </a:spcAft>
              <a:buFontTx/>
              <a:buChar char="-"/>
            </a:pPr>
            <a:r>
              <a:rPr lang="en-US" sz="2000" dirty="0" smtClean="0"/>
              <a:t>IFU, package labels, and patient labeling</a:t>
            </a:r>
          </a:p>
          <a:p>
            <a:pPr marL="977900" lvl="1" indent="-457200">
              <a:spcAft>
                <a:spcPts val="300"/>
              </a:spcAft>
              <a:buFontTx/>
              <a:buChar char="-"/>
            </a:pPr>
            <a:r>
              <a:rPr lang="en-US" sz="2000" dirty="0" smtClean="0"/>
              <a:t>SSED</a:t>
            </a:r>
          </a:p>
        </p:txBody>
      </p:sp>
      <p:pic>
        <p:nvPicPr>
          <p:cNvPr id="9" name="Picture 2" descr="C:\Users\kristine.canavan\Downloads\image001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52" y="6334723"/>
            <a:ext cx="27432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38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 txBox="1">
            <a:spLocks/>
          </p:cNvSpPr>
          <p:nvPr/>
        </p:nvSpPr>
        <p:spPr>
          <a:xfrm>
            <a:off x="7798004" y="6474257"/>
            <a:ext cx="1199693" cy="266700"/>
          </a:xfrm>
          <a:prstGeom prst="rect">
            <a:avLst/>
          </a:prstGeom>
        </p:spPr>
        <p:txBody>
          <a:bodyPr anchor="b" anchorCtr="0"/>
          <a:lstStyle>
            <a:lvl1pPr algn="r">
              <a:defRPr sz="8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3B317B-7245-46FB-97AA-7E83A5E9D681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381000"/>
            <a:ext cx="8458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Overall Results for </a:t>
            </a:r>
            <a:r>
              <a:rPr lang="en-US" sz="3200" b="1" dirty="0" err="1" smtClean="0"/>
              <a:t>VenaSeal</a:t>
            </a:r>
            <a:r>
              <a:rPr lang="en-US" sz="3200" b="1" dirty="0" smtClean="0"/>
              <a:t> System</a:t>
            </a:r>
            <a:r>
              <a:rPr lang="en-US" sz="3200" b="1" dirty="0"/>
              <a:t> </a:t>
            </a:r>
            <a:r>
              <a:rPr lang="en-US" sz="3200" b="1" dirty="0" smtClean="0"/>
              <a:t>Regulatory </a:t>
            </a:r>
            <a:r>
              <a:rPr lang="en-US" sz="3200" b="1" dirty="0"/>
              <a:t>Pathway </a:t>
            </a:r>
            <a:r>
              <a:rPr lang="en-US" sz="3200" b="1" dirty="0" smtClean="0"/>
              <a:t>Using </a:t>
            </a:r>
            <a:r>
              <a:rPr lang="en-US" sz="3200" b="1" dirty="0" smtClean="0"/>
              <a:t>the </a:t>
            </a:r>
            <a:r>
              <a:rPr lang="en-US" sz="3200" b="1" dirty="0" smtClean="0"/>
              <a:t>Pre-Submission </a:t>
            </a:r>
            <a:r>
              <a:rPr lang="en-US" sz="3200" b="1" dirty="0" smtClean="0"/>
              <a:t>Process</a:t>
            </a: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191000"/>
          </a:xfrm>
        </p:spPr>
        <p:txBody>
          <a:bodyPr>
            <a:noAutofit/>
          </a:bodyPr>
          <a:lstStyle/>
          <a:p>
            <a:pPr marL="577850" indent="-457200">
              <a:spcAft>
                <a:spcPts val="300"/>
              </a:spcAft>
              <a:buFontTx/>
              <a:buChar char="-"/>
            </a:pPr>
            <a:r>
              <a:rPr lang="en-US" sz="2800" dirty="0"/>
              <a:t>Early and Ongoing interaction with FDA throughout the </a:t>
            </a:r>
            <a:r>
              <a:rPr lang="en-US" sz="2800" dirty="0" smtClean="0"/>
              <a:t>pre-IDE, </a:t>
            </a:r>
            <a:r>
              <a:rPr lang="en-US" sz="2800" dirty="0"/>
              <a:t>IDE and PMA </a:t>
            </a:r>
            <a:r>
              <a:rPr lang="en-US" sz="2800" dirty="0" smtClean="0"/>
              <a:t>process provided </a:t>
            </a:r>
            <a:r>
              <a:rPr lang="en-US" sz="2800" dirty="0"/>
              <a:t>a clear and predictable </a:t>
            </a:r>
            <a:r>
              <a:rPr lang="en-US" sz="2800" dirty="0" smtClean="0"/>
              <a:t>path </a:t>
            </a:r>
          </a:p>
          <a:p>
            <a:pPr marL="577850" indent="-457200">
              <a:spcAft>
                <a:spcPts val="300"/>
              </a:spcAft>
              <a:buFontTx/>
              <a:buChar char="-"/>
            </a:pPr>
            <a:r>
              <a:rPr lang="en-US" sz="2800" dirty="0" smtClean="0"/>
              <a:t>Good organization of content and presentation of information does facilitate a timely review of materials and productive discussion with FDA </a:t>
            </a:r>
          </a:p>
          <a:p>
            <a:pPr marL="577850" indent="-457200">
              <a:spcAft>
                <a:spcPts val="300"/>
              </a:spcAft>
              <a:buFontTx/>
              <a:buChar char="-"/>
            </a:pPr>
            <a:r>
              <a:rPr lang="en-US" sz="2800" dirty="0" smtClean="0"/>
              <a:t>Collaboration and productive discussion between Sponsor &amp; FDA results in expeditious reviews with fewer gaps to resolve at the end</a:t>
            </a:r>
          </a:p>
          <a:p>
            <a:pPr marL="120650" indent="0">
              <a:spcAft>
                <a:spcPts val="300"/>
              </a:spcAft>
              <a:buNone/>
            </a:pPr>
            <a:endParaRPr lang="en-US" sz="1800" dirty="0" smtClean="0"/>
          </a:p>
        </p:txBody>
      </p:sp>
      <p:pic>
        <p:nvPicPr>
          <p:cNvPr id="9" name="Picture 2" descr="C:\Users\kristine.canavan\Downloads\image001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52" y="6334723"/>
            <a:ext cx="27432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67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 txBox="1">
            <a:spLocks/>
          </p:cNvSpPr>
          <p:nvPr/>
        </p:nvSpPr>
        <p:spPr>
          <a:xfrm>
            <a:off x="7798004" y="6474257"/>
            <a:ext cx="1199693" cy="266700"/>
          </a:xfrm>
          <a:prstGeom prst="rect">
            <a:avLst/>
          </a:prstGeom>
        </p:spPr>
        <p:txBody>
          <a:bodyPr anchor="b" anchorCtr="0"/>
          <a:lstStyle>
            <a:lvl1pPr algn="r">
              <a:defRPr sz="8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3B317B-7245-46FB-97AA-7E83A5E9D681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381000"/>
            <a:ext cx="8458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Opportunities for Improvements</a:t>
            </a:r>
          </a:p>
          <a:p>
            <a:r>
              <a:rPr lang="en-US" sz="3200" b="1" dirty="0" smtClean="0"/>
              <a:t>on Utilization of Pre-Sub Process </a:t>
            </a: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191000"/>
          </a:xfrm>
        </p:spPr>
        <p:txBody>
          <a:bodyPr>
            <a:noAutofit/>
          </a:bodyPr>
          <a:lstStyle/>
          <a:p>
            <a:pPr marL="577850" indent="-457200">
              <a:spcAft>
                <a:spcPts val="300"/>
              </a:spcAft>
              <a:buFontTx/>
              <a:buChar char="-"/>
            </a:pPr>
            <a:r>
              <a:rPr lang="en-US" sz="2800" dirty="0" smtClean="0"/>
              <a:t>The pre-submission process </a:t>
            </a:r>
            <a:r>
              <a:rPr lang="en-US" sz="2800" dirty="0" smtClean="0"/>
              <a:t>is well-defined…. </a:t>
            </a:r>
            <a:r>
              <a:rPr lang="en-US" sz="2800" dirty="0" smtClean="0"/>
              <a:t>More h</a:t>
            </a:r>
            <a:r>
              <a:rPr lang="en-US" sz="2800" dirty="0" smtClean="0"/>
              <a:t>elpful with FDA team input for </a:t>
            </a:r>
            <a:r>
              <a:rPr lang="en-US" sz="2800" dirty="0" smtClean="0"/>
              <a:t>how to best prepare and use the process </a:t>
            </a:r>
            <a:endParaRPr lang="en-US" sz="2800" dirty="0"/>
          </a:p>
          <a:p>
            <a:pPr marL="577850" indent="-457200">
              <a:spcAft>
                <a:spcPts val="300"/>
              </a:spcAft>
              <a:buFontTx/>
              <a:buChar char="-"/>
            </a:pPr>
            <a:r>
              <a:rPr lang="en-US" sz="2800" dirty="0" smtClean="0"/>
              <a:t>As part of the review of the pre-Sub, more communication with the Sponsor would be helpful as it would ensure the content is sufficient and helpful in providing answers to the questions being asked.</a:t>
            </a:r>
          </a:p>
          <a:p>
            <a:pPr marL="120650" indent="0">
              <a:spcAft>
                <a:spcPts val="300"/>
              </a:spcAft>
              <a:buNone/>
            </a:pPr>
            <a:endParaRPr lang="en-US" sz="1800" dirty="0" smtClean="0"/>
          </a:p>
        </p:txBody>
      </p:sp>
      <p:pic>
        <p:nvPicPr>
          <p:cNvPr id="9" name="Picture 2" descr="C:\Users\kristine.canavan\Downloads\image001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52" y="6334723"/>
            <a:ext cx="27432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26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 txBox="1">
            <a:spLocks/>
          </p:cNvSpPr>
          <p:nvPr/>
        </p:nvSpPr>
        <p:spPr>
          <a:xfrm>
            <a:off x="7798004" y="6474257"/>
            <a:ext cx="1199693" cy="266700"/>
          </a:xfrm>
          <a:prstGeom prst="rect">
            <a:avLst/>
          </a:prstGeom>
        </p:spPr>
        <p:txBody>
          <a:bodyPr anchor="b" anchorCtr="0"/>
          <a:lstStyle>
            <a:lvl1pPr algn="r">
              <a:defRPr sz="8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3B317B-7245-46FB-97AA-7E83A5E9D681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381000"/>
            <a:ext cx="8458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191000"/>
          </a:xfrm>
        </p:spPr>
        <p:txBody>
          <a:bodyPr>
            <a:noAutofit/>
          </a:bodyPr>
          <a:lstStyle/>
          <a:p>
            <a:pPr marL="120650" indent="0" algn="ctr">
              <a:spcAft>
                <a:spcPts val="300"/>
              </a:spcAft>
              <a:buNone/>
            </a:pPr>
            <a:endParaRPr lang="en-US" sz="2800" b="1" dirty="0" smtClean="0"/>
          </a:p>
          <a:p>
            <a:pPr marL="120650" indent="0" algn="ctr">
              <a:spcAft>
                <a:spcPts val="300"/>
              </a:spcAft>
              <a:buNone/>
            </a:pPr>
            <a:endParaRPr lang="en-US" sz="2800" b="1" dirty="0"/>
          </a:p>
          <a:p>
            <a:pPr marL="120650" indent="0" algn="ctr">
              <a:spcAft>
                <a:spcPts val="300"/>
              </a:spcAft>
              <a:buNone/>
            </a:pPr>
            <a:endParaRPr lang="en-US" sz="2800" b="1" dirty="0" smtClean="0"/>
          </a:p>
          <a:p>
            <a:pPr marL="120650" indent="0" algn="ctr">
              <a:spcAft>
                <a:spcPts val="300"/>
              </a:spcAft>
              <a:buNone/>
            </a:pPr>
            <a:r>
              <a:rPr lang="en-US" sz="2800" b="1" dirty="0" smtClean="0"/>
              <a:t>Thank you </a:t>
            </a:r>
          </a:p>
          <a:p>
            <a:pPr marL="120650" indent="0">
              <a:spcAft>
                <a:spcPts val="300"/>
              </a:spcAft>
              <a:buNone/>
            </a:pPr>
            <a:endParaRPr lang="en-US" sz="1800" dirty="0" smtClean="0"/>
          </a:p>
        </p:txBody>
      </p:sp>
      <p:pic>
        <p:nvPicPr>
          <p:cNvPr id="9" name="Picture 2" descr="C:\Users\kristine.canavan\Downloads\image001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52" y="6334723"/>
            <a:ext cx="27432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944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 txBox="1">
            <a:spLocks/>
          </p:cNvSpPr>
          <p:nvPr/>
        </p:nvSpPr>
        <p:spPr>
          <a:xfrm>
            <a:off x="7798004" y="6474257"/>
            <a:ext cx="1199693" cy="266700"/>
          </a:xfrm>
          <a:prstGeom prst="rect">
            <a:avLst/>
          </a:prstGeom>
        </p:spPr>
        <p:txBody>
          <a:bodyPr anchor="b" anchorCtr="0"/>
          <a:lstStyle>
            <a:lvl1pPr algn="r">
              <a:defRPr sz="8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3B317B-7245-46FB-97AA-7E83A5E9D681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810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prstClr val="black"/>
                </a:solidFill>
              </a:rPr>
              <a:t>CRT 2015 - Presentation Disclosure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1371600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Kristine Canavan, MPH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chemeClr val="tx2"/>
                </a:solidFill>
              </a:rPr>
              <a:t> </a:t>
            </a:r>
          </a:p>
          <a:p>
            <a:pPr>
              <a:buNone/>
            </a:pPr>
            <a:r>
              <a:rPr lang="en-US" sz="2800" dirty="0">
                <a:solidFill>
                  <a:schemeClr val="tx2"/>
                </a:solidFill>
              </a:rPr>
              <a:t>I </a:t>
            </a:r>
            <a:r>
              <a:rPr lang="en-US" sz="2800" dirty="0" smtClean="0">
                <a:solidFill>
                  <a:schemeClr val="tx2"/>
                </a:solidFill>
              </a:rPr>
              <a:t>am an employee of Medtronic </a:t>
            </a:r>
            <a:r>
              <a:rPr lang="en-US" sz="2800" dirty="0" err="1" smtClean="0">
                <a:solidFill>
                  <a:schemeClr val="tx2"/>
                </a:solidFill>
              </a:rPr>
              <a:t>plc</a:t>
            </a:r>
            <a:r>
              <a:rPr lang="en-US" sz="2800" dirty="0" smtClean="0">
                <a:solidFill>
                  <a:schemeClr val="tx2"/>
                </a:solidFill>
              </a:rPr>
              <a:t> (</a:t>
            </a:r>
            <a:r>
              <a:rPr lang="en-US" sz="2800" dirty="0" err="1" smtClean="0">
                <a:solidFill>
                  <a:schemeClr val="tx2"/>
                </a:solidFill>
              </a:rPr>
              <a:t>Covidien</a:t>
            </a:r>
            <a:r>
              <a:rPr lang="en-US" sz="2800" dirty="0" smtClean="0">
                <a:solidFill>
                  <a:schemeClr val="tx2"/>
                </a:solidFill>
              </a:rPr>
              <a:t>) </a:t>
            </a:r>
            <a:endParaRPr lang="en-US" sz="2800" dirty="0">
              <a:solidFill>
                <a:schemeClr val="tx2"/>
              </a:solidFill>
            </a:endParaRPr>
          </a:p>
        </p:txBody>
      </p:sp>
      <p:pic>
        <p:nvPicPr>
          <p:cNvPr id="12" name="Picture 2" descr="C:\Users\kristine.canavan\Downloads\image001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52" y="6334723"/>
            <a:ext cx="27432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16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 txBox="1">
            <a:spLocks/>
          </p:cNvSpPr>
          <p:nvPr/>
        </p:nvSpPr>
        <p:spPr>
          <a:xfrm>
            <a:off x="7798004" y="6474257"/>
            <a:ext cx="1199693" cy="266700"/>
          </a:xfrm>
          <a:prstGeom prst="rect">
            <a:avLst/>
          </a:prstGeom>
        </p:spPr>
        <p:txBody>
          <a:bodyPr anchor="b" anchorCtr="0"/>
          <a:lstStyle>
            <a:lvl1pPr algn="r">
              <a:defRPr sz="8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3B317B-7245-46FB-97AA-7E83A5E9D681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810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prstClr val="black"/>
                </a:solidFill>
              </a:rPr>
              <a:t>FDA Pre-Submission Program </a:t>
            </a:r>
            <a:endParaRPr lang="en-US" sz="2400" b="1" dirty="0">
              <a:solidFill>
                <a:prstClr val="black"/>
              </a:solidFill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277" y="1366684"/>
            <a:ext cx="3673450" cy="5000832"/>
          </a:xfrm>
        </p:spPr>
      </p:pic>
      <p:sp>
        <p:nvSpPr>
          <p:cNvPr id="11" name="TextBox 10"/>
          <p:cNvSpPr txBox="1"/>
          <p:nvPr/>
        </p:nvSpPr>
        <p:spPr>
          <a:xfrm>
            <a:off x="609600" y="1371600"/>
            <a:ext cx="3581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Outlines all types of requests allowed for FDA feedback</a:t>
            </a:r>
          </a:p>
          <a:p>
            <a:endParaRPr lang="en-US" sz="2800" dirty="0"/>
          </a:p>
          <a:p>
            <a:r>
              <a:rPr lang="en-US" sz="2800" dirty="0" smtClean="0"/>
              <a:t>Explains Q-Sub tracking and logistics</a:t>
            </a:r>
          </a:p>
          <a:p>
            <a:endParaRPr lang="en-US" sz="2800" dirty="0"/>
          </a:p>
          <a:p>
            <a:r>
              <a:rPr lang="en-US" sz="2800" dirty="0" smtClean="0"/>
              <a:t>Provides guidance and examples of what is appropriate for Q-sub process</a:t>
            </a:r>
          </a:p>
        </p:txBody>
      </p:sp>
      <p:pic>
        <p:nvPicPr>
          <p:cNvPr id="12" name="Picture 2" descr="C:\Users\kristine.canavan\Downloads\image001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52" y="6334723"/>
            <a:ext cx="27432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3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 txBox="1">
            <a:spLocks/>
          </p:cNvSpPr>
          <p:nvPr/>
        </p:nvSpPr>
        <p:spPr>
          <a:xfrm>
            <a:off x="7798004" y="6474257"/>
            <a:ext cx="1199693" cy="266700"/>
          </a:xfrm>
          <a:prstGeom prst="rect">
            <a:avLst/>
          </a:prstGeom>
        </p:spPr>
        <p:txBody>
          <a:bodyPr anchor="b" anchorCtr="0"/>
          <a:lstStyle>
            <a:lvl1pPr algn="r">
              <a:defRPr sz="8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3B317B-7245-46FB-97AA-7E83A5E9D681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152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571500"/>
            <a:ext cx="8153400" cy="4724399"/>
          </a:xfrm>
        </p:spPr>
        <p:txBody>
          <a:bodyPr>
            <a:noAutofit/>
          </a:bodyPr>
          <a:lstStyle/>
          <a:p>
            <a:pPr marL="0" indent="0" algn="ctr">
              <a:spcAft>
                <a:spcPts val="900"/>
              </a:spcAft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5400" dirty="0" smtClean="0">
                <a:solidFill>
                  <a:prstClr val="black"/>
                </a:solidFill>
              </a:rPr>
              <a:t>Is </a:t>
            </a:r>
            <a:r>
              <a:rPr lang="en-US" sz="5400" dirty="0">
                <a:solidFill>
                  <a:prstClr val="black"/>
                </a:solidFill>
              </a:rPr>
              <a:t>the Process… </a:t>
            </a:r>
            <a:endParaRPr lang="en-US" sz="5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smtClean="0">
                <a:solidFill>
                  <a:prstClr val="black"/>
                </a:solidFill>
              </a:rPr>
              <a:t>                        Helpful</a:t>
            </a:r>
            <a:r>
              <a:rPr lang="en-US" sz="5400" dirty="0">
                <a:solidFill>
                  <a:prstClr val="black"/>
                </a:solidFill>
              </a:rPr>
              <a:t>?</a:t>
            </a:r>
            <a:endParaRPr lang="en-US" sz="3600" dirty="0">
              <a:solidFill>
                <a:prstClr val="black"/>
              </a:solidFill>
            </a:endParaRPr>
          </a:p>
        </p:txBody>
      </p:sp>
      <p:pic>
        <p:nvPicPr>
          <p:cNvPr id="7" name="Picture 2" descr="C:\Users\kristine.canavan\Downloads\image001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52" y="6334723"/>
            <a:ext cx="27432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5" y="2438400"/>
            <a:ext cx="3324225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85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 txBox="1">
            <a:spLocks/>
          </p:cNvSpPr>
          <p:nvPr/>
        </p:nvSpPr>
        <p:spPr>
          <a:xfrm>
            <a:off x="7798004" y="6474257"/>
            <a:ext cx="1199693" cy="266700"/>
          </a:xfrm>
          <a:prstGeom prst="rect">
            <a:avLst/>
          </a:prstGeom>
        </p:spPr>
        <p:txBody>
          <a:bodyPr anchor="b" anchorCtr="0"/>
          <a:lstStyle>
            <a:lvl1pPr algn="r">
              <a:defRPr sz="8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3B317B-7245-46FB-97AA-7E83A5E9D681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152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prstClr val="black"/>
                </a:solidFill>
              </a:rPr>
              <a:t>Highlights of the Pre-Sub Process 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143001"/>
            <a:ext cx="8229600" cy="4724399"/>
          </a:xfrm>
        </p:spPr>
        <p:txBody>
          <a:bodyPr>
            <a:noAutofit/>
          </a:bodyPr>
          <a:lstStyle/>
          <a:p>
            <a:pPr>
              <a:spcAft>
                <a:spcPts val="900"/>
              </a:spcAft>
              <a:buFontTx/>
              <a:buChar char="-"/>
            </a:pPr>
            <a:r>
              <a:rPr lang="en-US" sz="2800" dirty="0" smtClean="0"/>
              <a:t>Facilitate interactions with FDA on key development and/or clinical programs </a:t>
            </a:r>
            <a:r>
              <a:rPr lang="en-US" sz="2800" dirty="0"/>
              <a:t>and statutory meetings </a:t>
            </a:r>
            <a:r>
              <a:rPr lang="en-US" sz="2800" dirty="0" smtClean="0"/>
              <a:t>(agreement, determination, PMA Day 100, study risk)</a:t>
            </a:r>
          </a:p>
          <a:p>
            <a:pPr>
              <a:spcAft>
                <a:spcPts val="900"/>
              </a:spcAft>
              <a:buFontTx/>
              <a:buChar char="-"/>
            </a:pPr>
            <a:r>
              <a:rPr lang="en-US" sz="2800" dirty="0" smtClean="0"/>
              <a:t>Opportunities to gain understanding with FDA early and throughout the regulatory process </a:t>
            </a:r>
          </a:p>
          <a:p>
            <a:pPr>
              <a:spcAft>
                <a:spcPts val="900"/>
              </a:spcAft>
              <a:buFontTx/>
              <a:buChar char="-"/>
            </a:pPr>
            <a:r>
              <a:rPr lang="en-US" sz="2800" dirty="0" smtClean="0"/>
              <a:t>Make regulatory application process and review more streamlined for both FDA and the Sponsor</a:t>
            </a:r>
            <a:endParaRPr lang="en-US" sz="2800" dirty="0"/>
          </a:p>
        </p:txBody>
      </p:sp>
      <p:pic>
        <p:nvPicPr>
          <p:cNvPr id="7" name="Picture 2" descr="C:\Users\kristine.canavan\Downloads\image001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52" y="6334723"/>
            <a:ext cx="27432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25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 txBox="1">
            <a:spLocks/>
          </p:cNvSpPr>
          <p:nvPr/>
        </p:nvSpPr>
        <p:spPr>
          <a:xfrm>
            <a:off x="7798004" y="6474257"/>
            <a:ext cx="1199693" cy="266700"/>
          </a:xfrm>
          <a:prstGeom prst="rect">
            <a:avLst/>
          </a:prstGeom>
        </p:spPr>
        <p:txBody>
          <a:bodyPr anchor="b" anchorCtr="0"/>
          <a:lstStyle>
            <a:lvl1pPr algn="r">
              <a:defRPr sz="8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3B317B-7245-46FB-97AA-7E83A5E9D681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143001"/>
            <a:ext cx="8229600" cy="4724399"/>
          </a:xfrm>
        </p:spPr>
        <p:txBody>
          <a:bodyPr>
            <a:noAutofit/>
          </a:bodyPr>
          <a:lstStyle/>
          <a:p>
            <a:pPr marL="0" indent="0" algn="ctr">
              <a:spcAft>
                <a:spcPts val="900"/>
              </a:spcAft>
              <a:buNone/>
            </a:pPr>
            <a:endParaRPr lang="en-US" sz="1600" dirty="0" smtClean="0"/>
          </a:p>
          <a:p>
            <a:pPr marL="0" indent="0" algn="ctr">
              <a:spcAft>
                <a:spcPts val="900"/>
              </a:spcAft>
              <a:buNone/>
            </a:pPr>
            <a:r>
              <a:rPr lang="en-US" sz="5400" dirty="0" smtClean="0"/>
              <a:t>Case Study:</a:t>
            </a:r>
          </a:p>
          <a:p>
            <a:pPr marL="0" indent="0" algn="ctr">
              <a:spcAft>
                <a:spcPts val="900"/>
              </a:spcAft>
              <a:buNone/>
            </a:pPr>
            <a:endParaRPr lang="en-US" sz="1800" dirty="0" smtClean="0"/>
          </a:p>
          <a:p>
            <a:pPr marL="0" indent="0" algn="ctr">
              <a:spcAft>
                <a:spcPts val="900"/>
              </a:spcAft>
              <a:buNone/>
            </a:pPr>
            <a:r>
              <a:rPr lang="en-US" sz="5400" dirty="0" err="1" smtClean="0"/>
              <a:t>VenaSeal</a:t>
            </a:r>
            <a:r>
              <a:rPr lang="en-US" sz="5400" dirty="0" smtClean="0"/>
              <a:t> Closure System</a:t>
            </a:r>
            <a:endParaRPr lang="en-US" sz="5400" dirty="0"/>
          </a:p>
        </p:txBody>
      </p:sp>
      <p:pic>
        <p:nvPicPr>
          <p:cNvPr id="7" name="Picture 2" descr="C:\Users\kristine.canavan\Downloads\image001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52" y="6334723"/>
            <a:ext cx="27432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845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 txBox="1">
            <a:spLocks/>
          </p:cNvSpPr>
          <p:nvPr/>
        </p:nvSpPr>
        <p:spPr>
          <a:xfrm>
            <a:off x="7798004" y="6474257"/>
            <a:ext cx="1199693" cy="266700"/>
          </a:xfrm>
          <a:prstGeom prst="rect">
            <a:avLst/>
          </a:prstGeom>
        </p:spPr>
        <p:txBody>
          <a:bodyPr anchor="b" anchorCtr="0"/>
          <a:lstStyle>
            <a:lvl1pPr algn="r">
              <a:defRPr sz="8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3B317B-7245-46FB-97AA-7E83A5E9D681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152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 smtClean="0">
                <a:solidFill>
                  <a:prstClr val="black"/>
                </a:solidFill>
              </a:rPr>
              <a:t>VenaSeal</a:t>
            </a:r>
            <a:r>
              <a:rPr lang="en-US" sz="4000" b="1" dirty="0" smtClean="0">
                <a:solidFill>
                  <a:prstClr val="black"/>
                </a:solidFill>
              </a:rPr>
              <a:t> Closure System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776019"/>
          </a:xfrm>
        </p:spPr>
        <p:txBody>
          <a:bodyPr>
            <a:noAutofit/>
          </a:bodyPr>
          <a:lstStyle/>
          <a:p>
            <a:pPr marL="120650" indent="0">
              <a:spcAft>
                <a:spcPts val="300"/>
              </a:spcAft>
              <a:buNone/>
            </a:pPr>
            <a:r>
              <a:rPr lang="en-US" sz="2800" dirty="0" smtClean="0"/>
              <a:t>Sterile, single-use kit</a:t>
            </a:r>
          </a:p>
          <a:p>
            <a:pPr marL="577850" indent="-457200">
              <a:spcAft>
                <a:spcPts val="300"/>
              </a:spcAft>
            </a:pPr>
            <a:r>
              <a:rPr lang="en-US" sz="2400" dirty="0" smtClean="0"/>
              <a:t>Proprietary </a:t>
            </a:r>
            <a:r>
              <a:rPr lang="en-US" sz="2400" dirty="0"/>
              <a:t>cyanoacrylate-based material (adhesive) </a:t>
            </a:r>
          </a:p>
          <a:p>
            <a:pPr marL="577850" indent="-457200">
              <a:spcAft>
                <a:spcPts val="300"/>
              </a:spcAft>
            </a:pPr>
            <a:r>
              <a:rPr lang="en-US" sz="2400" dirty="0" smtClean="0"/>
              <a:t>Delivery </a:t>
            </a:r>
            <a:r>
              <a:rPr lang="en-US" sz="2400" dirty="0"/>
              <a:t>tools to prepare and deliver this adhesive at the target locations within the vein</a:t>
            </a:r>
            <a:endParaRPr lang="en-US" sz="2400" dirty="0" smtClean="0"/>
          </a:p>
          <a:p>
            <a:pPr marL="120650" indent="0">
              <a:spcAft>
                <a:spcPts val="300"/>
              </a:spcAft>
              <a:buNone/>
            </a:pPr>
            <a:endParaRPr lang="en-US" sz="1800" dirty="0" smtClean="0"/>
          </a:p>
          <a:p>
            <a:pPr marL="120650" indent="0">
              <a:spcAft>
                <a:spcPts val="300"/>
              </a:spcAft>
              <a:buNone/>
            </a:pPr>
            <a:r>
              <a:rPr lang="en-US" sz="2800" dirty="0" smtClean="0"/>
              <a:t>Key Design Features</a:t>
            </a:r>
          </a:p>
          <a:p>
            <a:pPr marL="577850" indent="-457200">
              <a:spcAft>
                <a:spcPts val="300"/>
              </a:spcAft>
            </a:pPr>
            <a:r>
              <a:rPr lang="en-US" sz="2400" dirty="0" smtClean="0"/>
              <a:t>Polymerize </a:t>
            </a:r>
            <a:r>
              <a:rPr lang="en-US" sz="2400" dirty="0"/>
              <a:t>without </a:t>
            </a:r>
            <a:r>
              <a:rPr lang="en-US" sz="2400" dirty="0" smtClean="0"/>
              <a:t>migration</a:t>
            </a:r>
          </a:p>
          <a:p>
            <a:pPr marL="577850" indent="-457200">
              <a:spcAft>
                <a:spcPts val="300"/>
              </a:spcAft>
            </a:pPr>
            <a:r>
              <a:rPr lang="en-US" sz="2400" dirty="0" smtClean="0"/>
              <a:t>Provide quick and durable vein closure</a:t>
            </a:r>
          </a:p>
          <a:p>
            <a:pPr marL="577850" indent="-457200">
              <a:spcAft>
                <a:spcPts val="300"/>
              </a:spcAft>
            </a:pPr>
            <a:r>
              <a:rPr lang="en-US" sz="2400" dirty="0" smtClean="0"/>
              <a:t>Be pliable following polymerization</a:t>
            </a:r>
          </a:p>
          <a:p>
            <a:pPr marL="577850" indent="-457200">
              <a:spcAft>
                <a:spcPts val="300"/>
              </a:spcAft>
            </a:pPr>
            <a:r>
              <a:rPr lang="en-US" sz="2400" dirty="0" smtClean="0"/>
              <a:t>Be slowly resorbed by body</a:t>
            </a:r>
            <a:endParaRPr lang="en-US" sz="2400" dirty="0"/>
          </a:p>
        </p:txBody>
      </p:sp>
      <p:pic>
        <p:nvPicPr>
          <p:cNvPr id="10" name="Picture 9" descr="VenaSealAdhesive_DRAF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98" b="7491"/>
          <a:stretch>
            <a:fillRect/>
          </a:stretch>
        </p:blipFill>
        <p:spPr bwMode="auto">
          <a:xfrm>
            <a:off x="6408607" y="3048000"/>
            <a:ext cx="2028825" cy="238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 descr="C:\Users\kristine.canavan\Downloads\image001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52" y="6334723"/>
            <a:ext cx="27432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75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 txBox="1">
            <a:spLocks/>
          </p:cNvSpPr>
          <p:nvPr/>
        </p:nvSpPr>
        <p:spPr>
          <a:xfrm>
            <a:off x="7798004" y="6474257"/>
            <a:ext cx="1199693" cy="266700"/>
          </a:xfrm>
          <a:prstGeom prst="rect">
            <a:avLst/>
          </a:prstGeom>
        </p:spPr>
        <p:txBody>
          <a:bodyPr anchor="b" anchorCtr="0"/>
          <a:lstStyle>
            <a:lvl1pPr algn="r">
              <a:defRPr sz="8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3B317B-7245-46FB-97AA-7E83A5E9D681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6996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prstClr val="black"/>
                </a:solidFill>
              </a:rPr>
              <a:t>Reasons for early interactions with FDA on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prstClr val="black"/>
                </a:solidFill>
              </a:rPr>
              <a:t>VenaSeal</a:t>
            </a:r>
            <a:r>
              <a:rPr lang="en-US" sz="4000" b="1" dirty="0" smtClean="0">
                <a:solidFill>
                  <a:prstClr val="black"/>
                </a:solidFill>
              </a:rPr>
              <a:t> System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919349"/>
            <a:ext cx="8229600" cy="7615051"/>
          </a:xfrm>
        </p:spPr>
        <p:txBody>
          <a:bodyPr>
            <a:noAutofit/>
          </a:bodyPr>
          <a:lstStyle/>
          <a:p>
            <a:pPr marL="577850" indent="-457200">
              <a:spcAft>
                <a:spcPts val="300"/>
              </a:spcAft>
              <a:buFontTx/>
              <a:buChar char="-"/>
            </a:pPr>
            <a:endParaRPr lang="en-US" sz="2800" dirty="0" smtClean="0"/>
          </a:p>
          <a:p>
            <a:pPr marL="577850" indent="-457200">
              <a:spcAft>
                <a:spcPts val="300"/>
              </a:spcAft>
              <a:buFontTx/>
              <a:buChar char="-"/>
            </a:pPr>
            <a:r>
              <a:rPr lang="en-US" sz="2800" dirty="0" smtClean="0"/>
              <a:t>Provide education on </a:t>
            </a:r>
            <a:r>
              <a:rPr lang="en-US" sz="2800" dirty="0" err="1" smtClean="0"/>
              <a:t>VenaSeal</a:t>
            </a:r>
            <a:r>
              <a:rPr lang="en-US" sz="2800" dirty="0" smtClean="0"/>
              <a:t> Adhesive</a:t>
            </a:r>
          </a:p>
          <a:p>
            <a:pPr marL="577850" indent="-457200">
              <a:spcAft>
                <a:spcPts val="300"/>
              </a:spcAft>
              <a:buFontTx/>
              <a:buChar char="-"/>
            </a:pPr>
            <a:r>
              <a:rPr lang="en-US" sz="2800" dirty="0" smtClean="0"/>
              <a:t>Understand cyanoacrylate material testing requirements (FDA Guidance document for non-implant applications – material characterizations)</a:t>
            </a:r>
          </a:p>
          <a:p>
            <a:pPr marL="577850" indent="-457200">
              <a:spcAft>
                <a:spcPts val="300"/>
              </a:spcAft>
              <a:buFontTx/>
              <a:buChar char="-"/>
            </a:pPr>
            <a:r>
              <a:rPr lang="en-US" sz="2800" dirty="0" smtClean="0"/>
              <a:t>Propose product indication</a:t>
            </a:r>
          </a:p>
          <a:p>
            <a:pPr marL="577850" indent="-457200">
              <a:spcAft>
                <a:spcPts val="300"/>
              </a:spcAft>
              <a:buFontTx/>
              <a:buChar char="-"/>
            </a:pPr>
            <a:r>
              <a:rPr lang="en-US" sz="2800" dirty="0" smtClean="0"/>
              <a:t>Understand regulatory </a:t>
            </a:r>
            <a:r>
              <a:rPr lang="en-US" sz="2800" dirty="0"/>
              <a:t>r</a:t>
            </a:r>
            <a:r>
              <a:rPr lang="en-US" sz="2800" dirty="0" smtClean="0"/>
              <a:t>equirements (commercial pathway and clinical studies)</a:t>
            </a:r>
            <a:endParaRPr lang="en-US" sz="2800" dirty="0"/>
          </a:p>
          <a:p>
            <a:pPr marL="120650" indent="0">
              <a:spcAft>
                <a:spcPts val="300"/>
              </a:spcAft>
              <a:buNone/>
            </a:pPr>
            <a:endParaRPr lang="en-US" sz="2800" dirty="0"/>
          </a:p>
        </p:txBody>
      </p:sp>
      <p:pic>
        <p:nvPicPr>
          <p:cNvPr id="9" name="Picture 2" descr="C:\Users\kristine.canavan\Downloads\image001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52" y="6334723"/>
            <a:ext cx="27432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242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 txBox="1">
            <a:spLocks/>
          </p:cNvSpPr>
          <p:nvPr/>
        </p:nvSpPr>
        <p:spPr>
          <a:xfrm>
            <a:off x="7798004" y="6474257"/>
            <a:ext cx="1199693" cy="266700"/>
          </a:xfrm>
          <a:prstGeom prst="rect">
            <a:avLst/>
          </a:prstGeom>
        </p:spPr>
        <p:txBody>
          <a:bodyPr anchor="b" anchorCtr="0"/>
          <a:lstStyle>
            <a:lvl1pPr algn="r">
              <a:defRPr sz="8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3B317B-7245-46FB-97AA-7E83A5E9D681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152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Results of Early </a:t>
            </a:r>
            <a:r>
              <a:rPr lang="en-US" sz="4000" b="1" dirty="0"/>
              <a:t>Interaction </a:t>
            </a:r>
            <a:r>
              <a:rPr lang="en-US" sz="4000" b="1" dirty="0" smtClean="0"/>
              <a:t>Pre-Sub Meetings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919349"/>
            <a:ext cx="8229600" cy="7615051"/>
          </a:xfrm>
        </p:spPr>
        <p:txBody>
          <a:bodyPr>
            <a:noAutofit/>
          </a:bodyPr>
          <a:lstStyle/>
          <a:p>
            <a:pPr marL="577850" indent="-457200">
              <a:spcAft>
                <a:spcPts val="300"/>
              </a:spcAft>
              <a:buFontTx/>
              <a:buChar char="-"/>
            </a:pPr>
            <a:r>
              <a:rPr lang="en-US" sz="2800" dirty="0" smtClean="0"/>
              <a:t>Identified early the regulatory pathway (PMA) </a:t>
            </a:r>
          </a:p>
          <a:p>
            <a:pPr marL="577850" indent="-457200">
              <a:spcAft>
                <a:spcPts val="300"/>
              </a:spcAft>
              <a:buFontTx/>
              <a:buChar char="-"/>
            </a:pPr>
            <a:r>
              <a:rPr lang="en-US" sz="2800" dirty="0"/>
              <a:t>Defined </a:t>
            </a:r>
            <a:r>
              <a:rPr lang="en-US" sz="2800" dirty="0" smtClean="0"/>
              <a:t>implant material testing requirements</a:t>
            </a:r>
            <a:endParaRPr lang="en-US" sz="2800" dirty="0"/>
          </a:p>
          <a:p>
            <a:pPr marL="977900" lvl="1" indent="-457200">
              <a:spcBef>
                <a:spcPts val="0"/>
              </a:spcBef>
              <a:spcAft>
                <a:spcPts val="300"/>
              </a:spcAft>
              <a:buFontTx/>
              <a:buChar char="-"/>
            </a:pPr>
            <a:r>
              <a:rPr lang="en-US" sz="2400" dirty="0" smtClean="0"/>
              <a:t>biocompatibility</a:t>
            </a:r>
          </a:p>
          <a:p>
            <a:pPr marL="977900" lvl="1" indent="-457200">
              <a:spcBef>
                <a:spcPts val="0"/>
              </a:spcBef>
              <a:spcAft>
                <a:spcPts val="300"/>
              </a:spcAft>
              <a:buFontTx/>
              <a:buChar char="-"/>
            </a:pPr>
            <a:r>
              <a:rPr lang="en-US" sz="2400" dirty="0"/>
              <a:t>m</a:t>
            </a:r>
            <a:r>
              <a:rPr lang="en-US" sz="2400" dirty="0" smtClean="0"/>
              <a:t>aterial characterization </a:t>
            </a:r>
          </a:p>
          <a:p>
            <a:pPr marL="977900" lvl="1" indent="-457200">
              <a:spcBef>
                <a:spcPts val="0"/>
              </a:spcBef>
              <a:spcAft>
                <a:spcPts val="300"/>
              </a:spcAft>
              <a:buFontTx/>
              <a:buChar char="-"/>
            </a:pPr>
            <a:r>
              <a:rPr lang="en-US" sz="2400" dirty="0"/>
              <a:t>m</a:t>
            </a:r>
            <a:r>
              <a:rPr lang="en-US" sz="2400" dirty="0" smtClean="0"/>
              <a:t>echanical performance</a:t>
            </a:r>
          </a:p>
          <a:p>
            <a:pPr marL="577850" indent="-457200">
              <a:spcAft>
                <a:spcPts val="300"/>
              </a:spcAft>
              <a:buFontTx/>
              <a:buChar char="-"/>
            </a:pPr>
            <a:r>
              <a:rPr lang="en-US" sz="2800" dirty="0" smtClean="0"/>
              <a:t>Defined clinical </a:t>
            </a:r>
            <a:r>
              <a:rPr lang="en-US" sz="2800" dirty="0"/>
              <a:t>study </a:t>
            </a:r>
            <a:r>
              <a:rPr lang="en-US" sz="2800" dirty="0" smtClean="0"/>
              <a:t>requirements</a:t>
            </a:r>
          </a:p>
          <a:p>
            <a:pPr marL="977900" lvl="1" indent="-457200">
              <a:spcBef>
                <a:spcPts val="0"/>
              </a:spcBef>
              <a:spcAft>
                <a:spcPts val="300"/>
              </a:spcAft>
              <a:buFontTx/>
              <a:buChar char="-"/>
            </a:pPr>
            <a:r>
              <a:rPr lang="en-US" sz="2400" dirty="0" smtClean="0"/>
              <a:t>clinical indication</a:t>
            </a:r>
          </a:p>
          <a:p>
            <a:pPr marL="977900" lvl="1" indent="-457200">
              <a:spcBef>
                <a:spcPts val="0"/>
              </a:spcBef>
              <a:spcAft>
                <a:spcPts val="300"/>
              </a:spcAft>
              <a:buFontTx/>
              <a:buChar char="-"/>
            </a:pPr>
            <a:r>
              <a:rPr lang="en-US" sz="2400" dirty="0" smtClean="0"/>
              <a:t>patient selection criteria</a:t>
            </a:r>
          </a:p>
          <a:p>
            <a:pPr marL="977900" lvl="1" indent="-457200">
              <a:spcBef>
                <a:spcPts val="0"/>
              </a:spcBef>
              <a:spcAft>
                <a:spcPts val="300"/>
              </a:spcAft>
              <a:buFontTx/>
              <a:buChar char="-"/>
            </a:pPr>
            <a:r>
              <a:rPr lang="en-US" sz="2400" dirty="0" smtClean="0"/>
              <a:t>efficacy </a:t>
            </a:r>
            <a:r>
              <a:rPr lang="en-US" sz="2400" dirty="0"/>
              <a:t>and safety </a:t>
            </a:r>
            <a:r>
              <a:rPr lang="en-US" sz="2400" dirty="0" smtClean="0"/>
              <a:t>assessments</a:t>
            </a:r>
            <a:endParaRPr lang="en-US" sz="2400" dirty="0"/>
          </a:p>
          <a:p>
            <a:pPr marL="977900" lvl="1" indent="-457200">
              <a:spcBef>
                <a:spcPts val="0"/>
              </a:spcBef>
              <a:spcAft>
                <a:spcPts val="300"/>
              </a:spcAft>
              <a:buFontTx/>
              <a:buChar char="-"/>
            </a:pPr>
            <a:r>
              <a:rPr lang="en-US" sz="2400" dirty="0"/>
              <a:t>c</a:t>
            </a:r>
            <a:r>
              <a:rPr lang="en-US" sz="2400" dirty="0" smtClean="0"/>
              <a:t>ontrol group </a:t>
            </a:r>
          </a:p>
          <a:p>
            <a:pPr marL="977900" lvl="1" indent="-457200">
              <a:spcBef>
                <a:spcPts val="0"/>
              </a:spcBef>
              <a:spcAft>
                <a:spcPts val="300"/>
              </a:spcAft>
              <a:buFontTx/>
              <a:buChar char="-"/>
            </a:pPr>
            <a:r>
              <a:rPr lang="en-US" sz="2400" dirty="0" smtClean="0"/>
              <a:t>control for bias in study conduct</a:t>
            </a:r>
          </a:p>
          <a:p>
            <a:pPr marL="520700" lvl="1" indent="0">
              <a:spcAft>
                <a:spcPts val="300"/>
              </a:spcAft>
              <a:buNone/>
            </a:pPr>
            <a:endParaRPr lang="en-US" sz="2400" dirty="0" smtClean="0"/>
          </a:p>
          <a:p>
            <a:pPr marL="120650" indent="0">
              <a:spcAft>
                <a:spcPts val="300"/>
              </a:spcAft>
              <a:buNone/>
            </a:pPr>
            <a:endParaRPr lang="en-US" sz="1800" dirty="0" smtClean="0"/>
          </a:p>
          <a:p>
            <a:pPr marL="120650" indent="0">
              <a:spcAft>
                <a:spcPts val="300"/>
              </a:spcAft>
              <a:buNone/>
            </a:pPr>
            <a:endParaRPr lang="en-US" sz="2800" dirty="0"/>
          </a:p>
        </p:txBody>
      </p:sp>
      <p:pic>
        <p:nvPicPr>
          <p:cNvPr id="9" name="Picture 2" descr="C:\Users\kristine.canavan\Downloads\image001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52" y="6334723"/>
            <a:ext cx="27432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8425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les &amp; Marketing Projec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12242</TotalTime>
  <Words>496</Words>
  <Application>Microsoft Office PowerPoint</Application>
  <PresentationFormat>On-screen Show (4:3)</PresentationFormat>
  <Paragraphs>99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Custom Design</vt:lpstr>
      <vt:lpstr>Sales &amp; Marketing Projects</vt:lpstr>
      <vt:lpstr>VenaSeal Closure System  Utilization of the Pre-Submission Process &amp; Interactive Review  Sponsor’s Perspective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VenaSeal Closure System  Pre-IDE/IDE/PMA Process  Sponsor’s Perspective</dc:title>
  <dc:creator>Kristine Canavan</dc:creator>
  <cp:lastModifiedBy>Advance Concepts</cp:lastModifiedBy>
  <cp:revision>56</cp:revision>
  <dcterms:created xsi:type="dcterms:W3CDTF">2015-02-11T03:13:19Z</dcterms:created>
  <dcterms:modified xsi:type="dcterms:W3CDTF">2015-02-24T17:27:44Z</dcterms:modified>
</cp:coreProperties>
</file>