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7800" y="4762499"/>
            <a:ext cx="762287" cy="36355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514" y="167805"/>
            <a:ext cx="5567045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741" y="890752"/>
            <a:ext cx="8288020" cy="3594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048658" y="4870286"/>
            <a:ext cx="749935" cy="15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0300" y="965200"/>
            <a:ext cx="1797456" cy="85725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13200" y="4318000"/>
            <a:ext cx="1123031" cy="4057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87241" y="1980730"/>
            <a:ext cx="137160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35"/>
              <a:t>FLOWer</a:t>
            </a:r>
            <a:endParaRPr sz="3300"/>
          </a:p>
        </p:txBody>
      </p:sp>
      <p:sp>
        <p:nvSpPr>
          <p:cNvPr id="6" name="object 6" descr=""/>
          <p:cNvSpPr txBox="1"/>
          <p:nvPr/>
        </p:nvSpPr>
        <p:spPr>
          <a:xfrm>
            <a:off x="2044064" y="2928160"/>
            <a:ext cx="5061585" cy="1171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Complete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Embolic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Protection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Device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Antonio</a:t>
            </a:r>
            <a:r>
              <a:rPr dirty="0" sz="20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Sorropago</a:t>
            </a:r>
            <a:r>
              <a:rPr dirty="0" sz="20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MD,</a:t>
            </a:r>
            <a:r>
              <a:rPr dirty="0" sz="20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ITALY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/>
              <a:t>NAUTILUS</a:t>
            </a:r>
            <a:r>
              <a:rPr dirty="0" spc="370">
                <a:latin typeface="Times New Roman"/>
                <a:cs typeface="Times New Roman"/>
              </a:rPr>
              <a:t> </a:t>
            </a:r>
            <a:r>
              <a:rPr dirty="0"/>
              <a:t>-</a:t>
            </a:r>
            <a:r>
              <a:rPr dirty="0" spc="-75">
                <a:latin typeface="Times New Roman"/>
                <a:cs typeface="Times New Roman"/>
              </a:rPr>
              <a:t> </a:t>
            </a:r>
            <a:r>
              <a:rPr dirty="0"/>
              <a:t>Study</a:t>
            </a:r>
            <a:r>
              <a:rPr dirty="0" spc="-70">
                <a:latin typeface="Times New Roman"/>
                <a:cs typeface="Times New Roman"/>
              </a:rPr>
              <a:t> </a:t>
            </a:r>
            <a:r>
              <a:rPr dirty="0" spc="-10"/>
              <a:t>End-points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79261" y="917016"/>
            <a:ext cx="8508365" cy="3347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F80BC"/>
                </a:solidFill>
                <a:latin typeface="Calibri"/>
                <a:cs typeface="Calibri"/>
              </a:rPr>
              <a:t>Safety</a:t>
            </a:r>
            <a:r>
              <a:rPr dirty="0" sz="1800" spc="-10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F80BC"/>
                </a:solidFill>
                <a:latin typeface="Calibri"/>
                <a:cs typeface="Calibri"/>
              </a:rPr>
              <a:t>End-</a:t>
            </a:r>
            <a:r>
              <a:rPr dirty="0" sz="1800" spc="-10" b="1">
                <a:solidFill>
                  <a:srgbClr val="4F80BC"/>
                </a:solidFill>
                <a:latin typeface="Calibri"/>
                <a:cs typeface="Calibri"/>
              </a:rPr>
              <a:t>points:</a:t>
            </a:r>
            <a:endParaRPr sz="18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Clr>
                <a:srgbClr val="4368A1"/>
              </a:buClr>
              <a:buSzPct val="102777"/>
              <a:buFont typeface="Arial"/>
              <a:buChar char="•"/>
              <a:tabLst>
                <a:tab pos="184150" algn="l"/>
              </a:tabLst>
            </a:pP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MACCEs</a:t>
            </a:r>
            <a:r>
              <a:rPr dirty="0" sz="1800" spc="-8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rate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[Timeframe: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days]</a:t>
            </a:r>
            <a:endParaRPr sz="18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Clr>
                <a:srgbClr val="4368A1"/>
              </a:buClr>
              <a:buSzPct val="102777"/>
              <a:buFont typeface="Arial"/>
              <a:buChar char="•"/>
              <a:tabLst>
                <a:tab pos="184150" algn="l"/>
              </a:tabLst>
            </a:pP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Cumulative</a:t>
            </a:r>
            <a:r>
              <a:rPr dirty="0" sz="1800" spc="-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occurrence</a:t>
            </a:r>
            <a:r>
              <a:rPr dirty="0" sz="1800" spc="-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serious</a:t>
            </a:r>
            <a:r>
              <a:rPr dirty="0" sz="1800" spc="-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clinical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events</a:t>
            </a:r>
            <a:r>
              <a:rPr dirty="0" sz="1800" spc="-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[Timeframe: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7</a:t>
            </a:r>
            <a:r>
              <a:rPr dirty="0" sz="1800" spc="-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days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1800" spc="-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r>
              <a:rPr dirty="0" sz="1800" spc="-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days]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10" b="1">
                <a:solidFill>
                  <a:srgbClr val="4F80BC"/>
                </a:solidFill>
                <a:latin typeface="Calibri"/>
                <a:cs typeface="Calibri"/>
              </a:rPr>
              <a:t>Performance</a:t>
            </a:r>
            <a:r>
              <a:rPr dirty="0" sz="1800" spc="-3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F80BC"/>
                </a:solidFill>
                <a:latin typeface="Calibri"/>
                <a:cs typeface="Calibri"/>
              </a:rPr>
              <a:t>End-</a:t>
            </a:r>
            <a:r>
              <a:rPr dirty="0" sz="1800" spc="-10" b="1">
                <a:solidFill>
                  <a:srgbClr val="4F80BC"/>
                </a:solidFill>
                <a:latin typeface="Calibri"/>
                <a:cs typeface="Calibri"/>
              </a:rPr>
              <a:t>points:</a:t>
            </a:r>
            <a:endParaRPr sz="18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Clr>
                <a:srgbClr val="4368A1"/>
              </a:buClr>
              <a:buSzPct val="102777"/>
              <a:buFont typeface="Arial"/>
              <a:buChar char="•"/>
              <a:tabLst>
                <a:tab pos="184150" algn="l"/>
              </a:tabLst>
            </a:pPr>
            <a:r>
              <a:rPr dirty="0" sz="1800" spc="-20">
                <a:solidFill>
                  <a:srgbClr val="595959"/>
                </a:solidFill>
                <a:latin typeface="Calibri"/>
                <a:cs typeface="Calibri"/>
              </a:rPr>
              <a:t>Technical</a:t>
            </a:r>
            <a:r>
              <a:rPr dirty="0" sz="1800" spc="-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success</a:t>
            </a:r>
            <a:r>
              <a:rPr dirty="0" sz="1800" spc="-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&amp;</a:t>
            </a:r>
            <a:r>
              <a:rPr dirty="0" sz="1800" spc="-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system</a:t>
            </a:r>
            <a:r>
              <a:rPr dirty="0" sz="1800" spc="-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usability</a:t>
            </a:r>
            <a:r>
              <a:rPr dirty="0" sz="1800" spc="-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[Time</a:t>
            </a:r>
            <a:r>
              <a:rPr dirty="0" sz="1800" spc="-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Frame:</a:t>
            </a:r>
            <a:r>
              <a:rPr dirty="0" sz="1800" spc="-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immediately</a:t>
            </a:r>
            <a:r>
              <a:rPr dirty="0" sz="1800" spc="-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after</a:t>
            </a:r>
            <a:r>
              <a:rPr dirty="0" sz="1800" spc="-6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procedure]</a:t>
            </a:r>
            <a:endParaRPr sz="1800">
              <a:latin typeface="Calibri"/>
              <a:cs typeface="Calibri"/>
            </a:endParaRPr>
          </a:p>
          <a:p>
            <a:pPr marL="183515" marR="5080" indent="-171450">
              <a:lnSpc>
                <a:spcPct val="100000"/>
              </a:lnSpc>
              <a:buClr>
                <a:srgbClr val="4368A1"/>
              </a:buClr>
              <a:buSzPct val="102777"/>
              <a:buFont typeface="Arial"/>
              <a:buChar char="•"/>
              <a:tabLst>
                <a:tab pos="183515" algn="l"/>
              </a:tabLst>
            </a:pP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Debris</a:t>
            </a:r>
            <a:r>
              <a:rPr dirty="0" sz="1800" spc="-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capture</a:t>
            </a:r>
            <a:r>
              <a:rPr dirty="0" sz="1800" spc="-4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595959"/>
                </a:solidFill>
                <a:latin typeface="Calibri"/>
                <a:cs typeface="Calibri"/>
              </a:rPr>
              <a:t>post-</a:t>
            </a:r>
            <a:r>
              <a:rPr dirty="0" sz="1800" spc="-55">
                <a:solidFill>
                  <a:srgbClr val="595959"/>
                </a:solidFill>
                <a:latin typeface="Calibri"/>
                <a:cs typeface="Calibri"/>
              </a:rPr>
              <a:t>TAVI</a:t>
            </a:r>
            <a:r>
              <a:rPr dirty="0" sz="1800" spc="-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by</a:t>
            </a:r>
            <a:r>
              <a:rPr dirty="0" sz="18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>
                <a:solidFill>
                  <a:srgbClr val="4F80BC"/>
                </a:solidFill>
                <a:latin typeface="Calibri"/>
                <a:cs typeface="Calibri"/>
              </a:rPr>
              <a:t>FLOWer</a:t>
            </a:r>
            <a:r>
              <a:rPr dirty="0" sz="1800" spc="-6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with</a:t>
            </a:r>
            <a:r>
              <a:rPr dirty="0" sz="1800" spc="-4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gross</a:t>
            </a:r>
            <a:r>
              <a:rPr dirty="0" sz="1800" spc="-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1800" spc="-4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histopathological</a:t>
            </a:r>
            <a:r>
              <a:rPr dirty="0" sz="1800" spc="-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evaluation</a:t>
            </a:r>
            <a:r>
              <a:rPr dirty="0" sz="1800" spc="-4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including</a:t>
            </a:r>
            <a:r>
              <a:rPr dirty="0" sz="1800" spc="-1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particle</a:t>
            </a:r>
            <a:r>
              <a:rPr dirty="0" sz="1800" spc="-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size</a:t>
            </a:r>
            <a:r>
              <a:rPr dirty="0" sz="1800" spc="-6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1800" spc="-6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composition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b="1">
                <a:solidFill>
                  <a:srgbClr val="4F80BC"/>
                </a:solidFill>
                <a:latin typeface="Calibri"/>
                <a:cs typeface="Calibri"/>
              </a:rPr>
              <a:t>Clinical</a:t>
            </a:r>
            <a:r>
              <a:rPr dirty="0" sz="1800" spc="-8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F80BC"/>
                </a:solidFill>
                <a:latin typeface="Calibri"/>
                <a:cs typeface="Calibri"/>
              </a:rPr>
              <a:t>Benefit</a:t>
            </a:r>
            <a:r>
              <a:rPr dirty="0" sz="1800" spc="-7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F80BC"/>
                </a:solidFill>
                <a:latin typeface="Calibri"/>
                <a:cs typeface="Calibri"/>
              </a:rPr>
              <a:t>End-</a:t>
            </a:r>
            <a:r>
              <a:rPr dirty="0" sz="1800" spc="-10" b="1">
                <a:solidFill>
                  <a:srgbClr val="4F80BC"/>
                </a:solidFill>
                <a:latin typeface="Calibri"/>
                <a:cs typeface="Calibri"/>
              </a:rPr>
              <a:t>points:</a:t>
            </a:r>
            <a:endParaRPr sz="18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Clr>
                <a:srgbClr val="4368A1"/>
              </a:buClr>
              <a:buSzPct val="102777"/>
              <a:buFont typeface="Arial"/>
              <a:buChar char="•"/>
              <a:tabLst>
                <a:tab pos="184150" algn="l"/>
              </a:tabLst>
            </a:pP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Brain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imaging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595959"/>
                </a:solidFill>
                <a:latin typeface="Calibri"/>
                <a:cs typeface="Calibri"/>
              </a:rPr>
              <a:t>(DW-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MRI)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[Timeframe: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within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2-5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days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after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procedure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vs.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baseline].</a:t>
            </a:r>
            <a:endParaRPr sz="1800">
              <a:latin typeface="Calibri"/>
              <a:cs typeface="Calibri"/>
            </a:endParaRPr>
          </a:p>
          <a:p>
            <a:pPr marL="184150" marR="227329" indent="-171450">
              <a:lnSpc>
                <a:spcPct val="100000"/>
              </a:lnSpc>
              <a:buClr>
                <a:srgbClr val="4368A1"/>
              </a:buClr>
              <a:buSzPct val="102777"/>
              <a:buFont typeface="Arial"/>
              <a:buChar char="•"/>
              <a:tabLst>
                <a:tab pos="184150" algn="l"/>
              </a:tabLst>
            </a:pP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Neurocognitive</a:t>
            </a:r>
            <a:r>
              <a:rPr dirty="0" sz="1800" spc="-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protection</a:t>
            </a:r>
            <a:r>
              <a:rPr dirty="0" sz="1800" spc="-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assessed</a:t>
            </a:r>
            <a:r>
              <a:rPr dirty="0" sz="1800" spc="-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by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NIHSS,</a:t>
            </a:r>
            <a:r>
              <a:rPr dirty="0" sz="1800" spc="-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Montreal</a:t>
            </a:r>
            <a:r>
              <a:rPr dirty="0" sz="1800" spc="-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Cognitive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Assessment</a:t>
            </a:r>
            <a:r>
              <a:rPr dirty="0" sz="1800" spc="-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1800" spc="-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595959"/>
                </a:solidFill>
                <a:latin typeface="Calibri"/>
                <a:cs typeface="Calibri"/>
              </a:rPr>
              <a:t>mRS</a:t>
            </a:r>
            <a:r>
              <a:rPr dirty="0" sz="18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[Timeframe:</a:t>
            </a:r>
            <a:r>
              <a:rPr dirty="0" sz="1800" spc="-8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2-7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days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1800" spc="-8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30-days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vs.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baseline]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/>
              <a:t>NAUTILUS</a:t>
            </a:r>
            <a:r>
              <a:rPr dirty="0" spc="370">
                <a:latin typeface="Times New Roman"/>
                <a:cs typeface="Times New Roman"/>
              </a:rPr>
              <a:t> </a:t>
            </a:r>
            <a:r>
              <a:rPr dirty="0"/>
              <a:t>Study</a:t>
            </a:r>
            <a:r>
              <a:rPr dirty="0" spc="-80">
                <a:latin typeface="Times New Roman"/>
                <a:cs typeface="Times New Roman"/>
              </a:rPr>
              <a:t> </a:t>
            </a:r>
            <a:r>
              <a:rPr dirty="0"/>
              <a:t>-</a:t>
            </a:r>
            <a:r>
              <a:rPr dirty="0" spc="-75">
                <a:latin typeface="Times New Roman"/>
                <a:cs typeface="Times New Roman"/>
              </a:rPr>
              <a:t> </a:t>
            </a:r>
            <a:r>
              <a:rPr dirty="0" spc="-10"/>
              <a:t>Enrollment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2247898"/>
            <a:ext cx="3361728" cy="237699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6946900" y="2006596"/>
            <a:ext cx="2091055" cy="2533015"/>
            <a:chOff x="6946900" y="2006596"/>
            <a:chExt cx="2091055" cy="2533015"/>
          </a:xfrm>
        </p:grpSpPr>
        <p:sp>
          <p:nvSpPr>
            <p:cNvPr id="5" name="object 5" descr=""/>
            <p:cNvSpPr/>
            <p:nvPr/>
          </p:nvSpPr>
          <p:spPr>
            <a:xfrm>
              <a:off x="6963207" y="3675748"/>
              <a:ext cx="2049780" cy="864235"/>
            </a:xfrm>
            <a:custGeom>
              <a:avLst/>
              <a:gdLst/>
              <a:ahLst/>
              <a:cxnLst/>
              <a:rect l="l" t="t" r="r" b="b"/>
              <a:pathLst>
                <a:path w="2049779" h="864235">
                  <a:moveTo>
                    <a:pt x="1716011" y="439305"/>
                  </a:moveTo>
                  <a:lnTo>
                    <a:pt x="0" y="439305"/>
                  </a:lnTo>
                  <a:lnTo>
                    <a:pt x="0" y="863752"/>
                  </a:lnTo>
                  <a:lnTo>
                    <a:pt x="1716011" y="863752"/>
                  </a:lnTo>
                  <a:lnTo>
                    <a:pt x="1716011" y="439305"/>
                  </a:lnTo>
                  <a:close/>
                </a:path>
                <a:path w="2049779" h="864235">
                  <a:moveTo>
                    <a:pt x="2049716" y="0"/>
                  </a:moveTo>
                  <a:lnTo>
                    <a:pt x="0" y="0"/>
                  </a:lnTo>
                  <a:lnTo>
                    <a:pt x="0" y="415823"/>
                  </a:lnTo>
                  <a:lnTo>
                    <a:pt x="0" y="424459"/>
                  </a:lnTo>
                  <a:lnTo>
                    <a:pt x="2049716" y="424459"/>
                  </a:lnTo>
                  <a:lnTo>
                    <a:pt x="2049716" y="415823"/>
                  </a:lnTo>
                  <a:lnTo>
                    <a:pt x="2049716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6900" y="2006596"/>
              <a:ext cx="2090648" cy="2083549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7475677" y="4146232"/>
            <a:ext cx="5607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00" spc="-120" b="1">
                <a:solidFill>
                  <a:srgbClr val="A2195B"/>
                </a:solidFill>
                <a:latin typeface="Tahoma"/>
                <a:cs typeface="Tahoma"/>
              </a:rPr>
              <a:t>MERIL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475677" y="4279691"/>
            <a:ext cx="6096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A2195B"/>
                </a:solidFill>
                <a:latin typeface="Bahnschrift"/>
                <a:cs typeface="Bahnschrift"/>
              </a:rPr>
              <a:t>MYVAL</a:t>
            </a:r>
            <a:endParaRPr sz="1500">
              <a:latin typeface="Bahnschrift"/>
              <a:cs typeface="Bahnschrift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987857" y="4136166"/>
            <a:ext cx="381000" cy="382270"/>
            <a:chOff x="6987857" y="4136166"/>
            <a:chExt cx="381000" cy="382270"/>
          </a:xfrm>
        </p:grpSpPr>
        <p:sp>
          <p:nvSpPr>
            <p:cNvPr id="10" name="object 10" descr=""/>
            <p:cNvSpPr/>
            <p:nvPr/>
          </p:nvSpPr>
          <p:spPr>
            <a:xfrm>
              <a:off x="6987857" y="4136166"/>
              <a:ext cx="381000" cy="382270"/>
            </a:xfrm>
            <a:custGeom>
              <a:avLst/>
              <a:gdLst/>
              <a:ahLst/>
              <a:cxnLst/>
              <a:rect l="l" t="t" r="r" b="b"/>
              <a:pathLst>
                <a:path w="381000" h="382270">
                  <a:moveTo>
                    <a:pt x="190284" y="0"/>
                  </a:moveTo>
                  <a:lnTo>
                    <a:pt x="146653" y="5047"/>
                  </a:lnTo>
                  <a:lnTo>
                    <a:pt x="106601" y="19424"/>
                  </a:lnTo>
                  <a:lnTo>
                    <a:pt x="71270" y="41983"/>
                  </a:lnTo>
                  <a:lnTo>
                    <a:pt x="41802" y="71578"/>
                  </a:lnTo>
                  <a:lnTo>
                    <a:pt x="19340" y="107062"/>
                  </a:lnTo>
                  <a:lnTo>
                    <a:pt x="5025" y="147287"/>
                  </a:lnTo>
                  <a:lnTo>
                    <a:pt x="0" y="191105"/>
                  </a:lnTo>
                  <a:lnTo>
                    <a:pt x="5025" y="234924"/>
                  </a:lnTo>
                  <a:lnTo>
                    <a:pt x="19340" y="275148"/>
                  </a:lnTo>
                  <a:lnTo>
                    <a:pt x="41802" y="310631"/>
                  </a:lnTo>
                  <a:lnTo>
                    <a:pt x="71270" y="340226"/>
                  </a:lnTo>
                  <a:lnTo>
                    <a:pt x="106601" y="362786"/>
                  </a:lnTo>
                  <a:lnTo>
                    <a:pt x="146653" y="377163"/>
                  </a:lnTo>
                  <a:lnTo>
                    <a:pt x="190284" y="382210"/>
                  </a:lnTo>
                  <a:lnTo>
                    <a:pt x="233914" y="377163"/>
                  </a:lnTo>
                  <a:lnTo>
                    <a:pt x="273966" y="362786"/>
                  </a:lnTo>
                  <a:lnTo>
                    <a:pt x="309297" y="340226"/>
                  </a:lnTo>
                  <a:lnTo>
                    <a:pt x="338765" y="310631"/>
                  </a:lnTo>
                  <a:lnTo>
                    <a:pt x="361227" y="275148"/>
                  </a:lnTo>
                  <a:lnTo>
                    <a:pt x="375542" y="234924"/>
                  </a:lnTo>
                  <a:lnTo>
                    <a:pt x="380568" y="191105"/>
                  </a:lnTo>
                  <a:lnTo>
                    <a:pt x="375542" y="147287"/>
                  </a:lnTo>
                  <a:lnTo>
                    <a:pt x="361225" y="107062"/>
                  </a:lnTo>
                  <a:lnTo>
                    <a:pt x="338761" y="71578"/>
                  </a:lnTo>
                  <a:lnTo>
                    <a:pt x="309292" y="41983"/>
                  </a:lnTo>
                  <a:lnTo>
                    <a:pt x="273961" y="19424"/>
                  </a:lnTo>
                  <a:lnTo>
                    <a:pt x="233910" y="5047"/>
                  </a:lnTo>
                  <a:lnTo>
                    <a:pt x="190284" y="0"/>
                  </a:lnTo>
                  <a:close/>
                </a:path>
              </a:pathLst>
            </a:custGeom>
            <a:solidFill>
              <a:srgbClr val="9900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8500" y="4178300"/>
              <a:ext cx="268390" cy="272853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8678786" y="2314563"/>
            <a:ext cx="356870" cy="424815"/>
          </a:xfrm>
          <a:prstGeom prst="rect">
            <a:avLst/>
          </a:prstGeom>
          <a:solidFill>
            <a:srgbClr val="1F497D"/>
          </a:solidFill>
        </p:spPr>
        <p:txBody>
          <a:bodyPr wrap="square" lIns="0" tIns="52705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415"/>
              </a:spcBef>
            </a:pP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679218" y="2765220"/>
            <a:ext cx="355600" cy="424815"/>
          </a:xfrm>
          <a:prstGeom prst="rect">
            <a:avLst/>
          </a:prstGeom>
          <a:solidFill>
            <a:srgbClr val="1F497D"/>
          </a:solidFill>
        </p:spPr>
        <p:txBody>
          <a:bodyPr wrap="square" lIns="0" tIns="52705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415"/>
              </a:spcBef>
            </a:pP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679218" y="3216070"/>
            <a:ext cx="355600" cy="424815"/>
          </a:xfrm>
          <a:prstGeom prst="rect">
            <a:avLst/>
          </a:prstGeom>
          <a:solidFill>
            <a:srgbClr val="1F497D"/>
          </a:solidFill>
        </p:spPr>
        <p:txBody>
          <a:bodyPr wrap="square" lIns="0" tIns="52705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415"/>
              </a:spcBef>
            </a:pP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679218" y="3666911"/>
            <a:ext cx="355600" cy="424815"/>
          </a:xfrm>
          <a:prstGeom prst="rect">
            <a:avLst/>
          </a:prstGeom>
          <a:solidFill>
            <a:srgbClr val="1F497D"/>
          </a:solidFill>
        </p:spPr>
        <p:txBody>
          <a:bodyPr wrap="square" lIns="0" tIns="52705" rIns="0" bIns="0" rtlCol="0" vert="horz">
            <a:spAutoFit/>
          </a:bodyPr>
          <a:lstStyle/>
          <a:p>
            <a:pPr marL="106680">
              <a:lnSpc>
                <a:spcPct val="100000"/>
              </a:lnSpc>
              <a:spcBef>
                <a:spcPts val="41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679218" y="4117756"/>
            <a:ext cx="355600" cy="424815"/>
          </a:xfrm>
          <a:prstGeom prst="rect">
            <a:avLst/>
          </a:prstGeom>
          <a:solidFill>
            <a:srgbClr val="1F497D"/>
          </a:solidFill>
        </p:spPr>
        <p:txBody>
          <a:bodyPr wrap="square" lIns="0" tIns="52705" rIns="0" bIns="0" rtlCol="0" vert="horz">
            <a:spAutoFit/>
          </a:bodyPr>
          <a:lstStyle/>
          <a:p>
            <a:pPr marL="106680">
              <a:lnSpc>
                <a:spcPct val="100000"/>
              </a:lnSpc>
              <a:spcBef>
                <a:spcPts val="41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" y="838198"/>
            <a:ext cx="2116797" cy="3706723"/>
          </a:xfrm>
          <a:prstGeom prst="rect">
            <a:avLst/>
          </a:prstGeom>
        </p:spPr>
      </p:pic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1879066" y="1157634"/>
          <a:ext cx="434340" cy="3359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505"/>
              </a:tblGrid>
              <a:tr h="469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2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1F497D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1F497D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2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1F497D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1F497D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1F497D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1F497D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  <p:grpSp>
        <p:nvGrpSpPr>
          <p:cNvPr id="19" name="object 19" descr=""/>
          <p:cNvGrpSpPr/>
          <p:nvPr/>
        </p:nvGrpSpPr>
        <p:grpSpPr>
          <a:xfrm>
            <a:off x="2362200" y="698500"/>
            <a:ext cx="5727700" cy="1041400"/>
            <a:chOff x="2362200" y="698500"/>
            <a:chExt cx="5727700" cy="1041400"/>
          </a:xfrm>
        </p:grpSpPr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0300" y="698500"/>
              <a:ext cx="1879600" cy="104140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6500" y="736605"/>
              <a:ext cx="1737893" cy="89190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62200" y="749300"/>
              <a:ext cx="4127500" cy="90170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17089" y="802944"/>
              <a:ext cx="3981856" cy="75921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99200" y="749300"/>
              <a:ext cx="495300" cy="90170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6352730" y="802957"/>
              <a:ext cx="353695" cy="759460"/>
            </a:xfrm>
            <a:custGeom>
              <a:avLst/>
              <a:gdLst/>
              <a:ahLst/>
              <a:cxnLst/>
              <a:rect l="l" t="t" r="r" b="b"/>
              <a:pathLst>
                <a:path w="353695" h="759460">
                  <a:moveTo>
                    <a:pt x="0" y="0"/>
                  </a:moveTo>
                  <a:lnTo>
                    <a:pt x="0" y="759231"/>
                  </a:lnTo>
                  <a:lnTo>
                    <a:pt x="353364" y="379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26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2878480" y="979195"/>
            <a:ext cx="3154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75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pts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enrolled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Centers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EU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2417076" y="1642046"/>
            <a:ext cx="2044064" cy="506730"/>
          </a:xfrm>
          <a:custGeom>
            <a:avLst/>
            <a:gdLst/>
            <a:ahLst/>
            <a:cxnLst/>
            <a:rect l="l" t="t" r="r" b="b"/>
            <a:pathLst>
              <a:path w="2044064" h="506730">
                <a:moveTo>
                  <a:pt x="1959317" y="0"/>
                </a:moveTo>
                <a:lnTo>
                  <a:pt x="84455" y="0"/>
                </a:lnTo>
                <a:lnTo>
                  <a:pt x="51585" y="6636"/>
                </a:lnTo>
                <a:lnTo>
                  <a:pt x="24739" y="24734"/>
                </a:lnTo>
                <a:lnTo>
                  <a:pt x="6638" y="51579"/>
                </a:lnTo>
                <a:lnTo>
                  <a:pt x="0" y="84455"/>
                </a:lnTo>
                <a:lnTo>
                  <a:pt x="0" y="422236"/>
                </a:lnTo>
                <a:lnTo>
                  <a:pt x="6638" y="455104"/>
                </a:lnTo>
                <a:lnTo>
                  <a:pt x="24739" y="481945"/>
                </a:lnTo>
                <a:lnTo>
                  <a:pt x="51585" y="500043"/>
                </a:lnTo>
                <a:lnTo>
                  <a:pt x="84455" y="506679"/>
                </a:lnTo>
                <a:lnTo>
                  <a:pt x="1959317" y="506679"/>
                </a:lnTo>
                <a:lnTo>
                  <a:pt x="1992193" y="500043"/>
                </a:lnTo>
                <a:lnTo>
                  <a:pt x="2019038" y="481945"/>
                </a:lnTo>
                <a:lnTo>
                  <a:pt x="2037136" y="455104"/>
                </a:lnTo>
                <a:lnTo>
                  <a:pt x="2043772" y="422236"/>
                </a:lnTo>
                <a:lnTo>
                  <a:pt x="2043772" y="84455"/>
                </a:lnTo>
                <a:lnTo>
                  <a:pt x="2037136" y="51579"/>
                </a:lnTo>
                <a:lnTo>
                  <a:pt x="2019038" y="24734"/>
                </a:lnTo>
                <a:lnTo>
                  <a:pt x="1992193" y="6636"/>
                </a:lnTo>
                <a:lnTo>
                  <a:pt x="195931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2673792" y="1671561"/>
            <a:ext cx="1536065" cy="42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3F3F3F"/>
                </a:solidFill>
                <a:latin typeface="Calibri"/>
                <a:cs typeface="Calibri"/>
              </a:rPr>
              <a:t>First</a:t>
            </a:r>
            <a:r>
              <a:rPr dirty="0" sz="1600" spc="-7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F3F3F"/>
                </a:solidFill>
                <a:latin typeface="Calibri"/>
                <a:cs typeface="Calibri"/>
              </a:rPr>
              <a:t>23</a:t>
            </a:r>
            <a:r>
              <a:rPr dirty="0" sz="1600" spc="-6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600" spc="-25">
                <a:solidFill>
                  <a:srgbClr val="3F3F3F"/>
                </a:solidFill>
                <a:latin typeface="Calibri"/>
                <a:cs typeface="Calibri"/>
              </a:rPr>
              <a:t>Pts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000">
                <a:solidFill>
                  <a:srgbClr val="3F3F3F"/>
                </a:solidFill>
                <a:latin typeface="Calibri"/>
                <a:cs typeface="Calibri"/>
              </a:rPr>
              <a:t>TAF</a:t>
            </a:r>
            <a:r>
              <a:rPr dirty="0" sz="1000" spc="-3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F3F3F"/>
                </a:solidFill>
                <a:latin typeface="Calibri"/>
                <a:cs typeface="Calibri"/>
              </a:rPr>
              <a:t>-</a:t>
            </a:r>
            <a:r>
              <a:rPr dirty="0" sz="1000" spc="-2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F3F3F"/>
                </a:solidFill>
                <a:latin typeface="Calibri"/>
                <a:cs typeface="Calibri"/>
              </a:rPr>
              <a:t>Early</a:t>
            </a:r>
            <a:r>
              <a:rPr dirty="0" sz="1000" spc="-3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F3F3F"/>
                </a:solidFill>
                <a:latin typeface="Calibri"/>
                <a:cs typeface="Calibri"/>
              </a:rPr>
              <a:t>safety</a:t>
            </a:r>
            <a:r>
              <a:rPr dirty="0" sz="1000" spc="-2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3F3F3F"/>
                </a:solidFill>
                <a:latin typeface="Calibri"/>
                <a:cs typeface="Calibri"/>
              </a:rPr>
              <a:t>assessment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4524946" y="1647774"/>
            <a:ext cx="2181225" cy="501015"/>
          </a:xfrm>
          <a:custGeom>
            <a:avLst/>
            <a:gdLst/>
            <a:ahLst/>
            <a:cxnLst/>
            <a:rect l="l" t="t" r="r" b="b"/>
            <a:pathLst>
              <a:path w="2181225" h="501014">
                <a:moveTo>
                  <a:pt x="2097646" y="0"/>
                </a:moveTo>
                <a:lnTo>
                  <a:pt x="83502" y="0"/>
                </a:lnTo>
                <a:lnTo>
                  <a:pt x="51001" y="6560"/>
                </a:lnTo>
                <a:lnTo>
                  <a:pt x="24458" y="24452"/>
                </a:lnTo>
                <a:lnTo>
                  <a:pt x="6562" y="50990"/>
                </a:lnTo>
                <a:lnTo>
                  <a:pt x="0" y="83489"/>
                </a:lnTo>
                <a:lnTo>
                  <a:pt x="0" y="417461"/>
                </a:lnTo>
                <a:lnTo>
                  <a:pt x="6562" y="449963"/>
                </a:lnTo>
                <a:lnTo>
                  <a:pt x="24458" y="476505"/>
                </a:lnTo>
                <a:lnTo>
                  <a:pt x="51001" y="494401"/>
                </a:lnTo>
                <a:lnTo>
                  <a:pt x="83502" y="500964"/>
                </a:lnTo>
                <a:lnTo>
                  <a:pt x="2097646" y="500964"/>
                </a:lnTo>
                <a:lnTo>
                  <a:pt x="2130147" y="494401"/>
                </a:lnTo>
                <a:lnTo>
                  <a:pt x="2156690" y="476505"/>
                </a:lnTo>
                <a:lnTo>
                  <a:pt x="2174586" y="449963"/>
                </a:lnTo>
                <a:lnTo>
                  <a:pt x="2181148" y="417461"/>
                </a:lnTo>
                <a:lnTo>
                  <a:pt x="2181148" y="83489"/>
                </a:lnTo>
                <a:lnTo>
                  <a:pt x="2174586" y="50990"/>
                </a:lnTo>
                <a:lnTo>
                  <a:pt x="2156690" y="24452"/>
                </a:lnTo>
                <a:lnTo>
                  <a:pt x="2130147" y="6560"/>
                </a:lnTo>
                <a:lnTo>
                  <a:pt x="209764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4771759" y="1674431"/>
            <a:ext cx="1691639" cy="42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3F3F3F"/>
                </a:solidFill>
                <a:latin typeface="Calibri"/>
                <a:cs typeface="Calibri"/>
              </a:rPr>
              <a:t>Completion</a:t>
            </a:r>
            <a:r>
              <a:rPr dirty="0" sz="1600" spc="-7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F3F3F"/>
                </a:solidFill>
                <a:latin typeface="Calibri"/>
                <a:cs typeface="Calibri"/>
              </a:rPr>
              <a:t>52</a:t>
            </a:r>
            <a:r>
              <a:rPr dirty="0" sz="1600" spc="-5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600" spc="-25">
                <a:solidFill>
                  <a:srgbClr val="3F3F3F"/>
                </a:solidFill>
                <a:latin typeface="Calibri"/>
                <a:cs typeface="Calibri"/>
              </a:rPr>
              <a:t>Pts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000">
                <a:solidFill>
                  <a:srgbClr val="3F3F3F"/>
                </a:solidFill>
                <a:latin typeface="Calibri"/>
                <a:cs typeface="Calibri"/>
              </a:rPr>
              <a:t>FLOWer</a:t>
            </a:r>
            <a:r>
              <a:rPr dirty="0" sz="1000" spc="-2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F3F3F"/>
                </a:solidFill>
                <a:latin typeface="Calibri"/>
                <a:cs typeface="Calibri"/>
              </a:rPr>
              <a:t>Early</a:t>
            </a:r>
            <a:r>
              <a:rPr dirty="0" sz="1000" spc="-2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F3F3F"/>
                </a:solidFill>
                <a:latin typeface="Calibri"/>
                <a:cs typeface="Calibri"/>
              </a:rPr>
              <a:t>safety</a:t>
            </a:r>
            <a:r>
              <a:rPr dirty="0" sz="1000" spc="-2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3F3F3F"/>
                </a:solidFill>
                <a:latin typeface="Calibri"/>
                <a:cs typeface="Calibri"/>
              </a:rPr>
              <a:t>assessment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3438969" y="1483093"/>
            <a:ext cx="2176780" cy="165100"/>
          </a:xfrm>
          <a:custGeom>
            <a:avLst/>
            <a:gdLst/>
            <a:ahLst/>
            <a:cxnLst/>
            <a:rect l="l" t="t" r="r" b="b"/>
            <a:pathLst>
              <a:path w="2176779" h="165100">
                <a:moveTo>
                  <a:pt x="0" y="0"/>
                </a:moveTo>
                <a:lnTo>
                  <a:pt x="0" y="158953"/>
                </a:lnTo>
              </a:path>
              <a:path w="2176779" h="165100">
                <a:moveTo>
                  <a:pt x="2176551" y="0"/>
                </a:moveTo>
                <a:lnTo>
                  <a:pt x="2176551" y="164680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6965060" y="2007030"/>
            <a:ext cx="2049780" cy="269875"/>
          </a:xfrm>
          <a:prstGeom prst="rect">
            <a:avLst/>
          </a:prstGeom>
          <a:solidFill>
            <a:srgbClr val="F1F2F2"/>
          </a:solidFill>
        </p:spPr>
        <p:txBody>
          <a:bodyPr wrap="square" lIns="0" tIns="29844" rIns="0" bIns="0" rtlCol="0" vert="horz">
            <a:spAutoFit/>
          </a:bodyPr>
          <a:lstStyle/>
          <a:p>
            <a:pPr marL="400685">
              <a:lnSpc>
                <a:spcPct val="100000"/>
              </a:lnSpc>
              <a:spcBef>
                <a:spcPts val="234"/>
              </a:spcBef>
            </a:pPr>
            <a:r>
              <a:rPr dirty="0" sz="1400" spc="-45" b="1">
                <a:solidFill>
                  <a:srgbClr val="1F497D"/>
                </a:solidFill>
                <a:latin typeface="Arial Narrow"/>
                <a:cs typeface="Arial Narrow"/>
              </a:rPr>
              <a:t>TAVI</a:t>
            </a:r>
            <a:r>
              <a:rPr dirty="0" sz="1400" spc="-25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1F497D"/>
                </a:solidFill>
                <a:latin typeface="Arial Narrow"/>
                <a:cs typeface="Arial Narrow"/>
              </a:rPr>
              <a:t>MODELS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638338" y="887759"/>
            <a:ext cx="962660" cy="218440"/>
          </a:xfrm>
          <a:custGeom>
            <a:avLst/>
            <a:gdLst/>
            <a:ahLst/>
            <a:cxnLst/>
            <a:rect l="l" t="t" r="r" b="b"/>
            <a:pathLst>
              <a:path w="962660" h="218440">
                <a:moveTo>
                  <a:pt x="962069" y="0"/>
                </a:moveTo>
                <a:lnTo>
                  <a:pt x="0" y="0"/>
                </a:lnTo>
                <a:lnTo>
                  <a:pt x="0" y="217864"/>
                </a:lnTo>
                <a:lnTo>
                  <a:pt x="962069" y="217864"/>
                </a:lnTo>
                <a:lnTo>
                  <a:pt x="96206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418176" y="879157"/>
            <a:ext cx="12039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497D"/>
                </a:solidFill>
                <a:latin typeface="Arial Narrow"/>
                <a:cs typeface="Arial Narrow"/>
              </a:rPr>
              <a:t>INVESTIGATORS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5" name="object 3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NAUTILUS</a:t>
            </a:r>
            <a:r>
              <a:rPr dirty="0" spc="-85">
                <a:latin typeface="Times New Roman"/>
                <a:cs typeface="Times New Roman"/>
              </a:rPr>
              <a:t> </a:t>
            </a:r>
            <a:r>
              <a:rPr dirty="0"/>
              <a:t>-</a:t>
            </a:r>
            <a:r>
              <a:rPr dirty="0" spc="-70">
                <a:latin typeface="Times New Roman"/>
                <a:cs typeface="Times New Roman"/>
              </a:rPr>
              <a:t> </a:t>
            </a:r>
            <a:r>
              <a:rPr dirty="0" spc="-20"/>
              <a:t>FLOWer</a:t>
            </a:r>
            <a:r>
              <a:rPr dirty="0" spc="-65">
                <a:latin typeface="Times New Roman"/>
                <a:cs typeface="Times New Roman"/>
              </a:rPr>
              <a:t> </a:t>
            </a:r>
            <a:r>
              <a:rPr dirty="0"/>
              <a:t>with</a:t>
            </a:r>
            <a:r>
              <a:rPr dirty="0" spc="-70">
                <a:latin typeface="Times New Roman"/>
                <a:cs typeface="Times New Roman"/>
              </a:rPr>
              <a:t> </a:t>
            </a:r>
            <a:r>
              <a:rPr dirty="0" spc="-60"/>
              <a:t>TAVI</a:t>
            </a:r>
            <a:r>
              <a:rPr dirty="0" spc="-70">
                <a:latin typeface="Times New Roman"/>
                <a:cs typeface="Times New Roman"/>
              </a:rPr>
              <a:t> </a:t>
            </a:r>
            <a:r>
              <a:rPr dirty="0" spc="-10"/>
              <a:t>procedures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698498"/>
            <a:ext cx="7082624" cy="3983977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/>
              <a:t>NAUTILUS</a:t>
            </a:r>
            <a:r>
              <a:rPr dirty="0" spc="-75"/>
              <a:t> </a:t>
            </a:r>
            <a:r>
              <a:rPr dirty="0"/>
              <a:t>–</a:t>
            </a:r>
            <a:r>
              <a:rPr dirty="0" spc="-60"/>
              <a:t> </a:t>
            </a:r>
            <a:r>
              <a:rPr dirty="0"/>
              <a:t>Interim</a:t>
            </a:r>
            <a:r>
              <a:rPr dirty="0" spc="-60"/>
              <a:t> </a:t>
            </a:r>
            <a:r>
              <a:rPr dirty="0"/>
              <a:t>Safety</a:t>
            </a:r>
            <a:r>
              <a:rPr dirty="0" spc="-55"/>
              <a:t> </a:t>
            </a:r>
            <a:r>
              <a:rPr dirty="0" spc="-10"/>
              <a:t>Results</a:t>
            </a:r>
            <a:r>
              <a:rPr dirty="0" baseline="26748" sz="2025" spc="-15"/>
              <a:t>1</a:t>
            </a:r>
            <a:endParaRPr baseline="26748" sz="2025"/>
          </a:p>
        </p:txBody>
      </p:sp>
      <p:grpSp>
        <p:nvGrpSpPr>
          <p:cNvPr id="3" name="object 3" descr=""/>
          <p:cNvGrpSpPr/>
          <p:nvPr/>
        </p:nvGrpSpPr>
        <p:grpSpPr>
          <a:xfrm>
            <a:off x="736600" y="3949700"/>
            <a:ext cx="7708900" cy="520700"/>
            <a:chOff x="736600" y="3949700"/>
            <a:chExt cx="7708900" cy="5207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600" y="3949700"/>
              <a:ext cx="7708900" cy="5207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91998" y="4008000"/>
              <a:ext cx="7560309" cy="377190"/>
            </a:xfrm>
            <a:custGeom>
              <a:avLst/>
              <a:gdLst/>
              <a:ahLst/>
              <a:cxnLst/>
              <a:rect l="l" t="t" r="r" b="b"/>
              <a:pathLst>
                <a:path w="7560309" h="377189">
                  <a:moveTo>
                    <a:pt x="7497177" y="0"/>
                  </a:moveTo>
                  <a:lnTo>
                    <a:pt x="62830" y="0"/>
                  </a:lnTo>
                  <a:lnTo>
                    <a:pt x="38373" y="4937"/>
                  </a:lnTo>
                  <a:lnTo>
                    <a:pt x="18402" y="18401"/>
                  </a:lnTo>
                  <a:lnTo>
                    <a:pt x="4937" y="38371"/>
                  </a:lnTo>
                  <a:lnTo>
                    <a:pt x="0" y="62825"/>
                  </a:lnTo>
                  <a:lnTo>
                    <a:pt x="0" y="314137"/>
                  </a:lnTo>
                  <a:lnTo>
                    <a:pt x="4937" y="338591"/>
                  </a:lnTo>
                  <a:lnTo>
                    <a:pt x="18402" y="358561"/>
                  </a:lnTo>
                  <a:lnTo>
                    <a:pt x="38373" y="372025"/>
                  </a:lnTo>
                  <a:lnTo>
                    <a:pt x="62830" y="376962"/>
                  </a:lnTo>
                  <a:lnTo>
                    <a:pt x="7497177" y="376962"/>
                  </a:lnTo>
                  <a:lnTo>
                    <a:pt x="7521631" y="372025"/>
                  </a:lnTo>
                  <a:lnTo>
                    <a:pt x="7541601" y="358561"/>
                  </a:lnTo>
                  <a:lnTo>
                    <a:pt x="7555066" y="338591"/>
                  </a:lnTo>
                  <a:lnTo>
                    <a:pt x="7560004" y="314137"/>
                  </a:lnTo>
                  <a:lnTo>
                    <a:pt x="7560004" y="62825"/>
                  </a:lnTo>
                  <a:lnTo>
                    <a:pt x="7555066" y="38371"/>
                  </a:lnTo>
                  <a:lnTo>
                    <a:pt x="7541601" y="18401"/>
                  </a:lnTo>
                  <a:lnTo>
                    <a:pt x="7521631" y="4937"/>
                  </a:lnTo>
                  <a:lnTo>
                    <a:pt x="7497177" y="0"/>
                  </a:lnTo>
                  <a:close/>
                </a:path>
              </a:pathLst>
            </a:custGeom>
            <a:solidFill>
              <a:srgbClr val="4368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333322" y="4065720"/>
            <a:ext cx="64617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Nautilus</a:t>
            </a:r>
            <a:r>
              <a:rPr dirty="0" sz="1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trial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overall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MACCE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promising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compared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literature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data.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08369" y="4503975"/>
            <a:ext cx="24580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1:</a:t>
            </a:r>
            <a:r>
              <a:rPr dirty="0" sz="500" spc="-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r>
              <a:rPr dirty="0" sz="500" spc="-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days</a:t>
            </a:r>
            <a:r>
              <a:rPr dirty="0" sz="500" spc="-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Calibri"/>
                <a:cs typeface="Calibri"/>
              </a:rPr>
              <a:t>Follow-</a:t>
            </a: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up</a:t>
            </a:r>
            <a:r>
              <a:rPr dirty="0" sz="500" spc="-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not</a:t>
            </a:r>
            <a:r>
              <a:rPr dirty="0" sz="5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Calibri"/>
                <a:cs typeface="Calibri"/>
              </a:rPr>
              <a:t>completed</a:t>
            </a:r>
            <a:r>
              <a:rPr dirty="0" sz="500" spc="-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for</a:t>
            </a:r>
            <a:r>
              <a:rPr dirty="0" sz="500" spc="-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all</a:t>
            </a:r>
            <a:r>
              <a:rPr dirty="0" sz="500" spc="-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dirty="0" sz="500" spc="-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patients,</a:t>
            </a:r>
            <a:r>
              <a:rPr dirty="0" sz="5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Calibri"/>
                <a:cs typeface="Calibri"/>
              </a:rPr>
              <a:t>calculation</a:t>
            </a:r>
            <a:r>
              <a:rPr dirty="0" sz="500" spc="-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r>
              <a:rPr dirty="0" sz="500" spc="-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Per</a:t>
            </a:r>
            <a:r>
              <a:rPr dirty="0" sz="500" spc="-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Calibri"/>
                <a:cs typeface="Calibri"/>
              </a:rPr>
              <a:t>Protocol</a:t>
            </a:r>
            <a:r>
              <a:rPr dirty="0" sz="5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Calibri"/>
                <a:cs typeface="Calibri"/>
              </a:rPr>
              <a:t>population</a:t>
            </a:r>
            <a:r>
              <a:rPr dirty="0" sz="500" spc="5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2:</a:t>
            </a:r>
            <a:r>
              <a:rPr dirty="0" sz="500" spc="-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Calibri"/>
                <a:cs typeface="Calibri"/>
              </a:rPr>
              <a:t>Sentinel</a:t>
            </a:r>
            <a:r>
              <a:rPr dirty="0" sz="500" spc="-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IDE</a:t>
            </a:r>
            <a:r>
              <a:rPr dirty="0" sz="5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 spc="-20">
                <a:solidFill>
                  <a:srgbClr val="595959"/>
                </a:solidFill>
                <a:latin typeface="Calibri"/>
                <a:cs typeface="Calibri"/>
              </a:rPr>
              <a:t>Trial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803755" y="1625612"/>
            <a:ext cx="5175885" cy="0"/>
          </a:xfrm>
          <a:custGeom>
            <a:avLst/>
            <a:gdLst/>
            <a:ahLst/>
            <a:cxnLst/>
            <a:rect l="l" t="t" r="r" b="b"/>
            <a:pathLst>
              <a:path w="5175884" h="0">
                <a:moveTo>
                  <a:pt x="0" y="0"/>
                </a:moveTo>
                <a:lnTo>
                  <a:pt x="517537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798993" y="2218397"/>
            <a:ext cx="5190490" cy="1205230"/>
            <a:chOff x="1798993" y="2218397"/>
            <a:chExt cx="5190490" cy="1205230"/>
          </a:xfrm>
        </p:grpSpPr>
        <p:sp>
          <p:nvSpPr>
            <p:cNvPr id="10" name="object 10" descr=""/>
            <p:cNvSpPr/>
            <p:nvPr/>
          </p:nvSpPr>
          <p:spPr>
            <a:xfrm>
              <a:off x="1803755" y="2820708"/>
              <a:ext cx="2976245" cy="0"/>
            </a:xfrm>
            <a:custGeom>
              <a:avLst/>
              <a:gdLst/>
              <a:ahLst/>
              <a:cxnLst/>
              <a:rect l="l" t="t" r="r" b="b"/>
              <a:pathLst>
                <a:path w="2976245" h="0">
                  <a:moveTo>
                    <a:pt x="0" y="0"/>
                  </a:moveTo>
                  <a:lnTo>
                    <a:pt x="1681988" y="0"/>
                  </a:lnTo>
                </a:path>
                <a:path w="2976245" h="0">
                  <a:moveTo>
                    <a:pt x="2199528" y="0"/>
                  </a:moveTo>
                  <a:lnTo>
                    <a:pt x="297583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485743" y="2808759"/>
              <a:ext cx="518159" cy="609600"/>
            </a:xfrm>
            <a:custGeom>
              <a:avLst/>
              <a:gdLst/>
              <a:ahLst/>
              <a:cxnLst/>
              <a:rect l="l" t="t" r="r" b="b"/>
              <a:pathLst>
                <a:path w="518160" h="609600">
                  <a:moveTo>
                    <a:pt x="517540" y="0"/>
                  </a:moveTo>
                  <a:lnTo>
                    <a:pt x="0" y="0"/>
                  </a:lnTo>
                  <a:lnTo>
                    <a:pt x="0" y="609495"/>
                  </a:lnTo>
                  <a:lnTo>
                    <a:pt x="517540" y="609495"/>
                  </a:lnTo>
                  <a:lnTo>
                    <a:pt x="517540" y="0"/>
                  </a:lnTo>
                  <a:close/>
                </a:path>
              </a:pathLst>
            </a:custGeom>
            <a:solidFill>
              <a:srgbClr val="F79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297129" y="2820708"/>
              <a:ext cx="776605" cy="0"/>
            </a:xfrm>
            <a:custGeom>
              <a:avLst/>
              <a:gdLst/>
              <a:ahLst/>
              <a:cxnLst/>
              <a:rect l="l" t="t" r="r" b="b"/>
              <a:pathLst>
                <a:path w="776604" h="0">
                  <a:moveTo>
                    <a:pt x="0" y="0"/>
                  </a:moveTo>
                  <a:lnTo>
                    <a:pt x="77630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779594" y="3262894"/>
              <a:ext cx="518159" cy="155575"/>
            </a:xfrm>
            <a:custGeom>
              <a:avLst/>
              <a:gdLst/>
              <a:ahLst/>
              <a:cxnLst/>
              <a:rect l="l" t="t" r="r" b="b"/>
              <a:pathLst>
                <a:path w="518160" h="155575">
                  <a:moveTo>
                    <a:pt x="517535" y="0"/>
                  </a:moveTo>
                  <a:lnTo>
                    <a:pt x="0" y="0"/>
                  </a:lnTo>
                  <a:lnTo>
                    <a:pt x="0" y="155361"/>
                  </a:lnTo>
                  <a:lnTo>
                    <a:pt x="517535" y="155361"/>
                  </a:lnTo>
                  <a:lnTo>
                    <a:pt x="517535" y="0"/>
                  </a:lnTo>
                  <a:close/>
                </a:path>
              </a:pathLst>
            </a:custGeom>
            <a:solidFill>
              <a:srgbClr val="C04F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779594" y="2593646"/>
              <a:ext cx="518159" cy="669290"/>
            </a:xfrm>
            <a:custGeom>
              <a:avLst/>
              <a:gdLst/>
              <a:ahLst/>
              <a:cxnLst/>
              <a:rect l="l" t="t" r="r" b="b"/>
              <a:pathLst>
                <a:path w="518160" h="669289">
                  <a:moveTo>
                    <a:pt x="517535" y="0"/>
                  </a:moveTo>
                  <a:lnTo>
                    <a:pt x="0" y="0"/>
                  </a:lnTo>
                  <a:lnTo>
                    <a:pt x="0" y="669250"/>
                  </a:lnTo>
                  <a:lnTo>
                    <a:pt x="517535" y="669250"/>
                  </a:lnTo>
                  <a:lnTo>
                    <a:pt x="517535" y="0"/>
                  </a:lnTo>
                  <a:close/>
                </a:path>
              </a:pathLst>
            </a:custGeom>
            <a:solidFill>
              <a:srgbClr val="F79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590972" y="2820708"/>
              <a:ext cx="388620" cy="0"/>
            </a:xfrm>
            <a:custGeom>
              <a:avLst/>
              <a:gdLst/>
              <a:ahLst/>
              <a:cxnLst/>
              <a:rect l="l" t="t" r="r" b="b"/>
              <a:pathLst>
                <a:path w="388620" h="0">
                  <a:moveTo>
                    <a:pt x="0" y="0"/>
                  </a:moveTo>
                  <a:lnTo>
                    <a:pt x="3881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803755" y="2223160"/>
              <a:ext cx="5175885" cy="0"/>
            </a:xfrm>
            <a:custGeom>
              <a:avLst/>
              <a:gdLst/>
              <a:ahLst/>
              <a:cxnLst/>
              <a:rect l="l" t="t" r="r" b="b"/>
              <a:pathLst>
                <a:path w="5175884" h="0">
                  <a:moveTo>
                    <a:pt x="0" y="0"/>
                  </a:moveTo>
                  <a:lnTo>
                    <a:pt x="517537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073432" y="3203139"/>
              <a:ext cx="518159" cy="215265"/>
            </a:xfrm>
            <a:custGeom>
              <a:avLst/>
              <a:gdLst/>
              <a:ahLst/>
              <a:cxnLst/>
              <a:rect l="l" t="t" r="r" b="b"/>
              <a:pathLst>
                <a:path w="518159" h="215264">
                  <a:moveTo>
                    <a:pt x="517540" y="0"/>
                  </a:moveTo>
                  <a:lnTo>
                    <a:pt x="0" y="0"/>
                  </a:lnTo>
                  <a:lnTo>
                    <a:pt x="0" y="215116"/>
                  </a:lnTo>
                  <a:lnTo>
                    <a:pt x="517540" y="215116"/>
                  </a:lnTo>
                  <a:lnTo>
                    <a:pt x="517540" y="0"/>
                  </a:lnTo>
                  <a:close/>
                </a:path>
              </a:pathLst>
            </a:custGeom>
            <a:solidFill>
              <a:srgbClr val="C04F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073432" y="2235120"/>
              <a:ext cx="518159" cy="968375"/>
            </a:xfrm>
            <a:custGeom>
              <a:avLst/>
              <a:gdLst/>
              <a:ahLst/>
              <a:cxnLst/>
              <a:rect l="l" t="t" r="r" b="b"/>
              <a:pathLst>
                <a:path w="518159" h="968375">
                  <a:moveTo>
                    <a:pt x="517540" y="0"/>
                  </a:moveTo>
                  <a:lnTo>
                    <a:pt x="0" y="0"/>
                  </a:lnTo>
                  <a:lnTo>
                    <a:pt x="0" y="968023"/>
                  </a:lnTo>
                  <a:lnTo>
                    <a:pt x="517540" y="968023"/>
                  </a:lnTo>
                  <a:lnTo>
                    <a:pt x="517540" y="0"/>
                  </a:lnTo>
                  <a:close/>
                </a:path>
              </a:pathLst>
            </a:custGeom>
            <a:solidFill>
              <a:srgbClr val="F79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779594" y="2545841"/>
              <a:ext cx="518159" cy="48260"/>
            </a:xfrm>
            <a:custGeom>
              <a:avLst/>
              <a:gdLst/>
              <a:ahLst/>
              <a:cxnLst/>
              <a:rect l="l" t="t" r="r" b="b"/>
              <a:pathLst>
                <a:path w="518160" h="48260">
                  <a:moveTo>
                    <a:pt x="517535" y="0"/>
                  </a:moveTo>
                  <a:lnTo>
                    <a:pt x="0" y="0"/>
                  </a:lnTo>
                  <a:lnTo>
                    <a:pt x="0" y="47803"/>
                  </a:lnTo>
                  <a:lnTo>
                    <a:pt x="517535" y="47803"/>
                  </a:lnTo>
                  <a:lnTo>
                    <a:pt x="517535" y="0"/>
                  </a:lnTo>
                  <a:close/>
                </a:path>
              </a:pathLst>
            </a:custGeom>
            <a:solidFill>
              <a:srgbClr val="7F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191905" y="3394354"/>
              <a:ext cx="518159" cy="24130"/>
            </a:xfrm>
            <a:custGeom>
              <a:avLst/>
              <a:gdLst/>
              <a:ahLst/>
              <a:cxnLst/>
              <a:rect l="l" t="t" r="r" b="b"/>
              <a:pathLst>
                <a:path w="518160" h="24129">
                  <a:moveTo>
                    <a:pt x="517540" y="0"/>
                  </a:moveTo>
                  <a:lnTo>
                    <a:pt x="0" y="0"/>
                  </a:lnTo>
                  <a:lnTo>
                    <a:pt x="0" y="23901"/>
                  </a:lnTo>
                  <a:lnTo>
                    <a:pt x="517540" y="23901"/>
                  </a:lnTo>
                  <a:lnTo>
                    <a:pt x="517540" y="0"/>
                  </a:lnTo>
                  <a:close/>
                </a:path>
              </a:pathLst>
            </a:custGeom>
            <a:solidFill>
              <a:srgbClr val="F79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803755" y="3418255"/>
              <a:ext cx="5175885" cy="0"/>
            </a:xfrm>
            <a:custGeom>
              <a:avLst/>
              <a:gdLst/>
              <a:ahLst/>
              <a:cxnLst/>
              <a:rect l="l" t="t" r="r" b="b"/>
              <a:pathLst>
                <a:path w="5175884" h="0">
                  <a:moveTo>
                    <a:pt x="0" y="0"/>
                  </a:moveTo>
                  <a:lnTo>
                    <a:pt x="517537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897967" y="243695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7F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897967" y="269603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F7954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2093485" y="3491052"/>
            <a:ext cx="7175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842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95959"/>
                </a:solidFill>
                <a:latin typeface="Calibri"/>
                <a:cs typeface="Calibri"/>
              </a:rPr>
              <a:t>FLOWer</a:t>
            </a:r>
            <a:r>
              <a:rPr dirty="0" sz="1200" spc="-1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dirty="0" sz="12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595959"/>
                </a:solidFill>
                <a:latin typeface="Calibri"/>
                <a:cs typeface="Calibri"/>
              </a:rPr>
              <a:t>(PP)</a:t>
            </a:r>
            <a:r>
              <a:rPr dirty="0" sz="12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595959"/>
                </a:solidFill>
                <a:latin typeface="Calibri"/>
                <a:cs typeface="Calibri"/>
              </a:rPr>
              <a:t>=</a:t>
            </a:r>
            <a:r>
              <a:rPr dirty="0" sz="12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spc="-25" b="1">
                <a:solidFill>
                  <a:srgbClr val="595959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301336" y="3491052"/>
            <a:ext cx="8928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7475" marR="5080" indent="-10541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95959"/>
                </a:solidFill>
                <a:latin typeface="Calibri"/>
                <a:cs typeface="Calibri"/>
              </a:rPr>
              <a:t>TAF</a:t>
            </a:r>
            <a:r>
              <a:rPr dirty="0" sz="1200" spc="-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595959"/>
                </a:solidFill>
                <a:latin typeface="Calibri"/>
                <a:cs typeface="Calibri"/>
              </a:rPr>
              <a:t>+</a:t>
            </a:r>
            <a:r>
              <a:rPr dirty="0" sz="1200" spc="-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spc="-25" b="1">
                <a:solidFill>
                  <a:srgbClr val="595959"/>
                </a:solidFill>
                <a:latin typeface="Calibri"/>
                <a:cs typeface="Calibri"/>
              </a:rPr>
              <a:t>FLOWer</a:t>
            </a:r>
            <a:r>
              <a:rPr dirty="0" sz="12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595959"/>
                </a:solidFill>
                <a:latin typeface="Calibri"/>
                <a:cs typeface="Calibri"/>
              </a:rPr>
              <a:t>N(PP)</a:t>
            </a:r>
            <a:r>
              <a:rPr dirty="0" sz="12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595959"/>
                </a:solidFill>
                <a:latin typeface="Calibri"/>
                <a:cs typeface="Calibri"/>
              </a:rPr>
              <a:t>=</a:t>
            </a:r>
            <a:r>
              <a:rPr dirty="0" sz="12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spc="-25" b="1">
                <a:solidFill>
                  <a:srgbClr val="595959"/>
                </a:solidFill>
                <a:latin typeface="Calibri"/>
                <a:cs typeface="Calibri"/>
              </a:rPr>
              <a:t>58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920278" y="3491052"/>
            <a:ext cx="8242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2085" marR="5080" indent="-16002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95959"/>
                </a:solidFill>
                <a:latin typeface="Calibri"/>
                <a:cs typeface="Calibri"/>
              </a:rPr>
              <a:t>Unprotected</a:t>
            </a:r>
            <a:r>
              <a:rPr dirty="0" sz="1200" spc="-1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dirty="0" sz="12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595959"/>
                </a:solidFill>
                <a:latin typeface="Calibri"/>
                <a:cs typeface="Calibri"/>
              </a:rPr>
              <a:t>=</a:t>
            </a:r>
            <a:r>
              <a:rPr dirty="0" sz="12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spc="-25" b="1">
                <a:solidFill>
                  <a:srgbClr val="595959"/>
                </a:solidFill>
                <a:latin typeface="Calibri"/>
                <a:cs typeface="Calibri"/>
              </a:rPr>
              <a:t>111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390671" y="2109264"/>
            <a:ext cx="288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469252" y="2706814"/>
            <a:ext cx="2120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469252" y="3304359"/>
            <a:ext cx="2120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007187" y="2292578"/>
            <a:ext cx="598805" cy="80264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200" spc="-25">
                <a:solidFill>
                  <a:srgbClr val="595959"/>
                </a:solidFill>
                <a:latin typeface="Calibri"/>
                <a:cs typeface="Calibri"/>
              </a:rPr>
              <a:t>AKI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41700"/>
              </a:lnSpc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All</a:t>
            </a:r>
            <a:r>
              <a:rPr dirty="0" sz="1200" spc="-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595959"/>
                </a:solidFill>
                <a:latin typeface="Calibri"/>
                <a:cs typeface="Calibri"/>
              </a:rPr>
              <a:t>stroke</a:t>
            </a:r>
            <a:r>
              <a:rPr dirty="0" sz="12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All</a:t>
            </a:r>
            <a:r>
              <a:rPr dirty="0" sz="1200" spc="-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death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6897967" y="2955117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91440" y="0"/>
                </a:moveTo>
                <a:lnTo>
                  <a:pt x="0" y="0"/>
                </a:lnTo>
                <a:lnTo>
                  <a:pt x="0" y="91435"/>
                </a:lnTo>
                <a:lnTo>
                  <a:pt x="91440" y="91435"/>
                </a:lnTo>
                <a:lnTo>
                  <a:pt x="91440" y="0"/>
                </a:lnTo>
                <a:close/>
              </a:path>
            </a:pathLst>
          </a:custGeom>
          <a:solidFill>
            <a:srgbClr val="C04F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4744507" y="3491052"/>
            <a:ext cx="6832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95959"/>
                </a:solidFill>
                <a:latin typeface="Calibri"/>
                <a:cs typeface="Calibri"/>
              </a:rPr>
              <a:t>Sentinel</a:t>
            </a:r>
            <a:r>
              <a:rPr dirty="0" sz="1200" spc="-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baseline="25000" sz="1500" spc="-75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baseline="25000" sz="15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</a:pPr>
            <a:r>
              <a:rPr dirty="0" sz="1200" b="1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dirty="0" sz="12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595959"/>
                </a:solidFill>
                <a:latin typeface="Calibri"/>
                <a:cs typeface="Calibri"/>
              </a:rPr>
              <a:t>=</a:t>
            </a:r>
            <a:r>
              <a:rPr dirty="0" sz="12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spc="-25" b="1">
                <a:solidFill>
                  <a:srgbClr val="595959"/>
                </a:solidFill>
                <a:latin typeface="Calibri"/>
                <a:cs typeface="Calibri"/>
              </a:rPr>
              <a:t>234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162941" y="2017014"/>
            <a:ext cx="332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95959"/>
                </a:solidFill>
                <a:latin typeface="Calibri"/>
                <a:cs typeface="Calibri"/>
              </a:rPr>
              <a:t>9.9%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310993" y="3197270"/>
            <a:ext cx="332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95959"/>
                </a:solidFill>
                <a:latin typeface="Calibri"/>
                <a:cs typeface="Calibri"/>
              </a:rPr>
              <a:t>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585286" y="2604423"/>
            <a:ext cx="332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95959"/>
                </a:solidFill>
                <a:latin typeface="Calibri"/>
                <a:cs typeface="Calibri"/>
              </a:rPr>
              <a:t>5.2%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868202" y="2342396"/>
            <a:ext cx="332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95959"/>
                </a:solidFill>
                <a:latin typeface="Calibri"/>
                <a:cs typeface="Calibri"/>
              </a:rPr>
              <a:t>7.3%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741579" y="3407892"/>
            <a:ext cx="901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35762" y="790828"/>
            <a:ext cx="8477250" cy="929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MACCE</a:t>
            </a:r>
            <a:r>
              <a:rPr dirty="0" sz="1800" spc="-6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rate</a:t>
            </a:r>
            <a:r>
              <a:rPr dirty="0" sz="18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@</a:t>
            </a:r>
            <a:r>
              <a:rPr dirty="0" sz="18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r>
              <a:rPr dirty="0" sz="18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days</a:t>
            </a:r>
            <a:r>
              <a:rPr dirty="0" sz="18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595959"/>
                </a:solidFill>
                <a:latin typeface="Calibri"/>
                <a:cs typeface="Calibri"/>
              </a:rPr>
              <a:t>follow-up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Rate</a:t>
            </a:r>
            <a:r>
              <a:rPr dirty="0" sz="9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dirty="0" sz="9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Major</a:t>
            </a:r>
            <a:r>
              <a:rPr dirty="0" sz="9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Adverse</a:t>
            </a:r>
            <a:r>
              <a:rPr dirty="0" sz="9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Cardiac</a:t>
            </a:r>
            <a:r>
              <a:rPr dirty="0" sz="9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9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Calibri"/>
                <a:cs typeface="Calibri"/>
              </a:rPr>
              <a:t>Cerebrovascular</a:t>
            </a:r>
            <a:r>
              <a:rPr dirty="0" sz="9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Events</a:t>
            </a:r>
            <a:r>
              <a:rPr dirty="0" sz="9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(MACCEs)</a:t>
            </a:r>
            <a:r>
              <a:rPr dirty="0" sz="9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related</a:t>
            </a:r>
            <a:r>
              <a:rPr dirty="0" sz="9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to</a:t>
            </a:r>
            <a:r>
              <a:rPr dirty="0" sz="9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FLOWer</a:t>
            </a:r>
            <a:r>
              <a:rPr dirty="0" sz="9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device</a:t>
            </a:r>
            <a:r>
              <a:rPr dirty="0" sz="9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9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Calibri"/>
                <a:cs typeface="Calibri"/>
              </a:rPr>
              <a:t>procedure</a:t>
            </a:r>
            <a:r>
              <a:rPr dirty="0" sz="9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as</a:t>
            </a:r>
            <a:r>
              <a:rPr dirty="0" sz="9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adjudicated</a:t>
            </a:r>
            <a:r>
              <a:rPr dirty="0" sz="9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by</a:t>
            </a:r>
            <a:r>
              <a:rPr dirty="0" sz="9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9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Clinical</a:t>
            </a:r>
            <a:r>
              <a:rPr dirty="0" sz="9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Event</a:t>
            </a:r>
            <a:r>
              <a:rPr dirty="0" sz="9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595959"/>
                </a:solidFill>
                <a:latin typeface="Calibri"/>
                <a:cs typeface="Calibri"/>
              </a:rPr>
              <a:t>Committee.</a:t>
            </a:r>
            <a:r>
              <a:rPr dirty="0" sz="900" spc="13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595959"/>
                </a:solidFill>
                <a:latin typeface="Calibri"/>
                <a:cs typeface="Calibri"/>
              </a:rPr>
              <a:t>[Timeframe:</a:t>
            </a:r>
            <a:r>
              <a:rPr dirty="0" sz="9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r>
              <a:rPr dirty="0" sz="9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-10" i="1">
                <a:solidFill>
                  <a:srgbClr val="595959"/>
                </a:solidFill>
                <a:latin typeface="Calibri"/>
                <a:cs typeface="Calibri"/>
              </a:rPr>
              <a:t>Days]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Calibri"/>
              <a:cs typeface="Calibri"/>
            </a:endParaRPr>
          </a:p>
          <a:p>
            <a:pPr marL="1067435">
              <a:lnSpc>
                <a:spcPct val="100000"/>
              </a:lnSpc>
            </a:pPr>
            <a:r>
              <a:rPr dirty="0" sz="1200" spc="-25">
                <a:solidFill>
                  <a:srgbClr val="595959"/>
                </a:solidFill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1766900" y="1754771"/>
            <a:ext cx="2783840" cy="0"/>
          </a:xfrm>
          <a:custGeom>
            <a:avLst/>
            <a:gdLst/>
            <a:ahLst/>
            <a:cxnLst/>
            <a:rect l="l" t="t" r="r" b="b"/>
            <a:pathLst>
              <a:path w="2783840" h="0">
                <a:moveTo>
                  <a:pt x="0" y="0"/>
                </a:moveTo>
                <a:lnTo>
                  <a:pt x="2783776" y="0"/>
                </a:lnTo>
              </a:path>
            </a:pathLst>
          </a:custGeom>
          <a:ln w="1905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1868817" y="1780730"/>
            <a:ext cx="252793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9725" marR="5080" indent="-32702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95959"/>
                </a:solidFill>
                <a:latin typeface="Calibri"/>
                <a:cs typeface="Calibri"/>
              </a:rPr>
              <a:t>14.3%</a:t>
            </a:r>
            <a:r>
              <a:rPr dirty="0" sz="1100" spc="-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595959"/>
                </a:solidFill>
                <a:latin typeface="Calibri"/>
                <a:cs typeface="Calibri"/>
              </a:rPr>
              <a:t>threshold</a:t>
            </a:r>
            <a:r>
              <a:rPr dirty="0" sz="11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dirty="0" sz="11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595959"/>
                </a:solidFill>
                <a:latin typeface="Calibri"/>
                <a:cs typeface="Calibri"/>
              </a:rPr>
              <a:t>overall</a:t>
            </a:r>
            <a:r>
              <a:rPr dirty="0" sz="11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595959"/>
                </a:solidFill>
                <a:latin typeface="Calibri"/>
                <a:cs typeface="Calibri"/>
              </a:rPr>
              <a:t>literature</a:t>
            </a:r>
            <a:r>
              <a:rPr dirty="0" sz="11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dirty="0" sz="1100" spc="-2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r>
              <a:rPr dirty="0" sz="1100" spc="-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595959"/>
                </a:solidFill>
                <a:latin typeface="Calibri"/>
                <a:cs typeface="Calibri"/>
              </a:rPr>
              <a:t>control</a:t>
            </a:r>
            <a:r>
              <a:rPr dirty="0" sz="1100" spc="-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595959"/>
                </a:solidFill>
                <a:latin typeface="Calibri"/>
                <a:cs typeface="Calibri"/>
              </a:rPr>
              <a:t>arms</a:t>
            </a:r>
            <a:r>
              <a:rPr dirty="0" sz="1100" spc="-4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dirty="0" sz="1100" spc="-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595959"/>
                </a:solidFill>
                <a:latin typeface="Calibri"/>
                <a:cs typeface="Calibri"/>
              </a:rPr>
              <a:t>Sentinel</a:t>
            </a:r>
            <a:r>
              <a:rPr dirty="0" sz="1100" spc="-4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595959"/>
                </a:solidFill>
                <a:latin typeface="Calibri"/>
                <a:cs typeface="Calibri"/>
              </a:rPr>
              <a:t>trials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/>
              <a:t>NAUTILUS</a:t>
            </a:r>
            <a:r>
              <a:rPr dirty="0" spc="-75"/>
              <a:t> </a:t>
            </a:r>
            <a:r>
              <a:rPr dirty="0"/>
              <a:t>–</a:t>
            </a:r>
            <a:r>
              <a:rPr dirty="0" spc="-60"/>
              <a:t> </a:t>
            </a:r>
            <a:r>
              <a:rPr dirty="0"/>
              <a:t>Interim</a:t>
            </a:r>
            <a:r>
              <a:rPr dirty="0" spc="-60"/>
              <a:t> </a:t>
            </a:r>
            <a:r>
              <a:rPr dirty="0"/>
              <a:t>Performance</a:t>
            </a:r>
            <a:r>
              <a:rPr dirty="0" spc="-55"/>
              <a:t> </a:t>
            </a:r>
            <a:r>
              <a:rPr dirty="0" spc="-10"/>
              <a:t>End-points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652816" y="1369585"/>
            <a:ext cx="5492750" cy="2100580"/>
            <a:chOff x="1652816" y="1369585"/>
            <a:chExt cx="5492750" cy="2100580"/>
          </a:xfrm>
        </p:grpSpPr>
        <p:sp>
          <p:nvSpPr>
            <p:cNvPr id="4" name="object 4" descr=""/>
            <p:cNvSpPr/>
            <p:nvPr/>
          </p:nvSpPr>
          <p:spPr>
            <a:xfrm>
              <a:off x="1657578" y="2967608"/>
              <a:ext cx="5483225" cy="0"/>
            </a:xfrm>
            <a:custGeom>
              <a:avLst/>
              <a:gdLst/>
              <a:ahLst/>
              <a:cxnLst/>
              <a:rect l="l" t="t" r="r" b="b"/>
              <a:pathLst>
                <a:path w="5483225" h="0">
                  <a:moveTo>
                    <a:pt x="0" y="0"/>
                  </a:moveTo>
                  <a:lnTo>
                    <a:pt x="822464" y="0"/>
                  </a:lnTo>
                </a:path>
                <a:path w="5483225" h="0">
                  <a:moveTo>
                    <a:pt x="1919080" y="0"/>
                  </a:moveTo>
                  <a:lnTo>
                    <a:pt x="548309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480043" y="2634733"/>
              <a:ext cx="1096645" cy="830580"/>
            </a:xfrm>
            <a:custGeom>
              <a:avLst/>
              <a:gdLst/>
              <a:ahLst/>
              <a:cxnLst/>
              <a:rect l="l" t="t" r="r" b="b"/>
              <a:pathLst>
                <a:path w="1096645" h="830579">
                  <a:moveTo>
                    <a:pt x="1096615" y="0"/>
                  </a:moveTo>
                  <a:lnTo>
                    <a:pt x="0" y="0"/>
                  </a:lnTo>
                  <a:lnTo>
                    <a:pt x="0" y="830436"/>
                  </a:lnTo>
                  <a:lnTo>
                    <a:pt x="1096615" y="830436"/>
                  </a:lnTo>
                  <a:lnTo>
                    <a:pt x="1096615" y="0"/>
                  </a:lnTo>
                  <a:close/>
                </a:path>
              </a:pathLst>
            </a:custGeom>
            <a:solidFill>
              <a:srgbClr val="1D41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221592" y="3235770"/>
              <a:ext cx="1096645" cy="229870"/>
            </a:xfrm>
            <a:custGeom>
              <a:avLst/>
              <a:gdLst/>
              <a:ahLst/>
              <a:cxnLst/>
              <a:rect l="l" t="t" r="r" b="b"/>
              <a:pathLst>
                <a:path w="1096645" h="229870">
                  <a:moveTo>
                    <a:pt x="1096619" y="0"/>
                  </a:moveTo>
                  <a:lnTo>
                    <a:pt x="0" y="0"/>
                  </a:lnTo>
                  <a:lnTo>
                    <a:pt x="0" y="229398"/>
                  </a:lnTo>
                  <a:lnTo>
                    <a:pt x="1096619" y="229398"/>
                  </a:lnTo>
                  <a:lnTo>
                    <a:pt x="1096619" y="0"/>
                  </a:lnTo>
                  <a:close/>
                </a:path>
              </a:pathLst>
            </a:custGeom>
            <a:solidFill>
              <a:srgbClr val="1D41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657578" y="2470035"/>
              <a:ext cx="822960" cy="0"/>
            </a:xfrm>
            <a:custGeom>
              <a:avLst/>
              <a:gdLst/>
              <a:ahLst/>
              <a:cxnLst/>
              <a:rect l="l" t="t" r="r" b="b"/>
              <a:pathLst>
                <a:path w="822960" h="0">
                  <a:moveTo>
                    <a:pt x="0" y="0"/>
                  </a:moveTo>
                  <a:lnTo>
                    <a:pt x="8224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576659" y="2468067"/>
              <a:ext cx="3564254" cy="5080"/>
            </a:xfrm>
            <a:custGeom>
              <a:avLst/>
              <a:gdLst/>
              <a:ahLst/>
              <a:cxnLst/>
              <a:rect l="l" t="t" r="r" b="b"/>
              <a:pathLst>
                <a:path w="3564254" h="5080">
                  <a:moveTo>
                    <a:pt x="0" y="0"/>
                  </a:moveTo>
                  <a:lnTo>
                    <a:pt x="3564017" y="0"/>
                  </a:lnTo>
                </a:path>
                <a:path w="3564254" h="5080">
                  <a:moveTo>
                    <a:pt x="0" y="4762"/>
                  </a:moveTo>
                  <a:lnTo>
                    <a:pt x="3564017" y="4762"/>
                  </a:lnTo>
                </a:path>
              </a:pathLst>
            </a:custGeom>
            <a:ln w="558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657578" y="1972474"/>
              <a:ext cx="5483225" cy="0"/>
            </a:xfrm>
            <a:custGeom>
              <a:avLst/>
              <a:gdLst/>
              <a:ahLst/>
              <a:cxnLst/>
              <a:rect l="l" t="t" r="r" b="b"/>
              <a:pathLst>
                <a:path w="5483225" h="0">
                  <a:moveTo>
                    <a:pt x="0" y="0"/>
                  </a:moveTo>
                  <a:lnTo>
                    <a:pt x="822464" y="0"/>
                  </a:lnTo>
                </a:path>
                <a:path w="5483225" h="0">
                  <a:moveTo>
                    <a:pt x="1919080" y="0"/>
                  </a:moveTo>
                  <a:lnTo>
                    <a:pt x="548309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657578" y="1474901"/>
              <a:ext cx="5483225" cy="0"/>
            </a:xfrm>
            <a:custGeom>
              <a:avLst/>
              <a:gdLst/>
              <a:ahLst/>
              <a:cxnLst/>
              <a:rect l="l" t="t" r="r" b="b"/>
              <a:pathLst>
                <a:path w="5483225" h="0">
                  <a:moveTo>
                    <a:pt x="0" y="0"/>
                  </a:moveTo>
                  <a:lnTo>
                    <a:pt x="822464" y="0"/>
                  </a:lnTo>
                </a:path>
                <a:path w="5483225" h="0">
                  <a:moveTo>
                    <a:pt x="1919080" y="0"/>
                  </a:moveTo>
                  <a:lnTo>
                    <a:pt x="548309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480043" y="1369585"/>
              <a:ext cx="1096645" cy="1265555"/>
            </a:xfrm>
            <a:custGeom>
              <a:avLst/>
              <a:gdLst/>
              <a:ahLst/>
              <a:cxnLst/>
              <a:rect l="l" t="t" r="r" b="b"/>
              <a:pathLst>
                <a:path w="1096645" h="1265555">
                  <a:moveTo>
                    <a:pt x="1096615" y="0"/>
                  </a:moveTo>
                  <a:lnTo>
                    <a:pt x="0" y="0"/>
                  </a:lnTo>
                  <a:lnTo>
                    <a:pt x="0" y="1265143"/>
                  </a:lnTo>
                  <a:lnTo>
                    <a:pt x="1096615" y="1265143"/>
                  </a:lnTo>
                  <a:lnTo>
                    <a:pt x="1096615" y="0"/>
                  </a:lnTo>
                  <a:close/>
                </a:path>
              </a:pathLst>
            </a:custGeom>
            <a:solidFill>
              <a:srgbClr val="6CC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657578" y="3465169"/>
              <a:ext cx="5483225" cy="0"/>
            </a:xfrm>
            <a:custGeom>
              <a:avLst/>
              <a:gdLst/>
              <a:ahLst/>
              <a:cxnLst/>
              <a:rect l="l" t="t" r="r" b="b"/>
              <a:pathLst>
                <a:path w="5483225" h="0">
                  <a:moveTo>
                    <a:pt x="0" y="0"/>
                  </a:moveTo>
                  <a:lnTo>
                    <a:pt x="548309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279410" y="2853710"/>
            <a:ext cx="2578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33333"/>
                </a:solidFill>
                <a:latin typeface="Calibri"/>
                <a:cs typeface="Calibri"/>
              </a:rPr>
              <a:t>100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79410" y="2356143"/>
            <a:ext cx="2578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33333"/>
                </a:solidFill>
                <a:latin typeface="Calibri"/>
                <a:cs typeface="Calibri"/>
              </a:rPr>
              <a:t>200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703898" y="2311247"/>
            <a:ext cx="607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&lt;</a:t>
            </a: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150 </a:t>
            </a:r>
            <a:r>
              <a:rPr dirty="0" sz="1200" spc="-25">
                <a:solidFill>
                  <a:srgbClr val="595959"/>
                </a:solidFill>
                <a:latin typeface="Calibri"/>
                <a:cs typeface="Calibri"/>
              </a:rPr>
              <a:t>µm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6594678" y="2379421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91440" y="0"/>
                </a:moveTo>
                <a:lnTo>
                  <a:pt x="0" y="0"/>
                </a:lnTo>
                <a:lnTo>
                  <a:pt x="0" y="91440"/>
                </a:lnTo>
                <a:lnTo>
                  <a:pt x="91440" y="91440"/>
                </a:lnTo>
                <a:lnTo>
                  <a:pt x="91440" y="0"/>
                </a:lnTo>
                <a:close/>
              </a:path>
            </a:pathLst>
          </a:custGeom>
          <a:solidFill>
            <a:srgbClr val="6CC2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7505013" y="2311247"/>
            <a:ext cx="607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&gt;</a:t>
            </a: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150 </a:t>
            </a:r>
            <a:r>
              <a:rPr dirty="0" sz="1200" spc="-25">
                <a:solidFill>
                  <a:srgbClr val="595959"/>
                </a:solidFill>
                <a:latin typeface="Calibri"/>
                <a:cs typeface="Calibri"/>
              </a:rPr>
              <a:t>µm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7395794" y="2379421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91440" y="0"/>
                </a:moveTo>
                <a:lnTo>
                  <a:pt x="0" y="0"/>
                </a:lnTo>
                <a:lnTo>
                  <a:pt x="0" y="91440"/>
                </a:lnTo>
                <a:lnTo>
                  <a:pt x="91440" y="91440"/>
                </a:lnTo>
                <a:lnTo>
                  <a:pt x="91440" y="0"/>
                </a:lnTo>
                <a:close/>
              </a:path>
            </a:pathLst>
          </a:custGeom>
          <a:solidFill>
            <a:srgbClr val="1D418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736600" y="3898900"/>
            <a:ext cx="7708900" cy="711200"/>
            <a:chOff x="736600" y="3898900"/>
            <a:chExt cx="7708900" cy="711200"/>
          </a:xfrm>
        </p:grpSpPr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600" y="3898900"/>
              <a:ext cx="7708900" cy="71120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791998" y="3956287"/>
              <a:ext cx="7560309" cy="561340"/>
            </a:xfrm>
            <a:custGeom>
              <a:avLst/>
              <a:gdLst/>
              <a:ahLst/>
              <a:cxnLst/>
              <a:rect l="l" t="t" r="r" b="b"/>
              <a:pathLst>
                <a:path w="7560309" h="561339">
                  <a:moveTo>
                    <a:pt x="7466506" y="0"/>
                  </a:moveTo>
                  <a:lnTo>
                    <a:pt x="93498" y="0"/>
                  </a:lnTo>
                  <a:lnTo>
                    <a:pt x="57104" y="7347"/>
                  </a:lnTo>
                  <a:lnTo>
                    <a:pt x="27385" y="27385"/>
                  </a:lnTo>
                  <a:lnTo>
                    <a:pt x="7347" y="57105"/>
                  </a:lnTo>
                  <a:lnTo>
                    <a:pt x="0" y="93499"/>
                  </a:lnTo>
                  <a:lnTo>
                    <a:pt x="0" y="467479"/>
                  </a:lnTo>
                  <a:lnTo>
                    <a:pt x="7347" y="503873"/>
                  </a:lnTo>
                  <a:lnTo>
                    <a:pt x="27385" y="533593"/>
                  </a:lnTo>
                  <a:lnTo>
                    <a:pt x="57104" y="553630"/>
                  </a:lnTo>
                  <a:lnTo>
                    <a:pt x="93498" y="560978"/>
                  </a:lnTo>
                  <a:lnTo>
                    <a:pt x="7466506" y="560978"/>
                  </a:lnTo>
                  <a:lnTo>
                    <a:pt x="7502900" y="553630"/>
                  </a:lnTo>
                  <a:lnTo>
                    <a:pt x="7532619" y="533593"/>
                  </a:lnTo>
                  <a:lnTo>
                    <a:pt x="7552656" y="503873"/>
                  </a:lnTo>
                  <a:lnTo>
                    <a:pt x="7560004" y="467479"/>
                  </a:lnTo>
                  <a:lnTo>
                    <a:pt x="7560004" y="93499"/>
                  </a:lnTo>
                  <a:lnTo>
                    <a:pt x="7552656" y="57105"/>
                  </a:lnTo>
                  <a:lnTo>
                    <a:pt x="7532619" y="27385"/>
                  </a:lnTo>
                  <a:lnTo>
                    <a:pt x="7502900" y="7347"/>
                  </a:lnTo>
                  <a:lnTo>
                    <a:pt x="7466506" y="0"/>
                  </a:lnTo>
                  <a:close/>
                </a:path>
              </a:pathLst>
            </a:custGeom>
            <a:solidFill>
              <a:srgbClr val="4368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436573" y="3333067"/>
            <a:ext cx="6216650" cy="111887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200">
                <a:solidFill>
                  <a:srgbClr val="333333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algn="ctr" marR="272415">
              <a:lnSpc>
                <a:spcPct val="100000"/>
              </a:lnSpc>
              <a:spcBef>
                <a:spcPts val="170"/>
              </a:spcBef>
              <a:tabLst>
                <a:tab pos="2736850" algn="l"/>
              </a:tabLst>
            </a:pPr>
            <a:r>
              <a:rPr dirty="0" sz="1400" spc="-10">
                <a:solidFill>
                  <a:srgbClr val="333333"/>
                </a:solidFill>
                <a:latin typeface="Calibri"/>
                <a:cs typeface="Calibri"/>
              </a:rPr>
              <a:t>FLOWer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dirty="0" sz="1400" spc="-10">
                <a:solidFill>
                  <a:srgbClr val="333333"/>
                </a:solidFill>
                <a:latin typeface="Calibri"/>
                <a:cs typeface="Calibri"/>
              </a:rPr>
              <a:t>Sentinel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Calibri"/>
              <a:cs typeface="Calibri"/>
            </a:endParaRPr>
          </a:p>
          <a:p>
            <a:pPr algn="ctr" marL="46990">
              <a:lnSpc>
                <a:spcPct val="100000"/>
              </a:lnSpc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FLOWer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captures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r>
              <a:rPr dirty="0" sz="1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debris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captured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Sentinel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(x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3,6</a:t>
            </a:r>
            <a:r>
              <a:rPr dirty="0" sz="1400" spc="2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150µm)</a:t>
            </a:r>
            <a:endParaRPr sz="1400">
              <a:latin typeface="Calibri"/>
              <a:cs typeface="Calibri"/>
            </a:endParaRPr>
          </a:p>
          <a:p>
            <a:pPr algn="ctr" marL="508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average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420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443063" y="4575249"/>
            <a:ext cx="143573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1:</a:t>
            </a:r>
            <a:r>
              <a:rPr dirty="0" sz="5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Calibri"/>
                <a:cs typeface="Calibri"/>
              </a:rPr>
              <a:t>Histopathological</a:t>
            </a:r>
            <a:r>
              <a:rPr dirty="0" sz="500" spc="1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Calibri"/>
                <a:cs typeface="Calibri"/>
              </a:rPr>
              <a:t>analysis</a:t>
            </a:r>
            <a:r>
              <a:rPr dirty="0" sz="500" spc="1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dirty="0" sz="500" spc="1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Calibri"/>
                <a:cs typeface="Calibri"/>
              </a:rPr>
              <a:t>CVPath</a:t>
            </a:r>
            <a:r>
              <a:rPr dirty="0" sz="500" spc="1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Institute</a:t>
            </a:r>
            <a:r>
              <a:rPr dirty="0" sz="500" spc="1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 spc="-20">
                <a:solidFill>
                  <a:srgbClr val="595959"/>
                </a:solidFill>
                <a:latin typeface="Calibri"/>
                <a:cs typeface="Calibri"/>
              </a:rPr>
              <a:t>Inc.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254010" y="835366"/>
            <a:ext cx="5878195" cy="1231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2169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Average</a:t>
            </a:r>
            <a:r>
              <a:rPr dirty="0" sz="18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number</a:t>
            </a:r>
            <a:r>
              <a:rPr dirty="0" sz="1800" spc="-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dirty="0" sz="1800" spc="-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debris</a:t>
            </a:r>
            <a:r>
              <a:rPr dirty="0" sz="1800" spc="-6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captured</a:t>
            </a:r>
            <a:r>
              <a:rPr dirty="0" sz="1800" spc="-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per</a:t>
            </a:r>
            <a:r>
              <a:rPr dirty="0" sz="1800" spc="-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filter</a:t>
            </a:r>
            <a:r>
              <a:rPr dirty="0" sz="1800" spc="-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(15</a:t>
            </a:r>
            <a:r>
              <a:rPr dirty="0" sz="1800" spc="-6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pts)</a:t>
            </a:r>
            <a:r>
              <a:rPr dirty="0" baseline="26570" sz="1725" spc="-15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baseline="26570" sz="1725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dirty="0" sz="1200" spc="-25">
                <a:solidFill>
                  <a:srgbClr val="333333"/>
                </a:solidFill>
                <a:latin typeface="Calibri"/>
                <a:cs typeface="Calibri"/>
              </a:rPr>
              <a:t>400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10"/>
              </a:spcBef>
            </a:pPr>
            <a:r>
              <a:rPr dirty="0" sz="1200" spc="-25">
                <a:solidFill>
                  <a:srgbClr val="333333"/>
                </a:solidFill>
                <a:latin typeface="Calibri"/>
                <a:cs typeface="Calibri"/>
              </a:rPr>
              <a:t>300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3579025" y="1300949"/>
            <a:ext cx="448945" cy="2236470"/>
            <a:chOff x="3579025" y="1300949"/>
            <a:chExt cx="448945" cy="2236470"/>
          </a:xfrm>
        </p:grpSpPr>
        <p:sp>
          <p:nvSpPr>
            <p:cNvPr id="26" name="object 26" descr=""/>
            <p:cNvSpPr/>
            <p:nvPr/>
          </p:nvSpPr>
          <p:spPr>
            <a:xfrm>
              <a:off x="3588550" y="1310474"/>
              <a:ext cx="262255" cy="2217420"/>
            </a:xfrm>
            <a:custGeom>
              <a:avLst/>
              <a:gdLst/>
              <a:ahLst/>
              <a:cxnLst/>
              <a:rect l="l" t="t" r="r" b="b"/>
              <a:pathLst>
                <a:path w="262254" h="2217420">
                  <a:moveTo>
                    <a:pt x="0" y="0"/>
                  </a:moveTo>
                  <a:lnTo>
                    <a:pt x="50800" y="1587"/>
                  </a:lnTo>
                  <a:lnTo>
                    <a:pt x="92862" y="6350"/>
                  </a:lnTo>
                  <a:lnTo>
                    <a:pt x="130962" y="22225"/>
                  </a:lnTo>
                  <a:lnTo>
                    <a:pt x="130962" y="1086650"/>
                  </a:lnTo>
                  <a:lnTo>
                    <a:pt x="133350" y="1091412"/>
                  </a:lnTo>
                  <a:lnTo>
                    <a:pt x="141287" y="1095375"/>
                  </a:lnTo>
                  <a:lnTo>
                    <a:pt x="169062" y="1102525"/>
                  </a:lnTo>
                  <a:lnTo>
                    <a:pt x="211137" y="1107287"/>
                  </a:lnTo>
                  <a:lnTo>
                    <a:pt x="261937" y="1108875"/>
                  </a:lnTo>
                  <a:lnTo>
                    <a:pt x="211137" y="1110462"/>
                  </a:lnTo>
                  <a:lnTo>
                    <a:pt x="169062" y="1115225"/>
                  </a:lnTo>
                  <a:lnTo>
                    <a:pt x="141287" y="1121575"/>
                  </a:lnTo>
                  <a:lnTo>
                    <a:pt x="133350" y="1126337"/>
                  </a:lnTo>
                  <a:lnTo>
                    <a:pt x="130962" y="1130300"/>
                  </a:lnTo>
                  <a:lnTo>
                    <a:pt x="130962" y="2194725"/>
                  </a:lnTo>
                  <a:lnTo>
                    <a:pt x="128587" y="2199487"/>
                  </a:lnTo>
                  <a:lnTo>
                    <a:pt x="120650" y="2203450"/>
                  </a:lnTo>
                  <a:lnTo>
                    <a:pt x="92862" y="2210600"/>
                  </a:lnTo>
                  <a:lnTo>
                    <a:pt x="50800" y="2215362"/>
                  </a:lnTo>
                  <a:lnTo>
                    <a:pt x="0" y="2216950"/>
                  </a:lnTo>
                </a:path>
              </a:pathLst>
            </a:custGeom>
            <a:ln w="19050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756025" y="2588412"/>
              <a:ext cx="262255" cy="939165"/>
            </a:xfrm>
            <a:custGeom>
              <a:avLst/>
              <a:gdLst/>
              <a:ahLst/>
              <a:cxnLst/>
              <a:rect l="l" t="t" r="r" b="b"/>
              <a:pathLst>
                <a:path w="262254" h="939164">
                  <a:moveTo>
                    <a:pt x="0" y="0"/>
                  </a:moveTo>
                  <a:lnTo>
                    <a:pt x="50800" y="1587"/>
                  </a:lnTo>
                  <a:lnTo>
                    <a:pt x="92875" y="6350"/>
                  </a:lnTo>
                  <a:lnTo>
                    <a:pt x="130975" y="21437"/>
                  </a:lnTo>
                  <a:lnTo>
                    <a:pt x="130975" y="447675"/>
                  </a:lnTo>
                  <a:lnTo>
                    <a:pt x="133350" y="451650"/>
                  </a:lnTo>
                  <a:lnTo>
                    <a:pt x="141287" y="456412"/>
                  </a:lnTo>
                  <a:lnTo>
                    <a:pt x="169075" y="462762"/>
                  </a:lnTo>
                  <a:lnTo>
                    <a:pt x="211137" y="467525"/>
                  </a:lnTo>
                  <a:lnTo>
                    <a:pt x="261937" y="469112"/>
                  </a:lnTo>
                  <a:lnTo>
                    <a:pt x="211137" y="470700"/>
                  </a:lnTo>
                  <a:lnTo>
                    <a:pt x="169075" y="475462"/>
                  </a:lnTo>
                  <a:lnTo>
                    <a:pt x="141287" y="482600"/>
                  </a:lnTo>
                  <a:lnTo>
                    <a:pt x="133350" y="486575"/>
                  </a:lnTo>
                  <a:lnTo>
                    <a:pt x="130975" y="491337"/>
                  </a:lnTo>
                  <a:lnTo>
                    <a:pt x="130975" y="916787"/>
                  </a:lnTo>
                  <a:lnTo>
                    <a:pt x="128587" y="921550"/>
                  </a:lnTo>
                  <a:lnTo>
                    <a:pt x="120650" y="925512"/>
                  </a:lnTo>
                  <a:lnTo>
                    <a:pt x="92875" y="932662"/>
                  </a:lnTo>
                  <a:lnTo>
                    <a:pt x="50800" y="937425"/>
                  </a:lnTo>
                  <a:lnTo>
                    <a:pt x="0" y="939012"/>
                  </a:lnTo>
                </a:path>
              </a:pathLst>
            </a:custGeom>
            <a:ln w="19050">
              <a:solidFill>
                <a:srgbClr val="4A7E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3928630" y="2269451"/>
            <a:ext cx="3778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 b="1">
                <a:solidFill>
                  <a:srgbClr val="595959"/>
                </a:solidFill>
                <a:latin typeface="Calibri"/>
                <a:cs typeface="Calibri"/>
              </a:rPr>
              <a:t>x9,1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29" name="object 29" descr=""/>
          <p:cNvSpPr txBox="1"/>
          <p:nvPr/>
        </p:nvSpPr>
        <p:spPr>
          <a:xfrm>
            <a:off x="4068279" y="2904921"/>
            <a:ext cx="3778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 b="1">
                <a:solidFill>
                  <a:srgbClr val="365F91"/>
                </a:solidFill>
                <a:latin typeface="Calibri"/>
                <a:cs typeface="Calibri"/>
              </a:rPr>
              <a:t>x3,6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/>
              <a:t>NAUTILUS</a:t>
            </a:r>
            <a:r>
              <a:rPr dirty="0" spc="-55"/>
              <a:t> </a:t>
            </a:r>
            <a:r>
              <a:rPr dirty="0"/>
              <a:t>–</a:t>
            </a:r>
            <a:r>
              <a:rPr dirty="0" spc="-45"/>
              <a:t> </a:t>
            </a:r>
            <a:r>
              <a:rPr dirty="0"/>
              <a:t>Interim</a:t>
            </a:r>
            <a:r>
              <a:rPr dirty="0" spc="-35"/>
              <a:t> </a:t>
            </a:r>
            <a:r>
              <a:rPr dirty="0"/>
              <a:t>Clinical</a:t>
            </a:r>
            <a:r>
              <a:rPr dirty="0" spc="-45"/>
              <a:t> </a:t>
            </a:r>
            <a:r>
              <a:rPr dirty="0"/>
              <a:t>Benefits</a:t>
            </a:r>
            <a:r>
              <a:rPr dirty="0" spc="-40"/>
              <a:t> </a:t>
            </a:r>
            <a:r>
              <a:rPr dirty="0" spc="-10"/>
              <a:t>End-points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1092197"/>
            <a:ext cx="4368761" cy="291259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120618" y="2489644"/>
            <a:ext cx="19259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595959"/>
                </a:solidFill>
                <a:latin typeface="Calibri"/>
                <a:cs typeface="Calibri"/>
              </a:rPr>
              <a:t>562.4</a:t>
            </a:r>
            <a:r>
              <a:rPr dirty="0" sz="8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595959"/>
                </a:solidFill>
                <a:latin typeface="Calibri"/>
                <a:cs typeface="Calibri"/>
              </a:rPr>
              <a:t>mm</a:t>
            </a:r>
            <a:r>
              <a:rPr dirty="0" baseline="27777" sz="75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r>
              <a:rPr dirty="0" baseline="27777" sz="750" spc="209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595959"/>
                </a:solidFill>
                <a:latin typeface="Calibri"/>
                <a:cs typeface="Calibri"/>
              </a:rPr>
              <a:t>threshold</a:t>
            </a:r>
            <a:r>
              <a:rPr dirty="0" sz="8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dirty="0" sz="800" spc="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595959"/>
                </a:solidFill>
                <a:latin typeface="Calibri"/>
                <a:cs typeface="Calibri"/>
              </a:rPr>
              <a:t>Unprotected</a:t>
            </a:r>
            <a:r>
              <a:rPr dirty="0" sz="8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00" spc="-25">
                <a:solidFill>
                  <a:srgbClr val="595959"/>
                </a:solidFill>
                <a:latin typeface="Calibri"/>
                <a:cs typeface="Calibri"/>
              </a:rPr>
              <a:t>Arm</a:t>
            </a:r>
            <a:r>
              <a:rPr dirty="0" sz="800" spc="5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595959"/>
                </a:solidFill>
                <a:latin typeface="Calibri"/>
                <a:cs typeface="Calibri"/>
              </a:rPr>
              <a:t>(Pooled</a:t>
            </a:r>
            <a:r>
              <a:rPr dirty="0" sz="8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595959"/>
                </a:solidFill>
                <a:latin typeface="Calibri"/>
                <a:cs typeface="Calibri"/>
              </a:rPr>
              <a:t>Sentinel</a:t>
            </a:r>
            <a:r>
              <a:rPr dirty="0" sz="8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595959"/>
                </a:solidFill>
                <a:latin typeface="Calibri"/>
                <a:cs typeface="Calibri"/>
              </a:rPr>
              <a:t>trials</a:t>
            </a:r>
            <a:r>
              <a:rPr dirty="0" sz="800" spc="-2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595959"/>
                </a:solidFill>
                <a:latin typeface="Calibri"/>
                <a:cs typeface="Calibri"/>
              </a:rPr>
              <a:t>data)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88145" y="790828"/>
            <a:ext cx="4171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595959"/>
                </a:solidFill>
                <a:latin typeface="Calibri"/>
                <a:cs typeface="Calibri"/>
              </a:rPr>
              <a:t>Total</a:t>
            </a:r>
            <a:r>
              <a:rPr dirty="0" sz="18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volume</a:t>
            </a:r>
            <a:r>
              <a:rPr dirty="0" sz="1800" spc="-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dirty="0" sz="18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new</a:t>
            </a:r>
            <a:r>
              <a:rPr dirty="0" sz="1800" spc="-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cerebral</a:t>
            </a:r>
            <a:r>
              <a:rPr dirty="0" sz="18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Calibri"/>
                <a:cs typeface="Calibri"/>
              </a:rPr>
              <a:t>lesions</a:t>
            </a:r>
            <a:r>
              <a:rPr dirty="0" sz="1800" spc="-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(mm</a:t>
            </a:r>
            <a:r>
              <a:rPr dirty="0" baseline="26570" sz="1725" spc="-15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r>
              <a:rPr dirty="0" sz="1800" spc="-10">
                <a:solidFill>
                  <a:srgbClr val="595959"/>
                </a:solidFill>
                <a:latin typeface="Calibri"/>
                <a:cs typeface="Calibri"/>
              </a:rPr>
              <a:t>)</a:t>
            </a:r>
            <a:r>
              <a:rPr dirty="0" baseline="26570" sz="1725" spc="-15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baseline="26570" sz="1725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36600" y="4051300"/>
            <a:ext cx="7708900" cy="609600"/>
            <a:chOff x="736600" y="4051300"/>
            <a:chExt cx="7708900" cy="60960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6600" y="4051300"/>
              <a:ext cx="7708900" cy="60960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91998" y="4111763"/>
              <a:ext cx="7560309" cy="463550"/>
            </a:xfrm>
            <a:custGeom>
              <a:avLst/>
              <a:gdLst/>
              <a:ahLst/>
              <a:cxnLst/>
              <a:rect l="l" t="t" r="r" b="b"/>
              <a:pathLst>
                <a:path w="7560309" h="463550">
                  <a:moveTo>
                    <a:pt x="7482813" y="0"/>
                  </a:moveTo>
                  <a:lnTo>
                    <a:pt x="77191" y="0"/>
                  </a:lnTo>
                  <a:lnTo>
                    <a:pt x="47146" y="6066"/>
                  </a:lnTo>
                  <a:lnTo>
                    <a:pt x="22610" y="22610"/>
                  </a:lnTo>
                  <a:lnTo>
                    <a:pt x="6066" y="47147"/>
                  </a:lnTo>
                  <a:lnTo>
                    <a:pt x="0" y="77193"/>
                  </a:lnTo>
                  <a:lnTo>
                    <a:pt x="0" y="385946"/>
                  </a:lnTo>
                  <a:lnTo>
                    <a:pt x="6066" y="415991"/>
                  </a:lnTo>
                  <a:lnTo>
                    <a:pt x="22610" y="440525"/>
                  </a:lnTo>
                  <a:lnTo>
                    <a:pt x="47146" y="457067"/>
                  </a:lnTo>
                  <a:lnTo>
                    <a:pt x="77191" y="463133"/>
                  </a:lnTo>
                  <a:lnTo>
                    <a:pt x="7482813" y="463133"/>
                  </a:lnTo>
                  <a:lnTo>
                    <a:pt x="7512855" y="457067"/>
                  </a:lnTo>
                  <a:lnTo>
                    <a:pt x="7537391" y="440525"/>
                  </a:lnTo>
                  <a:lnTo>
                    <a:pt x="7553936" y="415991"/>
                  </a:lnTo>
                  <a:lnTo>
                    <a:pt x="7560004" y="385946"/>
                  </a:lnTo>
                  <a:lnTo>
                    <a:pt x="7560004" y="77193"/>
                  </a:lnTo>
                  <a:lnTo>
                    <a:pt x="7553936" y="47147"/>
                  </a:lnTo>
                  <a:lnTo>
                    <a:pt x="7537391" y="22610"/>
                  </a:lnTo>
                  <a:lnTo>
                    <a:pt x="7512855" y="6066"/>
                  </a:lnTo>
                  <a:lnTo>
                    <a:pt x="7482813" y="0"/>
                  </a:lnTo>
                  <a:close/>
                </a:path>
              </a:pathLst>
            </a:custGeom>
            <a:solidFill>
              <a:srgbClr val="4368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987715" y="4212574"/>
            <a:ext cx="51612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FLOWer</a:t>
            </a:r>
            <a:r>
              <a:rPr dirty="0" sz="1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protects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brain</a:t>
            </a:r>
            <a:r>
              <a:rPr dirty="0" sz="1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reducing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lesions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TAVI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generate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675865" y="4621803"/>
            <a:ext cx="2298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2:</a:t>
            </a:r>
            <a:r>
              <a:rPr dirty="0" sz="500" spc="-1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dirty="0" sz="500" spc="1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 spc="-25">
                <a:solidFill>
                  <a:srgbClr val="595959"/>
                </a:solidFill>
                <a:latin typeface="Calibri"/>
                <a:cs typeface="Calibri"/>
              </a:rPr>
              <a:t>pts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8675865" y="4529728"/>
            <a:ext cx="247650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1:</a:t>
            </a:r>
            <a:r>
              <a:rPr dirty="0" sz="500" spc="-1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595959"/>
                </a:solidFill>
                <a:latin typeface="Calibri"/>
                <a:cs typeface="Calibri"/>
              </a:rPr>
              <a:t>32</a:t>
            </a:r>
            <a:r>
              <a:rPr dirty="0" sz="500" spc="-1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500" spc="-25">
                <a:solidFill>
                  <a:srgbClr val="595959"/>
                </a:solidFill>
                <a:latin typeface="Calibri"/>
                <a:cs typeface="Calibri"/>
              </a:rPr>
              <a:t>pts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933300" y="3588514"/>
            <a:ext cx="7747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5407" y="1163624"/>
            <a:ext cx="7446645" cy="3562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0"/>
              </a:spcBef>
            </a:pP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Nautilus</a:t>
            </a:r>
            <a:r>
              <a:rPr dirty="0" sz="2000" spc="400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Study</a:t>
            </a:r>
            <a:r>
              <a:rPr dirty="0" sz="2000" spc="390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preliminary</a:t>
            </a:r>
            <a:r>
              <a:rPr dirty="0" sz="2000" spc="395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results</a:t>
            </a:r>
            <a:r>
              <a:rPr dirty="0" sz="2000" spc="390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show</a:t>
            </a:r>
            <a:r>
              <a:rPr dirty="0" sz="2000" spc="400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that</a:t>
            </a:r>
            <a:r>
              <a:rPr dirty="0" sz="2000" spc="375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FLOWer</a:t>
            </a:r>
            <a:r>
              <a:rPr dirty="0" sz="2000" spc="38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is</a:t>
            </a:r>
            <a:r>
              <a:rPr dirty="0" sz="2000" spc="395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a</a:t>
            </a:r>
            <a:r>
              <a:rPr dirty="0" sz="2000" spc="390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4F80BC"/>
                </a:solidFill>
                <a:latin typeface="Arial"/>
                <a:cs typeface="Arial"/>
              </a:rPr>
              <a:t>safe</a:t>
            </a:r>
            <a:r>
              <a:rPr dirty="0" sz="2000" spc="-2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Embolic</a:t>
            </a:r>
            <a:r>
              <a:rPr dirty="0" sz="2000" spc="60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Protection</a:t>
            </a:r>
            <a:r>
              <a:rPr dirty="0" sz="2000" spc="50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Device,</a:t>
            </a:r>
            <a:r>
              <a:rPr dirty="0" sz="2000" spc="60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effective</a:t>
            </a:r>
            <a:r>
              <a:rPr dirty="0" sz="2000" spc="40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at</a:t>
            </a:r>
            <a:r>
              <a:rPr dirty="0" sz="2000" spc="50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catching</a:t>
            </a:r>
            <a:r>
              <a:rPr dirty="0" sz="2000" spc="5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emboli</a:t>
            </a:r>
            <a:r>
              <a:rPr dirty="0" sz="2000" spc="5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as</a:t>
            </a:r>
            <a:r>
              <a:rPr dirty="0" sz="2000" spc="5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F80BC"/>
                </a:solidFill>
                <a:latin typeface="Arial"/>
                <a:cs typeface="Arial"/>
              </a:rPr>
              <a:t>small</a:t>
            </a:r>
            <a:r>
              <a:rPr dirty="0" sz="2000" spc="-1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as</a:t>
            </a:r>
            <a:r>
              <a:rPr dirty="0" sz="2000" spc="-5" b="1">
                <a:solidFill>
                  <a:srgbClr val="4F80BC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60</a:t>
            </a:r>
            <a:r>
              <a:rPr dirty="0" sz="2000" spc="-5" b="1">
                <a:solidFill>
                  <a:srgbClr val="4F80BC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4F80BC"/>
                </a:solidFill>
                <a:latin typeface="Arial"/>
                <a:cs typeface="Arial"/>
              </a:rPr>
              <a:t>µm</a:t>
            </a:r>
            <a:r>
              <a:rPr dirty="0" sz="2000" spc="-25">
                <a:solidFill>
                  <a:srgbClr val="4F80B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  <a:spcBef>
                <a:spcPts val="1789"/>
              </a:spcBef>
            </a:pP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It</a:t>
            </a:r>
            <a:r>
              <a:rPr dirty="0" sz="2000" spc="215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can</a:t>
            </a:r>
            <a:r>
              <a:rPr dirty="0" sz="2000" spc="225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be</a:t>
            </a:r>
            <a:r>
              <a:rPr dirty="0" sz="2000" spc="225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a</a:t>
            </a:r>
            <a:r>
              <a:rPr dirty="0" sz="2000" spc="229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great</a:t>
            </a:r>
            <a:r>
              <a:rPr dirty="0" sz="2000" spc="215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ally</a:t>
            </a:r>
            <a:r>
              <a:rPr dirty="0" sz="2000" spc="21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for</a:t>
            </a:r>
            <a:r>
              <a:rPr dirty="0" sz="2000" spc="22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cardiologists</a:t>
            </a:r>
            <a:r>
              <a:rPr dirty="0" sz="2000" spc="21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to</a:t>
            </a:r>
            <a:r>
              <a:rPr dirty="0" sz="2000" spc="22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minimize</a:t>
            </a:r>
            <a:r>
              <a:rPr dirty="0" sz="2000" spc="21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the</a:t>
            </a:r>
            <a:r>
              <a:rPr dirty="0" sz="2000" spc="22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risk</a:t>
            </a:r>
            <a:r>
              <a:rPr dirty="0" sz="2000" spc="22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4F80BC"/>
                </a:solidFill>
                <a:latin typeface="Arial"/>
                <a:cs typeface="Arial"/>
              </a:rPr>
              <a:t>of</a:t>
            </a:r>
            <a:r>
              <a:rPr dirty="0" sz="2000" spc="-2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stroke</a:t>
            </a:r>
            <a:r>
              <a:rPr dirty="0" sz="2000" spc="215">
                <a:solidFill>
                  <a:srgbClr val="4F80BC"/>
                </a:solidFill>
                <a:latin typeface="Times New Roman"/>
                <a:cs typeface="Times New Roman"/>
              </a:rPr>
              <a:t> 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during</a:t>
            </a:r>
            <a:r>
              <a:rPr dirty="0" sz="2000" spc="225">
                <a:solidFill>
                  <a:srgbClr val="4F80BC"/>
                </a:solidFill>
                <a:latin typeface="Times New Roman"/>
                <a:cs typeface="Times New Roman"/>
              </a:rPr>
              <a:t> 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TAVI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,</a:t>
            </a:r>
            <a:r>
              <a:rPr dirty="0" sz="2000" spc="215">
                <a:solidFill>
                  <a:srgbClr val="101010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without</a:t>
            </a:r>
            <a:r>
              <a:rPr dirty="0" sz="2000" spc="225">
                <a:solidFill>
                  <a:srgbClr val="101010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adding</a:t>
            </a:r>
            <a:r>
              <a:rPr dirty="0" sz="2000" spc="225">
                <a:solidFill>
                  <a:srgbClr val="101010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significant</a:t>
            </a:r>
            <a:r>
              <a:rPr dirty="0" sz="2000" spc="225">
                <a:solidFill>
                  <a:srgbClr val="101010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time</a:t>
            </a:r>
            <a:r>
              <a:rPr dirty="0" sz="2000" spc="220">
                <a:solidFill>
                  <a:srgbClr val="101010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to</a:t>
            </a:r>
            <a:r>
              <a:rPr dirty="0" sz="2000" spc="215">
                <a:solidFill>
                  <a:srgbClr val="101010"/>
                </a:solidFill>
                <a:latin typeface="Times New Roman"/>
                <a:cs typeface="Times New Roman"/>
              </a:rPr>
              <a:t>  </a:t>
            </a:r>
            <a:r>
              <a:rPr dirty="0" sz="2000" spc="-25">
                <a:solidFill>
                  <a:srgbClr val="101010"/>
                </a:solidFill>
                <a:latin typeface="Arial"/>
                <a:cs typeface="Arial"/>
              </a:rPr>
              <a:t>the</a:t>
            </a:r>
            <a:r>
              <a:rPr dirty="0" sz="2000" spc="-25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01010"/>
                </a:solidFill>
                <a:latin typeface="Arial"/>
                <a:cs typeface="Arial"/>
              </a:rPr>
              <a:t>procedure.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algn="just" marL="12700" marR="5715">
              <a:lnSpc>
                <a:spcPct val="100600"/>
              </a:lnSpc>
              <a:spcBef>
                <a:spcPts val="1764"/>
              </a:spcBef>
            </a:pP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FLOWer</a:t>
            </a:r>
            <a:r>
              <a:rPr dirty="0" sz="2000" spc="27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remains</a:t>
            </a:r>
            <a:r>
              <a:rPr dirty="0" sz="2000" spc="275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stable</a:t>
            </a:r>
            <a:r>
              <a:rPr dirty="0" sz="2000" spc="275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in</a:t>
            </a:r>
            <a:r>
              <a:rPr dirty="0" sz="2000" spc="280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the</a:t>
            </a:r>
            <a:r>
              <a:rPr dirty="0" sz="2000" spc="265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aortic</a:t>
            </a:r>
            <a:r>
              <a:rPr dirty="0" sz="2000" spc="270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arch</a:t>
            </a:r>
            <a:r>
              <a:rPr dirty="0" sz="2000" spc="270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and</a:t>
            </a:r>
            <a:r>
              <a:rPr dirty="0" sz="2000" spc="275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01010"/>
                </a:solidFill>
                <a:latin typeface="Arial"/>
                <a:cs typeface="Arial"/>
              </a:rPr>
              <a:t>thus</a:t>
            </a:r>
            <a:r>
              <a:rPr dirty="0" sz="2000" spc="265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protects</a:t>
            </a:r>
            <a:r>
              <a:rPr dirty="0" sz="2000" spc="27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4F80BC"/>
                </a:solidFill>
                <a:latin typeface="Arial"/>
                <a:cs typeface="Arial"/>
              </a:rPr>
              <a:t>all</a:t>
            </a:r>
            <a:r>
              <a:rPr dirty="0" sz="2000" spc="-2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brain</a:t>
            </a:r>
            <a:r>
              <a:rPr dirty="0" sz="2000" spc="4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and</a:t>
            </a:r>
            <a:r>
              <a:rPr dirty="0" sz="2000" spc="5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F80BC"/>
                </a:solidFill>
                <a:latin typeface="Arial"/>
                <a:cs typeface="Arial"/>
              </a:rPr>
              <a:t>peripheral</a:t>
            </a:r>
            <a:r>
              <a:rPr dirty="0" sz="2000" spc="5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F80BC"/>
                </a:solidFill>
                <a:latin typeface="Arial"/>
                <a:cs typeface="Arial"/>
              </a:rPr>
              <a:t>vessels</a:t>
            </a:r>
            <a:r>
              <a:rPr dirty="0" sz="2000" spc="-10">
                <a:solidFill>
                  <a:srgbClr val="10101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dirty="0" spc="-65">
                <a:latin typeface="Times New Roman"/>
                <a:cs typeface="Times New Roman"/>
              </a:rPr>
              <a:t> </a:t>
            </a:r>
            <a:r>
              <a:rPr dirty="0" spc="-55"/>
              <a:t>Take-</a:t>
            </a:r>
            <a:r>
              <a:rPr dirty="0" spc="-20"/>
              <a:t>Aways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041400"/>
            <a:ext cx="914400" cy="9144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700" y="2159000"/>
            <a:ext cx="914400" cy="9144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100" y="3327400"/>
            <a:ext cx="914400" cy="9144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7079" y="2773527"/>
            <a:ext cx="1631314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latin typeface="Calibri Light"/>
                <a:cs typeface="Calibri Light"/>
              </a:rPr>
              <a:t>PCRonline.com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5400" y="1955798"/>
            <a:ext cx="1468704" cy="6171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2914" y="1045959"/>
            <a:ext cx="45650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6545" indent="-283845">
              <a:lnSpc>
                <a:spcPct val="100000"/>
              </a:lnSpc>
              <a:spcBef>
                <a:spcPts val="100"/>
              </a:spcBef>
              <a:buSzPct val="103333"/>
              <a:buFont typeface="Wingdings"/>
              <a:buChar char=""/>
              <a:tabLst>
                <a:tab pos="296545" algn="l"/>
              </a:tabLst>
            </a:pP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60">
                <a:latin typeface="Times New Roman"/>
                <a:cs typeface="Times New Roman"/>
              </a:rPr>
              <a:t> </a:t>
            </a:r>
            <a:r>
              <a:rPr dirty="0" sz="1500">
                <a:latin typeface="Calibri"/>
                <a:cs typeface="Calibri"/>
              </a:rPr>
              <a:t>do</a:t>
            </a:r>
            <a:r>
              <a:rPr dirty="0" sz="1500" spc="-60">
                <a:latin typeface="Times New Roman"/>
                <a:cs typeface="Times New Roman"/>
              </a:rPr>
              <a:t> </a:t>
            </a:r>
            <a:r>
              <a:rPr dirty="0" sz="1500">
                <a:latin typeface="Calibri"/>
                <a:cs typeface="Calibri"/>
              </a:rPr>
              <a:t>not</a:t>
            </a:r>
            <a:r>
              <a:rPr dirty="0" sz="1500" spc="-55">
                <a:latin typeface="Times New Roman"/>
                <a:cs typeface="Times New Roman"/>
              </a:rPr>
              <a:t> </a:t>
            </a:r>
            <a:r>
              <a:rPr dirty="0" sz="1500">
                <a:latin typeface="Calibri"/>
                <a:cs typeface="Calibri"/>
              </a:rPr>
              <a:t>have</a:t>
            </a:r>
            <a:r>
              <a:rPr dirty="0" sz="1500" spc="-60">
                <a:latin typeface="Times New Roman"/>
                <a:cs typeface="Times New Roman"/>
              </a:rPr>
              <a:t> </a:t>
            </a:r>
            <a:r>
              <a:rPr dirty="0" sz="1500">
                <a:latin typeface="Calibri"/>
                <a:cs typeface="Calibri"/>
              </a:rPr>
              <a:t>any</a:t>
            </a:r>
            <a:r>
              <a:rPr dirty="0" sz="1500" spc="-55">
                <a:latin typeface="Times New Roman"/>
                <a:cs typeface="Times New Roman"/>
              </a:rPr>
              <a:t> </a:t>
            </a:r>
            <a:r>
              <a:rPr dirty="0" sz="1500">
                <a:latin typeface="Calibri"/>
                <a:cs typeface="Calibri"/>
              </a:rPr>
              <a:t>potential</a:t>
            </a:r>
            <a:r>
              <a:rPr dirty="0" sz="1500" spc="-60">
                <a:latin typeface="Times New Roman"/>
                <a:cs typeface="Times New Roman"/>
              </a:rPr>
              <a:t> </a:t>
            </a:r>
            <a:r>
              <a:rPr dirty="0" sz="1500">
                <a:latin typeface="Calibri"/>
                <a:cs typeface="Calibri"/>
              </a:rPr>
              <a:t>conflict</a:t>
            </a:r>
            <a:r>
              <a:rPr dirty="0" sz="1500" spc="-60">
                <a:latin typeface="Times New Roman"/>
                <a:cs typeface="Times New Roman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5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Calibri"/>
                <a:cs typeface="Calibri"/>
              </a:rPr>
              <a:t>interest</a:t>
            </a:r>
            <a:r>
              <a:rPr dirty="0" sz="1500" spc="-60">
                <a:latin typeface="Times New Roman"/>
                <a:cs typeface="Times New Roman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5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Calibri"/>
                <a:cs typeface="Calibri"/>
              </a:rPr>
              <a:t>report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Potential</a:t>
            </a:r>
            <a:r>
              <a:rPr dirty="0" spc="-80">
                <a:latin typeface="Times New Roman"/>
                <a:cs typeface="Times New Roman"/>
              </a:rPr>
              <a:t> </a:t>
            </a:r>
            <a:r>
              <a:rPr dirty="0"/>
              <a:t>Conflicts</a:t>
            </a:r>
            <a:r>
              <a:rPr dirty="0" spc="-8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dirty="0" spc="-80">
                <a:latin typeface="Times New Roman"/>
                <a:cs typeface="Times New Roman"/>
              </a:rPr>
              <a:t> </a:t>
            </a:r>
            <a:r>
              <a:rPr dirty="0" spc="-10"/>
              <a:t>Interest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pc="-60"/>
              <a:t>TAVI</a:t>
            </a:r>
            <a:r>
              <a:rPr dirty="0" spc="-85">
                <a:latin typeface="Times New Roman"/>
                <a:cs typeface="Times New Roman"/>
              </a:rPr>
              <a:t> </a:t>
            </a:r>
            <a:r>
              <a:rPr dirty="0"/>
              <a:t>Procedures</a:t>
            </a:r>
            <a:r>
              <a:rPr dirty="0" spc="-80">
                <a:latin typeface="Times New Roman"/>
                <a:cs typeface="Times New Roman"/>
              </a:rPr>
              <a:t> </a:t>
            </a:r>
            <a:r>
              <a:rPr dirty="0"/>
              <a:t>Carry</a:t>
            </a:r>
            <a:r>
              <a:rPr dirty="0" spc="-70">
                <a:latin typeface="Times New Roman"/>
                <a:cs typeface="Times New Roman"/>
              </a:rPr>
              <a:t> </a:t>
            </a:r>
            <a:r>
              <a:rPr dirty="0"/>
              <a:t>an</a:t>
            </a:r>
            <a:r>
              <a:rPr dirty="0" spc="-75">
                <a:latin typeface="Times New Roman"/>
                <a:cs typeface="Times New Roman"/>
              </a:rPr>
              <a:t> </a:t>
            </a:r>
            <a:r>
              <a:rPr dirty="0"/>
              <a:t>Inherent</a:t>
            </a:r>
            <a:r>
              <a:rPr dirty="0" spc="-75">
                <a:latin typeface="Times New Roman"/>
                <a:cs typeface="Times New Roman"/>
              </a:rPr>
              <a:t> </a:t>
            </a:r>
            <a:r>
              <a:rPr dirty="0"/>
              <a:t>Risk</a:t>
            </a:r>
            <a:r>
              <a:rPr dirty="0" spc="-7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dirty="0" spc="-75">
                <a:latin typeface="Times New Roman"/>
                <a:cs typeface="Times New Roman"/>
              </a:rPr>
              <a:t> </a:t>
            </a:r>
            <a:r>
              <a:rPr dirty="0" spc="-10"/>
              <a:t>Stroke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74918" y="4461455"/>
            <a:ext cx="25057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7945" indent="-55244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67945" algn="l"/>
              </a:tabLst>
            </a:pPr>
            <a:r>
              <a:rPr dirty="0" sz="600" spc="-10">
                <a:solidFill>
                  <a:srgbClr val="3C3C3B"/>
                </a:solidFill>
                <a:latin typeface="Calibri"/>
                <a:cs typeface="Calibri"/>
              </a:rPr>
              <a:t>Davlouros</a:t>
            </a:r>
            <a:r>
              <a:rPr dirty="0" sz="600" spc="-2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3C3C3B"/>
                </a:solidFill>
                <a:latin typeface="Calibri"/>
                <a:cs typeface="Calibri"/>
              </a:rPr>
              <a:t>PA</a:t>
            </a:r>
            <a:r>
              <a:rPr dirty="0" sz="600" spc="-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3C3C3B"/>
                </a:solidFill>
                <a:latin typeface="Calibri"/>
                <a:cs typeface="Calibri"/>
              </a:rPr>
              <a:t>et</a:t>
            </a:r>
            <a:r>
              <a:rPr dirty="0" sz="600" spc="-1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3C3C3B"/>
                </a:solidFill>
                <a:latin typeface="Calibri"/>
                <a:cs typeface="Calibri"/>
              </a:rPr>
              <a:t>al.</a:t>
            </a:r>
            <a:r>
              <a:rPr dirty="0" sz="600" spc="-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3C3C3B"/>
                </a:solidFill>
                <a:latin typeface="Calibri"/>
                <a:cs typeface="Calibri"/>
              </a:rPr>
              <a:t>Journal</a:t>
            </a:r>
            <a:r>
              <a:rPr dirty="0" sz="600" spc="-1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3C3C3B"/>
                </a:solidFill>
                <a:latin typeface="Calibri"/>
                <a:cs typeface="Calibri"/>
              </a:rPr>
              <a:t>of</a:t>
            </a:r>
            <a:r>
              <a:rPr dirty="0" sz="600" spc="-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3C3C3B"/>
                </a:solidFill>
                <a:latin typeface="Calibri"/>
                <a:cs typeface="Calibri"/>
              </a:rPr>
              <a:t>Geriatric</a:t>
            </a:r>
            <a:r>
              <a:rPr dirty="0" sz="600" spc="-1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3C3C3B"/>
                </a:solidFill>
                <a:latin typeface="Calibri"/>
                <a:cs typeface="Calibri"/>
              </a:rPr>
              <a:t>Cardiology</a:t>
            </a:r>
            <a:r>
              <a:rPr dirty="0" sz="600" spc="-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3C3C3B"/>
                </a:solidFill>
                <a:latin typeface="Calibri"/>
                <a:cs typeface="Calibri"/>
              </a:rPr>
              <a:t>2018;</a:t>
            </a:r>
            <a:r>
              <a:rPr dirty="0" sz="600" spc="-1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3C3C3B"/>
                </a:solidFill>
                <a:latin typeface="Calibri"/>
                <a:cs typeface="Calibri"/>
              </a:rPr>
              <a:t>15:</a:t>
            </a:r>
            <a:r>
              <a:rPr dirty="0" sz="600" spc="-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3C3C3B"/>
                </a:solidFill>
                <a:latin typeface="Calibri"/>
                <a:cs typeface="Calibri"/>
              </a:rPr>
              <a:t>95-</a:t>
            </a:r>
            <a:r>
              <a:rPr dirty="0" sz="600" spc="-20">
                <a:solidFill>
                  <a:srgbClr val="3C3C3B"/>
                </a:solidFill>
                <a:latin typeface="Calibri"/>
                <a:cs typeface="Calibri"/>
              </a:rPr>
              <a:t>104;</a:t>
            </a:r>
            <a:endParaRPr sz="600">
              <a:latin typeface="Calibri"/>
              <a:cs typeface="Calibri"/>
            </a:endParaRPr>
          </a:p>
          <a:p>
            <a:pPr marL="67945" indent="-55244">
              <a:lnSpc>
                <a:spcPct val="100000"/>
              </a:lnSpc>
              <a:buAutoNum type="arabicPlain"/>
              <a:tabLst>
                <a:tab pos="67945" algn="l"/>
              </a:tabLst>
            </a:pPr>
            <a:r>
              <a:rPr dirty="0" sz="600">
                <a:solidFill>
                  <a:srgbClr val="3C3C3B"/>
                </a:solidFill>
                <a:latin typeface="Calibri"/>
                <a:cs typeface="Calibri"/>
              </a:rPr>
              <a:t>Gallo</a:t>
            </a:r>
            <a:r>
              <a:rPr dirty="0" sz="600" spc="-15">
                <a:solidFill>
                  <a:srgbClr val="3C3C3B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3C3C3B"/>
                </a:solidFill>
                <a:latin typeface="Calibri"/>
                <a:cs typeface="Calibri"/>
              </a:rPr>
              <a:t>M</a:t>
            </a:r>
            <a:r>
              <a:rPr dirty="0" sz="600" spc="5">
                <a:solidFill>
                  <a:srgbClr val="3C3C3B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3C3C3B"/>
                </a:solidFill>
                <a:latin typeface="Calibri"/>
                <a:cs typeface="Calibri"/>
              </a:rPr>
              <a:t>et</a:t>
            </a:r>
            <a:r>
              <a:rPr dirty="0" sz="600" spc="5">
                <a:solidFill>
                  <a:srgbClr val="3C3C3B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3C3C3B"/>
                </a:solidFill>
                <a:latin typeface="Calibri"/>
                <a:cs typeface="Calibri"/>
              </a:rPr>
              <a:t>al. </a:t>
            </a:r>
            <a:r>
              <a:rPr dirty="0" sz="600" spc="-10">
                <a:solidFill>
                  <a:srgbClr val="3C3C3B"/>
                </a:solidFill>
                <a:latin typeface="Calibri"/>
                <a:cs typeface="Calibri"/>
              </a:rPr>
              <a:t>European</a:t>
            </a:r>
            <a:r>
              <a:rPr dirty="0" sz="600">
                <a:solidFill>
                  <a:srgbClr val="3C3C3B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3C3C3B"/>
                </a:solidFill>
                <a:latin typeface="Calibri"/>
                <a:cs typeface="Calibri"/>
              </a:rPr>
              <a:t>Journal</a:t>
            </a:r>
            <a:r>
              <a:rPr dirty="0" sz="600">
                <a:solidFill>
                  <a:srgbClr val="3C3C3B"/>
                </a:solidFill>
                <a:latin typeface="Calibri"/>
                <a:cs typeface="Calibri"/>
              </a:rPr>
              <a:t> of Cardio-Thoracic</a:t>
            </a:r>
            <a:r>
              <a:rPr dirty="0" sz="600" spc="5">
                <a:solidFill>
                  <a:srgbClr val="3C3C3B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3C3C3B"/>
                </a:solidFill>
                <a:latin typeface="Calibri"/>
                <a:cs typeface="Calibri"/>
              </a:rPr>
              <a:t>Surgery</a:t>
            </a:r>
            <a:r>
              <a:rPr dirty="0" sz="600" spc="5">
                <a:solidFill>
                  <a:srgbClr val="3C3C3B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3C3C3B"/>
                </a:solidFill>
                <a:latin typeface="Calibri"/>
                <a:cs typeface="Calibri"/>
              </a:rPr>
              <a:t>53;</a:t>
            </a:r>
            <a:r>
              <a:rPr dirty="0" sz="600" spc="5">
                <a:solidFill>
                  <a:srgbClr val="3C3C3B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3C3C3B"/>
                </a:solidFill>
                <a:latin typeface="Calibri"/>
                <a:cs typeface="Calibri"/>
              </a:rPr>
              <a:t>2018:</a:t>
            </a:r>
            <a:r>
              <a:rPr dirty="0" sz="600" spc="5">
                <a:solidFill>
                  <a:srgbClr val="3C3C3B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3C3C3B"/>
                </a:solidFill>
                <a:latin typeface="Calibri"/>
                <a:cs typeface="Calibri"/>
              </a:rPr>
              <a:t>1118–26;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391166" y="2128647"/>
            <a:ext cx="230504" cy="2140585"/>
            <a:chOff x="3391166" y="2128647"/>
            <a:chExt cx="230504" cy="2140585"/>
          </a:xfrm>
        </p:grpSpPr>
        <p:sp>
          <p:nvSpPr>
            <p:cNvPr id="5" name="object 5" descr=""/>
            <p:cNvSpPr/>
            <p:nvPr/>
          </p:nvSpPr>
          <p:spPr>
            <a:xfrm>
              <a:off x="3395929" y="4027154"/>
              <a:ext cx="45720" cy="127000"/>
            </a:xfrm>
            <a:custGeom>
              <a:avLst/>
              <a:gdLst/>
              <a:ahLst/>
              <a:cxnLst/>
              <a:rect l="l" t="t" r="r" b="b"/>
              <a:pathLst>
                <a:path w="45720" h="127000">
                  <a:moveTo>
                    <a:pt x="45114" y="0"/>
                  </a:moveTo>
                  <a:lnTo>
                    <a:pt x="0" y="0"/>
                  </a:lnTo>
                  <a:lnTo>
                    <a:pt x="0" y="126484"/>
                  </a:lnTo>
                  <a:lnTo>
                    <a:pt x="45114" y="126484"/>
                  </a:lnTo>
                  <a:lnTo>
                    <a:pt x="45114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395929" y="3670473"/>
              <a:ext cx="226060" cy="127000"/>
            </a:xfrm>
            <a:custGeom>
              <a:avLst/>
              <a:gdLst/>
              <a:ahLst/>
              <a:cxnLst/>
              <a:rect l="l" t="t" r="r" b="b"/>
              <a:pathLst>
                <a:path w="226060" h="127000">
                  <a:moveTo>
                    <a:pt x="225593" y="0"/>
                  </a:moveTo>
                  <a:lnTo>
                    <a:pt x="0" y="0"/>
                  </a:lnTo>
                  <a:lnTo>
                    <a:pt x="0" y="126484"/>
                  </a:lnTo>
                  <a:lnTo>
                    <a:pt x="225593" y="126484"/>
                  </a:lnTo>
                  <a:lnTo>
                    <a:pt x="225593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395929" y="2128647"/>
              <a:ext cx="0" cy="2140585"/>
            </a:xfrm>
            <a:custGeom>
              <a:avLst/>
              <a:gdLst/>
              <a:ahLst/>
              <a:cxnLst/>
              <a:rect l="l" t="t" r="r" b="b"/>
              <a:pathLst>
                <a:path w="0" h="2140585">
                  <a:moveTo>
                    <a:pt x="0" y="0"/>
                  </a:moveTo>
                  <a:lnTo>
                    <a:pt x="0" y="214009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252272" y="2243742"/>
          <a:ext cx="7011034" cy="1994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3885"/>
                <a:gridCol w="714375"/>
                <a:gridCol w="601345"/>
                <a:gridCol w="902335"/>
                <a:gridCol w="791210"/>
                <a:gridCol w="781685"/>
              </a:tblGrid>
              <a:tr h="126364">
                <a:tc>
                  <a:txBody>
                    <a:bodyPr/>
                    <a:lstStyle/>
                    <a:p>
                      <a:pPr algn="r" marR="111760">
                        <a:lnSpc>
                          <a:spcPts val="894"/>
                        </a:lnSpc>
                      </a:pPr>
                      <a:r>
                        <a:rPr dirty="0" sz="110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100" spc="-40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brain</a:t>
                      </a:r>
                      <a:r>
                        <a:rPr dirty="0" sz="1100" spc="-35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lesions</a:t>
                      </a:r>
                      <a:r>
                        <a:rPr dirty="0" sz="1100" spc="-40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(Sentinel</a:t>
                      </a:r>
                      <a:r>
                        <a:rPr dirty="0" sz="1100" spc="-35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trial)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ts val="894"/>
                        </a:lnSpc>
                      </a:pP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92,0%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4F80BC"/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6364">
                <a:tc>
                  <a:txBody>
                    <a:bodyPr/>
                    <a:lstStyle/>
                    <a:p>
                      <a:pPr algn="r" marR="104139">
                        <a:lnSpc>
                          <a:spcPts val="894"/>
                        </a:lnSpc>
                      </a:pP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Worsening</a:t>
                      </a:r>
                      <a:r>
                        <a:rPr dirty="0" sz="1100" spc="-35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neurological</a:t>
                      </a:r>
                      <a:r>
                        <a:rPr dirty="0" sz="1100" spc="-25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assessment</a:t>
                      </a:r>
                      <a:r>
                        <a:rPr dirty="0" sz="1100" spc="-20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(MoCa</a:t>
                      </a:r>
                      <a:r>
                        <a:rPr dirty="0" sz="1100" spc="-25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100" spc="-20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NIHSS)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894"/>
                        </a:lnSpc>
                      </a:pP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59,0%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6364">
                <a:tc>
                  <a:txBody>
                    <a:bodyPr/>
                    <a:lstStyle/>
                    <a:p>
                      <a:pPr algn="r" marR="109220">
                        <a:lnSpc>
                          <a:spcPts val="894"/>
                        </a:lnSpc>
                      </a:pP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Worsening</a:t>
                      </a:r>
                      <a:r>
                        <a:rPr dirty="0" sz="1100" spc="25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neurocognitive</a:t>
                      </a:r>
                      <a:r>
                        <a:rPr dirty="0" sz="1100" spc="25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assessment</a:t>
                      </a:r>
                      <a:r>
                        <a:rPr dirty="0" sz="1100" spc="30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(MoCa)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894"/>
                        </a:lnSpc>
                      </a:pP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35,0%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6364">
                <a:tc>
                  <a:txBody>
                    <a:bodyPr/>
                    <a:lstStyle/>
                    <a:p>
                      <a:pPr algn="r" marR="111760">
                        <a:lnSpc>
                          <a:spcPts val="894"/>
                        </a:lnSpc>
                      </a:pP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Stroke</a:t>
                      </a:r>
                      <a:r>
                        <a:rPr dirty="0" sz="1100" spc="-15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100" spc="-10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definition</a:t>
                      </a:r>
                      <a:r>
                        <a:rPr dirty="0" sz="1100" spc="-10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(ASA/AHA)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894"/>
                        </a:lnSpc>
                      </a:pP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19,0%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9860">
                <a:tc>
                  <a:txBody>
                    <a:bodyPr/>
                    <a:lstStyle/>
                    <a:p>
                      <a:pPr algn="r" marR="116205">
                        <a:lnSpc>
                          <a:spcPts val="1085"/>
                        </a:lnSpc>
                      </a:pPr>
                      <a:r>
                        <a:rPr dirty="0" sz="110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dirty="0" sz="1100" spc="-45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Stroke</a:t>
                      </a:r>
                      <a:r>
                        <a:rPr dirty="0" sz="1100" spc="-40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(VARC2)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ts val="1085"/>
                        </a:lnSpc>
                      </a:pPr>
                      <a:r>
                        <a:rPr dirty="0" sz="1100" spc="-2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6,0%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19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11557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Disabling</a:t>
                      </a:r>
                      <a:r>
                        <a:rPr dirty="0" sz="1100" spc="-30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Stroke</a:t>
                      </a:r>
                      <a:r>
                        <a:rPr dirty="0" sz="1100" spc="-25">
                          <a:solidFill>
                            <a:srgbClr val="6363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(VARC2)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dirty="0" sz="1100" spc="-20">
                          <a:solidFill>
                            <a:srgbClr val="636363"/>
                          </a:solidFill>
                          <a:latin typeface="Calibri"/>
                          <a:cs typeface="Calibri"/>
                        </a:rPr>
                        <a:t>1,2%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9" name="object 9" descr=""/>
          <p:cNvSpPr/>
          <p:nvPr/>
        </p:nvSpPr>
        <p:spPr>
          <a:xfrm>
            <a:off x="1830438" y="1520570"/>
            <a:ext cx="5478145" cy="381000"/>
          </a:xfrm>
          <a:custGeom>
            <a:avLst/>
            <a:gdLst/>
            <a:ahLst/>
            <a:cxnLst/>
            <a:rect l="l" t="t" r="r" b="b"/>
            <a:pathLst>
              <a:path w="5478145" h="381000">
                <a:moveTo>
                  <a:pt x="5287289" y="0"/>
                </a:moveTo>
                <a:lnTo>
                  <a:pt x="190474" y="0"/>
                </a:lnTo>
                <a:lnTo>
                  <a:pt x="146797" y="5030"/>
                </a:lnTo>
                <a:lnTo>
                  <a:pt x="106704" y="19360"/>
                </a:lnTo>
                <a:lnTo>
                  <a:pt x="71338" y="41846"/>
                </a:lnTo>
                <a:lnTo>
                  <a:pt x="41841" y="71345"/>
                </a:lnTo>
                <a:lnTo>
                  <a:pt x="19358" y="106714"/>
                </a:lnTo>
                <a:lnTo>
                  <a:pt x="5030" y="146809"/>
                </a:lnTo>
                <a:lnTo>
                  <a:pt x="0" y="190487"/>
                </a:lnTo>
                <a:lnTo>
                  <a:pt x="5030" y="234160"/>
                </a:lnTo>
                <a:lnTo>
                  <a:pt x="19358" y="274252"/>
                </a:lnTo>
                <a:lnTo>
                  <a:pt x="41841" y="309618"/>
                </a:lnTo>
                <a:lnTo>
                  <a:pt x="71338" y="339116"/>
                </a:lnTo>
                <a:lnTo>
                  <a:pt x="106704" y="361601"/>
                </a:lnTo>
                <a:lnTo>
                  <a:pt x="146797" y="375931"/>
                </a:lnTo>
                <a:lnTo>
                  <a:pt x="190474" y="380961"/>
                </a:lnTo>
                <a:lnTo>
                  <a:pt x="5287289" y="380961"/>
                </a:lnTo>
                <a:lnTo>
                  <a:pt x="5330962" y="375931"/>
                </a:lnTo>
                <a:lnTo>
                  <a:pt x="5371054" y="361601"/>
                </a:lnTo>
                <a:lnTo>
                  <a:pt x="5406420" y="339116"/>
                </a:lnTo>
                <a:lnTo>
                  <a:pt x="5435918" y="309618"/>
                </a:lnTo>
                <a:lnTo>
                  <a:pt x="5458403" y="274252"/>
                </a:lnTo>
                <a:lnTo>
                  <a:pt x="5472733" y="234160"/>
                </a:lnTo>
                <a:lnTo>
                  <a:pt x="5477764" y="190487"/>
                </a:lnTo>
                <a:lnTo>
                  <a:pt x="5472733" y="146809"/>
                </a:lnTo>
                <a:lnTo>
                  <a:pt x="5458403" y="106714"/>
                </a:lnTo>
                <a:lnTo>
                  <a:pt x="5435918" y="71345"/>
                </a:lnTo>
                <a:lnTo>
                  <a:pt x="5406420" y="41846"/>
                </a:lnTo>
                <a:lnTo>
                  <a:pt x="5371054" y="19360"/>
                </a:lnTo>
                <a:lnTo>
                  <a:pt x="5330962" y="5030"/>
                </a:lnTo>
                <a:lnTo>
                  <a:pt x="5287289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72256" y="816063"/>
            <a:ext cx="8598535" cy="1003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0800" marR="4318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595959"/>
                </a:solidFill>
                <a:latin typeface="Calibri"/>
                <a:cs typeface="Calibri"/>
              </a:rPr>
              <a:t>Stroke</a:t>
            </a:r>
            <a:r>
              <a:rPr dirty="0" sz="1600" spc="-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mainly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occurs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during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or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within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days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after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spc="-40" b="1">
                <a:solidFill>
                  <a:srgbClr val="595959"/>
                </a:solidFill>
                <a:latin typeface="Calibri"/>
                <a:cs typeface="Calibri"/>
              </a:rPr>
              <a:t>TAVI.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It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is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dreaded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complication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spc="-55" b="1">
                <a:solidFill>
                  <a:srgbClr val="595959"/>
                </a:solidFill>
                <a:latin typeface="Calibri"/>
                <a:cs typeface="Calibri"/>
              </a:rPr>
              <a:t>TAVI</a:t>
            </a:r>
            <a:r>
              <a:rPr dirty="0" sz="1600" spc="-4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595959"/>
                </a:solidFill>
                <a:latin typeface="Calibri"/>
                <a:cs typeface="Calibri"/>
              </a:rPr>
              <a:t>because</a:t>
            </a:r>
            <a:r>
              <a:rPr dirty="0" sz="1600" spc="-1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it</a:t>
            </a:r>
            <a:r>
              <a:rPr dirty="0" sz="1600" spc="-6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often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causes</a:t>
            </a:r>
            <a:r>
              <a:rPr dirty="0" sz="1600" spc="-6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severe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disability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1600" spc="-6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increases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mortality</a:t>
            </a:r>
            <a:r>
              <a:rPr dirty="0" sz="16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595959"/>
                </a:solidFill>
                <a:latin typeface="Calibri"/>
                <a:cs typeface="Calibri"/>
              </a:rPr>
              <a:t>risk</a:t>
            </a:r>
            <a:r>
              <a:rPr dirty="0" baseline="26455" sz="1575" spc="-15" b="1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baseline="26455" sz="1575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40" b="1">
                <a:solidFill>
                  <a:srgbClr val="FFFFFF"/>
                </a:solidFill>
                <a:latin typeface="Calibri"/>
                <a:cs typeface="Calibri"/>
              </a:rPr>
              <a:t>TAVI,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cerebrovascular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accidents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occur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baseline="26455" sz="1575" spc="-15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6285" y="1958999"/>
            <a:ext cx="3482398" cy="2648663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FLOWer</a:t>
            </a:r>
            <a:r>
              <a:rPr dirty="0" spc="-40"/>
              <a:t> </a:t>
            </a:r>
            <a:r>
              <a:rPr dirty="0"/>
              <a:t>–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Complete</a:t>
            </a:r>
            <a:r>
              <a:rPr dirty="0" spc="-40"/>
              <a:t> </a:t>
            </a:r>
            <a:r>
              <a:rPr dirty="0"/>
              <a:t>Embolic</a:t>
            </a:r>
            <a:r>
              <a:rPr dirty="0" spc="-35"/>
              <a:t> </a:t>
            </a:r>
            <a:r>
              <a:rPr dirty="0"/>
              <a:t>Protection</a:t>
            </a:r>
            <a:r>
              <a:rPr dirty="0" spc="-35"/>
              <a:t> </a:t>
            </a:r>
            <a:r>
              <a:rPr dirty="0" spc="-10"/>
              <a:t>Device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500" y="762006"/>
            <a:ext cx="6994766" cy="3934548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02100" y="850902"/>
            <a:ext cx="4869815" cy="3502660"/>
            <a:chOff x="4102100" y="850902"/>
            <a:chExt cx="4869815" cy="35026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2100" y="850902"/>
              <a:ext cx="4869751" cy="311624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267136" y="3587762"/>
              <a:ext cx="2153920" cy="765810"/>
            </a:xfrm>
            <a:custGeom>
              <a:avLst/>
              <a:gdLst/>
              <a:ahLst/>
              <a:cxnLst/>
              <a:rect l="l" t="t" r="r" b="b"/>
              <a:pathLst>
                <a:path w="2153920" h="765810">
                  <a:moveTo>
                    <a:pt x="2026208" y="0"/>
                  </a:moveTo>
                  <a:lnTo>
                    <a:pt x="127558" y="0"/>
                  </a:lnTo>
                  <a:lnTo>
                    <a:pt x="77907" y="10024"/>
                  </a:lnTo>
                  <a:lnTo>
                    <a:pt x="37361" y="37361"/>
                  </a:lnTo>
                  <a:lnTo>
                    <a:pt x="10024" y="77907"/>
                  </a:lnTo>
                  <a:lnTo>
                    <a:pt x="0" y="127558"/>
                  </a:lnTo>
                  <a:lnTo>
                    <a:pt x="0" y="637785"/>
                  </a:lnTo>
                  <a:lnTo>
                    <a:pt x="10024" y="687437"/>
                  </a:lnTo>
                  <a:lnTo>
                    <a:pt x="37361" y="727984"/>
                  </a:lnTo>
                  <a:lnTo>
                    <a:pt x="77907" y="755322"/>
                  </a:lnTo>
                  <a:lnTo>
                    <a:pt x="127558" y="765346"/>
                  </a:lnTo>
                  <a:lnTo>
                    <a:pt x="2026208" y="765346"/>
                  </a:lnTo>
                  <a:lnTo>
                    <a:pt x="2075859" y="755321"/>
                  </a:lnTo>
                  <a:lnTo>
                    <a:pt x="2116405" y="727982"/>
                  </a:lnTo>
                  <a:lnTo>
                    <a:pt x="2143743" y="687435"/>
                  </a:lnTo>
                  <a:lnTo>
                    <a:pt x="2153767" y="637785"/>
                  </a:lnTo>
                  <a:lnTo>
                    <a:pt x="2153767" y="127558"/>
                  </a:lnTo>
                  <a:lnTo>
                    <a:pt x="2143743" y="77907"/>
                  </a:lnTo>
                  <a:lnTo>
                    <a:pt x="2116405" y="37361"/>
                  </a:lnTo>
                  <a:lnTo>
                    <a:pt x="2075859" y="10024"/>
                  </a:lnTo>
                  <a:lnTo>
                    <a:pt x="2026208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FLOWer</a:t>
            </a:r>
            <a:r>
              <a:rPr dirty="0" spc="-40"/>
              <a:t> </a:t>
            </a:r>
            <a:r>
              <a:rPr dirty="0"/>
              <a:t>–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Complete</a:t>
            </a:r>
            <a:r>
              <a:rPr dirty="0" spc="-40"/>
              <a:t> </a:t>
            </a:r>
            <a:r>
              <a:rPr dirty="0"/>
              <a:t>Embolic</a:t>
            </a:r>
            <a:r>
              <a:rPr dirty="0" spc="-35"/>
              <a:t> </a:t>
            </a:r>
            <a:r>
              <a:rPr dirty="0"/>
              <a:t>Protection</a:t>
            </a:r>
            <a:r>
              <a:rPr dirty="0" spc="-35"/>
              <a:t> </a:t>
            </a:r>
            <a:r>
              <a:rPr dirty="0" spc="-10"/>
              <a:t>Device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4513846" y="3760181"/>
            <a:ext cx="173164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769" marR="5080" indent="-52705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Pigtail</a:t>
            </a:r>
            <a:r>
              <a:rPr dirty="0" sz="11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1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TAVI</a:t>
            </a:r>
            <a:r>
              <a:rPr dirty="0" sz="11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procedures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integrated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dirty="0" sz="11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FLOWer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6720764" y="3587762"/>
            <a:ext cx="2113915" cy="765810"/>
          </a:xfrm>
          <a:custGeom>
            <a:avLst/>
            <a:gdLst/>
            <a:ahLst/>
            <a:cxnLst/>
            <a:rect l="l" t="t" r="r" b="b"/>
            <a:pathLst>
              <a:path w="2113915" h="765810">
                <a:moveTo>
                  <a:pt x="1986356" y="0"/>
                </a:moveTo>
                <a:lnTo>
                  <a:pt x="127558" y="0"/>
                </a:lnTo>
                <a:lnTo>
                  <a:pt x="77907" y="10024"/>
                </a:lnTo>
                <a:lnTo>
                  <a:pt x="37361" y="37361"/>
                </a:lnTo>
                <a:lnTo>
                  <a:pt x="10024" y="77907"/>
                </a:lnTo>
                <a:lnTo>
                  <a:pt x="0" y="127558"/>
                </a:lnTo>
                <a:lnTo>
                  <a:pt x="0" y="637785"/>
                </a:lnTo>
                <a:lnTo>
                  <a:pt x="10024" y="687437"/>
                </a:lnTo>
                <a:lnTo>
                  <a:pt x="37361" y="727984"/>
                </a:lnTo>
                <a:lnTo>
                  <a:pt x="77907" y="755322"/>
                </a:lnTo>
                <a:lnTo>
                  <a:pt x="127558" y="765346"/>
                </a:lnTo>
                <a:lnTo>
                  <a:pt x="1986356" y="765346"/>
                </a:lnTo>
                <a:lnTo>
                  <a:pt x="2036007" y="755321"/>
                </a:lnTo>
                <a:lnTo>
                  <a:pt x="2076553" y="727982"/>
                </a:lnTo>
                <a:lnTo>
                  <a:pt x="2103890" y="687435"/>
                </a:lnTo>
                <a:lnTo>
                  <a:pt x="2113915" y="637785"/>
                </a:lnTo>
                <a:lnTo>
                  <a:pt x="2113915" y="127558"/>
                </a:lnTo>
                <a:lnTo>
                  <a:pt x="2103890" y="77907"/>
                </a:lnTo>
                <a:lnTo>
                  <a:pt x="2076553" y="37361"/>
                </a:lnTo>
                <a:lnTo>
                  <a:pt x="2036007" y="10024"/>
                </a:lnTo>
                <a:lnTo>
                  <a:pt x="1986356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900481" y="3659339"/>
            <a:ext cx="179578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FLOWer</a:t>
            </a:r>
            <a:r>
              <a:rPr dirty="0" sz="11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1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easy</a:t>
            </a:r>
            <a:r>
              <a:rPr dirty="0" sz="11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1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deploy</a:t>
            </a:r>
            <a:r>
              <a:rPr dirty="0" sz="11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1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1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ascending</a:t>
            </a:r>
            <a:r>
              <a:rPr dirty="0" sz="11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aorta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fitting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perfectly</a:t>
            </a:r>
            <a:r>
              <a:rPr dirty="0" sz="11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1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aortic</a:t>
            </a:r>
            <a:r>
              <a:rPr dirty="0" sz="11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348435" y="819607"/>
            <a:ext cx="3581400" cy="2751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7780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4F80BC"/>
                </a:solidFill>
                <a:latin typeface="Calibri"/>
                <a:cs typeface="Calibri"/>
              </a:rPr>
              <a:t>FLOWer</a:t>
            </a:r>
            <a:r>
              <a:rPr dirty="0" sz="1400" spc="90">
                <a:solidFill>
                  <a:srgbClr val="4F80BC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is</a:t>
            </a:r>
            <a:r>
              <a:rPr dirty="0" sz="1400" spc="110">
                <a:solidFill>
                  <a:srgbClr val="3C3C3B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an</a:t>
            </a:r>
            <a:r>
              <a:rPr dirty="0" sz="1400" spc="105">
                <a:solidFill>
                  <a:srgbClr val="3C3C3B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innovative</a:t>
            </a:r>
            <a:r>
              <a:rPr dirty="0" sz="1400" spc="114">
                <a:solidFill>
                  <a:srgbClr val="3C3C3B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Embolic</a:t>
            </a:r>
            <a:r>
              <a:rPr dirty="0" sz="1400" spc="105">
                <a:solidFill>
                  <a:srgbClr val="3C3C3B"/>
                </a:solidFill>
                <a:latin typeface="Times New Roman"/>
                <a:cs typeface="Times New Roman"/>
              </a:rPr>
              <a:t>  </a:t>
            </a:r>
            <a:r>
              <a:rPr dirty="0" sz="1400" spc="-10">
                <a:solidFill>
                  <a:srgbClr val="3C3C3B"/>
                </a:solidFill>
                <a:latin typeface="Calibri"/>
                <a:cs typeface="Calibri"/>
              </a:rPr>
              <a:t>Protection</a:t>
            </a:r>
            <a:r>
              <a:rPr dirty="0" sz="1400" spc="-1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Device</a:t>
            </a:r>
            <a:r>
              <a:rPr dirty="0" sz="1400" spc="48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(“EPD”)</a:t>
            </a:r>
            <a:r>
              <a:rPr dirty="0" sz="1400" spc="100">
                <a:solidFill>
                  <a:srgbClr val="3C3C3B"/>
                </a:solidFill>
                <a:latin typeface="Calibri"/>
                <a:cs typeface="Calibri"/>
              </a:rPr>
              <a:t> 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by</a:t>
            </a:r>
            <a:r>
              <a:rPr dirty="0" sz="1400" spc="484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AorticLab</a:t>
            </a:r>
            <a:r>
              <a:rPr dirty="0" sz="1400" spc="49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4F80BC"/>
                </a:solidFill>
                <a:latin typeface="Calibri"/>
                <a:cs typeface="Calibri"/>
              </a:rPr>
              <a:t>that</a:t>
            </a:r>
            <a:r>
              <a:rPr dirty="0" sz="1400" spc="47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4F80BC"/>
                </a:solidFill>
                <a:latin typeface="Calibri"/>
                <a:cs typeface="Calibri"/>
              </a:rPr>
              <a:t>filters</a:t>
            </a:r>
            <a:r>
              <a:rPr dirty="0" sz="1400" spc="484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1400" spc="-25" b="1">
                <a:solidFill>
                  <a:srgbClr val="4F80BC"/>
                </a:solidFill>
                <a:latin typeface="Calibri"/>
                <a:cs typeface="Calibri"/>
              </a:rPr>
              <a:t>and</a:t>
            </a:r>
            <a:r>
              <a:rPr dirty="0" sz="1400" spc="-2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4F80BC"/>
                </a:solidFill>
                <a:latin typeface="Calibri"/>
                <a:cs typeface="Calibri"/>
              </a:rPr>
              <a:t>removes</a:t>
            </a:r>
            <a:r>
              <a:rPr dirty="0" sz="1400" spc="33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4F80BC"/>
                </a:solidFill>
                <a:latin typeface="Calibri"/>
                <a:cs typeface="Calibri"/>
              </a:rPr>
              <a:t>the</a:t>
            </a:r>
            <a:r>
              <a:rPr dirty="0" sz="1400" spc="33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4F80BC"/>
                </a:solidFill>
                <a:latin typeface="Calibri"/>
                <a:cs typeface="Calibri"/>
              </a:rPr>
              <a:t>debris</a:t>
            </a:r>
            <a:r>
              <a:rPr dirty="0" sz="1400" spc="34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4F80BC"/>
                </a:solidFill>
                <a:latin typeface="Calibri"/>
                <a:cs typeface="Calibri"/>
              </a:rPr>
              <a:t>normally</a:t>
            </a:r>
            <a:r>
              <a:rPr dirty="0" sz="1400" spc="34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4F80BC"/>
                </a:solidFill>
                <a:latin typeface="Calibri"/>
                <a:cs typeface="Calibri"/>
              </a:rPr>
              <a:t>released</a:t>
            </a:r>
            <a:r>
              <a:rPr dirty="0" sz="1400" spc="34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4F80BC"/>
                </a:solidFill>
                <a:latin typeface="Calibri"/>
                <a:cs typeface="Calibri"/>
              </a:rPr>
              <a:t>during</a:t>
            </a:r>
            <a:r>
              <a:rPr dirty="0" sz="1400" spc="-1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4F80BC"/>
                </a:solidFill>
                <a:latin typeface="Calibri"/>
                <a:cs typeface="Calibri"/>
              </a:rPr>
              <a:t>TAVI</a:t>
            </a:r>
            <a:r>
              <a:rPr dirty="0" sz="1400" spc="155">
                <a:solidFill>
                  <a:srgbClr val="4F80BC"/>
                </a:solidFill>
                <a:latin typeface="Times New Roman"/>
                <a:cs typeface="Times New Roman"/>
              </a:rPr>
              <a:t>  </a:t>
            </a:r>
            <a:r>
              <a:rPr dirty="0" sz="1400" b="1">
                <a:solidFill>
                  <a:srgbClr val="4F80BC"/>
                </a:solidFill>
                <a:latin typeface="Calibri"/>
                <a:cs typeface="Calibri"/>
              </a:rPr>
              <a:t>procedures</a:t>
            </a:r>
            <a:r>
              <a:rPr dirty="0" sz="1400" spc="160">
                <a:solidFill>
                  <a:srgbClr val="4F80BC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without</a:t>
            </a:r>
            <a:r>
              <a:rPr dirty="0" sz="1400" spc="170">
                <a:solidFill>
                  <a:srgbClr val="3C3C3B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compromising</a:t>
            </a:r>
            <a:r>
              <a:rPr dirty="0" sz="1400" spc="165">
                <a:solidFill>
                  <a:srgbClr val="3C3C3B"/>
                </a:solidFill>
                <a:latin typeface="Times New Roman"/>
                <a:cs typeface="Times New Roman"/>
              </a:rPr>
              <a:t>  </a:t>
            </a:r>
            <a:r>
              <a:rPr dirty="0" sz="1400" spc="-25">
                <a:solidFill>
                  <a:srgbClr val="3C3C3B"/>
                </a:solidFill>
                <a:latin typeface="Calibri"/>
                <a:cs typeface="Calibri"/>
              </a:rPr>
              <a:t>the</a:t>
            </a:r>
            <a:r>
              <a:rPr dirty="0" sz="1400" spc="-2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normal</a:t>
            </a:r>
            <a:r>
              <a:rPr dirty="0" sz="1400" spc="-20">
                <a:solidFill>
                  <a:srgbClr val="3C3C3B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C3C3B"/>
                </a:solidFill>
                <a:latin typeface="Calibri"/>
                <a:cs typeface="Calibri"/>
              </a:rPr>
              <a:t>patient’s</a:t>
            </a:r>
            <a:r>
              <a:rPr dirty="0" sz="1400" spc="-20">
                <a:solidFill>
                  <a:srgbClr val="3C3C3B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blood</a:t>
            </a:r>
            <a:r>
              <a:rPr dirty="0" sz="1400" spc="-15">
                <a:solidFill>
                  <a:srgbClr val="3C3C3B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3C3C3B"/>
                </a:solidFill>
                <a:latin typeface="Calibri"/>
                <a:cs typeface="Calibri"/>
              </a:rPr>
              <a:t>flow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Clr>
                <a:srgbClr val="4368A1"/>
              </a:buClr>
              <a:buSzPct val="103571"/>
              <a:buFont typeface="Arial"/>
              <a:buChar char="•"/>
              <a:tabLst>
                <a:tab pos="184150" algn="l"/>
              </a:tabLst>
            </a:pP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12Fr</a:t>
            </a:r>
            <a:r>
              <a:rPr dirty="0" sz="1400" spc="-4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C3C3B"/>
                </a:solidFill>
                <a:latin typeface="Calibri"/>
                <a:cs typeface="Calibri"/>
              </a:rPr>
              <a:t>femoral</a:t>
            </a:r>
            <a:r>
              <a:rPr dirty="0" sz="1400" spc="-4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access</a:t>
            </a:r>
            <a:r>
              <a:rPr dirty="0" sz="1400" spc="-4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3C3C3B"/>
                </a:solidFill>
                <a:latin typeface="Calibri"/>
                <a:cs typeface="Calibri"/>
              </a:rPr>
              <a:t>site</a:t>
            </a:r>
            <a:endParaRPr sz="1400">
              <a:latin typeface="Calibri"/>
              <a:cs typeface="Calibri"/>
            </a:endParaRPr>
          </a:p>
          <a:p>
            <a:pPr marL="183515" marR="95250" indent="-171450">
              <a:lnSpc>
                <a:spcPct val="100000"/>
              </a:lnSpc>
              <a:spcBef>
                <a:spcPts val="700"/>
              </a:spcBef>
              <a:buClr>
                <a:srgbClr val="4368A1"/>
              </a:buClr>
              <a:buSzPct val="103571"/>
              <a:buFont typeface="Arial"/>
              <a:buChar char="•"/>
              <a:tabLst>
                <a:tab pos="183515" algn="l"/>
              </a:tabLst>
            </a:pPr>
            <a:r>
              <a:rPr dirty="0" sz="1400" spc="-25">
                <a:solidFill>
                  <a:srgbClr val="3C3C3B"/>
                </a:solidFill>
                <a:latin typeface="Calibri"/>
                <a:cs typeface="Calibri"/>
              </a:rPr>
              <a:t>CATCH&amp;FLOW</a:t>
            </a:r>
            <a:r>
              <a:rPr dirty="0" sz="1400" spc="-4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proprietary</a:t>
            </a:r>
            <a:r>
              <a:rPr dirty="0" sz="1400" spc="-3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C3C3B"/>
                </a:solidFill>
                <a:latin typeface="Calibri"/>
                <a:cs typeface="Calibri"/>
              </a:rPr>
              <a:t>technology:</a:t>
            </a:r>
            <a:r>
              <a:rPr dirty="0" sz="1400" spc="-1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advanced</a:t>
            </a:r>
            <a:r>
              <a:rPr dirty="0" sz="1400" spc="-7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fabric</a:t>
            </a:r>
            <a:r>
              <a:rPr dirty="0" sz="1400" spc="-6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with</a:t>
            </a:r>
            <a:r>
              <a:rPr dirty="0" sz="1400" spc="-3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4F80BC"/>
                </a:solidFill>
                <a:latin typeface="Calibri"/>
                <a:cs typeface="Calibri"/>
              </a:rPr>
              <a:t>mesh</a:t>
            </a:r>
            <a:r>
              <a:rPr dirty="0" sz="1400" spc="-25" b="1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4F80BC"/>
                </a:solidFill>
                <a:latin typeface="Calibri"/>
                <a:cs typeface="Calibri"/>
              </a:rPr>
              <a:t>pore</a:t>
            </a:r>
            <a:r>
              <a:rPr dirty="0" sz="1400" spc="-25" b="1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4F80BC"/>
                </a:solidFill>
                <a:latin typeface="Calibri"/>
                <a:cs typeface="Calibri"/>
              </a:rPr>
              <a:t>size</a:t>
            </a:r>
            <a:r>
              <a:rPr dirty="0" sz="1400" spc="-30" b="1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4F80BC"/>
                </a:solidFill>
                <a:latin typeface="Calibri"/>
                <a:cs typeface="Calibri"/>
              </a:rPr>
              <a:t>of</a:t>
            </a:r>
            <a:r>
              <a:rPr dirty="0" sz="1400" spc="-25" b="1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4F80BC"/>
                </a:solidFill>
                <a:latin typeface="Calibri"/>
                <a:cs typeface="Calibri"/>
              </a:rPr>
              <a:t>60µm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even</a:t>
            </a:r>
            <a:r>
              <a:rPr dirty="0" sz="1400" spc="-4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C3C3B"/>
                </a:solidFill>
                <a:latin typeface="Calibri"/>
                <a:cs typeface="Calibri"/>
              </a:rPr>
              <a:t>captures</a:t>
            </a:r>
            <a:r>
              <a:rPr dirty="0" sz="1400" spc="-4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the</a:t>
            </a:r>
            <a:r>
              <a:rPr dirty="0" sz="1400" spc="-4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smallest</a:t>
            </a:r>
            <a:r>
              <a:rPr dirty="0" sz="1400" spc="-4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embolic</a:t>
            </a:r>
            <a:r>
              <a:rPr dirty="0" sz="1400" spc="-4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C3C3B"/>
                </a:solidFill>
                <a:latin typeface="Calibri"/>
                <a:cs typeface="Calibri"/>
              </a:rPr>
              <a:t>debris</a:t>
            </a:r>
            <a:endParaRPr sz="1400">
              <a:latin typeface="Calibri"/>
              <a:cs typeface="Calibri"/>
            </a:endParaRPr>
          </a:p>
          <a:p>
            <a:pPr marL="184150" marR="552450" indent="-171450">
              <a:lnSpc>
                <a:spcPct val="100000"/>
              </a:lnSpc>
              <a:spcBef>
                <a:spcPts val="700"/>
              </a:spcBef>
              <a:buClr>
                <a:srgbClr val="4368A1"/>
              </a:buClr>
              <a:buSzPct val="103571"/>
              <a:buFont typeface="Arial"/>
              <a:buChar char="•"/>
              <a:tabLst>
                <a:tab pos="184150" algn="l"/>
              </a:tabLst>
            </a:pP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3</a:t>
            </a:r>
            <a:r>
              <a:rPr dirty="0" sz="1400" spc="-5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sizes</a:t>
            </a:r>
            <a:r>
              <a:rPr dirty="0" sz="1400" spc="-4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covering</a:t>
            </a:r>
            <a:r>
              <a:rPr dirty="0" sz="1400" spc="-5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&gt;95%</a:t>
            </a:r>
            <a:r>
              <a:rPr dirty="0" sz="1400" spc="-4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of</a:t>
            </a:r>
            <a:r>
              <a:rPr dirty="0" sz="1400" spc="-5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the</a:t>
            </a:r>
            <a:r>
              <a:rPr dirty="0" sz="1400" spc="-4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aortic</a:t>
            </a:r>
            <a:r>
              <a:rPr dirty="0" sz="1400" spc="-4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3C3C3B"/>
                </a:solidFill>
                <a:latin typeface="Calibri"/>
                <a:cs typeface="Calibri"/>
              </a:rPr>
              <a:t>arch</a:t>
            </a:r>
            <a:r>
              <a:rPr dirty="0" sz="1400" spc="-2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C3C3B"/>
                </a:solidFill>
                <a:latin typeface="Calibri"/>
                <a:cs typeface="Calibri"/>
              </a:rPr>
              <a:t>geometries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86035" y="3744391"/>
            <a:ext cx="33305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4F80BC"/>
                </a:solidFill>
                <a:latin typeface="Calibri"/>
                <a:cs typeface="Calibri"/>
              </a:rPr>
              <a:t>FLOWer</a:t>
            </a:r>
            <a:r>
              <a:rPr dirty="0" sz="1600" spc="-8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C3C3B"/>
                </a:solidFill>
                <a:latin typeface="Calibri"/>
                <a:cs typeface="Calibri"/>
              </a:rPr>
              <a:t>contributes</a:t>
            </a:r>
            <a:r>
              <a:rPr dirty="0" sz="1600" spc="-8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C3C3B"/>
                </a:solidFill>
                <a:latin typeface="Calibri"/>
                <a:cs typeface="Calibri"/>
              </a:rPr>
              <a:t>to</a:t>
            </a:r>
            <a:r>
              <a:rPr dirty="0" sz="1600" spc="-8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C3C3B"/>
                </a:solidFill>
                <a:latin typeface="Calibri"/>
                <a:cs typeface="Calibri"/>
              </a:rPr>
              <a:t>performing</a:t>
            </a:r>
            <a:r>
              <a:rPr dirty="0" sz="1600" spc="-7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4F80BC"/>
                </a:solidFill>
                <a:latin typeface="Calibri"/>
                <a:cs typeface="Calibri"/>
              </a:rPr>
              <a:t>safer</a:t>
            </a:r>
            <a:r>
              <a:rPr dirty="0" sz="1600" spc="-1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1600" spc="-55" b="1">
                <a:solidFill>
                  <a:srgbClr val="4F80BC"/>
                </a:solidFill>
                <a:latin typeface="Calibri"/>
                <a:cs typeface="Calibri"/>
              </a:rPr>
              <a:t>TAVI</a:t>
            </a:r>
            <a:r>
              <a:rPr dirty="0" sz="1600" spc="-55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4F80BC"/>
                </a:solidFill>
                <a:latin typeface="Calibri"/>
                <a:cs typeface="Calibri"/>
              </a:rPr>
              <a:t>procedures</a:t>
            </a:r>
            <a:r>
              <a:rPr dirty="0" sz="1600" spc="-6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C3C3B"/>
                </a:solidFill>
                <a:latin typeface="Calibri"/>
                <a:cs typeface="Calibri"/>
              </a:rPr>
              <a:t>by</a:t>
            </a:r>
            <a:r>
              <a:rPr dirty="0" sz="1600" spc="-6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C3C3B"/>
                </a:solidFill>
                <a:latin typeface="Calibri"/>
                <a:cs typeface="Calibri"/>
              </a:rPr>
              <a:t>reducing</a:t>
            </a:r>
            <a:r>
              <a:rPr dirty="0" sz="1600" spc="-6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3C3C3B"/>
                </a:solidFill>
                <a:latin typeface="Calibri"/>
                <a:cs typeface="Calibri"/>
              </a:rPr>
              <a:t>serious</a:t>
            </a:r>
            <a:r>
              <a:rPr dirty="0" sz="1600" spc="-1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C3C3B"/>
                </a:solidFill>
                <a:latin typeface="Calibri"/>
                <a:cs typeface="Calibri"/>
              </a:rPr>
              <a:t>adverse</a:t>
            </a:r>
            <a:r>
              <a:rPr dirty="0" sz="1600" spc="-90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C3C3B"/>
                </a:solidFill>
                <a:latin typeface="Calibri"/>
                <a:cs typeface="Calibri"/>
              </a:rPr>
              <a:t>events</a:t>
            </a:r>
            <a:r>
              <a:rPr dirty="0" sz="1600" spc="-85">
                <a:solidFill>
                  <a:srgbClr val="3C3C3B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3C3C3B"/>
                </a:solidFill>
                <a:latin typeface="Calibri"/>
                <a:cs typeface="Calibri"/>
              </a:rPr>
              <a:t>incidence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FLOWer</a:t>
            </a:r>
            <a:r>
              <a:rPr dirty="0" spc="-80">
                <a:latin typeface="Times New Roman"/>
                <a:cs typeface="Times New Roman"/>
              </a:rPr>
              <a:t> </a:t>
            </a:r>
            <a:r>
              <a:rPr dirty="0"/>
              <a:t>Device</a:t>
            </a:r>
            <a:r>
              <a:rPr dirty="0" spc="-70">
                <a:latin typeface="Times New Roman"/>
                <a:cs typeface="Times New Roman"/>
              </a:rPr>
              <a:t> </a:t>
            </a:r>
            <a:r>
              <a:rPr dirty="0" spc="-10"/>
              <a:t>Illustration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4300" y="3035294"/>
            <a:ext cx="6387668" cy="162405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482600" y="956106"/>
            <a:ext cx="7880984" cy="1882775"/>
            <a:chOff x="482600" y="956106"/>
            <a:chExt cx="7880984" cy="188277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600" y="1206499"/>
              <a:ext cx="7880642" cy="163183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540834" y="956106"/>
              <a:ext cx="1512570" cy="576580"/>
            </a:xfrm>
            <a:custGeom>
              <a:avLst/>
              <a:gdLst/>
              <a:ahLst/>
              <a:cxnLst/>
              <a:rect l="l" t="t" r="r" b="b"/>
              <a:pathLst>
                <a:path w="1512570" h="576580">
                  <a:moveTo>
                    <a:pt x="1416265" y="0"/>
                  </a:moveTo>
                  <a:lnTo>
                    <a:pt x="96012" y="0"/>
                  </a:lnTo>
                  <a:lnTo>
                    <a:pt x="58641" y="7543"/>
                  </a:lnTo>
                  <a:lnTo>
                    <a:pt x="28122" y="28116"/>
                  </a:lnTo>
                  <a:lnTo>
                    <a:pt x="7545" y="58630"/>
                  </a:lnTo>
                  <a:lnTo>
                    <a:pt x="0" y="95999"/>
                  </a:lnTo>
                  <a:lnTo>
                    <a:pt x="0" y="479996"/>
                  </a:lnTo>
                  <a:lnTo>
                    <a:pt x="7550" y="517365"/>
                  </a:lnTo>
                  <a:lnTo>
                    <a:pt x="28127" y="547879"/>
                  </a:lnTo>
                  <a:lnTo>
                    <a:pt x="58643" y="568452"/>
                  </a:lnTo>
                  <a:lnTo>
                    <a:pt x="96012" y="575995"/>
                  </a:lnTo>
                  <a:lnTo>
                    <a:pt x="1416265" y="575995"/>
                  </a:lnTo>
                  <a:lnTo>
                    <a:pt x="1453636" y="568452"/>
                  </a:lnTo>
                  <a:lnTo>
                    <a:pt x="1484155" y="547879"/>
                  </a:lnTo>
                  <a:lnTo>
                    <a:pt x="1504732" y="517365"/>
                  </a:lnTo>
                  <a:lnTo>
                    <a:pt x="1512277" y="479996"/>
                  </a:lnTo>
                  <a:lnTo>
                    <a:pt x="1512277" y="95999"/>
                  </a:lnTo>
                  <a:lnTo>
                    <a:pt x="1504732" y="58630"/>
                  </a:lnTo>
                  <a:lnTo>
                    <a:pt x="1484155" y="28116"/>
                  </a:lnTo>
                  <a:lnTo>
                    <a:pt x="1453636" y="7543"/>
                  </a:lnTo>
                  <a:lnTo>
                    <a:pt x="1416265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976920" y="1041908"/>
            <a:ext cx="702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Proximal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938495" y="945679"/>
            <a:ext cx="1512570" cy="576580"/>
          </a:xfrm>
          <a:custGeom>
            <a:avLst/>
            <a:gdLst/>
            <a:ahLst/>
            <a:cxnLst/>
            <a:rect l="l" t="t" r="r" b="b"/>
            <a:pathLst>
              <a:path w="1512570" h="576580">
                <a:moveTo>
                  <a:pt x="1415995" y="0"/>
                </a:moveTo>
                <a:lnTo>
                  <a:pt x="95999" y="0"/>
                </a:lnTo>
                <a:lnTo>
                  <a:pt x="58632" y="7543"/>
                </a:lnTo>
                <a:lnTo>
                  <a:pt x="28117" y="28116"/>
                </a:lnTo>
                <a:lnTo>
                  <a:pt x="7544" y="58630"/>
                </a:lnTo>
                <a:lnTo>
                  <a:pt x="0" y="95999"/>
                </a:lnTo>
                <a:lnTo>
                  <a:pt x="0" y="479996"/>
                </a:lnTo>
                <a:lnTo>
                  <a:pt x="7544" y="517365"/>
                </a:lnTo>
                <a:lnTo>
                  <a:pt x="28117" y="547879"/>
                </a:lnTo>
                <a:lnTo>
                  <a:pt x="58632" y="568452"/>
                </a:lnTo>
                <a:lnTo>
                  <a:pt x="95999" y="575995"/>
                </a:lnTo>
                <a:lnTo>
                  <a:pt x="1415995" y="575995"/>
                </a:lnTo>
                <a:lnTo>
                  <a:pt x="1453364" y="568452"/>
                </a:lnTo>
                <a:lnTo>
                  <a:pt x="1483878" y="547879"/>
                </a:lnTo>
                <a:lnTo>
                  <a:pt x="1504451" y="517365"/>
                </a:lnTo>
                <a:lnTo>
                  <a:pt x="1511994" y="479996"/>
                </a:lnTo>
                <a:lnTo>
                  <a:pt x="1511994" y="95999"/>
                </a:lnTo>
                <a:lnTo>
                  <a:pt x="1504451" y="58630"/>
                </a:lnTo>
                <a:lnTo>
                  <a:pt x="1483878" y="28116"/>
                </a:lnTo>
                <a:lnTo>
                  <a:pt x="1453364" y="7543"/>
                </a:lnTo>
                <a:lnTo>
                  <a:pt x="1415995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366513" y="1032421"/>
            <a:ext cx="702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Distal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637347" y="1455712"/>
            <a:ext cx="6506209" cy="870585"/>
            <a:chOff x="1637347" y="1455712"/>
            <a:chExt cx="6506209" cy="870585"/>
          </a:xfrm>
        </p:grpSpPr>
        <p:sp>
          <p:nvSpPr>
            <p:cNvPr id="11" name="object 11" descr=""/>
            <p:cNvSpPr/>
            <p:nvPr/>
          </p:nvSpPr>
          <p:spPr>
            <a:xfrm>
              <a:off x="1694497" y="1521675"/>
              <a:ext cx="0" cy="453390"/>
            </a:xfrm>
            <a:custGeom>
              <a:avLst/>
              <a:gdLst/>
              <a:ahLst/>
              <a:cxnLst/>
              <a:rect l="l" t="t" r="r" b="b"/>
              <a:pathLst>
                <a:path w="0" h="453389">
                  <a:moveTo>
                    <a:pt x="0" y="0"/>
                  </a:moveTo>
                  <a:lnTo>
                    <a:pt x="0" y="453110"/>
                  </a:lnTo>
                </a:path>
              </a:pathLst>
            </a:custGeom>
            <a:ln w="38100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637347" y="1955736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304904" y="1474762"/>
              <a:ext cx="0" cy="521970"/>
            </a:xfrm>
            <a:custGeom>
              <a:avLst/>
              <a:gdLst/>
              <a:ahLst/>
              <a:cxnLst/>
              <a:rect l="l" t="t" r="r" b="b"/>
              <a:pathLst>
                <a:path w="0" h="521969">
                  <a:moveTo>
                    <a:pt x="0" y="0"/>
                  </a:moveTo>
                  <a:lnTo>
                    <a:pt x="0" y="521462"/>
                  </a:lnTo>
                </a:path>
              </a:pathLst>
            </a:custGeom>
            <a:ln w="38100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247754" y="197717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103311" y="1738439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w="0" h="168275">
                  <a:moveTo>
                    <a:pt x="0" y="0"/>
                  </a:moveTo>
                  <a:lnTo>
                    <a:pt x="0" y="167652"/>
                  </a:lnTo>
                </a:path>
              </a:pathLst>
            </a:custGeom>
            <a:ln w="19050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065211" y="188704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104936" y="2148624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w="0" h="168275">
                  <a:moveTo>
                    <a:pt x="0" y="16765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066836" y="209147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7444485" y="1263599"/>
            <a:ext cx="129857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1F497D"/>
                </a:solidFill>
                <a:latin typeface="Arial"/>
                <a:cs typeface="Arial"/>
              </a:rPr>
              <a:t>Compatible</a:t>
            </a:r>
            <a:r>
              <a:rPr dirty="0" sz="1100" spc="5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1F497D"/>
                </a:solidFill>
                <a:latin typeface="Arial"/>
                <a:cs typeface="Arial"/>
              </a:rPr>
              <a:t>with</a:t>
            </a:r>
            <a:r>
              <a:rPr dirty="0" sz="1100" spc="1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1100" spc="-25" b="1">
                <a:solidFill>
                  <a:srgbClr val="1F497D"/>
                </a:solidFill>
                <a:latin typeface="Arial"/>
                <a:cs typeface="Arial"/>
              </a:rPr>
              <a:t>12</a:t>
            </a:r>
            <a:r>
              <a:rPr dirty="0" sz="1100" spc="-25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1F497D"/>
                </a:solidFill>
                <a:latin typeface="Arial"/>
                <a:cs typeface="Arial"/>
              </a:rPr>
              <a:t>Fr</a:t>
            </a:r>
            <a:r>
              <a:rPr dirty="0" sz="1100" spc="25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1100" spc="-10" b="1">
                <a:solidFill>
                  <a:srgbClr val="1F497D"/>
                </a:solidFill>
                <a:latin typeface="Arial"/>
                <a:cs typeface="Arial"/>
              </a:rPr>
              <a:t>introducer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284879" y="2420103"/>
            <a:ext cx="3656329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3172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1F497D"/>
                </a:solidFill>
                <a:latin typeface="Arial"/>
                <a:cs typeface="Arial"/>
              </a:rPr>
              <a:t>TAVR</a:t>
            </a:r>
            <a:r>
              <a:rPr dirty="0" sz="1100" spc="15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1F497D"/>
                </a:solidFill>
                <a:latin typeface="Arial"/>
                <a:cs typeface="Arial"/>
              </a:rPr>
              <a:t>and</a:t>
            </a:r>
            <a:r>
              <a:rPr dirty="0" sz="1100" spc="25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1F497D"/>
                </a:solidFill>
                <a:latin typeface="Arial"/>
                <a:cs typeface="Arial"/>
              </a:rPr>
              <a:t>BAV</a:t>
            </a:r>
            <a:r>
              <a:rPr dirty="0" sz="1100" spc="25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1100" spc="-20" b="1">
                <a:solidFill>
                  <a:srgbClr val="1F497D"/>
                </a:solidFill>
                <a:latin typeface="Arial"/>
                <a:cs typeface="Arial"/>
              </a:rPr>
              <a:t>port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100" b="1">
                <a:solidFill>
                  <a:srgbClr val="1F497D"/>
                </a:solidFill>
                <a:latin typeface="Arial"/>
                <a:cs typeface="Arial"/>
              </a:rPr>
              <a:t>Debris</a:t>
            </a:r>
            <a:r>
              <a:rPr dirty="0" sz="1100" spc="5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1F497D"/>
                </a:solidFill>
                <a:latin typeface="Arial"/>
                <a:cs typeface="Arial"/>
              </a:rPr>
              <a:t>retention</a:t>
            </a:r>
            <a:r>
              <a:rPr dirty="0" sz="1100" spc="2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1100" spc="-10" b="1">
                <a:solidFill>
                  <a:srgbClr val="1F497D"/>
                </a:solidFill>
                <a:latin typeface="Arial"/>
                <a:cs typeface="Arial"/>
              </a:rPr>
              <a:t>funnel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4869421" y="2124760"/>
            <a:ext cx="2422525" cy="476884"/>
            <a:chOff x="4869421" y="2124760"/>
            <a:chExt cx="2422525" cy="476884"/>
          </a:xfrm>
        </p:grpSpPr>
        <p:sp>
          <p:nvSpPr>
            <p:cNvPr id="22" name="object 22" descr=""/>
            <p:cNvSpPr/>
            <p:nvPr/>
          </p:nvSpPr>
          <p:spPr>
            <a:xfrm>
              <a:off x="4912283" y="2315654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w="0" h="285750">
                  <a:moveTo>
                    <a:pt x="0" y="285534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869421" y="2248979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862" y="0"/>
                  </a:moveTo>
                  <a:lnTo>
                    <a:pt x="0" y="85725"/>
                  </a:lnTo>
                  <a:lnTo>
                    <a:pt x="85725" y="85725"/>
                  </a:lnTo>
                  <a:lnTo>
                    <a:pt x="42862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178880" y="2167623"/>
              <a:ext cx="1098550" cy="254000"/>
            </a:xfrm>
            <a:custGeom>
              <a:avLst/>
              <a:gdLst/>
              <a:ahLst/>
              <a:cxnLst/>
              <a:rect l="l" t="t" r="r" b="b"/>
              <a:pathLst>
                <a:path w="1098550" h="254000">
                  <a:moveTo>
                    <a:pt x="1098334" y="253771"/>
                  </a:moveTo>
                  <a:lnTo>
                    <a:pt x="1098334" y="0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112205" y="2124760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725" y="0"/>
                  </a:moveTo>
                  <a:lnTo>
                    <a:pt x="0" y="42862"/>
                  </a:lnTo>
                  <a:lnTo>
                    <a:pt x="85725" y="85725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625092" y="1837575"/>
            <a:ext cx="2349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1F497D"/>
                </a:solidFill>
                <a:latin typeface="Arial"/>
                <a:cs typeface="Arial"/>
              </a:rPr>
              <a:t>Tip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NAUTILUS</a:t>
            </a:r>
            <a:r>
              <a:rPr dirty="0" spc="-85">
                <a:latin typeface="Times New Roman"/>
                <a:cs typeface="Times New Roman"/>
              </a:rPr>
              <a:t> </a:t>
            </a:r>
            <a:r>
              <a:rPr dirty="0"/>
              <a:t>-</a:t>
            </a:r>
            <a:r>
              <a:rPr dirty="0" spc="-75">
                <a:latin typeface="Times New Roman"/>
                <a:cs typeface="Times New Roman"/>
              </a:rPr>
              <a:t> </a:t>
            </a:r>
            <a:r>
              <a:rPr dirty="0" spc="-10"/>
              <a:t>Pre-</a:t>
            </a:r>
            <a:r>
              <a:rPr dirty="0"/>
              <a:t>Procedure</a:t>
            </a:r>
            <a:r>
              <a:rPr dirty="0" spc="-70">
                <a:latin typeface="Times New Roman"/>
                <a:cs typeface="Times New Roman"/>
              </a:rPr>
              <a:t> </a:t>
            </a:r>
            <a:r>
              <a:rPr dirty="0"/>
              <a:t>CT</a:t>
            </a:r>
            <a:r>
              <a:rPr dirty="0" spc="-75">
                <a:latin typeface="Times New Roman"/>
                <a:cs typeface="Times New Roman"/>
              </a:rPr>
              <a:t> </a:t>
            </a:r>
            <a:r>
              <a:rPr dirty="0"/>
              <a:t>Scan</a:t>
            </a:r>
            <a:r>
              <a:rPr dirty="0" spc="-70">
                <a:latin typeface="Times New Roman"/>
                <a:cs typeface="Times New Roman"/>
              </a:rPr>
              <a:t> </a:t>
            </a:r>
            <a:r>
              <a:rPr dirty="0" spc="-10"/>
              <a:t>Evaluation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157079" y="1843493"/>
          <a:ext cx="4193540" cy="1793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0045"/>
                <a:gridCol w="2473960"/>
              </a:tblGrid>
              <a:tr h="532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Device</a:t>
                      </a:r>
                      <a:r>
                        <a:rPr dirty="0" sz="1400" spc="-6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Aortic</a:t>
                      </a:r>
                      <a:r>
                        <a:rPr dirty="0" sz="1400" spc="-4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Diameter</a:t>
                      </a:r>
                      <a:r>
                        <a:rPr dirty="0" sz="1400" spc="-4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range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[mm]*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FLOWer</a:t>
                      </a:r>
                      <a:r>
                        <a:rPr dirty="0" sz="1200" spc="-6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25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FLOWer</a:t>
                      </a:r>
                      <a:r>
                        <a:rPr dirty="0" sz="1200" spc="-6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29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FLOWer</a:t>
                      </a:r>
                      <a:r>
                        <a:rPr dirty="0" sz="1200" spc="-6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34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39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25120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050" i="1">
                          <a:latin typeface="Calibri"/>
                          <a:cs typeface="Calibri"/>
                        </a:rPr>
                        <a:t>*</a:t>
                      </a:r>
                      <a:r>
                        <a:rPr dirty="0" sz="105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i="1">
                          <a:latin typeface="Calibri"/>
                          <a:cs typeface="Calibri"/>
                        </a:rPr>
                        <a:t>Aortic</a:t>
                      </a:r>
                      <a:r>
                        <a:rPr dirty="0" sz="105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i="1">
                          <a:latin typeface="Calibri"/>
                          <a:cs typeface="Calibri"/>
                        </a:rPr>
                        <a:t>diameter</a:t>
                      </a:r>
                      <a:r>
                        <a:rPr dirty="0" sz="105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i="1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05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i="1">
                          <a:latin typeface="Calibri"/>
                          <a:cs typeface="Calibri"/>
                        </a:rPr>
                        <a:t>mm</a:t>
                      </a:r>
                      <a:r>
                        <a:rPr dirty="0" sz="105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i="1">
                          <a:latin typeface="Calibri"/>
                          <a:cs typeface="Calibri"/>
                        </a:rPr>
                        <a:t>upstream</a:t>
                      </a:r>
                      <a:r>
                        <a:rPr dirty="0" sz="105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i="1">
                          <a:latin typeface="Calibri"/>
                          <a:cs typeface="Calibri"/>
                        </a:rPr>
                        <a:t>innominate</a:t>
                      </a:r>
                      <a:r>
                        <a:rPr dirty="0" sz="105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 i="1">
                          <a:latin typeface="Calibri"/>
                          <a:cs typeface="Calibri"/>
                        </a:rPr>
                        <a:t>artery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5100" y="723900"/>
            <a:ext cx="2079244" cy="193611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5100" y="2730503"/>
            <a:ext cx="2074418" cy="192368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27598" y="3709854"/>
            <a:ext cx="53181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CT</a:t>
            </a:r>
            <a:r>
              <a:rPr dirty="0" sz="1200" spc="36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scan</a:t>
            </a:r>
            <a:r>
              <a:rPr dirty="0" sz="1200" spc="38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screening</a:t>
            </a:r>
            <a:r>
              <a:rPr dirty="0" sz="1200" spc="3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to</a:t>
            </a:r>
            <a:r>
              <a:rPr dirty="0" sz="1200" spc="3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determine</a:t>
            </a:r>
            <a:r>
              <a:rPr dirty="0" sz="1200" spc="3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FLOWer</a:t>
            </a:r>
            <a:r>
              <a:rPr dirty="0" sz="1200" spc="36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device</a:t>
            </a:r>
            <a:r>
              <a:rPr dirty="0" sz="1200" spc="3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size</a:t>
            </a:r>
            <a:r>
              <a:rPr dirty="0" sz="1200" spc="3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1200" spc="3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optimal</a:t>
            </a:r>
            <a:r>
              <a:rPr dirty="0" sz="1200" spc="3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LAO/RAO</a:t>
            </a:r>
            <a:r>
              <a:rPr dirty="0" sz="1200" spc="39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595959"/>
                </a:solidFill>
                <a:latin typeface="Calibri"/>
                <a:cs typeface="Calibri"/>
              </a:rPr>
              <a:t>&amp;</a:t>
            </a:r>
            <a:r>
              <a:rPr dirty="0" sz="1200" spc="-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CRA/CAU</a:t>
            </a:r>
            <a:r>
              <a:rPr dirty="0" sz="1200" spc="-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views</a:t>
            </a:r>
            <a:r>
              <a:rPr dirty="0" sz="1200" spc="-1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supporting</a:t>
            </a:r>
            <a:r>
              <a:rPr dirty="0" sz="12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intraprocedural</a:t>
            </a:r>
            <a:r>
              <a:rPr dirty="0" sz="1200" spc="-4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positioning</a:t>
            </a:r>
            <a:r>
              <a:rPr dirty="0" sz="1200" spc="-1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1200" spc="-2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deployment</a:t>
            </a:r>
            <a:r>
              <a:rPr dirty="0" sz="12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(fitting</a:t>
            </a:r>
            <a:r>
              <a:rPr dirty="0" sz="120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to</a:t>
            </a:r>
            <a:r>
              <a:rPr dirty="0" sz="1200" spc="-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dirty="0" sz="12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aorta</a:t>
            </a:r>
            <a:r>
              <a:rPr dirty="0" sz="1200" spc="-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dirty="0" sz="1200" spc="-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stability</a:t>
            </a:r>
            <a:r>
              <a:rPr dirty="0" sz="1200" spc="-4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during</a:t>
            </a:r>
            <a:r>
              <a:rPr dirty="0" sz="1200" spc="-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spc="-35">
                <a:solidFill>
                  <a:srgbClr val="595959"/>
                </a:solidFill>
                <a:latin typeface="Calibri"/>
                <a:cs typeface="Calibri"/>
              </a:rPr>
              <a:t>TAVI</a:t>
            </a:r>
            <a:r>
              <a:rPr dirty="0" sz="1200" spc="-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procedure)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54000" y="952500"/>
            <a:ext cx="6108700" cy="787400"/>
            <a:chOff x="254000" y="952500"/>
            <a:chExt cx="6108700" cy="78740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000" y="952500"/>
              <a:ext cx="6108700" cy="78740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06010" y="1003833"/>
              <a:ext cx="5958205" cy="640715"/>
            </a:xfrm>
            <a:custGeom>
              <a:avLst/>
              <a:gdLst/>
              <a:ahLst/>
              <a:cxnLst/>
              <a:rect l="l" t="t" r="r" b="b"/>
              <a:pathLst>
                <a:path w="5958205" h="640714">
                  <a:moveTo>
                    <a:pt x="5850886" y="0"/>
                  </a:moveTo>
                  <a:lnTo>
                    <a:pt x="106700" y="0"/>
                  </a:lnTo>
                  <a:lnTo>
                    <a:pt x="65166" y="8385"/>
                  </a:lnTo>
                  <a:lnTo>
                    <a:pt x="31250" y="31254"/>
                  </a:lnTo>
                  <a:lnTo>
                    <a:pt x="8384" y="65172"/>
                  </a:lnTo>
                  <a:lnTo>
                    <a:pt x="0" y="106705"/>
                  </a:lnTo>
                  <a:lnTo>
                    <a:pt x="0" y="533501"/>
                  </a:lnTo>
                  <a:lnTo>
                    <a:pt x="8385" y="575034"/>
                  </a:lnTo>
                  <a:lnTo>
                    <a:pt x="31252" y="608952"/>
                  </a:lnTo>
                  <a:lnTo>
                    <a:pt x="65168" y="631821"/>
                  </a:lnTo>
                  <a:lnTo>
                    <a:pt x="106700" y="640207"/>
                  </a:lnTo>
                  <a:lnTo>
                    <a:pt x="5850886" y="640207"/>
                  </a:lnTo>
                  <a:lnTo>
                    <a:pt x="5892417" y="631821"/>
                  </a:lnTo>
                  <a:lnTo>
                    <a:pt x="5926330" y="608952"/>
                  </a:lnTo>
                  <a:lnTo>
                    <a:pt x="5949195" y="575034"/>
                  </a:lnTo>
                  <a:lnTo>
                    <a:pt x="5957579" y="533501"/>
                  </a:lnTo>
                  <a:lnTo>
                    <a:pt x="5957579" y="106705"/>
                  </a:lnTo>
                  <a:lnTo>
                    <a:pt x="5949195" y="65172"/>
                  </a:lnTo>
                  <a:lnTo>
                    <a:pt x="5926330" y="31254"/>
                  </a:lnTo>
                  <a:lnTo>
                    <a:pt x="5892417" y="8385"/>
                  </a:lnTo>
                  <a:lnTo>
                    <a:pt x="5850886" y="0"/>
                  </a:lnTo>
                  <a:close/>
                </a:path>
              </a:pathLst>
            </a:custGeom>
            <a:solidFill>
              <a:srgbClr val="4368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36262" y="1086497"/>
            <a:ext cx="569023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890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additional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CT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scan:</a:t>
            </a:r>
            <a:r>
              <a:rPr dirty="0" sz="1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determination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FLOWer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size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positioning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made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CT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scan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performed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TAVI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implant.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914" y="167805"/>
            <a:ext cx="3087370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FLOWer</a:t>
            </a:r>
            <a:r>
              <a:rPr dirty="0" spc="-105">
                <a:latin typeface="Times New Roman"/>
                <a:cs typeface="Times New Roman"/>
              </a:rPr>
              <a:t> </a:t>
            </a:r>
            <a:r>
              <a:rPr dirty="0"/>
              <a:t>Regulatory</a:t>
            </a:r>
            <a:r>
              <a:rPr dirty="0" spc="-100">
                <a:latin typeface="Times New Roman"/>
                <a:cs typeface="Times New Roman"/>
              </a:rPr>
              <a:t> </a:t>
            </a:r>
            <a:r>
              <a:rPr dirty="0" spc="-10"/>
              <a:t>Pathway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054096"/>
            <a:ext cx="8535466" cy="3042170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/>
              <a:t>NAUTILUS</a:t>
            </a:r>
            <a:r>
              <a:rPr dirty="0" spc="370">
                <a:latin typeface="Times New Roman"/>
                <a:cs typeface="Times New Roman"/>
              </a:rPr>
              <a:t> </a:t>
            </a:r>
            <a:r>
              <a:rPr dirty="0"/>
              <a:t>-</a:t>
            </a:r>
            <a:r>
              <a:rPr dirty="0" spc="-80">
                <a:latin typeface="Times New Roman"/>
                <a:cs typeface="Times New Roman"/>
              </a:rPr>
              <a:t> </a:t>
            </a:r>
            <a:r>
              <a:rPr dirty="0"/>
              <a:t>Study</a:t>
            </a:r>
            <a:r>
              <a:rPr dirty="0" spc="-75">
                <a:latin typeface="Times New Roman"/>
                <a:cs typeface="Times New Roman"/>
              </a:rPr>
              <a:t> </a:t>
            </a:r>
            <a:r>
              <a:rPr dirty="0" spc="-10"/>
              <a:t>Overview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68300" y="800100"/>
            <a:ext cx="8407400" cy="3771900"/>
            <a:chOff x="368300" y="800100"/>
            <a:chExt cx="8407400" cy="37719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400" y="812800"/>
              <a:ext cx="2286000" cy="4826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0000" y="812800"/>
              <a:ext cx="6197600" cy="4826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400" y="1155700"/>
              <a:ext cx="2286000" cy="9271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0000" y="1155700"/>
              <a:ext cx="6197600" cy="9271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400" y="1930400"/>
              <a:ext cx="2286000" cy="8763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0000" y="1930400"/>
              <a:ext cx="6197600" cy="8763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400" y="2667000"/>
              <a:ext cx="2286000" cy="4826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0000" y="2667000"/>
              <a:ext cx="6197600" cy="4826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6400" y="2997200"/>
              <a:ext cx="2286000" cy="5461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0000" y="2997200"/>
              <a:ext cx="6197600" cy="5461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6400" y="3390900"/>
              <a:ext cx="2286000" cy="11684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0000" y="3390900"/>
              <a:ext cx="6197600" cy="11684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3700" y="800100"/>
              <a:ext cx="177800" cy="5080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3700" y="1143000"/>
              <a:ext cx="177800" cy="95250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3700" y="1917700"/>
              <a:ext cx="177800" cy="90170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3700" y="2654300"/>
              <a:ext cx="177800" cy="5080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3700" y="2984500"/>
              <a:ext cx="177800" cy="57150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3700" y="3378200"/>
              <a:ext cx="177800" cy="119380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27300" y="800100"/>
              <a:ext cx="177800" cy="50800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27300" y="1143000"/>
              <a:ext cx="177800" cy="95250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27300" y="1917700"/>
              <a:ext cx="177800" cy="90170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27300" y="2654300"/>
              <a:ext cx="177800" cy="50800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27300" y="2984500"/>
              <a:ext cx="177800" cy="57150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27300" y="3378200"/>
              <a:ext cx="177800" cy="119380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85200" y="800100"/>
              <a:ext cx="177800" cy="50800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85200" y="1143000"/>
              <a:ext cx="177800" cy="95250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85200" y="1917700"/>
              <a:ext cx="177800" cy="90170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85200" y="2654300"/>
              <a:ext cx="177800" cy="50800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85200" y="2984500"/>
              <a:ext cx="177800" cy="57150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85200" y="3378200"/>
              <a:ext cx="177800" cy="119380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3700" y="800100"/>
              <a:ext cx="2311400" cy="17780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27300" y="800100"/>
              <a:ext cx="6223000" cy="17780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8300" y="1117600"/>
              <a:ext cx="2362200" cy="2286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01900" y="1117600"/>
              <a:ext cx="6273800" cy="22860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3700" y="1917700"/>
              <a:ext cx="2311400" cy="17780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27300" y="1917700"/>
              <a:ext cx="6223000" cy="17780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3700" y="2654300"/>
              <a:ext cx="2311400" cy="17780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27300" y="2654300"/>
              <a:ext cx="6223000" cy="17780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3700" y="2984500"/>
              <a:ext cx="2311400" cy="17780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27300" y="2984500"/>
              <a:ext cx="6223000" cy="17780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3700" y="3378200"/>
              <a:ext cx="2311400" cy="17780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27300" y="3378200"/>
              <a:ext cx="6223000" cy="17780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3700" y="4394200"/>
              <a:ext cx="2311400" cy="17780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27300" y="4394200"/>
              <a:ext cx="6223000" cy="177800"/>
            </a:xfrm>
            <a:prstGeom prst="rect">
              <a:avLst/>
            </a:prstGeom>
          </p:spPr>
        </p:pic>
      </p:grpSp>
      <p:graphicFrame>
        <p:nvGraphicFramePr>
          <p:cNvPr id="48" name="object 48" descr=""/>
          <p:cNvGraphicFramePr>
            <a:graphicFrameLocks noGrp="1"/>
          </p:cNvGraphicFramePr>
          <p:nvPr/>
        </p:nvGraphicFramePr>
        <p:xfrm>
          <a:off x="439841" y="890752"/>
          <a:ext cx="8288020" cy="3594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395"/>
                <a:gridCol w="6054725"/>
              </a:tblGrid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STUDY</a:t>
                      </a:r>
                      <a:r>
                        <a:rPr dirty="0" sz="1600" spc="-7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single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arm,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prospective,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multicenter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non-randomized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clinical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study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OBJECTIVES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2321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400" spc="-7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assess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safety,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performance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treatment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effect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use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AorticLab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FLOWer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System,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preventing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cerebral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thromboembolic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complications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patients</a:t>
                      </a:r>
                      <a:r>
                        <a:rPr dirty="0" sz="1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indication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TAVI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(Transcatheter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Aortic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Valve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Implant).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6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PATIENT</a:t>
                      </a:r>
                      <a:r>
                        <a:rPr dirty="0" sz="1600" spc="-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POPULATION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470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Patients</a:t>
                      </a:r>
                      <a:r>
                        <a:rPr dirty="0" sz="14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severe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native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aortic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valve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stenosis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who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meet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clinically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approved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indications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aortic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valve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interventions,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such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TAVI,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comply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protocol’s inclusion/exclusion criteria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dirty="0" sz="1600" spc="-4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4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PATIENTS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100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patients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75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patients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(as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May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2023)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dirty="0" sz="1600" spc="-4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4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sites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Europe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017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STUDY</a:t>
                      </a:r>
                      <a:r>
                        <a:rPr dirty="0" sz="1600" spc="-6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TIMELINE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Enrollment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start: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Q3-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2021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805" marR="245999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Enrollment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duration: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15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months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100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patients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Patient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follow-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up: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days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Completion: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Q2-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9" name="object 4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Antonio Sorropago</dc:creator>
  <dc:subject>Embolic protection, TAVI, heart failure and artificial intelligence: what is new in 2023</dc:subject>
  <dc:title>FLOWer - The complete embolic protection device</dc:title>
  <dcterms:created xsi:type="dcterms:W3CDTF">2023-05-19T15:55:03Z</dcterms:created>
  <dcterms:modified xsi:type="dcterms:W3CDTF">2023-05-19T15:55:03Z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2023-05-19T00:00:00Z</vt:filetime>
  </property>
  <property fmtid="{D5CDD505-2E9C-101B-9397-08002B2CF9AE}" pid="3" name="Creator">
    <vt:lpwstr>EUROPCR2023</vt:lpwstr>
  </property>
  <property fmtid="{D5CDD505-2E9C-101B-9397-08002B2CF9AE}" pid="4" name="LastSaved">
    <vt:filetime>2023-05-19T00:00:00Z</vt:filetime>
  </property>
  <property fmtid="{D5CDD505-2E9C-101B-9397-08002B2CF9AE}" pid="5" name="Producer">
    <vt:lpwstr>GPL Ghostscript 9.20</vt:lpwstr>
  </property>
</Properties>
</file>