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70300" y="965200"/>
            <a:ext cx="1797456" cy="85725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9600" y="4318000"/>
            <a:ext cx="1123031" cy="40574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3159" y="1850885"/>
            <a:ext cx="7797680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73250" y="3137255"/>
            <a:ext cx="5627370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77800" y="4762499"/>
            <a:ext cx="762287" cy="36355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4" y="103594"/>
            <a:ext cx="803275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07" y="1963603"/>
            <a:ext cx="4423410" cy="1144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8" y="4878556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73300" marR="5080" indent="-225933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Selective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Intracoronary</a:t>
            </a:r>
            <a:r>
              <a:rPr dirty="0" sz="3200" spc="-105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Hypothermia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in</a:t>
            </a:r>
            <a:r>
              <a:rPr dirty="0" sz="3200" spc="-105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STEMI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to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 b="1">
                <a:latin typeface="Calibri"/>
                <a:cs typeface="Calibri"/>
              </a:rPr>
              <a:t>Reduce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Infarct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Size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1905" algn="l"/>
                <a:tab pos="3952240" algn="l"/>
              </a:tabLst>
            </a:pPr>
            <a:r>
              <a:rPr dirty="0" sz="4800" spc="-25">
                <a:solidFill>
                  <a:srgbClr val="FFFF00"/>
                </a:solidFill>
              </a:rPr>
              <a:t>THE</a:t>
            </a:r>
            <a:r>
              <a:rPr dirty="0" sz="4800" b="0" i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dirty="0" sz="4800" spc="-10">
                <a:solidFill>
                  <a:srgbClr val="FFFF00"/>
                </a:solidFill>
              </a:rPr>
              <a:t>EURO-</a:t>
            </a:r>
            <a:r>
              <a:rPr dirty="0" sz="4800" spc="-25">
                <a:solidFill>
                  <a:srgbClr val="FFFF00"/>
                </a:solidFill>
              </a:rPr>
              <a:t>ICE</a:t>
            </a:r>
            <a:r>
              <a:rPr dirty="0" sz="4800" b="0" i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dirty="0" sz="4800" spc="-30">
                <a:solidFill>
                  <a:srgbClr val="FFFF00"/>
                </a:solidFill>
              </a:rPr>
              <a:t>STUDY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9413" y="2767838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798"/>
            <a:ext cx="1468704" cy="6171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105">
                <a:latin typeface="Times New Roman"/>
                <a:cs typeface="Times New Roman"/>
              </a:rPr>
              <a:t> </a:t>
            </a:r>
            <a:r>
              <a:rPr dirty="0"/>
              <a:t>essentials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remember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6904" y="676503"/>
            <a:ext cx="8001634" cy="3926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655" marR="363855" indent="-275590">
              <a:lnSpc>
                <a:spcPct val="100000"/>
              </a:lnSpc>
              <a:spcBef>
                <a:spcPts val="100"/>
              </a:spcBef>
              <a:buChar char="•"/>
              <a:tabLst>
                <a:tab pos="287655" algn="l"/>
                <a:tab pos="298450" algn="l"/>
              </a:tabLst>
            </a:pPr>
            <a:r>
              <a:rPr dirty="0" sz="1650">
                <a:latin typeface="Arial"/>
                <a:cs typeface="Arial"/>
              </a:rPr>
              <a:t>	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STEMI,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repefusion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injury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occurs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during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first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minutes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can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be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reduced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animals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by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selective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cooling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infarct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area,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started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before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reperfusion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occurs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SzPct val="103125"/>
              <a:buFont typeface="Arial"/>
              <a:buChar char="•"/>
              <a:tabLst>
                <a:tab pos="298450" algn="l"/>
              </a:tabLst>
            </a:pP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humans,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every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attempt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so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far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use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systemic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cooling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STEMI,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useless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344805" indent="-332105">
              <a:lnSpc>
                <a:spcPct val="100000"/>
              </a:lnSpc>
              <a:buSzPct val="103125"/>
              <a:buFont typeface="Arial"/>
              <a:buChar char="•"/>
              <a:tabLst>
                <a:tab pos="344805" algn="l"/>
              </a:tabLst>
            </a:pPr>
            <a:r>
              <a:rPr dirty="0" sz="1600">
                <a:latin typeface="Calibri"/>
                <a:cs typeface="Calibri"/>
              </a:rPr>
              <a:t>Our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technique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selective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intracoronary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hypothermia,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starting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before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reperfusion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occurs,</a:t>
            </a:r>
            <a:endParaRPr sz="1600">
              <a:latin typeface="Calibri"/>
              <a:cs typeface="Calibri"/>
            </a:endParaRPr>
          </a:p>
          <a:p>
            <a:pPr marL="334010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is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feasible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regular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cathlab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equipment,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casu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OTWB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or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specific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CoolCell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Catheter,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absolutely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Calibri"/>
                <a:cs typeface="Calibri"/>
              </a:rPr>
              <a:t>safe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344805" indent="-332105">
              <a:lnSpc>
                <a:spcPct val="100000"/>
              </a:lnSpc>
              <a:buSzPct val="103125"/>
              <a:buFont typeface="Arial"/>
              <a:buChar char="•"/>
              <a:tabLst>
                <a:tab pos="344805" algn="l"/>
              </a:tabLst>
            </a:pPr>
            <a:r>
              <a:rPr dirty="0" sz="1600">
                <a:latin typeface="Calibri"/>
                <a:cs typeface="Calibri"/>
              </a:rPr>
              <a:t>Cooling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quick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&lt;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30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sec),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adequate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&gt;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-</a:t>
            </a:r>
            <a:r>
              <a:rPr dirty="0" sz="1600">
                <a:latin typeface="Calibri"/>
                <a:cs typeface="Calibri"/>
              </a:rPr>
              <a:t>6°C)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started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before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reperfusion.</a:t>
            </a:r>
            <a:endParaRPr sz="1600">
              <a:latin typeface="Calibri"/>
              <a:cs typeface="Calibri"/>
            </a:endParaRPr>
          </a:p>
          <a:p>
            <a:pPr marL="334645">
              <a:lnSpc>
                <a:spcPct val="100000"/>
              </a:lnSpc>
            </a:pP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Despite</a:t>
            </a:r>
            <a:r>
              <a:rPr dirty="0" sz="1600" spc="-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this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optimum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technique,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Calibri"/>
                <a:cs typeface="Calibri"/>
              </a:rPr>
              <a:t>Infarct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Size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was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FF0000"/>
                </a:solidFill>
                <a:latin typeface="Calibri"/>
                <a:cs typeface="Calibri"/>
              </a:rPr>
              <a:t>not</a:t>
            </a:r>
            <a:r>
              <a:rPr dirty="0" sz="1600" spc="-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Calibri"/>
                <a:cs typeface="Calibri"/>
              </a:rPr>
              <a:t>reduced.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344805" indent="-332105">
              <a:lnSpc>
                <a:spcPct val="100000"/>
              </a:lnSpc>
              <a:buSzPct val="103125"/>
              <a:buFont typeface="Arial"/>
              <a:buChar char="•"/>
              <a:tabLst>
                <a:tab pos="344805" algn="l"/>
              </a:tabLst>
            </a:pPr>
            <a:r>
              <a:rPr dirty="0" sz="1600">
                <a:latin typeface="Calibri"/>
                <a:cs typeface="Calibri"/>
              </a:rPr>
              <a:t>Further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studies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using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hypothermia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reduce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STEMI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Calibri"/>
                <a:cs typeface="Calibri"/>
              </a:rPr>
              <a:t>become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questionable.</a:t>
            </a:r>
            <a:endParaRPr sz="1600">
              <a:latin typeface="Calibri"/>
              <a:cs typeface="Calibri"/>
            </a:endParaRPr>
          </a:p>
          <a:p>
            <a:pPr marL="334010" marR="351790">
              <a:lnSpc>
                <a:spcPct val="100000"/>
              </a:lnSpc>
            </a:pP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Important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 i="1">
                <a:solidFill>
                  <a:srgbClr val="CC3200"/>
                </a:solidFill>
                <a:latin typeface="Calibri"/>
                <a:cs typeface="Calibri"/>
              </a:rPr>
              <a:t>spin-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off,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however:</a:t>
            </a:r>
            <a:r>
              <a:rPr dirty="0" sz="1600" spc="31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The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Cooling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Catheter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enables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administration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of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potentially</a:t>
            </a:r>
            <a:r>
              <a:rPr dirty="0" sz="1600" spc="-1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useful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protective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drugs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into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the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threatened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area</a:t>
            </a:r>
            <a:r>
              <a:rPr dirty="0" sz="1600" spc="-3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BEFORE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reperfusion</a:t>
            </a:r>
            <a:r>
              <a:rPr dirty="0" sz="1600" spc="-6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occurs</a:t>
            </a:r>
            <a:r>
              <a:rPr dirty="0" sz="1600" spc="-1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(cyclosporine,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gap-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junction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inhibitors,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anti-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inflammatory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drugs,</a:t>
            </a:r>
            <a:r>
              <a:rPr dirty="0" sz="1600" spc="-4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20" i="1">
                <a:solidFill>
                  <a:srgbClr val="CC3200"/>
                </a:solidFill>
                <a:latin typeface="Calibri"/>
                <a:cs typeface="Calibri"/>
              </a:rPr>
              <a:t>etc)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914" y="103594"/>
            <a:ext cx="3856354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study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executed?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56300" y="660398"/>
            <a:ext cx="2992437" cy="382896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3703" y="678192"/>
            <a:ext cx="6871334" cy="423354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431800" indent="-342900">
              <a:lnSpc>
                <a:spcPct val="100000"/>
              </a:lnSpc>
              <a:spcBef>
                <a:spcPts val="74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>
                <a:latin typeface="Calibri"/>
                <a:cs typeface="Calibri"/>
              </a:rPr>
              <a:t>200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patients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(18-80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years)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with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large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anterior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wall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STEMI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(ƩST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≥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5mm)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TIMI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0-1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flow</a:t>
            </a:r>
            <a:endParaRPr sz="12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 spc="-10">
                <a:latin typeface="Calibri"/>
                <a:cs typeface="Calibri"/>
              </a:rPr>
              <a:t>Randomization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SIH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PPCI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PPCI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alone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(control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group)</a:t>
            </a:r>
            <a:endParaRPr sz="12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>
                <a:solidFill>
                  <a:srgbClr val="C00000"/>
                </a:solidFill>
                <a:latin typeface="Calibri"/>
                <a:cs typeface="Calibri"/>
              </a:rPr>
              <a:t>SIH</a:t>
            </a:r>
            <a:r>
              <a:rPr dirty="0" sz="1200" spc="-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C00000"/>
                </a:solidFill>
                <a:latin typeface="Calibri"/>
                <a:cs typeface="Calibri"/>
              </a:rPr>
              <a:t>group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Infarcted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myocardium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i="1">
                <a:solidFill>
                  <a:srgbClr val="C00000"/>
                </a:solidFill>
                <a:latin typeface="Calibri"/>
                <a:cs typeface="Calibri"/>
              </a:rPr>
              <a:t>selectively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cooled</a:t>
            </a:r>
            <a:r>
              <a:rPr dirty="0" sz="12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prior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opening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 i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endParaRPr sz="1200">
              <a:latin typeface="Calibri"/>
              <a:cs typeface="Calibri"/>
            </a:endParaRPr>
          </a:p>
          <a:p>
            <a:pPr algn="ctr" marR="2146935">
              <a:lnSpc>
                <a:spcPct val="100000"/>
              </a:lnSpc>
              <a:spcBef>
                <a:spcPts val="885"/>
              </a:spcBef>
            </a:pP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infarct-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related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artery</a:t>
            </a:r>
            <a:r>
              <a:rPr dirty="0" sz="1200" spc="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(using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OTWB</a:t>
            </a:r>
            <a:r>
              <a:rPr dirty="0" sz="12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dirty="0" sz="12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C00000"/>
                </a:solidFill>
                <a:latin typeface="Calibri"/>
                <a:cs typeface="Calibri"/>
              </a:rPr>
              <a:t>CoolCell-</a:t>
            </a:r>
            <a:r>
              <a:rPr dirty="0" sz="1200" spc="-10" i="1">
                <a:solidFill>
                  <a:srgbClr val="C00000"/>
                </a:solidFill>
                <a:latin typeface="Calibri"/>
                <a:cs typeface="Calibri"/>
              </a:rPr>
              <a:t>catheter</a:t>
            </a:r>
            <a:r>
              <a:rPr dirty="0" sz="12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25" i="1">
                <a:solidFill>
                  <a:srgbClr val="C00000"/>
                </a:solidFill>
                <a:latin typeface="Calibri"/>
                <a:cs typeface="Calibri"/>
              </a:rPr>
              <a:t>*</a:t>
            </a:r>
            <a:r>
              <a:rPr dirty="0" sz="1200" spc="-25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  <a:p>
            <a:pPr algn="ctr" marL="342900" marR="2082800" indent="-342900">
              <a:lnSpc>
                <a:spcPct val="100000"/>
              </a:lnSpc>
              <a:spcBef>
                <a:spcPts val="795"/>
              </a:spcBef>
              <a:buSzPct val="104166"/>
              <a:buFont typeface="Arial"/>
              <a:buChar char="•"/>
              <a:tabLst>
                <a:tab pos="342900" algn="l"/>
              </a:tabLst>
            </a:pPr>
            <a:r>
              <a:rPr dirty="0" sz="1200" spc="-10">
                <a:latin typeface="Calibri"/>
                <a:cs typeface="Calibri"/>
              </a:rPr>
              <a:t>Continuous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instantaneous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feedback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distal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pressure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temperature</a:t>
            </a:r>
            <a:endParaRPr sz="1200">
              <a:latin typeface="Calibri"/>
              <a:cs typeface="Calibri"/>
            </a:endParaRPr>
          </a:p>
          <a:p>
            <a:pPr marL="433070">
              <a:lnSpc>
                <a:spcPct val="100000"/>
              </a:lnSpc>
              <a:spcBef>
                <a:spcPts val="720"/>
              </a:spcBef>
            </a:pPr>
            <a:r>
              <a:rPr dirty="0" sz="1200">
                <a:latin typeface="Calibri"/>
                <a:cs typeface="Calibri"/>
              </a:rPr>
              <a:t>(Abbott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Pressure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Wire®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pressure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&amp;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temperature)</a:t>
            </a:r>
            <a:endParaRPr sz="12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>
                <a:latin typeface="Calibri"/>
                <a:cs typeface="Calibri"/>
              </a:rPr>
              <a:t>target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temp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=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29-33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°C</a:t>
            </a:r>
            <a:endParaRPr sz="12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risk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volume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overload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(saline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infusion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rate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15-30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ml/min)</a:t>
            </a:r>
            <a:endParaRPr sz="12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1800" algn="l"/>
              </a:tabLst>
            </a:pPr>
            <a:r>
              <a:rPr dirty="0" sz="1200">
                <a:latin typeface="Calibri"/>
                <a:cs typeface="Calibri"/>
              </a:rPr>
              <a:t>no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systemic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effects</a:t>
            </a:r>
            <a:endParaRPr sz="1200">
              <a:latin typeface="Calibri"/>
              <a:cs typeface="Calibri"/>
            </a:endParaRPr>
          </a:p>
          <a:p>
            <a:pPr marL="431800" marR="1707514" indent="-343535">
              <a:lnSpc>
                <a:spcPct val="150000"/>
              </a:lnSpc>
              <a:buSzPct val="104166"/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latin typeface="Calibri"/>
                <a:cs typeface="Calibri"/>
              </a:rPr>
              <a:t>cooling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exclusively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infarcted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area,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started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10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min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before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actual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libri"/>
                <a:cs typeface="Calibri"/>
              </a:rPr>
              <a:t>reperfusion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leaving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adjacent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myocardium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unaffected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i="1">
                <a:solidFill>
                  <a:srgbClr val="FF0000"/>
                </a:solidFill>
                <a:latin typeface="Calibri"/>
                <a:cs typeface="Calibri"/>
              </a:rPr>
              <a:t>(“occlusion</a:t>
            </a:r>
            <a:r>
              <a:rPr dirty="0" sz="1200" spc="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200" spc="-10" i="1">
                <a:solidFill>
                  <a:srgbClr val="FF0000"/>
                </a:solidFill>
                <a:latin typeface="Calibri"/>
                <a:cs typeface="Calibri"/>
              </a:rPr>
              <a:t>phase”)</a:t>
            </a:r>
            <a:endParaRPr sz="1200">
              <a:latin typeface="Calibri"/>
              <a:cs typeface="Calibri"/>
            </a:endParaRPr>
          </a:p>
          <a:p>
            <a:pPr marL="433070" indent="-34417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433070" algn="l"/>
              </a:tabLst>
            </a:pPr>
            <a:r>
              <a:rPr dirty="0" sz="1200">
                <a:latin typeface="Calibri"/>
                <a:cs typeface="Calibri"/>
              </a:rPr>
              <a:t>After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10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min,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balloon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deflated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cooling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continued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10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more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baseline="11574" sz="1800">
                <a:latin typeface="Calibri"/>
                <a:cs typeface="Calibri"/>
              </a:rPr>
              <a:t>minutes</a:t>
            </a:r>
            <a:r>
              <a:rPr dirty="0" baseline="11574" sz="1800" spc="-52">
                <a:latin typeface="Times New Roman"/>
                <a:cs typeface="Times New Roman"/>
              </a:rPr>
              <a:t> </a:t>
            </a:r>
            <a:r>
              <a:rPr dirty="0" baseline="11574" sz="1800" spc="-15" i="1">
                <a:solidFill>
                  <a:srgbClr val="FF0000"/>
                </a:solidFill>
                <a:latin typeface="Calibri"/>
                <a:cs typeface="Calibri"/>
              </a:rPr>
              <a:t>(“reperfusion phase”)</a:t>
            </a:r>
            <a:endParaRPr baseline="11574" sz="1800">
              <a:latin typeface="Calibri"/>
              <a:cs typeface="Calibri"/>
            </a:endParaRPr>
          </a:p>
          <a:p>
            <a:pPr marL="431800" indent="-342900">
              <a:lnSpc>
                <a:spcPct val="100000"/>
              </a:lnSpc>
              <a:spcBef>
                <a:spcPts val="800"/>
              </a:spcBef>
              <a:buSzPct val="103571"/>
              <a:buFont typeface="Arial"/>
              <a:buChar char="•"/>
              <a:tabLst>
                <a:tab pos="431800" algn="l"/>
              </a:tabLst>
            </a:pP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Primary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endpoint: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infarct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size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on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MRI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at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3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 i="1">
                <a:solidFill>
                  <a:srgbClr val="CC3200"/>
                </a:solidFill>
                <a:latin typeface="Calibri"/>
                <a:cs typeface="Calibri"/>
              </a:rPr>
              <a:t>month</a:t>
            </a:r>
            <a:endParaRPr sz="140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  <a:spcBef>
                <a:spcPts val="225"/>
              </a:spcBef>
            </a:pP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dirty="0" sz="18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CoolCell</a:t>
            </a:r>
            <a:r>
              <a:rPr dirty="0" sz="12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Catheter®</a:t>
            </a:r>
            <a:r>
              <a:rPr dirty="0" sz="1200" spc="2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is</a:t>
            </a:r>
            <a:r>
              <a:rPr dirty="0" sz="1200" spc="-20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modified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Rayflow®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monorail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infusion</a:t>
            </a:r>
            <a:r>
              <a:rPr dirty="0" sz="1200" spc="-20" b="1" i="1">
                <a:latin typeface="Calibri"/>
                <a:cs typeface="Calibri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catheter,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equipped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with</a:t>
            </a:r>
            <a:r>
              <a:rPr dirty="0" sz="1200" spc="-20" b="1" i="1">
                <a:latin typeface="Calibri"/>
                <a:cs typeface="Calibri"/>
              </a:rPr>
              <a:t> </a:t>
            </a:r>
            <a:r>
              <a:rPr dirty="0" sz="1200" b="1" i="1">
                <a:latin typeface="Calibri"/>
                <a:cs typeface="Calibri"/>
              </a:rPr>
              <a:t>balloon</a:t>
            </a:r>
            <a:r>
              <a:rPr dirty="0" sz="1200" spc="-15" b="1" i="1">
                <a:latin typeface="Calibri"/>
                <a:cs typeface="Calibri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(Hexacath)</a:t>
            </a:r>
            <a:endParaRPr sz="1200">
              <a:latin typeface="Calibri"/>
              <a:cs typeface="Calibri"/>
            </a:endParaRPr>
          </a:p>
          <a:p>
            <a:pPr marL="161290">
              <a:lnSpc>
                <a:spcPct val="100000"/>
              </a:lnSpc>
              <a:spcBef>
                <a:spcPts val="25"/>
              </a:spcBef>
            </a:pPr>
            <a:r>
              <a:rPr dirty="0" sz="1400" spc="-25" i="1">
                <a:latin typeface="Calibri"/>
                <a:cs typeface="Calibri"/>
              </a:rPr>
              <a:t>hh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Potential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conflicts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94367" y="942111"/>
            <a:ext cx="7122795" cy="290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Speaker's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Nico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Pijls</a:t>
            </a:r>
            <a:endParaRPr sz="2000">
              <a:latin typeface="Calibri"/>
              <a:cs typeface="Calibri"/>
            </a:endParaRPr>
          </a:p>
          <a:p>
            <a:pPr marL="61594" marR="447040">
              <a:lnSpc>
                <a:spcPts val="4360"/>
              </a:lnSpc>
              <a:spcBef>
                <a:spcPts val="350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3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following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conflicts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Receipt</a:t>
            </a:r>
            <a:r>
              <a:rPr dirty="0" sz="2000" spc="-9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grants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/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research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support: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Abbott,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Hexacath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285"/>
              </a:spcBef>
            </a:pPr>
            <a:r>
              <a:rPr dirty="0" sz="2000">
                <a:latin typeface="Calibri"/>
                <a:cs typeface="Calibri"/>
              </a:rPr>
              <a:t>Receipt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honoraria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fees: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Heartflow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(SAB)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760"/>
              </a:spcBef>
            </a:pPr>
            <a:r>
              <a:rPr dirty="0" sz="2000">
                <a:latin typeface="Calibri"/>
                <a:cs typeface="Calibri"/>
              </a:rPr>
              <a:t>Stock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shareholder: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ASML,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GE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HealthCare,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Heartflow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,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Philips</a:t>
            </a:r>
            <a:endParaRPr sz="2000">
              <a:latin typeface="Calibri"/>
              <a:cs typeface="Calibri"/>
            </a:endParaRPr>
          </a:p>
          <a:p>
            <a:pPr marL="61594" marR="5080">
              <a:lnSpc>
                <a:spcPts val="2160"/>
              </a:lnSpc>
              <a:spcBef>
                <a:spcPts val="1035"/>
              </a:spcBef>
            </a:pPr>
            <a:r>
              <a:rPr dirty="0" sz="2000" spc="-10">
                <a:latin typeface="Calibri"/>
                <a:cs typeface="Calibri"/>
              </a:rPr>
              <a:t>Patents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pending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in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field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aortic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valve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stenosis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and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coronary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microcirculation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this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51263" y="672805"/>
            <a:ext cx="4160520" cy="239204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Background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1400" spc="-3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EURO-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ICE</a:t>
            </a:r>
            <a:r>
              <a:rPr dirty="0" u="sng" sz="1400" spc="-3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study</a:t>
            </a:r>
            <a:endParaRPr sz="1400">
              <a:latin typeface="Calibri"/>
              <a:cs typeface="Calibri"/>
            </a:endParaRPr>
          </a:p>
          <a:p>
            <a:pPr marL="115570" marR="559435" indent="-103505">
              <a:lnSpc>
                <a:spcPct val="140000"/>
              </a:lnSpc>
              <a:spcBef>
                <a:spcPts val="70"/>
              </a:spcBef>
              <a:buSzPct val="91666"/>
              <a:buFont typeface="Calibri"/>
              <a:buChar char="-"/>
              <a:tabLst>
                <a:tab pos="115570" algn="l"/>
                <a:tab pos="118110" algn="l"/>
              </a:tabLst>
            </a:pPr>
            <a:r>
              <a:rPr dirty="0" sz="12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Reperfusion</a:t>
            </a:r>
            <a:r>
              <a:rPr dirty="0" sz="12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Injury</a:t>
            </a:r>
            <a:r>
              <a:rPr dirty="0" sz="1200" spc="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myocardial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infarction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occurs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libri"/>
                <a:cs typeface="Calibri"/>
              </a:rPr>
              <a:t>the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first</a:t>
            </a:r>
            <a:r>
              <a:rPr dirty="0" sz="12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minutes</a:t>
            </a:r>
            <a:r>
              <a:rPr dirty="0" sz="12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around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reperfusion,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i.e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immediately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after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opening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occluded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coronary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artery</a:t>
            </a:r>
            <a:endParaRPr sz="1200">
              <a:latin typeface="Calibri"/>
              <a:cs typeface="Calibri"/>
            </a:endParaRPr>
          </a:p>
          <a:p>
            <a:pPr marL="115570" marR="278130" indent="-69215">
              <a:lnSpc>
                <a:spcPct val="140000"/>
              </a:lnSpc>
              <a:buFont typeface="Calibri"/>
              <a:buChar char="-"/>
              <a:tabLst>
                <a:tab pos="115570" algn="l"/>
                <a:tab pos="127000" algn="l"/>
              </a:tabLst>
            </a:pPr>
            <a:r>
              <a:rPr dirty="0" sz="1200">
                <a:solidFill>
                  <a:srgbClr val="C00000"/>
                </a:solidFill>
                <a:latin typeface="Times New Roman"/>
                <a:cs typeface="Times New Roman"/>
              </a:rPr>
              <a:t>	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Hypothermia</a:t>
            </a:r>
            <a:r>
              <a:rPr dirty="0" sz="12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reduces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reperfusion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injury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infarct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size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5" b="1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2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animal</a:t>
            </a:r>
            <a:r>
              <a:rPr dirty="0" sz="12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models</a:t>
            </a:r>
            <a:r>
              <a:rPr dirty="0" sz="120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acute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myocardial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infarction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u="sng" sz="12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only</a:t>
            </a:r>
            <a:r>
              <a:rPr dirty="0" sz="12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if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started</a:t>
            </a:r>
            <a:r>
              <a:rPr dirty="0" sz="12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effective</a:t>
            </a:r>
            <a:r>
              <a:rPr dirty="0" sz="12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u="sng" sz="12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before</a:t>
            </a:r>
            <a:r>
              <a:rPr dirty="0" sz="1200" spc="-2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reperfusion</a:t>
            </a:r>
            <a:r>
              <a:rPr dirty="0" sz="1200" spc="-3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occurs</a:t>
            </a:r>
            <a:endParaRPr sz="1200">
              <a:latin typeface="Calibri"/>
              <a:cs typeface="Calibri"/>
            </a:endParaRPr>
          </a:p>
          <a:p>
            <a:pPr marL="115570" marR="5080" indent="-69215">
              <a:lnSpc>
                <a:spcPct val="140000"/>
              </a:lnSpc>
              <a:buFont typeface="Calibri"/>
              <a:buChar char="-"/>
              <a:tabLst>
                <a:tab pos="115570" algn="l"/>
                <a:tab pos="127000" algn="l"/>
              </a:tabLst>
            </a:pP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spc="-10">
                <a:latin typeface="Calibri"/>
                <a:cs typeface="Calibri"/>
              </a:rPr>
              <a:t>Systemic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hypothermia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humans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shows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no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benefit</a:t>
            </a:r>
            <a:r>
              <a:rPr dirty="0" sz="12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due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libri"/>
                <a:cs typeface="Calibri"/>
              </a:rPr>
              <a:t>slow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insufficient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induction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temperature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decrease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infarct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libri"/>
                <a:cs typeface="Calibri"/>
              </a:rPr>
              <a:t>area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767402" y="637584"/>
            <a:ext cx="4276725" cy="255143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Limitations</a:t>
            </a:r>
            <a:r>
              <a:rPr dirty="0" u="sng" sz="1400" spc="-4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Systemic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Cooling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Methods</a:t>
            </a:r>
            <a:endParaRPr sz="1400">
              <a:latin typeface="Calibri"/>
              <a:cs typeface="Calibri"/>
            </a:endParaRPr>
          </a:p>
          <a:p>
            <a:pPr marL="12700" marR="363855">
              <a:lnSpc>
                <a:spcPct val="150000"/>
              </a:lnSpc>
              <a:spcBef>
                <a:spcPts val="40"/>
              </a:spcBef>
            </a:pP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(like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vena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cava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coil,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 i="1">
                <a:solidFill>
                  <a:srgbClr val="C00000"/>
                </a:solidFill>
                <a:latin typeface="Calibri"/>
                <a:cs typeface="Calibri"/>
              </a:rPr>
              <a:t>intravenous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cold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saline,</a:t>
            </a:r>
            <a:r>
              <a:rPr dirty="0" sz="12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ice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C00000"/>
                </a:solidFill>
                <a:latin typeface="Calibri"/>
                <a:cs typeface="Calibri"/>
              </a:rPr>
              <a:t>packages,</a:t>
            </a:r>
            <a:r>
              <a:rPr dirty="0" sz="12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0" b="1" i="1">
                <a:solidFill>
                  <a:srgbClr val="C00000"/>
                </a:solidFill>
                <a:latin typeface="Calibri"/>
                <a:cs typeface="Calibri"/>
              </a:rPr>
              <a:t>etc)</a:t>
            </a:r>
            <a:r>
              <a:rPr dirty="0" sz="12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Cooling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not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fast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enough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b="1" i="1">
                <a:latin typeface="Calibri"/>
                <a:cs typeface="Calibri"/>
              </a:rPr>
              <a:t>Coolino not deep enouoh: 2-5 °C </a:t>
            </a:r>
            <a:r>
              <a:rPr dirty="0" sz="1200" spc="-20" b="1" i="1">
                <a:latin typeface="Calibri"/>
                <a:cs typeface="Calibri"/>
              </a:rPr>
              <a:t>only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-25" b="1" i="1">
                <a:latin typeface="Calibri"/>
                <a:cs typeface="Calibri"/>
              </a:rPr>
              <a:t>Too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many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side-</a:t>
            </a:r>
            <a:r>
              <a:rPr dirty="0" sz="1200" b="1" i="1">
                <a:latin typeface="Calibri"/>
                <a:cs typeface="Calibri"/>
              </a:rPr>
              <a:t>effects: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shivering,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volume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overload</a:t>
            </a:r>
            <a:endParaRPr sz="1200">
              <a:latin typeface="Calibri"/>
              <a:cs typeface="Calibri"/>
            </a:endParaRPr>
          </a:p>
          <a:p>
            <a:pPr marL="12700" marR="105410">
              <a:lnSpc>
                <a:spcPct val="150000"/>
              </a:lnSpc>
            </a:pPr>
            <a:r>
              <a:rPr dirty="0" sz="1200" b="1" i="1">
                <a:latin typeface="Calibri"/>
                <a:cs typeface="Calibri"/>
              </a:rPr>
              <a:t>Cooling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occurs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everywhere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u="sng" sz="12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except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place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to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be: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occluded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myocardium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</a:pPr>
            <a:r>
              <a:rPr dirty="0" sz="1200" spc="-10" b="1" i="1">
                <a:latin typeface="Calibri"/>
                <a:cs typeface="Calibri"/>
              </a:rPr>
              <a:t>Logistically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complex: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ambulance,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cathlab,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anesthesiology,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CCU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or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25" b="1" i="1">
                <a:latin typeface="Calibri"/>
                <a:cs typeface="Calibri"/>
              </a:rPr>
              <a:t>IC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unit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Calibri"/>
                <a:cs typeface="Calibri"/>
              </a:rPr>
              <a:t>all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 b="1" i="1">
                <a:latin typeface="Calibri"/>
                <a:cs typeface="Calibri"/>
              </a:rPr>
              <a:t>involved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00895" y="3102336"/>
            <a:ext cx="1135380" cy="1256665"/>
            <a:chOff x="3100895" y="3102336"/>
            <a:chExt cx="1135380" cy="125666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11500" y="3111500"/>
              <a:ext cx="1106629" cy="122778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115183" y="3116624"/>
              <a:ext cx="1106805" cy="1228090"/>
            </a:xfrm>
            <a:custGeom>
              <a:avLst/>
              <a:gdLst/>
              <a:ahLst/>
              <a:cxnLst/>
              <a:rect l="l" t="t" r="r" b="b"/>
              <a:pathLst>
                <a:path w="1106804" h="1228089">
                  <a:moveTo>
                    <a:pt x="0" y="1227787"/>
                  </a:moveTo>
                  <a:lnTo>
                    <a:pt x="1106631" y="1227787"/>
                  </a:lnTo>
                  <a:lnTo>
                    <a:pt x="1106631" y="0"/>
                  </a:lnTo>
                  <a:lnTo>
                    <a:pt x="0" y="0"/>
                  </a:lnTo>
                  <a:lnTo>
                    <a:pt x="0" y="1227787"/>
                  </a:lnTo>
                  <a:close/>
                </a:path>
              </a:pathLst>
            </a:custGeom>
            <a:ln w="28575">
              <a:solidFill>
                <a:srgbClr val="243F6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332685" y="3119939"/>
            <a:ext cx="1155065" cy="1254125"/>
            <a:chOff x="332685" y="3119939"/>
            <a:chExt cx="1155065" cy="125412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899" y="3136900"/>
              <a:ext cx="1126258" cy="1225077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346972" y="3134226"/>
              <a:ext cx="1126490" cy="1225550"/>
            </a:xfrm>
            <a:custGeom>
              <a:avLst/>
              <a:gdLst/>
              <a:ahLst/>
              <a:cxnLst/>
              <a:rect l="l" t="t" r="r" b="b"/>
              <a:pathLst>
                <a:path w="1126490" h="1225550">
                  <a:moveTo>
                    <a:pt x="0" y="1225073"/>
                  </a:moveTo>
                  <a:lnTo>
                    <a:pt x="1126256" y="1225073"/>
                  </a:lnTo>
                  <a:lnTo>
                    <a:pt x="1126256" y="0"/>
                  </a:lnTo>
                  <a:lnTo>
                    <a:pt x="0" y="0"/>
                  </a:lnTo>
                  <a:lnTo>
                    <a:pt x="0" y="1225073"/>
                  </a:lnTo>
                  <a:close/>
                </a:path>
              </a:pathLst>
            </a:custGeom>
            <a:ln w="28575">
              <a:solidFill>
                <a:srgbClr val="243F6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1737626" y="3119939"/>
            <a:ext cx="1135380" cy="1238885"/>
            <a:chOff x="1737626" y="3119939"/>
            <a:chExt cx="1135380" cy="1238885"/>
          </a:xfrm>
        </p:grpSpPr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52599" y="3136900"/>
              <a:ext cx="1106629" cy="1210186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1751914" y="3134226"/>
              <a:ext cx="1106805" cy="1210310"/>
            </a:xfrm>
            <a:custGeom>
              <a:avLst/>
              <a:gdLst/>
              <a:ahLst/>
              <a:cxnLst/>
              <a:rect l="l" t="t" r="r" b="b"/>
              <a:pathLst>
                <a:path w="1106805" h="1210310">
                  <a:moveTo>
                    <a:pt x="0" y="1210185"/>
                  </a:moveTo>
                  <a:lnTo>
                    <a:pt x="1106631" y="1210185"/>
                  </a:lnTo>
                  <a:lnTo>
                    <a:pt x="1106631" y="0"/>
                  </a:lnTo>
                  <a:lnTo>
                    <a:pt x="0" y="0"/>
                  </a:lnTo>
                  <a:lnTo>
                    <a:pt x="0" y="1210185"/>
                  </a:lnTo>
                  <a:close/>
                </a:path>
              </a:pathLst>
            </a:custGeom>
            <a:ln w="28575">
              <a:solidFill>
                <a:srgbClr val="243F6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25712" y="4418780"/>
            <a:ext cx="542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normal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15" name="object 15" descr=""/>
          <p:cNvSpPr txBox="1"/>
          <p:nvPr/>
        </p:nvSpPr>
        <p:spPr>
          <a:xfrm>
            <a:off x="1424546" y="4418780"/>
            <a:ext cx="14255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90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occlusion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65722" y="4418780"/>
            <a:ext cx="16960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after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reperfusion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did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we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53365" y="901776"/>
            <a:ext cx="7740015" cy="9220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Hypothesis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of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EURO-</a:t>
            </a:r>
            <a:r>
              <a:rPr dirty="0" u="sng" sz="140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ICE</a:t>
            </a:r>
            <a:r>
              <a:rPr dirty="0" u="sng" sz="1400" spc="-4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 i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study: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spcBef>
                <a:spcPts val="335"/>
              </a:spcBef>
            </a:pP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Selective</a:t>
            </a:r>
            <a:r>
              <a:rPr dirty="0" sz="14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 i="1">
                <a:solidFill>
                  <a:srgbClr val="C00000"/>
                </a:solidFill>
                <a:latin typeface="Calibri"/>
                <a:cs typeface="Calibri"/>
              </a:rPr>
              <a:t>intracoronary</a:t>
            </a:r>
            <a:r>
              <a:rPr dirty="0" sz="14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hypothermia</a:t>
            </a:r>
            <a:r>
              <a:rPr dirty="0" sz="14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infarct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area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only,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started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before</a:t>
            </a:r>
            <a:r>
              <a:rPr dirty="0" sz="1400" spc="-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reperfusion,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monitored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Calibri"/>
                <a:cs typeface="Calibri"/>
              </a:rPr>
              <a:t>by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distal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coronary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temperature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measurement,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overcomes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prior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limitations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limits</a:t>
            </a:r>
            <a:r>
              <a:rPr dirty="0" sz="14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infarct</a:t>
            </a:r>
            <a:r>
              <a:rPr dirty="0" sz="14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 i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476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95"/>
              </a:spcBef>
              <a:buSzPct val="104166"/>
              <a:buFont typeface="Arial"/>
              <a:buChar char="•"/>
              <a:tabLst>
                <a:tab pos="355600" algn="l"/>
              </a:tabLst>
            </a:pPr>
            <a:r>
              <a:rPr dirty="0"/>
              <a:t>RCT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/>
              <a:t>selective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 spc="-10"/>
              <a:t>intracoronary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/>
              <a:t>hypothermia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/>
              <a:t>200</a:t>
            </a:r>
            <a:r>
              <a:rPr dirty="0" spc="-30" b="0" i="0">
                <a:latin typeface="Times New Roman"/>
                <a:cs typeface="Times New Roman"/>
              </a:rPr>
              <a:t> </a:t>
            </a:r>
            <a:r>
              <a:rPr dirty="0" spc="-10"/>
              <a:t>patients</a:t>
            </a:r>
          </a:p>
          <a:p>
            <a:pPr marL="355600" indent="-342900">
              <a:lnSpc>
                <a:spcPct val="100000"/>
              </a:lnSpc>
              <a:spcBef>
                <a:spcPts val="140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PI: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Nico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Pijls,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Eindhoven,</a:t>
            </a:r>
            <a:r>
              <a:rPr dirty="0" sz="1100" spc="-3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spc="-25" b="0" i="0">
                <a:solidFill>
                  <a:srgbClr val="000000"/>
                </a:solidFill>
                <a:latin typeface="Calibri"/>
                <a:cs typeface="Calibri"/>
              </a:rPr>
              <a:t>NL</a:t>
            </a:r>
            <a:endParaRPr sz="1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Clinical</a:t>
            </a:r>
            <a:r>
              <a:rPr dirty="0" sz="1100" spc="-5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coordination: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Mohamed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El</a:t>
            </a:r>
            <a:r>
              <a:rPr dirty="0" sz="1100" spc="-4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Farissi,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Danielle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Keulards</a:t>
            </a:r>
            <a:endParaRPr sz="1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5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MRI</a:t>
            </a:r>
            <a:r>
              <a:rPr dirty="0" sz="1100" spc="-5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Corelab: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University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Glasgow,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UK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(Colin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Berry,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Kenneth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Mangion)</a:t>
            </a:r>
            <a:endParaRPr sz="1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Statistics: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Marcel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van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‘t</a:t>
            </a:r>
            <a:r>
              <a:rPr dirty="0" sz="1100" spc="-5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Veer,</a:t>
            </a:r>
            <a:r>
              <a:rPr dirty="0" sz="1100" spc="-5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PhD,</a:t>
            </a:r>
            <a:r>
              <a:rPr dirty="0" sz="1100" spc="-5" b="0" i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spc="-25" b="0" i="0">
                <a:solidFill>
                  <a:srgbClr val="000000"/>
                </a:solidFill>
                <a:latin typeface="Calibri"/>
                <a:cs typeface="Calibri"/>
              </a:rPr>
              <a:t>QME</a:t>
            </a:r>
            <a:endParaRPr sz="1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0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DSMB:</a:t>
            </a:r>
            <a:r>
              <a:rPr dirty="0" sz="1100" spc="-5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Nils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Johnson,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Jacques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Koolen,</a:t>
            </a:r>
            <a:r>
              <a:rPr dirty="0" sz="1100" spc="-40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b="0" i="0">
                <a:solidFill>
                  <a:srgbClr val="000000"/>
                </a:solidFill>
                <a:latin typeface="Calibri"/>
                <a:cs typeface="Calibri"/>
              </a:rPr>
              <a:t>Emanuele</a:t>
            </a:r>
            <a:r>
              <a:rPr dirty="0" sz="1100" spc="-35" b="0" i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0" i="0">
                <a:solidFill>
                  <a:srgbClr val="000000"/>
                </a:solidFill>
                <a:latin typeface="Calibri"/>
                <a:cs typeface="Calibri"/>
              </a:rPr>
              <a:t>Barbato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2909" y="3269805"/>
            <a:ext cx="4824730" cy="136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104545"/>
              <a:buFont typeface="Arial"/>
              <a:buChar char="•"/>
              <a:tabLst>
                <a:tab pos="355600" algn="l"/>
              </a:tabLst>
            </a:pPr>
            <a:r>
              <a:rPr dirty="0" sz="1100">
                <a:solidFill>
                  <a:srgbClr val="C00000"/>
                </a:solidFill>
                <a:latin typeface="Calibri"/>
                <a:cs typeface="Calibri"/>
              </a:rPr>
              <a:t>Participating</a:t>
            </a:r>
            <a:r>
              <a:rPr dirty="0" sz="11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C00000"/>
                </a:solidFill>
                <a:latin typeface="Calibri"/>
                <a:cs typeface="Calibri"/>
              </a:rPr>
              <a:t>centers</a:t>
            </a:r>
            <a:r>
              <a:rPr dirty="0" sz="1100" spc="-10">
                <a:latin typeface="Calibri"/>
                <a:cs typeface="Calibri"/>
              </a:rPr>
              <a:t>: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Catharina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Hospital,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Eindhoven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(Otterspoor,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El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Farissi)</a:t>
            </a:r>
            <a:endParaRPr sz="1100">
              <a:latin typeface="Calibri"/>
              <a:cs typeface="Calibri"/>
            </a:endParaRPr>
          </a:p>
          <a:p>
            <a:pPr marL="1590675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Golden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Jubilee,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Glasgow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Oldroyd,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Good)</a:t>
            </a:r>
            <a:endParaRPr sz="1100">
              <a:latin typeface="Calibri"/>
              <a:cs typeface="Calibri"/>
            </a:endParaRPr>
          </a:p>
          <a:p>
            <a:pPr marL="1590675" marR="5080">
              <a:lnSpc>
                <a:spcPct val="100000"/>
              </a:lnSpc>
            </a:pPr>
            <a:r>
              <a:rPr dirty="0" sz="1100" spc="-10">
                <a:latin typeface="Calibri"/>
                <a:cs typeface="Calibri"/>
              </a:rPr>
              <a:t>Rigshospital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Copenhagen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Engstrom,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Thomson-Lonborg)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Essex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Heart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Center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(Keeble,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Karamasis)</a:t>
            </a:r>
            <a:endParaRPr sz="1100">
              <a:latin typeface="Calibri"/>
              <a:cs typeface="Calibri"/>
            </a:endParaRPr>
          </a:p>
          <a:p>
            <a:pPr marL="1590675" marR="216789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Belgrade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(Beleslin)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Aalst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Bruyne)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Orebro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(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Frobert)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Calibri"/>
                <a:cs typeface="Calibri"/>
              </a:rPr>
              <a:t>Lund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Calibri"/>
                <a:cs typeface="Calibri"/>
              </a:rPr>
              <a:t>(Erlinge)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24245" y="1951037"/>
            <a:ext cx="3075940" cy="248602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74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EXCLUSION</a:t>
            </a:r>
            <a:r>
              <a:rPr dirty="0" sz="12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C00000"/>
                </a:solidFill>
                <a:latin typeface="Calibri"/>
                <a:cs typeface="Calibri"/>
              </a:rPr>
              <a:t>CRITERIA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>
                <a:latin typeface="Calibri"/>
                <a:cs typeface="Calibri"/>
              </a:rPr>
              <a:t>Age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&lt;18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or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&gt;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80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 spc="-10">
                <a:latin typeface="Calibri"/>
                <a:cs typeface="Calibri"/>
              </a:rPr>
              <a:t>Pre-</a:t>
            </a:r>
            <a:r>
              <a:rPr dirty="0" sz="1200">
                <a:latin typeface="Calibri"/>
                <a:cs typeface="Calibri"/>
              </a:rPr>
              <a:t>PPCI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TIMI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flow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2-</a:t>
            </a:r>
            <a:r>
              <a:rPr dirty="0" sz="1200" spc="-50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>
                <a:latin typeface="Calibri"/>
                <a:cs typeface="Calibri"/>
              </a:rPr>
              <a:t>Cardiogenic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shock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/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hemodynamic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instability</a:t>
            </a:r>
            <a:endParaRPr sz="1200">
              <a:latin typeface="Calibri"/>
              <a:cs typeface="Calibri"/>
            </a:endParaRPr>
          </a:p>
          <a:p>
            <a:pPr marL="287655" marR="5080" indent="-275590">
              <a:lnSpc>
                <a:spcPct val="150000"/>
              </a:lnSpc>
              <a:buChar char="•"/>
              <a:tabLst>
                <a:tab pos="287655" algn="l"/>
                <a:tab pos="298450" algn="l"/>
              </a:tabLst>
            </a:pPr>
            <a:r>
              <a:rPr dirty="0" sz="1250">
                <a:latin typeface="Arial"/>
                <a:cs typeface="Arial"/>
              </a:rPr>
              <a:t>	</a:t>
            </a:r>
            <a:r>
              <a:rPr dirty="0" sz="1200">
                <a:latin typeface="Calibri"/>
                <a:cs typeface="Calibri"/>
              </a:rPr>
              <a:t>Known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severe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Left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ventricular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dysfunction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Calibri"/>
                <a:cs typeface="Calibri"/>
              </a:rPr>
              <a:t>or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severe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valvular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disease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>
                <a:latin typeface="Calibri"/>
                <a:cs typeface="Calibri"/>
              </a:rPr>
              <a:t>Known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history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anterior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wall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infarction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>
                <a:latin typeface="Calibri"/>
                <a:cs typeface="Calibri"/>
              </a:rPr>
              <a:t>Previous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Calibri"/>
                <a:cs typeface="Calibri"/>
              </a:rPr>
              <a:t>CABG</a:t>
            </a:r>
            <a:endParaRPr sz="12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20"/>
              </a:spcBef>
              <a:buSzPct val="104166"/>
              <a:buFont typeface="Arial"/>
              <a:buChar char="•"/>
              <a:tabLst>
                <a:tab pos="298450" algn="l"/>
              </a:tabLst>
            </a:pPr>
            <a:r>
              <a:rPr dirty="0" sz="1200" spc="-10">
                <a:latin typeface="Calibri"/>
                <a:cs typeface="Calibri"/>
              </a:rPr>
              <a:t>Contra-</a:t>
            </a:r>
            <a:r>
              <a:rPr dirty="0" sz="1200">
                <a:latin typeface="Calibri"/>
                <a:cs typeface="Calibri"/>
              </a:rPr>
              <a:t>indication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Calibri"/>
                <a:cs typeface="Calibri"/>
              </a:rPr>
              <a:t>CMR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Calibri"/>
                <a:cs typeface="Calibri"/>
              </a:rPr>
              <a:t>imaging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914" y="103594"/>
            <a:ext cx="3856354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How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study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executed?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074242" y="1690716"/>
            <a:ext cx="476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30"/>
              </a:lnSpc>
            </a:pP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660398"/>
            <a:ext cx="2992437" cy="382896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48639" y="652120"/>
            <a:ext cx="7804784" cy="42595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>
                <a:latin typeface="Calibri"/>
                <a:cs typeface="Calibri"/>
              </a:rPr>
              <a:t>200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patients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(18-80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years)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large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anterior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wall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STEMI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(ƩST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≥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5mm)</a:t>
            </a:r>
            <a:r>
              <a:rPr dirty="0" sz="1400" spc="-25">
                <a:latin typeface="Calibri"/>
                <a:cs typeface="Calibri"/>
              </a:rPr>
              <a:t> and</a:t>
            </a:r>
            <a:endParaRPr sz="1400">
              <a:latin typeface="Calibri"/>
              <a:cs typeface="Calibri"/>
            </a:endParaRPr>
          </a:p>
          <a:p>
            <a:pPr marL="374015">
              <a:lnSpc>
                <a:spcPct val="100000"/>
              </a:lnSpc>
              <a:spcBef>
                <a:spcPts val="670"/>
              </a:spcBef>
            </a:pPr>
            <a:r>
              <a:rPr dirty="0" sz="1400">
                <a:latin typeface="Calibri"/>
                <a:cs typeface="Calibri"/>
              </a:rPr>
              <a:t>TIMI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0-1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flow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were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randomization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SIH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+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PPCI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PPCI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alone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(controls)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>
                <a:solidFill>
                  <a:srgbClr val="C00000"/>
                </a:solidFill>
                <a:latin typeface="Calibri"/>
                <a:cs typeface="Calibri"/>
              </a:rPr>
              <a:t>SIH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C00000"/>
                </a:solidFill>
                <a:latin typeface="Calibri"/>
                <a:cs typeface="Calibri"/>
              </a:rPr>
              <a:t>group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Infarcted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myocardium</a:t>
            </a:r>
            <a:r>
              <a:rPr dirty="0" sz="1400" spc="-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selectively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cooled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prior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opening</a:t>
            </a:r>
            <a:r>
              <a:rPr dirty="0" sz="1400" spc="-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5" b="1" i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endParaRPr sz="1400">
              <a:latin typeface="Calibri"/>
              <a:cs typeface="Calibri"/>
            </a:endParaRPr>
          </a:p>
          <a:p>
            <a:pPr marL="374015">
              <a:lnSpc>
                <a:spcPct val="100000"/>
              </a:lnSpc>
              <a:spcBef>
                <a:spcPts val="670"/>
              </a:spcBef>
            </a:pP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400" spc="-6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 i="1">
                <a:solidFill>
                  <a:srgbClr val="C00000"/>
                </a:solidFill>
                <a:latin typeface="Calibri"/>
                <a:cs typeface="Calibri"/>
              </a:rPr>
              <a:t>infarct-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related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artery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during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 i="1">
                <a:solidFill>
                  <a:srgbClr val="C00000"/>
                </a:solidFill>
                <a:latin typeface="Calibri"/>
                <a:cs typeface="Calibri"/>
              </a:rPr>
              <a:t>min</a:t>
            </a:r>
            <a:r>
              <a:rPr dirty="0" sz="1400" spc="-1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(using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OTWB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CoolCell-catheter</a:t>
            </a:r>
            <a:r>
              <a:rPr dirty="0" sz="14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5" i="1">
                <a:solidFill>
                  <a:srgbClr val="C00000"/>
                </a:solidFill>
                <a:latin typeface="Calibri"/>
                <a:cs typeface="Calibri"/>
              </a:rPr>
              <a:t>*)</a:t>
            </a:r>
            <a:endParaRPr sz="1400">
              <a:latin typeface="Calibri"/>
              <a:cs typeface="Calibri"/>
            </a:endParaRPr>
          </a:p>
          <a:p>
            <a:pPr marL="369570">
              <a:lnSpc>
                <a:spcPct val="100000"/>
              </a:lnSpc>
              <a:spcBef>
                <a:spcPts val="675"/>
              </a:spcBef>
            </a:pP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“occlusion</a:t>
            </a:r>
            <a:r>
              <a:rPr dirty="0" sz="14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phase”</a:t>
            </a:r>
            <a:r>
              <a:rPr dirty="0" sz="14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(saline</a:t>
            </a:r>
            <a:r>
              <a:rPr dirty="0" sz="1400" spc="-1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infusion</a:t>
            </a:r>
            <a:r>
              <a:rPr dirty="0" sz="1400" spc="-2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400" spc="-1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22°</a:t>
            </a:r>
            <a:r>
              <a:rPr dirty="0" sz="1400" spc="-1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dirty="0" sz="1400" spc="-2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dirty="0" sz="1400" spc="-1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~</a:t>
            </a:r>
            <a:r>
              <a:rPr dirty="0" sz="1400" spc="-15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C00000"/>
                </a:solidFill>
                <a:latin typeface="Calibri"/>
                <a:cs typeface="Calibri"/>
              </a:rPr>
              <a:t>20</a:t>
            </a:r>
            <a:r>
              <a:rPr dirty="0" sz="1400" spc="-10" i="1">
                <a:solidFill>
                  <a:srgbClr val="C00000"/>
                </a:solidFill>
                <a:latin typeface="Calibri"/>
                <a:cs typeface="Calibri"/>
              </a:rPr>
              <a:t> ml/min)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 spc="-10">
                <a:latin typeface="Calibri"/>
                <a:cs typeface="Calibri"/>
              </a:rPr>
              <a:t>Continuous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instantaneous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feedback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distal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pressure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temperature</a:t>
            </a:r>
            <a:endParaRPr sz="1400">
              <a:latin typeface="Calibri"/>
              <a:cs typeface="Calibri"/>
            </a:endParaRPr>
          </a:p>
          <a:p>
            <a:pPr marL="374015">
              <a:lnSpc>
                <a:spcPct val="100000"/>
              </a:lnSpc>
              <a:spcBef>
                <a:spcPts val="670"/>
              </a:spcBef>
            </a:pPr>
            <a:r>
              <a:rPr dirty="0" sz="1400">
                <a:latin typeface="Calibri"/>
                <a:cs typeface="Calibri"/>
              </a:rPr>
              <a:t>(Abbott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Pressure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Wire®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pressure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temperature):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target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temp</a:t>
            </a:r>
            <a:r>
              <a:rPr dirty="0" sz="1400" spc="-1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29-33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25" i="1">
                <a:solidFill>
                  <a:srgbClr val="FF0000"/>
                </a:solidFill>
                <a:latin typeface="Calibri"/>
                <a:cs typeface="Calibri"/>
              </a:rPr>
              <a:t>°C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>
                <a:latin typeface="Calibri"/>
                <a:cs typeface="Calibri"/>
              </a:rPr>
              <a:t>no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risk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volume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overload,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no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systemic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effects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>
                <a:latin typeface="Calibri"/>
                <a:cs typeface="Calibri"/>
              </a:rPr>
              <a:t>cooling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exclusively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infarcted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area;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adjacent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myocardium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unaffected</a:t>
            </a:r>
            <a:endParaRPr sz="1400">
              <a:latin typeface="Calibri"/>
              <a:cs typeface="Calibri"/>
            </a:endParaRPr>
          </a:p>
          <a:p>
            <a:pPr marL="374015" marR="2717800" indent="-361950">
              <a:lnSpc>
                <a:spcPct val="140000"/>
              </a:lnSpc>
              <a:buChar char="•"/>
              <a:tabLst>
                <a:tab pos="374015" algn="l"/>
                <a:tab pos="379095" algn="l"/>
              </a:tabLst>
            </a:pPr>
            <a:r>
              <a:rPr dirty="0" sz="1450">
                <a:latin typeface="Arial"/>
                <a:cs typeface="Arial"/>
              </a:rPr>
              <a:t>	</a:t>
            </a:r>
            <a:r>
              <a:rPr dirty="0" sz="1400">
                <a:latin typeface="Calibri"/>
                <a:cs typeface="Calibri"/>
              </a:rPr>
              <a:t>After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min,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balloon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deflated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cooling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continued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more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minutes: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“reperfusion</a:t>
            </a: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phase”</a:t>
            </a:r>
            <a:r>
              <a:rPr dirty="0" sz="1400" spc="28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(saline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dirty="0" sz="1400" spc="-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°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at</a:t>
            </a:r>
            <a:r>
              <a:rPr dirty="0" sz="1400" spc="-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i="1">
                <a:solidFill>
                  <a:srgbClr val="FF0000"/>
                </a:solidFill>
                <a:latin typeface="Calibri"/>
                <a:cs typeface="Calibri"/>
              </a:rPr>
              <a:t>15-30</a:t>
            </a:r>
            <a:r>
              <a:rPr dirty="0" sz="1400" spc="-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i="1">
                <a:solidFill>
                  <a:srgbClr val="FF0000"/>
                </a:solidFill>
                <a:latin typeface="Calibri"/>
                <a:cs typeface="Calibri"/>
              </a:rPr>
              <a:t>ml/min)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103571"/>
              <a:buFont typeface="Arial"/>
              <a:buChar char="•"/>
              <a:tabLst>
                <a:tab pos="355600" algn="l"/>
              </a:tabLst>
            </a:pP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Primary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endpoint: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infarct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size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on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MRI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at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C3200"/>
                </a:solidFill>
                <a:latin typeface="Calibri"/>
                <a:cs typeface="Calibri"/>
              </a:rPr>
              <a:t>3</a:t>
            </a:r>
            <a:r>
              <a:rPr dirty="0" sz="14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 i="1">
                <a:solidFill>
                  <a:srgbClr val="CC3200"/>
                </a:solidFill>
                <a:latin typeface="Calibri"/>
                <a:cs typeface="Calibri"/>
              </a:rPr>
              <a:t>month</a:t>
            </a:r>
            <a:endParaRPr sz="1400">
              <a:latin typeface="Calibri"/>
              <a:cs typeface="Calibri"/>
            </a:endParaRPr>
          </a:p>
          <a:p>
            <a:pPr marL="116839">
              <a:lnSpc>
                <a:spcPct val="100000"/>
              </a:lnSpc>
              <a:spcBef>
                <a:spcPts val="1245"/>
              </a:spcBef>
            </a:pPr>
            <a:r>
              <a:rPr dirty="0" sz="1800">
                <a:solidFill>
                  <a:srgbClr val="FF0000"/>
                </a:solidFill>
                <a:latin typeface="Calibri"/>
                <a:cs typeface="Calibri"/>
              </a:rPr>
              <a:t>*</a:t>
            </a:r>
            <a:r>
              <a:rPr dirty="0" sz="1800" spc="-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CoolCell</a:t>
            </a:r>
            <a:r>
              <a:rPr dirty="0" sz="14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Catheter®</a:t>
            </a:r>
            <a:r>
              <a:rPr dirty="0" sz="1400" spc="-2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is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modified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Rayflow®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monorail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infusion</a:t>
            </a:r>
            <a:r>
              <a:rPr dirty="0" sz="1400" spc="-25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catheter,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equipped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with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b="1" i="1">
                <a:latin typeface="Calibri"/>
                <a:cs typeface="Calibri"/>
              </a:rPr>
              <a:t>balloon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(Hexacath)</a:t>
            </a:r>
            <a:endParaRPr sz="1400">
              <a:latin typeface="Calibri"/>
              <a:cs typeface="Calibri"/>
            </a:endParaRPr>
          </a:p>
          <a:p>
            <a:pPr marL="116839">
              <a:lnSpc>
                <a:spcPct val="100000"/>
              </a:lnSpc>
              <a:spcBef>
                <a:spcPts val="25"/>
              </a:spcBef>
            </a:pPr>
            <a:r>
              <a:rPr dirty="0" sz="1400" spc="-25" i="1">
                <a:latin typeface="Calibri"/>
                <a:cs typeface="Calibri"/>
              </a:rPr>
              <a:t>hh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145131" y="3092145"/>
            <a:ext cx="171450" cy="883285"/>
            <a:chOff x="2145131" y="3092145"/>
            <a:chExt cx="171450" cy="883285"/>
          </a:xfrm>
        </p:grpSpPr>
        <p:sp>
          <p:nvSpPr>
            <p:cNvPr id="4" name="object 4" descr=""/>
            <p:cNvSpPr/>
            <p:nvPr/>
          </p:nvSpPr>
          <p:spPr>
            <a:xfrm>
              <a:off x="2230856" y="3111487"/>
              <a:ext cx="0" cy="845185"/>
            </a:xfrm>
            <a:custGeom>
              <a:avLst/>
              <a:gdLst/>
              <a:ahLst/>
              <a:cxnLst/>
              <a:rect l="l" t="t" r="r" b="b"/>
              <a:pathLst>
                <a:path w="0" h="845185">
                  <a:moveTo>
                    <a:pt x="0" y="0"/>
                  </a:moveTo>
                  <a:lnTo>
                    <a:pt x="0" y="844557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164181" y="3111195"/>
              <a:ext cx="133350" cy="845185"/>
            </a:xfrm>
            <a:custGeom>
              <a:avLst/>
              <a:gdLst/>
              <a:ahLst/>
              <a:cxnLst/>
              <a:rect l="l" t="t" r="r" b="b"/>
              <a:pathLst>
                <a:path w="133350" h="845185">
                  <a:moveTo>
                    <a:pt x="133350" y="114300"/>
                  </a:moveTo>
                  <a:lnTo>
                    <a:pt x="66675" y="0"/>
                  </a:lnTo>
                  <a:lnTo>
                    <a:pt x="0" y="114300"/>
                  </a:lnTo>
                </a:path>
                <a:path w="133350" h="845185">
                  <a:moveTo>
                    <a:pt x="0" y="730846"/>
                  </a:moveTo>
                  <a:lnTo>
                    <a:pt x="66675" y="845143"/>
                  </a:lnTo>
                  <a:lnTo>
                    <a:pt x="133350" y="73084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989785" y="1193796"/>
            <a:ext cx="6597650" cy="3302635"/>
            <a:chOff x="1989785" y="1193796"/>
            <a:chExt cx="6597650" cy="3302635"/>
          </a:xfrm>
        </p:grpSpPr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01899" y="1193796"/>
              <a:ext cx="6085052" cy="3302152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422925" y="1998979"/>
              <a:ext cx="247650" cy="242570"/>
            </a:xfrm>
            <a:custGeom>
              <a:avLst/>
              <a:gdLst/>
              <a:ahLst/>
              <a:cxnLst/>
              <a:rect l="l" t="t" r="r" b="b"/>
              <a:pathLst>
                <a:path w="247650" h="242569">
                  <a:moveTo>
                    <a:pt x="247624" y="0"/>
                  </a:moveTo>
                  <a:lnTo>
                    <a:pt x="0" y="242290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375275" y="2197315"/>
              <a:ext cx="91440" cy="90805"/>
            </a:xfrm>
            <a:custGeom>
              <a:avLst/>
              <a:gdLst/>
              <a:ahLst/>
              <a:cxnLst/>
              <a:rect l="l" t="t" r="r" b="b"/>
              <a:pathLst>
                <a:path w="91439" h="90805">
                  <a:moveTo>
                    <a:pt x="31292" y="0"/>
                  </a:moveTo>
                  <a:lnTo>
                    <a:pt x="0" y="90589"/>
                  </a:lnTo>
                  <a:lnTo>
                    <a:pt x="91249" y="61264"/>
                  </a:lnTo>
                  <a:lnTo>
                    <a:pt x="312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792865" y="2808109"/>
              <a:ext cx="225425" cy="207010"/>
            </a:xfrm>
            <a:custGeom>
              <a:avLst/>
              <a:gdLst/>
              <a:ahLst/>
              <a:cxnLst/>
              <a:rect l="l" t="t" r="r" b="b"/>
              <a:pathLst>
                <a:path w="225425" h="207010">
                  <a:moveTo>
                    <a:pt x="225221" y="20701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AF4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743780" y="2762986"/>
              <a:ext cx="92710" cy="90170"/>
            </a:xfrm>
            <a:custGeom>
              <a:avLst/>
              <a:gdLst/>
              <a:ahLst/>
              <a:cxnLst/>
              <a:rect l="l" t="t" r="r" b="b"/>
              <a:pathLst>
                <a:path w="92710" h="90169">
                  <a:moveTo>
                    <a:pt x="0" y="0"/>
                  </a:moveTo>
                  <a:lnTo>
                    <a:pt x="34112" y="89573"/>
                  </a:lnTo>
                  <a:lnTo>
                    <a:pt x="92125" y="26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018360" y="1713522"/>
              <a:ext cx="811530" cy="1146810"/>
            </a:xfrm>
            <a:custGeom>
              <a:avLst/>
              <a:gdLst/>
              <a:ahLst/>
              <a:cxnLst/>
              <a:rect l="l" t="t" r="r" b="b"/>
              <a:pathLst>
                <a:path w="811530" h="1146810">
                  <a:moveTo>
                    <a:pt x="0" y="0"/>
                  </a:moveTo>
                  <a:lnTo>
                    <a:pt x="811047" y="1146606"/>
                  </a:lnTo>
                </a:path>
              </a:pathLst>
            </a:custGeom>
            <a:ln w="5715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48419" y="2795079"/>
              <a:ext cx="169545" cy="189865"/>
            </a:xfrm>
            <a:custGeom>
              <a:avLst/>
              <a:gdLst/>
              <a:ahLst/>
              <a:cxnLst/>
              <a:rect l="l" t="t" r="r" b="b"/>
              <a:pathLst>
                <a:path w="169544" h="189864">
                  <a:moveTo>
                    <a:pt x="139966" y="0"/>
                  </a:moveTo>
                  <a:lnTo>
                    <a:pt x="0" y="99009"/>
                  </a:lnTo>
                  <a:lnTo>
                    <a:pt x="168998" y="189471"/>
                  </a:lnTo>
                  <a:lnTo>
                    <a:pt x="13996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513255" y="3263607"/>
            <a:ext cx="5391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-</a:t>
            </a:r>
            <a:r>
              <a:rPr dirty="0" sz="2400" spc="-25">
                <a:latin typeface="Calibri"/>
                <a:cs typeface="Calibri"/>
              </a:rPr>
              <a:t>6°C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7660" y="643215"/>
            <a:ext cx="8789670" cy="1340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6905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Continuous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feedback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aortic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pressure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(red),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distal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coronary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pressure(green),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distal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coronary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temperature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(blue)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using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Coroventis</a:t>
            </a:r>
            <a:r>
              <a:rPr dirty="0" sz="1400" spc="-15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 i="1">
                <a:solidFill>
                  <a:srgbClr val="C00000"/>
                </a:solidFill>
                <a:latin typeface="Calibri"/>
                <a:cs typeface="Calibri"/>
              </a:rPr>
              <a:t>®</a:t>
            </a:r>
            <a:r>
              <a:rPr dirty="0" sz="1400" spc="30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spc="-10" b="1" i="1">
                <a:solidFill>
                  <a:srgbClr val="C00000"/>
                </a:solidFill>
                <a:latin typeface="Calibri"/>
                <a:cs typeface="Calibri"/>
              </a:rPr>
              <a:t>software</a:t>
            </a:r>
            <a:endParaRPr sz="1400">
              <a:latin typeface="Calibri"/>
              <a:cs typeface="Calibri"/>
            </a:endParaRPr>
          </a:p>
          <a:p>
            <a:pPr marL="12700" marR="6560820">
              <a:lnSpc>
                <a:spcPts val="1920"/>
              </a:lnSpc>
              <a:spcBef>
                <a:spcPts val="45"/>
              </a:spcBef>
            </a:pPr>
            <a:r>
              <a:rPr dirty="0" sz="1600" i="1">
                <a:latin typeface="Calibri"/>
                <a:cs typeface="Calibri"/>
              </a:rPr>
              <a:t>Start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intracoronary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cooling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(occluded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coronary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artery)</a:t>
            </a:r>
            <a:endParaRPr sz="1600">
              <a:latin typeface="Calibri"/>
              <a:cs typeface="Calibri"/>
            </a:endParaRPr>
          </a:p>
          <a:p>
            <a:pPr marL="5051425">
              <a:lnSpc>
                <a:spcPct val="100000"/>
              </a:lnSpc>
              <a:spcBef>
                <a:spcPts val="944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aortic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096827" y="2851351"/>
            <a:ext cx="22510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distal</a:t>
            </a:r>
            <a:r>
              <a:rPr dirty="0" sz="18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8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803140" y="3383720"/>
            <a:ext cx="2625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distal</a:t>
            </a:r>
            <a:r>
              <a:rPr dirty="0" sz="18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8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temperature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2857500" y="3060700"/>
            <a:ext cx="6296025" cy="1287780"/>
            <a:chOff x="2857500" y="3060700"/>
            <a:chExt cx="6296025" cy="1287780"/>
          </a:xfrm>
        </p:grpSpPr>
        <p:sp>
          <p:nvSpPr>
            <p:cNvPr id="19" name="object 19" descr=""/>
            <p:cNvSpPr/>
            <p:nvPr/>
          </p:nvSpPr>
          <p:spPr>
            <a:xfrm>
              <a:off x="7513802" y="3782554"/>
              <a:ext cx="1630680" cy="556260"/>
            </a:xfrm>
            <a:custGeom>
              <a:avLst/>
              <a:gdLst/>
              <a:ahLst/>
              <a:cxnLst/>
              <a:rect l="l" t="t" r="r" b="b"/>
              <a:pathLst>
                <a:path w="1630679" h="556260">
                  <a:moveTo>
                    <a:pt x="0" y="556083"/>
                  </a:moveTo>
                  <a:lnTo>
                    <a:pt x="1630196" y="0"/>
                  </a:lnTo>
                </a:path>
              </a:pathLst>
            </a:custGeom>
            <a:ln w="19050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083211" y="3666401"/>
              <a:ext cx="0" cy="90170"/>
            </a:xfrm>
            <a:custGeom>
              <a:avLst/>
              <a:gdLst/>
              <a:ahLst/>
              <a:cxnLst/>
              <a:rect l="l" t="t" r="r" b="b"/>
              <a:pathLst>
                <a:path w="0" h="90170">
                  <a:moveTo>
                    <a:pt x="0" y="0"/>
                  </a:moveTo>
                  <a:lnTo>
                    <a:pt x="0" y="89903"/>
                  </a:lnTo>
                </a:path>
              </a:pathLst>
            </a:custGeom>
            <a:ln w="38100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026061" y="3737254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5715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A7EB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04100" y="3060700"/>
              <a:ext cx="736600" cy="584200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7505649" y="3183572"/>
              <a:ext cx="502284" cy="367030"/>
            </a:xfrm>
            <a:custGeom>
              <a:avLst/>
              <a:gdLst/>
              <a:ahLst/>
              <a:cxnLst/>
              <a:rect l="l" t="t" r="r" b="b"/>
              <a:pathLst>
                <a:path w="502284" h="367029">
                  <a:moveTo>
                    <a:pt x="0" y="366433"/>
                  </a:moveTo>
                  <a:lnTo>
                    <a:pt x="501662" y="0"/>
                  </a:lnTo>
                </a:path>
              </a:pathLst>
            </a:custGeom>
            <a:ln w="28575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966646" y="3144253"/>
              <a:ext cx="94615" cy="85725"/>
            </a:xfrm>
            <a:custGeom>
              <a:avLst/>
              <a:gdLst/>
              <a:ahLst/>
              <a:cxnLst/>
              <a:rect l="l" t="t" r="r" b="b"/>
              <a:pathLst>
                <a:path w="94615" h="85725">
                  <a:moveTo>
                    <a:pt x="94513" y="0"/>
                  </a:moveTo>
                  <a:lnTo>
                    <a:pt x="0" y="15951"/>
                  </a:lnTo>
                  <a:lnTo>
                    <a:pt x="50571" y="85178"/>
                  </a:lnTo>
                  <a:lnTo>
                    <a:pt x="94513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57500" y="3911600"/>
              <a:ext cx="1079500" cy="177800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2978315" y="3994144"/>
              <a:ext cx="849630" cy="0"/>
            </a:xfrm>
            <a:custGeom>
              <a:avLst/>
              <a:gdLst/>
              <a:ahLst/>
              <a:cxnLst/>
              <a:rect l="l" t="t" r="r" b="b"/>
              <a:pathLst>
                <a:path w="849629" h="0">
                  <a:moveTo>
                    <a:pt x="0" y="0"/>
                  </a:moveTo>
                  <a:lnTo>
                    <a:pt x="849337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978124" y="3949689"/>
              <a:ext cx="850265" cy="88900"/>
            </a:xfrm>
            <a:custGeom>
              <a:avLst/>
              <a:gdLst/>
              <a:ahLst/>
              <a:cxnLst/>
              <a:rect l="l" t="t" r="r" b="b"/>
              <a:pathLst>
                <a:path w="850264" h="88900">
                  <a:moveTo>
                    <a:pt x="76200" y="0"/>
                  </a:moveTo>
                  <a:lnTo>
                    <a:pt x="0" y="44450"/>
                  </a:lnTo>
                  <a:lnTo>
                    <a:pt x="76200" y="88900"/>
                  </a:lnTo>
                </a:path>
                <a:path w="850264" h="88900">
                  <a:moveTo>
                    <a:pt x="773518" y="88905"/>
                  </a:moveTo>
                  <a:lnTo>
                    <a:pt x="849718" y="44455"/>
                  </a:lnTo>
                  <a:lnTo>
                    <a:pt x="773518" y="5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3119120" y="3976588"/>
            <a:ext cx="608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sec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96900" y="776366"/>
            <a:ext cx="8121015" cy="3762375"/>
            <a:chOff x="596900" y="776366"/>
            <a:chExt cx="8121015" cy="376237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6900" y="787406"/>
              <a:ext cx="8109762" cy="375075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02893" y="781128"/>
              <a:ext cx="8110220" cy="3750945"/>
            </a:xfrm>
            <a:custGeom>
              <a:avLst/>
              <a:gdLst/>
              <a:ahLst/>
              <a:cxnLst/>
              <a:rect l="l" t="t" r="r" b="b"/>
              <a:pathLst>
                <a:path w="8110220" h="3750945">
                  <a:moveTo>
                    <a:pt x="0" y="3750767"/>
                  </a:moveTo>
                  <a:lnTo>
                    <a:pt x="8109762" y="3750767"/>
                  </a:lnTo>
                  <a:lnTo>
                    <a:pt x="8109762" y="0"/>
                  </a:lnTo>
                  <a:lnTo>
                    <a:pt x="0" y="0"/>
                  </a:lnTo>
                  <a:lnTo>
                    <a:pt x="0" y="3750767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5500" y="825500"/>
              <a:ext cx="4940300" cy="635000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2173706" y="882317"/>
            <a:ext cx="4796790" cy="489584"/>
          </a:xfrm>
          <a:prstGeom prst="rect">
            <a:avLst/>
          </a:prstGeom>
          <a:solidFill>
            <a:srgbClr val="FFFFFF"/>
          </a:solidFill>
          <a:ln w="9525">
            <a:solidFill>
              <a:srgbClr val="4A7EBA"/>
            </a:solidFill>
          </a:ln>
        </p:spPr>
        <p:txBody>
          <a:bodyPr wrap="square" lIns="0" tIns="927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dirty="0" sz="1800">
                <a:latin typeface="Calibri"/>
                <a:cs typeface="Calibri"/>
              </a:rPr>
              <a:t>distal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intracoronary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temperature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740560" y="1710350"/>
            <a:ext cx="2013585" cy="2889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267970">
              <a:lnSpc>
                <a:spcPts val="2100"/>
              </a:lnSpc>
            </a:pPr>
            <a:r>
              <a:rPr dirty="0" sz="1800">
                <a:latin typeface="Calibri"/>
                <a:cs typeface="Calibri"/>
              </a:rPr>
              <a:t>occlusion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phase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205666" y="1686279"/>
            <a:ext cx="2013585" cy="28892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137795">
              <a:lnSpc>
                <a:spcPts val="2100"/>
              </a:lnSpc>
            </a:pPr>
            <a:r>
              <a:rPr dirty="0" sz="1800">
                <a:latin typeface="Calibri"/>
                <a:cs typeface="Calibri"/>
              </a:rPr>
              <a:t>reperfusion</a:t>
            </a:r>
            <a:r>
              <a:rPr dirty="0" sz="1800" spc="28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phase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460500" y="3606800"/>
            <a:ext cx="6743700" cy="165100"/>
            <a:chOff x="1460500" y="3606800"/>
            <a:chExt cx="6743700" cy="165100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60500" y="3606800"/>
              <a:ext cx="3467100" cy="16510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1605216" y="3681666"/>
              <a:ext cx="3186430" cy="0"/>
            </a:xfrm>
            <a:custGeom>
              <a:avLst/>
              <a:gdLst/>
              <a:ahLst/>
              <a:cxnLst/>
              <a:rect l="l" t="t" r="r" b="b"/>
              <a:pathLst>
                <a:path w="3186429" h="0">
                  <a:moveTo>
                    <a:pt x="0" y="0"/>
                  </a:moveTo>
                  <a:lnTo>
                    <a:pt x="3185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548066" y="3643566"/>
              <a:ext cx="3300729" cy="76200"/>
            </a:xfrm>
            <a:custGeom>
              <a:avLst/>
              <a:gdLst/>
              <a:ahLst/>
              <a:cxnLst/>
              <a:rect l="l" t="t" r="r" b="b"/>
              <a:pathLst>
                <a:path w="33007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  <a:path w="3300729" h="76200">
                  <a:moveTo>
                    <a:pt x="3300285" y="38100"/>
                  </a:moveTo>
                  <a:lnTo>
                    <a:pt x="3224085" y="0"/>
                  </a:lnTo>
                  <a:lnTo>
                    <a:pt x="3224085" y="76200"/>
                  </a:lnTo>
                  <a:lnTo>
                    <a:pt x="3300285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37100" y="3606800"/>
              <a:ext cx="3467100" cy="16510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4885829" y="3681666"/>
              <a:ext cx="3186430" cy="0"/>
            </a:xfrm>
            <a:custGeom>
              <a:avLst/>
              <a:gdLst/>
              <a:ahLst/>
              <a:cxnLst/>
              <a:rect l="l" t="t" r="r" b="b"/>
              <a:pathLst>
                <a:path w="3186429" h="0">
                  <a:moveTo>
                    <a:pt x="0" y="0"/>
                  </a:moveTo>
                  <a:lnTo>
                    <a:pt x="3185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828680" y="3643566"/>
              <a:ext cx="3300729" cy="76200"/>
            </a:xfrm>
            <a:custGeom>
              <a:avLst/>
              <a:gdLst/>
              <a:ahLst/>
              <a:cxnLst/>
              <a:rect l="l" t="t" r="r" b="b"/>
              <a:pathLst>
                <a:path w="3300729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  <a:path w="3300729" h="76200">
                  <a:moveTo>
                    <a:pt x="3300285" y="38100"/>
                  </a:moveTo>
                  <a:lnTo>
                    <a:pt x="3224085" y="0"/>
                  </a:lnTo>
                  <a:lnTo>
                    <a:pt x="3224085" y="76200"/>
                  </a:lnTo>
                  <a:lnTo>
                    <a:pt x="3300285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2220366" y="3695451"/>
            <a:ext cx="5200015" cy="770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3230">
              <a:lnSpc>
                <a:spcPct val="100000"/>
              </a:lnSpc>
              <a:spcBef>
                <a:spcPts val="100"/>
              </a:spcBef>
              <a:tabLst>
                <a:tab pos="3643629" algn="l"/>
              </a:tabLst>
            </a:pPr>
            <a:r>
              <a:rPr dirty="0" baseline="1543" sz="2700">
                <a:latin typeface="Calibri"/>
                <a:cs typeface="Calibri"/>
              </a:rPr>
              <a:t>10</a:t>
            </a:r>
            <a:r>
              <a:rPr dirty="0" baseline="1543" sz="2700" spc="-67">
                <a:latin typeface="Times New Roman"/>
                <a:cs typeface="Times New Roman"/>
              </a:rPr>
              <a:t> </a:t>
            </a:r>
            <a:r>
              <a:rPr dirty="0" baseline="1543" sz="2700" spc="-15">
                <a:latin typeface="Calibri"/>
                <a:cs typeface="Calibri"/>
              </a:rPr>
              <a:t>minutes</a:t>
            </a:r>
            <a:r>
              <a:rPr dirty="0" baseline="1543" sz="2700">
                <a:latin typeface="Times New Roman"/>
                <a:cs typeface="Times New Roman"/>
              </a:rPr>
              <a:t>	</a:t>
            </a:r>
            <a:r>
              <a:rPr dirty="0" sz="1800">
                <a:latin typeface="Calibri"/>
                <a:cs typeface="Calibri"/>
              </a:rPr>
              <a:t>10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Calibri"/>
                <a:cs typeface="Calibri"/>
              </a:rPr>
              <a:t>minutes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1800" spc="-10">
                <a:latin typeface="Calibri"/>
                <a:cs typeface="Calibri"/>
              </a:rPr>
              <a:t>Average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cooling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(°C)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all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patients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(average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and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95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%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C.I.))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749300" y="1498600"/>
            <a:ext cx="177800" cy="1320800"/>
            <a:chOff x="749300" y="1498600"/>
            <a:chExt cx="177800" cy="1320800"/>
          </a:xfrm>
        </p:grpSpPr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9300" y="1498600"/>
              <a:ext cx="177800" cy="1320800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850230" y="1637296"/>
              <a:ext cx="0" cy="1033144"/>
            </a:xfrm>
            <a:custGeom>
              <a:avLst/>
              <a:gdLst/>
              <a:ahLst/>
              <a:cxnLst/>
              <a:rect l="l" t="t" r="r" b="b"/>
              <a:pathLst>
                <a:path w="0" h="1033144">
                  <a:moveTo>
                    <a:pt x="0" y="0"/>
                  </a:moveTo>
                  <a:lnTo>
                    <a:pt x="0" y="1032713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12126" y="1580146"/>
              <a:ext cx="76200" cy="1147445"/>
            </a:xfrm>
            <a:custGeom>
              <a:avLst/>
              <a:gdLst/>
              <a:ahLst/>
              <a:cxnLst/>
              <a:rect l="l" t="t" r="r" b="b"/>
              <a:pathLst>
                <a:path w="76200" h="1147445">
                  <a:moveTo>
                    <a:pt x="76200" y="1070813"/>
                  </a:moveTo>
                  <a:lnTo>
                    <a:pt x="0" y="1070813"/>
                  </a:lnTo>
                  <a:lnTo>
                    <a:pt x="38100" y="1147013"/>
                  </a:lnTo>
                  <a:lnTo>
                    <a:pt x="76200" y="1070813"/>
                  </a:lnTo>
                  <a:close/>
                </a:path>
                <a:path w="76200" h="1147445">
                  <a:moveTo>
                    <a:pt x="76200" y="76200"/>
                  </a:moveTo>
                  <a:lnTo>
                    <a:pt x="38100" y="0"/>
                  </a:lnTo>
                  <a:lnTo>
                    <a:pt x="0" y="76200"/>
                  </a:lnTo>
                  <a:lnTo>
                    <a:pt x="76200" y="76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07605" y="2172042"/>
            <a:ext cx="392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6 </a:t>
            </a:r>
            <a:r>
              <a:rPr dirty="0" sz="1800" spc="-25" b="1">
                <a:latin typeface="Calibri"/>
                <a:cs typeface="Calibri"/>
              </a:rPr>
              <a:t>°C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7124700" y="863600"/>
            <a:ext cx="558800" cy="444500"/>
            <a:chOff x="7124700" y="863600"/>
            <a:chExt cx="558800" cy="444500"/>
          </a:xfrm>
        </p:grpSpPr>
        <p:pic>
          <p:nvPicPr>
            <p:cNvPr id="24" name="object 2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24700" y="863600"/>
              <a:ext cx="558800" cy="177800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7218946" y="944879"/>
              <a:ext cx="387985" cy="0"/>
            </a:xfrm>
            <a:custGeom>
              <a:avLst/>
              <a:gdLst/>
              <a:ahLst/>
              <a:cxnLst/>
              <a:rect l="l" t="t" r="r" b="b"/>
              <a:pathLst>
                <a:path w="387984" h="0">
                  <a:moveTo>
                    <a:pt x="0" y="0"/>
                  </a:moveTo>
                  <a:lnTo>
                    <a:pt x="387515" y="0"/>
                  </a:lnTo>
                </a:path>
              </a:pathLst>
            </a:custGeom>
            <a:ln w="254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37400" y="1066800"/>
              <a:ext cx="533400" cy="241300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7218946" y="1126960"/>
              <a:ext cx="387985" cy="93980"/>
            </a:xfrm>
            <a:custGeom>
              <a:avLst/>
              <a:gdLst/>
              <a:ahLst/>
              <a:cxnLst/>
              <a:rect l="l" t="t" r="r" b="b"/>
              <a:pathLst>
                <a:path w="387984" h="93980">
                  <a:moveTo>
                    <a:pt x="387503" y="0"/>
                  </a:moveTo>
                  <a:lnTo>
                    <a:pt x="0" y="0"/>
                  </a:lnTo>
                  <a:lnTo>
                    <a:pt x="0" y="93712"/>
                  </a:lnTo>
                  <a:lnTo>
                    <a:pt x="387503" y="93712"/>
                  </a:lnTo>
                  <a:lnTo>
                    <a:pt x="387503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218946" y="1126960"/>
              <a:ext cx="387985" cy="93980"/>
            </a:xfrm>
            <a:custGeom>
              <a:avLst/>
              <a:gdLst/>
              <a:ahLst/>
              <a:cxnLst/>
              <a:rect l="l" t="t" r="r" b="b"/>
              <a:pathLst>
                <a:path w="387984" h="93980">
                  <a:moveTo>
                    <a:pt x="0" y="93712"/>
                  </a:moveTo>
                  <a:lnTo>
                    <a:pt x="387503" y="93712"/>
                  </a:lnTo>
                  <a:lnTo>
                    <a:pt x="387503" y="0"/>
                  </a:lnTo>
                  <a:lnTo>
                    <a:pt x="0" y="0"/>
                  </a:lnTo>
                  <a:lnTo>
                    <a:pt x="0" y="93712"/>
                  </a:lnTo>
                  <a:close/>
                </a:path>
              </a:pathLst>
            </a:custGeom>
            <a:ln w="9525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7685201" y="802779"/>
            <a:ext cx="65786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 marR="5080" indent="-1524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average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95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%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C.I.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127512" y="652055"/>
            <a:ext cx="21653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SIH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(COOLING)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GROUP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35593" y="652055"/>
            <a:ext cx="16910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CONTROL</a:t>
            </a:r>
            <a:r>
              <a:rPr dirty="0" sz="1800" spc="-80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GROUP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19647" y="954972"/>
            <a:ext cx="9024620" cy="48260"/>
          </a:xfrm>
          <a:custGeom>
            <a:avLst/>
            <a:gdLst/>
            <a:ahLst/>
            <a:cxnLst/>
            <a:rect l="l" t="t" r="r" b="b"/>
            <a:pathLst>
              <a:path w="9024620" h="48259">
                <a:moveTo>
                  <a:pt x="0" y="48022"/>
                </a:moveTo>
                <a:lnTo>
                  <a:pt x="90243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89848" y="3692019"/>
            <a:ext cx="25323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Sub-analysis</a:t>
            </a:r>
            <a:r>
              <a:rPr dirty="0" u="sng" sz="1800" spc="-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i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(non-predefinied)</a:t>
            </a:r>
            <a:r>
              <a:rPr dirty="0" u="sng" sz="18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5276354" y="3969598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libri"/>
                <a:cs typeface="Calibri"/>
              </a:rPr>
              <a:t>23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666697" y="3969598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libri"/>
                <a:cs typeface="Calibri"/>
              </a:rPr>
              <a:t>31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9848" y="3969598"/>
            <a:ext cx="195707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i="1">
                <a:latin typeface="Calibri"/>
                <a:cs typeface="Calibri"/>
              </a:rPr>
              <a:t>optimum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Calibri"/>
                <a:cs typeface="Calibri"/>
              </a:rPr>
              <a:t>vs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suboptimum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“switch”between</a:t>
            </a:r>
            <a:r>
              <a:rPr dirty="0" sz="1400" spc="60" i="1">
                <a:latin typeface="Calibri"/>
                <a:cs typeface="Calibri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occlusion </a:t>
            </a:r>
            <a:r>
              <a:rPr dirty="0" sz="1400" i="1">
                <a:latin typeface="Calibri"/>
                <a:cs typeface="Calibri"/>
              </a:rPr>
              <a:t>and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i="1">
                <a:latin typeface="Calibri"/>
                <a:cs typeface="Calibri"/>
              </a:rPr>
              <a:t>reperfusion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Calibri"/>
                <a:cs typeface="Calibri"/>
              </a:rPr>
              <a:t>phase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762900" y="3969598"/>
            <a:ext cx="1970405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4145" marR="200025" indent="-132080">
              <a:lnSpc>
                <a:spcPct val="100000"/>
              </a:lnSpc>
              <a:spcBef>
                <a:spcPts val="100"/>
              </a:spcBef>
              <a:buFont typeface="Calibri"/>
              <a:buChar char="-"/>
              <a:tabLst>
                <a:tab pos="151130" algn="l"/>
              </a:tabLst>
            </a:pPr>
            <a:r>
              <a:rPr dirty="0" sz="1400" spc="-10">
                <a:latin typeface="Calibri"/>
                <a:cs typeface="Calibri"/>
              </a:rPr>
              <a:t>infarct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size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3-month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	</a:t>
            </a:r>
            <a:r>
              <a:rPr dirty="0" sz="1400">
                <a:latin typeface="Calibri"/>
                <a:cs typeface="Calibri"/>
              </a:rPr>
              <a:t>(%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Calibri"/>
                <a:cs typeface="Calibri"/>
              </a:rPr>
              <a:t>LV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Mass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MRI)</a:t>
            </a:r>
            <a:endParaRPr sz="1400">
              <a:latin typeface="Calibri"/>
              <a:cs typeface="Calibri"/>
            </a:endParaRPr>
          </a:p>
          <a:p>
            <a:pPr marL="151765" indent="-123825">
              <a:lnSpc>
                <a:spcPct val="100000"/>
              </a:lnSpc>
              <a:buFont typeface="Calibri"/>
              <a:buChar char="-"/>
              <a:tabLst>
                <a:tab pos="151765" algn="l"/>
              </a:tabLst>
            </a:pPr>
            <a:r>
              <a:rPr dirty="0" sz="1400" spc="-20">
                <a:latin typeface="Calibri"/>
                <a:cs typeface="Calibri"/>
              </a:rPr>
              <a:t>LVEF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3-</a:t>
            </a:r>
            <a:r>
              <a:rPr dirty="0" sz="1400">
                <a:latin typeface="Calibri"/>
                <a:cs typeface="Calibri"/>
              </a:rPr>
              <a:t>month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echo(%)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270410" y="4396318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libri"/>
                <a:cs typeface="Calibri"/>
              </a:rPr>
              <a:t>50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660754" y="4396318"/>
            <a:ext cx="2057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latin typeface="Calibri"/>
                <a:cs typeface="Calibri"/>
              </a:rPr>
              <a:t>44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567759" y="3996655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libri"/>
                <a:cs typeface="Calibri"/>
              </a:rPr>
              <a:t>P=0.05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567759" y="4365625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libri"/>
                <a:cs typeface="Calibri"/>
              </a:rPr>
              <a:t>P=0.13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270793" y="1042746"/>
          <a:ext cx="8843010" cy="2567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/>
                <a:gridCol w="3159124"/>
                <a:gridCol w="2701925"/>
                <a:gridCol w="1048384"/>
                <a:gridCol w="767715"/>
              </a:tblGrid>
              <a:tr h="246379">
                <a:tc>
                  <a:txBody>
                    <a:bodyPr/>
                    <a:lstStyle/>
                    <a:p>
                      <a:pPr algn="r" marR="93980">
                        <a:lnSpc>
                          <a:spcPts val="1710"/>
                        </a:lnSpc>
                      </a:pPr>
                      <a:r>
                        <a:rPr dirty="0" u="sng" sz="18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3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summed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elevation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(mm)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63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9060">
                        <a:lnSpc>
                          <a:spcPts val="163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200" spc="-25" i="1">
                          <a:latin typeface="Calibri"/>
                          <a:cs typeface="Calibri"/>
                        </a:rPr>
                        <a:t>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475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proximal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vs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mid-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LAD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1820">
                        <a:lnSpc>
                          <a:spcPts val="1475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51/49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475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49/51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ts val="1435"/>
                        </a:lnSpc>
                      </a:pPr>
                      <a:r>
                        <a:rPr dirty="0" sz="1200" spc="-25" i="1">
                          <a:latin typeface="Calibri"/>
                          <a:cs typeface="Calibri"/>
                        </a:rPr>
                        <a:t>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0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4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TIMI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0/1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flow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1505">
                        <a:lnSpc>
                          <a:spcPts val="147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83/17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ts val="147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88/12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143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93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52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Door-to-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balloon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(min)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0">
                        <a:lnSpc>
                          <a:spcPts val="152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176</a:t>
                      </a:r>
                      <a:r>
                        <a:rPr dirty="0" sz="1200" i="1">
                          <a:latin typeface="Calibri"/>
                          <a:cs typeface="Calibri"/>
                        </a:rPr>
                        <a:t>(incl</a:t>
                      </a:r>
                      <a:r>
                        <a:rPr dirty="0" sz="1200" spc="2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i="1">
                          <a:latin typeface="Calibri"/>
                          <a:cs typeface="Calibri"/>
                        </a:rPr>
                        <a:t>“occlusion</a:t>
                      </a:r>
                      <a:r>
                        <a:rPr dirty="0" sz="1200" spc="2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 i="1">
                          <a:latin typeface="Calibri"/>
                          <a:cs typeface="Calibri"/>
                        </a:rPr>
                        <a:t>phase”)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ts val="152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154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ts val="1230"/>
                        </a:lnSpc>
                      </a:pPr>
                      <a:r>
                        <a:rPr dirty="0" sz="1200" spc="-10" i="1">
                          <a:latin typeface="Calibri"/>
                          <a:cs typeface="Calibri"/>
                        </a:rPr>
                        <a:t>P&lt;0.01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23545"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u="sng" sz="18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Safety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patients</a:t>
                      </a: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VF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marL="76200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09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200" spc="-25" i="1">
                          <a:latin typeface="Calibri"/>
                          <a:cs typeface="Calibri"/>
                        </a:rPr>
                        <a:t>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10489"/>
                </a:tc>
              </a:tr>
              <a:tr h="349885">
                <a:tc>
                  <a:txBody>
                    <a:bodyPr/>
                    <a:lstStyle/>
                    <a:p>
                      <a:pPr algn="r" marR="13271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u="sng" sz="1800" spc="-1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Outcome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635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14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2-day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MRI</a:t>
                      </a:r>
                      <a:r>
                        <a:rPr dirty="0" sz="1400" spc="2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7155"/>
                </a:tc>
                <a:tc>
                  <a:txBody>
                    <a:bodyPr/>
                    <a:lstStyle/>
                    <a:p>
                      <a:pPr marL="74803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48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7155"/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7155"/>
                </a:tc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7155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475"/>
                        </a:lnSpc>
                      </a:pP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Infarct</a:t>
                      </a:r>
                      <a:r>
                        <a:rPr dirty="0" sz="1400" spc="-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r>
                        <a:rPr dirty="0" sz="1400" spc="-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400" spc="-4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3-month</a:t>
                      </a:r>
                      <a:r>
                        <a:rPr dirty="0" sz="1400" spc="-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MRI</a:t>
                      </a:r>
                      <a:r>
                        <a:rPr dirty="0" sz="1400" spc="-4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(LGE)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4060">
                        <a:lnSpc>
                          <a:spcPts val="1475"/>
                        </a:lnSpc>
                      </a:pPr>
                      <a:r>
                        <a:rPr dirty="0" sz="1400" spc="-2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ts val="1475"/>
                        </a:lnSpc>
                      </a:pPr>
                      <a:r>
                        <a:rPr dirty="0" sz="1400" spc="-2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ts val="1475"/>
                        </a:lnSpc>
                      </a:pPr>
                      <a:r>
                        <a:rPr dirty="0" sz="1400" spc="-2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470"/>
                        </a:lnSpc>
                      </a:pP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sz="1400" spc="-4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3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6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LV</a:t>
                      </a:r>
                      <a:r>
                        <a:rPr dirty="0" sz="1400" spc="-3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Mass)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470"/>
                        </a:lnSpc>
                      </a:pPr>
                      <a:r>
                        <a:rPr dirty="0" sz="1400" spc="-20">
                          <a:latin typeface="Calibri"/>
                          <a:cs typeface="Calibri"/>
                        </a:rPr>
                        <a:t>LVEF</a:t>
                      </a:r>
                      <a:r>
                        <a:rPr dirty="0" sz="14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3-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month</a:t>
                      </a: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MRI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0575">
                        <a:lnSpc>
                          <a:spcPts val="147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49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47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147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4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Mortality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months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4080">
                        <a:lnSpc>
                          <a:spcPts val="14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0">
                        <a:lnSpc>
                          <a:spcPts val="14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is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This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Important/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Summary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/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/>
              <a:t>Essentials</a:t>
            </a:r>
            <a:r>
              <a:rPr dirty="0" spc="-8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90">
                <a:latin typeface="Times New Roman"/>
                <a:cs typeface="Times New Roman"/>
              </a:rPr>
              <a:t> </a:t>
            </a:r>
            <a:r>
              <a:rPr dirty="0" spc="-10"/>
              <a:t>Remember: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354" y="709167"/>
            <a:ext cx="9085580" cy="3841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Selective</a:t>
            </a:r>
            <a:r>
              <a:rPr dirty="0" sz="18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Calibri"/>
                <a:cs typeface="Calibri"/>
              </a:rPr>
              <a:t>intracoronary</a:t>
            </a:r>
            <a:r>
              <a:rPr dirty="0" sz="18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Hypothermia</a:t>
            </a:r>
            <a:r>
              <a:rPr dirty="0" sz="18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as</a:t>
            </a:r>
            <a:r>
              <a:rPr dirty="0" sz="18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Calibri"/>
                <a:cs typeface="Calibri"/>
              </a:rPr>
              <a:t>investigated</a:t>
            </a:r>
            <a:r>
              <a:rPr dirty="0" sz="18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in</a:t>
            </a:r>
            <a:r>
              <a:rPr dirty="0" sz="18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the</a:t>
            </a:r>
            <a:r>
              <a:rPr dirty="0" sz="18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Calibri"/>
                <a:cs typeface="Calibri"/>
              </a:rPr>
              <a:t>EURO-</a:t>
            </a:r>
            <a:r>
              <a:rPr dirty="0" sz="1800" b="1">
                <a:solidFill>
                  <a:srgbClr val="CC3200"/>
                </a:solidFill>
                <a:latin typeface="Calibri"/>
                <a:cs typeface="Calibri"/>
              </a:rPr>
              <a:t>ICE</a:t>
            </a:r>
            <a:r>
              <a:rPr dirty="0" sz="18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Calibri"/>
                <a:cs typeface="Calibri"/>
              </a:rPr>
              <a:t>study: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50">
              <a:latin typeface="Calibri"/>
              <a:cs typeface="Calibri"/>
            </a:endParaRPr>
          </a:p>
          <a:p>
            <a:pPr marL="447675" indent="-434975">
              <a:lnSpc>
                <a:spcPct val="100000"/>
              </a:lnSpc>
              <a:buClr>
                <a:srgbClr val="CC3200"/>
              </a:buClr>
              <a:buSzPct val="103125"/>
              <a:buFont typeface="Calibri"/>
              <a:buChar char="•"/>
              <a:tabLst>
                <a:tab pos="447675" algn="l"/>
              </a:tabLst>
            </a:pPr>
            <a:r>
              <a:rPr dirty="0" sz="1600" i="1">
                <a:latin typeface="Calibri"/>
                <a:cs typeface="Calibri"/>
              </a:rPr>
              <a:t>is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applicable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during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routine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PPCI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for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STEMI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with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standard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PCI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equipment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Char char="•"/>
            </a:pPr>
            <a:endParaRPr sz="1250">
              <a:latin typeface="Calibri"/>
              <a:cs typeface="Calibri"/>
            </a:endParaRPr>
          </a:p>
          <a:p>
            <a:pPr marL="447675" indent="-434975">
              <a:lnSpc>
                <a:spcPts val="1825"/>
              </a:lnSpc>
              <a:buSzPct val="103125"/>
              <a:buFont typeface="Calibri"/>
              <a:buChar char="•"/>
              <a:tabLst>
                <a:tab pos="447675" algn="l"/>
              </a:tabLst>
            </a:pPr>
            <a:r>
              <a:rPr dirty="0" sz="1600" i="1">
                <a:latin typeface="Calibri"/>
                <a:cs typeface="Calibri"/>
              </a:rPr>
              <a:t>can</a:t>
            </a:r>
            <a:r>
              <a:rPr dirty="0" sz="1600" spc="-3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be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performed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logistically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without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involvement</a:t>
            </a:r>
            <a:r>
              <a:rPr dirty="0" sz="1600" spc="-2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or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help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of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“third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parties”</a:t>
            </a:r>
            <a:endParaRPr sz="1600">
              <a:latin typeface="Calibri"/>
              <a:cs typeface="Calibri"/>
            </a:endParaRPr>
          </a:p>
          <a:p>
            <a:pPr marL="471805">
              <a:lnSpc>
                <a:spcPts val="1825"/>
              </a:lnSpc>
            </a:pPr>
            <a:r>
              <a:rPr dirty="0" sz="1600" i="1">
                <a:latin typeface="Calibri"/>
                <a:cs typeface="Calibri"/>
              </a:rPr>
              <a:t>(ambulance,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anesthesiology).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Everything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happens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within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the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cathlab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with</a:t>
            </a:r>
            <a:r>
              <a:rPr dirty="0" sz="1600" spc="-5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standard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 i="1">
                <a:solidFill>
                  <a:srgbClr val="CC3200"/>
                </a:solidFill>
                <a:latin typeface="Calibri"/>
                <a:cs typeface="Calibri"/>
              </a:rPr>
              <a:t>equipment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Calibri"/>
              <a:cs typeface="Calibri"/>
            </a:endParaRPr>
          </a:p>
          <a:p>
            <a:pPr marL="447675" indent="-434975">
              <a:lnSpc>
                <a:spcPct val="100000"/>
              </a:lnSpc>
              <a:buSzPct val="103125"/>
              <a:buFont typeface="Calibri"/>
              <a:buChar char="•"/>
              <a:tabLst>
                <a:tab pos="447675" algn="l"/>
              </a:tabLst>
            </a:pPr>
            <a:r>
              <a:rPr dirty="0" sz="1600" i="1">
                <a:latin typeface="Calibri"/>
                <a:cs typeface="Calibri"/>
              </a:rPr>
              <a:t>induces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adequate</a:t>
            </a:r>
            <a:r>
              <a:rPr dirty="0" sz="1600" spc="-1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hypothermia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(-6°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to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-10</a:t>
            </a:r>
            <a:r>
              <a:rPr dirty="0" sz="1600" spc="-1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°</a:t>
            </a:r>
            <a:r>
              <a:rPr dirty="0" sz="1600" spc="-1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C)</a:t>
            </a:r>
            <a:r>
              <a:rPr dirty="0" sz="1600" spc="33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within</a:t>
            </a:r>
            <a:r>
              <a:rPr dirty="0" sz="1600" spc="-2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20</a:t>
            </a:r>
            <a:r>
              <a:rPr dirty="0" sz="1600" spc="-1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seconds,</a:t>
            </a:r>
            <a:r>
              <a:rPr dirty="0" sz="1600" spc="25" i="1">
                <a:latin typeface="Calibri"/>
                <a:cs typeface="Calibri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 i="1">
                <a:solidFill>
                  <a:srgbClr val="C00000"/>
                </a:solidFill>
                <a:latin typeface="Calibri"/>
                <a:cs typeface="Calibri"/>
              </a:rPr>
              <a:t>infarct-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area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20" b="1" i="1">
                <a:solidFill>
                  <a:srgbClr val="C00000"/>
                </a:solidFill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Char char="•"/>
            </a:pPr>
            <a:endParaRPr sz="1250">
              <a:latin typeface="Calibri"/>
              <a:cs typeface="Calibri"/>
            </a:endParaRPr>
          </a:p>
          <a:p>
            <a:pPr marL="447675" indent="-434975">
              <a:lnSpc>
                <a:spcPct val="100000"/>
              </a:lnSpc>
              <a:buSzPct val="103125"/>
              <a:buFont typeface="Calibri"/>
              <a:buChar char="•"/>
              <a:tabLst>
                <a:tab pos="447675" algn="l"/>
              </a:tabLst>
            </a:pPr>
            <a:r>
              <a:rPr dirty="0" sz="1600" i="1">
                <a:latin typeface="Calibri"/>
                <a:cs typeface="Calibri"/>
              </a:rPr>
              <a:t>is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safe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and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not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associated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with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any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significant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side-</a:t>
            </a:r>
            <a:r>
              <a:rPr dirty="0" sz="1600" i="1">
                <a:latin typeface="Calibri"/>
                <a:cs typeface="Calibri"/>
              </a:rPr>
              <a:t>effects;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prolongs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ischemic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time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by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15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minutes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20" i="1">
                <a:latin typeface="Calibri"/>
                <a:cs typeface="Calibri"/>
              </a:rPr>
              <a:t>only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Char char="•"/>
            </a:pPr>
            <a:endParaRPr sz="1250">
              <a:latin typeface="Calibri"/>
              <a:cs typeface="Calibri"/>
            </a:endParaRPr>
          </a:p>
          <a:p>
            <a:pPr marL="401955" indent="-389255">
              <a:lnSpc>
                <a:spcPct val="100000"/>
              </a:lnSpc>
              <a:buSzPct val="103125"/>
              <a:buFont typeface="Arial"/>
              <a:buChar char="•"/>
              <a:tabLst>
                <a:tab pos="401955" algn="l"/>
              </a:tabLst>
            </a:pPr>
            <a:r>
              <a:rPr dirty="0" sz="1600" spc="-10" i="1">
                <a:latin typeface="Calibri"/>
                <a:cs typeface="Calibri"/>
              </a:rPr>
              <a:t>Unfortunately,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it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did</a:t>
            </a:r>
            <a:r>
              <a:rPr dirty="0" sz="16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not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result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to</a:t>
            </a:r>
            <a:r>
              <a:rPr dirty="0" sz="16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any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difference</a:t>
            </a:r>
            <a:r>
              <a:rPr dirty="0" sz="16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in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infarct</a:t>
            </a:r>
            <a:r>
              <a:rPr dirty="0" sz="16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r>
              <a:rPr dirty="0" sz="16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on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MRI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after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3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months,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neither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20" i="1">
                <a:latin typeface="Calibri"/>
                <a:cs typeface="Calibri"/>
              </a:rPr>
              <a:t>LVEF</a:t>
            </a:r>
            <a:endParaRPr sz="1600">
              <a:latin typeface="Calibri"/>
              <a:cs typeface="Calibri"/>
            </a:endParaRPr>
          </a:p>
          <a:p>
            <a:pPr marL="401955" indent="-389255">
              <a:lnSpc>
                <a:spcPct val="100000"/>
              </a:lnSpc>
              <a:spcBef>
                <a:spcPts val="1535"/>
              </a:spcBef>
              <a:buSzPct val="103125"/>
              <a:buFont typeface="Arial"/>
              <a:buChar char="•"/>
              <a:tabLst>
                <a:tab pos="401955" algn="l"/>
              </a:tabLst>
            </a:pPr>
            <a:r>
              <a:rPr dirty="0" sz="1600" i="1">
                <a:latin typeface="Calibri"/>
                <a:cs typeface="Calibri"/>
              </a:rPr>
              <a:t>It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challenges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the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concept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that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Cooling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of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the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heart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STEMI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to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limit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infarct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size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will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ever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i="1">
                <a:latin typeface="Calibri"/>
                <a:cs typeface="Calibri"/>
              </a:rPr>
              <a:t>become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reality</a:t>
            </a:r>
            <a:endParaRPr sz="1600">
              <a:latin typeface="Calibri"/>
              <a:cs typeface="Calibri"/>
            </a:endParaRPr>
          </a:p>
          <a:p>
            <a:pPr marL="401955" indent="-389255">
              <a:lnSpc>
                <a:spcPts val="1825"/>
              </a:lnSpc>
              <a:spcBef>
                <a:spcPts val="1540"/>
              </a:spcBef>
              <a:buSzPct val="103125"/>
              <a:buFont typeface="Calibri"/>
              <a:buChar char="•"/>
              <a:tabLst>
                <a:tab pos="401955" algn="l"/>
              </a:tabLst>
            </a:pP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Important</a:t>
            </a:r>
            <a:r>
              <a:rPr dirty="0" sz="1600" spc="-5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b="1" i="1">
                <a:solidFill>
                  <a:srgbClr val="CC3200"/>
                </a:solidFill>
                <a:latin typeface="Calibri"/>
                <a:cs typeface="Calibri"/>
              </a:rPr>
              <a:t>spin-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off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: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Cooling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Catheter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enables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administration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of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potentially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useful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protective</a:t>
            </a:r>
            <a:r>
              <a:rPr dirty="0" sz="1600" spc="-4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drugs</a:t>
            </a:r>
            <a:r>
              <a:rPr dirty="0" sz="1600" spc="-1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u="sng" sz="1600" spc="-1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directly</a:t>
            </a:r>
            <a:endParaRPr sz="1600">
              <a:latin typeface="Calibri"/>
              <a:cs typeface="Calibri"/>
            </a:endParaRPr>
          </a:p>
          <a:p>
            <a:pPr marL="381000">
              <a:lnSpc>
                <a:spcPts val="1825"/>
              </a:lnSpc>
            </a:pPr>
            <a:r>
              <a:rPr dirty="0" u="sng" sz="1600" spc="-3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60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into</a:t>
            </a:r>
            <a:r>
              <a:rPr dirty="0" u="sng" sz="1600" spc="-60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the</a:t>
            </a:r>
            <a:r>
              <a:rPr dirty="0" u="sng" sz="1600" spc="-65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threatened</a:t>
            </a:r>
            <a:r>
              <a:rPr dirty="0" u="sng" sz="1600" spc="-60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i="1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Calibri"/>
                <a:cs typeface="Calibri"/>
              </a:rPr>
              <a:t>myocardium</a:t>
            </a:r>
            <a:r>
              <a:rPr dirty="0" u="sng" sz="1600" spc="-55">
                <a:solidFill>
                  <a:srgbClr val="CC3200"/>
                </a:solidFill>
                <a:uFill>
                  <a:solidFill>
                    <a:srgbClr val="CC32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600" b="1" i="1">
                <a:solidFill>
                  <a:srgbClr val="CC3200"/>
                </a:solidFill>
                <a:latin typeface="Calibri"/>
                <a:cs typeface="Calibri"/>
              </a:rPr>
              <a:t>BEFORE</a:t>
            </a:r>
            <a:r>
              <a:rPr dirty="0" sz="1600" spc="-6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reperfusion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occurs</a:t>
            </a:r>
            <a:r>
              <a:rPr dirty="0" sz="1600" spc="-6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(cyclosporine,</a:t>
            </a:r>
            <a:r>
              <a:rPr dirty="0" sz="1600" spc="-65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10" i="1">
                <a:solidFill>
                  <a:srgbClr val="CC3200"/>
                </a:solidFill>
                <a:latin typeface="Calibri"/>
                <a:cs typeface="Calibri"/>
              </a:rPr>
              <a:t>gap-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junction</a:t>
            </a:r>
            <a:r>
              <a:rPr dirty="0" sz="1600" spc="-6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i="1">
                <a:solidFill>
                  <a:srgbClr val="CC3200"/>
                </a:solidFill>
                <a:latin typeface="Calibri"/>
                <a:cs typeface="Calibri"/>
              </a:rPr>
              <a:t>inhibitors,</a:t>
            </a:r>
            <a:r>
              <a:rPr dirty="0" sz="1600" spc="-6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dirty="0" sz="1600" spc="-20" i="1">
                <a:solidFill>
                  <a:srgbClr val="CC3200"/>
                </a:solidFill>
                <a:latin typeface="Calibri"/>
                <a:cs typeface="Calibri"/>
              </a:rPr>
              <a:t>etc)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 Pijls</dc:creator>
  <dc:subject>Clinical Hotline: from (N)STEMI to Chronic Coronary Syndromes (CCS)</dc:subject>
  <dc:title>Selective intracoronary hypothermia in anterior wall myocardial infarction</dc:title>
  <dcterms:created xsi:type="dcterms:W3CDTF">2023-05-19T15:50:18Z</dcterms:created>
  <dcterms:modified xsi:type="dcterms:W3CDTF">2023-05-19T15:50:18Z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EUROPCR2023</vt:lpwstr>
  </property>
  <property fmtid="{D5CDD505-2E9C-101B-9397-08002B2CF9AE}" pid="4" name="LastSaved">
    <vt:filetime>2023-05-19T00:00:00Z</vt:filetime>
  </property>
  <property fmtid="{D5CDD505-2E9C-101B-9397-08002B2CF9AE}" pid="5" name="Producer">
    <vt:lpwstr>GPL Ghostscript 9.20</vt:lpwstr>
  </property>
</Properties>
</file>