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9144000" cy="5143500"/>
  <p:notesSz cx="9144000" cy="51435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g"/><Relationship Id="rId3" Type="http://schemas.openxmlformats.org/officeDocument/2006/relationships/image" Target="../media/image6.png"/><Relationship Id="rId4" Type="http://schemas.openxmlformats.org/officeDocument/2006/relationships/image" Target="../media/image7.jpg"/><Relationship Id="rId5" Type="http://schemas.openxmlformats.org/officeDocument/2006/relationships/image" Target="../media/image8.png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g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499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670300" y="965200"/>
            <a:ext cx="1797456" cy="857250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419600" y="4318000"/>
            <a:ext cx="1123031" cy="405740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670300" y="4241800"/>
            <a:ext cx="574390" cy="57439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73159" y="1850885"/>
            <a:ext cx="7797680" cy="1000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73250" y="3137255"/>
            <a:ext cx="5627370" cy="756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1">
                <a:solidFill>
                  <a:srgbClr val="C0000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1" i="1">
                <a:solidFill>
                  <a:srgbClr val="C0000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4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jpg"/><Relationship Id="rId10" Type="http://schemas.openxmlformats.org/officeDocument/2006/relationships/image" Target="../media/image4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5143499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77800" y="4762499"/>
            <a:ext cx="762287" cy="363552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8064500" y="4787900"/>
            <a:ext cx="851881" cy="307776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7670800" y="4787900"/>
            <a:ext cx="307776" cy="30777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2914" y="103594"/>
            <a:ext cx="8032750" cy="406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52907" y="1963603"/>
            <a:ext cx="4423410" cy="11449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1">
                <a:solidFill>
                  <a:srgbClr val="C0000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048658" y="4878556"/>
            <a:ext cx="986154" cy="203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2.png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9.jpg"/><Relationship Id="rId3" Type="http://schemas.openxmlformats.org/officeDocument/2006/relationships/image" Target="../media/image10.jpg"/><Relationship Id="rId4" Type="http://schemas.openxmlformats.org/officeDocument/2006/relationships/image" Target="../media/image11.jp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g"/><Relationship Id="rId3" Type="http://schemas.openxmlformats.org/officeDocument/2006/relationships/image" Target="../media/image14.png"/><Relationship Id="rId4" Type="http://schemas.openxmlformats.org/officeDocument/2006/relationships/image" Target="../media/image15.pn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g"/><Relationship Id="rId3" Type="http://schemas.openxmlformats.org/officeDocument/2006/relationships/image" Target="../media/image17.png"/><Relationship Id="rId4" Type="http://schemas.openxmlformats.org/officeDocument/2006/relationships/image" Target="../media/image18.png"/><Relationship Id="rId5" Type="http://schemas.openxmlformats.org/officeDocument/2006/relationships/image" Target="../media/image19.png"/><Relationship Id="rId6" Type="http://schemas.openxmlformats.org/officeDocument/2006/relationships/image" Target="../media/image20.png"/><Relationship Id="rId7" Type="http://schemas.openxmlformats.org/officeDocument/2006/relationships/image" Target="../media/image21.png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273300" marR="5080" indent="-2259330">
              <a:lnSpc>
                <a:spcPct val="100000"/>
              </a:lnSpc>
              <a:spcBef>
                <a:spcPts val="100"/>
              </a:spcBef>
            </a:pPr>
            <a:r>
              <a:rPr dirty="0" sz="3200" b="1">
                <a:latin typeface="Calibri"/>
                <a:cs typeface="Calibri"/>
              </a:rPr>
              <a:t>Selective</a:t>
            </a:r>
            <a:r>
              <a:rPr dirty="0" sz="3200" spc="-120">
                <a:latin typeface="Times New Roman"/>
                <a:cs typeface="Times New Roman"/>
              </a:rPr>
              <a:t> </a:t>
            </a:r>
            <a:r>
              <a:rPr dirty="0" sz="3200" spc="-10" b="1">
                <a:latin typeface="Calibri"/>
                <a:cs typeface="Calibri"/>
              </a:rPr>
              <a:t>Intracoronary</a:t>
            </a:r>
            <a:r>
              <a:rPr dirty="0" sz="3200" spc="-105">
                <a:latin typeface="Times New Roman"/>
                <a:cs typeface="Times New Roman"/>
              </a:rPr>
              <a:t> </a:t>
            </a:r>
            <a:r>
              <a:rPr dirty="0" sz="3200" b="1">
                <a:latin typeface="Calibri"/>
                <a:cs typeface="Calibri"/>
              </a:rPr>
              <a:t>Hypothermia</a:t>
            </a:r>
            <a:r>
              <a:rPr dirty="0" sz="3200" spc="-110">
                <a:latin typeface="Times New Roman"/>
                <a:cs typeface="Times New Roman"/>
              </a:rPr>
              <a:t> </a:t>
            </a:r>
            <a:r>
              <a:rPr dirty="0" sz="3200" b="1">
                <a:latin typeface="Calibri"/>
                <a:cs typeface="Calibri"/>
              </a:rPr>
              <a:t>in</a:t>
            </a:r>
            <a:r>
              <a:rPr dirty="0" sz="3200" spc="-105">
                <a:latin typeface="Times New Roman"/>
                <a:cs typeface="Times New Roman"/>
              </a:rPr>
              <a:t> </a:t>
            </a:r>
            <a:r>
              <a:rPr dirty="0" sz="3200" spc="-10" b="1">
                <a:latin typeface="Calibri"/>
                <a:cs typeface="Calibri"/>
              </a:rPr>
              <a:t>STEMI</a:t>
            </a:r>
            <a:r>
              <a:rPr dirty="0" sz="3200" spc="-10">
                <a:latin typeface="Times New Roman"/>
                <a:cs typeface="Times New Roman"/>
              </a:rPr>
              <a:t> </a:t>
            </a:r>
            <a:r>
              <a:rPr dirty="0" sz="3200" b="1">
                <a:latin typeface="Calibri"/>
                <a:cs typeface="Calibri"/>
              </a:rPr>
              <a:t>to</a:t>
            </a:r>
            <a:r>
              <a:rPr dirty="0" sz="3200" spc="-130">
                <a:latin typeface="Times New Roman"/>
                <a:cs typeface="Times New Roman"/>
              </a:rPr>
              <a:t> </a:t>
            </a:r>
            <a:r>
              <a:rPr dirty="0" sz="3200" b="1">
                <a:latin typeface="Calibri"/>
                <a:cs typeface="Calibri"/>
              </a:rPr>
              <a:t>Reduce</a:t>
            </a:r>
            <a:r>
              <a:rPr dirty="0" sz="3200" spc="-130">
                <a:latin typeface="Times New Roman"/>
                <a:cs typeface="Times New Roman"/>
              </a:rPr>
              <a:t> </a:t>
            </a:r>
            <a:r>
              <a:rPr dirty="0" sz="3200" spc="-10" b="1">
                <a:latin typeface="Calibri"/>
                <a:cs typeface="Calibri"/>
              </a:rPr>
              <a:t>Infarct</a:t>
            </a:r>
            <a:r>
              <a:rPr dirty="0" sz="3200" spc="-130">
                <a:latin typeface="Times New Roman"/>
                <a:cs typeface="Times New Roman"/>
              </a:rPr>
              <a:t> </a:t>
            </a:r>
            <a:r>
              <a:rPr dirty="0" sz="3200" spc="-20" b="1">
                <a:latin typeface="Calibri"/>
                <a:cs typeface="Calibri"/>
              </a:rPr>
              <a:t>Size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 descr=""/>
          <p:cNvSpPr txBox="1">
            <a:spLocks noGrp="1"/>
          </p:cNvSpPr>
          <p:nvPr>
            <p:ph type="subTitle" idx="4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71905" algn="l"/>
                <a:tab pos="3952240" algn="l"/>
              </a:tabLst>
            </a:pPr>
            <a:r>
              <a:rPr dirty="0" sz="4800" spc="-25">
                <a:solidFill>
                  <a:srgbClr val="FFFF00"/>
                </a:solidFill>
              </a:rPr>
              <a:t>THE</a:t>
            </a:r>
            <a:r>
              <a:rPr dirty="0" sz="4800" b="0" i="0">
                <a:solidFill>
                  <a:srgbClr val="FFFF00"/>
                </a:solidFill>
                <a:latin typeface="Times New Roman"/>
                <a:cs typeface="Times New Roman"/>
              </a:rPr>
              <a:t>	</a:t>
            </a:r>
            <a:r>
              <a:rPr dirty="0" sz="4800" spc="-10">
                <a:solidFill>
                  <a:srgbClr val="FFFF00"/>
                </a:solidFill>
              </a:rPr>
              <a:t>EURO-</a:t>
            </a:r>
            <a:r>
              <a:rPr dirty="0" sz="4800" spc="-25">
                <a:solidFill>
                  <a:srgbClr val="FFFF00"/>
                </a:solidFill>
              </a:rPr>
              <a:t>ICE</a:t>
            </a:r>
            <a:r>
              <a:rPr dirty="0" sz="4800" b="0" i="0">
                <a:solidFill>
                  <a:srgbClr val="FFFF00"/>
                </a:solidFill>
                <a:latin typeface="Times New Roman"/>
                <a:cs typeface="Times New Roman"/>
              </a:rPr>
              <a:t>	</a:t>
            </a:r>
            <a:r>
              <a:rPr dirty="0" sz="4800" spc="-30">
                <a:solidFill>
                  <a:srgbClr val="FFFF00"/>
                </a:solidFill>
              </a:rPr>
              <a:t>STUDY</a:t>
            </a:r>
            <a:endParaRPr sz="4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89413" y="2767838"/>
            <a:ext cx="2166620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10">
                <a:latin typeface="Calibri Light"/>
                <a:cs typeface="Calibri Light"/>
              </a:rPr>
              <a:t>PCRonline.com</a:t>
            </a:r>
            <a:endParaRPr sz="2800">
              <a:latin typeface="Calibri Light"/>
              <a:cs typeface="Calibri Light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35400" y="1955798"/>
            <a:ext cx="1468704" cy="61717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The</a:t>
            </a:r>
            <a:r>
              <a:rPr dirty="0" spc="-105">
                <a:latin typeface="Times New Roman"/>
                <a:cs typeface="Times New Roman"/>
              </a:rPr>
              <a:t> </a:t>
            </a:r>
            <a:r>
              <a:rPr dirty="0"/>
              <a:t>essentials</a:t>
            </a:r>
            <a:r>
              <a:rPr dirty="0" spc="-95">
                <a:latin typeface="Times New Roman"/>
                <a:cs typeface="Times New Roman"/>
              </a:rPr>
              <a:t> </a:t>
            </a:r>
            <a:r>
              <a:rPr dirty="0"/>
              <a:t>to</a:t>
            </a:r>
            <a:r>
              <a:rPr dirty="0" spc="-90">
                <a:latin typeface="Times New Roman"/>
                <a:cs typeface="Times New Roman"/>
              </a:rPr>
              <a:t> </a:t>
            </a:r>
            <a:r>
              <a:rPr dirty="0" spc="-10"/>
              <a:t>remember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56904" y="676503"/>
            <a:ext cx="8001634" cy="39268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87655" marR="363855" indent="-275590">
              <a:lnSpc>
                <a:spcPct val="100000"/>
              </a:lnSpc>
              <a:spcBef>
                <a:spcPts val="100"/>
              </a:spcBef>
              <a:buChar char="•"/>
              <a:tabLst>
                <a:tab pos="287655" algn="l"/>
                <a:tab pos="298450" algn="l"/>
              </a:tabLst>
            </a:pPr>
            <a:r>
              <a:rPr dirty="0" sz="1650">
                <a:latin typeface="Arial"/>
                <a:cs typeface="Arial"/>
              </a:rPr>
              <a:t>	</a:t>
            </a:r>
            <a:r>
              <a:rPr dirty="0" sz="1600">
                <a:latin typeface="Calibri"/>
                <a:cs typeface="Calibri"/>
              </a:rPr>
              <a:t>In</a:t>
            </a:r>
            <a:r>
              <a:rPr dirty="0" sz="1600" spc="-55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STEMI,</a:t>
            </a:r>
            <a:r>
              <a:rPr dirty="0" sz="1600" spc="-50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Calibri"/>
                <a:cs typeface="Calibri"/>
              </a:rPr>
              <a:t>repefusion</a:t>
            </a:r>
            <a:r>
              <a:rPr dirty="0" sz="1600" spc="-55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injury</a:t>
            </a:r>
            <a:r>
              <a:rPr dirty="0" sz="1600" spc="-50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occurs</a:t>
            </a:r>
            <a:r>
              <a:rPr dirty="0" sz="1600" spc="-55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during</a:t>
            </a:r>
            <a:r>
              <a:rPr dirty="0" sz="1600" spc="-50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the</a:t>
            </a:r>
            <a:r>
              <a:rPr dirty="0" sz="1600" spc="-50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first</a:t>
            </a:r>
            <a:r>
              <a:rPr dirty="0" sz="1600" spc="-55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minutes</a:t>
            </a:r>
            <a:r>
              <a:rPr dirty="0" sz="1600" spc="-50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and</a:t>
            </a:r>
            <a:r>
              <a:rPr dirty="0" sz="1600" spc="-55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can</a:t>
            </a:r>
            <a:r>
              <a:rPr dirty="0" sz="1600" spc="-50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be</a:t>
            </a:r>
            <a:r>
              <a:rPr dirty="0" sz="1600" spc="-55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reduced</a:t>
            </a:r>
            <a:r>
              <a:rPr dirty="0" sz="1600" spc="-50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in</a:t>
            </a:r>
            <a:r>
              <a:rPr dirty="0" sz="1600" spc="-50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Calibri"/>
                <a:cs typeface="Calibri"/>
              </a:rPr>
              <a:t>animals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by</a:t>
            </a:r>
            <a:r>
              <a:rPr dirty="0" sz="1600" spc="-45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selective</a:t>
            </a:r>
            <a:r>
              <a:rPr dirty="0" sz="1600" spc="-45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cooling</a:t>
            </a:r>
            <a:r>
              <a:rPr dirty="0" sz="1600" spc="-45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of</a:t>
            </a:r>
            <a:r>
              <a:rPr dirty="0" sz="1600" spc="-45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the</a:t>
            </a:r>
            <a:r>
              <a:rPr dirty="0" sz="1600" spc="-45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Calibri"/>
                <a:cs typeface="Calibri"/>
              </a:rPr>
              <a:t>infarct</a:t>
            </a:r>
            <a:r>
              <a:rPr dirty="0" sz="1600" spc="-45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area,</a:t>
            </a:r>
            <a:r>
              <a:rPr dirty="0" sz="1600" spc="-45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Calibri"/>
                <a:cs typeface="Calibri"/>
              </a:rPr>
              <a:t>started</a:t>
            </a:r>
            <a:r>
              <a:rPr dirty="0" sz="1600" spc="-45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Calibri"/>
                <a:cs typeface="Calibri"/>
              </a:rPr>
              <a:t>before</a:t>
            </a:r>
            <a:r>
              <a:rPr dirty="0" sz="1600" spc="-45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Calibri"/>
                <a:cs typeface="Calibri"/>
              </a:rPr>
              <a:t>reperfusion</a:t>
            </a:r>
            <a:r>
              <a:rPr dirty="0" sz="1600" spc="-40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Calibri"/>
                <a:cs typeface="Calibri"/>
              </a:rPr>
              <a:t>occurs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"/>
              <a:buChar char="•"/>
            </a:pPr>
            <a:endParaRPr sz="155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buSzPct val="103125"/>
              <a:buFont typeface="Arial"/>
              <a:buChar char="•"/>
              <a:tabLst>
                <a:tab pos="298450" algn="l"/>
              </a:tabLst>
            </a:pPr>
            <a:r>
              <a:rPr dirty="0" sz="1600">
                <a:latin typeface="Calibri"/>
                <a:cs typeface="Calibri"/>
              </a:rPr>
              <a:t>In</a:t>
            </a:r>
            <a:r>
              <a:rPr dirty="0" sz="1600" spc="-55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humans,</a:t>
            </a:r>
            <a:r>
              <a:rPr dirty="0" sz="1600" spc="-50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every</a:t>
            </a:r>
            <a:r>
              <a:rPr dirty="0" sz="1600" spc="-55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Calibri"/>
                <a:cs typeface="Calibri"/>
              </a:rPr>
              <a:t>attempt</a:t>
            </a:r>
            <a:r>
              <a:rPr dirty="0" sz="1600" spc="-50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so</a:t>
            </a:r>
            <a:r>
              <a:rPr dirty="0" sz="1600" spc="-50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far</a:t>
            </a:r>
            <a:r>
              <a:rPr dirty="0" sz="1600" spc="-55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to</a:t>
            </a:r>
            <a:r>
              <a:rPr dirty="0" sz="1600" spc="-50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use</a:t>
            </a:r>
            <a:r>
              <a:rPr dirty="0" sz="1600" spc="-55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Calibri"/>
                <a:cs typeface="Calibri"/>
              </a:rPr>
              <a:t>systemic</a:t>
            </a:r>
            <a:r>
              <a:rPr dirty="0" sz="1600" spc="-50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cooling</a:t>
            </a:r>
            <a:r>
              <a:rPr dirty="0" sz="1600" spc="-50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in</a:t>
            </a:r>
            <a:r>
              <a:rPr dirty="0" sz="1600" spc="-55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STEMI,</a:t>
            </a:r>
            <a:r>
              <a:rPr dirty="0" sz="1600" spc="-50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was</a:t>
            </a:r>
            <a:r>
              <a:rPr dirty="0" sz="1600" spc="-50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Calibri"/>
                <a:cs typeface="Calibri"/>
              </a:rPr>
              <a:t>useless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1550">
              <a:latin typeface="Calibri"/>
              <a:cs typeface="Calibri"/>
            </a:endParaRPr>
          </a:p>
          <a:p>
            <a:pPr marL="344805" indent="-332105">
              <a:lnSpc>
                <a:spcPct val="100000"/>
              </a:lnSpc>
              <a:buSzPct val="103125"/>
              <a:buFont typeface="Arial"/>
              <a:buChar char="•"/>
              <a:tabLst>
                <a:tab pos="344805" algn="l"/>
              </a:tabLst>
            </a:pPr>
            <a:r>
              <a:rPr dirty="0" sz="1600">
                <a:latin typeface="Calibri"/>
                <a:cs typeface="Calibri"/>
              </a:rPr>
              <a:t>Our</a:t>
            </a:r>
            <a:r>
              <a:rPr dirty="0" sz="1600" spc="-50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technique</a:t>
            </a:r>
            <a:r>
              <a:rPr dirty="0" sz="1600" spc="-50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for</a:t>
            </a:r>
            <a:r>
              <a:rPr dirty="0" sz="1600" spc="-45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selective</a:t>
            </a:r>
            <a:r>
              <a:rPr dirty="0" sz="1600" spc="-50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Calibri"/>
                <a:cs typeface="Calibri"/>
              </a:rPr>
              <a:t>intracoronary</a:t>
            </a:r>
            <a:r>
              <a:rPr dirty="0" sz="1600" spc="-50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hypothermia,</a:t>
            </a:r>
            <a:r>
              <a:rPr dirty="0" sz="1600" spc="-45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starting</a:t>
            </a:r>
            <a:r>
              <a:rPr dirty="0" sz="1600" spc="-50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Calibri"/>
                <a:cs typeface="Calibri"/>
              </a:rPr>
              <a:t>before</a:t>
            </a:r>
            <a:r>
              <a:rPr dirty="0" sz="1600" spc="-50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Calibri"/>
                <a:cs typeface="Calibri"/>
              </a:rPr>
              <a:t>reperfusion</a:t>
            </a:r>
            <a:r>
              <a:rPr dirty="0" sz="1600" spc="-45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Calibri"/>
                <a:cs typeface="Calibri"/>
              </a:rPr>
              <a:t>occurs,</a:t>
            </a:r>
            <a:endParaRPr sz="1600">
              <a:latin typeface="Calibri"/>
              <a:cs typeface="Calibri"/>
            </a:endParaRPr>
          </a:p>
          <a:p>
            <a:pPr marL="334010" marR="5080">
              <a:lnSpc>
                <a:spcPct val="100000"/>
              </a:lnSpc>
            </a:pPr>
            <a:r>
              <a:rPr dirty="0" sz="1600">
                <a:latin typeface="Calibri"/>
                <a:cs typeface="Calibri"/>
              </a:rPr>
              <a:t>is</a:t>
            </a:r>
            <a:r>
              <a:rPr dirty="0" sz="1600" spc="-65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feasible</a:t>
            </a:r>
            <a:r>
              <a:rPr dirty="0" sz="1600" spc="-60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with</a:t>
            </a:r>
            <a:r>
              <a:rPr dirty="0" sz="1600" spc="-60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regular</a:t>
            </a:r>
            <a:r>
              <a:rPr dirty="0" sz="1600" spc="-65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cathlab</a:t>
            </a:r>
            <a:r>
              <a:rPr dirty="0" sz="1600" spc="-60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equipment,</a:t>
            </a:r>
            <a:r>
              <a:rPr dirty="0" sz="1600" spc="-60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in</a:t>
            </a:r>
            <a:r>
              <a:rPr dirty="0" sz="1600" spc="-60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casu</a:t>
            </a:r>
            <a:r>
              <a:rPr dirty="0" sz="1600" spc="-65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an</a:t>
            </a:r>
            <a:r>
              <a:rPr dirty="0" sz="1600" spc="-60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OTWB</a:t>
            </a:r>
            <a:r>
              <a:rPr dirty="0" sz="1600" spc="-60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or</a:t>
            </a:r>
            <a:r>
              <a:rPr dirty="0" sz="1600" spc="-65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the</a:t>
            </a:r>
            <a:r>
              <a:rPr dirty="0" sz="1600" spc="-60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specific</a:t>
            </a:r>
            <a:r>
              <a:rPr dirty="0" sz="1600" spc="-60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CoolCell</a:t>
            </a:r>
            <a:r>
              <a:rPr dirty="0" sz="1600" spc="-60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Calibri"/>
                <a:cs typeface="Calibri"/>
              </a:rPr>
              <a:t>Catheter,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and</a:t>
            </a:r>
            <a:r>
              <a:rPr dirty="0" sz="1600" spc="-65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was</a:t>
            </a:r>
            <a:r>
              <a:rPr dirty="0" sz="1600" spc="-65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absolutely</a:t>
            </a:r>
            <a:r>
              <a:rPr dirty="0" sz="1600" spc="-60">
                <a:latin typeface="Times New Roman"/>
                <a:cs typeface="Times New Roman"/>
              </a:rPr>
              <a:t> </a:t>
            </a:r>
            <a:r>
              <a:rPr dirty="0" sz="1600" spc="-20">
                <a:latin typeface="Calibri"/>
                <a:cs typeface="Calibri"/>
              </a:rPr>
              <a:t>safe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50">
              <a:latin typeface="Calibri"/>
              <a:cs typeface="Calibri"/>
            </a:endParaRPr>
          </a:p>
          <a:p>
            <a:pPr marL="344805" indent="-332105">
              <a:lnSpc>
                <a:spcPct val="100000"/>
              </a:lnSpc>
              <a:buSzPct val="103125"/>
              <a:buFont typeface="Arial"/>
              <a:buChar char="•"/>
              <a:tabLst>
                <a:tab pos="344805" algn="l"/>
              </a:tabLst>
            </a:pPr>
            <a:r>
              <a:rPr dirty="0" sz="1600">
                <a:latin typeface="Calibri"/>
                <a:cs typeface="Calibri"/>
              </a:rPr>
              <a:t>Cooling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was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quick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(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&lt;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30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sec),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adequate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(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&gt;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-</a:t>
            </a:r>
            <a:r>
              <a:rPr dirty="0" sz="1600">
                <a:latin typeface="Calibri"/>
                <a:cs typeface="Calibri"/>
              </a:rPr>
              <a:t>6°C)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and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started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before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reperfusion.</a:t>
            </a:r>
            <a:endParaRPr sz="1600">
              <a:latin typeface="Calibri"/>
              <a:cs typeface="Calibri"/>
            </a:endParaRPr>
          </a:p>
          <a:p>
            <a:pPr marL="334645">
              <a:lnSpc>
                <a:spcPct val="100000"/>
              </a:lnSpc>
            </a:pPr>
            <a:r>
              <a:rPr dirty="0" sz="1600" b="1">
                <a:solidFill>
                  <a:srgbClr val="FF0000"/>
                </a:solidFill>
                <a:latin typeface="Calibri"/>
                <a:cs typeface="Calibri"/>
              </a:rPr>
              <a:t>Despite</a:t>
            </a:r>
            <a:r>
              <a:rPr dirty="0" sz="1600" spc="-6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600" b="1">
                <a:solidFill>
                  <a:srgbClr val="FF0000"/>
                </a:solidFill>
                <a:latin typeface="Calibri"/>
                <a:cs typeface="Calibri"/>
              </a:rPr>
              <a:t>this</a:t>
            </a:r>
            <a:r>
              <a:rPr dirty="0" sz="1600" spc="-5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600" b="1">
                <a:solidFill>
                  <a:srgbClr val="FF0000"/>
                </a:solidFill>
                <a:latin typeface="Calibri"/>
                <a:cs typeface="Calibri"/>
              </a:rPr>
              <a:t>optimum</a:t>
            </a:r>
            <a:r>
              <a:rPr dirty="0" sz="1600" spc="-5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600" b="1">
                <a:solidFill>
                  <a:srgbClr val="FF0000"/>
                </a:solidFill>
                <a:latin typeface="Calibri"/>
                <a:cs typeface="Calibri"/>
              </a:rPr>
              <a:t>technique,</a:t>
            </a:r>
            <a:r>
              <a:rPr dirty="0" sz="1600" spc="-5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600" spc="-10" b="1">
                <a:solidFill>
                  <a:srgbClr val="FF0000"/>
                </a:solidFill>
                <a:latin typeface="Calibri"/>
                <a:cs typeface="Calibri"/>
              </a:rPr>
              <a:t>Infarct</a:t>
            </a:r>
            <a:r>
              <a:rPr dirty="0" sz="1600" spc="-5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600" b="1">
                <a:solidFill>
                  <a:srgbClr val="FF0000"/>
                </a:solidFill>
                <a:latin typeface="Calibri"/>
                <a:cs typeface="Calibri"/>
              </a:rPr>
              <a:t>Size</a:t>
            </a:r>
            <a:r>
              <a:rPr dirty="0" sz="1600" spc="-5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600" b="1">
                <a:solidFill>
                  <a:srgbClr val="FF0000"/>
                </a:solidFill>
                <a:latin typeface="Calibri"/>
                <a:cs typeface="Calibri"/>
              </a:rPr>
              <a:t>was</a:t>
            </a:r>
            <a:r>
              <a:rPr dirty="0" sz="1600" spc="-5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600" b="1">
                <a:solidFill>
                  <a:srgbClr val="FF0000"/>
                </a:solidFill>
                <a:latin typeface="Calibri"/>
                <a:cs typeface="Calibri"/>
              </a:rPr>
              <a:t>not</a:t>
            </a:r>
            <a:r>
              <a:rPr dirty="0" sz="1600" spc="-5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600" spc="-10" b="1">
                <a:solidFill>
                  <a:srgbClr val="FF0000"/>
                </a:solidFill>
                <a:latin typeface="Calibri"/>
                <a:cs typeface="Calibri"/>
              </a:rPr>
              <a:t>reduced.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50">
              <a:latin typeface="Calibri"/>
              <a:cs typeface="Calibri"/>
            </a:endParaRPr>
          </a:p>
          <a:p>
            <a:pPr marL="344805" indent="-332105">
              <a:lnSpc>
                <a:spcPct val="100000"/>
              </a:lnSpc>
              <a:buSzPct val="103125"/>
              <a:buFont typeface="Arial"/>
              <a:buChar char="•"/>
              <a:tabLst>
                <a:tab pos="344805" algn="l"/>
              </a:tabLst>
            </a:pPr>
            <a:r>
              <a:rPr dirty="0" sz="1600">
                <a:latin typeface="Calibri"/>
                <a:cs typeface="Calibri"/>
              </a:rPr>
              <a:t>Further</a:t>
            </a:r>
            <a:r>
              <a:rPr dirty="0" sz="1600" spc="-60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studies</a:t>
            </a:r>
            <a:r>
              <a:rPr dirty="0" sz="1600" spc="-60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using</a:t>
            </a:r>
            <a:r>
              <a:rPr dirty="0" sz="1600" spc="-55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hypothermia</a:t>
            </a:r>
            <a:r>
              <a:rPr dirty="0" sz="1600" spc="-60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to</a:t>
            </a:r>
            <a:r>
              <a:rPr dirty="0" sz="1600" spc="-60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reduce</a:t>
            </a:r>
            <a:r>
              <a:rPr dirty="0" sz="1600" spc="-55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STEMI</a:t>
            </a:r>
            <a:r>
              <a:rPr dirty="0" sz="1600" spc="-60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become</a:t>
            </a:r>
            <a:r>
              <a:rPr dirty="0" sz="1600" spc="-55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Calibri"/>
                <a:cs typeface="Calibri"/>
              </a:rPr>
              <a:t>questionable.</a:t>
            </a:r>
            <a:endParaRPr sz="1600">
              <a:latin typeface="Calibri"/>
              <a:cs typeface="Calibri"/>
            </a:endParaRPr>
          </a:p>
          <a:p>
            <a:pPr marL="334010" marR="351790">
              <a:lnSpc>
                <a:spcPct val="100000"/>
              </a:lnSpc>
            </a:pPr>
            <a:r>
              <a:rPr dirty="0" sz="1600" b="1" i="1">
                <a:solidFill>
                  <a:srgbClr val="CC3200"/>
                </a:solidFill>
                <a:latin typeface="Calibri"/>
                <a:cs typeface="Calibri"/>
              </a:rPr>
              <a:t>Important</a:t>
            </a:r>
            <a:r>
              <a:rPr dirty="0" sz="1600" spc="-55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600" spc="-10" b="1" i="1">
                <a:solidFill>
                  <a:srgbClr val="CC3200"/>
                </a:solidFill>
                <a:latin typeface="Calibri"/>
                <a:cs typeface="Calibri"/>
              </a:rPr>
              <a:t>spin-</a:t>
            </a:r>
            <a:r>
              <a:rPr dirty="0" sz="1600" b="1" i="1">
                <a:solidFill>
                  <a:srgbClr val="CC3200"/>
                </a:solidFill>
                <a:latin typeface="Calibri"/>
                <a:cs typeface="Calibri"/>
              </a:rPr>
              <a:t>off,</a:t>
            </a:r>
            <a:r>
              <a:rPr dirty="0" sz="1600" spc="-55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600" b="1" i="1">
                <a:solidFill>
                  <a:srgbClr val="CC3200"/>
                </a:solidFill>
                <a:latin typeface="Calibri"/>
                <a:cs typeface="Calibri"/>
              </a:rPr>
              <a:t>however:</a:t>
            </a:r>
            <a:r>
              <a:rPr dirty="0" sz="1600" spc="310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600" i="1">
                <a:solidFill>
                  <a:srgbClr val="CC3200"/>
                </a:solidFill>
                <a:latin typeface="Calibri"/>
                <a:cs typeface="Calibri"/>
              </a:rPr>
              <a:t>The</a:t>
            </a:r>
            <a:r>
              <a:rPr dirty="0" sz="1600" spc="-55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600" i="1">
                <a:solidFill>
                  <a:srgbClr val="CC3200"/>
                </a:solidFill>
                <a:latin typeface="Calibri"/>
                <a:cs typeface="Calibri"/>
              </a:rPr>
              <a:t>Cooling</a:t>
            </a:r>
            <a:r>
              <a:rPr dirty="0" sz="1600" spc="-50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600" i="1">
                <a:solidFill>
                  <a:srgbClr val="CC3200"/>
                </a:solidFill>
                <a:latin typeface="Calibri"/>
                <a:cs typeface="Calibri"/>
              </a:rPr>
              <a:t>Catheter</a:t>
            </a:r>
            <a:r>
              <a:rPr dirty="0" sz="1600" spc="-55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600" i="1">
                <a:solidFill>
                  <a:srgbClr val="CC3200"/>
                </a:solidFill>
                <a:latin typeface="Calibri"/>
                <a:cs typeface="Calibri"/>
              </a:rPr>
              <a:t>enables</a:t>
            </a:r>
            <a:r>
              <a:rPr dirty="0" sz="1600" spc="-55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600" spc="-10" i="1">
                <a:solidFill>
                  <a:srgbClr val="CC3200"/>
                </a:solidFill>
                <a:latin typeface="Calibri"/>
                <a:cs typeface="Calibri"/>
              </a:rPr>
              <a:t>administration</a:t>
            </a:r>
            <a:r>
              <a:rPr dirty="0" sz="1600" spc="-55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600" i="1">
                <a:solidFill>
                  <a:srgbClr val="CC3200"/>
                </a:solidFill>
                <a:latin typeface="Calibri"/>
                <a:cs typeface="Calibri"/>
              </a:rPr>
              <a:t>of</a:t>
            </a:r>
            <a:r>
              <a:rPr dirty="0" sz="1600" spc="-50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600" spc="-10" i="1">
                <a:solidFill>
                  <a:srgbClr val="CC3200"/>
                </a:solidFill>
                <a:latin typeface="Calibri"/>
                <a:cs typeface="Calibri"/>
              </a:rPr>
              <a:t>potentially</a:t>
            </a:r>
            <a:r>
              <a:rPr dirty="0" sz="1600" spc="-10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600" i="1">
                <a:solidFill>
                  <a:srgbClr val="CC3200"/>
                </a:solidFill>
                <a:latin typeface="Calibri"/>
                <a:cs typeface="Calibri"/>
              </a:rPr>
              <a:t>useful</a:t>
            </a:r>
            <a:r>
              <a:rPr dirty="0" sz="1600" spc="-65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600" i="1">
                <a:solidFill>
                  <a:srgbClr val="CC3200"/>
                </a:solidFill>
                <a:latin typeface="Calibri"/>
                <a:cs typeface="Calibri"/>
              </a:rPr>
              <a:t>protective</a:t>
            </a:r>
            <a:r>
              <a:rPr dirty="0" sz="1600" spc="-65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600" i="1">
                <a:solidFill>
                  <a:srgbClr val="CC3200"/>
                </a:solidFill>
                <a:latin typeface="Calibri"/>
                <a:cs typeface="Calibri"/>
              </a:rPr>
              <a:t>drugs</a:t>
            </a:r>
            <a:r>
              <a:rPr dirty="0" sz="1600" spc="-65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600" i="1">
                <a:solidFill>
                  <a:srgbClr val="CC3200"/>
                </a:solidFill>
                <a:latin typeface="Calibri"/>
                <a:cs typeface="Calibri"/>
              </a:rPr>
              <a:t>into</a:t>
            </a:r>
            <a:r>
              <a:rPr dirty="0" sz="1600" spc="-65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600" i="1">
                <a:solidFill>
                  <a:srgbClr val="CC3200"/>
                </a:solidFill>
                <a:latin typeface="Calibri"/>
                <a:cs typeface="Calibri"/>
              </a:rPr>
              <a:t>the</a:t>
            </a:r>
            <a:r>
              <a:rPr dirty="0" sz="1600" spc="-65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600" i="1">
                <a:solidFill>
                  <a:srgbClr val="CC3200"/>
                </a:solidFill>
                <a:latin typeface="Calibri"/>
                <a:cs typeface="Calibri"/>
              </a:rPr>
              <a:t>threatened</a:t>
            </a:r>
            <a:r>
              <a:rPr dirty="0" sz="1600" spc="-65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600" i="1">
                <a:solidFill>
                  <a:srgbClr val="CC3200"/>
                </a:solidFill>
                <a:latin typeface="Calibri"/>
                <a:cs typeface="Calibri"/>
              </a:rPr>
              <a:t>area</a:t>
            </a:r>
            <a:r>
              <a:rPr dirty="0" sz="1600" spc="-30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600" b="1" i="1">
                <a:solidFill>
                  <a:srgbClr val="CC3200"/>
                </a:solidFill>
                <a:latin typeface="Calibri"/>
                <a:cs typeface="Calibri"/>
              </a:rPr>
              <a:t>BEFORE</a:t>
            </a:r>
            <a:r>
              <a:rPr dirty="0" sz="1600" spc="-65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600" i="1">
                <a:solidFill>
                  <a:srgbClr val="CC3200"/>
                </a:solidFill>
                <a:latin typeface="Calibri"/>
                <a:cs typeface="Calibri"/>
              </a:rPr>
              <a:t>reperfusion</a:t>
            </a:r>
            <a:r>
              <a:rPr dirty="0" sz="1600" spc="-60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600" spc="-10" i="1">
                <a:solidFill>
                  <a:srgbClr val="CC3200"/>
                </a:solidFill>
                <a:latin typeface="Calibri"/>
                <a:cs typeface="Calibri"/>
              </a:rPr>
              <a:t>occurs</a:t>
            </a:r>
            <a:r>
              <a:rPr dirty="0" sz="1600" spc="-10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600" i="1">
                <a:solidFill>
                  <a:srgbClr val="CC3200"/>
                </a:solidFill>
                <a:latin typeface="Calibri"/>
                <a:cs typeface="Calibri"/>
              </a:rPr>
              <a:t>(cyclosporine,</a:t>
            </a:r>
            <a:r>
              <a:rPr dirty="0" sz="1600" spc="-45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600" spc="-10" i="1">
                <a:solidFill>
                  <a:srgbClr val="CC3200"/>
                </a:solidFill>
                <a:latin typeface="Calibri"/>
                <a:cs typeface="Calibri"/>
              </a:rPr>
              <a:t>gap-</a:t>
            </a:r>
            <a:r>
              <a:rPr dirty="0" sz="1600" i="1">
                <a:solidFill>
                  <a:srgbClr val="CC3200"/>
                </a:solidFill>
                <a:latin typeface="Calibri"/>
                <a:cs typeface="Calibri"/>
              </a:rPr>
              <a:t>junction</a:t>
            </a:r>
            <a:r>
              <a:rPr dirty="0" sz="1600" spc="-45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600" i="1">
                <a:solidFill>
                  <a:srgbClr val="CC3200"/>
                </a:solidFill>
                <a:latin typeface="Calibri"/>
                <a:cs typeface="Calibri"/>
              </a:rPr>
              <a:t>inhibitors,</a:t>
            </a:r>
            <a:r>
              <a:rPr dirty="0" sz="1600" spc="-45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600" spc="-10" i="1">
                <a:solidFill>
                  <a:srgbClr val="CC3200"/>
                </a:solidFill>
                <a:latin typeface="Calibri"/>
                <a:cs typeface="Calibri"/>
              </a:rPr>
              <a:t>anti-</a:t>
            </a:r>
            <a:r>
              <a:rPr dirty="0" sz="1600" i="1">
                <a:solidFill>
                  <a:srgbClr val="CC3200"/>
                </a:solidFill>
                <a:latin typeface="Calibri"/>
                <a:cs typeface="Calibri"/>
              </a:rPr>
              <a:t>inflammatory</a:t>
            </a:r>
            <a:r>
              <a:rPr dirty="0" sz="1600" spc="-45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600" i="1">
                <a:solidFill>
                  <a:srgbClr val="CC3200"/>
                </a:solidFill>
                <a:latin typeface="Calibri"/>
                <a:cs typeface="Calibri"/>
              </a:rPr>
              <a:t>drugs,</a:t>
            </a:r>
            <a:r>
              <a:rPr dirty="0" sz="1600" spc="-40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600" spc="-20" i="1">
                <a:solidFill>
                  <a:srgbClr val="CC3200"/>
                </a:solidFill>
                <a:latin typeface="Calibri"/>
                <a:cs typeface="Calibri"/>
              </a:rPr>
              <a:t>etc)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2914" y="103594"/>
            <a:ext cx="3856354" cy="4064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How</a:t>
            </a:r>
            <a:r>
              <a:rPr dirty="0" spc="-80">
                <a:latin typeface="Times New Roman"/>
                <a:cs typeface="Times New Roman"/>
              </a:rPr>
              <a:t> </a:t>
            </a:r>
            <a:r>
              <a:rPr dirty="0"/>
              <a:t>was</a:t>
            </a:r>
            <a:r>
              <a:rPr dirty="0" spc="-85">
                <a:latin typeface="Times New Roman"/>
                <a:cs typeface="Times New Roman"/>
              </a:rPr>
              <a:t> </a:t>
            </a:r>
            <a:r>
              <a:rPr dirty="0"/>
              <a:t>the</a:t>
            </a:r>
            <a:r>
              <a:rPr dirty="0" spc="-80">
                <a:latin typeface="Times New Roman"/>
                <a:cs typeface="Times New Roman"/>
              </a:rPr>
              <a:t> </a:t>
            </a:r>
            <a:r>
              <a:rPr dirty="0"/>
              <a:t>study</a:t>
            </a:r>
            <a:r>
              <a:rPr dirty="0" spc="-80">
                <a:latin typeface="Times New Roman"/>
                <a:cs typeface="Times New Roman"/>
              </a:rPr>
              <a:t> </a:t>
            </a:r>
            <a:r>
              <a:rPr dirty="0" spc="-10"/>
              <a:t>executed?</a:t>
            </a: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956300" y="660398"/>
            <a:ext cx="2992437" cy="3828961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103703" y="678192"/>
            <a:ext cx="6871334" cy="4233545"/>
          </a:xfrm>
          <a:prstGeom prst="rect">
            <a:avLst/>
          </a:prstGeom>
        </p:spPr>
        <p:txBody>
          <a:bodyPr wrap="square" lIns="0" tIns="93980" rIns="0" bIns="0" rtlCol="0" vert="horz">
            <a:spAutoFit/>
          </a:bodyPr>
          <a:lstStyle/>
          <a:p>
            <a:pPr marL="431800" indent="-342900">
              <a:lnSpc>
                <a:spcPct val="100000"/>
              </a:lnSpc>
              <a:spcBef>
                <a:spcPts val="740"/>
              </a:spcBef>
              <a:buSzPct val="104166"/>
              <a:buFont typeface="Arial"/>
              <a:buChar char="•"/>
              <a:tabLst>
                <a:tab pos="431800" algn="l"/>
              </a:tabLst>
            </a:pPr>
            <a:r>
              <a:rPr dirty="0" sz="1200">
                <a:latin typeface="Calibri"/>
                <a:cs typeface="Calibri"/>
              </a:rPr>
              <a:t>200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patients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(18-80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years)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with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large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anterior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wall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STEMI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(ƩST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≥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5mm)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and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TIMI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0-1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flow</a:t>
            </a:r>
            <a:endParaRPr sz="1200">
              <a:latin typeface="Calibri"/>
              <a:cs typeface="Calibri"/>
            </a:endParaRPr>
          </a:p>
          <a:p>
            <a:pPr marL="431800" indent="-342900">
              <a:lnSpc>
                <a:spcPct val="100000"/>
              </a:lnSpc>
              <a:spcBef>
                <a:spcPts val="720"/>
              </a:spcBef>
              <a:buSzPct val="104166"/>
              <a:buFont typeface="Arial"/>
              <a:buChar char="•"/>
              <a:tabLst>
                <a:tab pos="431800" algn="l"/>
              </a:tabLst>
            </a:pPr>
            <a:r>
              <a:rPr dirty="0" sz="1200" spc="-10">
                <a:latin typeface="Calibri"/>
                <a:cs typeface="Calibri"/>
              </a:rPr>
              <a:t>Randomization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1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: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1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to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SIH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+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PPCI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or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PPCI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alone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Calibri"/>
                <a:cs typeface="Calibri"/>
              </a:rPr>
              <a:t>(control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Calibri"/>
                <a:cs typeface="Calibri"/>
              </a:rPr>
              <a:t>group)</a:t>
            </a:r>
            <a:endParaRPr sz="1200">
              <a:latin typeface="Calibri"/>
              <a:cs typeface="Calibri"/>
            </a:endParaRPr>
          </a:p>
          <a:p>
            <a:pPr marL="431800" indent="-342900">
              <a:lnSpc>
                <a:spcPct val="100000"/>
              </a:lnSpc>
              <a:spcBef>
                <a:spcPts val="720"/>
              </a:spcBef>
              <a:buSzPct val="104166"/>
              <a:buFont typeface="Arial"/>
              <a:buChar char="•"/>
              <a:tabLst>
                <a:tab pos="431800" algn="l"/>
              </a:tabLst>
            </a:pPr>
            <a:r>
              <a:rPr dirty="0" sz="1200">
                <a:solidFill>
                  <a:srgbClr val="C00000"/>
                </a:solidFill>
                <a:latin typeface="Calibri"/>
                <a:cs typeface="Calibri"/>
              </a:rPr>
              <a:t>SIH</a:t>
            </a:r>
            <a:r>
              <a:rPr dirty="0" sz="1200" spc="-6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C00000"/>
                </a:solidFill>
                <a:latin typeface="Calibri"/>
                <a:cs typeface="Calibri"/>
              </a:rPr>
              <a:t>group</a:t>
            </a:r>
            <a:r>
              <a:rPr dirty="0" sz="1200" i="1">
                <a:solidFill>
                  <a:srgbClr val="C00000"/>
                </a:solidFill>
                <a:latin typeface="Calibri"/>
                <a:cs typeface="Calibri"/>
              </a:rPr>
              <a:t>:</a:t>
            </a:r>
            <a:r>
              <a:rPr dirty="0" sz="1200" spc="-4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C00000"/>
                </a:solidFill>
                <a:latin typeface="Calibri"/>
                <a:cs typeface="Calibri"/>
              </a:rPr>
              <a:t>Infarcted</a:t>
            </a:r>
            <a:r>
              <a:rPr dirty="0" sz="1200" spc="-4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C00000"/>
                </a:solidFill>
                <a:latin typeface="Calibri"/>
                <a:cs typeface="Calibri"/>
              </a:rPr>
              <a:t>myocardium</a:t>
            </a:r>
            <a:r>
              <a:rPr dirty="0" sz="1200" spc="-4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200" spc="-10" i="1">
                <a:solidFill>
                  <a:srgbClr val="C00000"/>
                </a:solidFill>
                <a:latin typeface="Calibri"/>
                <a:cs typeface="Calibri"/>
              </a:rPr>
              <a:t>selectively</a:t>
            </a:r>
            <a:r>
              <a:rPr dirty="0" sz="1200" spc="-4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C00000"/>
                </a:solidFill>
                <a:latin typeface="Calibri"/>
                <a:cs typeface="Calibri"/>
              </a:rPr>
              <a:t>cooled</a:t>
            </a:r>
            <a:r>
              <a:rPr dirty="0" sz="1200" spc="-5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200" b="1" i="1">
                <a:solidFill>
                  <a:srgbClr val="C00000"/>
                </a:solidFill>
                <a:latin typeface="Calibri"/>
                <a:cs typeface="Calibri"/>
              </a:rPr>
              <a:t>prior</a:t>
            </a:r>
            <a:r>
              <a:rPr dirty="0" sz="1200" spc="-4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200" b="1" i="1">
                <a:solidFill>
                  <a:srgbClr val="C00000"/>
                </a:solidFill>
                <a:latin typeface="Calibri"/>
                <a:cs typeface="Calibri"/>
              </a:rPr>
              <a:t>to</a:t>
            </a:r>
            <a:r>
              <a:rPr dirty="0" sz="1200" spc="-4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200" b="1" i="1">
                <a:solidFill>
                  <a:srgbClr val="C00000"/>
                </a:solidFill>
                <a:latin typeface="Calibri"/>
                <a:cs typeface="Calibri"/>
              </a:rPr>
              <a:t>opening</a:t>
            </a:r>
            <a:r>
              <a:rPr dirty="0" sz="1200" spc="-4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200" spc="-25" b="1" i="1">
                <a:solidFill>
                  <a:srgbClr val="C00000"/>
                </a:solidFill>
                <a:latin typeface="Calibri"/>
                <a:cs typeface="Calibri"/>
              </a:rPr>
              <a:t>of</a:t>
            </a:r>
            <a:endParaRPr sz="1200">
              <a:latin typeface="Calibri"/>
              <a:cs typeface="Calibri"/>
            </a:endParaRPr>
          </a:p>
          <a:p>
            <a:pPr algn="ctr" marR="2146935">
              <a:lnSpc>
                <a:spcPct val="100000"/>
              </a:lnSpc>
              <a:spcBef>
                <a:spcPts val="885"/>
              </a:spcBef>
            </a:pPr>
            <a:r>
              <a:rPr dirty="0" sz="1200" b="1" i="1">
                <a:solidFill>
                  <a:srgbClr val="C00000"/>
                </a:solidFill>
                <a:latin typeface="Calibri"/>
                <a:cs typeface="Calibri"/>
              </a:rPr>
              <a:t>the</a:t>
            </a:r>
            <a:r>
              <a:rPr dirty="0" sz="1200" spc="-4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200" spc="-10" b="1" i="1">
                <a:solidFill>
                  <a:srgbClr val="C00000"/>
                </a:solidFill>
                <a:latin typeface="Calibri"/>
                <a:cs typeface="Calibri"/>
              </a:rPr>
              <a:t>infarct-</a:t>
            </a:r>
            <a:r>
              <a:rPr dirty="0" sz="1200" b="1" i="1">
                <a:solidFill>
                  <a:srgbClr val="C00000"/>
                </a:solidFill>
                <a:latin typeface="Calibri"/>
                <a:cs typeface="Calibri"/>
              </a:rPr>
              <a:t>related</a:t>
            </a:r>
            <a:r>
              <a:rPr dirty="0" sz="1200" spc="-3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200" b="1" i="1">
                <a:solidFill>
                  <a:srgbClr val="C00000"/>
                </a:solidFill>
                <a:latin typeface="Calibri"/>
                <a:cs typeface="Calibri"/>
              </a:rPr>
              <a:t>artery</a:t>
            </a:r>
            <a:r>
              <a:rPr dirty="0" sz="1200" spc="3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C00000"/>
                </a:solidFill>
                <a:latin typeface="Calibri"/>
                <a:cs typeface="Calibri"/>
              </a:rPr>
              <a:t>(using</a:t>
            </a:r>
            <a:r>
              <a:rPr dirty="0" sz="1200" spc="-3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C00000"/>
                </a:solidFill>
                <a:latin typeface="Calibri"/>
                <a:cs typeface="Calibri"/>
              </a:rPr>
              <a:t>OTWB</a:t>
            </a:r>
            <a:r>
              <a:rPr dirty="0" sz="1200" spc="-3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C00000"/>
                </a:solidFill>
                <a:latin typeface="Calibri"/>
                <a:cs typeface="Calibri"/>
              </a:rPr>
              <a:t>or</a:t>
            </a:r>
            <a:r>
              <a:rPr dirty="0" sz="1200" spc="-3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C00000"/>
                </a:solidFill>
                <a:latin typeface="Calibri"/>
                <a:cs typeface="Calibri"/>
              </a:rPr>
              <a:t>CoolCell-</a:t>
            </a:r>
            <a:r>
              <a:rPr dirty="0" sz="1200" spc="-10" i="1">
                <a:solidFill>
                  <a:srgbClr val="C00000"/>
                </a:solidFill>
                <a:latin typeface="Calibri"/>
                <a:cs typeface="Calibri"/>
              </a:rPr>
              <a:t>catheter</a:t>
            </a:r>
            <a:r>
              <a:rPr dirty="0" sz="1200" spc="-6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600" spc="-25" i="1">
                <a:solidFill>
                  <a:srgbClr val="C00000"/>
                </a:solidFill>
                <a:latin typeface="Calibri"/>
                <a:cs typeface="Calibri"/>
              </a:rPr>
              <a:t>*</a:t>
            </a:r>
            <a:r>
              <a:rPr dirty="0" sz="1200" spc="-25" i="1">
                <a:solidFill>
                  <a:srgbClr val="C00000"/>
                </a:solidFill>
                <a:latin typeface="Calibri"/>
                <a:cs typeface="Calibri"/>
              </a:rPr>
              <a:t>)</a:t>
            </a:r>
            <a:endParaRPr sz="1200">
              <a:latin typeface="Calibri"/>
              <a:cs typeface="Calibri"/>
            </a:endParaRPr>
          </a:p>
          <a:p>
            <a:pPr algn="ctr" marL="342900" marR="2082800" indent="-342900">
              <a:lnSpc>
                <a:spcPct val="100000"/>
              </a:lnSpc>
              <a:spcBef>
                <a:spcPts val="795"/>
              </a:spcBef>
              <a:buSzPct val="104166"/>
              <a:buFont typeface="Arial"/>
              <a:buChar char="•"/>
              <a:tabLst>
                <a:tab pos="342900" algn="l"/>
              </a:tabLst>
            </a:pPr>
            <a:r>
              <a:rPr dirty="0" sz="1200" spc="-10">
                <a:latin typeface="Calibri"/>
                <a:cs typeface="Calibri"/>
              </a:rPr>
              <a:t>Continuous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Calibri"/>
                <a:cs typeface="Calibri"/>
              </a:rPr>
              <a:t>instantaneous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feedback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of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distal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pressure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&amp;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Calibri"/>
                <a:cs typeface="Calibri"/>
              </a:rPr>
              <a:t>temperature</a:t>
            </a:r>
            <a:endParaRPr sz="1200">
              <a:latin typeface="Calibri"/>
              <a:cs typeface="Calibri"/>
            </a:endParaRPr>
          </a:p>
          <a:p>
            <a:pPr marL="433070">
              <a:lnSpc>
                <a:spcPct val="100000"/>
              </a:lnSpc>
              <a:spcBef>
                <a:spcPts val="720"/>
              </a:spcBef>
            </a:pPr>
            <a:r>
              <a:rPr dirty="0" sz="1200">
                <a:latin typeface="Calibri"/>
                <a:cs typeface="Calibri"/>
              </a:rPr>
              <a:t>(Abbott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Pressure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Wire®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for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pressure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&amp;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temperature)</a:t>
            </a:r>
            <a:endParaRPr sz="1200">
              <a:latin typeface="Calibri"/>
              <a:cs typeface="Calibri"/>
            </a:endParaRPr>
          </a:p>
          <a:p>
            <a:pPr marL="431800" indent="-342900">
              <a:lnSpc>
                <a:spcPct val="100000"/>
              </a:lnSpc>
              <a:spcBef>
                <a:spcPts val="720"/>
              </a:spcBef>
              <a:buSzPct val="104166"/>
              <a:buFont typeface="Arial"/>
              <a:buChar char="•"/>
              <a:tabLst>
                <a:tab pos="431800" algn="l"/>
              </a:tabLst>
            </a:pPr>
            <a:r>
              <a:rPr dirty="0" sz="1200">
                <a:latin typeface="Calibri"/>
                <a:cs typeface="Calibri"/>
              </a:rPr>
              <a:t>target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temp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=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29-33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25">
                <a:latin typeface="Calibri"/>
                <a:cs typeface="Calibri"/>
              </a:rPr>
              <a:t>°C</a:t>
            </a:r>
            <a:endParaRPr sz="1200">
              <a:latin typeface="Calibri"/>
              <a:cs typeface="Calibri"/>
            </a:endParaRPr>
          </a:p>
          <a:p>
            <a:pPr marL="431800" indent="-342900">
              <a:lnSpc>
                <a:spcPct val="100000"/>
              </a:lnSpc>
              <a:spcBef>
                <a:spcPts val="720"/>
              </a:spcBef>
              <a:buSzPct val="104166"/>
              <a:buFont typeface="Arial"/>
              <a:buChar char="•"/>
              <a:tabLst>
                <a:tab pos="431800" algn="l"/>
              </a:tabLst>
            </a:pPr>
            <a:r>
              <a:rPr dirty="0" sz="1200">
                <a:latin typeface="Calibri"/>
                <a:cs typeface="Calibri"/>
              </a:rPr>
              <a:t>no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risk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of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volume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Calibri"/>
                <a:cs typeface="Calibri"/>
              </a:rPr>
              <a:t>overload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(saline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infusion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Calibri"/>
                <a:cs typeface="Calibri"/>
              </a:rPr>
              <a:t>rate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15-30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Calibri"/>
                <a:cs typeface="Calibri"/>
              </a:rPr>
              <a:t>ml/min)</a:t>
            </a:r>
            <a:endParaRPr sz="1200">
              <a:latin typeface="Calibri"/>
              <a:cs typeface="Calibri"/>
            </a:endParaRPr>
          </a:p>
          <a:p>
            <a:pPr marL="431800" indent="-342900">
              <a:lnSpc>
                <a:spcPct val="100000"/>
              </a:lnSpc>
              <a:spcBef>
                <a:spcPts val="720"/>
              </a:spcBef>
              <a:buSzPct val="104166"/>
              <a:buFont typeface="Arial"/>
              <a:buChar char="•"/>
              <a:tabLst>
                <a:tab pos="431800" algn="l"/>
              </a:tabLst>
            </a:pPr>
            <a:r>
              <a:rPr dirty="0" sz="1200">
                <a:latin typeface="Calibri"/>
                <a:cs typeface="Calibri"/>
              </a:rPr>
              <a:t>no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Calibri"/>
                <a:cs typeface="Calibri"/>
              </a:rPr>
              <a:t>systemic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Calibri"/>
                <a:cs typeface="Calibri"/>
              </a:rPr>
              <a:t>effects</a:t>
            </a:r>
            <a:endParaRPr sz="1200">
              <a:latin typeface="Calibri"/>
              <a:cs typeface="Calibri"/>
            </a:endParaRPr>
          </a:p>
          <a:p>
            <a:pPr marL="431800" marR="1707514" indent="-343535">
              <a:lnSpc>
                <a:spcPct val="150000"/>
              </a:lnSpc>
              <a:buSzPct val="104166"/>
              <a:buFont typeface="Arial"/>
              <a:buChar char="•"/>
              <a:tabLst>
                <a:tab pos="433070" algn="l"/>
              </a:tabLst>
            </a:pPr>
            <a:r>
              <a:rPr dirty="0" sz="1200">
                <a:latin typeface="Calibri"/>
                <a:cs typeface="Calibri"/>
              </a:rPr>
              <a:t>cooling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Calibri"/>
                <a:cs typeface="Calibri"/>
              </a:rPr>
              <a:t>exclusively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in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the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Calibri"/>
                <a:cs typeface="Calibri"/>
              </a:rPr>
              <a:t>infarcted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area,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Calibri"/>
                <a:cs typeface="Calibri"/>
              </a:rPr>
              <a:t>started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10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min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Calibri"/>
                <a:cs typeface="Calibri"/>
              </a:rPr>
              <a:t>before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Calibri"/>
                <a:cs typeface="Calibri"/>
              </a:rPr>
              <a:t>actual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	</a:t>
            </a:r>
            <a:r>
              <a:rPr dirty="0" sz="1200" spc="-10">
                <a:latin typeface="Calibri"/>
                <a:cs typeface="Calibri"/>
              </a:rPr>
              <a:t>reperfusion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leaving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the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adjacent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Calibri"/>
                <a:cs typeface="Calibri"/>
              </a:rPr>
              <a:t>myocardium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Calibri"/>
                <a:cs typeface="Calibri"/>
              </a:rPr>
              <a:t>unaffected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10" i="1">
                <a:solidFill>
                  <a:srgbClr val="FF0000"/>
                </a:solidFill>
                <a:latin typeface="Calibri"/>
                <a:cs typeface="Calibri"/>
              </a:rPr>
              <a:t>(“occlusion</a:t>
            </a:r>
            <a:r>
              <a:rPr dirty="0" sz="1200" spc="5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200" spc="-10" i="1">
                <a:solidFill>
                  <a:srgbClr val="FF0000"/>
                </a:solidFill>
                <a:latin typeface="Calibri"/>
                <a:cs typeface="Calibri"/>
              </a:rPr>
              <a:t>phase”)</a:t>
            </a:r>
            <a:endParaRPr sz="1200">
              <a:latin typeface="Calibri"/>
              <a:cs typeface="Calibri"/>
            </a:endParaRPr>
          </a:p>
          <a:p>
            <a:pPr marL="433070" indent="-344170">
              <a:lnSpc>
                <a:spcPct val="100000"/>
              </a:lnSpc>
              <a:spcBef>
                <a:spcPts val="720"/>
              </a:spcBef>
              <a:buSzPct val="104166"/>
              <a:buFont typeface="Arial"/>
              <a:buChar char="•"/>
              <a:tabLst>
                <a:tab pos="433070" algn="l"/>
              </a:tabLst>
            </a:pPr>
            <a:r>
              <a:rPr dirty="0" sz="1200">
                <a:latin typeface="Calibri"/>
                <a:cs typeface="Calibri"/>
              </a:rPr>
              <a:t>After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10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min,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balloon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deflated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and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cooling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Calibri"/>
                <a:cs typeface="Calibri"/>
              </a:rPr>
              <a:t>continued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for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10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more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baseline="11574" sz="1800">
                <a:latin typeface="Calibri"/>
                <a:cs typeface="Calibri"/>
              </a:rPr>
              <a:t>minutes</a:t>
            </a:r>
            <a:r>
              <a:rPr dirty="0" baseline="11574" sz="1800" spc="-52">
                <a:latin typeface="Times New Roman"/>
                <a:cs typeface="Times New Roman"/>
              </a:rPr>
              <a:t> </a:t>
            </a:r>
            <a:r>
              <a:rPr dirty="0" baseline="11574" sz="1800" spc="-15" i="1">
                <a:solidFill>
                  <a:srgbClr val="FF0000"/>
                </a:solidFill>
                <a:latin typeface="Calibri"/>
                <a:cs typeface="Calibri"/>
              </a:rPr>
              <a:t>(“reperfusion phase”)</a:t>
            </a:r>
            <a:endParaRPr baseline="11574" sz="1800">
              <a:latin typeface="Calibri"/>
              <a:cs typeface="Calibri"/>
            </a:endParaRPr>
          </a:p>
          <a:p>
            <a:pPr marL="431800" indent="-342900">
              <a:lnSpc>
                <a:spcPct val="100000"/>
              </a:lnSpc>
              <a:spcBef>
                <a:spcPts val="800"/>
              </a:spcBef>
              <a:buSzPct val="103571"/>
              <a:buFont typeface="Arial"/>
              <a:buChar char="•"/>
              <a:tabLst>
                <a:tab pos="431800" algn="l"/>
              </a:tabLst>
            </a:pPr>
            <a:r>
              <a:rPr dirty="0" sz="1400" b="1" i="1">
                <a:solidFill>
                  <a:srgbClr val="CC3200"/>
                </a:solidFill>
                <a:latin typeface="Calibri"/>
                <a:cs typeface="Calibri"/>
              </a:rPr>
              <a:t>Primary</a:t>
            </a:r>
            <a:r>
              <a:rPr dirty="0" sz="1400" spc="-50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400" b="1" i="1">
                <a:solidFill>
                  <a:srgbClr val="CC3200"/>
                </a:solidFill>
                <a:latin typeface="Calibri"/>
                <a:cs typeface="Calibri"/>
              </a:rPr>
              <a:t>endpoint:</a:t>
            </a:r>
            <a:r>
              <a:rPr dirty="0" sz="1400" spc="-50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400" b="1" i="1">
                <a:solidFill>
                  <a:srgbClr val="CC3200"/>
                </a:solidFill>
                <a:latin typeface="Calibri"/>
                <a:cs typeface="Calibri"/>
              </a:rPr>
              <a:t>infarct</a:t>
            </a:r>
            <a:r>
              <a:rPr dirty="0" sz="1400" spc="-50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400" b="1" i="1">
                <a:solidFill>
                  <a:srgbClr val="CC3200"/>
                </a:solidFill>
                <a:latin typeface="Calibri"/>
                <a:cs typeface="Calibri"/>
              </a:rPr>
              <a:t>size</a:t>
            </a:r>
            <a:r>
              <a:rPr dirty="0" sz="1400" spc="-50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400" b="1" i="1">
                <a:solidFill>
                  <a:srgbClr val="CC3200"/>
                </a:solidFill>
                <a:latin typeface="Calibri"/>
                <a:cs typeface="Calibri"/>
              </a:rPr>
              <a:t>on</a:t>
            </a:r>
            <a:r>
              <a:rPr dirty="0" sz="1400" spc="-50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400" b="1" i="1">
                <a:solidFill>
                  <a:srgbClr val="CC3200"/>
                </a:solidFill>
                <a:latin typeface="Calibri"/>
                <a:cs typeface="Calibri"/>
              </a:rPr>
              <a:t>MRI</a:t>
            </a:r>
            <a:r>
              <a:rPr dirty="0" sz="1400" spc="-50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400" b="1" i="1">
                <a:solidFill>
                  <a:srgbClr val="CC3200"/>
                </a:solidFill>
                <a:latin typeface="Calibri"/>
                <a:cs typeface="Calibri"/>
              </a:rPr>
              <a:t>at</a:t>
            </a:r>
            <a:r>
              <a:rPr dirty="0" sz="1400" spc="-50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400" b="1" i="1">
                <a:solidFill>
                  <a:srgbClr val="CC3200"/>
                </a:solidFill>
                <a:latin typeface="Calibri"/>
                <a:cs typeface="Calibri"/>
              </a:rPr>
              <a:t>3</a:t>
            </a:r>
            <a:r>
              <a:rPr dirty="0" sz="1400" spc="-50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400" spc="-10" b="1" i="1">
                <a:solidFill>
                  <a:srgbClr val="CC3200"/>
                </a:solidFill>
                <a:latin typeface="Calibri"/>
                <a:cs typeface="Calibri"/>
              </a:rPr>
              <a:t>month</a:t>
            </a:r>
            <a:endParaRPr sz="1400">
              <a:latin typeface="Calibri"/>
              <a:cs typeface="Calibri"/>
            </a:endParaRPr>
          </a:p>
          <a:p>
            <a:pPr marL="161290">
              <a:lnSpc>
                <a:spcPct val="100000"/>
              </a:lnSpc>
              <a:spcBef>
                <a:spcPts val="225"/>
              </a:spcBef>
            </a:pPr>
            <a:r>
              <a:rPr dirty="0" sz="1800">
                <a:solidFill>
                  <a:srgbClr val="FF0000"/>
                </a:solidFill>
                <a:latin typeface="Calibri"/>
                <a:cs typeface="Calibri"/>
              </a:rPr>
              <a:t>*</a:t>
            </a:r>
            <a:r>
              <a:rPr dirty="0" sz="1800" spc="-7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200" b="1" i="1">
                <a:solidFill>
                  <a:srgbClr val="C00000"/>
                </a:solidFill>
                <a:latin typeface="Calibri"/>
                <a:cs typeface="Calibri"/>
              </a:rPr>
              <a:t>CoolCell</a:t>
            </a:r>
            <a:r>
              <a:rPr dirty="0" sz="1200" spc="-15" b="1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200" b="1" i="1">
                <a:solidFill>
                  <a:srgbClr val="C00000"/>
                </a:solidFill>
                <a:latin typeface="Calibri"/>
                <a:cs typeface="Calibri"/>
              </a:rPr>
              <a:t>Catheter®</a:t>
            </a:r>
            <a:r>
              <a:rPr dirty="0" sz="1200" spc="20" b="1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200" b="1" i="1">
                <a:latin typeface="Calibri"/>
                <a:cs typeface="Calibri"/>
              </a:rPr>
              <a:t>is</a:t>
            </a:r>
            <a:r>
              <a:rPr dirty="0" sz="1200" spc="-20" b="1" i="1">
                <a:latin typeface="Calibri"/>
                <a:cs typeface="Calibri"/>
              </a:rPr>
              <a:t> </a:t>
            </a:r>
            <a:r>
              <a:rPr dirty="0" sz="1200" b="1" i="1">
                <a:latin typeface="Calibri"/>
                <a:cs typeface="Calibri"/>
              </a:rPr>
              <a:t>modified</a:t>
            </a:r>
            <a:r>
              <a:rPr dirty="0" sz="1200" spc="-15" b="1" i="1">
                <a:latin typeface="Calibri"/>
                <a:cs typeface="Calibri"/>
              </a:rPr>
              <a:t> </a:t>
            </a:r>
            <a:r>
              <a:rPr dirty="0" sz="1200" b="1" i="1">
                <a:latin typeface="Calibri"/>
                <a:cs typeface="Calibri"/>
              </a:rPr>
              <a:t>Rayflow®</a:t>
            </a:r>
            <a:r>
              <a:rPr dirty="0" sz="1200" spc="-15" b="1" i="1">
                <a:latin typeface="Calibri"/>
                <a:cs typeface="Calibri"/>
              </a:rPr>
              <a:t> </a:t>
            </a:r>
            <a:r>
              <a:rPr dirty="0" sz="1200" b="1" i="1">
                <a:latin typeface="Calibri"/>
                <a:cs typeface="Calibri"/>
              </a:rPr>
              <a:t>monorail</a:t>
            </a:r>
            <a:r>
              <a:rPr dirty="0" sz="1200" spc="-15" b="1" i="1">
                <a:latin typeface="Calibri"/>
                <a:cs typeface="Calibri"/>
              </a:rPr>
              <a:t> </a:t>
            </a:r>
            <a:r>
              <a:rPr dirty="0" sz="1200" b="1" i="1">
                <a:latin typeface="Calibri"/>
                <a:cs typeface="Calibri"/>
              </a:rPr>
              <a:t>infusion</a:t>
            </a:r>
            <a:r>
              <a:rPr dirty="0" sz="1200" spc="-20" b="1" i="1">
                <a:latin typeface="Calibri"/>
                <a:cs typeface="Calibri"/>
              </a:rPr>
              <a:t> </a:t>
            </a:r>
            <a:r>
              <a:rPr dirty="0" sz="1200" spc="-10" b="1" i="1">
                <a:latin typeface="Calibri"/>
                <a:cs typeface="Calibri"/>
              </a:rPr>
              <a:t>catheter,</a:t>
            </a:r>
            <a:r>
              <a:rPr dirty="0" sz="1200" spc="-15" b="1" i="1">
                <a:latin typeface="Calibri"/>
                <a:cs typeface="Calibri"/>
              </a:rPr>
              <a:t> </a:t>
            </a:r>
            <a:r>
              <a:rPr dirty="0" sz="1200" b="1" i="1">
                <a:latin typeface="Calibri"/>
                <a:cs typeface="Calibri"/>
              </a:rPr>
              <a:t>equipped</a:t>
            </a:r>
            <a:r>
              <a:rPr dirty="0" sz="1200" spc="-15" b="1" i="1">
                <a:latin typeface="Calibri"/>
                <a:cs typeface="Calibri"/>
              </a:rPr>
              <a:t> </a:t>
            </a:r>
            <a:r>
              <a:rPr dirty="0" sz="1200" b="1" i="1">
                <a:latin typeface="Calibri"/>
                <a:cs typeface="Calibri"/>
              </a:rPr>
              <a:t>with</a:t>
            </a:r>
            <a:r>
              <a:rPr dirty="0" sz="1200" spc="-20" b="1" i="1">
                <a:latin typeface="Calibri"/>
                <a:cs typeface="Calibri"/>
              </a:rPr>
              <a:t> </a:t>
            </a:r>
            <a:r>
              <a:rPr dirty="0" sz="1200" b="1" i="1">
                <a:latin typeface="Calibri"/>
                <a:cs typeface="Calibri"/>
              </a:rPr>
              <a:t>balloon</a:t>
            </a:r>
            <a:r>
              <a:rPr dirty="0" sz="1200" spc="-15" b="1" i="1">
                <a:latin typeface="Calibri"/>
                <a:cs typeface="Calibri"/>
              </a:rPr>
              <a:t> </a:t>
            </a:r>
            <a:r>
              <a:rPr dirty="0" sz="1200" spc="-10" b="1" i="1">
                <a:latin typeface="Calibri"/>
                <a:cs typeface="Calibri"/>
              </a:rPr>
              <a:t>(Hexacath)</a:t>
            </a:r>
            <a:endParaRPr sz="1200">
              <a:latin typeface="Calibri"/>
              <a:cs typeface="Calibri"/>
            </a:endParaRPr>
          </a:p>
          <a:p>
            <a:pPr marL="161290">
              <a:lnSpc>
                <a:spcPct val="100000"/>
              </a:lnSpc>
              <a:spcBef>
                <a:spcPts val="25"/>
              </a:spcBef>
            </a:pPr>
            <a:r>
              <a:rPr dirty="0" sz="1400" spc="-25" i="1">
                <a:latin typeface="Calibri"/>
                <a:cs typeface="Calibri"/>
              </a:rPr>
              <a:t>hh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Potential</a:t>
            </a:r>
            <a:r>
              <a:rPr dirty="0" spc="-110">
                <a:latin typeface="Times New Roman"/>
                <a:cs typeface="Times New Roman"/>
              </a:rPr>
              <a:t> </a:t>
            </a:r>
            <a:r>
              <a:rPr dirty="0"/>
              <a:t>conflicts</a:t>
            </a:r>
            <a:r>
              <a:rPr dirty="0" spc="-100">
                <a:latin typeface="Times New Roman"/>
                <a:cs typeface="Times New Roman"/>
              </a:rPr>
              <a:t> </a:t>
            </a:r>
            <a:r>
              <a:rPr dirty="0"/>
              <a:t>of</a:t>
            </a:r>
            <a:r>
              <a:rPr dirty="0" spc="-95">
                <a:latin typeface="Times New Roman"/>
                <a:cs typeface="Times New Roman"/>
              </a:rPr>
              <a:t> </a:t>
            </a:r>
            <a:r>
              <a:rPr dirty="0" spc="-10"/>
              <a:t>interest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494367" y="942111"/>
            <a:ext cx="7122795" cy="2900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b="1">
                <a:latin typeface="Calibri"/>
                <a:cs typeface="Calibri"/>
              </a:rPr>
              <a:t>Speaker's</a:t>
            </a:r>
            <a:r>
              <a:rPr dirty="0" sz="2000" spc="-75">
                <a:latin typeface="Times New Roman"/>
                <a:cs typeface="Times New Roman"/>
              </a:rPr>
              <a:t> </a:t>
            </a:r>
            <a:r>
              <a:rPr dirty="0" sz="2000" b="1">
                <a:latin typeface="Calibri"/>
                <a:cs typeface="Calibri"/>
              </a:rPr>
              <a:t>name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 b="1">
                <a:latin typeface="Calibri"/>
                <a:cs typeface="Calibri"/>
              </a:rPr>
              <a:t>:</a:t>
            </a:r>
            <a:r>
              <a:rPr dirty="0" sz="2000" spc="-75">
                <a:latin typeface="Times New Roman"/>
                <a:cs typeface="Times New Roman"/>
              </a:rPr>
              <a:t> </a:t>
            </a:r>
            <a:r>
              <a:rPr dirty="0" sz="2000" b="1">
                <a:latin typeface="Calibri"/>
                <a:cs typeface="Calibri"/>
              </a:rPr>
              <a:t>Nico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 spc="-10" b="1">
                <a:latin typeface="Calibri"/>
                <a:cs typeface="Calibri"/>
              </a:rPr>
              <a:t>Pijls</a:t>
            </a:r>
            <a:endParaRPr sz="2000">
              <a:latin typeface="Calibri"/>
              <a:cs typeface="Calibri"/>
            </a:endParaRPr>
          </a:p>
          <a:p>
            <a:pPr marL="61594" marR="447040">
              <a:lnSpc>
                <a:spcPts val="4360"/>
              </a:lnSpc>
              <a:spcBef>
                <a:spcPts val="350"/>
              </a:spcBef>
            </a:pPr>
            <a:r>
              <a:rPr dirty="0" sz="2000">
                <a:latin typeface="Segoe UI Emoji"/>
                <a:cs typeface="Segoe UI Emoji"/>
              </a:rPr>
              <a:t>☑</a:t>
            </a:r>
            <a:r>
              <a:rPr dirty="0" sz="2000" spc="-130">
                <a:latin typeface="Segoe UI Emoji"/>
                <a:cs typeface="Segoe UI Emoji"/>
              </a:rPr>
              <a:t> </a:t>
            </a:r>
            <a:r>
              <a:rPr dirty="0" sz="2000">
                <a:latin typeface="Calibri"/>
                <a:cs typeface="Calibri"/>
              </a:rPr>
              <a:t>I</a:t>
            </a:r>
            <a:r>
              <a:rPr dirty="0" sz="2000" spc="-8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have</a:t>
            </a:r>
            <a:r>
              <a:rPr dirty="0" sz="2000" spc="-8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the</a:t>
            </a:r>
            <a:r>
              <a:rPr dirty="0" sz="2000" spc="-8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following</a:t>
            </a:r>
            <a:r>
              <a:rPr dirty="0" sz="2000" spc="-8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potential</a:t>
            </a:r>
            <a:r>
              <a:rPr dirty="0" sz="2000" spc="-8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conflicts</a:t>
            </a:r>
            <a:r>
              <a:rPr dirty="0" sz="2000" spc="-8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of</a:t>
            </a:r>
            <a:r>
              <a:rPr dirty="0" sz="2000" spc="-7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Calibri"/>
                <a:cs typeface="Calibri"/>
              </a:rPr>
              <a:t>interest</a:t>
            </a:r>
            <a:r>
              <a:rPr dirty="0" sz="2000" spc="-8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to</a:t>
            </a:r>
            <a:r>
              <a:rPr dirty="0" sz="2000" spc="-8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Calibri"/>
                <a:cs typeface="Calibri"/>
              </a:rPr>
              <a:t>declare: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Receipt</a:t>
            </a:r>
            <a:r>
              <a:rPr dirty="0" sz="2000" spc="-95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of</a:t>
            </a:r>
            <a:r>
              <a:rPr dirty="0" sz="2000" spc="-85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grants</a:t>
            </a:r>
            <a:r>
              <a:rPr dirty="0" sz="2000" spc="-85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/</a:t>
            </a:r>
            <a:r>
              <a:rPr dirty="0" sz="2000" spc="-8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research</a:t>
            </a:r>
            <a:r>
              <a:rPr dirty="0" sz="2000" spc="-85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support:</a:t>
            </a:r>
            <a:r>
              <a:rPr dirty="0" sz="2000" spc="-85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Abbott,</a:t>
            </a:r>
            <a:r>
              <a:rPr dirty="0" sz="2000" spc="-8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Calibri"/>
                <a:cs typeface="Calibri"/>
              </a:rPr>
              <a:t>Hexacath</a:t>
            </a:r>
            <a:endParaRPr sz="2000">
              <a:latin typeface="Calibri"/>
              <a:cs typeface="Calibri"/>
            </a:endParaRPr>
          </a:p>
          <a:p>
            <a:pPr marL="61594">
              <a:lnSpc>
                <a:spcPct val="100000"/>
              </a:lnSpc>
              <a:spcBef>
                <a:spcPts val="285"/>
              </a:spcBef>
            </a:pPr>
            <a:r>
              <a:rPr dirty="0" sz="2000">
                <a:latin typeface="Calibri"/>
                <a:cs typeface="Calibri"/>
              </a:rPr>
              <a:t>Receipt</a:t>
            </a:r>
            <a:r>
              <a:rPr dirty="0" sz="2000" spc="-85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of</a:t>
            </a:r>
            <a:r>
              <a:rPr dirty="0" sz="2000" spc="-75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honoraria</a:t>
            </a:r>
            <a:r>
              <a:rPr dirty="0" sz="2000" spc="-75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or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Calibri"/>
                <a:cs typeface="Calibri"/>
              </a:rPr>
              <a:t>consultation</a:t>
            </a:r>
            <a:r>
              <a:rPr dirty="0" sz="2000" spc="-75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fees:</a:t>
            </a:r>
            <a:r>
              <a:rPr dirty="0" sz="2000" spc="-75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Heartflow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Calibri"/>
                <a:cs typeface="Calibri"/>
              </a:rPr>
              <a:t>(SAB)</a:t>
            </a:r>
            <a:endParaRPr sz="2000">
              <a:latin typeface="Calibri"/>
              <a:cs typeface="Calibri"/>
            </a:endParaRPr>
          </a:p>
          <a:p>
            <a:pPr marL="61594">
              <a:lnSpc>
                <a:spcPct val="100000"/>
              </a:lnSpc>
              <a:spcBef>
                <a:spcPts val="760"/>
              </a:spcBef>
            </a:pPr>
            <a:r>
              <a:rPr dirty="0" sz="2000">
                <a:latin typeface="Calibri"/>
                <a:cs typeface="Calibri"/>
              </a:rPr>
              <a:t>Stock</a:t>
            </a:r>
            <a:r>
              <a:rPr dirty="0" sz="2000" spc="-8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shareholder: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ASML,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GE</a:t>
            </a:r>
            <a:r>
              <a:rPr dirty="0" sz="2000" spc="-65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HealthCare,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Heartflow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,</a:t>
            </a:r>
            <a:r>
              <a:rPr dirty="0" sz="2000" spc="-6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Calibri"/>
                <a:cs typeface="Calibri"/>
              </a:rPr>
              <a:t>Philips</a:t>
            </a:r>
            <a:endParaRPr sz="2000">
              <a:latin typeface="Calibri"/>
              <a:cs typeface="Calibri"/>
            </a:endParaRPr>
          </a:p>
          <a:p>
            <a:pPr marL="61594" marR="5080">
              <a:lnSpc>
                <a:spcPts val="2160"/>
              </a:lnSpc>
              <a:spcBef>
                <a:spcPts val="1035"/>
              </a:spcBef>
            </a:pPr>
            <a:r>
              <a:rPr dirty="0" sz="2000" spc="-10">
                <a:latin typeface="Calibri"/>
                <a:cs typeface="Calibri"/>
              </a:rPr>
              <a:t>Patents</a:t>
            </a:r>
            <a:r>
              <a:rPr dirty="0" sz="2000" spc="-8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pending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in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the</a:t>
            </a:r>
            <a:r>
              <a:rPr dirty="0" sz="2000" spc="-65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field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of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aortic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valve</a:t>
            </a:r>
            <a:r>
              <a:rPr dirty="0" sz="2000" spc="-65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stenosis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and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the</a:t>
            </a:r>
            <a:r>
              <a:rPr dirty="0" sz="2000" spc="-6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Calibri"/>
                <a:cs typeface="Calibri"/>
              </a:rPr>
              <a:t>coronary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Calibri"/>
                <a:cs typeface="Calibri"/>
              </a:rPr>
              <a:t>microcirculation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Why</a:t>
            </a:r>
            <a:r>
              <a:rPr dirty="0" spc="-100">
                <a:latin typeface="Times New Roman"/>
                <a:cs typeface="Times New Roman"/>
              </a:rPr>
              <a:t> </a:t>
            </a:r>
            <a:r>
              <a:rPr dirty="0"/>
              <a:t>this</a:t>
            </a:r>
            <a:r>
              <a:rPr dirty="0" spc="-95">
                <a:latin typeface="Times New Roman"/>
                <a:cs typeface="Times New Roman"/>
              </a:rPr>
              <a:t> </a:t>
            </a:r>
            <a:r>
              <a:rPr dirty="0" spc="-10"/>
              <a:t>study?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51263" y="672805"/>
            <a:ext cx="4160520" cy="2392045"/>
          </a:xfrm>
          <a:prstGeom prst="rect">
            <a:avLst/>
          </a:prstGeom>
        </p:spPr>
        <p:txBody>
          <a:bodyPr wrap="square" lIns="0" tIns="1085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dirty="0" u="sng" sz="1400" b="1" i="1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Background</a:t>
            </a:r>
            <a:r>
              <a:rPr dirty="0" u="sng" sz="1400" spc="-4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 b="1" i="1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of</a:t>
            </a:r>
            <a:r>
              <a:rPr dirty="0" u="sng" sz="1400" spc="-35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 b="1" i="1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the</a:t>
            </a:r>
            <a:r>
              <a:rPr dirty="0" u="sng" sz="1400" spc="-4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 spc="-10" b="1" i="1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EURO-</a:t>
            </a:r>
            <a:r>
              <a:rPr dirty="0" u="sng" sz="1400" b="1" i="1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ICE</a:t>
            </a:r>
            <a:r>
              <a:rPr dirty="0" u="sng" sz="1400" spc="-35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 spc="-10" b="1" i="1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study</a:t>
            </a:r>
            <a:endParaRPr sz="1400">
              <a:latin typeface="Calibri"/>
              <a:cs typeface="Calibri"/>
            </a:endParaRPr>
          </a:p>
          <a:p>
            <a:pPr marL="115570" marR="559435" indent="-103505">
              <a:lnSpc>
                <a:spcPct val="140000"/>
              </a:lnSpc>
              <a:spcBef>
                <a:spcPts val="70"/>
              </a:spcBef>
              <a:buSzPct val="91666"/>
              <a:buFont typeface="Calibri"/>
              <a:buChar char="-"/>
              <a:tabLst>
                <a:tab pos="115570" algn="l"/>
                <a:tab pos="118110" algn="l"/>
              </a:tabLst>
            </a:pPr>
            <a:r>
              <a:rPr dirty="0" sz="1200">
                <a:solidFill>
                  <a:srgbClr val="C00000"/>
                </a:solidFill>
                <a:latin typeface="Times New Roman"/>
                <a:cs typeface="Times New Roman"/>
              </a:rPr>
              <a:t>	</a:t>
            </a:r>
            <a:r>
              <a:rPr dirty="0" sz="1200" spc="-10" b="1" i="1">
                <a:solidFill>
                  <a:srgbClr val="C00000"/>
                </a:solidFill>
                <a:latin typeface="Calibri"/>
                <a:cs typeface="Calibri"/>
              </a:rPr>
              <a:t>Reperfusion</a:t>
            </a:r>
            <a:r>
              <a:rPr dirty="0" sz="1200" spc="-3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200" b="1" i="1">
                <a:solidFill>
                  <a:srgbClr val="C00000"/>
                </a:solidFill>
                <a:latin typeface="Calibri"/>
                <a:cs typeface="Calibri"/>
              </a:rPr>
              <a:t>Injury</a:t>
            </a:r>
            <a:r>
              <a:rPr dirty="0" sz="1200" spc="3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in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Calibri"/>
                <a:cs typeface="Calibri"/>
              </a:rPr>
              <a:t>myocardial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Calibri"/>
                <a:cs typeface="Calibri"/>
              </a:rPr>
              <a:t>infarction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occurs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in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Calibri"/>
                <a:cs typeface="Calibri"/>
              </a:rPr>
              <a:t>the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b="1" i="1">
                <a:solidFill>
                  <a:srgbClr val="C00000"/>
                </a:solidFill>
                <a:latin typeface="Calibri"/>
                <a:cs typeface="Calibri"/>
              </a:rPr>
              <a:t>first</a:t>
            </a:r>
            <a:r>
              <a:rPr dirty="0" sz="1200" spc="-5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200" b="1" i="1">
                <a:solidFill>
                  <a:srgbClr val="C00000"/>
                </a:solidFill>
                <a:latin typeface="Calibri"/>
                <a:cs typeface="Calibri"/>
              </a:rPr>
              <a:t>minutes</a:t>
            </a:r>
            <a:r>
              <a:rPr dirty="0" sz="1200" spc="-2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around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reperfusion,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i.e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immediately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Calibri"/>
                <a:cs typeface="Calibri"/>
              </a:rPr>
              <a:t>after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opening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the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occluded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coronary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Calibri"/>
                <a:cs typeface="Calibri"/>
              </a:rPr>
              <a:t>artery</a:t>
            </a:r>
            <a:endParaRPr sz="1200">
              <a:latin typeface="Calibri"/>
              <a:cs typeface="Calibri"/>
            </a:endParaRPr>
          </a:p>
          <a:p>
            <a:pPr marL="115570" marR="278130" indent="-69215">
              <a:lnSpc>
                <a:spcPct val="140000"/>
              </a:lnSpc>
              <a:buFont typeface="Calibri"/>
              <a:buChar char="-"/>
              <a:tabLst>
                <a:tab pos="115570" algn="l"/>
                <a:tab pos="127000" algn="l"/>
              </a:tabLst>
            </a:pPr>
            <a:r>
              <a:rPr dirty="0" sz="1200">
                <a:solidFill>
                  <a:srgbClr val="C00000"/>
                </a:solidFill>
                <a:latin typeface="Times New Roman"/>
                <a:cs typeface="Times New Roman"/>
              </a:rPr>
              <a:t>	</a:t>
            </a:r>
            <a:r>
              <a:rPr dirty="0" sz="1200" b="1" i="1">
                <a:solidFill>
                  <a:srgbClr val="C00000"/>
                </a:solidFill>
                <a:latin typeface="Calibri"/>
                <a:cs typeface="Calibri"/>
              </a:rPr>
              <a:t>Hypothermia</a:t>
            </a:r>
            <a:r>
              <a:rPr dirty="0" sz="1200" spc="-1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reduces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Calibri"/>
                <a:cs typeface="Calibri"/>
              </a:rPr>
              <a:t>reperfusion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injury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and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Calibri"/>
                <a:cs typeface="Calibri"/>
              </a:rPr>
              <a:t>infarct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Calibri"/>
                <a:cs typeface="Calibri"/>
              </a:rPr>
              <a:t>size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 spc="-25" b="1" i="1">
                <a:solidFill>
                  <a:srgbClr val="C00000"/>
                </a:solidFill>
                <a:latin typeface="Calibri"/>
                <a:cs typeface="Calibri"/>
              </a:rPr>
              <a:t>in</a:t>
            </a:r>
            <a:r>
              <a:rPr dirty="0" sz="1200" spc="-2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200" b="1" i="1">
                <a:solidFill>
                  <a:srgbClr val="C00000"/>
                </a:solidFill>
                <a:latin typeface="Calibri"/>
                <a:cs typeface="Calibri"/>
              </a:rPr>
              <a:t>animal</a:t>
            </a:r>
            <a:r>
              <a:rPr dirty="0" sz="1200" spc="-4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200" b="1" i="1">
                <a:solidFill>
                  <a:srgbClr val="C00000"/>
                </a:solidFill>
                <a:latin typeface="Calibri"/>
                <a:cs typeface="Calibri"/>
              </a:rPr>
              <a:t>models</a:t>
            </a:r>
            <a:r>
              <a:rPr dirty="0" sz="120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of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acute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Calibri"/>
                <a:cs typeface="Calibri"/>
              </a:rPr>
              <a:t>myocardial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infarction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u="sng" sz="1200" b="1" i="1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only</a:t>
            </a:r>
            <a:r>
              <a:rPr dirty="0" sz="1200" spc="-3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200" b="1" i="1">
                <a:solidFill>
                  <a:srgbClr val="C00000"/>
                </a:solidFill>
                <a:latin typeface="Calibri"/>
                <a:cs typeface="Calibri"/>
              </a:rPr>
              <a:t>if</a:t>
            </a:r>
            <a:r>
              <a:rPr dirty="0" sz="1200" spc="-4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200" spc="-10" b="1" i="1">
                <a:solidFill>
                  <a:srgbClr val="C00000"/>
                </a:solidFill>
                <a:latin typeface="Calibri"/>
                <a:cs typeface="Calibri"/>
              </a:rPr>
              <a:t>started</a:t>
            </a:r>
            <a:r>
              <a:rPr dirty="0" sz="1200" spc="-1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200" b="1" i="1">
                <a:solidFill>
                  <a:srgbClr val="C00000"/>
                </a:solidFill>
                <a:latin typeface="Calibri"/>
                <a:cs typeface="Calibri"/>
              </a:rPr>
              <a:t>and</a:t>
            </a:r>
            <a:r>
              <a:rPr dirty="0" sz="1200" spc="-3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200" b="1" i="1">
                <a:solidFill>
                  <a:srgbClr val="C00000"/>
                </a:solidFill>
                <a:latin typeface="Calibri"/>
                <a:cs typeface="Calibri"/>
              </a:rPr>
              <a:t>effective</a:t>
            </a:r>
            <a:r>
              <a:rPr dirty="0" sz="1200" spc="-1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u="sng" sz="1200" b="1" i="1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before</a:t>
            </a:r>
            <a:r>
              <a:rPr dirty="0" sz="1200" spc="-2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200" spc="-10" b="1" i="1">
                <a:solidFill>
                  <a:srgbClr val="C00000"/>
                </a:solidFill>
                <a:latin typeface="Calibri"/>
                <a:cs typeface="Calibri"/>
              </a:rPr>
              <a:t>reperfusion</a:t>
            </a:r>
            <a:r>
              <a:rPr dirty="0" sz="1200" spc="-3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200" spc="-10" b="1" i="1">
                <a:solidFill>
                  <a:srgbClr val="C00000"/>
                </a:solidFill>
                <a:latin typeface="Calibri"/>
                <a:cs typeface="Calibri"/>
              </a:rPr>
              <a:t>occurs</a:t>
            </a:r>
            <a:endParaRPr sz="1200">
              <a:latin typeface="Calibri"/>
              <a:cs typeface="Calibri"/>
            </a:endParaRPr>
          </a:p>
          <a:p>
            <a:pPr marL="115570" marR="5080" indent="-69215">
              <a:lnSpc>
                <a:spcPct val="140000"/>
              </a:lnSpc>
              <a:buFont typeface="Calibri"/>
              <a:buChar char="-"/>
              <a:tabLst>
                <a:tab pos="115570" algn="l"/>
                <a:tab pos="127000" algn="l"/>
              </a:tabLst>
            </a:pP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-10">
                <a:latin typeface="Calibri"/>
                <a:cs typeface="Calibri"/>
              </a:rPr>
              <a:t>Systemic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hypothermia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in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humans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shows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b="1" i="1">
                <a:solidFill>
                  <a:srgbClr val="C00000"/>
                </a:solidFill>
                <a:latin typeface="Calibri"/>
                <a:cs typeface="Calibri"/>
              </a:rPr>
              <a:t>no</a:t>
            </a:r>
            <a:r>
              <a:rPr dirty="0" sz="1200" spc="-4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200" b="1" i="1">
                <a:solidFill>
                  <a:srgbClr val="C00000"/>
                </a:solidFill>
                <a:latin typeface="Calibri"/>
                <a:cs typeface="Calibri"/>
              </a:rPr>
              <a:t>benefit</a:t>
            </a:r>
            <a:r>
              <a:rPr dirty="0" sz="1200" spc="-2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due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to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Calibri"/>
                <a:cs typeface="Calibri"/>
              </a:rPr>
              <a:t>slow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and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Calibri"/>
                <a:cs typeface="Calibri"/>
              </a:rPr>
              <a:t>insufficient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induction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of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Calibri"/>
                <a:cs typeface="Calibri"/>
              </a:rPr>
              <a:t>temperature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decrease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in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Calibri"/>
                <a:cs typeface="Calibri"/>
              </a:rPr>
              <a:t>infarct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Calibri"/>
                <a:cs typeface="Calibri"/>
              </a:rPr>
              <a:t>area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4767402" y="637584"/>
            <a:ext cx="4276725" cy="2551430"/>
          </a:xfrm>
          <a:prstGeom prst="rect">
            <a:avLst/>
          </a:prstGeom>
        </p:spPr>
        <p:txBody>
          <a:bodyPr wrap="square" lIns="0" tIns="1250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85"/>
              </a:spcBef>
            </a:pPr>
            <a:r>
              <a:rPr dirty="0" u="sng" sz="1400" b="1" i="1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Limitations</a:t>
            </a:r>
            <a:r>
              <a:rPr dirty="0" u="sng" sz="1400" spc="-45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 b="1" i="1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of</a:t>
            </a:r>
            <a:r>
              <a:rPr dirty="0" u="sng" sz="1400" spc="-4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 spc="-10" b="1" i="1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Systemic</a:t>
            </a:r>
            <a:r>
              <a:rPr dirty="0" u="sng" sz="1400" spc="-4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 b="1" i="1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Cooling</a:t>
            </a:r>
            <a:r>
              <a:rPr dirty="0" u="sng" sz="1400" spc="-4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 spc="-10" b="1" i="1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Methods</a:t>
            </a:r>
            <a:endParaRPr sz="1400">
              <a:latin typeface="Calibri"/>
              <a:cs typeface="Calibri"/>
            </a:endParaRPr>
          </a:p>
          <a:p>
            <a:pPr marL="12700" marR="363855">
              <a:lnSpc>
                <a:spcPct val="150000"/>
              </a:lnSpc>
              <a:spcBef>
                <a:spcPts val="40"/>
              </a:spcBef>
            </a:pPr>
            <a:r>
              <a:rPr dirty="0" sz="1200" b="1" i="1">
                <a:solidFill>
                  <a:srgbClr val="C00000"/>
                </a:solidFill>
                <a:latin typeface="Calibri"/>
                <a:cs typeface="Calibri"/>
              </a:rPr>
              <a:t>(like</a:t>
            </a:r>
            <a:r>
              <a:rPr dirty="0" sz="1200" spc="-4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200" b="1" i="1">
                <a:solidFill>
                  <a:srgbClr val="C00000"/>
                </a:solidFill>
                <a:latin typeface="Calibri"/>
                <a:cs typeface="Calibri"/>
              </a:rPr>
              <a:t>vena</a:t>
            </a:r>
            <a:r>
              <a:rPr dirty="0" sz="1200" spc="-3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200" b="1" i="1">
                <a:solidFill>
                  <a:srgbClr val="C00000"/>
                </a:solidFill>
                <a:latin typeface="Calibri"/>
                <a:cs typeface="Calibri"/>
              </a:rPr>
              <a:t>cava</a:t>
            </a:r>
            <a:r>
              <a:rPr dirty="0" sz="1200" spc="-4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200" b="1" i="1">
                <a:solidFill>
                  <a:srgbClr val="C00000"/>
                </a:solidFill>
                <a:latin typeface="Calibri"/>
                <a:cs typeface="Calibri"/>
              </a:rPr>
              <a:t>coil,</a:t>
            </a:r>
            <a:r>
              <a:rPr dirty="0" sz="1200" spc="-3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200" spc="-10" b="1" i="1">
                <a:solidFill>
                  <a:srgbClr val="C00000"/>
                </a:solidFill>
                <a:latin typeface="Calibri"/>
                <a:cs typeface="Calibri"/>
              </a:rPr>
              <a:t>intravenous</a:t>
            </a:r>
            <a:r>
              <a:rPr dirty="0" sz="1200" spc="-4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200" b="1" i="1">
                <a:solidFill>
                  <a:srgbClr val="C00000"/>
                </a:solidFill>
                <a:latin typeface="Calibri"/>
                <a:cs typeface="Calibri"/>
              </a:rPr>
              <a:t>cold</a:t>
            </a:r>
            <a:r>
              <a:rPr dirty="0" sz="1200" spc="-3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200" b="1" i="1">
                <a:solidFill>
                  <a:srgbClr val="C00000"/>
                </a:solidFill>
                <a:latin typeface="Calibri"/>
                <a:cs typeface="Calibri"/>
              </a:rPr>
              <a:t>saline,</a:t>
            </a:r>
            <a:r>
              <a:rPr dirty="0" sz="1200" spc="-4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200" b="1" i="1">
                <a:solidFill>
                  <a:srgbClr val="C00000"/>
                </a:solidFill>
                <a:latin typeface="Calibri"/>
                <a:cs typeface="Calibri"/>
              </a:rPr>
              <a:t>ice</a:t>
            </a:r>
            <a:r>
              <a:rPr dirty="0" sz="1200" spc="-3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200" b="1" i="1">
                <a:solidFill>
                  <a:srgbClr val="C00000"/>
                </a:solidFill>
                <a:latin typeface="Calibri"/>
                <a:cs typeface="Calibri"/>
              </a:rPr>
              <a:t>packages,</a:t>
            </a:r>
            <a:r>
              <a:rPr dirty="0" sz="1200" spc="-3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200" spc="-20" b="1" i="1">
                <a:solidFill>
                  <a:srgbClr val="C00000"/>
                </a:solidFill>
                <a:latin typeface="Calibri"/>
                <a:cs typeface="Calibri"/>
              </a:rPr>
              <a:t>etc)</a:t>
            </a:r>
            <a:r>
              <a:rPr dirty="0" sz="1200" spc="-2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Calibri"/>
                <a:cs typeface="Calibri"/>
              </a:rPr>
              <a:t>Cooling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Calibri"/>
                <a:cs typeface="Calibri"/>
              </a:rPr>
              <a:t>not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Calibri"/>
                <a:cs typeface="Calibri"/>
              </a:rPr>
              <a:t>fast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10" b="1" i="1">
                <a:latin typeface="Calibri"/>
                <a:cs typeface="Calibri"/>
              </a:rPr>
              <a:t>enough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z="1200" b="1" i="1">
                <a:latin typeface="Calibri"/>
                <a:cs typeface="Calibri"/>
              </a:rPr>
              <a:t>Coolino not deep enouoh: 2-5 °C </a:t>
            </a:r>
            <a:r>
              <a:rPr dirty="0" sz="1200" spc="-20" b="1" i="1">
                <a:latin typeface="Calibri"/>
                <a:cs typeface="Calibri"/>
              </a:rPr>
              <a:t>only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z="1200" spc="-25" b="1" i="1">
                <a:latin typeface="Calibri"/>
                <a:cs typeface="Calibri"/>
              </a:rPr>
              <a:t>Too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Calibri"/>
                <a:cs typeface="Calibri"/>
              </a:rPr>
              <a:t>many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 spc="-10" b="1" i="1">
                <a:latin typeface="Calibri"/>
                <a:cs typeface="Calibri"/>
              </a:rPr>
              <a:t>side-</a:t>
            </a:r>
            <a:r>
              <a:rPr dirty="0" sz="1200" b="1" i="1">
                <a:latin typeface="Calibri"/>
                <a:cs typeface="Calibri"/>
              </a:rPr>
              <a:t>effects: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Calibri"/>
                <a:cs typeface="Calibri"/>
              </a:rPr>
              <a:t>shivering,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Calibri"/>
                <a:cs typeface="Calibri"/>
              </a:rPr>
              <a:t>volume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10" b="1" i="1">
                <a:latin typeface="Calibri"/>
                <a:cs typeface="Calibri"/>
              </a:rPr>
              <a:t>overload</a:t>
            </a:r>
            <a:endParaRPr sz="1200">
              <a:latin typeface="Calibri"/>
              <a:cs typeface="Calibri"/>
            </a:endParaRPr>
          </a:p>
          <a:p>
            <a:pPr marL="12700" marR="105410">
              <a:lnSpc>
                <a:spcPct val="150000"/>
              </a:lnSpc>
            </a:pPr>
            <a:r>
              <a:rPr dirty="0" sz="1200" b="1" i="1">
                <a:latin typeface="Calibri"/>
                <a:cs typeface="Calibri"/>
              </a:rPr>
              <a:t>Cooling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Calibri"/>
                <a:cs typeface="Calibri"/>
              </a:rPr>
              <a:t>occurs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Calibri"/>
                <a:cs typeface="Calibri"/>
              </a:rPr>
              <a:t>everywhere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u="sng" sz="1200" spc="-10" b="1" i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except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Calibri"/>
                <a:cs typeface="Calibri"/>
              </a:rPr>
              <a:t>at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Calibri"/>
                <a:cs typeface="Calibri"/>
              </a:rPr>
              <a:t>the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Calibri"/>
                <a:cs typeface="Calibri"/>
              </a:rPr>
              <a:t>place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Calibri"/>
                <a:cs typeface="Calibri"/>
              </a:rPr>
              <a:t>to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Calibri"/>
                <a:cs typeface="Calibri"/>
              </a:rPr>
              <a:t>be: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Calibri"/>
                <a:cs typeface="Calibri"/>
              </a:rPr>
              <a:t>the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10" b="1" i="1">
                <a:latin typeface="Calibri"/>
                <a:cs typeface="Calibri"/>
              </a:rPr>
              <a:t>occluded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10" b="1" i="1">
                <a:latin typeface="Calibri"/>
                <a:cs typeface="Calibri"/>
              </a:rPr>
              <a:t>myocardium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150000"/>
              </a:lnSpc>
            </a:pPr>
            <a:r>
              <a:rPr dirty="0" sz="1200" spc="-10" b="1" i="1">
                <a:latin typeface="Calibri"/>
                <a:cs typeface="Calibri"/>
              </a:rPr>
              <a:t>Logistically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10" b="1" i="1">
                <a:latin typeface="Calibri"/>
                <a:cs typeface="Calibri"/>
              </a:rPr>
              <a:t>complex: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Calibri"/>
                <a:cs typeface="Calibri"/>
              </a:rPr>
              <a:t>ambulance,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Calibri"/>
                <a:cs typeface="Calibri"/>
              </a:rPr>
              <a:t>cathlab,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10" b="1" i="1">
                <a:latin typeface="Calibri"/>
                <a:cs typeface="Calibri"/>
              </a:rPr>
              <a:t>anesthesiology,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Calibri"/>
                <a:cs typeface="Calibri"/>
              </a:rPr>
              <a:t>CCU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Calibri"/>
                <a:cs typeface="Calibri"/>
              </a:rPr>
              <a:t>or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25" b="1" i="1">
                <a:latin typeface="Calibri"/>
                <a:cs typeface="Calibri"/>
              </a:rPr>
              <a:t>IC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Calibri"/>
                <a:cs typeface="Calibri"/>
              </a:rPr>
              <a:t>unit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Calibri"/>
                <a:cs typeface="Calibri"/>
              </a:rPr>
              <a:t>all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0" b="1" i="1">
                <a:latin typeface="Calibri"/>
                <a:cs typeface="Calibri"/>
              </a:rPr>
              <a:t>involved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3100895" y="3102336"/>
            <a:ext cx="1135380" cy="1256665"/>
            <a:chOff x="3100895" y="3102336"/>
            <a:chExt cx="1135380" cy="1256665"/>
          </a:xfrm>
        </p:grpSpPr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111500" y="3111500"/>
              <a:ext cx="1106629" cy="1227783"/>
            </a:xfrm>
            <a:prstGeom prst="rect">
              <a:avLst/>
            </a:prstGeom>
          </p:spPr>
        </p:pic>
        <p:sp>
          <p:nvSpPr>
            <p:cNvPr id="7" name="object 7" descr=""/>
            <p:cNvSpPr/>
            <p:nvPr/>
          </p:nvSpPr>
          <p:spPr>
            <a:xfrm>
              <a:off x="3115183" y="3116624"/>
              <a:ext cx="1106805" cy="1228090"/>
            </a:xfrm>
            <a:custGeom>
              <a:avLst/>
              <a:gdLst/>
              <a:ahLst/>
              <a:cxnLst/>
              <a:rect l="l" t="t" r="r" b="b"/>
              <a:pathLst>
                <a:path w="1106804" h="1228089">
                  <a:moveTo>
                    <a:pt x="0" y="1227787"/>
                  </a:moveTo>
                  <a:lnTo>
                    <a:pt x="1106631" y="1227787"/>
                  </a:lnTo>
                  <a:lnTo>
                    <a:pt x="1106631" y="0"/>
                  </a:lnTo>
                  <a:lnTo>
                    <a:pt x="0" y="0"/>
                  </a:lnTo>
                  <a:lnTo>
                    <a:pt x="0" y="1227787"/>
                  </a:lnTo>
                  <a:close/>
                </a:path>
              </a:pathLst>
            </a:custGeom>
            <a:ln w="28575">
              <a:solidFill>
                <a:srgbClr val="243F6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8" name="object 8" descr=""/>
          <p:cNvGrpSpPr/>
          <p:nvPr/>
        </p:nvGrpSpPr>
        <p:grpSpPr>
          <a:xfrm>
            <a:off x="332685" y="3119939"/>
            <a:ext cx="1155065" cy="1254125"/>
            <a:chOff x="332685" y="3119939"/>
            <a:chExt cx="1155065" cy="1254125"/>
          </a:xfrm>
        </p:grpSpPr>
        <p:pic>
          <p:nvPicPr>
            <p:cNvPr id="9" name="object 9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42899" y="3136900"/>
              <a:ext cx="1126258" cy="1225077"/>
            </a:xfrm>
            <a:prstGeom prst="rect">
              <a:avLst/>
            </a:prstGeom>
          </p:spPr>
        </p:pic>
        <p:sp>
          <p:nvSpPr>
            <p:cNvPr id="10" name="object 10" descr=""/>
            <p:cNvSpPr/>
            <p:nvPr/>
          </p:nvSpPr>
          <p:spPr>
            <a:xfrm>
              <a:off x="346972" y="3134226"/>
              <a:ext cx="1126490" cy="1225550"/>
            </a:xfrm>
            <a:custGeom>
              <a:avLst/>
              <a:gdLst/>
              <a:ahLst/>
              <a:cxnLst/>
              <a:rect l="l" t="t" r="r" b="b"/>
              <a:pathLst>
                <a:path w="1126490" h="1225550">
                  <a:moveTo>
                    <a:pt x="0" y="1225073"/>
                  </a:moveTo>
                  <a:lnTo>
                    <a:pt x="1126256" y="1225073"/>
                  </a:lnTo>
                  <a:lnTo>
                    <a:pt x="1126256" y="0"/>
                  </a:lnTo>
                  <a:lnTo>
                    <a:pt x="0" y="0"/>
                  </a:lnTo>
                  <a:lnTo>
                    <a:pt x="0" y="1225073"/>
                  </a:lnTo>
                  <a:close/>
                </a:path>
              </a:pathLst>
            </a:custGeom>
            <a:ln w="28575">
              <a:solidFill>
                <a:srgbClr val="243F6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1" name="object 11" descr=""/>
          <p:cNvGrpSpPr/>
          <p:nvPr/>
        </p:nvGrpSpPr>
        <p:grpSpPr>
          <a:xfrm>
            <a:off x="1737626" y="3119939"/>
            <a:ext cx="1135380" cy="1238885"/>
            <a:chOff x="1737626" y="3119939"/>
            <a:chExt cx="1135380" cy="1238885"/>
          </a:xfrm>
        </p:grpSpPr>
        <p:pic>
          <p:nvPicPr>
            <p:cNvPr id="12" name="object 12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752599" y="3136900"/>
              <a:ext cx="1106629" cy="1210186"/>
            </a:xfrm>
            <a:prstGeom prst="rect">
              <a:avLst/>
            </a:prstGeom>
          </p:spPr>
        </p:pic>
        <p:sp>
          <p:nvSpPr>
            <p:cNvPr id="13" name="object 13" descr=""/>
            <p:cNvSpPr/>
            <p:nvPr/>
          </p:nvSpPr>
          <p:spPr>
            <a:xfrm>
              <a:off x="1751914" y="3134226"/>
              <a:ext cx="1106805" cy="1210310"/>
            </a:xfrm>
            <a:custGeom>
              <a:avLst/>
              <a:gdLst/>
              <a:ahLst/>
              <a:cxnLst/>
              <a:rect l="l" t="t" r="r" b="b"/>
              <a:pathLst>
                <a:path w="1106805" h="1210310">
                  <a:moveTo>
                    <a:pt x="0" y="1210185"/>
                  </a:moveTo>
                  <a:lnTo>
                    <a:pt x="1106631" y="1210185"/>
                  </a:lnTo>
                  <a:lnTo>
                    <a:pt x="1106631" y="0"/>
                  </a:lnTo>
                  <a:lnTo>
                    <a:pt x="0" y="0"/>
                  </a:lnTo>
                  <a:lnTo>
                    <a:pt x="0" y="1210185"/>
                  </a:lnTo>
                  <a:close/>
                </a:path>
              </a:pathLst>
            </a:custGeom>
            <a:ln w="28575">
              <a:solidFill>
                <a:srgbClr val="243F6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 descr=""/>
          <p:cNvSpPr txBox="1"/>
          <p:nvPr/>
        </p:nvSpPr>
        <p:spPr>
          <a:xfrm>
            <a:off x="425712" y="4418780"/>
            <a:ext cx="5422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>
                <a:latin typeface="Calibri"/>
                <a:cs typeface="Calibri"/>
              </a:rPr>
              <a:t>normal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7" name="object 1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sp>
        <p:nvSpPr>
          <p:cNvPr id="15" name="object 15" descr=""/>
          <p:cNvSpPr txBox="1"/>
          <p:nvPr/>
        </p:nvSpPr>
        <p:spPr>
          <a:xfrm>
            <a:off x="1424546" y="4418780"/>
            <a:ext cx="142557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90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min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of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Calibri"/>
                <a:cs typeface="Calibri"/>
              </a:rPr>
              <a:t>occlusion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3065722" y="4418780"/>
            <a:ext cx="169608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2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min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after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Calibri"/>
                <a:cs typeface="Calibri"/>
              </a:rPr>
              <a:t>reperfusion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What</a:t>
            </a:r>
            <a:r>
              <a:rPr dirty="0" spc="-90">
                <a:latin typeface="Times New Roman"/>
                <a:cs typeface="Times New Roman"/>
              </a:rPr>
              <a:t> </a:t>
            </a:r>
            <a:r>
              <a:rPr dirty="0"/>
              <a:t>did</a:t>
            </a:r>
            <a:r>
              <a:rPr dirty="0" spc="-85">
                <a:latin typeface="Times New Roman"/>
                <a:cs typeface="Times New Roman"/>
              </a:rPr>
              <a:t> </a:t>
            </a:r>
            <a:r>
              <a:rPr dirty="0"/>
              <a:t>we</a:t>
            </a:r>
            <a:r>
              <a:rPr dirty="0" spc="-75">
                <a:latin typeface="Times New Roman"/>
                <a:cs typeface="Times New Roman"/>
              </a:rPr>
              <a:t> </a:t>
            </a:r>
            <a:r>
              <a:rPr dirty="0" spc="-10"/>
              <a:t>study?</a:t>
            </a: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253365" y="901776"/>
            <a:ext cx="7740015" cy="92201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400" b="1" i="1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Hypothesis</a:t>
            </a:r>
            <a:r>
              <a:rPr dirty="0" u="sng" sz="1400" spc="-4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 b="1" i="1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of</a:t>
            </a:r>
            <a:r>
              <a:rPr dirty="0" u="sng" sz="1400" spc="-4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 b="1" i="1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the</a:t>
            </a:r>
            <a:r>
              <a:rPr dirty="0" u="sng" sz="1400" spc="-4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 spc="-10" b="1" i="1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EURO-</a:t>
            </a:r>
            <a:r>
              <a:rPr dirty="0" u="sng" sz="1400" b="1" i="1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ICE</a:t>
            </a:r>
            <a:r>
              <a:rPr dirty="0" u="sng" sz="1400" spc="-4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 spc="-10" b="1" i="1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study:</a:t>
            </a:r>
            <a:endParaRPr sz="1400">
              <a:latin typeface="Calibri"/>
              <a:cs typeface="Calibri"/>
            </a:endParaRPr>
          </a:p>
          <a:p>
            <a:pPr marL="12700" marR="5080">
              <a:lnSpc>
                <a:spcPct val="150000"/>
              </a:lnSpc>
              <a:spcBef>
                <a:spcPts val="335"/>
              </a:spcBef>
            </a:pPr>
            <a:r>
              <a:rPr dirty="0" sz="1400" b="1" i="1">
                <a:solidFill>
                  <a:srgbClr val="C00000"/>
                </a:solidFill>
                <a:latin typeface="Calibri"/>
                <a:cs typeface="Calibri"/>
              </a:rPr>
              <a:t>Selective</a:t>
            </a:r>
            <a:r>
              <a:rPr dirty="0" sz="1400" spc="-5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400" spc="-10" b="1" i="1">
                <a:solidFill>
                  <a:srgbClr val="C00000"/>
                </a:solidFill>
                <a:latin typeface="Calibri"/>
                <a:cs typeface="Calibri"/>
              </a:rPr>
              <a:t>intracoronary</a:t>
            </a:r>
            <a:r>
              <a:rPr dirty="0" sz="1400" spc="-5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400" b="1" i="1">
                <a:solidFill>
                  <a:srgbClr val="C00000"/>
                </a:solidFill>
                <a:latin typeface="Calibri"/>
                <a:cs typeface="Calibri"/>
              </a:rPr>
              <a:t>hypothermia</a:t>
            </a:r>
            <a:r>
              <a:rPr dirty="0" sz="1400" spc="-5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in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the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Calibri"/>
                <a:cs typeface="Calibri"/>
              </a:rPr>
              <a:t>infarct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area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Calibri"/>
                <a:cs typeface="Calibri"/>
              </a:rPr>
              <a:t>only,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started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b="1" i="1">
                <a:solidFill>
                  <a:srgbClr val="C00000"/>
                </a:solidFill>
                <a:latin typeface="Calibri"/>
                <a:cs typeface="Calibri"/>
              </a:rPr>
              <a:t>before</a:t>
            </a:r>
            <a:r>
              <a:rPr dirty="0" sz="1400" spc="-6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reperfusion,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and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monitored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Calibri"/>
                <a:cs typeface="Calibri"/>
              </a:rPr>
              <a:t>by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Calibri"/>
                <a:cs typeface="Calibri"/>
              </a:rPr>
              <a:t>distal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coronary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Calibri"/>
                <a:cs typeface="Calibri"/>
              </a:rPr>
              <a:t>temperature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measurement,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Calibri"/>
                <a:cs typeface="Calibri"/>
              </a:rPr>
              <a:t>overcomes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prior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Calibri"/>
                <a:cs typeface="Calibri"/>
              </a:rPr>
              <a:t>limitations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and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b="1" i="1">
                <a:solidFill>
                  <a:srgbClr val="C00000"/>
                </a:solidFill>
                <a:latin typeface="Calibri"/>
                <a:cs typeface="Calibri"/>
              </a:rPr>
              <a:t>limits</a:t>
            </a:r>
            <a:r>
              <a:rPr dirty="0" sz="1400" spc="-4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400" b="1" i="1">
                <a:solidFill>
                  <a:srgbClr val="C00000"/>
                </a:solidFill>
                <a:latin typeface="Calibri"/>
                <a:cs typeface="Calibri"/>
              </a:rPr>
              <a:t>infarct</a:t>
            </a:r>
            <a:r>
              <a:rPr dirty="0" sz="1400" spc="-3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400" spc="-20" b="1" i="1">
                <a:solidFill>
                  <a:srgbClr val="C00000"/>
                </a:solidFill>
                <a:latin typeface="Calibri"/>
                <a:cs typeface="Calibri"/>
              </a:rPr>
              <a:t>size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2476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95"/>
              </a:spcBef>
              <a:buSzPct val="104166"/>
              <a:buFont typeface="Arial"/>
              <a:buChar char="•"/>
              <a:tabLst>
                <a:tab pos="355600" algn="l"/>
              </a:tabLst>
            </a:pPr>
            <a:r>
              <a:rPr dirty="0"/>
              <a:t>RCT</a:t>
            </a:r>
            <a:r>
              <a:rPr dirty="0" spc="-30" b="0" i="0">
                <a:latin typeface="Times New Roman"/>
                <a:cs typeface="Times New Roman"/>
              </a:rPr>
              <a:t> </a:t>
            </a:r>
            <a:r>
              <a:rPr dirty="0"/>
              <a:t>of</a:t>
            </a:r>
            <a:r>
              <a:rPr dirty="0" spc="-30" b="0" i="0">
                <a:latin typeface="Times New Roman"/>
                <a:cs typeface="Times New Roman"/>
              </a:rPr>
              <a:t> </a:t>
            </a:r>
            <a:r>
              <a:rPr dirty="0"/>
              <a:t>selective</a:t>
            </a:r>
            <a:r>
              <a:rPr dirty="0" spc="-30" b="0" i="0">
                <a:latin typeface="Times New Roman"/>
                <a:cs typeface="Times New Roman"/>
              </a:rPr>
              <a:t> </a:t>
            </a:r>
            <a:r>
              <a:rPr dirty="0" spc="-10"/>
              <a:t>intracoronary</a:t>
            </a:r>
            <a:r>
              <a:rPr dirty="0" spc="-30" b="0" i="0">
                <a:latin typeface="Times New Roman"/>
                <a:cs typeface="Times New Roman"/>
              </a:rPr>
              <a:t> </a:t>
            </a:r>
            <a:r>
              <a:rPr dirty="0"/>
              <a:t>hypothermia</a:t>
            </a:r>
            <a:r>
              <a:rPr dirty="0" spc="-30" b="0" i="0">
                <a:latin typeface="Times New Roman"/>
                <a:cs typeface="Times New Roman"/>
              </a:rPr>
              <a:t> </a:t>
            </a:r>
            <a:r>
              <a:rPr dirty="0"/>
              <a:t>in</a:t>
            </a:r>
            <a:r>
              <a:rPr dirty="0" spc="-30" b="0" i="0">
                <a:latin typeface="Times New Roman"/>
                <a:cs typeface="Times New Roman"/>
              </a:rPr>
              <a:t> </a:t>
            </a:r>
            <a:r>
              <a:rPr dirty="0"/>
              <a:t>200</a:t>
            </a:r>
            <a:r>
              <a:rPr dirty="0" spc="-30" b="0" i="0">
                <a:latin typeface="Times New Roman"/>
                <a:cs typeface="Times New Roman"/>
              </a:rPr>
              <a:t> </a:t>
            </a:r>
            <a:r>
              <a:rPr dirty="0" spc="-10"/>
              <a:t>patients</a:t>
            </a:r>
          </a:p>
          <a:p>
            <a:pPr marL="355600" indent="-342900">
              <a:lnSpc>
                <a:spcPct val="100000"/>
              </a:lnSpc>
              <a:spcBef>
                <a:spcPts val="140"/>
              </a:spcBef>
              <a:buSzPct val="104545"/>
              <a:buFont typeface="Arial"/>
              <a:buChar char="•"/>
              <a:tabLst>
                <a:tab pos="355600" algn="l"/>
              </a:tabLst>
            </a:pPr>
            <a:r>
              <a:rPr dirty="0" sz="1100" b="0" i="0">
                <a:solidFill>
                  <a:srgbClr val="000000"/>
                </a:solidFill>
                <a:latin typeface="Calibri"/>
                <a:cs typeface="Calibri"/>
              </a:rPr>
              <a:t>PI:</a:t>
            </a:r>
            <a:r>
              <a:rPr dirty="0" sz="1100" spc="-35" b="0" i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100" b="0" i="0">
                <a:solidFill>
                  <a:srgbClr val="000000"/>
                </a:solidFill>
                <a:latin typeface="Calibri"/>
                <a:cs typeface="Calibri"/>
              </a:rPr>
              <a:t>Nico</a:t>
            </a:r>
            <a:r>
              <a:rPr dirty="0" sz="1100" spc="-35" b="0" i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100" b="0" i="0">
                <a:solidFill>
                  <a:srgbClr val="000000"/>
                </a:solidFill>
                <a:latin typeface="Calibri"/>
                <a:cs typeface="Calibri"/>
              </a:rPr>
              <a:t>Pijls,</a:t>
            </a:r>
            <a:r>
              <a:rPr dirty="0" sz="1100" spc="-35" b="0" i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100" b="0" i="0">
                <a:solidFill>
                  <a:srgbClr val="000000"/>
                </a:solidFill>
                <a:latin typeface="Calibri"/>
                <a:cs typeface="Calibri"/>
              </a:rPr>
              <a:t>Eindhoven,</a:t>
            </a:r>
            <a:r>
              <a:rPr dirty="0" sz="1100" spc="-30" b="0" i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100" spc="-25" b="0" i="0">
                <a:solidFill>
                  <a:srgbClr val="000000"/>
                </a:solidFill>
                <a:latin typeface="Calibri"/>
                <a:cs typeface="Calibri"/>
              </a:rPr>
              <a:t>NL</a:t>
            </a:r>
            <a:endParaRPr sz="11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30"/>
              </a:spcBef>
              <a:buSzPct val="104545"/>
              <a:buFont typeface="Arial"/>
              <a:buChar char="•"/>
              <a:tabLst>
                <a:tab pos="355600" algn="l"/>
              </a:tabLst>
            </a:pPr>
            <a:r>
              <a:rPr dirty="0" sz="1100" b="0" i="0">
                <a:solidFill>
                  <a:srgbClr val="000000"/>
                </a:solidFill>
                <a:latin typeface="Calibri"/>
                <a:cs typeface="Calibri"/>
              </a:rPr>
              <a:t>Clinical</a:t>
            </a:r>
            <a:r>
              <a:rPr dirty="0" sz="1100" spc="-55" b="0" i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100" b="0" i="0">
                <a:solidFill>
                  <a:srgbClr val="000000"/>
                </a:solidFill>
                <a:latin typeface="Calibri"/>
                <a:cs typeface="Calibri"/>
              </a:rPr>
              <a:t>coordination:</a:t>
            </a:r>
            <a:r>
              <a:rPr dirty="0" sz="1100" spc="-40" b="0" i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100" b="0" i="0">
                <a:solidFill>
                  <a:srgbClr val="000000"/>
                </a:solidFill>
                <a:latin typeface="Calibri"/>
                <a:cs typeface="Calibri"/>
              </a:rPr>
              <a:t>Mohamed</a:t>
            </a:r>
            <a:r>
              <a:rPr dirty="0" sz="1100" spc="-40" b="0" i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100" b="0" i="0">
                <a:solidFill>
                  <a:srgbClr val="000000"/>
                </a:solidFill>
                <a:latin typeface="Calibri"/>
                <a:cs typeface="Calibri"/>
              </a:rPr>
              <a:t>El</a:t>
            </a:r>
            <a:r>
              <a:rPr dirty="0" sz="1100" spc="-45" b="0" i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100" b="0" i="0">
                <a:solidFill>
                  <a:srgbClr val="000000"/>
                </a:solidFill>
                <a:latin typeface="Calibri"/>
                <a:cs typeface="Calibri"/>
              </a:rPr>
              <a:t>Farissi,</a:t>
            </a:r>
            <a:r>
              <a:rPr dirty="0" sz="1100" spc="-40" b="0" i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100" b="0" i="0">
                <a:solidFill>
                  <a:srgbClr val="000000"/>
                </a:solidFill>
                <a:latin typeface="Calibri"/>
                <a:cs typeface="Calibri"/>
              </a:rPr>
              <a:t>Danielle</a:t>
            </a:r>
            <a:r>
              <a:rPr dirty="0" sz="1100" spc="-40" b="0" i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100" spc="-10" b="0" i="0">
                <a:solidFill>
                  <a:srgbClr val="000000"/>
                </a:solidFill>
                <a:latin typeface="Calibri"/>
                <a:cs typeface="Calibri"/>
              </a:rPr>
              <a:t>Keulards</a:t>
            </a:r>
            <a:endParaRPr sz="11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35"/>
              </a:spcBef>
              <a:buSzPct val="104545"/>
              <a:buFont typeface="Arial"/>
              <a:buChar char="•"/>
              <a:tabLst>
                <a:tab pos="355600" algn="l"/>
              </a:tabLst>
            </a:pPr>
            <a:r>
              <a:rPr dirty="0" sz="1100" b="0" i="0">
                <a:solidFill>
                  <a:srgbClr val="000000"/>
                </a:solidFill>
                <a:latin typeface="Calibri"/>
                <a:cs typeface="Calibri"/>
              </a:rPr>
              <a:t>MRI</a:t>
            </a:r>
            <a:r>
              <a:rPr dirty="0" sz="1100" spc="-50" b="0" i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100" b="0" i="0">
                <a:solidFill>
                  <a:srgbClr val="000000"/>
                </a:solidFill>
                <a:latin typeface="Calibri"/>
                <a:cs typeface="Calibri"/>
              </a:rPr>
              <a:t>Corelab:</a:t>
            </a:r>
            <a:r>
              <a:rPr dirty="0" sz="1100" spc="-35" b="0" i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100" b="0" i="0">
                <a:solidFill>
                  <a:srgbClr val="000000"/>
                </a:solidFill>
                <a:latin typeface="Calibri"/>
                <a:cs typeface="Calibri"/>
              </a:rPr>
              <a:t>University</a:t>
            </a:r>
            <a:r>
              <a:rPr dirty="0" sz="1100" spc="-35" b="0" i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100" b="0" i="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1100" spc="-40" b="0" i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100" b="0" i="0">
                <a:solidFill>
                  <a:srgbClr val="000000"/>
                </a:solidFill>
                <a:latin typeface="Calibri"/>
                <a:cs typeface="Calibri"/>
              </a:rPr>
              <a:t>Glasgow,</a:t>
            </a:r>
            <a:r>
              <a:rPr dirty="0" sz="1100" spc="-35" b="0" i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100" b="0" i="0">
                <a:solidFill>
                  <a:srgbClr val="000000"/>
                </a:solidFill>
                <a:latin typeface="Calibri"/>
                <a:cs typeface="Calibri"/>
              </a:rPr>
              <a:t>UK</a:t>
            </a:r>
            <a:r>
              <a:rPr dirty="0" sz="1100" spc="-35" b="0" i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100" b="0" i="0">
                <a:solidFill>
                  <a:srgbClr val="000000"/>
                </a:solidFill>
                <a:latin typeface="Calibri"/>
                <a:cs typeface="Calibri"/>
              </a:rPr>
              <a:t>(Colin</a:t>
            </a:r>
            <a:r>
              <a:rPr dirty="0" sz="1100" spc="-40" b="0" i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100" b="0" i="0">
                <a:solidFill>
                  <a:srgbClr val="000000"/>
                </a:solidFill>
                <a:latin typeface="Calibri"/>
                <a:cs typeface="Calibri"/>
              </a:rPr>
              <a:t>Berry,</a:t>
            </a:r>
            <a:r>
              <a:rPr dirty="0" sz="1100" spc="-35" b="0" i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100" b="0" i="0">
                <a:solidFill>
                  <a:srgbClr val="000000"/>
                </a:solidFill>
                <a:latin typeface="Calibri"/>
                <a:cs typeface="Calibri"/>
              </a:rPr>
              <a:t>Kenneth</a:t>
            </a:r>
            <a:r>
              <a:rPr dirty="0" sz="1100" spc="-35" b="0" i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100" spc="-10" b="0" i="0">
                <a:solidFill>
                  <a:srgbClr val="000000"/>
                </a:solidFill>
                <a:latin typeface="Calibri"/>
                <a:cs typeface="Calibri"/>
              </a:rPr>
              <a:t>Mangion)</a:t>
            </a:r>
            <a:endParaRPr sz="11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30"/>
              </a:spcBef>
              <a:buSzPct val="104545"/>
              <a:buFont typeface="Arial"/>
              <a:buChar char="•"/>
              <a:tabLst>
                <a:tab pos="355600" algn="l"/>
              </a:tabLst>
            </a:pPr>
            <a:r>
              <a:rPr dirty="0" sz="1100" b="0" i="0">
                <a:solidFill>
                  <a:srgbClr val="000000"/>
                </a:solidFill>
                <a:latin typeface="Calibri"/>
                <a:cs typeface="Calibri"/>
              </a:rPr>
              <a:t>Statistics:</a:t>
            </a:r>
            <a:r>
              <a:rPr dirty="0" sz="1100" spc="-10" b="0" i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 b="0" i="0">
                <a:solidFill>
                  <a:srgbClr val="000000"/>
                </a:solidFill>
                <a:latin typeface="Calibri"/>
                <a:cs typeface="Calibri"/>
              </a:rPr>
              <a:t>Marcel</a:t>
            </a:r>
            <a:r>
              <a:rPr dirty="0" sz="1100" spc="-10" b="0" i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 b="0" i="0">
                <a:solidFill>
                  <a:srgbClr val="000000"/>
                </a:solidFill>
                <a:latin typeface="Calibri"/>
                <a:cs typeface="Calibri"/>
              </a:rPr>
              <a:t>van</a:t>
            </a:r>
            <a:r>
              <a:rPr dirty="0" sz="1100" spc="-10" b="0" i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 b="0" i="0">
                <a:solidFill>
                  <a:srgbClr val="000000"/>
                </a:solidFill>
                <a:latin typeface="Calibri"/>
                <a:cs typeface="Calibri"/>
              </a:rPr>
              <a:t>‘t</a:t>
            </a:r>
            <a:r>
              <a:rPr dirty="0" sz="1100" spc="-5" b="0" i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 b="0" i="0">
                <a:solidFill>
                  <a:srgbClr val="000000"/>
                </a:solidFill>
                <a:latin typeface="Calibri"/>
                <a:cs typeface="Calibri"/>
              </a:rPr>
              <a:t>Veer,</a:t>
            </a:r>
            <a:r>
              <a:rPr dirty="0" sz="1100" spc="-5" b="0" i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 b="0" i="0">
                <a:solidFill>
                  <a:srgbClr val="000000"/>
                </a:solidFill>
                <a:latin typeface="Calibri"/>
                <a:cs typeface="Calibri"/>
              </a:rPr>
              <a:t>PhD,</a:t>
            </a:r>
            <a:r>
              <a:rPr dirty="0" sz="1100" spc="-5" b="0" i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 spc="-25" b="0" i="0">
                <a:solidFill>
                  <a:srgbClr val="000000"/>
                </a:solidFill>
                <a:latin typeface="Calibri"/>
                <a:cs typeface="Calibri"/>
              </a:rPr>
              <a:t>QME</a:t>
            </a:r>
            <a:endParaRPr sz="11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30"/>
              </a:spcBef>
              <a:buSzPct val="104545"/>
              <a:buFont typeface="Arial"/>
              <a:buChar char="•"/>
              <a:tabLst>
                <a:tab pos="355600" algn="l"/>
              </a:tabLst>
            </a:pPr>
            <a:r>
              <a:rPr dirty="0" sz="1100" b="0" i="0">
                <a:solidFill>
                  <a:srgbClr val="000000"/>
                </a:solidFill>
                <a:latin typeface="Calibri"/>
                <a:cs typeface="Calibri"/>
              </a:rPr>
              <a:t>DSMB:</a:t>
            </a:r>
            <a:r>
              <a:rPr dirty="0" sz="1100" spc="-50" b="0" i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100" b="0" i="0">
                <a:solidFill>
                  <a:srgbClr val="000000"/>
                </a:solidFill>
                <a:latin typeface="Calibri"/>
                <a:cs typeface="Calibri"/>
              </a:rPr>
              <a:t>Nils</a:t>
            </a:r>
            <a:r>
              <a:rPr dirty="0" sz="1100" spc="-35" b="0" i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100" b="0" i="0">
                <a:solidFill>
                  <a:srgbClr val="000000"/>
                </a:solidFill>
                <a:latin typeface="Calibri"/>
                <a:cs typeface="Calibri"/>
              </a:rPr>
              <a:t>Johnson,</a:t>
            </a:r>
            <a:r>
              <a:rPr dirty="0" sz="1100" spc="-40" b="0" i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100" b="0" i="0">
                <a:solidFill>
                  <a:srgbClr val="000000"/>
                </a:solidFill>
                <a:latin typeface="Calibri"/>
                <a:cs typeface="Calibri"/>
              </a:rPr>
              <a:t>Jacques</a:t>
            </a:r>
            <a:r>
              <a:rPr dirty="0" sz="1100" spc="-35" b="0" i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100" b="0" i="0">
                <a:solidFill>
                  <a:srgbClr val="000000"/>
                </a:solidFill>
                <a:latin typeface="Calibri"/>
                <a:cs typeface="Calibri"/>
              </a:rPr>
              <a:t>Koolen,</a:t>
            </a:r>
            <a:r>
              <a:rPr dirty="0" sz="1100" spc="-40" b="0" i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100" b="0" i="0">
                <a:solidFill>
                  <a:srgbClr val="000000"/>
                </a:solidFill>
                <a:latin typeface="Calibri"/>
                <a:cs typeface="Calibri"/>
              </a:rPr>
              <a:t>Emanuele</a:t>
            </a:r>
            <a:r>
              <a:rPr dirty="0" sz="1100" spc="-35" b="0" i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100" spc="-10" b="0" i="0">
                <a:solidFill>
                  <a:srgbClr val="000000"/>
                </a:solidFill>
                <a:latin typeface="Calibri"/>
                <a:cs typeface="Calibri"/>
              </a:rPr>
              <a:t>Barbato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252909" y="3269805"/>
            <a:ext cx="4824730" cy="1366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SzPct val="104545"/>
              <a:buFont typeface="Arial"/>
              <a:buChar char="•"/>
              <a:tabLst>
                <a:tab pos="355600" algn="l"/>
              </a:tabLst>
            </a:pPr>
            <a:r>
              <a:rPr dirty="0" sz="1100">
                <a:solidFill>
                  <a:srgbClr val="C00000"/>
                </a:solidFill>
                <a:latin typeface="Calibri"/>
                <a:cs typeface="Calibri"/>
              </a:rPr>
              <a:t>Participating</a:t>
            </a:r>
            <a:r>
              <a:rPr dirty="0" sz="1100" spc="-3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100" spc="-10">
                <a:solidFill>
                  <a:srgbClr val="C00000"/>
                </a:solidFill>
                <a:latin typeface="Calibri"/>
                <a:cs typeface="Calibri"/>
              </a:rPr>
              <a:t>centers</a:t>
            </a:r>
            <a:r>
              <a:rPr dirty="0" sz="1100" spc="-10">
                <a:latin typeface="Calibri"/>
                <a:cs typeface="Calibri"/>
              </a:rPr>
              <a:t>: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100">
                <a:latin typeface="Calibri"/>
                <a:cs typeface="Calibri"/>
              </a:rPr>
              <a:t>Catharina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100">
                <a:latin typeface="Calibri"/>
                <a:cs typeface="Calibri"/>
              </a:rPr>
              <a:t>Hospital,</a:t>
            </a:r>
            <a:r>
              <a:rPr dirty="0" sz="1100" spc="-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Calibri"/>
                <a:cs typeface="Calibri"/>
              </a:rPr>
              <a:t>Eindhoven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100">
                <a:latin typeface="Calibri"/>
                <a:cs typeface="Calibri"/>
              </a:rPr>
              <a:t>(Otterspoor,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100">
                <a:latin typeface="Calibri"/>
                <a:cs typeface="Calibri"/>
              </a:rPr>
              <a:t>El</a:t>
            </a:r>
            <a:r>
              <a:rPr dirty="0" sz="1100" spc="-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Calibri"/>
                <a:cs typeface="Calibri"/>
              </a:rPr>
              <a:t>Farissi)</a:t>
            </a:r>
            <a:endParaRPr sz="1100">
              <a:latin typeface="Calibri"/>
              <a:cs typeface="Calibri"/>
            </a:endParaRPr>
          </a:p>
          <a:p>
            <a:pPr marL="1590675">
              <a:lnSpc>
                <a:spcPct val="100000"/>
              </a:lnSpc>
            </a:pPr>
            <a:r>
              <a:rPr dirty="0" sz="1100">
                <a:latin typeface="Calibri"/>
                <a:cs typeface="Calibri"/>
              </a:rPr>
              <a:t>Golden</a:t>
            </a:r>
            <a:r>
              <a:rPr dirty="0" sz="1100" spc="-45">
                <a:latin typeface="Times New Roman"/>
                <a:cs typeface="Times New Roman"/>
              </a:rPr>
              <a:t> </a:t>
            </a:r>
            <a:r>
              <a:rPr dirty="0" sz="1100">
                <a:latin typeface="Calibri"/>
                <a:cs typeface="Calibri"/>
              </a:rPr>
              <a:t>Jubilee,</a:t>
            </a:r>
            <a:r>
              <a:rPr dirty="0" sz="1100" spc="-35">
                <a:latin typeface="Times New Roman"/>
                <a:cs typeface="Times New Roman"/>
              </a:rPr>
              <a:t> </a:t>
            </a:r>
            <a:r>
              <a:rPr dirty="0" sz="1100">
                <a:latin typeface="Calibri"/>
                <a:cs typeface="Calibri"/>
              </a:rPr>
              <a:t>Glasgow</a:t>
            </a:r>
            <a:r>
              <a:rPr dirty="0" sz="1100" spc="-35">
                <a:latin typeface="Times New Roman"/>
                <a:cs typeface="Times New Roman"/>
              </a:rPr>
              <a:t> </a:t>
            </a:r>
            <a:r>
              <a:rPr dirty="0" sz="1100">
                <a:latin typeface="Calibri"/>
                <a:cs typeface="Calibri"/>
              </a:rPr>
              <a:t>(</a:t>
            </a:r>
            <a:r>
              <a:rPr dirty="0" sz="1100" spc="-35">
                <a:latin typeface="Times New Roman"/>
                <a:cs typeface="Times New Roman"/>
              </a:rPr>
              <a:t> </a:t>
            </a:r>
            <a:r>
              <a:rPr dirty="0" sz="1100">
                <a:latin typeface="Calibri"/>
                <a:cs typeface="Calibri"/>
              </a:rPr>
              <a:t>Oldroyd,</a:t>
            </a:r>
            <a:r>
              <a:rPr dirty="0" sz="1100" spc="-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Calibri"/>
                <a:cs typeface="Calibri"/>
              </a:rPr>
              <a:t>Good)</a:t>
            </a:r>
            <a:endParaRPr sz="1100">
              <a:latin typeface="Calibri"/>
              <a:cs typeface="Calibri"/>
            </a:endParaRPr>
          </a:p>
          <a:p>
            <a:pPr marL="1590675" marR="5080">
              <a:lnSpc>
                <a:spcPct val="100000"/>
              </a:lnSpc>
            </a:pPr>
            <a:r>
              <a:rPr dirty="0" sz="1100" spc="-10">
                <a:latin typeface="Calibri"/>
                <a:cs typeface="Calibri"/>
              </a:rPr>
              <a:t>Rigshospital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Calibri"/>
                <a:cs typeface="Calibri"/>
              </a:rPr>
              <a:t>Copenhagen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Calibri"/>
                <a:cs typeface="Calibri"/>
              </a:rPr>
              <a:t>(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Calibri"/>
                <a:cs typeface="Calibri"/>
              </a:rPr>
              <a:t>Engstrom,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Calibri"/>
                <a:cs typeface="Calibri"/>
              </a:rPr>
              <a:t>Thomson-Lonborg)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Calibri"/>
                <a:cs typeface="Calibri"/>
              </a:rPr>
              <a:t>Essex</a:t>
            </a:r>
            <a:r>
              <a:rPr dirty="0" sz="1100" spc="-35">
                <a:latin typeface="Times New Roman"/>
                <a:cs typeface="Times New Roman"/>
              </a:rPr>
              <a:t> </a:t>
            </a:r>
            <a:r>
              <a:rPr dirty="0" sz="1100">
                <a:latin typeface="Calibri"/>
                <a:cs typeface="Calibri"/>
              </a:rPr>
              <a:t>Heart</a:t>
            </a:r>
            <a:r>
              <a:rPr dirty="0" sz="1100" spc="-35">
                <a:latin typeface="Times New Roman"/>
                <a:cs typeface="Times New Roman"/>
              </a:rPr>
              <a:t> </a:t>
            </a:r>
            <a:r>
              <a:rPr dirty="0" sz="1100">
                <a:latin typeface="Calibri"/>
                <a:cs typeface="Calibri"/>
              </a:rPr>
              <a:t>Center</a:t>
            </a:r>
            <a:r>
              <a:rPr dirty="0" sz="1100" spc="-35">
                <a:latin typeface="Times New Roman"/>
                <a:cs typeface="Times New Roman"/>
              </a:rPr>
              <a:t> </a:t>
            </a:r>
            <a:r>
              <a:rPr dirty="0" sz="1100">
                <a:latin typeface="Calibri"/>
                <a:cs typeface="Calibri"/>
              </a:rPr>
              <a:t>(Keeble,</a:t>
            </a:r>
            <a:r>
              <a:rPr dirty="0" sz="1100" spc="-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Calibri"/>
                <a:cs typeface="Calibri"/>
              </a:rPr>
              <a:t>Karamasis)</a:t>
            </a:r>
            <a:endParaRPr sz="1100">
              <a:latin typeface="Calibri"/>
              <a:cs typeface="Calibri"/>
            </a:endParaRPr>
          </a:p>
          <a:p>
            <a:pPr marL="1590675" marR="2167890">
              <a:lnSpc>
                <a:spcPct val="100000"/>
              </a:lnSpc>
            </a:pPr>
            <a:r>
              <a:rPr dirty="0" sz="1100">
                <a:latin typeface="Calibri"/>
                <a:cs typeface="Calibri"/>
              </a:rPr>
              <a:t>Belgrade</a:t>
            </a:r>
            <a:r>
              <a:rPr dirty="0" sz="1100" spc="-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Calibri"/>
                <a:cs typeface="Calibri"/>
              </a:rPr>
              <a:t>(Beleslin)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Calibri"/>
                <a:cs typeface="Calibri"/>
              </a:rPr>
              <a:t>Aalst</a:t>
            </a:r>
            <a:r>
              <a:rPr dirty="0" sz="1100" spc="-30">
                <a:latin typeface="Times New Roman"/>
                <a:cs typeface="Times New Roman"/>
              </a:rPr>
              <a:t> </a:t>
            </a:r>
            <a:r>
              <a:rPr dirty="0" sz="1100">
                <a:latin typeface="Calibri"/>
                <a:cs typeface="Calibri"/>
              </a:rPr>
              <a:t>(</a:t>
            </a:r>
            <a:r>
              <a:rPr dirty="0" sz="1100" spc="-30">
                <a:latin typeface="Times New Roman"/>
                <a:cs typeface="Times New Roman"/>
              </a:rPr>
              <a:t> </a:t>
            </a:r>
            <a:r>
              <a:rPr dirty="0" sz="1100">
                <a:latin typeface="Calibri"/>
                <a:cs typeface="Calibri"/>
              </a:rPr>
              <a:t>De</a:t>
            </a:r>
            <a:r>
              <a:rPr dirty="0" sz="1100" spc="-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Calibri"/>
                <a:cs typeface="Calibri"/>
              </a:rPr>
              <a:t>Bruyne)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Calibri"/>
                <a:cs typeface="Calibri"/>
              </a:rPr>
              <a:t>Orebro</a:t>
            </a:r>
            <a:r>
              <a:rPr dirty="0" sz="1100" spc="-45">
                <a:latin typeface="Times New Roman"/>
                <a:cs typeface="Times New Roman"/>
              </a:rPr>
              <a:t> </a:t>
            </a:r>
            <a:r>
              <a:rPr dirty="0" sz="1100">
                <a:latin typeface="Calibri"/>
                <a:cs typeface="Calibri"/>
              </a:rPr>
              <a:t>(</a:t>
            </a:r>
            <a:r>
              <a:rPr dirty="0" sz="1100" spc="-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Calibri"/>
                <a:cs typeface="Calibri"/>
              </a:rPr>
              <a:t>Frobert)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Calibri"/>
                <a:cs typeface="Calibri"/>
              </a:rPr>
              <a:t>Lund</a:t>
            </a:r>
            <a:r>
              <a:rPr dirty="0" sz="1100" spc="-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Calibri"/>
                <a:cs typeface="Calibri"/>
              </a:rPr>
              <a:t>(Erlinge)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5824245" y="1951037"/>
            <a:ext cx="3075940" cy="2486025"/>
          </a:xfrm>
          <a:prstGeom prst="rect">
            <a:avLst/>
          </a:prstGeom>
        </p:spPr>
        <p:txBody>
          <a:bodyPr wrap="square" lIns="0" tIns="93980" rIns="0" bIns="0" rtlCol="0" vert="horz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740"/>
              </a:spcBef>
              <a:buSzPct val="104166"/>
              <a:buFont typeface="Arial"/>
              <a:buChar char="•"/>
              <a:tabLst>
                <a:tab pos="298450" algn="l"/>
              </a:tabLst>
            </a:pPr>
            <a:r>
              <a:rPr dirty="0" sz="1200" spc="-10" b="1">
                <a:solidFill>
                  <a:srgbClr val="C00000"/>
                </a:solidFill>
                <a:latin typeface="Calibri"/>
                <a:cs typeface="Calibri"/>
              </a:rPr>
              <a:t>EXCLUSION</a:t>
            </a:r>
            <a:r>
              <a:rPr dirty="0" sz="1200" spc="-1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200" spc="-10" b="1">
                <a:solidFill>
                  <a:srgbClr val="C00000"/>
                </a:solidFill>
                <a:latin typeface="Calibri"/>
                <a:cs typeface="Calibri"/>
              </a:rPr>
              <a:t>CRITERIA</a:t>
            </a:r>
            <a:endParaRPr sz="120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720"/>
              </a:spcBef>
              <a:buSzPct val="104166"/>
              <a:buFont typeface="Arial"/>
              <a:buChar char="•"/>
              <a:tabLst>
                <a:tab pos="298450" algn="l"/>
              </a:tabLst>
            </a:pPr>
            <a:r>
              <a:rPr dirty="0" sz="1200">
                <a:latin typeface="Calibri"/>
                <a:cs typeface="Calibri"/>
              </a:rPr>
              <a:t>Age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&lt;18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or</a:t>
            </a:r>
            <a:r>
              <a:rPr dirty="0" sz="1200" spc="235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&gt;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80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Calibri"/>
                <a:cs typeface="Calibri"/>
              </a:rPr>
              <a:t>years</a:t>
            </a:r>
            <a:endParaRPr sz="120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720"/>
              </a:spcBef>
              <a:buSzPct val="104166"/>
              <a:buFont typeface="Arial"/>
              <a:buChar char="•"/>
              <a:tabLst>
                <a:tab pos="298450" algn="l"/>
              </a:tabLst>
            </a:pPr>
            <a:r>
              <a:rPr dirty="0" sz="1200" spc="-10">
                <a:latin typeface="Calibri"/>
                <a:cs typeface="Calibri"/>
              </a:rPr>
              <a:t>Pre-</a:t>
            </a:r>
            <a:r>
              <a:rPr dirty="0" sz="1200">
                <a:latin typeface="Calibri"/>
                <a:cs typeface="Calibri"/>
              </a:rPr>
              <a:t>PPCI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TIMI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flow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2-</a:t>
            </a:r>
            <a:r>
              <a:rPr dirty="0" sz="1200" spc="-50">
                <a:latin typeface="Calibri"/>
                <a:cs typeface="Calibri"/>
              </a:rPr>
              <a:t>3</a:t>
            </a:r>
            <a:endParaRPr sz="120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720"/>
              </a:spcBef>
              <a:buSzPct val="104166"/>
              <a:buFont typeface="Arial"/>
              <a:buChar char="•"/>
              <a:tabLst>
                <a:tab pos="298450" algn="l"/>
              </a:tabLst>
            </a:pPr>
            <a:r>
              <a:rPr dirty="0" sz="1200">
                <a:latin typeface="Calibri"/>
                <a:cs typeface="Calibri"/>
              </a:rPr>
              <a:t>Cardiogenic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shock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/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hemodynamic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Calibri"/>
                <a:cs typeface="Calibri"/>
              </a:rPr>
              <a:t>instability</a:t>
            </a:r>
            <a:endParaRPr sz="1200">
              <a:latin typeface="Calibri"/>
              <a:cs typeface="Calibri"/>
            </a:endParaRPr>
          </a:p>
          <a:p>
            <a:pPr marL="287655" marR="5080" indent="-275590">
              <a:lnSpc>
                <a:spcPct val="150000"/>
              </a:lnSpc>
              <a:buChar char="•"/>
              <a:tabLst>
                <a:tab pos="287655" algn="l"/>
                <a:tab pos="298450" algn="l"/>
              </a:tabLst>
            </a:pPr>
            <a:r>
              <a:rPr dirty="0" sz="1250">
                <a:latin typeface="Arial"/>
                <a:cs typeface="Arial"/>
              </a:rPr>
              <a:t>	</a:t>
            </a:r>
            <a:r>
              <a:rPr dirty="0" sz="1200">
                <a:latin typeface="Calibri"/>
                <a:cs typeface="Calibri"/>
              </a:rPr>
              <a:t>Known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severe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Left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ventricular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Calibri"/>
                <a:cs typeface="Calibri"/>
              </a:rPr>
              <a:t>dysfunction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Calibri"/>
                <a:cs typeface="Calibri"/>
              </a:rPr>
              <a:t>or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severe</a:t>
            </a:r>
            <a:r>
              <a:rPr dirty="0" sz="1200" spc="-70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valvular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Calibri"/>
                <a:cs typeface="Calibri"/>
              </a:rPr>
              <a:t>disease</a:t>
            </a:r>
            <a:endParaRPr sz="120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720"/>
              </a:spcBef>
              <a:buSzPct val="104166"/>
              <a:buFont typeface="Arial"/>
              <a:buChar char="•"/>
              <a:tabLst>
                <a:tab pos="298450" algn="l"/>
              </a:tabLst>
            </a:pPr>
            <a:r>
              <a:rPr dirty="0" sz="1200">
                <a:latin typeface="Calibri"/>
                <a:cs typeface="Calibri"/>
              </a:rPr>
              <a:t>Known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history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of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anterior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wall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Calibri"/>
                <a:cs typeface="Calibri"/>
              </a:rPr>
              <a:t>infarction</a:t>
            </a:r>
            <a:endParaRPr sz="120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720"/>
              </a:spcBef>
              <a:buSzPct val="104166"/>
              <a:buFont typeface="Arial"/>
              <a:buChar char="•"/>
              <a:tabLst>
                <a:tab pos="298450" algn="l"/>
              </a:tabLst>
            </a:pPr>
            <a:r>
              <a:rPr dirty="0" sz="1200">
                <a:latin typeface="Calibri"/>
                <a:cs typeface="Calibri"/>
              </a:rPr>
              <a:t>Previous</a:t>
            </a:r>
            <a:r>
              <a:rPr dirty="0" sz="1200" spc="-7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Calibri"/>
                <a:cs typeface="Calibri"/>
              </a:rPr>
              <a:t>CABG</a:t>
            </a:r>
            <a:endParaRPr sz="120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720"/>
              </a:spcBef>
              <a:buSzPct val="104166"/>
              <a:buFont typeface="Arial"/>
              <a:buChar char="•"/>
              <a:tabLst>
                <a:tab pos="298450" algn="l"/>
              </a:tabLst>
            </a:pPr>
            <a:r>
              <a:rPr dirty="0" sz="1200" spc="-10">
                <a:latin typeface="Calibri"/>
                <a:cs typeface="Calibri"/>
              </a:rPr>
              <a:t>Contra-</a:t>
            </a:r>
            <a:r>
              <a:rPr dirty="0" sz="1200">
                <a:latin typeface="Calibri"/>
                <a:cs typeface="Calibri"/>
              </a:rPr>
              <a:t>indication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for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Calibri"/>
                <a:cs typeface="Calibri"/>
              </a:rPr>
              <a:t>CMR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Calibri"/>
                <a:cs typeface="Calibri"/>
              </a:rPr>
              <a:t>imaging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2914" y="103594"/>
            <a:ext cx="3856354" cy="4064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How</a:t>
            </a:r>
            <a:r>
              <a:rPr dirty="0" spc="-80">
                <a:latin typeface="Times New Roman"/>
                <a:cs typeface="Times New Roman"/>
              </a:rPr>
              <a:t> </a:t>
            </a:r>
            <a:r>
              <a:rPr dirty="0"/>
              <a:t>was</a:t>
            </a:r>
            <a:r>
              <a:rPr dirty="0" spc="-85">
                <a:latin typeface="Times New Roman"/>
                <a:cs typeface="Times New Roman"/>
              </a:rPr>
              <a:t> </a:t>
            </a:r>
            <a:r>
              <a:rPr dirty="0"/>
              <a:t>the</a:t>
            </a:r>
            <a:r>
              <a:rPr dirty="0" spc="-80">
                <a:latin typeface="Times New Roman"/>
                <a:cs typeface="Times New Roman"/>
              </a:rPr>
              <a:t> </a:t>
            </a:r>
            <a:r>
              <a:rPr dirty="0"/>
              <a:t>study</a:t>
            </a:r>
            <a:r>
              <a:rPr dirty="0" spc="-80">
                <a:latin typeface="Times New Roman"/>
                <a:cs typeface="Times New Roman"/>
              </a:rPr>
              <a:t> </a:t>
            </a:r>
            <a:r>
              <a:rPr dirty="0" spc="-10"/>
              <a:t>executed?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6074242" y="1690716"/>
            <a:ext cx="4762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30"/>
              </a:lnSpc>
            </a:pPr>
            <a:r>
              <a:rPr dirty="0" sz="1400" i="1">
                <a:solidFill>
                  <a:srgbClr val="C00000"/>
                </a:solidFill>
                <a:latin typeface="Calibri"/>
                <a:cs typeface="Calibri"/>
              </a:rPr>
              <a:t>: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96000" y="660398"/>
            <a:ext cx="2992437" cy="3828961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148639" y="652120"/>
            <a:ext cx="7804784" cy="4259580"/>
          </a:xfrm>
          <a:prstGeom prst="rect">
            <a:avLst/>
          </a:prstGeom>
        </p:spPr>
        <p:txBody>
          <a:bodyPr wrap="square" lIns="0" tIns="9779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70"/>
              </a:spcBef>
              <a:buSzPct val="103571"/>
              <a:buFont typeface="Arial"/>
              <a:buChar char="•"/>
              <a:tabLst>
                <a:tab pos="355600" algn="l"/>
              </a:tabLst>
            </a:pPr>
            <a:r>
              <a:rPr dirty="0" sz="1400">
                <a:latin typeface="Calibri"/>
                <a:cs typeface="Calibri"/>
              </a:rPr>
              <a:t>200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patients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(18-80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years)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with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large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anterior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wall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STEMI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(ƩST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≥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5mm)</a:t>
            </a:r>
            <a:r>
              <a:rPr dirty="0" sz="1400" spc="-25">
                <a:latin typeface="Calibri"/>
                <a:cs typeface="Calibri"/>
              </a:rPr>
              <a:t> and</a:t>
            </a:r>
            <a:endParaRPr sz="1400">
              <a:latin typeface="Calibri"/>
              <a:cs typeface="Calibri"/>
            </a:endParaRPr>
          </a:p>
          <a:p>
            <a:pPr marL="374015">
              <a:lnSpc>
                <a:spcPct val="100000"/>
              </a:lnSpc>
              <a:spcBef>
                <a:spcPts val="670"/>
              </a:spcBef>
            </a:pPr>
            <a:r>
              <a:rPr dirty="0" sz="1400">
                <a:latin typeface="Calibri"/>
                <a:cs typeface="Calibri"/>
              </a:rPr>
              <a:t>TIMI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0-1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flow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were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Calibri"/>
                <a:cs typeface="Calibri"/>
              </a:rPr>
              <a:t>randomization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1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: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1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to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SIH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+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PPCI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or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PPCI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alone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Calibri"/>
                <a:cs typeface="Calibri"/>
              </a:rPr>
              <a:t>(controls)</a:t>
            </a:r>
            <a:endParaRPr sz="1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SzPct val="103571"/>
              <a:buFont typeface="Arial"/>
              <a:buChar char="•"/>
              <a:tabLst>
                <a:tab pos="355600" algn="l"/>
              </a:tabLst>
            </a:pPr>
            <a:r>
              <a:rPr dirty="0" sz="1400">
                <a:solidFill>
                  <a:srgbClr val="C00000"/>
                </a:solidFill>
                <a:latin typeface="Calibri"/>
                <a:cs typeface="Calibri"/>
              </a:rPr>
              <a:t>SIH</a:t>
            </a:r>
            <a:r>
              <a:rPr dirty="0" sz="1400" spc="-6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C00000"/>
                </a:solidFill>
                <a:latin typeface="Calibri"/>
                <a:cs typeface="Calibri"/>
              </a:rPr>
              <a:t>group</a:t>
            </a:r>
            <a:r>
              <a:rPr dirty="0" sz="1400" i="1">
                <a:solidFill>
                  <a:srgbClr val="C00000"/>
                </a:solidFill>
                <a:latin typeface="Calibri"/>
                <a:cs typeface="Calibri"/>
              </a:rPr>
              <a:t>:</a:t>
            </a:r>
            <a:r>
              <a:rPr dirty="0" sz="1400" spc="-6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400" i="1">
                <a:solidFill>
                  <a:srgbClr val="C00000"/>
                </a:solidFill>
                <a:latin typeface="Calibri"/>
                <a:cs typeface="Calibri"/>
              </a:rPr>
              <a:t>Infarcted</a:t>
            </a:r>
            <a:r>
              <a:rPr dirty="0" sz="1400" spc="-6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400" i="1">
                <a:solidFill>
                  <a:srgbClr val="C00000"/>
                </a:solidFill>
                <a:latin typeface="Calibri"/>
                <a:cs typeface="Calibri"/>
              </a:rPr>
              <a:t>myocardium</a:t>
            </a:r>
            <a:r>
              <a:rPr dirty="0" sz="1400" spc="-6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400" i="1">
                <a:solidFill>
                  <a:srgbClr val="C00000"/>
                </a:solidFill>
                <a:latin typeface="Calibri"/>
                <a:cs typeface="Calibri"/>
              </a:rPr>
              <a:t>selectively</a:t>
            </a:r>
            <a:r>
              <a:rPr dirty="0" sz="1400" spc="-6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400" i="1">
                <a:solidFill>
                  <a:srgbClr val="C00000"/>
                </a:solidFill>
                <a:latin typeface="Calibri"/>
                <a:cs typeface="Calibri"/>
              </a:rPr>
              <a:t>cooled</a:t>
            </a:r>
            <a:r>
              <a:rPr dirty="0" sz="1400" spc="-4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400" b="1" i="1">
                <a:solidFill>
                  <a:srgbClr val="C00000"/>
                </a:solidFill>
                <a:latin typeface="Calibri"/>
                <a:cs typeface="Calibri"/>
              </a:rPr>
              <a:t>prior</a:t>
            </a:r>
            <a:r>
              <a:rPr dirty="0" sz="1400" spc="-6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400" b="1" i="1">
                <a:solidFill>
                  <a:srgbClr val="C00000"/>
                </a:solidFill>
                <a:latin typeface="Calibri"/>
                <a:cs typeface="Calibri"/>
              </a:rPr>
              <a:t>to</a:t>
            </a:r>
            <a:r>
              <a:rPr dirty="0" sz="1400" spc="-6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400" b="1" i="1">
                <a:solidFill>
                  <a:srgbClr val="C00000"/>
                </a:solidFill>
                <a:latin typeface="Calibri"/>
                <a:cs typeface="Calibri"/>
              </a:rPr>
              <a:t>opening</a:t>
            </a:r>
            <a:r>
              <a:rPr dirty="0" sz="1400" spc="-6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400" spc="-25" b="1" i="1">
                <a:solidFill>
                  <a:srgbClr val="C00000"/>
                </a:solidFill>
                <a:latin typeface="Calibri"/>
                <a:cs typeface="Calibri"/>
              </a:rPr>
              <a:t>of</a:t>
            </a:r>
            <a:endParaRPr sz="1400">
              <a:latin typeface="Calibri"/>
              <a:cs typeface="Calibri"/>
            </a:endParaRPr>
          </a:p>
          <a:p>
            <a:pPr marL="374015">
              <a:lnSpc>
                <a:spcPct val="100000"/>
              </a:lnSpc>
              <a:spcBef>
                <a:spcPts val="670"/>
              </a:spcBef>
            </a:pPr>
            <a:r>
              <a:rPr dirty="0" sz="1400" b="1" i="1">
                <a:solidFill>
                  <a:srgbClr val="C00000"/>
                </a:solidFill>
                <a:latin typeface="Calibri"/>
                <a:cs typeface="Calibri"/>
              </a:rPr>
              <a:t>the</a:t>
            </a:r>
            <a:r>
              <a:rPr dirty="0" sz="1400" spc="-6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400" spc="-10" b="1" i="1">
                <a:solidFill>
                  <a:srgbClr val="C00000"/>
                </a:solidFill>
                <a:latin typeface="Calibri"/>
                <a:cs typeface="Calibri"/>
              </a:rPr>
              <a:t>infarct-</a:t>
            </a:r>
            <a:r>
              <a:rPr dirty="0" sz="1400" b="1" i="1">
                <a:solidFill>
                  <a:srgbClr val="C00000"/>
                </a:solidFill>
                <a:latin typeface="Calibri"/>
                <a:cs typeface="Calibri"/>
              </a:rPr>
              <a:t>related</a:t>
            </a:r>
            <a:r>
              <a:rPr dirty="0" sz="1400" spc="-4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400" b="1" i="1">
                <a:solidFill>
                  <a:srgbClr val="C00000"/>
                </a:solidFill>
                <a:latin typeface="Calibri"/>
                <a:cs typeface="Calibri"/>
              </a:rPr>
              <a:t>artery</a:t>
            </a:r>
            <a:r>
              <a:rPr dirty="0" sz="1400" spc="-4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400" b="1" i="1">
                <a:solidFill>
                  <a:srgbClr val="C00000"/>
                </a:solidFill>
                <a:latin typeface="Calibri"/>
                <a:cs typeface="Calibri"/>
              </a:rPr>
              <a:t>during</a:t>
            </a:r>
            <a:r>
              <a:rPr dirty="0" sz="1400" spc="-4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400" b="1" i="1">
                <a:solidFill>
                  <a:srgbClr val="C00000"/>
                </a:solidFill>
                <a:latin typeface="Calibri"/>
                <a:cs typeface="Calibri"/>
              </a:rPr>
              <a:t>10</a:t>
            </a:r>
            <a:r>
              <a:rPr dirty="0" sz="1400" spc="-4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400" spc="-10" b="1" i="1">
                <a:solidFill>
                  <a:srgbClr val="C00000"/>
                </a:solidFill>
                <a:latin typeface="Calibri"/>
                <a:cs typeface="Calibri"/>
              </a:rPr>
              <a:t>min</a:t>
            </a:r>
            <a:r>
              <a:rPr dirty="0" sz="1400" spc="-11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400" i="1">
                <a:solidFill>
                  <a:srgbClr val="C00000"/>
                </a:solidFill>
                <a:latin typeface="Calibri"/>
                <a:cs typeface="Calibri"/>
              </a:rPr>
              <a:t>(using</a:t>
            </a:r>
            <a:r>
              <a:rPr dirty="0" sz="1400" spc="-4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400" i="1">
                <a:solidFill>
                  <a:srgbClr val="C00000"/>
                </a:solidFill>
                <a:latin typeface="Calibri"/>
                <a:cs typeface="Calibri"/>
              </a:rPr>
              <a:t>OTWB</a:t>
            </a:r>
            <a:r>
              <a:rPr dirty="0" sz="1400" spc="-4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400" i="1">
                <a:solidFill>
                  <a:srgbClr val="C00000"/>
                </a:solidFill>
                <a:latin typeface="Calibri"/>
                <a:cs typeface="Calibri"/>
              </a:rPr>
              <a:t>or</a:t>
            </a:r>
            <a:r>
              <a:rPr dirty="0" sz="1400" spc="-4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400" i="1">
                <a:solidFill>
                  <a:srgbClr val="C00000"/>
                </a:solidFill>
                <a:latin typeface="Calibri"/>
                <a:cs typeface="Calibri"/>
              </a:rPr>
              <a:t>CoolCell-catheter</a:t>
            </a:r>
            <a:r>
              <a:rPr dirty="0" sz="1400" spc="-4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400" spc="-25" i="1">
                <a:solidFill>
                  <a:srgbClr val="C00000"/>
                </a:solidFill>
                <a:latin typeface="Calibri"/>
                <a:cs typeface="Calibri"/>
              </a:rPr>
              <a:t>*)</a:t>
            </a:r>
            <a:endParaRPr sz="1400">
              <a:latin typeface="Calibri"/>
              <a:cs typeface="Calibri"/>
            </a:endParaRPr>
          </a:p>
          <a:p>
            <a:pPr marL="369570">
              <a:lnSpc>
                <a:spcPct val="100000"/>
              </a:lnSpc>
              <a:spcBef>
                <a:spcPts val="675"/>
              </a:spcBef>
            </a:pPr>
            <a:r>
              <a:rPr dirty="0" sz="1400" b="1">
                <a:solidFill>
                  <a:srgbClr val="C00000"/>
                </a:solidFill>
                <a:latin typeface="Calibri"/>
                <a:cs typeface="Calibri"/>
              </a:rPr>
              <a:t>“occlusion</a:t>
            </a:r>
            <a:r>
              <a:rPr dirty="0" sz="1400" spc="-25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C00000"/>
                </a:solidFill>
                <a:latin typeface="Calibri"/>
                <a:cs typeface="Calibri"/>
              </a:rPr>
              <a:t>phase”</a:t>
            </a:r>
            <a:r>
              <a:rPr dirty="0" sz="1400" spc="-15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C00000"/>
                </a:solidFill>
                <a:latin typeface="Calibri"/>
                <a:cs typeface="Calibri"/>
              </a:rPr>
              <a:t>(saline</a:t>
            </a:r>
            <a:r>
              <a:rPr dirty="0" sz="1400" spc="-10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C00000"/>
                </a:solidFill>
                <a:latin typeface="Calibri"/>
                <a:cs typeface="Calibri"/>
              </a:rPr>
              <a:t>infusion</a:t>
            </a:r>
            <a:r>
              <a:rPr dirty="0" sz="1400" spc="-20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C00000"/>
                </a:solidFill>
                <a:latin typeface="Calibri"/>
                <a:cs typeface="Calibri"/>
              </a:rPr>
              <a:t>of</a:t>
            </a:r>
            <a:r>
              <a:rPr dirty="0" sz="1400" spc="-15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C00000"/>
                </a:solidFill>
                <a:latin typeface="Calibri"/>
                <a:cs typeface="Calibri"/>
              </a:rPr>
              <a:t>22°</a:t>
            </a:r>
            <a:r>
              <a:rPr dirty="0" sz="1400" spc="-10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C00000"/>
                </a:solidFill>
                <a:latin typeface="Calibri"/>
                <a:cs typeface="Calibri"/>
              </a:rPr>
              <a:t>C</a:t>
            </a:r>
            <a:r>
              <a:rPr dirty="0" sz="1400" spc="-20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C00000"/>
                </a:solidFill>
                <a:latin typeface="Calibri"/>
                <a:cs typeface="Calibri"/>
              </a:rPr>
              <a:t>at</a:t>
            </a:r>
            <a:r>
              <a:rPr dirty="0" sz="1400" spc="-10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C00000"/>
                </a:solidFill>
                <a:latin typeface="Calibri"/>
                <a:cs typeface="Calibri"/>
              </a:rPr>
              <a:t>~</a:t>
            </a:r>
            <a:r>
              <a:rPr dirty="0" sz="1400" spc="-15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C00000"/>
                </a:solidFill>
                <a:latin typeface="Calibri"/>
                <a:cs typeface="Calibri"/>
              </a:rPr>
              <a:t>20</a:t>
            </a:r>
            <a:r>
              <a:rPr dirty="0" sz="1400" spc="-10" i="1">
                <a:solidFill>
                  <a:srgbClr val="C00000"/>
                </a:solidFill>
                <a:latin typeface="Calibri"/>
                <a:cs typeface="Calibri"/>
              </a:rPr>
              <a:t> ml/min)</a:t>
            </a:r>
            <a:endParaRPr sz="1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SzPct val="103571"/>
              <a:buFont typeface="Arial"/>
              <a:buChar char="•"/>
              <a:tabLst>
                <a:tab pos="355600" algn="l"/>
              </a:tabLst>
            </a:pPr>
            <a:r>
              <a:rPr dirty="0" sz="1400" spc="-10">
                <a:latin typeface="Calibri"/>
                <a:cs typeface="Calibri"/>
              </a:rPr>
              <a:t>Continuous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Calibri"/>
                <a:cs typeface="Calibri"/>
              </a:rPr>
              <a:t>instantaneous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feedback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of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Calibri"/>
                <a:cs typeface="Calibri"/>
              </a:rPr>
              <a:t>distal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pressure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&amp;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Calibri"/>
                <a:cs typeface="Calibri"/>
              </a:rPr>
              <a:t>temperature</a:t>
            </a:r>
            <a:endParaRPr sz="1400">
              <a:latin typeface="Calibri"/>
              <a:cs typeface="Calibri"/>
            </a:endParaRPr>
          </a:p>
          <a:p>
            <a:pPr marL="374015">
              <a:lnSpc>
                <a:spcPct val="100000"/>
              </a:lnSpc>
              <a:spcBef>
                <a:spcPts val="670"/>
              </a:spcBef>
            </a:pPr>
            <a:r>
              <a:rPr dirty="0" sz="1400">
                <a:latin typeface="Calibri"/>
                <a:cs typeface="Calibri"/>
              </a:rPr>
              <a:t>(Abbott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Pressure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Wire®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for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pressure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&amp;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temperature):</a:t>
            </a:r>
            <a:r>
              <a:rPr dirty="0" sz="1400" spc="-10" i="1">
                <a:solidFill>
                  <a:srgbClr val="FF0000"/>
                </a:solidFill>
                <a:latin typeface="Calibri"/>
                <a:cs typeface="Calibri"/>
              </a:rPr>
              <a:t>target </a:t>
            </a:r>
            <a:r>
              <a:rPr dirty="0" sz="1400" i="1">
                <a:solidFill>
                  <a:srgbClr val="FF0000"/>
                </a:solidFill>
                <a:latin typeface="Calibri"/>
                <a:cs typeface="Calibri"/>
              </a:rPr>
              <a:t>temp</a:t>
            </a:r>
            <a:r>
              <a:rPr dirty="0" sz="1400" spc="-15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FF0000"/>
                </a:solidFill>
                <a:latin typeface="Calibri"/>
                <a:cs typeface="Calibri"/>
              </a:rPr>
              <a:t>=</a:t>
            </a:r>
            <a:r>
              <a:rPr dirty="0" sz="1400" spc="-10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FF0000"/>
                </a:solidFill>
                <a:latin typeface="Calibri"/>
                <a:cs typeface="Calibri"/>
              </a:rPr>
              <a:t>29-33</a:t>
            </a:r>
            <a:r>
              <a:rPr dirty="0" sz="1400" spc="-10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400" spc="-25" i="1">
                <a:solidFill>
                  <a:srgbClr val="FF0000"/>
                </a:solidFill>
                <a:latin typeface="Calibri"/>
                <a:cs typeface="Calibri"/>
              </a:rPr>
              <a:t>°C</a:t>
            </a:r>
            <a:endParaRPr sz="1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SzPct val="103571"/>
              <a:buFont typeface="Arial"/>
              <a:buChar char="•"/>
              <a:tabLst>
                <a:tab pos="355600" algn="l"/>
              </a:tabLst>
            </a:pPr>
            <a:r>
              <a:rPr dirty="0" sz="1400">
                <a:latin typeface="Calibri"/>
                <a:cs typeface="Calibri"/>
              </a:rPr>
              <a:t>no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risk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of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volume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overload,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no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Calibri"/>
                <a:cs typeface="Calibri"/>
              </a:rPr>
              <a:t>systemic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Calibri"/>
                <a:cs typeface="Calibri"/>
              </a:rPr>
              <a:t>effects</a:t>
            </a:r>
            <a:endParaRPr sz="1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SzPct val="103571"/>
              <a:buFont typeface="Arial"/>
              <a:buChar char="•"/>
              <a:tabLst>
                <a:tab pos="355600" algn="l"/>
              </a:tabLst>
            </a:pPr>
            <a:r>
              <a:rPr dirty="0" sz="1400">
                <a:latin typeface="Calibri"/>
                <a:cs typeface="Calibri"/>
              </a:rPr>
              <a:t>cooling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Calibri"/>
                <a:cs typeface="Calibri"/>
              </a:rPr>
              <a:t>exclusively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in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the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Calibri"/>
                <a:cs typeface="Calibri"/>
              </a:rPr>
              <a:t>infarcted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area;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adjacent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Calibri"/>
                <a:cs typeface="Calibri"/>
              </a:rPr>
              <a:t>myocardium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Calibri"/>
                <a:cs typeface="Calibri"/>
              </a:rPr>
              <a:t>unaffected</a:t>
            </a:r>
            <a:endParaRPr sz="1400">
              <a:latin typeface="Calibri"/>
              <a:cs typeface="Calibri"/>
            </a:endParaRPr>
          </a:p>
          <a:p>
            <a:pPr marL="374015" marR="2717800" indent="-361950">
              <a:lnSpc>
                <a:spcPct val="140000"/>
              </a:lnSpc>
              <a:buChar char="•"/>
              <a:tabLst>
                <a:tab pos="374015" algn="l"/>
                <a:tab pos="379095" algn="l"/>
              </a:tabLst>
            </a:pPr>
            <a:r>
              <a:rPr dirty="0" sz="1450">
                <a:latin typeface="Arial"/>
                <a:cs typeface="Arial"/>
              </a:rPr>
              <a:t>	</a:t>
            </a:r>
            <a:r>
              <a:rPr dirty="0" sz="1400">
                <a:latin typeface="Calibri"/>
                <a:cs typeface="Calibri"/>
              </a:rPr>
              <a:t>After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10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min,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balloon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deflated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and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cooling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Calibri"/>
                <a:cs typeface="Calibri"/>
              </a:rPr>
              <a:t>continued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for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10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Calibri"/>
                <a:cs typeface="Calibri"/>
              </a:rPr>
              <a:t>more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minutes:</a:t>
            </a:r>
            <a:r>
              <a:rPr dirty="0" sz="1400" spc="-75"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C00000"/>
                </a:solidFill>
                <a:latin typeface="Calibri"/>
                <a:cs typeface="Calibri"/>
              </a:rPr>
              <a:t>“reperfusion</a:t>
            </a:r>
            <a:r>
              <a:rPr dirty="0" sz="1400" spc="-5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C00000"/>
                </a:solidFill>
                <a:latin typeface="Calibri"/>
                <a:cs typeface="Calibri"/>
              </a:rPr>
              <a:t>phase”</a:t>
            </a:r>
            <a:r>
              <a:rPr dirty="0" sz="1400" spc="280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FF0000"/>
                </a:solidFill>
                <a:latin typeface="Calibri"/>
                <a:cs typeface="Calibri"/>
              </a:rPr>
              <a:t>(saline</a:t>
            </a:r>
            <a:r>
              <a:rPr dirty="0" sz="1400" spc="-10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FF0000"/>
                </a:solidFill>
                <a:latin typeface="Calibri"/>
                <a:cs typeface="Calibri"/>
              </a:rPr>
              <a:t>of</a:t>
            </a:r>
            <a:r>
              <a:rPr dirty="0" sz="1400" spc="-10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FF0000"/>
                </a:solidFill>
                <a:latin typeface="Calibri"/>
                <a:cs typeface="Calibri"/>
              </a:rPr>
              <a:t>4</a:t>
            </a:r>
            <a:r>
              <a:rPr dirty="0" sz="1400" spc="-5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FF0000"/>
                </a:solidFill>
                <a:latin typeface="Calibri"/>
                <a:cs typeface="Calibri"/>
              </a:rPr>
              <a:t>°</a:t>
            </a:r>
            <a:r>
              <a:rPr dirty="0" sz="1400" spc="-10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dirty="0" sz="1400" spc="-10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FF0000"/>
                </a:solidFill>
                <a:latin typeface="Calibri"/>
                <a:cs typeface="Calibri"/>
              </a:rPr>
              <a:t>at</a:t>
            </a:r>
            <a:r>
              <a:rPr dirty="0" sz="1400" spc="-5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FF0000"/>
                </a:solidFill>
                <a:latin typeface="Calibri"/>
                <a:cs typeface="Calibri"/>
              </a:rPr>
              <a:t>15-30</a:t>
            </a:r>
            <a:r>
              <a:rPr dirty="0" sz="1400" spc="-5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400" spc="-10" i="1">
                <a:solidFill>
                  <a:srgbClr val="FF0000"/>
                </a:solidFill>
                <a:latin typeface="Calibri"/>
                <a:cs typeface="Calibri"/>
              </a:rPr>
              <a:t>ml/min)</a:t>
            </a:r>
            <a:endParaRPr sz="1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SzPct val="103571"/>
              <a:buFont typeface="Arial"/>
              <a:buChar char="•"/>
              <a:tabLst>
                <a:tab pos="355600" algn="l"/>
              </a:tabLst>
            </a:pPr>
            <a:r>
              <a:rPr dirty="0" sz="1400" b="1" i="1">
                <a:solidFill>
                  <a:srgbClr val="CC3200"/>
                </a:solidFill>
                <a:latin typeface="Calibri"/>
                <a:cs typeface="Calibri"/>
              </a:rPr>
              <a:t>Primary</a:t>
            </a:r>
            <a:r>
              <a:rPr dirty="0" sz="1400" spc="-50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400" b="1" i="1">
                <a:solidFill>
                  <a:srgbClr val="CC3200"/>
                </a:solidFill>
                <a:latin typeface="Calibri"/>
                <a:cs typeface="Calibri"/>
              </a:rPr>
              <a:t>endpoint:</a:t>
            </a:r>
            <a:r>
              <a:rPr dirty="0" sz="1400" spc="-50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400" b="1" i="1">
                <a:solidFill>
                  <a:srgbClr val="CC3200"/>
                </a:solidFill>
                <a:latin typeface="Calibri"/>
                <a:cs typeface="Calibri"/>
              </a:rPr>
              <a:t>infarct</a:t>
            </a:r>
            <a:r>
              <a:rPr dirty="0" sz="1400" spc="-50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400" b="1" i="1">
                <a:solidFill>
                  <a:srgbClr val="CC3200"/>
                </a:solidFill>
                <a:latin typeface="Calibri"/>
                <a:cs typeface="Calibri"/>
              </a:rPr>
              <a:t>size</a:t>
            </a:r>
            <a:r>
              <a:rPr dirty="0" sz="1400" spc="-50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400" b="1" i="1">
                <a:solidFill>
                  <a:srgbClr val="CC3200"/>
                </a:solidFill>
                <a:latin typeface="Calibri"/>
                <a:cs typeface="Calibri"/>
              </a:rPr>
              <a:t>on</a:t>
            </a:r>
            <a:r>
              <a:rPr dirty="0" sz="1400" spc="-50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400" b="1" i="1">
                <a:solidFill>
                  <a:srgbClr val="CC3200"/>
                </a:solidFill>
                <a:latin typeface="Calibri"/>
                <a:cs typeface="Calibri"/>
              </a:rPr>
              <a:t>MRI</a:t>
            </a:r>
            <a:r>
              <a:rPr dirty="0" sz="1400" spc="-50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400" b="1" i="1">
                <a:solidFill>
                  <a:srgbClr val="CC3200"/>
                </a:solidFill>
                <a:latin typeface="Calibri"/>
                <a:cs typeface="Calibri"/>
              </a:rPr>
              <a:t>at</a:t>
            </a:r>
            <a:r>
              <a:rPr dirty="0" sz="1400" spc="-50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400" b="1" i="1">
                <a:solidFill>
                  <a:srgbClr val="CC3200"/>
                </a:solidFill>
                <a:latin typeface="Calibri"/>
                <a:cs typeface="Calibri"/>
              </a:rPr>
              <a:t>3</a:t>
            </a:r>
            <a:r>
              <a:rPr dirty="0" sz="1400" spc="-50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400" spc="-10" b="1" i="1">
                <a:solidFill>
                  <a:srgbClr val="CC3200"/>
                </a:solidFill>
                <a:latin typeface="Calibri"/>
                <a:cs typeface="Calibri"/>
              </a:rPr>
              <a:t>month</a:t>
            </a:r>
            <a:endParaRPr sz="1400">
              <a:latin typeface="Calibri"/>
              <a:cs typeface="Calibri"/>
            </a:endParaRPr>
          </a:p>
          <a:p>
            <a:pPr marL="116839">
              <a:lnSpc>
                <a:spcPct val="100000"/>
              </a:lnSpc>
              <a:spcBef>
                <a:spcPts val="1245"/>
              </a:spcBef>
            </a:pPr>
            <a:r>
              <a:rPr dirty="0" sz="1800">
                <a:solidFill>
                  <a:srgbClr val="FF0000"/>
                </a:solidFill>
                <a:latin typeface="Calibri"/>
                <a:cs typeface="Calibri"/>
              </a:rPr>
              <a:t>*</a:t>
            </a:r>
            <a:r>
              <a:rPr dirty="0" sz="1800" spc="-7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 b="1" i="1">
                <a:solidFill>
                  <a:srgbClr val="C00000"/>
                </a:solidFill>
                <a:latin typeface="Calibri"/>
                <a:cs typeface="Calibri"/>
              </a:rPr>
              <a:t>CoolCell</a:t>
            </a:r>
            <a:r>
              <a:rPr dirty="0" sz="1400" spc="-15" b="1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400" b="1" i="1">
                <a:solidFill>
                  <a:srgbClr val="C00000"/>
                </a:solidFill>
                <a:latin typeface="Calibri"/>
                <a:cs typeface="Calibri"/>
              </a:rPr>
              <a:t>Catheter®</a:t>
            </a:r>
            <a:r>
              <a:rPr dirty="0" sz="1400" spc="-25" b="1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400" b="1" i="1">
                <a:latin typeface="Calibri"/>
                <a:cs typeface="Calibri"/>
              </a:rPr>
              <a:t>is</a:t>
            </a:r>
            <a:r>
              <a:rPr dirty="0" sz="1400" spc="-20" b="1" i="1">
                <a:latin typeface="Calibri"/>
                <a:cs typeface="Calibri"/>
              </a:rPr>
              <a:t> </a:t>
            </a:r>
            <a:r>
              <a:rPr dirty="0" sz="1400" b="1" i="1">
                <a:latin typeface="Calibri"/>
                <a:cs typeface="Calibri"/>
              </a:rPr>
              <a:t>modified</a:t>
            </a:r>
            <a:r>
              <a:rPr dirty="0" sz="1400" spc="-20" b="1" i="1">
                <a:latin typeface="Calibri"/>
                <a:cs typeface="Calibri"/>
              </a:rPr>
              <a:t> </a:t>
            </a:r>
            <a:r>
              <a:rPr dirty="0" sz="1400" b="1" i="1">
                <a:latin typeface="Calibri"/>
                <a:cs typeface="Calibri"/>
              </a:rPr>
              <a:t>Rayflow®</a:t>
            </a:r>
            <a:r>
              <a:rPr dirty="0" sz="1400" spc="-15" b="1" i="1">
                <a:latin typeface="Calibri"/>
                <a:cs typeface="Calibri"/>
              </a:rPr>
              <a:t> </a:t>
            </a:r>
            <a:r>
              <a:rPr dirty="0" sz="1400" b="1" i="1">
                <a:latin typeface="Calibri"/>
                <a:cs typeface="Calibri"/>
              </a:rPr>
              <a:t>monorail</a:t>
            </a:r>
            <a:r>
              <a:rPr dirty="0" sz="1400" spc="-15" b="1" i="1">
                <a:latin typeface="Calibri"/>
                <a:cs typeface="Calibri"/>
              </a:rPr>
              <a:t> </a:t>
            </a:r>
            <a:r>
              <a:rPr dirty="0" sz="1400" b="1" i="1">
                <a:latin typeface="Calibri"/>
                <a:cs typeface="Calibri"/>
              </a:rPr>
              <a:t>infusion</a:t>
            </a:r>
            <a:r>
              <a:rPr dirty="0" sz="1400" spc="-25" b="1" i="1">
                <a:latin typeface="Calibri"/>
                <a:cs typeface="Calibri"/>
              </a:rPr>
              <a:t> </a:t>
            </a:r>
            <a:r>
              <a:rPr dirty="0" sz="1400" spc="-10" b="1" i="1">
                <a:latin typeface="Calibri"/>
                <a:cs typeface="Calibri"/>
              </a:rPr>
              <a:t>catheter,</a:t>
            </a:r>
            <a:r>
              <a:rPr dirty="0" sz="1400" spc="-15" b="1" i="1">
                <a:latin typeface="Calibri"/>
                <a:cs typeface="Calibri"/>
              </a:rPr>
              <a:t> </a:t>
            </a:r>
            <a:r>
              <a:rPr dirty="0" sz="1400" b="1" i="1">
                <a:latin typeface="Calibri"/>
                <a:cs typeface="Calibri"/>
              </a:rPr>
              <a:t>equipped</a:t>
            </a:r>
            <a:r>
              <a:rPr dirty="0" sz="1400" spc="-20" b="1" i="1">
                <a:latin typeface="Calibri"/>
                <a:cs typeface="Calibri"/>
              </a:rPr>
              <a:t> </a:t>
            </a:r>
            <a:r>
              <a:rPr dirty="0" sz="1400" b="1" i="1">
                <a:latin typeface="Calibri"/>
                <a:cs typeface="Calibri"/>
              </a:rPr>
              <a:t>with</a:t>
            </a:r>
            <a:r>
              <a:rPr dirty="0" sz="1400" spc="-20" b="1" i="1">
                <a:latin typeface="Calibri"/>
                <a:cs typeface="Calibri"/>
              </a:rPr>
              <a:t> </a:t>
            </a:r>
            <a:r>
              <a:rPr dirty="0" sz="1400" b="1" i="1">
                <a:latin typeface="Calibri"/>
                <a:cs typeface="Calibri"/>
              </a:rPr>
              <a:t>balloon</a:t>
            </a:r>
            <a:r>
              <a:rPr dirty="0" sz="1400" spc="-20" b="1" i="1">
                <a:latin typeface="Calibri"/>
                <a:cs typeface="Calibri"/>
              </a:rPr>
              <a:t> </a:t>
            </a:r>
            <a:r>
              <a:rPr dirty="0" sz="1400" spc="-10" b="1" i="1">
                <a:latin typeface="Calibri"/>
                <a:cs typeface="Calibri"/>
              </a:rPr>
              <a:t>(Hexacath)</a:t>
            </a:r>
            <a:endParaRPr sz="1400">
              <a:latin typeface="Calibri"/>
              <a:cs typeface="Calibri"/>
            </a:endParaRPr>
          </a:p>
          <a:p>
            <a:pPr marL="116839">
              <a:lnSpc>
                <a:spcPct val="100000"/>
              </a:lnSpc>
              <a:spcBef>
                <a:spcPts val="25"/>
              </a:spcBef>
            </a:pPr>
            <a:r>
              <a:rPr dirty="0" sz="1400" spc="-25" i="1">
                <a:latin typeface="Calibri"/>
                <a:cs typeface="Calibri"/>
              </a:rPr>
              <a:t>hh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What</a:t>
            </a:r>
            <a:r>
              <a:rPr dirty="0" spc="-95">
                <a:latin typeface="Times New Roman"/>
                <a:cs typeface="Times New Roman"/>
              </a:rPr>
              <a:t> </a:t>
            </a:r>
            <a:r>
              <a:rPr dirty="0"/>
              <a:t>are</a:t>
            </a:r>
            <a:r>
              <a:rPr dirty="0" spc="-90">
                <a:latin typeface="Times New Roman"/>
                <a:cs typeface="Times New Roman"/>
              </a:rPr>
              <a:t> </a:t>
            </a:r>
            <a:r>
              <a:rPr dirty="0"/>
              <a:t>the</a:t>
            </a:r>
            <a:r>
              <a:rPr dirty="0" spc="-90">
                <a:latin typeface="Times New Roman"/>
                <a:cs typeface="Times New Roman"/>
              </a:rPr>
              <a:t> </a:t>
            </a:r>
            <a:r>
              <a:rPr dirty="0"/>
              <a:t>essential</a:t>
            </a:r>
            <a:r>
              <a:rPr dirty="0" spc="-90">
                <a:latin typeface="Times New Roman"/>
                <a:cs typeface="Times New Roman"/>
              </a:rPr>
              <a:t> </a:t>
            </a:r>
            <a:r>
              <a:rPr dirty="0" spc="-10"/>
              <a:t>results?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2145131" y="3092145"/>
            <a:ext cx="171450" cy="883285"/>
            <a:chOff x="2145131" y="3092145"/>
            <a:chExt cx="171450" cy="883285"/>
          </a:xfrm>
        </p:grpSpPr>
        <p:sp>
          <p:nvSpPr>
            <p:cNvPr id="4" name="object 4" descr=""/>
            <p:cNvSpPr/>
            <p:nvPr/>
          </p:nvSpPr>
          <p:spPr>
            <a:xfrm>
              <a:off x="2230856" y="3111487"/>
              <a:ext cx="0" cy="845185"/>
            </a:xfrm>
            <a:custGeom>
              <a:avLst/>
              <a:gdLst/>
              <a:ahLst/>
              <a:cxnLst/>
              <a:rect l="l" t="t" r="r" b="b"/>
              <a:pathLst>
                <a:path w="0" h="845185">
                  <a:moveTo>
                    <a:pt x="0" y="0"/>
                  </a:moveTo>
                  <a:lnTo>
                    <a:pt x="0" y="844557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164181" y="3111195"/>
              <a:ext cx="133350" cy="845185"/>
            </a:xfrm>
            <a:custGeom>
              <a:avLst/>
              <a:gdLst/>
              <a:ahLst/>
              <a:cxnLst/>
              <a:rect l="l" t="t" r="r" b="b"/>
              <a:pathLst>
                <a:path w="133350" h="845185">
                  <a:moveTo>
                    <a:pt x="133350" y="114300"/>
                  </a:moveTo>
                  <a:lnTo>
                    <a:pt x="66675" y="0"/>
                  </a:lnTo>
                  <a:lnTo>
                    <a:pt x="0" y="114300"/>
                  </a:lnTo>
                </a:path>
                <a:path w="133350" h="845185">
                  <a:moveTo>
                    <a:pt x="0" y="730846"/>
                  </a:moveTo>
                  <a:lnTo>
                    <a:pt x="66675" y="845143"/>
                  </a:lnTo>
                  <a:lnTo>
                    <a:pt x="133350" y="730846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6" name="object 6" descr=""/>
          <p:cNvGrpSpPr/>
          <p:nvPr/>
        </p:nvGrpSpPr>
        <p:grpSpPr>
          <a:xfrm>
            <a:off x="1989785" y="1193796"/>
            <a:ext cx="6597650" cy="3302635"/>
            <a:chOff x="1989785" y="1193796"/>
            <a:chExt cx="6597650" cy="3302635"/>
          </a:xfrm>
        </p:grpSpPr>
        <p:pic>
          <p:nvPicPr>
            <p:cNvPr id="7" name="object 7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01899" y="1193796"/>
              <a:ext cx="6085052" cy="3302152"/>
            </a:xfrm>
            <a:prstGeom prst="rect">
              <a:avLst/>
            </a:prstGeom>
          </p:spPr>
        </p:pic>
        <p:sp>
          <p:nvSpPr>
            <p:cNvPr id="8" name="object 8" descr=""/>
            <p:cNvSpPr/>
            <p:nvPr/>
          </p:nvSpPr>
          <p:spPr>
            <a:xfrm>
              <a:off x="5422925" y="1998979"/>
              <a:ext cx="247650" cy="242570"/>
            </a:xfrm>
            <a:custGeom>
              <a:avLst/>
              <a:gdLst/>
              <a:ahLst/>
              <a:cxnLst/>
              <a:rect l="l" t="t" r="r" b="b"/>
              <a:pathLst>
                <a:path w="247650" h="242569">
                  <a:moveTo>
                    <a:pt x="247624" y="0"/>
                  </a:moveTo>
                  <a:lnTo>
                    <a:pt x="0" y="242290"/>
                  </a:lnTo>
                </a:path>
              </a:pathLst>
            </a:custGeom>
            <a:ln w="2857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5375275" y="2197315"/>
              <a:ext cx="91440" cy="90805"/>
            </a:xfrm>
            <a:custGeom>
              <a:avLst/>
              <a:gdLst/>
              <a:ahLst/>
              <a:cxnLst/>
              <a:rect l="l" t="t" r="r" b="b"/>
              <a:pathLst>
                <a:path w="91439" h="90805">
                  <a:moveTo>
                    <a:pt x="31292" y="0"/>
                  </a:moveTo>
                  <a:lnTo>
                    <a:pt x="0" y="90589"/>
                  </a:lnTo>
                  <a:lnTo>
                    <a:pt x="91249" y="61264"/>
                  </a:lnTo>
                  <a:lnTo>
                    <a:pt x="31292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4792865" y="2808109"/>
              <a:ext cx="225425" cy="207010"/>
            </a:xfrm>
            <a:custGeom>
              <a:avLst/>
              <a:gdLst/>
              <a:ahLst/>
              <a:cxnLst/>
              <a:rect l="l" t="t" r="r" b="b"/>
              <a:pathLst>
                <a:path w="225425" h="207010">
                  <a:moveTo>
                    <a:pt x="225221" y="207010"/>
                  </a:moveTo>
                  <a:lnTo>
                    <a:pt x="0" y="0"/>
                  </a:lnTo>
                </a:path>
              </a:pathLst>
            </a:custGeom>
            <a:ln w="28575">
              <a:solidFill>
                <a:srgbClr val="00AF4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4743780" y="2762986"/>
              <a:ext cx="92710" cy="90170"/>
            </a:xfrm>
            <a:custGeom>
              <a:avLst/>
              <a:gdLst/>
              <a:ahLst/>
              <a:cxnLst/>
              <a:rect l="l" t="t" r="r" b="b"/>
              <a:pathLst>
                <a:path w="92710" h="90169">
                  <a:moveTo>
                    <a:pt x="0" y="0"/>
                  </a:moveTo>
                  <a:lnTo>
                    <a:pt x="34112" y="89573"/>
                  </a:lnTo>
                  <a:lnTo>
                    <a:pt x="92125" y="264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F4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2018360" y="1713522"/>
              <a:ext cx="811530" cy="1146810"/>
            </a:xfrm>
            <a:custGeom>
              <a:avLst/>
              <a:gdLst/>
              <a:ahLst/>
              <a:cxnLst/>
              <a:rect l="l" t="t" r="r" b="b"/>
              <a:pathLst>
                <a:path w="811530" h="1146810">
                  <a:moveTo>
                    <a:pt x="0" y="0"/>
                  </a:moveTo>
                  <a:lnTo>
                    <a:pt x="811047" y="1146606"/>
                  </a:lnTo>
                </a:path>
              </a:pathLst>
            </a:custGeom>
            <a:ln w="57150">
              <a:solidFill>
                <a:srgbClr val="FFFF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2748419" y="2795079"/>
              <a:ext cx="169545" cy="189865"/>
            </a:xfrm>
            <a:custGeom>
              <a:avLst/>
              <a:gdLst/>
              <a:ahLst/>
              <a:cxnLst/>
              <a:rect l="l" t="t" r="r" b="b"/>
              <a:pathLst>
                <a:path w="169544" h="189864">
                  <a:moveTo>
                    <a:pt x="139966" y="0"/>
                  </a:moveTo>
                  <a:lnTo>
                    <a:pt x="0" y="99009"/>
                  </a:lnTo>
                  <a:lnTo>
                    <a:pt x="168998" y="189471"/>
                  </a:lnTo>
                  <a:lnTo>
                    <a:pt x="139966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 descr=""/>
          <p:cNvSpPr txBox="1"/>
          <p:nvPr/>
        </p:nvSpPr>
        <p:spPr>
          <a:xfrm>
            <a:off x="1513255" y="3263607"/>
            <a:ext cx="53911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">
                <a:latin typeface="Calibri"/>
                <a:cs typeface="Calibri"/>
              </a:rPr>
              <a:t>-</a:t>
            </a:r>
            <a:r>
              <a:rPr dirty="0" sz="2400" spc="-25">
                <a:latin typeface="Calibri"/>
                <a:cs typeface="Calibri"/>
              </a:rPr>
              <a:t>6°C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57660" y="643215"/>
            <a:ext cx="8789670" cy="13404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176905" marR="5080">
              <a:lnSpc>
                <a:spcPct val="100000"/>
              </a:lnSpc>
              <a:spcBef>
                <a:spcPts val="100"/>
              </a:spcBef>
            </a:pPr>
            <a:r>
              <a:rPr dirty="0" sz="1400" spc="-10">
                <a:latin typeface="Calibri"/>
                <a:cs typeface="Calibri"/>
              </a:rPr>
              <a:t>Continuous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feedback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of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aortic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pressure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(red),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Calibri"/>
                <a:cs typeface="Calibri"/>
              </a:rPr>
              <a:t>distal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coronary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Calibri"/>
                <a:cs typeface="Calibri"/>
              </a:rPr>
              <a:t>pressure(green),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and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Calibri"/>
                <a:cs typeface="Calibri"/>
              </a:rPr>
              <a:t>distal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coronary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Calibri"/>
                <a:cs typeface="Calibri"/>
              </a:rPr>
              <a:t>temperature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(blue)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using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the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b="1" i="1">
                <a:solidFill>
                  <a:srgbClr val="C00000"/>
                </a:solidFill>
                <a:latin typeface="Calibri"/>
                <a:cs typeface="Calibri"/>
              </a:rPr>
              <a:t>Coroventis</a:t>
            </a:r>
            <a:r>
              <a:rPr dirty="0" sz="1400" spc="-15" b="1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400" b="1" i="1">
                <a:solidFill>
                  <a:srgbClr val="C00000"/>
                </a:solidFill>
                <a:latin typeface="Calibri"/>
                <a:cs typeface="Calibri"/>
              </a:rPr>
              <a:t>®</a:t>
            </a:r>
            <a:r>
              <a:rPr dirty="0" sz="1400" spc="300" b="1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400" spc="-10" b="1" i="1">
                <a:solidFill>
                  <a:srgbClr val="C00000"/>
                </a:solidFill>
                <a:latin typeface="Calibri"/>
                <a:cs typeface="Calibri"/>
              </a:rPr>
              <a:t>software</a:t>
            </a:r>
            <a:endParaRPr sz="1400">
              <a:latin typeface="Calibri"/>
              <a:cs typeface="Calibri"/>
            </a:endParaRPr>
          </a:p>
          <a:p>
            <a:pPr marL="12700" marR="6560820">
              <a:lnSpc>
                <a:spcPts val="1920"/>
              </a:lnSpc>
              <a:spcBef>
                <a:spcPts val="45"/>
              </a:spcBef>
            </a:pPr>
            <a:r>
              <a:rPr dirty="0" sz="1600" i="1">
                <a:latin typeface="Calibri"/>
                <a:cs typeface="Calibri"/>
              </a:rPr>
              <a:t>Start</a:t>
            </a:r>
            <a:r>
              <a:rPr dirty="0" sz="1600" spc="-70">
                <a:latin typeface="Times New Roman"/>
                <a:cs typeface="Times New Roman"/>
              </a:rPr>
              <a:t> </a:t>
            </a:r>
            <a:r>
              <a:rPr dirty="0" sz="1600" i="1">
                <a:latin typeface="Calibri"/>
                <a:cs typeface="Calibri"/>
              </a:rPr>
              <a:t>intracoronary</a:t>
            </a:r>
            <a:r>
              <a:rPr dirty="0" sz="1600" spc="-65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Calibri"/>
                <a:cs typeface="Calibri"/>
              </a:rPr>
              <a:t>cooling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i="1">
                <a:latin typeface="Calibri"/>
                <a:cs typeface="Calibri"/>
              </a:rPr>
              <a:t>(occluded</a:t>
            </a:r>
            <a:r>
              <a:rPr dirty="0" sz="1600" spc="-65">
                <a:latin typeface="Times New Roman"/>
                <a:cs typeface="Times New Roman"/>
              </a:rPr>
              <a:t> </a:t>
            </a:r>
            <a:r>
              <a:rPr dirty="0" sz="1600" i="1">
                <a:latin typeface="Calibri"/>
                <a:cs typeface="Calibri"/>
              </a:rPr>
              <a:t>coronary</a:t>
            </a:r>
            <a:r>
              <a:rPr dirty="0" sz="1600" spc="-65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Calibri"/>
                <a:cs typeface="Calibri"/>
              </a:rPr>
              <a:t>artery)</a:t>
            </a:r>
            <a:endParaRPr sz="1600">
              <a:latin typeface="Calibri"/>
              <a:cs typeface="Calibri"/>
            </a:endParaRPr>
          </a:p>
          <a:p>
            <a:pPr marL="5051425">
              <a:lnSpc>
                <a:spcPct val="100000"/>
              </a:lnSpc>
              <a:spcBef>
                <a:spcPts val="944"/>
              </a:spcBef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aortic</a:t>
            </a:r>
            <a:r>
              <a:rPr dirty="0" sz="1800" spc="-4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Calibri"/>
                <a:cs typeface="Calibri"/>
              </a:rPr>
              <a:t>pressure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5096827" y="2851351"/>
            <a:ext cx="225107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distal</a:t>
            </a:r>
            <a:r>
              <a:rPr dirty="0" sz="1800" spc="-9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coronary</a:t>
            </a:r>
            <a:r>
              <a:rPr dirty="0" sz="1800" spc="-9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Calibri"/>
                <a:cs typeface="Calibri"/>
              </a:rPr>
              <a:t>pressure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4803140" y="3383720"/>
            <a:ext cx="262509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distal</a:t>
            </a:r>
            <a:r>
              <a:rPr dirty="0" sz="1800" spc="-9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coronary</a:t>
            </a:r>
            <a:r>
              <a:rPr dirty="0" sz="1800" spc="-9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Calibri"/>
                <a:cs typeface="Calibri"/>
              </a:rPr>
              <a:t>temperature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8" name="object 18" descr=""/>
          <p:cNvGrpSpPr/>
          <p:nvPr/>
        </p:nvGrpSpPr>
        <p:grpSpPr>
          <a:xfrm>
            <a:off x="2857500" y="3060700"/>
            <a:ext cx="6296025" cy="1287780"/>
            <a:chOff x="2857500" y="3060700"/>
            <a:chExt cx="6296025" cy="1287780"/>
          </a:xfrm>
        </p:grpSpPr>
        <p:sp>
          <p:nvSpPr>
            <p:cNvPr id="19" name="object 19" descr=""/>
            <p:cNvSpPr/>
            <p:nvPr/>
          </p:nvSpPr>
          <p:spPr>
            <a:xfrm>
              <a:off x="7513802" y="3782554"/>
              <a:ext cx="1630680" cy="556260"/>
            </a:xfrm>
            <a:custGeom>
              <a:avLst/>
              <a:gdLst/>
              <a:ahLst/>
              <a:cxnLst/>
              <a:rect l="l" t="t" r="r" b="b"/>
              <a:pathLst>
                <a:path w="1630679" h="556260">
                  <a:moveTo>
                    <a:pt x="0" y="556083"/>
                  </a:moveTo>
                  <a:lnTo>
                    <a:pt x="1630196" y="0"/>
                  </a:lnTo>
                </a:path>
              </a:pathLst>
            </a:custGeom>
            <a:ln w="19050">
              <a:solidFill>
                <a:srgbClr val="4A7EBA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6083211" y="3666401"/>
              <a:ext cx="0" cy="90170"/>
            </a:xfrm>
            <a:custGeom>
              <a:avLst/>
              <a:gdLst/>
              <a:ahLst/>
              <a:cxnLst/>
              <a:rect l="l" t="t" r="r" b="b"/>
              <a:pathLst>
                <a:path w="0" h="90170">
                  <a:moveTo>
                    <a:pt x="0" y="0"/>
                  </a:moveTo>
                  <a:lnTo>
                    <a:pt x="0" y="89903"/>
                  </a:lnTo>
                </a:path>
              </a:pathLst>
            </a:custGeom>
            <a:ln w="38100">
              <a:solidFill>
                <a:srgbClr val="4A7EBA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6026061" y="3737254"/>
              <a:ext cx="114300" cy="114300"/>
            </a:xfrm>
            <a:custGeom>
              <a:avLst/>
              <a:gdLst/>
              <a:ahLst/>
              <a:cxnLst/>
              <a:rect l="l" t="t" r="r" b="b"/>
              <a:pathLst>
                <a:path w="114300" h="114300">
                  <a:moveTo>
                    <a:pt x="114300" y="0"/>
                  </a:moveTo>
                  <a:lnTo>
                    <a:pt x="0" y="0"/>
                  </a:lnTo>
                  <a:lnTo>
                    <a:pt x="57150" y="114300"/>
                  </a:lnTo>
                  <a:lnTo>
                    <a:pt x="114300" y="0"/>
                  </a:lnTo>
                  <a:close/>
                </a:path>
              </a:pathLst>
            </a:custGeom>
            <a:solidFill>
              <a:srgbClr val="4A7EBA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2" name="object 22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404100" y="3060700"/>
              <a:ext cx="736600" cy="584200"/>
            </a:xfrm>
            <a:prstGeom prst="rect">
              <a:avLst/>
            </a:prstGeom>
          </p:spPr>
        </p:pic>
        <p:sp>
          <p:nvSpPr>
            <p:cNvPr id="23" name="object 23" descr=""/>
            <p:cNvSpPr/>
            <p:nvPr/>
          </p:nvSpPr>
          <p:spPr>
            <a:xfrm>
              <a:off x="7505649" y="3183572"/>
              <a:ext cx="502284" cy="367030"/>
            </a:xfrm>
            <a:custGeom>
              <a:avLst/>
              <a:gdLst/>
              <a:ahLst/>
              <a:cxnLst/>
              <a:rect l="l" t="t" r="r" b="b"/>
              <a:pathLst>
                <a:path w="502284" h="367029">
                  <a:moveTo>
                    <a:pt x="0" y="366433"/>
                  </a:moveTo>
                  <a:lnTo>
                    <a:pt x="501662" y="0"/>
                  </a:lnTo>
                </a:path>
              </a:pathLst>
            </a:custGeom>
            <a:ln w="28575">
              <a:solidFill>
                <a:srgbClr val="4F80B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7966646" y="3144253"/>
              <a:ext cx="94615" cy="85725"/>
            </a:xfrm>
            <a:custGeom>
              <a:avLst/>
              <a:gdLst/>
              <a:ahLst/>
              <a:cxnLst/>
              <a:rect l="l" t="t" r="r" b="b"/>
              <a:pathLst>
                <a:path w="94615" h="85725">
                  <a:moveTo>
                    <a:pt x="94513" y="0"/>
                  </a:moveTo>
                  <a:lnTo>
                    <a:pt x="0" y="15951"/>
                  </a:lnTo>
                  <a:lnTo>
                    <a:pt x="50571" y="85178"/>
                  </a:lnTo>
                  <a:lnTo>
                    <a:pt x="94513" y="0"/>
                  </a:lnTo>
                  <a:close/>
                </a:path>
              </a:pathLst>
            </a:custGeom>
            <a:solidFill>
              <a:srgbClr val="4F80BC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5" name="object 25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857500" y="3911600"/>
              <a:ext cx="1079500" cy="177800"/>
            </a:xfrm>
            <a:prstGeom prst="rect">
              <a:avLst/>
            </a:prstGeom>
          </p:spPr>
        </p:pic>
        <p:sp>
          <p:nvSpPr>
            <p:cNvPr id="26" name="object 26" descr=""/>
            <p:cNvSpPr/>
            <p:nvPr/>
          </p:nvSpPr>
          <p:spPr>
            <a:xfrm>
              <a:off x="2978315" y="3994144"/>
              <a:ext cx="849630" cy="0"/>
            </a:xfrm>
            <a:custGeom>
              <a:avLst/>
              <a:gdLst/>
              <a:ahLst/>
              <a:cxnLst/>
              <a:rect l="l" t="t" r="r" b="b"/>
              <a:pathLst>
                <a:path w="849629" h="0">
                  <a:moveTo>
                    <a:pt x="0" y="0"/>
                  </a:moveTo>
                  <a:lnTo>
                    <a:pt x="849337" y="0"/>
                  </a:lnTo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2978124" y="3949689"/>
              <a:ext cx="850265" cy="88900"/>
            </a:xfrm>
            <a:custGeom>
              <a:avLst/>
              <a:gdLst/>
              <a:ahLst/>
              <a:cxnLst/>
              <a:rect l="l" t="t" r="r" b="b"/>
              <a:pathLst>
                <a:path w="850264" h="88900">
                  <a:moveTo>
                    <a:pt x="76200" y="0"/>
                  </a:moveTo>
                  <a:lnTo>
                    <a:pt x="0" y="44450"/>
                  </a:lnTo>
                  <a:lnTo>
                    <a:pt x="76200" y="88900"/>
                  </a:lnTo>
                </a:path>
                <a:path w="850264" h="88900">
                  <a:moveTo>
                    <a:pt x="773518" y="88905"/>
                  </a:moveTo>
                  <a:lnTo>
                    <a:pt x="849718" y="44455"/>
                  </a:lnTo>
                  <a:lnTo>
                    <a:pt x="773518" y="5"/>
                  </a:lnTo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8" name="object 28" descr=""/>
          <p:cNvSpPr txBox="1"/>
          <p:nvPr/>
        </p:nvSpPr>
        <p:spPr>
          <a:xfrm>
            <a:off x="3119120" y="3976588"/>
            <a:ext cx="60896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10</a:t>
            </a:r>
            <a:r>
              <a:rPr dirty="0" sz="1800" spc="-4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25">
                <a:solidFill>
                  <a:srgbClr val="FFFFFF"/>
                </a:solidFill>
                <a:latin typeface="Calibri"/>
                <a:cs typeface="Calibri"/>
              </a:rPr>
              <a:t>sec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9" name="object 29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What</a:t>
            </a:r>
            <a:r>
              <a:rPr dirty="0" spc="-95">
                <a:latin typeface="Times New Roman"/>
                <a:cs typeface="Times New Roman"/>
              </a:rPr>
              <a:t> </a:t>
            </a:r>
            <a:r>
              <a:rPr dirty="0"/>
              <a:t>are</a:t>
            </a:r>
            <a:r>
              <a:rPr dirty="0" spc="-90">
                <a:latin typeface="Times New Roman"/>
                <a:cs typeface="Times New Roman"/>
              </a:rPr>
              <a:t> </a:t>
            </a:r>
            <a:r>
              <a:rPr dirty="0"/>
              <a:t>the</a:t>
            </a:r>
            <a:r>
              <a:rPr dirty="0" spc="-90">
                <a:latin typeface="Times New Roman"/>
                <a:cs typeface="Times New Roman"/>
              </a:rPr>
              <a:t> </a:t>
            </a:r>
            <a:r>
              <a:rPr dirty="0"/>
              <a:t>essential</a:t>
            </a:r>
            <a:r>
              <a:rPr dirty="0" spc="-90">
                <a:latin typeface="Times New Roman"/>
                <a:cs typeface="Times New Roman"/>
              </a:rPr>
              <a:t> </a:t>
            </a:r>
            <a:r>
              <a:rPr dirty="0" spc="-10"/>
              <a:t>results?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596900" y="776366"/>
            <a:ext cx="8121015" cy="3762375"/>
            <a:chOff x="596900" y="776366"/>
            <a:chExt cx="8121015" cy="3762375"/>
          </a:xfrm>
        </p:grpSpPr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96900" y="787406"/>
              <a:ext cx="8109762" cy="3750754"/>
            </a:xfrm>
            <a:prstGeom prst="rect">
              <a:avLst/>
            </a:prstGeom>
          </p:spPr>
        </p:pic>
        <p:sp>
          <p:nvSpPr>
            <p:cNvPr id="5" name="object 5" descr=""/>
            <p:cNvSpPr/>
            <p:nvPr/>
          </p:nvSpPr>
          <p:spPr>
            <a:xfrm>
              <a:off x="602893" y="781128"/>
              <a:ext cx="8110220" cy="3750945"/>
            </a:xfrm>
            <a:custGeom>
              <a:avLst/>
              <a:gdLst/>
              <a:ahLst/>
              <a:cxnLst/>
              <a:rect l="l" t="t" r="r" b="b"/>
              <a:pathLst>
                <a:path w="8110220" h="3750945">
                  <a:moveTo>
                    <a:pt x="0" y="3750767"/>
                  </a:moveTo>
                  <a:lnTo>
                    <a:pt x="8109762" y="3750767"/>
                  </a:lnTo>
                  <a:lnTo>
                    <a:pt x="8109762" y="0"/>
                  </a:lnTo>
                  <a:lnTo>
                    <a:pt x="0" y="0"/>
                  </a:lnTo>
                  <a:lnTo>
                    <a:pt x="0" y="3750767"/>
                  </a:lnTo>
                  <a:close/>
                </a:path>
              </a:pathLst>
            </a:custGeom>
            <a:ln w="9525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095500" y="825500"/>
              <a:ext cx="4940300" cy="635000"/>
            </a:xfrm>
            <a:prstGeom prst="rect">
              <a:avLst/>
            </a:prstGeom>
          </p:spPr>
        </p:pic>
      </p:grpSp>
      <p:sp>
        <p:nvSpPr>
          <p:cNvPr id="7" name="object 7" descr=""/>
          <p:cNvSpPr txBox="1"/>
          <p:nvPr/>
        </p:nvSpPr>
        <p:spPr>
          <a:xfrm>
            <a:off x="2173706" y="882317"/>
            <a:ext cx="4796790" cy="489584"/>
          </a:xfrm>
          <a:prstGeom prst="rect">
            <a:avLst/>
          </a:prstGeom>
          <a:solidFill>
            <a:srgbClr val="FFFFFF"/>
          </a:solidFill>
          <a:ln w="9525">
            <a:solidFill>
              <a:srgbClr val="4A7EBA"/>
            </a:solidFill>
          </a:ln>
        </p:spPr>
        <p:txBody>
          <a:bodyPr wrap="square" lIns="0" tIns="9271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730"/>
              </a:spcBef>
            </a:pPr>
            <a:r>
              <a:rPr dirty="0" sz="1800">
                <a:latin typeface="Calibri"/>
                <a:cs typeface="Calibri"/>
              </a:rPr>
              <a:t>distal</a:t>
            </a:r>
            <a:r>
              <a:rPr dirty="0" sz="1800" spc="-65">
                <a:latin typeface="Times New Roman"/>
                <a:cs typeface="Times New Roman"/>
              </a:rPr>
              <a:t> </a:t>
            </a:r>
            <a:r>
              <a:rPr dirty="0" sz="1800" spc="-10">
                <a:latin typeface="Calibri"/>
                <a:cs typeface="Calibri"/>
              </a:rPr>
              <a:t>intracoronary</a:t>
            </a:r>
            <a:r>
              <a:rPr dirty="0" sz="1800" spc="-60">
                <a:latin typeface="Times New Roman"/>
                <a:cs typeface="Times New Roman"/>
              </a:rPr>
              <a:t> </a:t>
            </a:r>
            <a:r>
              <a:rPr dirty="0" sz="1800" spc="-10">
                <a:latin typeface="Calibri"/>
                <a:cs typeface="Calibri"/>
              </a:rPr>
              <a:t>temperature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740560" y="1710350"/>
            <a:ext cx="2013585" cy="288925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 vert="horz">
            <a:spAutoFit/>
          </a:bodyPr>
          <a:lstStyle/>
          <a:p>
            <a:pPr marL="267970">
              <a:lnSpc>
                <a:spcPts val="2100"/>
              </a:lnSpc>
            </a:pPr>
            <a:r>
              <a:rPr dirty="0" sz="1800">
                <a:latin typeface="Calibri"/>
                <a:cs typeface="Calibri"/>
              </a:rPr>
              <a:t>occlusion</a:t>
            </a:r>
            <a:r>
              <a:rPr dirty="0" sz="1800" spc="-85">
                <a:latin typeface="Times New Roman"/>
                <a:cs typeface="Times New Roman"/>
              </a:rPr>
              <a:t> </a:t>
            </a:r>
            <a:r>
              <a:rPr dirty="0" sz="1800" spc="-10">
                <a:latin typeface="Calibri"/>
                <a:cs typeface="Calibri"/>
              </a:rPr>
              <a:t>phase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205666" y="1686279"/>
            <a:ext cx="2013585" cy="288925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 vert="horz">
            <a:spAutoFit/>
          </a:bodyPr>
          <a:lstStyle/>
          <a:p>
            <a:pPr marL="137795">
              <a:lnSpc>
                <a:spcPts val="2100"/>
              </a:lnSpc>
            </a:pPr>
            <a:r>
              <a:rPr dirty="0" sz="1800">
                <a:latin typeface="Calibri"/>
                <a:cs typeface="Calibri"/>
              </a:rPr>
              <a:t>reperfusion</a:t>
            </a:r>
            <a:r>
              <a:rPr dirty="0" sz="1800" spc="280">
                <a:latin typeface="Times New Roman"/>
                <a:cs typeface="Times New Roman"/>
              </a:rPr>
              <a:t> </a:t>
            </a:r>
            <a:r>
              <a:rPr dirty="0" sz="1800" spc="-10">
                <a:latin typeface="Calibri"/>
                <a:cs typeface="Calibri"/>
              </a:rPr>
              <a:t>phase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0" name="object 10" descr=""/>
          <p:cNvGrpSpPr/>
          <p:nvPr/>
        </p:nvGrpSpPr>
        <p:grpSpPr>
          <a:xfrm>
            <a:off x="1460500" y="3606800"/>
            <a:ext cx="6743700" cy="165100"/>
            <a:chOff x="1460500" y="3606800"/>
            <a:chExt cx="6743700" cy="165100"/>
          </a:xfrm>
        </p:grpSpPr>
        <p:pic>
          <p:nvPicPr>
            <p:cNvPr id="11" name="object 11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60500" y="3606800"/>
              <a:ext cx="3467100" cy="165100"/>
            </a:xfrm>
            <a:prstGeom prst="rect">
              <a:avLst/>
            </a:prstGeom>
          </p:spPr>
        </p:pic>
        <p:sp>
          <p:nvSpPr>
            <p:cNvPr id="12" name="object 12" descr=""/>
            <p:cNvSpPr/>
            <p:nvPr/>
          </p:nvSpPr>
          <p:spPr>
            <a:xfrm>
              <a:off x="1605216" y="3681666"/>
              <a:ext cx="3186430" cy="0"/>
            </a:xfrm>
            <a:custGeom>
              <a:avLst/>
              <a:gdLst/>
              <a:ahLst/>
              <a:cxnLst/>
              <a:rect l="l" t="t" r="r" b="b"/>
              <a:pathLst>
                <a:path w="3186429" h="0">
                  <a:moveTo>
                    <a:pt x="0" y="0"/>
                  </a:moveTo>
                  <a:lnTo>
                    <a:pt x="318598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1548066" y="3643566"/>
              <a:ext cx="3300729" cy="76200"/>
            </a:xfrm>
            <a:custGeom>
              <a:avLst/>
              <a:gdLst/>
              <a:ahLst/>
              <a:cxnLst/>
              <a:rect l="l" t="t" r="r" b="b"/>
              <a:pathLst>
                <a:path w="3300729" h="76200">
                  <a:moveTo>
                    <a:pt x="76200" y="0"/>
                  </a:moveTo>
                  <a:lnTo>
                    <a:pt x="0" y="38100"/>
                  </a:lnTo>
                  <a:lnTo>
                    <a:pt x="76200" y="76200"/>
                  </a:lnTo>
                  <a:lnTo>
                    <a:pt x="76200" y="0"/>
                  </a:lnTo>
                  <a:close/>
                </a:path>
                <a:path w="3300729" h="76200">
                  <a:moveTo>
                    <a:pt x="3300285" y="38100"/>
                  </a:moveTo>
                  <a:lnTo>
                    <a:pt x="3224085" y="0"/>
                  </a:lnTo>
                  <a:lnTo>
                    <a:pt x="3224085" y="76200"/>
                  </a:lnTo>
                  <a:lnTo>
                    <a:pt x="3300285" y="381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4" name="object 14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737100" y="3606800"/>
              <a:ext cx="3467100" cy="165100"/>
            </a:xfrm>
            <a:prstGeom prst="rect">
              <a:avLst/>
            </a:prstGeom>
          </p:spPr>
        </p:pic>
        <p:sp>
          <p:nvSpPr>
            <p:cNvPr id="15" name="object 15" descr=""/>
            <p:cNvSpPr/>
            <p:nvPr/>
          </p:nvSpPr>
          <p:spPr>
            <a:xfrm>
              <a:off x="4885829" y="3681666"/>
              <a:ext cx="3186430" cy="0"/>
            </a:xfrm>
            <a:custGeom>
              <a:avLst/>
              <a:gdLst/>
              <a:ahLst/>
              <a:cxnLst/>
              <a:rect l="l" t="t" r="r" b="b"/>
              <a:pathLst>
                <a:path w="3186429" h="0">
                  <a:moveTo>
                    <a:pt x="0" y="0"/>
                  </a:moveTo>
                  <a:lnTo>
                    <a:pt x="318598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4828680" y="3643566"/>
              <a:ext cx="3300729" cy="76200"/>
            </a:xfrm>
            <a:custGeom>
              <a:avLst/>
              <a:gdLst/>
              <a:ahLst/>
              <a:cxnLst/>
              <a:rect l="l" t="t" r="r" b="b"/>
              <a:pathLst>
                <a:path w="3300729" h="76200">
                  <a:moveTo>
                    <a:pt x="76200" y="0"/>
                  </a:moveTo>
                  <a:lnTo>
                    <a:pt x="0" y="38100"/>
                  </a:lnTo>
                  <a:lnTo>
                    <a:pt x="76200" y="76200"/>
                  </a:lnTo>
                  <a:lnTo>
                    <a:pt x="76200" y="0"/>
                  </a:lnTo>
                  <a:close/>
                </a:path>
                <a:path w="3300729" h="76200">
                  <a:moveTo>
                    <a:pt x="3300285" y="38100"/>
                  </a:moveTo>
                  <a:lnTo>
                    <a:pt x="3224085" y="0"/>
                  </a:lnTo>
                  <a:lnTo>
                    <a:pt x="3224085" y="76200"/>
                  </a:lnTo>
                  <a:lnTo>
                    <a:pt x="3300285" y="381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" name="object 17" descr=""/>
          <p:cNvSpPr txBox="1"/>
          <p:nvPr/>
        </p:nvSpPr>
        <p:spPr>
          <a:xfrm>
            <a:off x="2220366" y="3695451"/>
            <a:ext cx="5200015" cy="7702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43230">
              <a:lnSpc>
                <a:spcPct val="100000"/>
              </a:lnSpc>
              <a:spcBef>
                <a:spcPts val="100"/>
              </a:spcBef>
              <a:tabLst>
                <a:tab pos="3643629" algn="l"/>
              </a:tabLst>
            </a:pPr>
            <a:r>
              <a:rPr dirty="0" baseline="1543" sz="2700">
                <a:latin typeface="Calibri"/>
                <a:cs typeface="Calibri"/>
              </a:rPr>
              <a:t>10</a:t>
            </a:r>
            <a:r>
              <a:rPr dirty="0" baseline="1543" sz="2700" spc="-67">
                <a:latin typeface="Times New Roman"/>
                <a:cs typeface="Times New Roman"/>
              </a:rPr>
              <a:t> </a:t>
            </a:r>
            <a:r>
              <a:rPr dirty="0" baseline="1543" sz="2700" spc="-15">
                <a:latin typeface="Calibri"/>
                <a:cs typeface="Calibri"/>
              </a:rPr>
              <a:t>minutes</a:t>
            </a:r>
            <a:r>
              <a:rPr dirty="0" baseline="1543" sz="2700">
                <a:latin typeface="Times New Roman"/>
                <a:cs typeface="Times New Roman"/>
              </a:rPr>
              <a:t>	</a:t>
            </a:r>
            <a:r>
              <a:rPr dirty="0" sz="1800">
                <a:latin typeface="Calibri"/>
                <a:cs typeface="Calibri"/>
              </a:rPr>
              <a:t>10</a:t>
            </a:r>
            <a:r>
              <a:rPr dirty="0" sz="1800" spc="-45">
                <a:latin typeface="Times New Roman"/>
                <a:cs typeface="Times New Roman"/>
              </a:rPr>
              <a:t> </a:t>
            </a:r>
            <a:r>
              <a:rPr dirty="0" sz="1800" spc="-10">
                <a:latin typeface="Calibri"/>
                <a:cs typeface="Calibri"/>
              </a:rPr>
              <a:t>minutes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540"/>
              </a:spcBef>
            </a:pPr>
            <a:r>
              <a:rPr dirty="0" sz="1800" spc="-10">
                <a:latin typeface="Calibri"/>
                <a:cs typeface="Calibri"/>
              </a:rPr>
              <a:t>Average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cooling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(°C)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in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all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patients</a:t>
            </a:r>
            <a:r>
              <a:rPr dirty="0" sz="1800" spc="40">
                <a:latin typeface="Calibri"/>
                <a:cs typeface="Calibri"/>
              </a:rPr>
              <a:t> </a:t>
            </a:r>
            <a:r>
              <a:rPr dirty="0" sz="1600" i="1">
                <a:latin typeface="Calibri"/>
                <a:cs typeface="Calibri"/>
              </a:rPr>
              <a:t>(average</a:t>
            </a:r>
            <a:r>
              <a:rPr dirty="0" sz="1600" spc="-55">
                <a:latin typeface="Times New Roman"/>
                <a:cs typeface="Times New Roman"/>
              </a:rPr>
              <a:t> </a:t>
            </a:r>
            <a:r>
              <a:rPr dirty="0" sz="1600" i="1">
                <a:latin typeface="Calibri"/>
                <a:cs typeface="Calibri"/>
              </a:rPr>
              <a:t>and</a:t>
            </a:r>
            <a:r>
              <a:rPr dirty="0" sz="1600" spc="-55">
                <a:latin typeface="Times New Roman"/>
                <a:cs typeface="Times New Roman"/>
              </a:rPr>
              <a:t> </a:t>
            </a:r>
            <a:r>
              <a:rPr dirty="0" sz="1600" i="1">
                <a:latin typeface="Calibri"/>
                <a:cs typeface="Calibri"/>
              </a:rPr>
              <a:t>95</a:t>
            </a:r>
            <a:r>
              <a:rPr dirty="0" sz="1600" spc="-55">
                <a:latin typeface="Times New Roman"/>
                <a:cs typeface="Times New Roman"/>
              </a:rPr>
              <a:t> </a:t>
            </a:r>
            <a:r>
              <a:rPr dirty="0" sz="1600" i="1">
                <a:latin typeface="Calibri"/>
                <a:cs typeface="Calibri"/>
              </a:rPr>
              <a:t>%</a:t>
            </a:r>
            <a:r>
              <a:rPr dirty="0" sz="1600" spc="-50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Calibri"/>
                <a:cs typeface="Calibri"/>
              </a:rPr>
              <a:t>C.I.))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18" name="object 18" descr=""/>
          <p:cNvGrpSpPr/>
          <p:nvPr/>
        </p:nvGrpSpPr>
        <p:grpSpPr>
          <a:xfrm>
            <a:off x="749300" y="1498600"/>
            <a:ext cx="177800" cy="1320800"/>
            <a:chOff x="749300" y="1498600"/>
            <a:chExt cx="177800" cy="1320800"/>
          </a:xfrm>
        </p:grpSpPr>
        <p:pic>
          <p:nvPicPr>
            <p:cNvPr id="19" name="object 19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49300" y="1498600"/>
              <a:ext cx="177800" cy="1320800"/>
            </a:xfrm>
            <a:prstGeom prst="rect">
              <a:avLst/>
            </a:prstGeom>
          </p:spPr>
        </p:pic>
        <p:sp>
          <p:nvSpPr>
            <p:cNvPr id="20" name="object 20" descr=""/>
            <p:cNvSpPr/>
            <p:nvPr/>
          </p:nvSpPr>
          <p:spPr>
            <a:xfrm>
              <a:off x="850230" y="1637296"/>
              <a:ext cx="0" cy="1033144"/>
            </a:xfrm>
            <a:custGeom>
              <a:avLst/>
              <a:gdLst/>
              <a:ahLst/>
              <a:cxnLst/>
              <a:rect l="l" t="t" r="r" b="b"/>
              <a:pathLst>
                <a:path w="0" h="1033144">
                  <a:moveTo>
                    <a:pt x="0" y="0"/>
                  </a:moveTo>
                  <a:lnTo>
                    <a:pt x="0" y="1032713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812126" y="1580146"/>
              <a:ext cx="76200" cy="1147445"/>
            </a:xfrm>
            <a:custGeom>
              <a:avLst/>
              <a:gdLst/>
              <a:ahLst/>
              <a:cxnLst/>
              <a:rect l="l" t="t" r="r" b="b"/>
              <a:pathLst>
                <a:path w="76200" h="1147445">
                  <a:moveTo>
                    <a:pt x="76200" y="1070813"/>
                  </a:moveTo>
                  <a:lnTo>
                    <a:pt x="0" y="1070813"/>
                  </a:lnTo>
                  <a:lnTo>
                    <a:pt x="38100" y="1147013"/>
                  </a:lnTo>
                  <a:lnTo>
                    <a:pt x="76200" y="1070813"/>
                  </a:lnTo>
                  <a:close/>
                </a:path>
                <a:path w="76200" h="1147445">
                  <a:moveTo>
                    <a:pt x="76200" y="76200"/>
                  </a:moveTo>
                  <a:lnTo>
                    <a:pt x="38100" y="0"/>
                  </a:lnTo>
                  <a:lnTo>
                    <a:pt x="0" y="76200"/>
                  </a:lnTo>
                  <a:lnTo>
                    <a:pt x="76200" y="762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" name="object 22" descr=""/>
          <p:cNvSpPr txBox="1"/>
          <p:nvPr/>
        </p:nvSpPr>
        <p:spPr>
          <a:xfrm>
            <a:off x="407605" y="2172042"/>
            <a:ext cx="39243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Calibri"/>
                <a:cs typeface="Calibri"/>
              </a:rPr>
              <a:t>6 </a:t>
            </a:r>
            <a:r>
              <a:rPr dirty="0" sz="1800" spc="-25" b="1">
                <a:latin typeface="Calibri"/>
                <a:cs typeface="Calibri"/>
              </a:rPr>
              <a:t>°C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23" name="object 23" descr=""/>
          <p:cNvGrpSpPr/>
          <p:nvPr/>
        </p:nvGrpSpPr>
        <p:grpSpPr>
          <a:xfrm>
            <a:off x="7124700" y="863600"/>
            <a:ext cx="558800" cy="444500"/>
            <a:chOff x="7124700" y="863600"/>
            <a:chExt cx="558800" cy="444500"/>
          </a:xfrm>
        </p:grpSpPr>
        <p:pic>
          <p:nvPicPr>
            <p:cNvPr id="24" name="object 24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124700" y="863600"/>
              <a:ext cx="558800" cy="177800"/>
            </a:xfrm>
            <a:prstGeom prst="rect">
              <a:avLst/>
            </a:prstGeom>
          </p:spPr>
        </p:pic>
        <p:sp>
          <p:nvSpPr>
            <p:cNvPr id="25" name="object 25" descr=""/>
            <p:cNvSpPr/>
            <p:nvPr/>
          </p:nvSpPr>
          <p:spPr>
            <a:xfrm>
              <a:off x="7218946" y="944879"/>
              <a:ext cx="387985" cy="0"/>
            </a:xfrm>
            <a:custGeom>
              <a:avLst/>
              <a:gdLst/>
              <a:ahLst/>
              <a:cxnLst/>
              <a:rect l="l" t="t" r="r" b="b"/>
              <a:pathLst>
                <a:path w="387984" h="0">
                  <a:moveTo>
                    <a:pt x="0" y="0"/>
                  </a:moveTo>
                  <a:lnTo>
                    <a:pt x="387515" y="0"/>
                  </a:lnTo>
                </a:path>
              </a:pathLst>
            </a:custGeom>
            <a:ln w="25400">
              <a:solidFill>
                <a:srgbClr val="4F80BC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6" name="object 26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137400" y="1066800"/>
              <a:ext cx="533400" cy="241300"/>
            </a:xfrm>
            <a:prstGeom prst="rect">
              <a:avLst/>
            </a:prstGeom>
          </p:spPr>
        </p:pic>
        <p:sp>
          <p:nvSpPr>
            <p:cNvPr id="27" name="object 27" descr=""/>
            <p:cNvSpPr/>
            <p:nvPr/>
          </p:nvSpPr>
          <p:spPr>
            <a:xfrm>
              <a:off x="7218946" y="1126960"/>
              <a:ext cx="387985" cy="93980"/>
            </a:xfrm>
            <a:custGeom>
              <a:avLst/>
              <a:gdLst/>
              <a:ahLst/>
              <a:cxnLst/>
              <a:rect l="l" t="t" r="r" b="b"/>
              <a:pathLst>
                <a:path w="387984" h="93980">
                  <a:moveTo>
                    <a:pt x="387503" y="0"/>
                  </a:moveTo>
                  <a:lnTo>
                    <a:pt x="0" y="0"/>
                  </a:lnTo>
                  <a:lnTo>
                    <a:pt x="0" y="93712"/>
                  </a:lnTo>
                  <a:lnTo>
                    <a:pt x="387503" y="93712"/>
                  </a:lnTo>
                  <a:lnTo>
                    <a:pt x="387503" y="0"/>
                  </a:lnTo>
                  <a:close/>
                </a:path>
              </a:pathLst>
            </a:custGeom>
            <a:solidFill>
              <a:srgbClr val="DCE6F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7218946" y="1126960"/>
              <a:ext cx="387985" cy="93980"/>
            </a:xfrm>
            <a:custGeom>
              <a:avLst/>
              <a:gdLst/>
              <a:ahLst/>
              <a:cxnLst/>
              <a:rect l="l" t="t" r="r" b="b"/>
              <a:pathLst>
                <a:path w="387984" h="93980">
                  <a:moveTo>
                    <a:pt x="0" y="93712"/>
                  </a:moveTo>
                  <a:lnTo>
                    <a:pt x="387503" y="93712"/>
                  </a:lnTo>
                  <a:lnTo>
                    <a:pt x="387503" y="0"/>
                  </a:lnTo>
                  <a:lnTo>
                    <a:pt x="0" y="0"/>
                  </a:lnTo>
                  <a:lnTo>
                    <a:pt x="0" y="93712"/>
                  </a:lnTo>
                  <a:close/>
                </a:path>
              </a:pathLst>
            </a:custGeom>
            <a:ln w="9525">
              <a:solidFill>
                <a:srgbClr val="4A7EB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9" name="object 29" descr=""/>
          <p:cNvSpPr txBox="1"/>
          <p:nvPr/>
        </p:nvSpPr>
        <p:spPr>
          <a:xfrm>
            <a:off x="7685201" y="802779"/>
            <a:ext cx="657860" cy="452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7305" marR="5080" indent="-15240">
              <a:lnSpc>
                <a:spcPct val="100000"/>
              </a:lnSpc>
              <a:spcBef>
                <a:spcPts val="100"/>
              </a:spcBef>
            </a:pPr>
            <a:r>
              <a:rPr dirty="0" sz="1400" spc="-10">
                <a:latin typeface="Calibri"/>
                <a:cs typeface="Calibri"/>
              </a:rPr>
              <a:t>average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95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%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Calibri"/>
                <a:cs typeface="Calibri"/>
              </a:rPr>
              <a:t>C.I.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0" name="object 30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What</a:t>
            </a:r>
            <a:r>
              <a:rPr dirty="0" spc="-95">
                <a:latin typeface="Times New Roman"/>
                <a:cs typeface="Times New Roman"/>
              </a:rPr>
              <a:t> </a:t>
            </a:r>
            <a:r>
              <a:rPr dirty="0"/>
              <a:t>are</a:t>
            </a:r>
            <a:r>
              <a:rPr dirty="0" spc="-90">
                <a:latin typeface="Times New Roman"/>
                <a:cs typeface="Times New Roman"/>
              </a:rPr>
              <a:t> </a:t>
            </a:r>
            <a:r>
              <a:rPr dirty="0"/>
              <a:t>the</a:t>
            </a:r>
            <a:r>
              <a:rPr dirty="0" spc="-90">
                <a:latin typeface="Times New Roman"/>
                <a:cs typeface="Times New Roman"/>
              </a:rPr>
              <a:t> </a:t>
            </a:r>
            <a:r>
              <a:rPr dirty="0"/>
              <a:t>essential</a:t>
            </a:r>
            <a:r>
              <a:rPr dirty="0" spc="-90">
                <a:latin typeface="Times New Roman"/>
                <a:cs typeface="Times New Roman"/>
              </a:rPr>
              <a:t> </a:t>
            </a:r>
            <a:r>
              <a:rPr dirty="0" spc="-10"/>
              <a:t>results?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4127512" y="652055"/>
            <a:ext cx="216535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Calibri"/>
                <a:cs typeface="Calibri"/>
              </a:rPr>
              <a:t>SIH</a:t>
            </a:r>
            <a:r>
              <a:rPr dirty="0" sz="1800" spc="-55">
                <a:latin typeface="Times New Roman"/>
                <a:cs typeface="Times New Roman"/>
              </a:rPr>
              <a:t> </a:t>
            </a:r>
            <a:r>
              <a:rPr dirty="0" sz="1800" b="1">
                <a:latin typeface="Calibri"/>
                <a:cs typeface="Calibri"/>
              </a:rPr>
              <a:t>(COOLING)</a:t>
            </a:r>
            <a:r>
              <a:rPr dirty="0" sz="1800" spc="-55">
                <a:latin typeface="Times New Roman"/>
                <a:cs typeface="Times New Roman"/>
              </a:rPr>
              <a:t> </a:t>
            </a:r>
            <a:r>
              <a:rPr dirty="0" sz="1800" spc="-20" b="1">
                <a:latin typeface="Calibri"/>
                <a:cs typeface="Calibri"/>
              </a:rPr>
              <a:t>GROUP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6835593" y="652055"/>
            <a:ext cx="169100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Calibri"/>
                <a:cs typeface="Calibri"/>
              </a:rPr>
              <a:t>CONTROL</a:t>
            </a:r>
            <a:r>
              <a:rPr dirty="0" sz="1800" spc="-80">
                <a:latin typeface="Times New Roman"/>
                <a:cs typeface="Times New Roman"/>
              </a:rPr>
              <a:t> </a:t>
            </a:r>
            <a:r>
              <a:rPr dirty="0" sz="1800" spc="-10" b="1">
                <a:latin typeface="Calibri"/>
                <a:cs typeface="Calibri"/>
              </a:rPr>
              <a:t>GROUP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119647" y="954972"/>
            <a:ext cx="9024620" cy="48260"/>
          </a:xfrm>
          <a:custGeom>
            <a:avLst/>
            <a:gdLst/>
            <a:ahLst/>
            <a:cxnLst/>
            <a:rect l="l" t="t" r="r" b="b"/>
            <a:pathLst>
              <a:path w="9024620" h="48259">
                <a:moveTo>
                  <a:pt x="0" y="48022"/>
                </a:moveTo>
                <a:lnTo>
                  <a:pt x="9024351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289848" y="3692019"/>
            <a:ext cx="253238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8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Sub-analysis</a:t>
            </a:r>
            <a:r>
              <a:rPr dirty="0" u="sng" sz="1800" spc="-5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 spc="-10" i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(non-predefinied)</a:t>
            </a:r>
            <a:r>
              <a:rPr dirty="0" u="sng" sz="1800" spc="-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: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6" name="object 16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sp>
        <p:nvSpPr>
          <p:cNvPr id="7" name="object 7" descr=""/>
          <p:cNvSpPr txBox="1"/>
          <p:nvPr/>
        </p:nvSpPr>
        <p:spPr>
          <a:xfrm>
            <a:off x="5276354" y="3969598"/>
            <a:ext cx="20574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5">
                <a:latin typeface="Calibri"/>
                <a:cs typeface="Calibri"/>
              </a:rPr>
              <a:t>23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7666697" y="3969598"/>
            <a:ext cx="20574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5">
                <a:latin typeface="Calibri"/>
                <a:cs typeface="Calibri"/>
              </a:rPr>
              <a:t>31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289848" y="3969598"/>
            <a:ext cx="1957070" cy="665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400" i="1">
                <a:latin typeface="Calibri"/>
                <a:cs typeface="Calibri"/>
              </a:rPr>
              <a:t>optimum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i="1">
                <a:latin typeface="Calibri"/>
                <a:cs typeface="Calibri"/>
              </a:rPr>
              <a:t>vs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10" i="1">
                <a:latin typeface="Calibri"/>
                <a:cs typeface="Calibri"/>
              </a:rPr>
              <a:t>suboptimum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10" i="1">
                <a:latin typeface="Calibri"/>
                <a:cs typeface="Calibri"/>
              </a:rPr>
              <a:t>“switch”between</a:t>
            </a:r>
            <a:r>
              <a:rPr dirty="0" sz="1400" spc="60" i="1">
                <a:latin typeface="Calibri"/>
                <a:cs typeface="Calibri"/>
              </a:rPr>
              <a:t> </a:t>
            </a:r>
            <a:r>
              <a:rPr dirty="0" sz="1400" spc="-10" i="1">
                <a:latin typeface="Calibri"/>
                <a:cs typeface="Calibri"/>
              </a:rPr>
              <a:t>occlusion </a:t>
            </a:r>
            <a:r>
              <a:rPr dirty="0" sz="1400" i="1">
                <a:latin typeface="Calibri"/>
                <a:cs typeface="Calibri"/>
              </a:rPr>
              <a:t>and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i="1">
                <a:latin typeface="Calibri"/>
                <a:cs typeface="Calibri"/>
              </a:rPr>
              <a:t>reperfusion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10" i="1">
                <a:latin typeface="Calibri"/>
                <a:cs typeface="Calibri"/>
              </a:rPr>
              <a:t>phase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2762900" y="3969598"/>
            <a:ext cx="1970405" cy="665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44145" marR="200025" indent="-132080">
              <a:lnSpc>
                <a:spcPct val="100000"/>
              </a:lnSpc>
              <a:spcBef>
                <a:spcPts val="100"/>
              </a:spcBef>
              <a:buFont typeface="Calibri"/>
              <a:buChar char="-"/>
              <a:tabLst>
                <a:tab pos="151130" algn="l"/>
              </a:tabLst>
            </a:pPr>
            <a:r>
              <a:rPr dirty="0" sz="1400" spc="-10">
                <a:latin typeface="Calibri"/>
                <a:cs typeface="Calibri"/>
              </a:rPr>
              <a:t>infarct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size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at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Calibri"/>
                <a:cs typeface="Calibri"/>
              </a:rPr>
              <a:t>3-month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	</a:t>
            </a:r>
            <a:r>
              <a:rPr dirty="0" sz="1400">
                <a:latin typeface="Calibri"/>
                <a:cs typeface="Calibri"/>
              </a:rPr>
              <a:t>(%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of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0">
                <a:latin typeface="Calibri"/>
                <a:cs typeface="Calibri"/>
              </a:rPr>
              <a:t>LV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Mass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at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Calibri"/>
                <a:cs typeface="Calibri"/>
              </a:rPr>
              <a:t>MRI)</a:t>
            </a:r>
            <a:endParaRPr sz="1400">
              <a:latin typeface="Calibri"/>
              <a:cs typeface="Calibri"/>
            </a:endParaRPr>
          </a:p>
          <a:p>
            <a:pPr marL="151765" indent="-123825">
              <a:lnSpc>
                <a:spcPct val="100000"/>
              </a:lnSpc>
              <a:buFont typeface="Calibri"/>
              <a:buChar char="-"/>
              <a:tabLst>
                <a:tab pos="151765" algn="l"/>
              </a:tabLst>
            </a:pPr>
            <a:r>
              <a:rPr dirty="0" sz="1400" spc="-20">
                <a:latin typeface="Calibri"/>
                <a:cs typeface="Calibri"/>
              </a:rPr>
              <a:t>LVEF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at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Calibri"/>
                <a:cs typeface="Calibri"/>
              </a:rPr>
              <a:t>3-</a:t>
            </a:r>
            <a:r>
              <a:rPr dirty="0" sz="1400">
                <a:latin typeface="Calibri"/>
                <a:cs typeface="Calibri"/>
              </a:rPr>
              <a:t>month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Calibri"/>
                <a:cs typeface="Calibri"/>
              </a:rPr>
              <a:t>echo(%)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5270410" y="4396318"/>
            <a:ext cx="20574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5">
                <a:latin typeface="Calibri"/>
                <a:cs typeface="Calibri"/>
              </a:rPr>
              <a:t>50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7660754" y="4396318"/>
            <a:ext cx="20574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5">
                <a:latin typeface="Calibri"/>
                <a:cs typeface="Calibri"/>
              </a:rPr>
              <a:t>44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8567759" y="3996655"/>
            <a:ext cx="4508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i="1">
                <a:latin typeface="Calibri"/>
                <a:cs typeface="Calibri"/>
              </a:rPr>
              <a:t>P=0.05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8567759" y="4365625"/>
            <a:ext cx="4508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i="1">
                <a:latin typeface="Calibri"/>
                <a:cs typeface="Calibri"/>
              </a:rPr>
              <a:t>P=0.13</a:t>
            </a:r>
            <a:endParaRPr sz="1200">
              <a:latin typeface="Calibri"/>
              <a:cs typeface="Calibri"/>
            </a:endParaRPr>
          </a:p>
        </p:txBody>
      </p:sp>
      <p:graphicFrame>
        <p:nvGraphicFramePr>
          <p:cNvPr id="15" name="object 15" descr=""/>
          <p:cNvGraphicFramePr>
            <a:graphicFrameLocks noGrp="1"/>
          </p:cNvGraphicFramePr>
          <p:nvPr/>
        </p:nvGraphicFramePr>
        <p:xfrm>
          <a:off x="270793" y="1042746"/>
          <a:ext cx="8843010" cy="25673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90930"/>
                <a:gridCol w="3159124"/>
                <a:gridCol w="2701925"/>
                <a:gridCol w="1048384"/>
                <a:gridCol w="767715"/>
              </a:tblGrid>
              <a:tr h="246379">
                <a:tc>
                  <a:txBody>
                    <a:bodyPr/>
                    <a:lstStyle/>
                    <a:p>
                      <a:pPr algn="r" marR="93980">
                        <a:lnSpc>
                          <a:spcPts val="1710"/>
                        </a:lnSpc>
                      </a:pPr>
                      <a:r>
                        <a:rPr dirty="0" u="sng" sz="1800" spc="-1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Baseline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: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07950">
                        <a:lnSpc>
                          <a:spcPts val="1630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summed</a:t>
                      </a:r>
                      <a:r>
                        <a:rPr dirty="0" sz="14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ST</a:t>
                      </a:r>
                      <a:r>
                        <a:rPr dirty="0" sz="14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elevation</a:t>
                      </a:r>
                      <a:r>
                        <a:rPr dirty="0" sz="14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(mm)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91515">
                        <a:lnSpc>
                          <a:spcPts val="1630"/>
                        </a:lnSpc>
                      </a:pPr>
                      <a:r>
                        <a:rPr dirty="0" sz="1400" spc="-25">
                          <a:latin typeface="Calibri"/>
                          <a:cs typeface="Calibri"/>
                        </a:rPr>
                        <a:t>16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99060">
                        <a:lnSpc>
                          <a:spcPts val="1630"/>
                        </a:lnSpc>
                      </a:pPr>
                      <a:r>
                        <a:rPr dirty="0" sz="1400" spc="-25">
                          <a:latin typeface="Calibri"/>
                          <a:cs typeface="Calibri"/>
                        </a:rPr>
                        <a:t>13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845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200" spc="-25" i="1">
                          <a:latin typeface="Calibri"/>
                          <a:cs typeface="Calibri"/>
                        </a:rPr>
                        <a:t>NS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9050"/>
                </a:tc>
              </a:tr>
              <a:tr h="213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ts val="1475"/>
                        </a:lnSpc>
                      </a:pPr>
                      <a:r>
                        <a:rPr dirty="0" sz="1400" spc="-10">
                          <a:latin typeface="Calibri"/>
                          <a:cs typeface="Calibri"/>
                        </a:rPr>
                        <a:t>proximal</a:t>
                      </a:r>
                      <a:r>
                        <a:rPr dirty="0" sz="14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vs</a:t>
                      </a:r>
                      <a:r>
                        <a:rPr dirty="0" sz="14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mid-</a:t>
                      </a:r>
                      <a:r>
                        <a:rPr dirty="0" sz="1400" spc="-25">
                          <a:latin typeface="Calibri"/>
                          <a:cs typeface="Calibri"/>
                        </a:rPr>
                        <a:t>LAD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91820">
                        <a:lnSpc>
                          <a:spcPts val="1475"/>
                        </a:lnSpc>
                      </a:pPr>
                      <a:r>
                        <a:rPr dirty="0" sz="1400" spc="-10">
                          <a:latin typeface="Calibri"/>
                          <a:cs typeface="Calibri"/>
                        </a:rPr>
                        <a:t>51/49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88290">
                        <a:lnSpc>
                          <a:spcPts val="1475"/>
                        </a:lnSpc>
                      </a:pPr>
                      <a:r>
                        <a:rPr dirty="0" sz="1400" spc="-10">
                          <a:latin typeface="Calibri"/>
                          <a:cs typeface="Calibri"/>
                        </a:rPr>
                        <a:t>49/51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63220">
                        <a:lnSpc>
                          <a:spcPts val="1435"/>
                        </a:lnSpc>
                      </a:pPr>
                      <a:r>
                        <a:rPr dirty="0" sz="1200" spc="-25" i="1">
                          <a:latin typeface="Calibri"/>
                          <a:cs typeface="Calibri"/>
                        </a:rPr>
                        <a:t>NS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2063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ts val="1470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TIMI</a:t>
                      </a:r>
                      <a:r>
                        <a:rPr dirty="0" sz="14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0/1</a:t>
                      </a:r>
                      <a:r>
                        <a:rPr dirty="0" sz="14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flow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11505">
                        <a:lnSpc>
                          <a:spcPts val="1470"/>
                        </a:lnSpc>
                      </a:pPr>
                      <a:r>
                        <a:rPr dirty="0" sz="1400" spc="-10">
                          <a:latin typeface="Calibri"/>
                          <a:cs typeface="Calibri"/>
                        </a:rPr>
                        <a:t>83/17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07975">
                        <a:lnSpc>
                          <a:spcPts val="1470"/>
                        </a:lnSpc>
                      </a:pPr>
                      <a:r>
                        <a:rPr dirty="0" sz="1400" spc="-10">
                          <a:latin typeface="Calibri"/>
                          <a:cs typeface="Calibri"/>
                        </a:rPr>
                        <a:t>88/12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74650">
                        <a:lnSpc>
                          <a:spcPts val="1430"/>
                        </a:lnSpc>
                      </a:pPr>
                      <a:r>
                        <a:rPr dirty="0" sz="1200" spc="-25">
                          <a:latin typeface="Calibri"/>
                          <a:cs typeface="Calibri"/>
                        </a:rPr>
                        <a:t>NS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2933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ts val="1520"/>
                        </a:lnSpc>
                      </a:pPr>
                      <a:r>
                        <a:rPr dirty="0" sz="1400" spc="-10">
                          <a:latin typeface="Calibri"/>
                          <a:cs typeface="Calibri"/>
                        </a:rPr>
                        <a:t>Door-to-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balloon</a:t>
                      </a:r>
                      <a:r>
                        <a:rPr dirty="0" sz="14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time</a:t>
                      </a:r>
                      <a:r>
                        <a:rPr dirty="0" sz="14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(min)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04850">
                        <a:lnSpc>
                          <a:spcPts val="1520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176</a:t>
                      </a:r>
                      <a:r>
                        <a:rPr dirty="0" sz="1200" i="1">
                          <a:latin typeface="Calibri"/>
                          <a:cs typeface="Calibri"/>
                        </a:rPr>
                        <a:t>(incl</a:t>
                      </a:r>
                      <a:r>
                        <a:rPr dirty="0" sz="1200" spc="20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 i="1">
                          <a:latin typeface="Calibri"/>
                          <a:cs typeface="Calibri"/>
                        </a:rPr>
                        <a:t>“occlusion</a:t>
                      </a:r>
                      <a:r>
                        <a:rPr dirty="0" sz="1200" spc="25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 i="1">
                          <a:latin typeface="Calibri"/>
                          <a:cs typeface="Calibri"/>
                        </a:rPr>
                        <a:t>phase”)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09880">
                        <a:lnSpc>
                          <a:spcPts val="1520"/>
                        </a:lnSpc>
                      </a:pPr>
                      <a:r>
                        <a:rPr dirty="0" sz="1400" spc="-25">
                          <a:latin typeface="Calibri"/>
                          <a:cs typeface="Calibri"/>
                        </a:rPr>
                        <a:t>154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09880">
                        <a:lnSpc>
                          <a:spcPts val="1230"/>
                        </a:lnSpc>
                      </a:pPr>
                      <a:r>
                        <a:rPr dirty="0" sz="1200" spc="-10" i="1">
                          <a:latin typeface="Calibri"/>
                          <a:cs typeface="Calibri"/>
                        </a:rPr>
                        <a:t>P&lt;0.01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423545">
                <a:tc>
                  <a:txBody>
                    <a:bodyPr/>
                    <a:lstStyle/>
                    <a:p>
                      <a:pPr marL="15113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u="sng" sz="1800" spc="-1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Safety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4290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number</a:t>
                      </a:r>
                      <a:r>
                        <a:rPr dirty="0" sz="14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4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patients</a:t>
                      </a:r>
                      <a:r>
                        <a:rPr dirty="0" sz="14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with</a:t>
                      </a:r>
                      <a:r>
                        <a:rPr dirty="0" sz="14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25">
                          <a:latin typeface="Calibri"/>
                          <a:cs typeface="Calibri"/>
                        </a:rPr>
                        <a:t>VF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5090"/>
                </a:tc>
                <a:tc>
                  <a:txBody>
                    <a:bodyPr/>
                    <a:lstStyle/>
                    <a:p>
                      <a:pPr marL="76200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9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5090"/>
                </a:tc>
                <a:tc>
                  <a:txBody>
                    <a:bodyPr/>
                    <a:lstStyle/>
                    <a:p>
                      <a:pPr algn="ctr" marR="6667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7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5090"/>
                </a:tc>
                <a:tc>
                  <a:txBody>
                    <a:bodyPr/>
                    <a:lstStyle/>
                    <a:p>
                      <a:pPr marL="389255">
                        <a:lnSpc>
                          <a:spcPct val="100000"/>
                        </a:lnSpc>
                        <a:spcBef>
                          <a:spcPts val="869"/>
                        </a:spcBef>
                      </a:pPr>
                      <a:r>
                        <a:rPr dirty="0" sz="1200" spc="-25" i="1">
                          <a:latin typeface="Calibri"/>
                          <a:cs typeface="Calibri"/>
                        </a:rPr>
                        <a:t>NS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10489"/>
                </a:tc>
              </a:tr>
              <a:tr h="349885">
                <a:tc>
                  <a:txBody>
                    <a:bodyPr/>
                    <a:lstStyle/>
                    <a:p>
                      <a:pPr algn="r" marR="13271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u="sng" sz="1800" spc="-1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Outcome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: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46355"/>
                </a:tc>
                <a:tc>
                  <a:txBody>
                    <a:bodyPr/>
                    <a:lstStyle/>
                    <a:p>
                      <a:pPr marL="121920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Area</a:t>
                      </a:r>
                      <a:r>
                        <a:rPr dirty="0" sz="14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at</a:t>
                      </a:r>
                      <a:r>
                        <a:rPr dirty="0" sz="14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Risk</a:t>
                      </a:r>
                      <a:r>
                        <a:rPr dirty="0" sz="14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on</a:t>
                      </a:r>
                      <a:r>
                        <a:rPr dirty="0" sz="14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2-day</a:t>
                      </a:r>
                      <a:r>
                        <a:rPr dirty="0" sz="14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MRI</a:t>
                      </a:r>
                      <a:r>
                        <a:rPr dirty="0" sz="1400" spc="2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25">
                          <a:latin typeface="Calibri"/>
                          <a:cs typeface="Calibri"/>
                        </a:rPr>
                        <a:t>(%)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7155"/>
                </a:tc>
                <a:tc>
                  <a:txBody>
                    <a:bodyPr/>
                    <a:lstStyle/>
                    <a:p>
                      <a:pPr marL="748030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dirty="0" sz="1400" spc="-25">
                          <a:latin typeface="Calibri"/>
                          <a:cs typeface="Calibri"/>
                        </a:rPr>
                        <a:t>48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7155"/>
                </a:tc>
                <a:tc>
                  <a:txBody>
                    <a:bodyPr/>
                    <a:lstStyle/>
                    <a:p>
                      <a:pPr algn="ctr" marR="66040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dirty="0" sz="1400" spc="-25">
                          <a:latin typeface="Calibri"/>
                          <a:cs typeface="Calibri"/>
                        </a:rPr>
                        <a:t>49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7155"/>
                </a:tc>
                <a:tc>
                  <a:txBody>
                    <a:bodyPr/>
                    <a:lstStyle/>
                    <a:p>
                      <a:pPr marL="412750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dirty="0" sz="1400" spc="-25">
                          <a:latin typeface="Calibri"/>
                          <a:cs typeface="Calibri"/>
                        </a:rPr>
                        <a:t>NS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7155"/>
                </a:tc>
              </a:tr>
              <a:tr h="213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31445">
                        <a:lnSpc>
                          <a:spcPts val="1475"/>
                        </a:lnSpc>
                      </a:pPr>
                      <a:r>
                        <a:rPr dirty="0" sz="1400" spc="-1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Infarct</a:t>
                      </a:r>
                      <a:r>
                        <a:rPr dirty="0" sz="1400" spc="-5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Size</a:t>
                      </a:r>
                      <a:r>
                        <a:rPr dirty="0" sz="1400" spc="-5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at</a:t>
                      </a:r>
                      <a:r>
                        <a:rPr dirty="0" sz="1400" spc="-45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3-month</a:t>
                      </a:r>
                      <a:r>
                        <a:rPr dirty="0" sz="1400" spc="-5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MRI</a:t>
                      </a:r>
                      <a:r>
                        <a:rPr dirty="0" sz="1400" spc="-45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1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(LGE)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34060">
                        <a:lnSpc>
                          <a:spcPts val="1475"/>
                        </a:lnSpc>
                      </a:pPr>
                      <a:r>
                        <a:rPr dirty="0" sz="1400" spc="-2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23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13970">
                        <a:lnSpc>
                          <a:spcPts val="1475"/>
                        </a:lnSpc>
                      </a:pPr>
                      <a:r>
                        <a:rPr dirty="0" sz="1400" spc="-2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8784">
                        <a:lnSpc>
                          <a:spcPts val="1475"/>
                        </a:lnSpc>
                      </a:pPr>
                      <a:r>
                        <a:rPr dirty="0" sz="1400" spc="-2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NS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213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46050">
                        <a:lnSpc>
                          <a:spcPts val="1470"/>
                        </a:lnSpc>
                      </a:pPr>
                      <a:r>
                        <a:rPr dirty="0" sz="140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(%</a:t>
                      </a:r>
                      <a:r>
                        <a:rPr dirty="0" sz="1400" spc="-45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400" spc="-35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6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LV</a:t>
                      </a:r>
                      <a:r>
                        <a:rPr dirty="0" sz="1400" spc="-3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1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Mass)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127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46050">
                        <a:lnSpc>
                          <a:spcPts val="1470"/>
                        </a:lnSpc>
                      </a:pPr>
                      <a:r>
                        <a:rPr dirty="0" sz="1400" spc="-20">
                          <a:latin typeface="Calibri"/>
                          <a:cs typeface="Calibri"/>
                        </a:rPr>
                        <a:t>LVEF</a:t>
                      </a:r>
                      <a:r>
                        <a:rPr dirty="0" sz="14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at</a:t>
                      </a:r>
                      <a:r>
                        <a:rPr dirty="0" sz="14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3-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month</a:t>
                      </a:r>
                      <a:r>
                        <a:rPr dirty="0" sz="14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25">
                          <a:latin typeface="Calibri"/>
                          <a:cs typeface="Calibri"/>
                        </a:rPr>
                        <a:t>MRI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90575">
                        <a:lnSpc>
                          <a:spcPts val="1470"/>
                        </a:lnSpc>
                      </a:pPr>
                      <a:r>
                        <a:rPr dirty="0" sz="1400" spc="-25">
                          <a:latin typeface="Calibri"/>
                          <a:cs typeface="Calibri"/>
                        </a:rPr>
                        <a:t>49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ts val="1470"/>
                        </a:lnSpc>
                      </a:pPr>
                      <a:r>
                        <a:rPr dirty="0" sz="1400" spc="-25">
                          <a:latin typeface="Calibri"/>
                          <a:cs typeface="Calibri"/>
                        </a:rPr>
                        <a:t>50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55295">
                        <a:lnSpc>
                          <a:spcPts val="1470"/>
                        </a:lnSpc>
                      </a:pPr>
                      <a:r>
                        <a:rPr dirty="0" sz="1400" spc="-25">
                          <a:latin typeface="Calibri"/>
                          <a:cs typeface="Calibri"/>
                        </a:rPr>
                        <a:t>NS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1949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46050">
                        <a:lnSpc>
                          <a:spcPts val="1440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Mortality</a:t>
                      </a:r>
                      <a:r>
                        <a:rPr dirty="0" sz="14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at</a:t>
                      </a:r>
                      <a:r>
                        <a:rPr dirty="0" sz="14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3</a:t>
                      </a:r>
                      <a:r>
                        <a:rPr dirty="0" sz="14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months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94080">
                        <a:lnSpc>
                          <a:spcPts val="1440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07950">
                        <a:lnSpc>
                          <a:spcPts val="1440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Why</a:t>
            </a:r>
            <a:r>
              <a:rPr dirty="0" spc="-90">
                <a:latin typeface="Times New Roman"/>
                <a:cs typeface="Times New Roman"/>
              </a:rPr>
              <a:t> </a:t>
            </a:r>
            <a:r>
              <a:rPr dirty="0"/>
              <a:t>is</a:t>
            </a:r>
            <a:r>
              <a:rPr dirty="0" spc="-90">
                <a:latin typeface="Times New Roman"/>
                <a:cs typeface="Times New Roman"/>
              </a:rPr>
              <a:t> </a:t>
            </a:r>
            <a:r>
              <a:rPr dirty="0"/>
              <a:t>This</a:t>
            </a:r>
            <a:r>
              <a:rPr dirty="0" spc="-90">
                <a:latin typeface="Times New Roman"/>
                <a:cs typeface="Times New Roman"/>
              </a:rPr>
              <a:t> </a:t>
            </a:r>
            <a:r>
              <a:rPr dirty="0"/>
              <a:t>Important/</a:t>
            </a:r>
            <a:r>
              <a:rPr dirty="0" spc="-85">
                <a:latin typeface="Times New Roman"/>
                <a:cs typeface="Times New Roman"/>
              </a:rPr>
              <a:t> </a:t>
            </a:r>
            <a:r>
              <a:rPr dirty="0"/>
              <a:t>In</a:t>
            </a:r>
            <a:r>
              <a:rPr dirty="0" spc="-90">
                <a:latin typeface="Times New Roman"/>
                <a:cs typeface="Times New Roman"/>
              </a:rPr>
              <a:t> </a:t>
            </a:r>
            <a:r>
              <a:rPr dirty="0"/>
              <a:t>Summary</a:t>
            </a:r>
            <a:r>
              <a:rPr dirty="0" spc="-90">
                <a:latin typeface="Times New Roman"/>
                <a:cs typeface="Times New Roman"/>
              </a:rPr>
              <a:t> </a:t>
            </a:r>
            <a:r>
              <a:rPr dirty="0"/>
              <a:t>/</a:t>
            </a:r>
            <a:r>
              <a:rPr dirty="0" spc="-90">
                <a:latin typeface="Times New Roman"/>
                <a:cs typeface="Times New Roman"/>
              </a:rPr>
              <a:t> </a:t>
            </a:r>
            <a:r>
              <a:rPr dirty="0"/>
              <a:t>Essentials</a:t>
            </a:r>
            <a:r>
              <a:rPr dirty="0" spc="-85">
                <a:latin typeface="Times New Roman"/>
                <a:cs typeface="Times New Roman"/>
              </a:rPr>
              <a:t> </a:t>
            </a:r>
            <a:r>
              <a:rPr dirty="0"/>
              <a:t>to</a:t>
            </a:r>
            <a:r>
              <a:rPr dirty="0" spc="-90">
                <a:latin typeface="Times New Roman"/>
                <a:cs typeface="Times New Roman"/>
              </a:rPr>
              <a:t> </a:t>
            </a:r>
            <a:r>
              <a:rPr dirty="0" spc="-10"/>
              <a:t>Remember: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42354" y="709167"/>
            <a:ext cx="9085580" cy="3841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CC3200"/>
                </a:solidFill>
                <a:latin typeface="Calibri"/>
                <a:cs typeface="Calibri"/>
              </a:rPr>
              <a:t>Selective</a:t>
            </a:r>
            <a:r>
              <a:rPr dirty="0" sz="1800" spc="-55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800" spc="-10" b="1">
                <a:solidFill>
                  <a:srgbClr val="CC3200"/>
                </a:solidFill>
                <a:latin typeface="Calibri"/>
                <a:cs typeface="Calibri"/>
              </a:rPr>
              <a:t>intracoronary</a:t>
            </a:r>
            <a:r>
              <a:rPr dirty="0" sz="1800" spc="-50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800" b="1">
                <a:solidFill>
                  <a:srgbClr val="CC3200"/>
                </a:solidFill>
                <a:latin typeface="Calibri"/>
                <a:cs typeface="Calibri"/>
              </a:rPr>
              <a:t>Hypothermia</a:t>
            </a:r>
            <a:r>
              <a:rPr dirty="0" sz="1800" spc="-55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800" b="1">
                <a:solidFill>
                  <a:srgbClr val="CC3200"/>
                </a:solidFill>
                <a:latin typeface="Calibri"/>
                <a:cs typeface="Calibri"/>
              </a:rPr>
              <a:t>as</a:t>
            </a:r>
            <a:r>
              <a:rPr dirty="0" sz="1800" spc="-50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800" spc="-10" b="1">
                <a:solidFill>
                  <a:srgbClr val="CC3200"/>
                </a:solidFill>
                <a:latin typeface="Calibri"/>
                <a:cs typeface="Calibri"/>
              </a:rPr>
              <a:t>investigated</a:t>
            </a:r>
            <a:r>
              <a:rPr dirty="0" sz="1800" spc="-55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800" b="1">
                <a:solidFill>
                  <a:srgbClr val="CC3200"/>
                </a:solidFill>
                <a:latin typeface="Calibri"/>
                <a:cs typeface="Calibri"/>
              </a:rPr>
              <a:t>in</a:t>
            </a:r>
            <a:r>
              <a:rPr dirty="0" sz="1800" spc="-50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800" b="1">
                <a:solidFill>
                  <a:srgbClr val="CC3200"/>
                </a:solidFill>
                <a:latin typeface="Calibri"/>
                <a:cs typeface="Calibri"/>
              </a:rPr>
              <a:t>the</a:t>
            </a:r>
            <a:r>
              <a:rPr dirty="0" sz="1800" spc="-55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800" spc="-10" b="1">
                <a:solidFill>
                  <a:srgbClr val="CC3200"/>
                </a:solidFill>
                <a:latin typeface="Calibri"/>
                <a:cs typeface="Calibri"/>
              </a:rPr>
              <a:t>EURO-</a:t>
            </a:r>
            <a:r>
              <a:rPr dirty="0" sz="1800" b="1">
                <a:solidFill>
                  <a:srgbClr val="CC3200"/>
                </a:solidFill>
                <a:latin typeface="Calibri"/>
                <a:cs typeface="Calibri"/>
              </a:rPr>
              <a:t>ICE</a:t>
            </a:r>
            <a:r>
              <a:rPr dirty="0" sz="1800" spc="-50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800" spc="-10" b="1">
                <a:solidFill>
                  <a:srgbClr val="CC3200"/>
                </a:solidFill>
                <a:latin typeface="Calibri"/>
                <a:cs typeface="Calibri"/>
              </a:rPr>
              <a:t>study: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50">
              <a:latin typeface="Calibri"/>
              <a:cs typeface="Calibri"/>
            </a:endParaRPr>
          </a:p>
          <a:p>
            <a:pPr marL="447675" indent="-434975">
              <a:lnSpc>
                <a:spcPct val="100000"/>
              </a:lnSpc>
              <a:buClr>
                <a:srgbClr val="CC3200"/>
              </a:buClr>
              <a:buSzPct val="103125"/>
              <a:buFont typeface="Calibri"/>
              <a:buChar char="•"/>
              <a:tabLst>
                <a:tab pos="447675" algn="l"/>
              </a:tabLst>
            </a:pPr>
            <a:r>
              <a:rPr dirty="0" sz="1600" i="1">
                <a:latin typeface="Calibri"/>
                <a:cs typeface="Calibri"/>
              </a:rPr>
              <a:t>is</a:t>
            </a:r>
            <a:r>
              <a:rPr dirty="0" sz="1600" spc="-50">
                <a:latin typeface="Times New Roman"/>
                <a:cs typeface="Times New Roman"/>
              </a:rPr>
              <a:t> </a:t>
            </a:r>
            <a:r>
              <a:rPr dirty="0" sz="1600" i="1">
                <a:latin typeface="Calibri"/>
                <a:cs typeface="Calibri"/>
              </a:rPr>
              <a:t>applicable</a:t>
            </a:r>
            <a:r>
              <a:rPr dirty="0" sz="1600" spc="-45">
                <a:latin typeface="Times New Roman"/>
                <a:cs typeface="Times New Roman"/>
              </a:rPr>
              <a:t> </a:t>
            </a:r>
            <a:r>
              <a:rPr dirty="0" sz="1600" i="1">
                <a:latin typeface="Calibri"/>
                <a:cs typeface="Calibri"/>
              </a:rPr>
              <a:t>during</a:t>
            </a:r>
            <a:r>
              <a:rPr dirty="0" sz="1600" spc="-50">
                <a:latin typeface="Times New Roman"/>
                <a:cs typeface="Times New Roman"/>
              </a:rPr>
              <a:t> </a:t>
            </a:r>
            <a:r>
              <a:rPr dirty="0" sz="1600" i="1">
                <a:latin typeface="Calibri"/>
                <a:cs typeface="Calibri"/>
              </a:rPr>
              <a:t>routine</a:t>
            </a:r>
            <a:r>
              <a:rPr dirty="0" sz="1600" spc="-45">
                <a:latin typeface="Times New Roman"/>
                <a:cs typeface="Times New Roman"/>
              </a:rPr>
              <a:t> </a:t>
            </a:r>
            <a:r>
              <a:rPr dirty="0" sz="1600" i="1">
                <a:latin typeface="Calibri"/>
                <a:cs typeface="Calibri"/>
              </a:rPr>
              <a:t>PPCI</a:t>
            </a:r>
            <a:r>
              <a:rPr dirty="0" sz="1600" spc="-50">
                <a:latin typeface="Times New Roman"/>
                <a:cs typeface="Times New Roman"/>
              </a:rPr>
              <a:t> </a:t>
            </a:r>
            <a:r>
              <a:rPr dirty="0" sz="1600" i="1">
                <a:latin typeface="Calibri"/>
                <a:cs typeface="Calibri"/>
              </a:rPr>
              <a:t>for</a:t>
            </a:r>
            <a:r>
              <a:rPr dirty="0" sz="1600" spc="-45">
                <a:latin typeface="Times New Roman"/>
                <a:cs typeface="Times New Roman"/>
              </a:rPr>
              <a:t> </a:t>
            </a:r>
            <a:r>
              <a:rPr dirty="0" sz="1600" i="1">
                <a:latin typeface="Calibri"/>
                <a:cs typeface="Calibri"/>
              </a:rPr>
              <a:t>STEMI</a:t>
            </a:r>
            <a:r>
              <a:rPr dirty="0" sz="1600" spc="-50">
                <a:latin typeface="Times New Roman"/>
                <a:cs typeface="Times New Roman"/>
              </a:rPr>
              <a:t> </a:t>
            </a:r>
            <a:r>
              <a:rPr dirty="0" sz="1600" i="1">
                <a:latin typeface="Calibri"/>
                <a:cs typeface="Calibri"/>
              </a:rPr>
              <a:t>with</a:t>
            </a:r>
            <a:r>
              <a:rPr dirty="0" sz="1600" spc="-45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Calibri"/>
                <a:cs typeface="Calibri"/>
              </a:rPr>
              <a:t>standard</a:t>
            </a:r>
            <a:r>
              <a:rPr dirty="0" sz="1600" spc="-50">
                <a:latin typeface="Times New Roman"/>
                <a:cs typeface="Times New Roman"/>
              </a:rPr>
              <a:t> </a:t>
            </a:r>
            <a:r>
              <a:rPr dirty="0" sz="1600" i="1">
                <a:latin typeface="Calibri"/>
                <a:cs typeface="Calibri"/>
              </a:rPr>
              <a:t>PCI</a:t>
            </a:r>
            <a:r>
              <a:rPr dirty="0" sz="1600" spc="-45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Calibri"/>
                <a:cs typeface="Calibri"/>
              </a:rPr>
              <a:t>equipment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Calibri"/>
              <a:buChar char="•"/>
            </a:pPr>
            <a:endParaRPr sz="1250">
              <a:latin typeface="Calibri"/>
              <a:cs typeface="Calibri"/>
            </a:endParaRPr>
          </a:p>
          <a:p>
            <a:pPr marL="447675" indent="-434975">
              <a:lnSpc>
                <a:spcPts val="1825"/>
              </a:lnSpc>
              <a:buSzPct val="103125"/>
              <a:buFont typeface="Calibri"/>
              <a:buChar char="•"/>
              <a:tabLst>
                <a:tab pos="447675" algn="l"/>
              </a:tabLst>
            </a:pPr>
            <a:r>
              <a:rPr dirty="0" sz="1600" i="1">
                <a:latin typeface="Calibri"/>
                <a:cs typeface="Calibri"/>
              </a:rPr>
              <a:t>can</a:t>
            </a:r>
            <a:r>
              <a:rPr dirty="0" sz="1600" spc="-35" i="1">
                <a:latin typeface="Calibri"/>
                <a:cs typeface="Calibri"/>
              </a:rPr>
              <a:t> </a:t>
            </a:r>
            <a:r>
              <a:rPr dirty="0" sz="1600" i="1">
                <a:latin typeface="Calibri"/>
                <a:cs typeface="Calibri"/>
              </a:rPr>
              <a:t>be</a:t>
            </a:r>
            <a:r>
              <a:rPr dirty="0" sz="1600" spc="-15" i="1">
                <a:latin typeface="Calibri"/>
                <a:cs typeface="Calibri"/>
              </a:rPr>
              <a:t> </a:t>
            </a:r>
            <a:r>
              <a:rPr dirty="0" sz="1600" i="1">
                <a:latin typeface="Calibri"/>
                <a:cs typeface="Calibri"/>
              </a:rPr>
              <a:t>performed</a:t>
            </a:r>
            <a:r>
              <a:rPr dirty="0" sz="1600" spc="-20" i="1">
                <a:latin typeface="Calibri"/>
                <a:cs typeface="Calibri"/>
              </a:rPr>
              <a:t> </a:t>
            </a:r>
            <a:r>
              <a:rPr dirty="0" sz="1600" i="1">
                <a:latin typeface="Calibri"/>
                <a:cs typeface="Calibri"/>
              </a:rPr>
              <a:t>logistically</a:t>
            </a:r>
            <a:r>
              <a:rPr dirty="0" sz="1600" spc="-20" i="1">
                <a:latin typeface="Calibri"/>
                <a:cs typeface="Calibri"/>
              </a:rPr>
              <a:t> </a:t>
            </a:r>
            <a:r>
              <a:rPr dirty="0" sz="1600" i="1">
                <a:latin typeface="Calibri"/>
                <a:cs typeface="Calibri"/>
              </a:rPr>
              <a:t>without</a:t>
            </a:r>
            <a:r>
              <a:rPr dirty="0" sz="1600" spc="-20" i="1">
                <a:latin typeface="Calibri"/>
                <a:cs typeface="Calibri"/>
              </a:rPr>
              <a:t> </a:t>
            </a:r>
            <a:r>
              <a:rPr dirty="0" sz="1600" spc="-10" i="1">
                <a:latin typeface="Calibri"/>
                <a:cs typeface="Calibri"/>
              </a:rPr>
              <a:t>involvement</a:t>
            </a:r>
            <a:r>
              <a:rPr dirty="0" sz="1600" spc="-25" i="1">
                <a:latin typeface="Calibri"/>
                <a:cs typeface="Calibri"/>
              </a:rPr>
              <a:t> </a:t>
            </a:r>
            <a:r>
              <a:rPr dirty="0" sz="1600" i="1">
                <a:latin typeface="Calibri"/>
                <a:cs typeface="Calibri"/>
              </a:rPr>
              <a:t>or</a:t>
            </a:r>
            <a:r>
              <a:rPr dirty="0" sz="1600" spc="-15" i="1">
                <a:latin typeface="Calibri"/>
                <a:cs typeface="Calibri"/>
              </a:rPr>
              <a:t> </a:t>
            </a:r>
            <a:r>
              <a:rPr dirty="0" sz="1600" i="1">
                <a:latin typeface="Calibri"/>
                <a:cs typeface="Calibri"/>
              </a:rPr>
              <a:t>help</a:t>
            </a:r>
            <a:r>
              <a:rPr dirty="0" sz="1600" spc="-20" i="1">
                <a:latin typeface="Calibri"/>
                <a:cs typeface="Calibri"/>
              </a:rPr>
              <a:t> </a:t>
            </a:r>
            <a:r>
              <a:rPr dirty="0" sz="1600" i="1">
                <a:latin typeface="Calibri"/>
                <a:cs typeface="Calibri"/>
              </a:rPr>
              <a:t>of</a:t>
            </a:r>
            <a:r>
              <a:rPr dirty="0" sz="1600" spc="-20" i="1">
                <a:latin typeface="Calibri"/>
                <a:cs typeface="Calibri"/>
              </a:rPr>
              <a:t> </a:t>
            </a:r>
            <a:r>
              <a:rPr dirty="0" sz="1600" i="1">
                <a:latin typeface="Calibri"/>
                <a:cs typeface="Calibri"/>
              </a:rPr>
              <a:t>“third</a:t>
            </a:r>
            <a:r>
              <a:rPr dirty="0" sz="1600" spc="-20" i="1">
                <a:latin typeface="Calibri"/>
                <a:cs typeface="Calibri"/>
              </a:rPr>
              <a:t> </a:t>
            </a:r>
            <a:r>
              <a:rPr dirty="0" sz="1600" spc="-10" i="1">
                <a:latin typeface="Calibri"/>
                <a:cs typeface="Calibri"/>
              </a:rPr>
              <a:t>parties”</a:t>
            </a:r>
            <a:endParaRPr sz="1600">
              <a:latin typeface="Calibri"/>
              <a:cs typeface="Calibri"/>
            </a:endParaRPr>
          </a:p>
          <a:p>
            <a:pPr marL="471805">
              <a:lnSpc>
                <a:spcPts val="1825"/>
              </a:lnSpc>
            </a:pPr>
            <a:r>
              <a:rPr dirty="0" sz="1600" i="1">
                <a:latin typeface="Calibri"/>
                <a:cs typeface="Calibri"/>
              </a:rPr>
              <a:t>(ambulance,</a:t>
            </a:r>
            <a:r>
              <a:rPr dirty="0" sz="1600" spc="-55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Calibri"/>
                <a:cs typeface="Calibri"/>
              </a:rPr>
              <a:t>anesthesiology).</a:t>
            </a:r>
            <a:r>
              <a:rPr dirty="0" sz="1600" spc="-30">
                <a:latin typeface="Times New Roman"/>
                <a:cs typeface="Times New Roman"/>
              </a:rPr>
              <a:t> </a:t>
            </a:r>
            <a:r>
              <a:rPr dirty="0" sz="1600" b="1" i="1">
                <a:solidFill>
                  <a:srgbClr val="CC3200"/>
                </a:solidFill>
                <a:latin typeface="Calibri"/>
                <a:cs typeface="Calibri"/>
              </a:rPr>
              <a:t>Everything</a:t>
            </a:r>
            <a:r>
              <a:rPr dirty="0" sz="1600" spc="-50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600" b="1" i="1">
                <a:solidFill>
                  <a:srgbClr val="CC3200"/>
                </a:solidFill>
                <a:latin typeface="Calibri"/>
                <a:cs typeface="Calibri"/>
              </a:rPr>
              <a:t>happens</a:t>
            </a:r>
            <a:r>
              <a:rPr dirty="0" sz="1600" spc="-55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600" b="1" i="1">
                <a:solidFill>
                  <a:srgbClr val="CC3200"/>
                </a:solidFill>
                <a:latin typeface="Calibri"/>
                <a:cs typeface="Calibri"/>
              </a:rPr>
              <a:t>within</a:t>
            </a:r>
            <a:r>
              <a:rPr dirty="0" sz="1600" spc="-50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600" b="1" i="1">
                <a:solidFill>
                  <a:srgbClr val="CC3200"/>
                </a:solidFill>
                <a:latin typeface="Calibri"/>
                <a:cs typeface="Calibri"/>
              </a:rPr>
              <a:t>the</a:t>
            </a:r>
            <a:r>
              <a:rPr dirty="0" sz="1600" spc="-55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600" b="1" i="1">
                <a:solidFill>
                  <a:srgbClr val="CC3200"/>
                </a:solidFill>
                <a:latin typeface="Calibri"/>
                <a:cs typeface="Calibri"/>
              </a:rPr>
              <a:t>cathlab</a:t>
            </a:r>
            <a:r>
              <a:rPr dirty="0" sz="1600" spc="-50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600" b="1" i="1">
                <a:solidFill>
                  <a:srgbClr val="CC3200"/>
                </a:solidFill>
                <a:latin typeface="Calibri"/>
                <a:cs typeface="Calibri"/>
              </a:rPr>
              <a:t>with</a:t>
            </a:r>
            <a:r>
              <a:rPr dirty="0" sz="1600" spc="-55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600" b="1" i="1">
                <a:solidFill>
                  <a:srgbClr val="CC3200"/>
                </a:solidFill>
                <a:latin typeface="Calibri"/>
                <a:cs typeface="Calibri"/>
              </a:rPr>
              <a:t>standard</a:t>
            </a:r>
            <a:r>
              <a:rPr dirty="0" sz="1600" spc="-50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600" spc="-10" b="1" i="1">
                <a:solidFill>
                  <a:srgbClr val="CC3200"/>
                </a:solidFill>
                <a:latin typeface="Calibri"/>
                <a:cs typeface="Calibri"/>
              </a:rPr>
              <a:t>equipment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50">
              <a:latin typeface="Calibri"/>
              <a:cs typeface="Calibri"/>
            </a:endParaRPr>
          </a:p>
          <a:p>
            <a:pPr marL="447675" indent="-434975">
              <a:lnSpc>
                <a:spcPct val="100000"/>
              </a:lnSpc>
              <a:buSzPct val="103125"/>
              <a:buFont typeface="Calibri"/>
              <a:buChar char="•"/>
              <a:tabLst>
                <a:tab pos="447675" algn="l"/>
              </a:tabLst>
            </a:pPr>
            <a:r>
              <a:rPr dirty="0" sz="1600" i="1">
                <a:latin typeface="Calibri"/>
                <a:cs typeface="Calibri"/>
              </a:rPr>
              <a:t>induces</a:t>
            </a:r>
            <a:r>
              <a:rPr dirty="0" sz="1600" spc="-20" i="1">
                <a:latin typeface="Calibri"/>
                <a:cs typeface="Calibri"/>
              </a:rPr>
              <a:t> </a:t>
            </a:r>
            <a:r>
              <a:rPr dirty="0" sz="1600" i="1">
                <a:latin typeface="Calibri"/>
                <a:cs typeface="Calibri"/>
              </a:rPr>
              <a:t>adequate</a:t>
            </a:r>
            <a:r>
              <a:rPr dirty="0" sz="1600" spc="-10" i="1">
                <a:latin typeface="Calibri"/>
                <a:cs typeface="Calibri"/>
              </a:rPr>
              <a:t> </a:t>
            </a:r>
            <a:r>
              <a:rPr dirty="0" sz="1600" i="1">
                <a:latin typeface="Calibri"/>
                <a:cs typeface="Calibri"/>
              </a:rPr>
              <a:t>hypothermia</a:t>
            </a:r>
            <a:r>
              <a:rPr dirty="0" sz="1600" spc="-15" i="1">
                <a:latin typeface="Calibri"/>
                <a:cs typeface="Calibri"/>
              </a:rPr>
              <a:t> </a:t>
            </a:r>
            <a:r>
              <a:rPr dirty="0" sz="1600" i="1">
                <a:latin typeface="Calibri"/>
                <a:cs typeface="Calibri"/>
              </a:rPr>
              <a:t>(-6°</a:t>
            </a:r>
            <a:r>
              <a:rPr dirty="0" sz="1600" spc="-15" i="1">
                <a:latin typeface="Calibri"/>
                <a:cs typeface="Calibri"/>
              </a:rPr>
              <a:t> </a:t>
            </a:r>
            <a:r>
              <a:rPr dirty="0" sz="1600" i="1">
                <a:latin typeface="Calibri"/>
                <a:cs typeface="Calibri"/>
              </a:rPr>
              <a:t>to</a:t>
            </a:r>
            <a:r>
              <a:rPr dirty="0" sz="1600" spc="-15" i="1">
                <a:latin typeface="Calibri"/>
                <a:cs typeface="Calibri"/>
              </a:rPr>
              <a:t> </a:t>
            </a:r>
            <a:r>
              <a:rPr dirty="0" sz="1600" i="1">
                <a:latin typeface="Calibri"/>
                <a:cs typeface="Calibri"/>
              </a:rPr>
              <a:t>-10</a:t>
            </a:r>
            <a:r>
              <a:rPr dirty="0" sz="1600" spc="-10" i="1">
                <a:latin typeface="Calibri"/>
                <a:cs typeface="Calibri"/>
              </a:rPr>
              <a:t> </a:t>
            </a:r>
            <a:r>
              <a:rPr dirty="0" sz="1600" i="1">
                <a:latin typeface="Calibri"/>
                <a:cs typeface="Calibri"/>
              </a:rPr>
              <a:t>°</a:t>
            </a:r>
            <a:r>
              <a:rPr dirty="0" sz="1600" spc="-15" i="1">
                <a:latin typeface="Calibri"/>
                <a:cs typeface="Calibri"/>
              </a:rPr>
              <a:t> </a:t>
            </a:r>
            <a:r>
              <a:rPr dirty="0" sz="1600" i="1">
                <a:latin typeface="Calibri"/>
                <a:cs typeface="Calibri"/>
              </a:rPr>
              <a:t>C)</a:t>
            </a:r>
            <a:r>
              <a:rPr dirty="0" sz="1600" spc="335" i="1">
                <a:latin typeface="Calibri"/>
                <a:cs typeface="Calibri"/>
              </a:rPr>
              <a:t> </a:t>
            </a:r>
            <a:r>
              <a:rPr dirty="0" sz="1600" i="1">
                <a:latin typeface="Calibri"/>
                <a:cs typeface="Calibri"/>
              </a:rPr>
              <a:t>within</a:t>
            </a:r>
            <a:r>
              <a:rPr dirty="0" sz="1600" spc="-20" i="1">
                <a:latin typeface="Calibri"/>
                <a:cs typeface="Calibri"/>
              </a:rPr>
              <a:t> </a:t>
            </a:r>
            <a:r>
              <a:rPr dirty="0" sz="1600" i="1">
                <a:latin typeface="Calibri"/>
                <a:cs typeface="Calibri"/>
              </a:rPr>
              <a:t>20</a:t>
            </a:r>
            <a:r>
              <a:rPr dirty="0" sz="1600" spc="-10" i="1">
                <a:latin typeface="Calibri"/>
                <a:cs typeface="Calibri"/>
              </a:rPr>
              <a:t> </a:t>
            </a:r>
            <a:r>
              <a:rPr dirty="0" sz="1600" i="1">
                <a:latin typeface="Calibri"/>
                <a:cs typeface="Calibri"/>
              </a:rPr>
              <a:t>seconds,</a:t>
            </a:r>
            <a:r>
              <a:rPr dirty="0" sz="1600" spc="25" i="1">
                <a:latin typeface="Calibri"/>
                <a:cs typeface="Calibri"/>
              </a:rPr>
              <a:t> </a:t>
            </a:r>
            <a:r>
              <a:rPr dirty="0" sz="1600" b="1" i="1">
                <a:solidFill>
                  <a:srgbClr val="C00000"/>
                </a:solidFill>
                <a:latin typeface="Calibri"/>
                <a:cs typeface="Calibri"/>
              </a:rPr>
              <a:t>in</a:t>
            </a:r>
            <a:r>
              <a:rPr dirty="0" sz="1600" spc="-5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600" b="1" i="1">
                <a:solidFill>
                  <a:srgbClr val="C00000"/>
                </a:solidFill>
                <a:latin typeface="Calibri"/>
                <a:cs typeface="Calibri"/>
              </a:rPr>
              <a:t>the</a:t>
            </a:r>
            <a:r>
              <a:rPr dirty="0" sz="1600" spc="-5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600" spc="-10" b="1" i="1">
                <a:solidFill>
                  <a:srgbClr val="C00000"/>
                </a:solidFill>
                <a:latin typeface="Calibri"/>
                <a:cs typeface="Calibri"/>
              </a:rPr>
              <a:t>infarct-</a:t>
            </a:r>
            <a:r>
              <a:rPr dirty="0" sz="1600" b="1" i="1">
                <a:solidFill>
                  <a:srgbClr val="C00000"/>
                </a:solidFill>
                <a:latin typeface="Calibri"/>
                <a:cs typeface="Calibri"/>
              </a:rPr>
              <a:t>area</a:t>
            </a:r>
            <a:r>
              <a:rPr dirty="0" sz="1600" spc="-5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600" spc="-20" b="1" i="1">
                <a:solidFill>
                  <a:srgbClr val="C00000"/>
                </a:solidFill>
                <a:latin typeface="Calibri"/>
                <a:cs typeface="Calibri"/>
              </a:rPr>
              <a:t>only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Calibri"/>
              <a:buChar char="•"/>
            </a:pPr>
            <a:endParaRPr sz="1250">
              <a:latin typeface="Calibri"/>
              <a:cs typeface="Calibri"/>
            </a:endParaRPr>
          </a:p>
          <a:p>
            <a:pPr marL="447675" indent="-434975">
              <a:lnSpc>
                <a:spcPct val="100000"/>
              </a:lnSpc>
              <a:buSzPct val="103125"/>
              <a:buFont typeface="Calibri"/>
              <a:buChar char="•"/>
              <a:tabLst>
                <a:tab pos="447675" algn="l"/>
              </a:tabLst>
            </a:pPr>
            <a:r>
              <a:rPr dirty="0" sz="1600" i="1">
                <a:latin typeface="Calibri"/>
                <a:cs typeface="Calibri"/>
              </a:rPr>
              <a:t>is</a:t>
            </a:r>
            <a:r>
              <a:rPr dirty="0" sz="1600" spc="-55">
                <a:latin typeface="Times New Roman"/>
                <a:cs typeface="Times New Roman"/>
              </a:rPr>
              <a:t> </a:t>
            </a:r>
            <a:r>
              <a:rPr dirty="0" sz="1600" i="1">
                <a:latin typeface="Calibri"/>
                <a:cs typeface="Calibri"/>
              </a:rPr>
              <a:t>safe</a:t>
            </a:r>
            <a:r>
              <a:rPr dirty="0" sz="1600" spc="-55">
                <a:latin typeface="Times New Roman"/>
                <a:cs typeface="Times New Roman"/>
              </a:rPr>
              <a:t> </a:t>
            </a:r>
            <a:r>
              <a:rPr dirty="0" sz="1600" i="1">
                <a:latin typeface="Calibri"/>
                <a:cs typeface="Calibri"/>
              </a:rPr>
              <a:t>and</a:t>
            </a:r>
            <a:r>
              <a:rPr dirty="0" sz="1600" spc="-55">
                <a:latin typeface="Times New Roman"/>
                <a:cs typeface="Times New Roman"/>
              </a:rPr>
              <a:t> </a:t>
            </a:r>
            <a:r>
              <a:rPr dirty="0" sz="1600" i="1">
                <a:latin typeface="Calibri"/>
                <a:cs typeface="Calibri"/>
              </a:rPr>
              <a:t>not</a:t>
            </a:r>
            <a:r>
              <a:rPr dirty="0" sz="1600" spc="-55">
                <a:latin typeface="Times New Roman"/>
                <a:cs typeface="Times New Roman"/>
              </a:rPr>
              <a:t> </a:t>
            </a:r>
            <a:r>
              <a:rPr dirty="0" sz="1600" i="1">
                <a:latin typeface="Calibri"/>
                <a:cs typeface="Calibri"/>
              </a:rPr>
              <a:t>associated</a:t>
            </a:r>
            <a:r>
              <a:rPr dirty="0" sz="1600" spc="-55">
                <a:latin typeface="Times New Roman"/>
                <a:cs typeface="Times New Roman"/>
              </a:rPr>
              <a:t> </a:t>
            </a:r>
            <a:r>
              <a:rPr dirty="0" sz="1600" i="1">
                <a:latin typeface="Calibri"/>
                <a:cs typeface="Calibri"/>
              </a:rPr>
              <a:t>with</a:t>
            </a:r>
            <a:r>
              <a:rPr dirty="0" sz="1600" spc="-55">
                <a:latin typeface="Times New Roman"/>
                <a:cs typeface="Times New Roman"/>
              </a:rPr>
              <a:t> </a:t>
            </a:r>
            <a:r>
              <a:rPr dirty="0" sz="1600" i="1">
                <a:latin typeface="Calibri"/>
                <a:cs typeface="Calibri"/>
              </a:rPr>
              <a:t>any</a:t>
            </a:r>
            <a:r>
              <a:rPr dirty="0" sz="1600" spc="-55">
                <a:latin typeface="Times New Roman"/>
                <a:cs typeface="Times New Roman"/>
              </a:rPr>
              <a:t> </a:t>
            </a:r>
            <a:r>
              <a:rPr dirty="0" sz="1600" i="1">
                <a:latin typeface="Calibri"/>
                <a:cs typeface="Calibri"/>
              </a:rPr>
              <a:t>significant</a:t>
            </a:r>
            <a:r>
              <a:rPr dirty="0" sz="1600" spc="-50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Calibri"/>
                <a:cs typeface="Calibri"/>
              </a:rPr>
              <a:t>side-</a:t>
            </a:r>
            <a:r>
              <a:rPr dirty="0" sz="1600" i="1">
                <a:latin typeface="Calibri"/>
                <a:cs typeface="Calibri"/>
              </a:rPr>
              <a:t>effects;</a:t>
            </a:r>
            <a:r>
              <a:rPr dirty="0" sz="1600" spc="-55">
                <a:latin typeface="Times New Roman"/>
                <a:cs typeface="Times New Roman"/>
              </a:rPr>
              <a:t> </a:t>
            </a:r>
            <a:r>
              <a:rPr dirty="0" sz="1600" i="1">
                <a:latin typeface="Calibri"/>
                <a:cs typeface="Calibri"/>
              </a:rPr>
              <a:t>it</a:t>
            </a:r>
            <a:r>
              <a:rPr dirty="0" sz="1600" spc="-55">
                <a:latin typeface="Times New Roman"/>
                <a:cs typeface="Times New Roman"/>
              </a:rPr>
              <a:t> </a:t>
            </a:r>
            <a:r>
              <a:rPr dirty="0" sz="1600" i="1">
                <a:latin typeface="Calibri"/>
                <a:cs typeface="Calibri"/>
              </a:rPr>
              <a:t>prolongs</a:t>
            </a:r>
            <a:r>
              <a:rPr dirty="0" sz="1600" spc="-55">
                <a:latin typeface="Times New Roman"/>
                <a:cs typeface="Times New Roman"/>
              </a:rPr>
              <a:t> </a:t>
            </a:r>
            <a:r>
              <a:rPr dirty="0" sz="1600" i="1">
                <a:latin typeface="Calibri"/>
                <a:cs typeface="Calibri"/>
              </a:rPr>
              <a:t>ischemic</a:t>
            </a:r>
            <a:r>
              <a:rPr dirty="0" sz="1600" spc="-55">
                <a:latin typeface="Times New Roman"/>
                <a:cs typeface="Times New Roman"/>
              </a:rPr>
              <a:t> </a:t>
            </a:r>
            <a:r>
              <a:rPr dirty="0" sz="1600" i="1">
                <a:latin typeface="Calibri"/>
                <a:cs typeface="Calibri"/>
              </a:rPr>
              <a:t>time</a:t>
            </a:r>
            <a:r>
              <a:rPr dirty="0" sz="1600" spc="-55">
                <a:latin typeface="Times New Roman"/>
                <a:cs typeface="Times New Roman"/>
              </a:rPr>
              <a:t> </a:t>
            </a:r>
            <a:r>
              <a:rPr dirty="0" sz="1600" i="1">
                <a:latin typeface="Calibri"/>
                <a:cs typeface="Calibri"/>
              </a:rPr>
              <a:t>by</a:t>
            </a:r>
            <a:r>
              <a:rPr dirty="0" sz="1600" spc="-55">
                <a:latin typeface="Times New Roman"/>
                <a:cs typeface="Times New Roman"/>
              </a:rPr>
              <a:t> </a:t>
            </a:r>
            <a:r>
              <a:rPr dirty="0" sz="1600" i="1">
                <a:latin typeface="Calibri"/>
                <a:cs typeface="Calibri"/>
              </a:rPr>
              <a:t>15</a:t>
            </a:r>
            <a:r>
              <a:rPr dirty="0" sz="1600" spc="-55">
                <a:latin typeface="Times New Roman"/>
                <a:cs typeface="Times New Roman"/>
              </a:rPr>
              <a:t> </a:t>
            </a:r>
            <a:r>
              <a:rPr dirty="0" sz="1600" i="1">
                <a:latin typeface="Calibri"/>
                <a:cs typeface="Calibri"/>
              </a:rPr>
              <a:t>minutes</a:t>
            </a:r>
            <a:r>
              <a:rPr dirty="0" sz="1600" spc="-50">
                <a:latin typeface="Times New Roman"/>
                <a:cs typeface="Times New Roman"/>
              </a:rPr>
              <a:t> </a:t>
            </a:r>
            <a:r>
              <a:rPr dirty="0" sz="1600" spc="-20" i="1">
                <a:latin typeface="Calibri"/>
                <a:cs typeface="Calibri"/>
              </a:rPr>
              <a:t>only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Calibri"/>
              <a:buChar char="•"/>
            </a:pPr>
            <a:endParaRPr sz="1250">
              <a:latin typeface="Calibri"/>
              <a:cs typeface="Calibri"/>
            </a:endParaRPr>
          </a:p>
          <a:p>
            <a:pPr marL="401955" indent="-389255">
              <a:lnSpc>
                <a:spcPct val="100000"/>
              </a:lnSpc>
              <a:buSzPct val="103125"/>
              <a:buFont typeface="Arial"/>
              <a:buChar char="•"/>
              <a:tabLst>
                <a:tab pos="401955" algn="l"/>
              </a:tabLst>
            </a:pPr>
            <a:r>
              <a:rPr dirty="0" sz="1600" spc="-10" i="1">
                <a:latin typeface="Calibri"/>
                <a:cs typeface="Calibri"/>
              </a:rPr>
              <a:t>Unfortunately,</a:t>
            </a:r>
            <a:r>
              <a:rPr dirty="0" sz="1600" spc="-45">
                <a:latin typeface="Times New Roman"/>
                <a:cs typeface="Times New Roman"/>
              </a:rPr>
              <a:t> </a:t>
            </a:r>
            <a:r>
              <a:rPr dirty="0" sz="1600" b="1" i="1">
                <a:solidFill>
                  <a:srgbClr val="C00000"/>
                </a:solidFill>
                <a:latin typeface="Calibri"/>
                <a:cs typeface="Calibri"/>
              </a:rPr>
              <a:t>it</a:t>
            </a:r>
            <a:r>
              <a:rPr dirty="0" sz="1600" spc="-5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600" b="1" i="1">
                <a:solidFill>
                  <a:srgbClr val="C00000"/>
                </a:solidFill>
                <a:latin typeface="Calibri"/>
                <a:cs typeface="Calibri"/>
              </a:rPr>
              <a:t>did</a:t>
            </a:r>
            <a:r>
              <a:rPr dirty="0" sz="1600" spc="-5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600" b="1" i="1">
                <a:solidFill>
                  <a:srgbClr val="C00000"/>
                </a:solidFill>
                <a:latin typeface="Calibri"/>
                <a:cs typeface="Calibri"/>
              </a:rPr>
              <a:t>not</a:t>
            </a:r>
            <a:r>
              <a:rPr dirty="0" sz="1600" spc="-5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600" b="1" i="1">
                <a:solidFill>
                  <a:srgbClr val="C00000"/>
                </a:solidFill>
                <a:latin typeface="Calibri"/>
                <a:cs typeface="Calibri"/>
              </a:rPr>
              <a:t>result</a:t>
            </a:r>
            <a:r>
              <a:rPr dirty="0" sz="1600" spc="-5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600" b="1" i="1">
                <a:solidFill>
                  <a:srgbClr val="C00000"/>
                </a:solidFill>
                <a:latin typeface="Calibri"/>
                <a:cs typeface="Calibri"/>
              </a:rPr>
              <a:t>to</a:t>
            </a:r>
            <a:r>
              <a:rPr dirty="0" sz="1600" spc="-5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600" b="1" i="1">
                <a:solidFill>
                  <a:srgbClr val="C00000"/>
                </a:solidFill>
                <a:latin typeface="Calibri"/>
                <a:cs typeface="Calibri"/>
              </a:rPr>
              <a:t>any</a:t>
            </a:r>
            <a:r>
              <a:rPr dirty="0" sz="1600" spc="-5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600" b="1" i="1">
                <a:solidFill>
                  <a:srgbClr val="C00000"/>
                </a:solidFill>
                <a:latin typeface="Calibri"/>
                <a:cs typeface="Calibri"/>
              </a:rPr>
              <a:t>difference</a:t>
            </a:r>
            <a:r>
              <a:rPr dirty="0" sz="1600" spc="-5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600" b="1" i="1">
                <a:solidFill>
                  <a:srgbClr val="C00000"/>
                </a:solidFill>
                <a:latin typeface="Calibri"/>
                <a:cs typeface="Calibri"/>
              </a:rPr>
              <a:t>in</a:t>
            </a:r>
            <a:r>
              <a:rPr dirty="0" sz="1600" spc="-5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600" b="1" i="1">
                <a:solidFill>
                  <a:srgbClr val="C00000"/>
                </a:solidFill>
                <a:latin typeface="Calibri"/>
                <a:cs typeface="Calibri"/>
              </a:rPr>
              <a:t>infarct</a:t>
            </a:r>
            <a:r>
              <a:rPr dirty="0" sz="1600" spc="-5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600" b="1" i="1">
                <a:solidFill>
                  <a:srgbClr val="C00000"/>
                </a:solidFill>
                <a:latin typeface="Calibri"/>
                <a:cs typeface="Calibri"/>
              </a:rPr>
              <a:t>size</a:t>
            </a:r>
            <a:r>
              <a:rPr dirty="0" sz="1600" spc="-5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600" i="1">
                <a:latin typeface="Calibri"/>
                <a:cs typeface="Calibri"/>
              </a:rPr>
              <a:t>on</a:t>
            </a:r>
            <a:r>
              <a:rPr dirty="0" sz="1600" spc="-50">
                <a:latin typeface="Times New Roman"/>
                <a:cs typeface="Times New Roman"/>
              </a:rPr>
              <a:t> </a:t>
            </a:r>
            <a:r>
              <a:rPr dirty="0" sz="1600" i="1">
                <a:latin typeface="Calibri"/>
                <a:cs typeface="Calibri"/>
              </a:rPr>
              <a:t>MRI</a:t>
            </a:r>
            <a:r>
              <a:rPr dirty="0" sz="1600" spc="-55">
                <a:latin typeface="Times New Roman"/>
                <a:cs typeface="Times New Roman"/>
              </a:rPr>
              <a:t> </a:t>
            </a:r>
            <a:r>
              <a:rPr dirty="0" sz="1600" i="1">
                <a:latin typeface="Calibri"/>
                <a:cs typeface="Calibri"/>
              </a:rPr>
              <a:t>after</a:t>
            </a:r>
            <a:r>
              <a:rPr dirty="0" sz="1600" spc="-50">
                <a:latin typeface="Times New Roman"/>
                <a:cs typeface="Times New Roman"/>
              </a:rPr>
              <a:t> </a:t>
            </a:r>
            <a:r>
              <a:rPr dirty="0" sz="1600" i="1">
                <a:latin typeface="Calibri"/>
                <a:cs typeface="Calibri"/>
              </a:rPr>
              <a:t>3</a:t>
            </a:r>
            <a:r>
              <a:rPr dirty="0" sz="1600" spc="-50">
                <a:latin typeface="Times New Roman"/>
                <a:cs typeface="Times New Roman"/>
              </a:rPr>
              <a:t> </a:t>
            </a:r>
            <a:r>
              <a:rPr dirty="0" sz="1600" i="1">
                <a:latin typeface="Calibri"/>
                <a:cs typeface="Calibri"/>
              </a:rPr>
              <a:t>months,</a:t>
            </a:r>
            <a:r>
              <a:rPr dirty="0" sz="1600" spc="-55">
                <a:latin typeface="Times New Roman"/>
                <a:cs typeface="Times New Roman"/>
              </a:rPr>
              <a:t> </a:t>
            </a:r>
            <a:r>
              <a:rPr dirty="0" sz="1600" i="1">
                <a:latin typeface="Calibri"/>
                <a:cs typeface="Calibri"/>
              </a:rPr>
              <a:t>neither</a:t>
            </a:r>
            <a:r>
              <a:rPr dirty="0" sz="1600" spc="-50">
                <a:latin typeface="Times New Roman"/>
                <a:cs typeface="Times New Roman"/>
              </a:rPr>
              <a:t> </a:t>
            </a:r>
            <a:r>
              <a:rPr dirty="0" sz="1600" i="1">
                <a:latin typeface="Calibri"/>
                <a:cs typeface="Calibri"/>
              </a:rPr>
              <a:t>in</a:t>
            </a:r>
            <a:r>
              <a:rPr dirty="0" sz="1600" spc="-50">
                <a:latin typeface="Times New Roman"/>
                <a:cs typeface="Times New Roman"/>
              </a:rPr>
              <a:t> </a:t>
            </a:r>
            <a:r>
              <a:rPr dirty="0" sz="1600" spc="-20" i="1">
                <a:latin typeface="Calibri"/>
                <a:cs typeface="Calibri"/>
              </a:rPr>
              <a:t>LVEF</a:t>
            </a:r>
            <a:endParaRPr sz="1600">
              <a:latin typeface="Calibri"/>
              <a:cs typeface="Calibri"/>
            </a:endParaRPr>
          </a:p>
          <a:p>
            <a:pPr marL="401955" indent="-389255">
              <a:lnSpc>
                <a:spcPct val="100000"/>
              </a:lnSpc>
              <a:spcBef>
                <a:spcPts val="1535"/>
              </a:spcBef>
              <a:buSzPct val="103125"/>
              <a:buFont typeface="Arial"/>
              <a:buChar char="•"/>
              <a:tabLst>
                <a:tab pos="401955" algn="l"/>
              </a:tabLst>
            </a:pPr>
            <a:r>
              <a:rPr dirty="0" sz="1600" i="1">
                <a:latin typeface="Calibri"/>
                <a:cs typeface="Calibri"/>
              </a:rPr>
              <a:t>It</a:t>
            </a:r>
            <a:r>
              <a:rPr dirty="0" sz="1600" spc="-55">
                <a:latin typeface="Times New Roman"/>
                <a:cs typeface="Times New Roman"/>
              </a:rPr>
              <a:t> </a:t>
            </a:r>
            <a:r>
              <a:rPr dirty="0" sz="1600" i="1">
                <a:latin typeface="Calibri"/>
                <a:cs typeface="Calibri"/>
              </a:rPr>
              <a:t>challenges</a:t>
            </a:r>
            <a:r>
              <a:rPr dirty="0" sz="1600" spc="-55">
                <a:latin typeface="Times New Roman"/>
                <a:cs typeface="Times New Roman"/>
              </a:rPr>
              <a:t> </a:t>
            </a:r>
            <a:r>
              <a:rPr dirty="0" sz="1600" i="1">
                <a:latin typeface="Calibri"/>
                <a:cs typeface="Calibri"/>
              </a:rPr>
              <a:t>the</a:t>
            </a:r>
            <a:r>
              <a:rPr dirty="0" sz="1600" spc="-55">
                <a:latin typeface="Times New Roman"/>
                <a:cs typeface="Times New Roman"/>
              </a:rPr>
              <a:t> </a:t>
            </a:r>
            <a:r>
              <a:rPr dirty="0" sz="1600" i="1">
                <a:latin typeface="Calibri"/>
                <a:cs typeface="Calibri"/>
              </a:rPr>
              <a:t>concept</a:t>
            </a:r>
            <a:r>
              <a:rPr dirty="0" sz="1600" spc="-55">
                <a:latin typeface="Times New Roman"/>
                <a:cs typeface="Times New Roman"/>
              </a:rPr>
              <a:t> </a:t>
            </a:r>
            <a:r>
              <a:rPr dirty="0" sz="1600" i="1">
                <a:latin typeface="Calibri"/>
                <a:cs typeface="Calibri"/>
              </a:rPr>
              <a:t>that</a:t>
            </a:r>
            <a:r>
              <a:rPr dirty="0" sz="1600" spc="-50">
                <a:latin typeface="Times New Roman"/>
                <a:cs typeface="Times New Roman"/>
              </a:rPr>
              <a:t> </a:t>
            </a:r>
            <a:r>
              <a:rPr dirty="0" sz="1600" i="1">
                <a:latin typeface="Calibri"/>
                <a:cs typeface="Calibri"/>
              </a:rPr>
              <a:t>Cooling</a:t>
            </a:r>
            <a:r>
              <a:rPr dirty="0" sz="1600" spc="-55">
                <a:latin typeface="Times New Roman"/>
                <a:cs typeface="Times New Roman"/>
              </a:rPr>
              <a:t> </a:t>
            </a:r>
            <a:r>
              <a:rPr dirty="0" sz="1600" i="1">
                <a:latin typeface="Calibri"/>
                <a:cs typeface="Calibri"/>
              </a:rPr>
              <a:t>of</a:t>
            </a:r>
            <a:r>
              <a:rPr dirty="0" sz="1600" spc="-55">
                <a:latin typeface="Times New Roman"/>
                <a:cs typeface="Times New Roman"/>
              </a:rPr>
              <a:t> </a:t>
            </a:r>
            <a:r>
              <a:rPr dirty="0" sz="1600" i="1">
                <a:latin typeface="Calibri"/>
                <a:cs typeface="Calibri"/>
              </a:rPr>
              <a:t>the</a:t>
            </a:r>
            <a:r>
              <a:rPr dirty="0" sz="1600" spc="-55">
                <a:latin typeface="Times New Roman"/>
                <a:cs typeface="Times New Roman"/>
              </a:rPr>
              <a:t> </a:t>
            </a:r>
            <a:r>
              <a:rPr dirty="0" sz="1600" i="1">
                <a:latin typeface="Calibri"/>
                <a:cs typeface="Calibri"/>
              </a:rPr>
              <a:t>heart</a:t>
            </a:r>
            <a:r>
              <a:rPr dirty="0" sz="1600" spc="-50">
                <a:latin typeface="Times New Roman"/>
                <a:cs typeface="Times New Roman"/>
              </a:rPr>
              <a:t> </a:t>
            </a:r>
            <a:r>
              <a:rPr dirty="0" sz="1600" i="1">
                <a:latin typeface="Calibri"/>
                <a:cs typeface="Calibri"/>
              </a:rPr>
              <a:t>in</a:t>
            </a:r>
            <a:r>
              <a:rPr dirty="0" sz="1600" spc="-55">
                <a:latin typeface="Times New Roman"/>
                <a:cs typeface="Times New Roman"/>
              </a:rPr>
              <a:t> </a:t>
            </a:r>
            <a:r>
              <a:rPr dirty="0" sz="1600" i="1">
                <a:latin typeface="Calibri"/>
                <a:cs typeface="Calibri"/>
              </a:rPr>
              <a:t>STEMI</a:t>
            </a:r>
            <a:r>
              <a:rPr dirty="0" sz="1600" spc="-55">
                <a:latin typeface="Times New Roman"/>
                <a:cs typeface="Times New Roman"/>
              </a:rPr>
              <a:t> </a:t>
            </a:r>
            <a:r>
              <a:rPr dirty="0" sz="1600" i="1">
                <a:latin typeface="Calibri"/>
                <a:cs typeface="Calibri"/>
              </a:rPr>
              <a:t>to</a:t>
            </a:r>
            <a:r>
              <a:rPr dirty="0" sz="1600" spc="-55">
                <a:latin typeface="Times New Roman"/>
                <a:cs typeface="Times New Roman"/>
              </a:rPr>
              <a:t> </a:t>
            </a:r>
            <a:r>
              <a:rPr dirty="0" sz="1600" i="1">
                <a:latin typeface="Calibri"/>
                <a:cs typeface="Calibri"/>
              </a:rPr>
              <a:t>limit</a:t>
            </a:r>
            <a:r>
              <a:rPr dirty="0" sz="1600" spc="-55">
                <a:latin typeface="Times New Roman"/>
                <a:cs typeface="Times New Roman"/>
              </a:rPr>
              <a:t> </a:t>
            </a:r>
            <a:r>
              <a:rPr dirty="0" sz="1600" i="1">
                <a:latin typeface="Calibri"/>
                <a:cs typeface="Calibri"/>
              </a:rPr>
              <a:t>infarct</a:t>
            </a:r>
            <a:r>
              <a:rPr dirty="0" sz="1600" spc="-50">
                <a:latin typeface="Times New Roman"/>
                <a:cs typeface="Times New Roman"/>
              </a:rPr>
              <a:t> </a:t>
            </a:r>
            <a:r>
              <a:rPr dirty="0" sz="1600" i="1">
                <a:latin typeface="Calibri"/>
                <a:cs typeface="Calibri"/>
              </a:rPr>
              <a:t>size</a:t>
            </a:r>
            <a:r>
              <a:rPr dirty="0" sz="1600" spc="-55">
                <a:latin typeface="Times New Roman"/>
                <a:cs typeface="Times New Roman"/>
              </a:rPr>
              <a:t> </a:t>
            </a:r>
            <a:r>
              <a:rPr dirty="0" sz="1600" i="1">
                <a:latin typeface="Calibri"/>
                <a:cs typeface="Calibri"/>
              </a:rPr>
              <a:t>will</a:t>
            </a:r>
            <a:r>
              <a:rPr dirty="0" sz="1600" spc="-55">
                <a:latin typeface="Times New Roman"/>
                <a:cs typeface="Times New Roman"/>
              </a:rPr>
              <a:t> </a:t>
            </a:r>
            <a:r>
              <a:rPr dirty="0" sz="1600" i="1">
                <a:latin typeface="Calibri"/>
                <a:cs typeface="Calibri"/>
              </a:rPr>
              <a:t>ever</a:t>
            </a:r>
            <a:r>
              <a:rPr dirty="0" sz="1600" spc="-55">
                <a:latin typeface="Times New Roman"/>
                <a:cs typeface="Times New Roman"/>
              </a:rPr>
              <a:t> </a:t>
            </a:r>
            <a:r>
              <a:rPr dirty="0" sz="1600" i="1">
                <a:latin typeface="Calibri"/>
                <a:cs typeface="Calibri"/>
              </a:rPr>
              <a:t>become</a:t>
            </a:r>
            <a:r>
              <a:rPr dirty="0" sz="1600" spc="-50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Calibri"/>
                <a:cs typeface="Calibri"/>
              </a:rPr>
              <a:t>reality</a:t>
            </a:r>
            <a:endParaRPr sz="1600">
              <a:latin typeface="Calibri"/>
              <a:cs typeface="Calibri"/>
            </a:endParaRPr>
          </a:p>
          <a:p>
            <a:pPr marL="401955" indent="-389255">
              <a:lnSpc>
                <a:spcPts val="1825"/>
              </a:lnSpc>
              <a:spcBef>
                <a:spcPts val="1540"/>
              </a:spcBef>
              <a:buSzPct val="103125"/>
              <a:buFont typeface="Calibri"/>
              <a:buChar char="•"/>
              <a:tabLst>
                <a:tab pos="401955" algn="l"/>
              </a:tabLst>
            </a:pPr>
            <a:r>
              <a:rPr dirty="0" sz="1600" b="1" i="1">
                <a:solidFill>
                  <a:srgbClr val="CC3200"/>
                </a:solidFill>
                <a:latin typeface="Calibri"/>
                <a:cs typeface="Calibri"/>
              </a:rPr>
              <a:t>Important</a:t>
            </a:r>
            <a:r>
              <a:rPr dirty="0" sz="1600" spc="-50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600" spc="-10" b="1" i="1">
                <a:solidFill>
                  <a:srgbClr val="CC3200"/>
                </a:solidFill>
                <a:latin typeface="Calibri"/>
                <a:cs typeface="Calibri"/>
              </a:rPr>
              <a:t>spin-</a:t>
            </a:r>
            <a:r>
              <a:rPr dirty="0" sz="1600" b="1" i="1">
                <a:solidFill>
                  <a:srgbClr val="CC3200"/>
                </a:solidFill>
                <a:latin typeface="Calibri"/>
                <a:cs typeface="Calibri"/>
              </a:rPr>
              <a:t>off</a:t>
            </a:r>
            <a:r>
              <a:rPr dirty="0" sz="1600" i="1">
                <a:solidFill>
                  <a:srgbClr val="CC3200"/>
                </a:solidFill>
                <a:latin typeface="Calibri"/>
                <a:cs typeface="Calibri"/>
              </a:rPr>
              <a:t>:</a:t>
            </a:r>
            <a:r>
              <a:rPr dirty="0" sz="1600" spc="-45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600" i="1">
                <a:solidFill>
                  <a:srgbClr val="CC3200"/>
                </a:solidFill>
                <a:latin typeface="Calibri"/>
                <a:cs typeface="Calibri"/>
              </a:rPr>
              <a:t>Cooling</a:t>
            </a:r>
            <a:r>
              <a:rPr dirty="0" sz="1600" spc="-45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600" i="1">
                <a:solidFill>
                  <a:srgbClr val="CC3200"/>
                </a:solidFill>
                <a:latin typeface="Calibri"/>
                <a:cs typeface="Calibri"/>
              </a:rPr>
              <a:t>Catheter</a:t>
            </a:r>
            <a:r>
              <a:rPr dirty="0" sz="1600" spc="-45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600" i="1">
                <a:solidFill>
                  <a:srgbClr val="CC3200"/>
                </a:solidFill>
                <a:latin typeface="Calibri"/>
                <a:cs typeface="Calibri"/>
              </a:rPr>
              <a:t>enables</a:t>
            </a:r>
            <a:r>
              <a:rPr dirty="0" sz="1600" spc="-45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600" spc="-10" i="1">
                <a:solidFill>
                  <a:srgbClr val="CC3200"/>
                </a:solidFill>
                <a:latin typeface="Calibri"/>
                <a:cs typeface="Calibri"/>
              </a:rPr>
              <a:t>administration</a:t>
            </a:r>
            <a:r>
              <a:rPr dirty="0" sz="1600" spc="-45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600" i="1">
                <a:solidFill>
                  <a:srgbClr val="CC3200"/>
                </a:solidFill>
                <a:latin typeface="Calibri"/>
                <a:cs typeface="Calibri"/>
              </a:rPr>
              <a:t>of</a:t>
            </a:r>
            <a:r>
              <a:rPr dirty="0" sz="1600" spc="-45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600" spc="-10" i="1">
                <a:solidFill>
                  <a:srgbClr val="CC3200"/>
                </a:solidFill>
                <a:latin typeface="Calibri"/>
                <a:cs typeface="Calibri"/>
              </a:rPr>
              <a:t>potentially</a:t>
            </a:r>
            <a:r>
              <a:rPr dirty="0" sz="1600" spc="-45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600" i="1">
                <a:solidFill>
                  <a:srgbClr val="CC3200"/>
                </a:solidFill>
                <a:latin typeface="Calibri"/>
                <a:cs typeface="Calibri"/>
              </a:rPr>
              <a:t>useful</a:t>
            </a:r>
            <a:r>
              <a:rPr dirty="0" sz="1600" spc="-45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600" i="1">
                <a:solidFill>
                  <a:srgbClr val="CC3200"/>
                </a:solidFill>
                <a:latin typeface="Calibri"/>
                <a:cs typeface="Calibri"/>
              </a:rPr>
              <a:t>protective</a:t>
            </a:r>
            <a:r>
              <a:rPr dirty="0" sz="1600" spc="-45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600" i="1">
                <a:solidFill>
                  <a:srgbClr val="CC3200"/>
                </a:solidFill>
                <a:latin typeface="Calibri"/>
                <a:cs typeface="Calibri"/>
              </a:rPr>
              <a:t>drugs</a:t>
            </a:r>
            <a:r>
              <a:rPr dirty="0" sz="1600" spc="-10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u="sng" sz="1600" spc="-10" i="1">
                <a:solidFill>
                  <a:srgbClr val="CC3200"/>
                </a:solidFill>
                <a:uFill>
                  <a:solidFill>
                    <a:srgbClr val="CC3200"/>
                  </a:solidFill>
                </a:uFill>
                <a:latin typeface="Calibri"/>
                <a:cs typeface="Calibri"/>
              </a:rPr>
              <a:t>directly</a:t>
            </a:r>
            <a:endParaRPr sz="1600">
              <a:latin typeface="Calibri"/>
              <a:cs typeface="Calibri"/>
            </a:endParaRPr>
          </a:p>
          <a:p>
            <a:pPr marL="381000">
              <a:lnSpc>
                <a:spcPts val="1825"/>
              </a:lnSpc>
            </a:pPr>
            <a:r>
              <a:rPr dirty="0" u="sng" sz="1600" spc="-30" i="1">
                <a:solidFill>
                  <a:srgbClr val="CC3200"/>
                </a:solidFill>
                <a:uFill>
                  <a:solidFill>
                    <a:srgbClr val="CC32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600" i="1">
                <a:solidFill>
                  <a:srgbClr val="CC3200"/>
                </a:solidFill>
                <a:uFill>
                  <a:solidFill>
                    <a:srgbClr val="CC3200"/>
                  </a:solidFill>
                </a:uFill>
                <a:latin typeface="Calibri"/>
                <a:cs typeface="Calibri"/>
              </a:rPr>
              <a:t>into</a:t>
            </a:r>
            <a:r>
              <a:rPr dirty="0" u="sng" sz="1600" spc="-60">
                <a:solidFill>
                  <a:srgbClr val="CC3200"/>
                </a:solidFill>
                <a:uFill>
                  <a:solidFill>
                    <a:srgbClr val="CC32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i="1">
                <a:solidFill>
                  <a:srgbClr val="CC3200"/>
                </a:solidFill>
                <a:uFill>
                  <a:solidFill>
                    <a:srgbClr val="CC3200"/>
                  </a:solidFill>
                </a:uFill>
                <a:latin typeface="Calibri"/>
                <a:cs typeface="Calibri"/>
              </a:rPr>
              <a:t>the</a:t>
            </a:r>
            <a:r>
              <a:rPr dirty="0" u="sng" sz="1600" spc="-65">
                <a:solidFill>
                  <a:srgbClr val="CC3200"/>
                </a:solidFill>
                <a:uFill>
                  <a:solidFill>
                    <a:srgbClr val="CC32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i="1">
                <a:solidFill>
                  <a:srgbClr val="CC3200"/>
                </a:solidFill>
                <a:uFill>
                  <a:solidFill>
                    <a:srgbClr val="CC3200"/>
                  </a:solidFill>
                </a:uFill>
                <a:latin typeface="Calibri"/>
                <a:cs typeface="Calibri"/>
              </a:rPr>
              <a:t>threatened</a:t>
            </a:r>
            <a:r>
              <a:rPr dirty="0" u="sng" sz="1600" spc="-60">
                <a:solidFill>
                  <a:srgbClr val="CC3200"/>
                </a:solidFill>
                <a:uFill>
                  <a:solidFill>
                    <a:srgbClr val="CC32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i="1">
                <a:solidFill>
                  <a:srgbClr val="CC3200"/>
                </a:solidFill>
                <a:uFill>
                  <a:solidFill>
                    <a:srgbClr val="CC3200"/>
                  </a:solidFill>
                </a:uFill>
                <a:latin typeface="Calibri"/>
                <a:cs typeface="Calibri"/>
              </a:rPr>
              <a:t>myocardium</a:t>
            </a:r>
            <a:r>
              <a:rPr dirty="0" u="sng" sz="1600" spc="-55">
                <a:solidFill>
                  <a:srgbClr val="CC3200"/>
                </a:solidFill>
                <a:uFill>
                  <a:solidFill>
                    <a:srgbClr val="CC32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sz="1600" b="1" i="1">
                <a:solidFill>
                  <a:srgbClr val="CC3200"/>
                </a:solidFill>
                <a:latin typeface="Calibri"/>
                <a:cs typeface="Calibri"/>
              </a:rPr>
              <a:t>BEFORE</a:t>
            </a:r>
            <a:r>
              <a:rPr dirty="0" sz="1600" spc="-60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600" i="1">
                <a:solidFill>
                  <a:srgbClr val="CC3200"/>
                </a:solidFill>
                <a:latin typeface="Calibri"/>
                <a:cs typeface="Calibri"/>
              </a:rPr>
              <a:t>reperfusion</a:t>
            </a:r>
            <a:r>
              <a:rPr dirty="0" sz="1600" spc="-65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600" i="1">
                <a:solidFill>
                  <a:srgbClr val="CC3200"/>
                </a:solidFill>
                <a:latin typeface="Calibri"/>
                <a:cs typeface="Calibri"/>
              </a:rPr>
              <a:t>occurs</a:t>
            </a:r>
            <a:r>
              <a:rPr dirty="0" sz="1600" spc="-60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600" i="1">
                <a:solidFill>
                  <a:srgbClr val="CC3200"/>
                </a:solidFill>
                <a:latin typeface="Calibri"/>
                <a:cs typeface="Calibri"/>
              </a:rPr>
              <a:t>(cyclosporine,</a:t>
            </a:r>
            <a:r>
              <a:rPr dirty="0" sz="1600" spc="-65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600" spc="-10" i="1">
                <a:solidFill>
                  <a:srgbClr val="CC3200"/>
                </a:solidFill>
                <a:latin typeface="Calibri"/>
                <a:cs typeface="Calibri"/>
              </a:rPr>
              <a:t>gap-</a:t>
            </a:r>
            <a:r>
              <a:rPr dirty="0" sz="1600" i="1">
                <a:solidFill>
                  <a:srgbClr val="CC3200"/>
                </a:solidFill>
                <a:latin typeface="Calibri"/>
                <a:cs typeface="Calibri"/>
              </a:rPr>
              <a:t>junction</a:t>
            </a:r>
            <a:r>
              <a:rPr dirty="0" sz="1600" spc="-60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600" i="1">
                <a:solidFill>
                  <a:srgbClr val="CC3200"/>
                </a:solidFill>
                <a:latin typeface="Calibri"/>
                <a:cs typeface="Calibri"/>
              </a:rPr>
              <a:t>inhibitors,</a:t>
            </a:r>
            <a:r>
              <a:rPr dirty="0" sz="1600" spc="-60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dirty="0" sz="1600" spc="-20" i="1">
                <a:solidFill>
                  <a:srgbClr val="CC3200"/>
                </a:solidFill>
                <a:latin typeface="Calibri"/>
                <a:cs typeface="Calibri"/>
              </a:rPr>
              <a:t>etc)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Nico Pijls</dc:creator>
  <dc:subject>Clinical Hotline: from (N)STEMI to Chronic Coronary Syndromes (CCS)</dc:subject>
  <dc:title>Selective intracoronary hypothermia in anterior wall myocardial infarction</dc:title>
  <dcterms:created xsi:type="dcterms:W3CDTF">2023-05-19T15:50:18Z</dcterms:created>
  <dcterms:modified xsi:type="dcterms:W3CDTF">2023-05-19T15:50:18Z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2023-05-19T00:00:00Z</vt:filetime>
  </property>
  <property fmtid="{D5CDD505-2E9C-101B-9397-08002B2CF9AE}" pid="3" name="Creator">
    <vt:lpwstr>EUROPCR2023</vt:lpwstr>
  </property>
  <property fmtid="{D5CDD505-2E9C-101B-9397-08002B2CF9AE}" pid="4" name="LastSaved">
    <vt:filetime>2023-05-19T00:00:00Z</vt:filetime>
  </property>
  <property fmtid="{D5CDD505-2E9C-101B-9397-08002B2CF9AE}" pid="5" name="Producer">
    <vt:lpwstr>GPL Ghostscript 9.20</vt:lpwstr>
  </property>
</Properties>
</file>